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6" r:id="rId1"/>
  </p:sldMasterIdLst>
  <p:sldIdLst>
    <p:sldId id="256" r:id="rId2"/>
    <p:sldId id="264" r:id="rId3"/>
    <p:sldId id="257" r:id="rId4"/>
    <p:sldId id="265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2" r:id="rId21"/>
    <p:sldId id="280" r:id="rId2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4182">
          <p15:clr>
            <a:srgbClr val="A4A3A4"/>
          </p15:clr>
        </p15:guide>
        <p15:guide id="3" pos="180">
          <p15:clr>
            <a:srgbClr val="A4A3A4"/>
          </p15:clr>
        </p15:guide>
        <p15:guide id="4" pos="607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722" y="66"/>
      </p:cViewPr>
      <p:guideLst>
        <p:guide orient="horz" pos="624"/>
        <p:guide orient="horz" pos="4182"/>
        <p:guide pos="180"/>
        <p:guide pos="6078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ьный - ООО «СИБУР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0801" y="1991788"/>
            <a:ext cx="5582235" cy="1426895"/>
          </a:xfrm>
        </p:spPr>
        <p:txBody>
          <a:bodyPr tIns="0" rIns="0" bIns="0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130819" y="4170872"/>
            <a:ext cx="5582523" cy="935966"/>
          </a:xfrm>
        </p:spPr>
        <p:txBody>
          <a:bodyPr tIns="0" rIns="0" bIns="0"/>
          <a:lstStyle>
            <a:lvl1pPr marL="0" indent="0" algn="l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Фамилия Имя Отчество</a:t>
            </a:r>
          </a:p>
          <a:p>
            <a:r>
              <a:rPr lang="ru-RU" dirty="0" smtClean="0"/>
              <a:t>Должность, подразделение/функция, </a:t>
            </a:r>
            <a:br>
              <a:rPr lang="ru-RU" dirty="0" smtClean="0"/>
            </a:br>
            <a:r>
              <a:rPr lang="ru-RU" dirty="0" smtClean="0"/>
              <a:t>название организации </a:t>
            </a:r>
          </a:p>
        </p:txBody>
      </p:sp>
      <p:pic>
        <p:nvPicPr>
          <p:cNvPr id="7" name="Изображение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8126" y="1034091"/>
            <a:ext cx="3456989" cy="46593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0839" y="446450"/>
            <a:ext cx="1644322" cy="31074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011855" y="6022681"/>
            <a:ext cx="15584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>
                <a:solidFill>
                  <a:schemeClr val="accent1"/>
                </a:solidFill>
              </a:rPr>
              <a:t>ООО «СИБУР»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0" y="6189205"/>
            <a:ext cx="4011855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единительная линия 20"/>
          <p:cNvCxnSpPr>
            <a:endCxn id="18" idx="3"/>
          </p:cNvCxnSpPr>
          <p:nvPr/>
        </p:nvCxnSpPr>
        <p:spPr bwMode="auto">
          <a:xfrm flipH="1" flipV="1">
            <a:off x="5570295" y="6184264"/>
            <a:ext cx="4320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Текст 13"/>
          <p:cNvSpPr>
            <a:spLocks noGrp="1"/>
          </p:cNvSpPr>
          <p:nvPr>
            <p:ph type="body" sz="quarter" idx="19" hasCustomPrompt="1"/>
          </p:nvPr>
        </p:nvSpPr>
        <p:spPr>
          <a:xfrm>
            <a:off x="4130839" y="5271294"/>
            <a:ext cx="5575135" cy="582613"/>
          </a:xfrm>
        </p:spPr>
        <p:txBody>
          <a:bodyPr/>
          <a:lstStyle>
            <a:lvl1pPr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r>
              <a:rPr lang="ru-RU" dirty="0" smtClean="0"/>
              <a:t>Название мероприятия</a:t>
            </a:r>
            <a:br>
              <a:rPr lang="ru-RU" dirty="0" smtClean="0"/>
            </a:br>
            <a:r>
              <a:rPr lang="ru-RU" dirty="0" smtClean="0"/>
              <a:t>1 января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73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7103-7DDC-4611-8B84-C967EB351101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2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ило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663305" y="1800535"/>
            <a:ext cx="3197734" cy="290195"/>
          </a:xfrm>
        </p:spPr>
        <p:txBody>
          <a:bodyPr/>
          <a:lstStyle>
            <a:lvl1pPr>
              <a:def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единительная линия 8"/>
          <p:cNvCxnSpPr>
            <a:cxnSpLocks/>
          </p:cNvCxnSpPr>
          <p:nvPr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единительная линия 11"/>
          <p:cNvCxnSpPr>
            <a:cxnSpLocks/>
          </p:cNvCxnSpPr>
          <p:nvPr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единительная линия 14"/>
          <p:cNvCxnSpPr>
            <a:cxnSpLocks/>
          </p:cNvCxnSpPr>
          <p:nvPr userDrawn="1"/>
        </p:nvCxnSpPr>
        <p:spPr bwMode="auto">
          <a:xfrm>
            <a:off x="683926" y="2174550"/>
            <a:ext cx="2119658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единительная линия 15"/>
          <p:cNvCxnSpPr>
            <a:cxnSpLocks/>
          </p:cNvCxnSpPr>
          <p:nvPr userDrawn="1"/>
        </p:nvCxnSpPr>
        <p:spPr bwMode="auto">
          <a:xfrm>
            <a:off x="672432" y="2174550"/>
            <a:ext cx="2891427" cy="0"/>
          </a:xfrm>
          <a:prstGeom prst="line">
            <a:avLst/>
          </a:prstGeom>
          <a:solidFill>
            <a:srgbClr val="00808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Дата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F7CA5A4-0651-4E6B-A89C-32D303C06AB9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772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Рисунок 13"/>
          <p:cNvSpPr>
            <a:spLocks noGrp="1"/>
          </p:cNvSpPr>
          <p:nvPr>
            <p:ph type="pic" sz="quarter" idx="11" hasCustomPrompt="1"/>
          </p:nvPr>
        </p:nvSpPr>
        <p:spPr>
          <a:xfrm>
            <a:off x="1223781" y="1146143"/>
            <a:ext cx="1441781" cy="1441781"/>
          </a:xfrm>
          <a:prstGeom prst="ellipse">
            <a:avLst/>
          </a:prstGeom>
          <a:ln w="38100">
            <a:solidFill>
              <a:schemeClr val="accent5">
                <a:lumMod val="90000"/>
              </a:schemeClr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5" name="Рисунок 13"/>
          <p:cNvSpPr>
            <a:spLocks noGrp="1"/>
          </p:cNvSpPr>
          <p:nvPr>
            <p:ph type="pic" sz="quarter" idx="12" hasCustomPrompt="1"/>
          </p:nvPr>
        </p:nvSpPr>
        <p:spPr>
          <a:xfrm>
            <a:off x="1223781" y="3045905"/>
            <a:ext cx="1441781" cy="1441781"/>
          </a:xfrm>
          <a:prstGeom prst="ellipse">
            <a:avLst/>
          </a:prstGeom>
          <a:ln w="38100">
            <a:solidFill>
              <a:schemeClr val="accent5">
                <a:lumMod val="90000"/>
              </a:schemeClr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6" name="Рисунок 13"/>
          <p:cNvSpPr>
            <a:spLocks noGrp="1"/>
          </p:cNvSpPr>
          <p:nvPr>
            <p:ph type="pic" sz="quarter" idx="13" hasCustomPrompt="1"/>
          </p:nvPr>
        </p:nvSpPr>
        <p:spPr>
          <a:xfrm>
            <a:off x="1223781" y="4811682"/>
            <a:ext cx="1441781" cy="1441781"/>
          </a:xfrm>
          <a:prstGeom prst="ellipse">
            <a:avLst/>
          </a:prstGeom>
          <a:ln w="38100">
            <a:solidFill>
              <a:schemeClr val="accent5">
                <a:lumMod val="90000"/>
              </a:schemeClr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4" hasCustomPrompt="1"/>
          </p:nvPr>
        </p:nvSpPr>
        <p:spPr>
          <a:xfrm>
            <a:off x="2824667" y="1273226"/>
            <a:ext cx="3981571" cy="209779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Иванов Иван Иванович</a:t>
            </a:r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2824667" y="1524686"/>
            <a:ext cx="3981571" cy="1120528"/>
          </a:xfrm>
        </p:spPr>
        <p:txBody>
          <a:bodyPr/>
          <a:lstStyle>
            <a:lvl1pPr>
              <a:defRPr lang="ru-RU" sz="10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1" name="Текст 17"/>
          <p:cNvSpPr>
            <a:spLocks noGrp="1"/>
          </p:cNvSpPr>
          <p:nvPr>
            <p:ph type="body" sz="quarter" idx="16" hasCustomPrompt="1"/>
          </p:nvPr>
        </p:nvSpPr>
        <p:spPr>
          <a:xfrm>
            <a:off x="2824667" y="3124886"/>
            <a:ext cx="3981571" cy="209779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Иванов Иван Иванович</a:t>
            </a:r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7" hasCustomPrompt="1"/>
          </p:nvPr>
        </p:nvSpPr>
        <p:spPr>
          <a:xfrm>
            <a:off x="2824667" y="3376346"/>
            <a:ext cx="3981571" cy="1120528"/>
          </a:xfrm>
        </p:spPr>
        <p:txBody>
          <a:bodyPr/>
          <a:lstStyle>
            <a:lvl1pPr>
              <a:defRPr lang="ru-RU" sz="10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3" name="Текст 17"/>
          <p:cNvSpPr>
            <a:spLocks noGrp="1"/>
          </p:cNvSpPr>
          <p:nvPr>
            <p:ph type="body" sz="quarter" idx="18" hasCustomPrompt="1"/>
          </p:nvPr>
        </p:nvSpPr>
        <p:spPr>
          <a:xfrm>
            <a:off x="2824667" y="4946066"/>
            <a:ext cx="3981571" cy="209779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Иванов Иван Иванович</a:t>
            </a:r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9" hasCustomPrompt="1"/>
          </p:nvPr>
        </p:nvSpPr>
        <p:spPr>
          <a:xfrm>
            <a:off x="2824667" y="5197526"/>
            <a:ext cx="3981571" cy="1120528"/>
          </a:xfrm>
        </p:spPr>
        <p:txBody>
          <a:bodyPr/>
          <a:lstStyle>
            <a:lvl1pPr>
              <a:defRPr lang="ru-RU" sz="10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32"/>
          <p:cNvCxnSpPr/>
          <p:nvPr userDrawn="1"/>
        </p:nvCxnSpPr>
        <p:spPr bwMode="auto">
          <a:xfrm>
            <a:off x="2802860" y="1497761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 userDrawn="1"/>
        </p:nvCxnSpPr>
        <p:spPr bwMode="auto">
          <a:xfrm>
            <a:off x="2802860" y="5148145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Прямая соединительная линия 34"/>
          <p:cNvCxnSpPr/>
          <p:nvPr userDrawn="1"/>
        </p:nvCxnSpPr>
        <p:spPr bwMode="auto">
          <a:xfrm>
            <a:off x="2802860" y="3343814"/>
            <a:ext cx="50505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Дата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58B2A62-AA01-42C5-992E-DD085FD926F1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42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Рисунок 13"/>
          <p:cNvSpPr>
            <a:spLocks noGrp="1"/>
          </p:cNvSpPr>
          <p:nvPr>
            <p:ph type="pic" sz="quarter" idx="11" hasCustomPrompt="1"/>
          </p:nvPr>
        </p:nvSpPr>
        <p:spPr>
          <a:xfrm>
            <a:off x="1112087" y="1524988"/>
            <a:ext cx="2399313" cy="2399313"/>
          </a:xfrm>
          <a:prstGeom prst="ellipse">
            <a:avLst/>
          </a:prstGeom>
          <a:ln w="38100">
            <a:solidFill>
              <a:schemeClr val="accent5"/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5" name="Рисунок 13"/>
          <p:cNvSpPr>
            <a:spLocks noGrp="1"/>
          </p:cNvSpPr>
          <p:nvPr>
            <p:ph type="pic" sz="quarter" idx="12" hasCustomPrompt="1"/>
          </p:nvPr>
        </p:nvSpPr>
        <p:spPr>
          <a:xfrm>
            <a:off x="3887323" y="1524988"/>
            <a:ext cx="2399313" cy="2399313"/>
          </a:xfrm>
          <a:prstGeom prst="ellipse">
            <a:avLst/>
          </a:prstGeom>
          <a:ln w="38100">
            <a:solidFill>
              <a:schemeClr val="accent5"/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6" name="Рисунок 13"/>
          <p:cNvSpPr>
            <a:spLocks noGrp="1"/>
          </p:cNvSpPr>
          <p:nvPr>
            <p:ph type="pic" sz="quarter" idx="13" hasCustomPrompt="1"/>
          </p:nvPr>
        </p:nvSpPr>
        <p:spPr>
          <a:xfrm>
            <a:off x="6749273" y="1524988"/>
            <a:ext cx="2399313" cy="2399313"/>
          </a:xfrm>
          <a:prstGeom prst="ellipse">
            <a:avLst/>
          </a:prstGeom>
          <a:ln w="38100">
            <a:solidFill>
              <a:schemeClr val="accent5"/>
            </a:solidFill>
          </a:ln>
        </p:spPr>
        <p:txBody>
          <a:bodyPr anchor="ctr"/>
          <a:lstStyle>
            <a:lvl1pPr algn="ctr">
              <a:defRPr sz="1100"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4" hasCustomPrompt="1"/>
          </p:nvPr>
        </p:nvSpPr>
        <p:spPr>
          <a:xfrm>
            <a:off x="1133893" y="4292471"/>
            <a:ext cx="2503488" cy="254973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назавния</a:t>
            </a:r>
            <a:endParaRPr lang="ru-RU" dirty="0"/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1133893" y="4543931"/>
            <a:ext cx="2503488" cy="1361928"/>
          </a:xfrm>
        </p:spPr>
        <p:txBody>
          <a:bodyPr/>
          <a:lstStyle>
            <a:lvl1pPr>
              <a:def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Текст 17"/>
          <p:cNvSpPr>
            <a:spLocks noGrp="1"/>
          </p:cNvSpPr>
          <p:nvPr>
            <p:ph type="body" sz="quarter" idx="16" hasCustomPrompt="1"/>
          </p:nvPr>
        </p:nvSpPr>
        <p:spPr>
          <a:xfrm>
            <a:off x="3816710" y="4292471"/>
            <a:ext cx="2503488" cy="254973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назавния</a:t>
            </a:r>
            <a:endParaRPr lang="ru-RU" dirty="0"/>
          </a:p>
        </p:txBody>
      </p:sp>
      <p:sp>
        <p:nvSpPr>
          <p:cNvPr id="25" name="Текст 17"/>
          <p:cNvSpPr>
            <a:spLocks noGrp="1"/>
          </p:cNvSpPr>
          <p:nvPr>
            <p:ph type="body" sz="quarter" idx="17" hasCustomPrompt="1"/>
          </p:nvPr>
        </p:nvSpPr>
        <p:spPr>
          <a:xfrm>
            <a:off x="3816710" y="4543931"/>
            <a:ext cx="2503488" cy="1361928"/>
          </a:xfrm>
        </p:spPr>
        <p:txBody>
          <a:bodyPr/>
          <a:lstStyle>
            <a:lvl1pPr>
              <a:def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Текст 17"/>
          <p:cNvSpPr>
            <a:spLocks noGrp="1"/>
          </p:cNvSpPr>
          <p:nvPr>
            <p:ph type="body" sz="quarter" idx="18" hasCustomPrompt="1"/>
          </p:nvPr>
        </p:nvSpPr>
        <p:spPr>
          <a:xfrm>
            <a:off x="6749692" y="4292471"/>
            <a:ext cx="2503488" cy="254973"/>
          </a:xfrm>
        </p:spPr>
        <p:txBody>
          <a:bodyPr/>
          <a:lstStyle>
            <a:lvl1pPr>
              <a:def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Пример </a:t>
            </a:r>
            <a:r>
              <a:rPr lang="ru-RU" dirty="0" err="1"/>
              <a:t>назавния</a:t>
            </a:r>
            <a:endParaRPr lang="ru-RU" dirty="0"/>
          </a:p>
        </p:txBody>
      </p:sp>
      <p:sp>
        <p:nvSpPr>
          <p:cNvPr id="28" name="Текст 17"/>
          <p:cNvSpPr>
            <a:spLocks noGrp="1"/>
          </p:cNvSpPr>
          <p:nvPr>
            <p:ph type="body" sz="quarter" idx="19" hasCustomPrompt="1"/>
          </p:nvPr>
        </p:nvSpPr>
        <p:spPr>
          <a:xfrm>
            <a:off x="6749692" y="4543931"/>
            <a:ext cx="2503488" cy="1361928"/>
          </a:xfrm>
        </p:spPr>
        <p:txBody>
          <a:bodyPr/>
          <a:lstStyle>
            <a:lvl1pPr>
              <a:def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Описание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единительная линия 22"/>
          <p:cNvCxnSpPr/>
          <p:nvPr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 userDrawn="1"/>
        </p:nvCxnSpPr>
        <p:spPr bwMode="auto">
          <a:xfrm>
            <a:off x="1112087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Прямая соединительная линия 34"/>
          <p:cNvCxnSpPr/>
          <p:nvPr userDrawn="1"/>
        </p:nvCxnSpPr>
        <p:spPr bwMode="auto">
          <a:xfrm>
            <a:off x="3794904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Прямая соединительная линия 35"/>
          <p:cNvCxnSpPr/>
          <p:nvPr userDrawn="1"/>
        </p:nvCxnSpPr>
        <p:spPr bwMode="auto">
          <a:xfrm>
            <a:off x="6727886" y="4232334"/>
            <a:ext cx="25252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Дата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5C2B560-C4BD-4790-A04D-9014E365FFFF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78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68D3-485A-4EC7-94A1-48316DB6A481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70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185750"/>
            <a:ext cx="2228850" cy="5945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6596" y="185750"/>
            <a:ext cx="6430154" cy="5945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xfrm rot="5400000">
            <a:off x="9667" y="6405385"/>
            <a:ext cx="406577" cy="311150"/>
          </a:xfrm>
          <a:ln/>
        </p:spPr>
        <p:txBody>
          <a:bodyPr/>
          <a:lstStyle>
            <a:lvl1pPr>
              <a:defRPr/>
            </a:lvl1pPr>
          </a:lstStyle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 rot="5400000">
            <a:off x="-167128" y="4319045"/>
            <a:ext cx="813998" cy="234231"/>
          </a:xfrm>
        </p:spPr>
        <p:txBody>
          <a:bodyPr/>
          <a:lstStyle/>
          <a:p>
            <a:fld id="{14A0206A-7786-4CA1-9012-F2A726BCF448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 rot="5400000">
            <a:off x="-1220315" y="1512118"/>
            <a:ext cx="3136900" cy="500702"/>
          </a:xfrm>
        </p:spPr>
        <p:txBody>
          <a:bodyPr/>
          <a:lstStyle/>
          <a:p>
            <a:r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Название презентации. Мероприятие</a:t>
            </a:r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 rot="5400000">
            <a:off x="-2423484" y="3959546"/>
            <a:ext cx="5419725" cy="377185"/>
            <a:chOff x="4486275" y="6431621"/>
            <a:chExt cx="5419725" cy="377185"/>
          </a:xfrm>
        </p:grpSpPr>
        <p:pic>
          <p:nvPicPr>
            <p:cNvPr id="7" name="Изображение 1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082957" y="6538806"/>
              <a:ext cx="1203999" cy="270000"/>
            </a:xfrm>
            <a:prstGeom prst="rect">
              <a:avLst/>
            </a:prstGeom>
          </p:spPr>
        </p:pic>
        <p:cxnSp>
          <p:nvCxnSpPr>
            <p:cNvPr id="8" name="Прямая соединительная линия 7"/>
            <p:cNvCxnSpPr/>
            <p:nvPr userDrawn="1"/>
          </p:nvCxnSpPr>
          <p:spPr bwMode="auto">
            <a:xfrm>
              <a:off x="4486275" y="6431621"/>
              <a:ext cx="54197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3000">
                    <a:schemeClr val="accent1">
                      <a:tint val="44500"/>
                      <a:satMod val="160000"/>
                    </a:schemeClr>
                  </a:gs>
                  <a:gs pos="79000">
                    <a:schemeClr val="bg1"/>
                  </a:gs>
                </a:gsLst>
                <a:lin ang="108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1" name="Изображение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369213" y="5501957"/>
            <a:ext cx="1203999" cy="270000"/>
          </a:xfrm>
          <a:prstGeom prst="rect">
            <a:avLst/>
          </a:prstGeom>
        </p:spPr>
      </p:pic>
      <p:pic>
        <p:nvPicPr>
          <p:cNvPr id="14" name="Изображение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369213" y="5501957"/>
            <a:ext cx="1203999" cy="270000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 rot="5400000">
            <a:off x="-2423484" y="3959545"/>
            <a:ext cx="5419725" cy="377185"/>
            <a:chOff x="4486275" y="6431621"/>
            <a:chExt cx="5419725" cy="377185"/>
          </a:xfrm>
        </p:grpSpPr>
        <p:pic>
          <p:nvPicPr>
            <p:cNvPr id="13" name="Изображение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827" r="7692" b="61472"/>
            <a:stretch/>
          </p:blipFill>
          <p:spPr>
            <a:xfrm>
              <a:off x="8082957" y="6538806"/>
              <a:ext cx="1203999" cy="270000"/>
            </a:xfrm>
            <a:prstGeom prst="rect">
              <a:avLst/>
            </a:prstGeom>
          </p:spPr>
        </p:pic>
        <p:cxnSp>
          <p:nvCxnSpPr>
            <p:cNvPr id="15" name="Прямая соединительная линия 14"/>
            <p:cNvCxnSpPr/>
            <p:nvPr userDrawn="1"/>
          </p:nvCxnSpPr>
          <p:spPr bwMode="auto">
            <a:xfrm>
              <a:off x="4486275" y="6431621"/>
              <a:ext cx="5419725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3000">
                    <a:schemeClr val="accent1">
                      <a:tint val="44500"/>
                      <a:satMod val="160000"/>
                    </a:schemeClr>
                  </a:gs>
                  <a:gs pos="79000">
                    <a:schemeClr val="bg1"/>
                  </a:gs>
                </a:gsLst>
                <a:lin ang="108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Группа 15"/>
          <p:cNvGrpSpPr/>
          <p:nvPr userDrawn="1"/>
        </p:nvGrpSpPr>
        <p:grpSpPr>
          <a:xfrm rot="5400000">
            <a:off x="-2423484" y="3959545"/>
            <a:ext cx="5419725" cy="377185"/>
            <a:chOff x="4486275" y="6431621"/>
            <a:chExt cx="5419725" cy="377185"/>
          </a:xfrm>
        </p:grpSpPr>
        <p:pic>
          <p:nvPicPr>
            <p:cNvPr id="17" name="Изображение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827" r="7692" b="61472"/>
            <a:stretch/>
          </p:blipFill>
          <p:spPr>
            <a:xfrm>
              <a:off x="8082957" y="6538806"/>
              <a:ext cx="1203999" cy="270000"/>
            </a:xfrm>
            <a:prstGeom prst="rect">
              <a:avLst/>
            </a:prstGeom>
          </p:spPr>
        </p:pic>
        <p:cxnSp>
          <p:nvCxnSpPr>
            <p:cNvPr id="18" name="Прямая соединительная линия 17"/>
            <p:cNvCxnSpPr/>
            <p:nvPr userDrawn="1"/>
          </p:nvCxnSpPr>
          <p:spPr bwMode="auto">
            <a:xfrm>
              <a:off x="4486275" y="6431621"/>
              <a:ext cx="5419725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23000">
                    <a:schemeClr val="accent1">
                      <a:tint val="44500"/>
                      <a:satMod val="160000"/>
                    </a:schemeClr>
                  </a:gs>
                  <a:gs pos="79000">
                    <a:schemeClr val="bg1"/>
                  </a:gs>
                </a:gsLst>
                <a:lin ang="108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11864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82887" y="1080316"/>
            <a:ext cx="8729577" cy="361003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0D9195"/>
                </a:solidFill>
                <a:latin typeface="Arial"/>
                <a:cs typeface="Arial"/>
              </a:defRPr>
            </a:lvl1pPr>
            <a:lvl2pPr>
              <a:defRPr sz="1500">
                <a:latin typeface="Adobe Hebrew"/>
                <a:cs typeface="Adobe Hebrew"/>
              </a:defRPr>
            </a:lvl2pPr>
          </a:lstStyle>
          <a:p>
            <a:pPr lvl="0"/>
            <a:r>
              <a:rPr lang="ru-RU" dirty="0" smtClean="0"/>
              <a:t>Укажите заголовок</a:t>
            </a:r>
            <a:endParaRPr lang="en-US" dirty="0" smtClean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82887" y="1451909"/>
            <a:ext cx="8729577" cy="45878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 baseline="0">
                <a:solidFill>
                  <a:schemeClr val="tx1"/>
                </a:solidFill>
                <a:latin typeface="Times New Roman"/>
                <a:cs typeface="Times New Roman"/>
              </a:defRPr>
            </a:lvl1pPr>
            <a:lvl2pPr>
              <a:defRPr sz="1500">
                <a:latin typeface="Adobe Hebrew"/>
                <a:cs typeface="Adobe Hebrew"/>
              </a:defRPr>
            </a:lvl2pPr>
          </a:lstStyle>
          <a:p>
            <a:pPr lvl="0"/>
            <a:r>
              <a:rPr lang="ru-RU" dirty="0" smtClean="0"/>
              <a:t>Напишите текст слайда</a:t>
            </a:r>
            <a:endParaRPr lang="en-US" dirty="0" smtClean="0"/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595006" y="185049"/>
            <a:ext cx="8736687" cy="4982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spc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500">
                <a:latin typeface="Adobe Hebrew"/>
                <a:cs typeface="Adobe Hebrew"/>
              </a:defRPr>
            </a:lvl2pPr>
          </a:lstStyle>
          <a:p>
            <a:pPr lvl="0"/>
            <a:r>
              <a:rPr lang="ru-RU" dirty="0" smtClean="0"/>
              <a:t>Укажите название слайда</a:t>
            </a:r>
            <a:endParaRPr lang="en-US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/>
              <a:t>Excel 2010: </a:t>
            </a:r>
            <a:r>
              <a:rPr lang="ru-RU" smtClean="0"/>
              <a:t>функции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3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-ПАО «СИБУР Холдинг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0801" y="1991788"/>
            <a:ext cx="5582235" cy="1426895"/>
          </a:xfrm>
        </p:spPr>
        <p:txBody>
          <a:bodyPr tIns="0" rIns="0" bIns="0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130819" y="4170873"/>
            <a:ext cx="5582523" cy="935966"/>
          </a:xfrm>
        </p:spPr>
        <p:txBody>
          <a:bodyPr tIns="0" rIns="0" bIns="0"/>
          <a:lstStyle>
            <a:lvl1pPr marL="0" indent="0" algn="l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Фамилия Имя Отчество</a:t>
            </a:r>
          </a:p>
          <a:p>
            <a:r>
              <a:rPr lang="ru-RU" dirty="0" smtClean="0"/>
              <a:t>Должность, подразделение/функция, </a:t>
            </a:r>
            <a:br>
              <a:rPr lang="ru-RU" dirty="0" smtClean="0"/>
            </a:br>
            <a:r>
              <a:rPr lang="ru-RU" dirty="0" smtClean="0"/>
              <a:t>название организации </a:t>
            </a:r>
          </a:p>
        </p:txBody>
      </p:sp>
      <p:pic>
        <p:nvPicPr>
          <p:cNvPr id="7" name="Изображение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8126" y="1034091"/>
            <a:ext cx="3456989" cy="46593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0839" y="446450"/>
            <a:ext cx="1644322" cy="310743"/>
          </a:xfrm>
          <a:prstGeom prst="rect">
            <a:avLst/>
          </a:prstGeom>
        </p:spPr>
      </p:pic>
      <p:sp>
        <p:nvSpPr>
          <p:cNvPr id="14" name="Текст 13"/>
          <p:cNvSpPr>
            <a:spLocks noGrp="1"/>
          </p:cNvSpPr>
          <p:nvPr>
            <p:ph type="body" sz="quarter" idx="19" hasCustomPrompt="1"/>
          </p:nvPr>
        </p:nvSpPr>
        <p:spPr>
          <a:xfrm>
            <a:off x="4130839" y="5271294"/>
            <a:ext cx="5575135" cy="582613"/>
          </a:xfrm>
        </p:spPr>
        <p:txBody>
          <a:bodyPr/>
          <a:lstStyle>
            <a:lvl1pPr>
              <a:defRPr sz="12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r>
              <a:rPr lang="ru-RU" dirty="0" smtClean="0"/>
              <a:t>Название мероприятия</a:t>
            </a:r>
            <a:br>
              <a:rPr lang="ru-RU" dirty="0" smtClean="0"/>
            </a:br>
            <a:r>
              <a:rPr lang="ru-RU" dirty="0" smtClean="0"/>
              <a:t>1 января 2018 г.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008036" y="6022681"/>
            <a:ext cx="23836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/>
                </a:solidFill>
              </a:rPr>
              <a:t>ПАО «СИБУР Холдинг»</a:t>
            </a:r>
            <a:endParaRPr lang="ru-RU" sz="1500" b="1" dirty="0">
              <a:solidFill>
                <a:schemeClr val="accent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0" y="6189205"/>
            <a:ext cx="4011855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единительная линия 20"/>
          <p:cNvCxnSpPr>
            <a:endCxn id="18" idx="3"/>
          </p:cNvCxnSpPr>
          <p:nvPr/>
        </p:nvCxnSpPr>
        <p:spPr bwMode="auto">
          <a:xfrm flipH="1">
            <a:off x="6391702" y="6184264"/>
            <a:ext cx="3514298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3488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53545807"/>
              </p:ext>
            </p:extLst>
          </p:nvPr>
        </p:nvGraphicFramePr>
        <p:xfrm>
          <a:off x="1596" y="160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1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6" y="160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0A53-599C-4607-8875-050A3D3F98E2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5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39A3-D9CA-4AD0-B579-5E5BA86B216A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5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556171"/>
              </p:ext>
            </p:extLst>
          </p:nvPr>
        </p:nvGraphicFramePr>
        <p:xfrm>
          <a:off x="1594" y="160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4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4" y="160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49" y="923026"/>
            <a:ext cx="9341329" cy="53317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35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562" y="2488255"/>
            <a:ext cx="9221638" cy="1362075"/>
          </a:xfrm>
        </p:spPr>
        <p:txBody>
          <a:bodyPr anchor="t"/>
          <a:lstStyle>
            <a:lvl1pPr algn="ctr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0EC1-61F4-483B-9A98-4343C4E382C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1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5750" y="938844"/>
            <a:ext cx="4614054" cy="5315906"/>
          </a:xfrm>
        </p:spPr>
        <p:txBody>
          <a:bodyPr/>
          <a:lstStyle>
            <a:lvl1pPr>
              <a:defRPr sz="1800"/>
            </a:lvl1pPr>
            <a:lvl2pPr marL="534988" indent="-190500">
              <a:defRPr sz="1600"/>
            </a:lvl2pPr>
            <a:lvl3pPr marL="896938" indent="-203200">
              <a:defRPr sz="1500"/>
            </a:lvl3pPr>
            <a:lvl4pPr marL="1165225" indent="-176213">
              <a:tabLst>
                <a:tab pos="1165225" algn="l"/>
              </a:tabLst>
              <a:defRPr sz="1200" b="0"/>
            </a:lvl4pPr>
            <a:lvl5pPr marL="1431925" indent="-149225">
              <a:defRPr sz="12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6145" y="938844"/>
            <a:ext cx="4622680" cy="5315906"/>
          </a:xfr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1905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938" indent="-203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225" indent="-176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1925" indent="-1492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ru-RU" sz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5D7B-896F-47B6-A24F-2311C50CCB43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47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4"/>
            <a:ext cx="4376870" cy="40798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5" y="2174874"/>
            <a:ext cx="4378590" cy="40798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C27D-D740-4248-8503-039F24894101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8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006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1123950"/>
            <a:ext cx="5537729" cy="50022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006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FCF-D574-40C1-A52D-4F578CCEA974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0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1143612959"/>
              </p:ext>
            </p:extLst>
          </p:nvPr>
        </p:nvGraphicFramePr>
        <p:xfrm>
          <a:off x="1594" y="160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56" name="think-cell Slide" r:id="rId21" imgW="270" imgH="270" progId="TCLayout.ActiveDocument.1">
                  <p:embed/>
                </p:oleObj>
              </mc:Choice>
              <mc:Fallback>
                <p:oleObj name="think-cell Slide" r:id="rId2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94" y="160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4672" y="205467"/>
            <a:ext cx="9351033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49" y="923026"/>
            <a:ext cx="9341329" cy="533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9142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текста</a:t>
            </a:r>
          </a:p>
          <a:p>
            <a:pPr lvl="1"/>
            <a:r>
              <a:rPr lang="ru-RU" altLang="en-US" dirty="0"/>
              <a:t>Второй уровень</a:t>
            </a:r>
          </a:p>
          <a:p>
            <a:pPr lvl="2"/>
            <a:r>
              <a:rPr lang="ru-RU" altLang="en-US" dirty="0"/>
              <a:t>Третий уровень</a:t>
            </a:r>
          </a:p>
          <a:p>
            <a:pPr lvl="3"/>
            <a:r>
              <a:rPr lang="ru-RU" altLang="en-US" dirty="0"/>
              <a:t>Четвертый уровень</a:t>
            </a:r>
          </a:p>
          <a:p>
            <a:pPr lvl="4"/>
            <a:r>
              <a:rPr lang="ru-RU" altLang="en-US" dirty="0"/>
              <a:t>Пятый уровень</a:t>
            </a:r>
          </a:p>
        </p:txBody>
      </p:sp>
      <p:sp>
        <p:nvSpPr>
          <p:cNvPr id="1270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9045" y="6392551"/>
            <a:ext cx="471821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BD563E-B0D3-447F-AFD2-910202E21A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077457" y="109538"/>
            <a:ext cx="663575" cy="582612"/>
          </a:xfrm>
          <a:prstGeom prst="rect">
            <a:avLst/>
          </a:prstGeom>
          <a:solidFill>
            <a:srgbClr val="008C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rgbClr val="FFFFFF"/>
                </a:solidFill>
              </a:rPr>
              <a:t>140</a:t>
            </a:r>
            <a:endParaRPr lang="ru-RU" sz="1100" dirty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</a:t>
            </a:r>
            <a:r>
              <a:rPr lang="en-US" sz="1100" dirty="0">
                <a:solidFill>
                  <a:srgbClr val="FFFFFF"/>
                </a:solidFill>
              </a:rPr>
              <a:t>49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77457" y="1274763"/>
            <a:ext cx="663575" cy="58420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077457" y="692152"/>
            <a:ext cx="663575" cy="58261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153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204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077457" y="2182813"/>
            <a:ext cx="663575" cy="584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077457" y="2760663"/>
            <a:ext cx="663575" cy="582612"/>
          </a:xfrm>
          <a:prstGeom prst="rect">
            <a:avLst/>
          </a:prstGeom>
          <a:solidFill>
            <a:srgbClr val="B2D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178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216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077457" y="3343281"/>
            <a:ext cx="663575" cy="5826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255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077457" y="3925888"/>
            <a:ext cx="663575" cy="58261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0077457" y="5091113"/>
            <a:ext cx="663575" cy="58420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077457" y="5675313"/>
            <a:ext cx="663575" cy="584200"/>
          </a:xfrm>
          <a:prstGeom prst="rect">
            <a:avLst/>
          </a:prstGeom>
          <a:solidFill>
            <a:srgbClr val="F58A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245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138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31</a:t>
            </a:r>
          </a:p>
        </p:txBody>
      </p:sp>
      <p:graphicFrame>
        <p:nvGraphicFramePr>
          <p:cNvPr id="17" name="Объект 16" hidden="1"/>
          <p:cNvGraphicFramePr>
            <a:graphicFrameLocks noChangeAspect="1"/>
          </p:cNvGraphicFramePr>
          <p:nvPr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98596296"/>
              </p:ext>
            </p:extLst>
          </p:nvPr>
        </p:nvGraphicFramePr>
        <p:xfrm>
          <a:off x="1596" y="160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57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96" y="160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0077459" y="1274763"/>
            <a:ext cx="663575" cy="58420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208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0077459" y="692152"/>
            <a:ext cx="663575" cy="58261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153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204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077459" y="2182813"/>
            <a:ext cx="663575" cy="584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242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077459" y="2760663"/>
            <a:ext cx="663575" cy="582612"/>
          </a:xfrm>
          <a:prstGeom prst="rect">
            <a:avLst/>
          </a:prstGeom>
          <a:solidFill>
            <a:srgbClr val="B2D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178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216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0077459" y="3343281"/>
            <a:ext cx="663575" cy="58261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255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0077459" y="3925888"/>
            <a:ext cx="663575" cy="58261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192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077459" y="5091113"/>
            <a:ext cx="663575" cy="58420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128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0077459" y="5675313"/>
            <a:ext cx="663575" cy="584200"/>
          </a:xfrm>
          <a:prstGeom prst="rect">
            <a:avLst/>
          </a:prstGeom>
          <a:solidFill>
            <a:srgbClr val="F58A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245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138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FFFFFF"/>
                </a:solidFill>
              </a:rPr>
              <a:t>31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2"/>
          </p:nvPr>
        </p:nvSpPr>
        <p:spPr>
          <a:xfrm>
            <a:off x="6872038" y="6469470"/>
            <a:ext cx="813998" cy="23423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lang="ru-RU" sz="800" i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B4F87F4-8537-4974-8D36-4BB680327BA1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287666" y="6248070"/>
            <a:ext cx="6417933" cy="45563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lang="ru-RU" sz="800" i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pic>
        <p:nvPicPr>
          <p:cNvPr id="35" name="Изображение 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62" y="6495572"/>
            <a:ext cx="966788" cy="182703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 bwMode="auto">
          <a:xfrm>
            <a:off x="6711351" y="6326846"/>
            <a:ext cx="3194649" cy="0"/>
          </a:xfrm>
          <a:prstGeom prst="line">
            <a:avLst/>
          </a:prstGeom>
          <a:solidFill>
            <a:schemeClr val="accent1"/>
          </a:solidFill>
          <a:ln w="47625" cap="flat" cmpd="sng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68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1272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201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  <p:sldLayoutId id="2147484197" r:id="rId12"/>
    <p:sldLayoutId id="2147484198" r:id="rId13"/>
    <p:sldLayoutId id="2147484199" r:id="rId14"/>
    <p:sldLayoutId id="2147484200" r:id="rId15"/>
    <p:sldLayoutId id="2147484202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accent1"/>
          </a:solidFill>
          <a:latin typeface="Arial" charset="0"/>
        </a:defRPr>
      </a:lvl5pPr>
      <a:lvl6pPr marL="457119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6pPr>
      <a:lvl7pPr marL="914239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7pPr>
      <a:lvl8pPr marL="1371358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8pPr>
      <a:lvl9pPr marL="1828477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None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4988" indent="-1905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801688" indent="-1079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</a:defRPr>
      </a:lvl3pPr>
      <a:lvl4pPr marL="1165225" indent="-176213" algn="l" rtl="0" eaLnBrk="1" fontAlgn="base" hangingPunct="1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4pPr>
      <a:lvl5pPr marL="1431925" indent="-149225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5pPr>
      <a:lvl6pPr marL="2055450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512570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2969689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426808" indent="-315857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Вокруг </a:t>
            </a:r>
            <a:r>
              <a:rPr lang="ru-RU" dirty="0" err="1"/>
              <a:t>excel</a:t>
            </a:r>
            <a:r>
              <a:rPr lang="ru-RU" dirty="0"/>
              <a:t> за 80 формул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Змитрович Людмила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25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Математические и тригонометрические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Функция </a:t>
            </a:r>
            <a:r>
              <a:rPr lang="ru-RU" sz="1400" b="1" dirty="0" smtClean="0"/>
              <a:t>СУММ</a:t>
            </a:r>
            <a:r>
              <a:rPr lang="ru-RU" sz="1400" dirty="0" smtClean="0"/>
              <a:t> возвращает сумму аргументов. </a:t>
            </a:r>
            <a:r>
              <a:rPr lang="ru-RU" sz="1400" dirty="0"/>
              <a:t>В качестве аргументов можно передавать адреса диапазонов (что чаще всего и делается), в этом случае </a:t>
            </a:r>
            <a:r>
              <a:rPr lang="ru-RU" sz="1400" dirty="0" err="1" smtClean="0"/>
              <a:t>просуммируются</a:t>
            </a:r>
            <a:r>
              <a:rPr lang="ru-RU" sz="1400" dirty="0" smtClean="0"/>
              <a:t> </a:t>
            </a:r>
            <a:r>
              <a:rPr lang="ru-RU" sz="1400" dirty="0"/>
              <a:t>все числа в диапазоне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/>
              <a:t>Ф</a:t>
            </a:r>
            <a:r>
              <a:rPr lang="ru-RU" sz="1400" dirty="0" smtClean="0"/>
              <a:t>ункция </a:t>
            </a:r>
            <a:r>
              <a:rPr lang="ru-RU" sz="1400" b="1" dirty="0"/>
              <a:t>СУММЕСЛИ</a:t>
            </a:r>
            <a:r>
              <a:rPr lang="ru-RU" sz="1400" dirty="0"/>
              <a:t> позволяет просуммировать только значения, соответствующие </a:t>
            </a:r>
            <a:r>
              <a:rPr lang="ru-RU" sz="1400" dirty="0" smtClean="0"/>
              <a:t>определённому условию.</a:t>
            </a:r>
          </a:p>
          <a:p>
            <a:endParaRPr lang="ru-RU" sz="1400" dirty="0"/>
          </a:p>
          <a:p>
            <a:r>
              <a:rPr lang="ru-RU" sz="1400" dirty="0"/>
              <a:t>Функция </a:t>
            </a:r>
            <a:r>
              <a:rPr lang="ru-RU" sz="1400" b="1" dirty="0" smtClean="0"/>
              <a:t>СУММЕСЛИМН</a:t>
            </a:r>
            <a:r>
              <a:rPr lang="ru-RU" sz="1400" dirty="0" smtClean="0"/>
              <a:t>. </a:t>
            </a:r>
            <a:r>
              <a:rPr lang="ru-RU" sz="1400" dirty="0"/>
              <a:t>Само название функции говорит о том, что данная функция </a:t>
            </a:r>
            <a:r>
              <a:rPr lang="ru-RU" sz="1400" dirty="0" smtClean="0"/>
              <a:t>позволяет</a:t>
            </a:r>
            <a:r>
              <a:rPr lang="ru-RU" sz="1400" dirty="0"/>
              <a:t> </a:t>
            </a:r>
            <a:r>
              <a:rPr lang="ru-RU" sz="1400" b="1" dirty="0"/>
              <a:t>сумм</a:t>
            </a:r>
            <a:r>
              <a:rPr lang="ru-RU" sz="1400" dirty="0"/>
              <a:t>ировать значения </a:t>
            </a:r>
            <a:r>
              <a:rPr lang="ru-RU" sz="1400" b="1" dirty="0"/>
              <a:t>если</a:t>
            </a:r>
            <a:r>
              <a:rPr lang="ru-RU" sz="1400" dirty="0"/>
              <a:t> совпадает </a:t>
            </a:r>
            <a:r>
              <a:rPr lang="ru-RU" sz="1400" b="1" dirty="0"/>
              <a:t>мн</a:t>
            </a:r>
            <a:r>
              <a:rPr lang="ru-RU" sz="1400" dirty="0"/>
              <a:t>ожество значений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Функция</a:t>
            </a:r>
            <a:r>
              <a:rPr lang="ru-RU" sz="1400" b="1" dirty="0"/>
              <a:t> </a:t>
            </a:r>
            <a:r>
              <a:rPr lang="ru-RU" sz="1400" b="1" dirty="0" smtClean="0"/>
              <a:t>СУММПРОИЗВ</a:t>
            </a:r>
            <a:r>
              <a:rPr lang="ru-RU" sz="1400" dirty="0" smtClean="0"/>
              <a:t>. </a:t>
            </a:r>
            <a:r>
              <a:rPr lang="ru-RU" sz="1400" dirty="0"/>
              <a:t>Перемножает соответствующие элементы заданных диапазонов ячеек или массивов и возвращает сумму произведений. Е</a:t>
            </a:r>
            <a:r>
              <a:rPr lang="ru-RU" sz="1400" dirty="0" smtClean="0"/>
              <a:t>сли </a:t>
            </a:r>
            <a:r>
              <a:rPr lang="ru-RU" sz="1400" dirty="0" err="1"/>
              <a:t>список_аргументов</a:t>
            </a:r>
            <a:r>
              <a:rPr lang="ru-RU" sz="1400" dirty="0"/>
              <a:t> содержит нечисловые значения, функция трактует их как 0.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4-конечная звезда 6"/>
          <p:cNvSpPr/>
          <p:nvPr/>
        </p:nvSpPr>
        <p:spPr bwMode="auto">
          <a:xfrm>
            <a:off x="4592960" y="1412776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4-конечная звезда 7"/>
          <p:cNvSpPr/>
          <p:nvPr/>
        </p:nvSpPr>
        <p:spPr bwMode="auto">
          <a:xfrm>
            <a:off x="4592960" y="206084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4-конечная звезда 8"/>
          <p:cNvSpPr/>
          <p:nvPr/>
        </p:nvSpPr>
        <p:spPr bwMode="auto">
          <a:xfrm>
            <a:off x="4600111" y="2852936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5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Функции ссылки и поиска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АДРЕС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ВЫБОР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СТОЛБЕЦ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ЧИСЛСТОЛБ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ГПР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ГИПЕРССЫЛКА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ИНДЕКС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ДВССЫЛ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ПРОСМОТР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ПОИСКПОЗ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СТРОКА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ЧСТРОК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smtClean="0">
                <a:solidFill>
                  <a:schemeClr val="accent1"/>
                </a:solidFill>
              </a:rPr>
              <a:t>описание)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ТРАНСП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ВПР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19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Функции ссылки и поиска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49" y="908720"/>
            <a:ext cx="9341329" cy="5331724"/>
          </a:xfrm>
        </p:spPr>
        <p:txBody>
          <a:bodyPr/>
          <a:lstStyle/>
          <a:p>
            <a:r>
              <a:rPr lang="ru-RU" sz="1400" dirty="0"/>
              <a:t>Функция </a:t>
            </a:r>
            <a:r>
              <a:rPr lang="ru-RU" sz="1400" b="1" dirty="0" smtClean="0"/>
              <a:t>АДРЕС</a:t>
            </a:r>
            <a:r>
              <a:rPr lang="ru-RU" sz="1400" dirty="0" smtClean="0"/>
              <a:t> возвращает </a:t>
            </a:r>
            <a:r>
              <a:rPr lang="ru-RU" sz="1400" dirty="0"/>
              <a:t>ссылку на ячейку в виде текста, основываясь на номере строки и столбца. Она может возвращать абсолютный или относительный адрес в стиле ссылок </a:t>
            </a:r>
            <a:r>
              <a:rPr lang="ru-RU" sz="1400" b="1" dirty="0"/>
              <a:t>A1</a:t>
            </a:r>
            <a:r>
              <a:rPr lang="ru-RU" sz="1400" dirty="0"/>
              <a:t> или </a:t>
            </a:r>
            <a:r>
              <a:rPr lang="ru-RU" sz="1400" b="1" dirty="0"/>
              <a:t>R1C1</a:t>
            </a:r>
            <a:r>
              <a:rPr lang="ru-RU" sz="1400" dirty="0"/>
              <a:t>. К тому же в результат может быть включено имя листа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Функция </a:t>
            </a:r>
            <a:r>
              <a:rPr lang="ru-RU" sz="1400" b="1" dirty="0" smtClean="0"/>
              <a:t>ВЫБОР</a:t>
            </a:r>
            <a:r>
              <a:rPr lang="ru-RU" sz="1400" dirty="0" smtClean="0"/>
              <a:t> </a:t>
            </a:r>
            <a:r>
              <a:rPr lang="ru-RU" sz="1400" dirty="0"/>
              <a:t>возвращает значение из списка, выбирая его в соответствии с </a:t>
            </a:r>
            <a:r>
              <a:rPr lang="ru-RU" sz="1400" dirty="0" smtClean="0"/>
              <a:t>числовым </a:t>
            </a:r>
            <a:r>
              <a:rPr lang="ru-RU" sz="1400" dirty="0"/>
              <a:t>индексом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</a:t>
            </a:r>
            <a:r>
              <a:rPr lang="ru-RU" sz="1400" dirty="0" smtClean="0"/>
              <a:t>ункции</a:t>
            </a:r>
            <a:r>
              <a:rPr lang="ru-RU" sz="1400" b="1" dirty="0" smtClean="0"/>
              <a:t> СТОЛБЕЦ </a:t>
            </a:r>
            <a:r>
              <a:rPr lang="ru-RU" sz="1400" dirty="0" smtClean="0"/>
              <a:t>- </a:t>
            </a:r>
            <a:r>
              <a:rPr lang="ru-RU" sz="1400" dirty="0"/>
              <a:t>возвращать номер </a:t>
            </a:r>
            <a:r>
              <a:rPr lang="ru-RU" sz="1400" b="1" dirty="0"/>
              <a:t>столбца</a:t>
            </a:r>
            <a:r>
              <a:rPr lang="ru-RU" sz="1400" dirty="0"/>
              <a:t>. Формула =</a:t>
            </a:r>
            <a:r>
              <a:rPr lang="ru-RU" sz="1400" b="1" dirty="0"/>
              <a:t>СТОЛБЕЦ</a:t>
            </a:r>
            <a:r>
              <a:rPr lang="ru-RU" sz="1400" dirty="0"/>
              <a:t>(B1) вернет 2, т.к. </a:t>
            </a:r>
            <a:r>
              <a:rPr lang="ru-RU" sz="1400" b="1" dirty="0"/>
              <a:t>столбец</a:t>
            </a:r>
            <a:r>
              <a:rPr lang="ru-RU" sz="1400" dirty="0"/>
              <a:t> B </a:t>
            </a:r>
            <a:r>
              <a:rPr lang="ru-RU" sz="1400" dirty="0" smtClean="0"/>
              <a:t>– второй </a:t>
            </a:r>
            <a:r>
              <a:rPr lang="ru-RU" sz="1400" b="1" dirty="0" smtClean="0"/>
              <a:t>столбец</a:t>
            </a:r>
            <a:r>
              <a:rPr lang="ru-RU" sz="1400" dirty="0"/>
              <a:t> на листе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Функция </a:t>
            </a:r>
            <a:r>
              <a:rPr lang="ru-RU" sz="1400" b="1" dirty="0" smtClean="0"/>
              <a:t>ЧИСЛСТОЛБ</a:t>
            </a:r>
            <a:r>
              <a:rPr lang="ru-RU" sz="1400" dirty="0" smtClean="0"/>
              <a:t> </a:t>
            </a:r>
            <a:r>
              <a:rPr lang="ru-RU" sz="1400" dirty="0"/>
              <a:t>возвращает количество столбцов в массиве или ссылке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 smtClean="0"/>
              <a:t>ГПР</a:t>
            </a:r>
            <a:r>
              <a:rPr lang="ru-RU" sz="1400" dirty="0" smtClean="0"/>
              <a:t>. </a:t>
            </a:r>
            <a:r>
              <a:rPr lang="ru-RU" sz="1400" dirty="0"/>
              <a:t>Выполняет поиск значения в первой строке таблицы или массив значений и возвращает значение, находящееся в том же столбце в заданной строке таблицы или массива. Функция ГПР используется, когда сравниваемые значения расположены в первой строке таблицы данных, а возвращаемые — на несколько </a:t>
            </a:r>
            <a:r>
              <a:rPr lang="ru-RU" sz="1400" dirty="0" smtClean="0"/>
              <a:t>строк </a:t>
            </a:r>
            <a:r>
              <a:rPr lang="ru-RU" sz="1400" dirty="0"/>
              <a:t>ниже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</a:t>
            </a:r>
            <a:r>
              <a:rPr lang="ru-RU" sz="1400" dirty="0"/>
              <a:t> </a:t>
            </a:r>
            <a:r>
              <a:rPr lang="ru-RU" sz="1400" b="1" dirty="0"/>
              <a:t>ГИПЕРССЫЛКА</a:t>
            </a:r>
            <a:r>
              <a:rPr lang="ru-RU" sz="1400" dirty="0"/>
              <a:t> создает ярлык, который позволяет перейти к другому месту в текущей книге или открыть документ, расположенный на сетевом сервере, в интрасети или в Интернете. При щелчке ячейки, содержащей функцию ГИПЕРССЫЛКА, </a:t>
            </a:r>
            <a:r>
              <a:rPr lang="ru-RU" sz="1400" dirty="0" err="1"/>
              <a:t>Excel</a:t>
            </a:r>
            <a:r>
              <a:rPr lang="ru-RU" sz="1400" dirty="0"/>
              <a:t> перейдет к заданному месту или откроет указанный документ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</a:t>
            </a:r>
            <a:r>
              <a:rPr lang="ru-RU" sz="1400" dirty="0" smtClean="0"/>
              <a:t>ункция </a:t>
            </a:r>
            <a:r>
              <a:rPr lang="ru-RU" sz="1400" b="1" dirty="0"/>
              <a:t>ИНДЕКС</a:t>
            </a:r>
            <a:r>
              <a:rPr lang="ru-RU" sz="1400" dirty="0"/>
              <a:t> возвращает значение на пересечении указанной строки и </a:t>
            </a:r>
            <a:r>
              <a:rPr lang="ru-RU" sz="1400" dirty="0" smtClean="0"/>
              <a:t>столбца определенного</a:t>
            </a:r>
            <a:r>
              <a:rPr lang="ru-RU" sz="1400" dirty="0"/>
              <a:t> диапазона.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4-конечная звезда 6"/>
          <p:cNvSpPr/>
          <p:nvPr/>
        </p:nvSpPr>
        <p:spPr bwMode="auto">
          <a:xfrm>
            <a:off x="4593945" y="1556792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4-конечная звезда 7"/>
          <p:cNvSpPr/>
          <p:nvPr/>
        </p:nvSpPr>
        <p:spPr bwMode="auto">
          <a:xfrm>
            <a:off x="4590739" y="206084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4-конечная звезда 8"/>
          <p:cNvSpPr/>
          <p:nvPr/>
        </p:nvSpPr>
        <p:spPr bwMode="auto">
          <a:xfrm>
            <a:off x="4590739" y="278092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4-конечная звезда 9"/>
          <p:cNvSpPr/>
          <p:nvPr/>
        </p:nvSpPr>
        <p:spPr bwMode="auto">
          <a:xfrm>
            <a:off x="4590739" y="3356992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4-конечная звезда 10"/>
          <p:cNvSpPr/>
          <p:nvPr/>
        </p:nvSpPr>
        <p:spPr bwMode="auto">
          <a:xfrm>
            <a:off x="4590739" y="4509120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4-конечная звезда 11"/>
          <p:cNvSpPr/>
          <p:nvPr/>
        </p:nvSpPr>
        <p:spPr bwMode="auto">
          <a:xfrm>
            <a:off x="4590739" y="5445224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6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Функции ссылки и поиска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Функция </a:t>
            </a:r>
            <a:r>
              <a:rPr lang="ru-RU" sz="1400" b="1" dirty="0"/>
              <a:t>ДВССЫЛ</a:t>
            </a:r>
            <a:r>
              <a:rPr lang="ru-RU" sz="1400" dirty="0"/>
              <a:t> используется, если требуется изменить ссылку на ячейку в </a:t>
            </a:r>
            <a:r>
              <a:rPr lang="ru-RU" sz="1400" dirty="0" smtClean="0"/>
              <a:t>формуле </a:t>
            </a:r>
            <a:r>
              <a:rPr lang="ru-RU" sz="1400" dirty="0"/>
              <a:t>без изменения самой формулы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Функция </a:t>
            </a:r>
            <a:r>
              <a:rPr lang="ru-RU" sz="1400" b="1" dirty="0"/>
              <a:t>ПРОСМОТР</a:t>
            </a:r>
            <a:r>
              <a:rPr lang="ru-RU" sz="1400" dirty="0"/>
              <a:t>, которая позволяет извлекать нужную информацию из электронных таблиц </a:t>
            </a:r>
            <a:r>
              <a:rPr lang="ru-RU" sz="1400" dirty="0" err="1"/>
              <a:t>Excel</a:t>
            </a:r>
            <a:r>
              <a:rPr lang="ru-RU" sz="1400" dirty="0"/>
              <a:t>. 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/>
              <a:t>Функция </a:t>
            </a:r>
            <a:r>
              <a:rPr lang="ru-RU" sz="1400" b="1" dirty="0"/>
              <a:t>ПОИСКПОЗ</a:t>
            </a:r>
            <a:r>
              <a:rPr lang="ru-RU" sz="1400" dirty="0"/>
              <a:t> выполняет поиск указанного элемента в диапазоне ячеек и возвращает </a:t>
            </a:r>
            <a:r>
              <a:rPr lang="ru-RU" sz="1400" dirty="0" smtClean="0"/>
              <a:t>относительную </a:t>
            </a:r>
            <a:r>
              <a:rPr lang="ru-RU" sz="1400" dirty="0"/>
              <a:t>позицию этого элемента в диапазоне. 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/>
              <a:t>Функция  </a:t>
            </a:r>
            <a:r>
              <a:rPr lang="ru-RU" sz="1400" b="1" dirty="0" smtClean="0"/>
              <a:t>СТРОКА</a:t>
            </a:r>
            <a:r>
              <a:rPr lang="ru-RU" sz="1400" dirty="0"/>
              <a:t>.</a:t>
            </a:r>
            <a:r>
              <a:rPr lang="ru-RU" sz="1400" dirty="0" smtClean="0"/>
              <a:t> возвращает </a:t>
            </a:r>
            <a:r>
              <a:rPr lang="ru-RU" sz="1400" dirty="0"/>
              <a:t>номер строки для ссылки на ячейку или диапазон ячеек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 smtClean="0"/>
              <a:t>Функция </a:t>
            </a:r>
            <a:r>
              <a:rPr lang="ru-RU" sz="1400" b="1" dirty="0" smtClean="0"/>
              <a:t>ЧСТРОК.  </a:t>
            </a:r>
            <a:r>
              <a:rPr lang="ru-RU" sz="1400" dirty="0" smtClean="0"/>
              <a:t>Возвращает </a:t>
            </a:r>
            <a:r>
              <a:rPr lang="ru-RU" sz="1400" dirty="0"/>
              <a:t>количество строк в ссылке или массив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Функция</a:t>
            </a:r>
            <a:r>
              <a:rPr lang="ru-RU" sz="1400" b="1" dirty="0"/>
              <a:t> ВПР </a:t>
            </a:r>
            <a:r>
              <a:rPr lang="ru-RU" sz="1400" dirty="0" smtClean="0"/>
              <a:t>позволяет </a:t>
            </a:r>
            <a:r>
              <a:rPr lang="ru-RU" sz="1400" dirty="0"/>
              <a:t>данные из одной таблицы переставить в соответствующие ячейки второй.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4-конечная звезда 6"/>
          <p:cNvSpPr/>
          <p:nvPr/>
        </p:nvSpPr>
        <p:spPr bwMode="auto">
          <a:xfrm>
            <a:off x="4618852" y="134076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4-конечная звезда 7"/>
          <p:cNvSpPr/>
          <p:nvPr/>
        </p:nvSpPr>
        <p:spPr bwMode="auto">
          <a:xfrm>
            <a:off x="4618852" y="1916832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4-конечная звезда 8"/>
          <p:cNvSpPr/>
          <p:nvPr/>
        </p:nvSpPr>
        <p:spPr bwMode="auto">
          <a:xfrm>
            <a:off x="4618852" y="2564904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4-конечная звезда 9"/>
          <p:cNvSpPr/>
          <p:nvPr/>
        </p:nvSpPr>
        <p:spPr bwMode="auto">
          <a:xfrm>
            <a:off x="4626003" y="314096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4-конечная звезда 10"/>
          <p:cNvSpPr/>
          <p:nvPr/>
        </p:nvSpPr>
        <p:spPr bwMode="auto">
          <a:xfrm>
            <a:off x="4626003" y="3645024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11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Логические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И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ЕСЛИ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ЕСЛИОШИБКА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ИЛИ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ЕПУСТО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ЕОШ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>
                <a:solidFill>
                  <a:schemeClr val="accent1"/>
                </a:solidFill>
              </a:rPr>
              <a:t>аналог </a:t>
            </a:r>
            <a:r>
              <a:rPr lang="ru-RU" sz="1400" dirty="0" err="1">
                <a:solidFill>
                  <a:schemeClr val="accent1"/>
                </a:solidFill>
              </a:rPr>
              <a:t>еслиошибка</a:t>
            </a:r>
            <a:r>
              <a:rPr lang="ru-RU" sz="1400" dirty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ЕОШИБКА </a:t>
            </a:r>
            <a:r>
              <a:rPr lang="ru-RU" sz="1400" dirty="0">
                <a:solidFill>
                  <a:schemeClr val="accent1"/>
                </a:solidFill>
              </a:rPr>
              <a:t>(аналог </a:t>
            </a:r>
            <a:r>
              <a:rPr lang="ru-RU" sz="1400" dirty="0" err="1">
                <a:solidFill>
                  <a:schemeClr val="accent1"/>
                </a:solidFill>
              </a:rPr>
              <a:t>еслиошибка</a:t>
            </a:r>
            <a:r>
              <a:rPr lang="ru-RU" sz="1400" dirty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ЕЧЁТН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(функция </a:t>
            </a:r>
            <a:r>
              <a:rPr lang="ru-RU" sz="1400" b="1" dirty="0">
                <a:solidFill>
                  <a:schemeClr val="accent1"/>
                </a:solidFill>
              </a:rPr>
              <a:t>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ЕФОРМУЛА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(функция </a:t>
            </a:r>
            <a:r>
              <a:rPr lang="ru-RU" sz="1400" b="1" dirty="0">
                <a:solidFill>
                  <a:schemeClr val="accent1"/>
                </a:solidFill>
              </a:rPr>
              <a:t>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ЕНД </a:t>
            </a:r>
            <a:r>
              <a:rPr lang="ru-RU" sz="1400" dirty="0">
                <a:solidFill>
                  <a:schemeClr val="accent1"/>
                </a:solidFill>
              </a:rPr>
              <a:t>(функция </a:t>
            </a:r>
            <a:r>
              <a:rPr lang="ru-RU" sz="1400" b="1" dirty="0">
                <a:solidFill>
                  <a:schemeClr val="accent1"/>
                </a:solidFill>
              </a:rPr>
              <a:t>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ЕЧИСЛО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(функция </a:t>
            </a:r>
            <a:r>
              <a:rPr lang="ru-RU" sz="1400" b="1" dirty="0">
                <a:solidFill>
                  <a:schemeClr val="accent1"/>
                </a:solidFill>
              </a:rPr>
              <a:t>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ЕНЕЧЁТ</a:t>
            </a:r>
            <a:r>
              <a:rPr lang="ru-RU" sz="1400" dirty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(функция </a:t>
            </a:r>
            <a:r>
              <a:rPr lang="ru-RU" sz="1400" b="1" dirty="0" smtClean="0">
                <a:solidFill>
                  <a:schemeClr val="accent1"/>
                </a:solidFill>
              </a:rPr>
              <a:t>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ЕССЫЛКА</a:t>
            </a:r>
            <a:r>
              <a:rPr lang="ru-RU" sz="1400" dirty="0"/>
              <a:t>  </a:t>
            </a:r>
            <a:r>
              <a:rPr lang="ru-RU" sz="1400" dirty="0">
                <a:solidFill>
                  <a:schemeClr val="accent1"/>
                </a:solidFill>
              </a:rPr>
              <a:t>(функция </a:t>
            </a:r>
            <a:r>
              <a:rPr lang="ru-RU" sz="1400" b="1" dirty="0">
                <a:solidFill>
                  <a:schemeClr val="accent1"/>
                </a:solidFill>
              </a:rPr>
              <a:t>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ЕТЕКСТ</a:t>
            </a:r>
            <a:r>
              <a:rPr lang="ru-RU" sz="1400" dirty="0"/>
              <a:t>  </a:t>
            </a:r>
            <a:r>
              <a:rPr lang="ru-RU" sz="1400" dirty="0">
                <a:solidFill>
                  <a:schemeClr val="accent1"/>
                </a:solidFill>
              </a:rPr>
              <a:t>(функция </a:t>
            </a:r>
            <a:r>
              <a:rPr lang="ru-RU" sz="1400" b="1" dirty="0">
                <a:solidFill>
                  <a:schemeClr val="accent1"/>
                </a:solidFill>
              </a:rPr>
              <a:t>Е</a:t>
            </a:r>
            <a:r>
              <a:rPr lang="ru-RU" sz="1400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91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Логические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Функция </a:t>
            </a:r>
            <a:r>
              <a:rPr lang="ru-RU" sz="1400" b="1" dirty="0" smtClean="0"/>
              <a:t>И</a:t>
            </a:r>
            <a:r>
              <a:rPr lang="ru-RU" sz="1400" dirty="0" smtClean="0"/>
              <a:t> с </a:t>
            </a:r>
            <a:r>
              <a:rPr lang="ru-RU" sz="1400" dirty="0"/>
              <a:t>помощью которой можно определить, все ли проверяемые условия принимают значение ИСТИНА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Функция </a:t>
            </a:r>
            <a:r>
              <a:rPr lang="ru-RU" sz="1400" b="1" dirty="0" smtClean="0"/>
              <a:t>ЕСЛИ</a:t>
            </a:r>
            <a:r>
              <a:rPr lang="ru-RU" sz="1400" dirty="0" smtClean="0"/>
              <a:t>.</a:t>
            </a:r>
            <a:r>
              <a:rPr lang="ru-RU" sz="1400" dirty="0"/>
              <a:t> П</a:t>
            </a:r>
            <a:r>
              <a:rPr lang="ru-RU" sz="1400" dirty="0" smtClean="0"/>
              <a:t>озволяет </a:t>
            </a:r>
            <a:r>
              <a:rPr lang="ru-RU" sz="1400" dirty="0"/>
              <a:t>выполнять логические сравнения значений и ожидаемых результатов.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/>
              <a:t>Функция </a:t>
            </a:r>
            <a:r>
              <a:rPr lang="ru-RU" sz="1400" b="1" dirty="0"/>
              <a:t>ЕСЛИОШИБКА</a:t>
            </a:r>
            <a:r>
              <a:rPr lang="ru-RU" sz="1400" dirty="0"/>
              <a:t> </a:t>
            </a:r>
            <a:r>
              <a:rPr lang="ru-RU" sz="1400" dirty="0" smtClean="0"/>
              <a:t>. Функция </a:t>
            </a:r>
            <a:r>
              <a:rPr lang="ru-RU" sz="1400" dirty="0"/>
              <a:t>возвращает указанное значение, если вычисление по формуле вызывает ошибку; в противном случае функция возвращает результат формулы. Функция ЕСЛИОШИБКА позволяет перехватывать и обрабатывать ошибки в формула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Функция </a:t>
            </a:r>
            <a:r>
              <a:rPr lang="ru-RU" sz="1400" b="1" dirty="0" smtClean="0"/>
              <a:t>ИЛИ</a:t>
            </a:r>
            <a:r>
              <a:rPr lang="ru-RU" sz="1400" dirty="0"/>
              <a:t> используется тогда, когда необходимо проверить несколько условий следующим образом - </a:t>
            </a:r>
            <a:r>
              <a:rPr lang="ru-RU" sz="1400" i="1" dirty="0"/>
              <a:t>Условие 1</a:t>
            </a:r>
            <a:r>
              <a:rPr lang="ru-RU" sz="1400" dirty="0"/>
              <a:t> </a:t>
            </a:r>
            <a:r>
              <a:rPr lang="ru-RU" sz="1400" b="1" dirty="0"/>
              <a:t>ИЛИ</a:t>
            </a:r>
            <a:r>
              <a:rPr lang="ru-RU" sz="1400" dirty="0"/>
              <a:t> </a:t>
            </a:r>
            <a:r>
              <a:rPr lang="ru-RU" sz="1400" i="1" dirty="0"/>
              <a:t>Условие 2</a:t>
            </a:r>
            <a:r>
              <a:rPr lang="ru-RU" sz="1400" dirty="0"/>
              <a:t>. Результат функции будет истинным, если хотя бы одно из условий истинно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В группу функций </a:t>
            </a:r>
            <a:r>
              <a:rPr lang="ru-RU" sz="1400" b="1" dirty="0"/>
              <a:t>Е</a:t>
            </a:r>
            <a:r>
              <a:rPr lang="ru-RU" sz="1400" dirty="0"/>
              <a:t> входит девять функций, которые проверяют значение, и, в зависимости от результата, возвращают значение ИСТИНА либо ЛОЖЬ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Список функций Е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r>
              <a:rPr lang="ru-RU" sz="1400" dirty="0"/>
              <a:t> ЕПУСТО, ЕОШ, ЕОШИБКА, ЕЛОГИЧ, ЕНД, ЕНЕТЕКСТ, ЕЧИСЛО, ЕССЫЛКА, ЕТЕКСТ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13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Логические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335" y="764704"/>
            <a:ext cx="9341329" cy="56166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ДАТА </a:t>
            </a:r>
            <a:r>
              <a:rPr lang="ru-RU" sz="1400" dirty="0">
                <a:solidFill>
                  <a:schemeClr val="accent1"/>
                </a:solidFill>
              </a:rPr>
              <a:t>(описание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РАЗНДАТ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ДАТАЗНАЧ </a:t>
            </a:r>
            <a:r>
              <a:rPr lang="ru-RU" sz="1400" dirty="0">
                <a:solidFill>
                  <a:schemeClr val="accent1"/>
                </a:solidFill>
              </a:rPr>
              <a:t>(описание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ДЕНЬ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ДНЕЙ360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ДАТАМЕС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КОНМЕСЯЦА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ЧАС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МИНУТЫ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(тоже самое как и час)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МЕСЯЦ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>
                <a:solidFill>
                  <a:schemeClr val="accent1"/>
                </a:solidFill>
              </a:rPr>
              <a:t>тоже самое как и день)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ЧИСТРАБДНИ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ЧИСТРАБДНИ.МЕЖД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ТДАТА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СЕКУНДЫ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(тоже самое как и час)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ВРЕМЯ </a:t>
            </a:r>
            <a:r>
              <a:rPr lang="ru-RU" sz="1400" dirty="0">
                <a:solidFill>
                  <a:schemeClr val="accent1"/>
                </a:solidFill>
              </a:rPr>
              <a:t>(описание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ВРЕМЗНАЧ </a:t>
            </a:r>
            <a:r>
              <a:rPr lang="ru-RU" sz="1400" dirty="0">
                <a:solidFill>
                  <a:schemeClr val="accent1"/>
                </a:solidFill>
              </a:rPr>
              <a:t>(описание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СЕГОДНЯ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ДЕНЬНЕД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НОМНЕДЕЛИ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РАБДЕНЬ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РАБДЕНЬ.МЕЖД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ГОД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(тоже самое как и день)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238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Логические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Функция </a:t>
            </a:r>
            <a:r>
              <a:rPr lang="ru-RU" sz="1400" b="1" dirty="0"/>
              <a:t>ДАТА</a:t>
            </a:r>
            <a:r>
              <a:rPr lang="ru-RU" sz="1400" dirty="0"/>
              <a:t> возвращает порядковый номер определенной даты</a:t>
            </a:r>
            <a:r>
              <a:rPr lang="ru-RU" sz="1400" dirty="0" smtClean="0"/>
              <a:t>.</a:t>
            </a:r>
          </a:p>
          <a:p>
            <a:r>
              <a:rPr lang="ru-RU" sz="1400" b="1" dirty="0"/>
              <a:t>РАЗНДАТ</a:t>
            </a:r>
            <a:r>
              <a:rPr lang="ru-RU" sz="1400" dirty="0"/>
              <a:t> </a:t>
            </a:r>
            <a:r>
              <a:rPr lang="ru-RU" sz="1400" b="1" dirty="0"/>
              <a:t>Функция РАЗНДАТ</a:t>
            </a:r>
            <a:r>
              <a:rPr lang="ru-RU" sz="1400" dirty="0"/>
              <a:t> - это одна из </a:t>
            </a:r>
            <a:r>
              <a:rPr lang="ru-RU" sz="1400" b="1" dirty="0"/>
              <a:t>функций</a:t>
            </a:r>
            <a:r>
              <a:rPr lang="ru-RU" sz="1400" dirty="0"/>
              <a:t> даты и времени. Возвращает разницу между двумя датами (начальной и конечной) согласно заданному интервалу (единице</a:t>
            </a:r>
            <a:r>
              <a:rPr lang="ru-RU" sz="1400" dirty="0" smtClean="0"/>
              <a:t>).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 smtClean="0"/>
              <a:t>ДАТАЗНАЧ</a:t>
            </a:r>
            <a:r>
              <a:rPr lang="ru-RU" sz="1400" dirty="0" smtClean="0"/>
              <a:t>. Возвращает </a:t>
            </a:r>
            <a:r>
              <a:rPr lang="ru-RU" sz="1400" dirty="0"/>
              <a:t>числовой формат даты, представленной в виде текста. Функция ДАТАЗНАЧ используется для преобразования даты из текстового представления в числовой формат.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ДЕНЬ</a:t>
            </a:r>
            <a:r>
              <a:rPr lang="ru-RU" sz="1400" dirty="0"/>
              <a:t> возвращает день даты, заданной в числовом формате. День возвращается как целое число в диапазоне от 1 до 31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Функция </a:t>
            </a:r>
            <a:r>
              <a:rPr lang="ru-RU" sz="1400" b="1" dirty="0"/>
              <a:t>ДНЕЙ360</a:t>
            </a:r>
            <a:r>
              <a:rPr lang="ru-RU" sz="1400" dirty="0"/>
              <a:t> возвращает количество дней между двумя датами на основе 360-дневного года (двенадцать месяцев по 30 дней). Эта функция используется для расчета платежей, если система бухгалтерского учета основана на двенадцати 30-дневных месяцах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Функция </a:t>
            </a:r>
            <a:r>
              <a:rPr lang="ru-RU" sz="1400" b="1" dirty="0"/>
              <a:t>ДАТАМЕС</a:t>
            </a:r>
            <a:r>
              <a:rPr lang="ru-RU" sz="1400" dirty="0"/>
              <a:t> возвращает порядковый номер даты, отстоящей на заданное количество месяцев вперед или назад от заданной даты (</a:t>
            </a:r>
            <a:r>
              <a:rPr lang="ru-RU" sz="1400" dirty="0" err="1"/>
              <a:t>нач_дата</a:t>
            </a:r>
            <a:r>
              <a:rPr lang="ru-RU" sz="1400" dirty="0" smtClean="0"/>
              <a:t>).</a:t>
            </a:r>
          </a:p>
          <a:p>
            <a:endParaRPr lang="ru-RU" sz="1400" dirty="0"/>
          </a:p>
          <a:p>
            <a:r>
              <a:rPr lang="ru-RU" sz="1400" dirty="0"/>
              <a:t>Функция </a:t>
            </a:r>
            <a:r>
              <a:rPr lang="ru-RU" sz="1400" b="1" dirty="0"/>
              <a:t>КОНМЕСЯЦА</a:t>
            </a:r>
            <a:r>
              <a:rPr lang="ru-RU" sz="1400" dirty="0"/>
              <a:t> возвращает порядковый номер последнего дня месяца, отстоящего на указанное количество месяцев от даты, указанной в аргументе «</a:t>
            </a:r>
            <a:r>
              <a:rPr lang="ru-RU" sz="1400" dirty="0" err="1"/>
              <a:t>нач_дата</a:t>
            </a:r>
            <a:r>
              <a:rPr lang="ru-RU" sz="1400" dirty="0" smtClean="0"/>
              <a:t>».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ЧАС</a:t>
            </a:r>
            <a:r>
              <a:rPr lang="ru-RU" sz="1400" dirty="0"/>
              <a:t> возвращает час, соответствующий заданному времени. Час определяется как целое число в интервале от 0 до 23</a:t>
            </a:r>
            <a:r>
              <a:rPr lang="ru-RU" sz="1400" dirty="0" smtClean="0"/>
              <a:t>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93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Логические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Функция </a:t>
            </a:r>
            <a:r>
              <a:rPr lang="ru-RU" sz="1400" b="1" dirty="0"/>
              <a:t>МИНУТЫ</a:t>
            </a:r>
            <a:r>
              <a:rPr lang="ru-RU" sz="1400" dirty="0"/>
              <a:t> возвращает минуты, соответствующие аргументу </a:t>
            </a:r>
            <a:r>
              <a:rPr lang="ru-RU" sz="1400" dirty="0" err="1"/>
              <a:t>время_в_числовом_формате</a:t>
            </a:r>
            <a:r>
              <a:rPr lang="ru-RU" sz="1400" dirty="0"/>
              <a:t>.</a:t>
            </a:r>
          </a:p>
          <a:p>
            <a:r>
              <a:rPr lang="ru-RU" sz="1400" dirty="0"/>
              <a:t>Возвращает месяц для даты, заданной в числовом формате. Месяц возвращается как целое число в диапазоне от 1 (январь) до 12 (декабрь).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ЧИСТРАБДНИ</a:t>
            </a:r>
            <a:r>
              <a:rPr lang="ru-RU" sz="1400" dirty="0"/>
              <a:t> в </a:t>
            </a:r>
            <a:r>
              <a:rPr lang="ru-RU" sz="1400" dirty="0" err="1"/>
              <a:t>Excel</a:t>
            </a:r>
            <a:r>
              <a:rPr lang="ru-RU" sz="1400" dirty="0"/>
              <a:t> используется для расчета числа дней между датами начала и окончания какого-либо события за исключением выходных и праздничных, и возвращает соответственное числовое значение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ЧИСТРАБДНИ.МЕЖД</a:t>
            </a:r>
            <a:r>
              <a:rPr lang="ru-RU" sz="1400" dirty="0"/>
              <a:t> возвращает количество рабочих дней между двумя датами с использованием параметров, определяющих, сколько в неделе выходных и какие дни являются выходными. Выходные и любые праздники не считаются рабочими днями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ТДАТА</a:t>
            </a:r>
            <a:r>
              <a:rPr lang="ru-RU" sz="1400" dirty="0"/>
              <a:t> возвращает текущую дату и время в числовом формате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СЕКУНДЫ</a:t>
            </a:r>
            <a:r>
              <a:rPr lang="ru-RU" sz="1400" dirty="0"/>
              <a:t> возвращает секунды, соответствующие аргументу </a:t>
            </a:r>
            <a:r>
              <a:rPr lang="ru-RU" sz="1400" dirty="0" err="1"/>
              <a:t>время_в_числовом_формате</a:t>
            </a:r>
            <a:r>
              <a:rPr lang="ru-RU" sz="1400" dirty="0"/>
              <a:t>. Секунды определяются как целое число в интервале от 0 до 59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ВРЕМЯ</a:t>
            </a:r>
            <a:r>
              <a:rPr lang="ru-RU" sz="1400" dirty="0"/>
              <a:t> возвращает десятичное число, представляющее определенное время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ВРЕМЗНАЧ</a:t>
            </a:r>
            <a:r>
              <a:rPr lang="ru-RU" sz="1400" dirty="0"/>
              <a:t> возвращает время в виде десятичного числа, представленное текстовой строкой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СЕГОДНЯ</a:t>
            </a:r>
            <a:r>
              <a:rPr lang="ru-RU" sz="1400" dirty="0"/>
              <a:t> возвращает текущую дату в числовом формате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940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Логические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Функция </a:t>
            </a:r>
            <a:r>
              <a:rPr lang="ru-RU" sz="1400" b="1" dirty="0"/>
              <a:t>ДЕНЬНЕД</a:t>
            </a:r>
            <a:r>
              <a:rPr lang="ru-RU" sz="1400" dirty="0"/>
              <a:t> возвращает день недели, соответствующий дате.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НОМНЕДЕЛИ</a:t>
            </a:r>
            <a:r>
              <a:rPr lang="ru-RU" sz="1400" dirty="0"/>
              <a:t> возвращает номер недели для определенной даты. Например, неделя, на которую приходится 1 января, считается первой неделей года, и для нее возвращается число 1.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РАБДЕНЬ</a:t>
            </a:r>
            <a:r>
              <a:rPr lang="ru-RU" sz="1400" dirty="0"/>
              <a:t> возвращает число, которое представляет дату, отстоящую на заданное количество рабочих дней вперед или назад от начальной даты.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РАБДЕНЬ.МЕЖД</a:t>
            </a:r>
            <a:r>
              <a:rPr lang="ru-RU" sz="1400" dirty="0"/>
              <a:t> была введена в </a:t>
            </a:r>
            <a:r>
              <a:rPr lang="ru-RU" sz="1400" dirty="0" err="1"/>
              <a:t>Excel</a:t>
            </a:r>
            <a:r>
              <a:rPr lang="ru-RU" sz="1400" dirty="0"/>
              <a:t> 2010 и возвращает порядковый номер даты, отстоящей вперед или назад на заданное количество рабочих дней.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ГОД</a:t>
            </a:r>
            <a:r>
              <a:rPr lang="ru-RU" sz="1400" dirty="0"/>
              <a:t> возвращает год, соответствующий заданной дате. Год определяется как целое число в диапазоне от 1900 до 9999.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58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Текстовые функции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85749" y="923026"/>
            <a:ext cx="3731147" cy="531428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ФИКСИРОВАННЫЙ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(описание)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ЛЕВСИМВ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 err="1" smtClean="0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ДЛСТР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 err="1" smtClean="0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СТРОЧН</a:t>
            </a:r>
            <a:r>
              <a:rPr lang="ru-RU" sz="140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ПСТР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ПРОПНАЧ</a:t>
            </a:r>
            <a:r>
              <a:rPr lang="ru-RU" sz="140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ЗАМЕНИТЬ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ПОВТОР</a:t>
            </a:r>
            <a:r>
              <a:rPr lang="ru-RU" sz="140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ПРАВСИМВ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(аргументы как у ЛЕВСИМВ)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ПОИСК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>
                <a:solidFill>
                  <a:schemeClr val="accent1"/>
                </a:solidFill>
              </a:rPr>
              <a:t>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ПОДСТАВИТЬ</a:t>
            </a:r>
            <a:r>
              <a:rPr lang="ru-RU" sz="140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(аналог заменить)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Т</a:t>
            </a:r>
            <a:r>
              <a:rPr lang="ru-RU" sz="1400" dirty="0">
                <a:solidFill>
                  <a:schemeClr val="accent1"/>
                </a:solidFill>
              </a:rPr>
              <a:t> 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ТЕКСТ</a:t>
            </a:r>
            <a:r>
              <a:rPr lang="ru-RU" sz="140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СЖПРОБЕЛЫ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ПРОПИСН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ЗНАЧЕН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7" name="Объект 5"/>
          <p:cNvSpPr txBox="1">
            <a:spLocks/>
          </p:cNvSpPr>
          <p:nvPr/>
        </p:nvSpPr>
        <p:spPr bwMode="auto">
          <a:xfrm>
            <a:off x="4592960" y="980728"/>
            <a:ext cx="3731147" cy="53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91424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charset="2"/>
              <a:buNone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88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801688" indent="-1079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165225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4pPr>
            <a:lvl5pPr marL="1431925" indent="-1492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055450" indent="-31585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6pPr>
            <a:lvl7pPr marL="2512570" indent="-31585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7pPr>
            <a:lvl8pPr marL="2969689" indent="-31585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8pPr>
            <a:lvl9pPr marL="3426808" indent="-31585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kern="0" dirty="0" smtClean="0"/>
              <a:t>СИМВОЛ</a:t>
            </a:r>
            <a:r>
              <a:rPr lang="ru-RU" sz="1400" kern="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kern="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kern="0" dirty="0" smtClean="0"/>
              <a:t>КОДСИМВ</a:t>
            </a:r>
            <a:r>
              <a:rPr lang="ru-RU" sz="1400" kern="0" dirty="0" smtClean="0"/>
              <a:t> </a:t>
            </a:r>
            <a:r>
              <a:rPr lang="ru-RU" sz="1400" kern="0" dirty="0" smtClean="0">
                <a:solidFill>
                  <a:schemeClr val="accent1"/>
                </a:solidFill>
              </a:rPr>
              <a:t>(аналог символ)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kern="0" dirty="0" smtClean="0"/>
              <a:t>СЦЕПИТЬ</a:t>
            </a:r>
            <a:r>
              <a:rPr lang="ru-RU" sz="1400" kern="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kern="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kern="0" dirty="0" smtClean="0"/>
              <a:t>РУБЛЬ</a:t>
            </a:r>
            <a:r>
              <a:rPr lang="ru-RU" sz="1400" kern="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(описание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kern="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kern="0" dirty="0" smtClean="0"/>
              <a:t>СОВПАД</a:t>
            </a:r>
            <a:r>
              <a:rPr lang="ru-RU" sz="1400" kern="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kern="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kern="0" dirty="0" smtClean="0"/>
              <a:t>НАЙТИ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>
                <a:solidFill>
                  <a:schemeClr val="accent1"/>
                </a:solidFill>
              </a:rPr>
              <a:t>)</a:t>
            </a:r>
          </a:p>
          <a:p>
            <a:endParaRPr lang="ru-RU" sz="1400" kern="0" dirty="0"/>
          </a:p>
        </p:txBody>
      </p:sp>
    </p:spTree>
    <p:extLst>
      <p:ext uri="{BB962C8B-B14F-4D97-AF65-F5344CB8AC3E}">
        <p14:creationId xmlns:p14="http://schemas.microsoft.com/office/powerpoint/2010/main" val="950330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РАБДЕНЬ.МЕЖД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Аргументы </a:t>
            </a:r>
            <a:r>
              <a:rPr lang="ru-RU" sz="1400" dirty="0"/>
              <a:t>функции ЧИСТРАБДНИ.МЕЖД описаны ниже.</a:t>
            </a:r>
          </a:p>
          <a:p>
            <a:r>
              <a:rPr lang="ru-RU" sz="1400" dirty="0" smtClean="0"/>
              <a:t>Выходной    </a:t>
            </a:r>
            <a:r>
              <a:rPr lang="ru-RU" sz="1400" dirty="0"/>
              <a:t>Необязательный. Указывает, какие дни недели являются выходными и не включаются в число рабочих дней между начальной и конечной датой. Значение может задаваться номером выходного дня или строкой, определяющей, какие дни являются выходными.</a:t>
            </a:r>
          </a:p>
          <a:p>
            <a:endParaRPr lang="ru-RU" sz="1400" dirty="0"/>
          </a:p>
          <a:p>
            <a:r>
              <a:rPr lang="ru-RU" sz="1400" dirty="0"/>
              <a:t>Номера обозначают следующие выходные дни:</a:t>
            </a:r>
          </a:p>
          <a:p>
            <a:r>
              <a:rPr lang="ru-RU" sz="1400" dirty="0" smtClean="0"/>
              <a:t>1 </a:t>
            </a:r>
            <a:r>
              <a:rPr lang="ru-RU" sz="1400" dirty="0"/>
              <a:t>или опущен</a:t>
            </a:r>
            <a:r>
              <a:rPr lang="en-US" sz="1400" dirty="0"/>
              <a:t> </a:t>
            </a:r>
            <a:r>
              <a:rPr lang="ru-RU" sz="1400" dirty="0"/>
              <a:t>Суббота, </a:t>
            </a:r>
            <a:r>
              <a:rPr lang="ru-RU" sz="1400" dirty="0" smtClean="0"/>
              <a:t>воскресенье</a:t>
            </a:r>
            <a:endParaRPr lang="ru-RU" sz="1400" dirty="0"/>
          </a:p>
          <a:p>
            <a:r>
              <a:rPr lang="ru-RU" sz="1400" dirty="0"/>
              <a:t>2</a:t>
            </a:r>
            <a:r>
              <a:rPr lang="en-US" sz="1400" dirty="0"/>
              <a:t> </a:t>
            </a:r>
            <a:r>
              <a:rPr lang="ru-RU" sz="1400" dirty="0"/>
              <a:t>Воскресенье, понедельник</a:t>
            </a:r>
          </a:p>
          <a:p>
            <a:r>
              <a:rPr lang="ru-RU" sz="1400" dirty="0"/>
              <a:t>3</a:t>
            </a:r>
            <a:r>
              <a:rPr lang="en-US" sz="1400" dirty="0"/>
              <a:t> </a:t>
            </a:r>
            <a:r>
              <a:rPr lang="ru-RU" sz="1400" dirty="0"/>
              <a:t>Понедельник, вторник</a:t>
            </a:r>
          </a:p>
          <a:p>
            <a:r>
              <a:rPr lang="ru-RU" sz="1400" dirty="0"/>
              <a:t>4</a:t>
            </a:r>
            <a:r>
              <a:rPr lang="en-US" sz="1400" dirty="0"/>
              <a:t> </a:t>
            </a:r>
            <a:r>
              <a:rPr lang="ru-RU" sz="1400" dirty="0"/>
              <a:t>Вторник, среда</a:t>
            </a:r>
          </a:p>
          <a:p>
            <a:r>
              <a:rPr lang="ru-RU" sz="1400" dirty="0" smtClean="0"/>
              <a:t>5</a:t>
            </a:r>
            <a:r>
              <a:rPr lang="en-US" sz="1400" dirty="0" smtClean="0"/>
              <a:t> </a:t>
            </a:r>
            <a:r>
              <a:rPr lang="ru-RU" sz="1400" dirty="0" smtClean="0"/>
              <a:t>Среда</a:t>
            </a:r>
            <a:r>
              <a:rPr lang="ru-RU" sz="1400" dirty="0"/>
              <a:t>, четверг</a:t>
            </a:r>
          </a:p>
          <a:p>
            <a:r>
              <a:rPr lang="ru-RU" sz="1400" dirty="0" smtClean="0"/>
              <a:t>6</a:t>
            </a:r>
            <a:r>
              <a:rPr lang="en-US" sz="1400" dirty="0" smtClean="0"/>
              <a:t> </a:t>
            </a:r>
            <a:r>
              <a:rPr lang="ru-RU" sz="1400" dirty="0" smtClean="0"/>
              <a:t>Четверг</a:t>
            </a:r>
            <a:r>
              <a:rPr lang="ru-RU" sz="1400" dirty="0"/>
              <a:t>, пятница</a:t>
            </a:r>
          </a:p>
          <a:p>
            <a:r>
              <a:rPr lang="ru-RU" sz="1400" dirty="0" smtClean="0"/>
              <a:t>7</a:t>
            </a:r>
            <a:r>
              <a:rPr lang="en-US" sz="1400" dirty="0" smtClean="0"/>
              <a:t> </a:t>
            </a:r>
            <a:r>
              <a:rPr lang="ru-RU" sz="1400" dirty="0" smtClean="0"/>
              <a:t>Пятница</a:t>
            </a:r>
            <a:r>
              <a:rPr lang="ru-RU" sz="1400" dirty="0"/>
              <a:t>, суббота</a:t>
            </a:r>
          </a:p>
          <a:p>
            <a:r>
              <a:rPr lang="ru-RU" sz="1400" dirty="0" smtClean="0"/>
              <a:t>11</a:t>
            </a:r>
            <a:r>
              <a:rPr lang="en-US" sz="1400" dirty="0" smtClean="0"/>
              <a:t> </a:t>
            </a:r>
            <a:r>
              <a:rPr lang="ru-RU" sz="1400" dirty="0" smtClean="0"/>
              <a:t>Только </a:t>
            </a:r>
            <a:r>
              <a:rPr lang="ru-RU" sz="1400" dirty="0"/>
              <a:t>воскресенье</a:t>
            </a:r>
          </a:p>
          <a:p>
            <a:r>
              <a:rPr lang="ru-RU" sz="1400" dirty="0" smtClean="0"/>
              <a:t>12</a:t>
            </a:r>
            <a:r>
              <a:rPr lang="en-US" sz="1400" dirty="0" smtClean="0"/>
              <a:t> </a:t>
            </a:r>
            <a:r>
              <a:rPr lang="ru-RU" sz="1400" dirty="0" smtClean="0"/>
              <a:t>Только </a:t>
            </a:r>
            <a:r>
              <a:rPr lang="ru-RU" sz="1400" dirty="0"/>
              <a:t>понедельник</a:t>
            </a:r>
          </a:p>
          <a:p>
            <a:r>
              <a:rPr lang="ru-RU" sz="1400" dirty="0" smtClean="0"/>
              <a:t>13</a:t>
            </a:r>
            <a:r>
              <a:rPr lang="en-US" sz="1400" dirty="0" smtClean="0"/>
              <a:t> </a:t>
            </a:r>
            <a:r>
              <a:rPr lang="ru-RU" sz="1400" dirty="0" smtClean="0"/>
              <a:t>Только </a:t>
            </a:r>
            <a:r>
              <a:rPr lang="ru-RU" sz="1400" dirty="0"/>
              <a:t>вторник</a:t>
            </a:r>
          </a:p>
          <a:p>
            <a:r>
              <a:rPr lang="ru-RU" sz="1400" dirty="0" smtClean="0"/>
              <a:t>14</a:t>
            </a:r>
            <a:r>
              <a:rPr lang="en-US" sz="1400" dirty="0" smtClean="0"/>
              <a:t> </a:t>
            </a:r>
            <a:r>
              <a:rPr lang="ru-RU" sz="1400" dirty="0" smtClean="0"/>
              <a:t>Только </a:t>
            </a:r>
            <a:r>
              <a:rPr lang="ru-RU" sz="1400" dirty="0"/>
              <a:t>среда</a:t>
            </a:r>
          </a:p>
          <a:p>
            <a:r>
              <a:rPr lang="ru-RU" sz="1400" dirty="0" smtClean="0"/>
              <a:t>15</a:t>
            </a:r>
            <a:r>
              <a:rPr lang="en-US" sz="1400" dirty="0" smtClean="0"/>
              <a:t> </a:t>
            </a:r>
            <a:r>
              <a:rPr lang="ru-RU" sz="1400" dirty="0" smtClean="0"/>
              <a:t>Только </a:t>
            </a:r>
            <a:r>
              <a:rPr lang="ru-RU" sz="1400" dirty="0"/>
              <a:t>четверг</a:t>
            </a:r>
          </a:p>
          <a:p>
            <a:r>
              <a:rPr lang="ru-RU" sz="1400" dirty="0" smtClean="0"/>
              <a:t>16</a:t>
            </a:r>
            <a:r>
              <a:rPr lang="en-US" sz="1400" dirty="0" smtClean="0"/>
              <a:t> </a:t>
            </a:r>
            <a:r>
              <a:rPr lang="ru-RU" sz="1400" dirty="0" smtClean="0"/>
              <a:t>Только </a:t>
            </a:r>
            <a:r>
              <a:rPr lang="ru-RU" sz="1400" dirty="0"/>
              <a:t>пятница</a:t>
            </a:r>
          </a:p>
          <a:p>
            <a:r>
              <a:rPr lang="ru-RU" sz="1400" dirty="0" smtClean="0"/>
              <a:t>17</a:t>
            </a:r>
            <a:r>
              <a:rPr lang="en-US" sz="1400" dirty="0" smtClean="0"/>
              <a:t> </a:t>
            </a:r>
            <a:r>
              <a:rPr lang="ru-RU" sz="1400" dirty="0" smtClean="0"/>
              <a:t>Только </a:t>
            </a:r>
            <a:r>
              <a:rPr lang="ru-RU" sz="1400" dirty="0"/>
              <a:t>суббота</a:t>
            </a:r>
          </a:p>
          <a:p>
            <a:endParaRPr lang="ru-RU" sz="1100" dirty="0"/>
          </a:p>
          <a:p>
            <a:endParaRPr lang="ru-RU" sz="1100" dirty="0"/>
          </a:p>
          <a:p>
            <a:r>
              <a:rPr lang="ru-RU" sz="1100" dirty="0" smtClean="0"/>
              <a:t>.</a:t>
            </a:r>
            <a:endParaRPr lang="ru-RU" sz="1100" dirty="0"/>
          </a:p>
          <a:p>
            <a:endParaRPr lang="ru-RU" sz="11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54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ru-RU" dirty="0">
                <a:solidFill>
                  <a:srgbClr val="008080"/>
                </a:solidFill>
              </a:rPr>
              <a:t>Excel </a:t>
            </a:r>
            <a:r>
              <a:rPr lang="en-US" altLang="ru-RU" dirty="0" smtClean="0">
                <a:solidFill>
                  <a:srgbClr val="008080"/>
                </a:solidFill>
              </a:rPr>
              <a:t>2010</a:t>
            </a:r>
            <a:endParaRPr lang="ru-RU" dirty="0">
              <a:solidFill>
                <a:srgbClr val="00808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90600"/>
            <a:ext cx="4745677" cy="438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42216" y="2576106"/>
            <a:ext cx="4963734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И ты знаешь </a:t>
            </a:r>
            <a:r>
              <a:rPr lang="en-US" sz="3200" dirty="0">
                <a:solidFill>
                  <a:srgbClr val="FFC000"/>
                </a:solidFill>
              </a:rPr>
              <a:t>E</a:t>
            </a:r>
            <a:r>
              <a:rPr lang="en-US" sz="3200" dirty="0" smtClean="0">
                <a:solidFill>
                  <a:srgbClr val="FFC000"/>
                </a:solidFill>
              </a:rPr>
              <a:t>xcel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3"/>
          </p:nvPr>
        </p:nvSpPr>
        <p:spPr>
          <a:xfrm>
            <a:off x="4670236" y="3476624"/>
            <a:ext cx="5235764" cy="2786421"/>
          </a:xfrm>
        </p:spPr>
        <p:txBody>
          <a:bodyPr anchor="ctr"/>
          <a:lstStyle/>
          <a:p>
            <a:r>
              <a:rPr lang="ru-RU" sz="4400" b="1" dirty="0" smtClean="0">
                <a:latin typeface="+mn-lt"/>
              </a:rPr>
              <a:t>СПАСИБО </a:t>
            </a:r>
            <a:br>
              <a:rPr lang="ru-RU" sz="4400" b="1" dirty="0" smtClean="0">
                <a:latin typeface="+mn-lt"/>
              </a:rPr>
            </a:br>
            <a:r>
              <a:rPr lang="ru-RU" sz="4400" b="1" dirty="0" smtClean="0">
                <a:latin typeface="+mn-lt"/>
              </a:rPr>
              <a:t>ЗА ВНИМАНИЕ!</a:t>
            </a:r>
            <a:endParaRPr lang="ru-RU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59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Текстовые функции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dirty="0"/>
              <a:t>Функция </a:t>
            </a:r>
            <a:r>
              <a:rPr lang="ru-RU" sz="1400" b="1" dirty="0" smtClean="0"/>
              <a:t>ФИКСИРОВАННЫЙ </a:t>
            </a:r>
            <a:r>
              <a:rPr lang="ru-RU" sz="1400" dirty="0"/>
              <a:t>округляет число до определённого количества десятичных знаков и возвращает результат в текстовом формате с разделителями </a:t>
            </a:r>
            <a:r>
              <a:rPr lang="ru-RU" sz="1400" dirty="0" smtClean="0"/>
              <a:t>разрядов </a:t>
            </a:r>
            <a:r>
              <a:rPr lang="ru-RU" sz="1400" dirty="0"/>
              <a:t>или без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r>
              <a:rPr lang="ru-RU" sz="1400" dirty="0"/>
              <a:t>Как можно использовать функцию </a:t>
            </a:r>
            <a:r>
              <a:rPr lang="ru-RU" sz="1400" dirty="0" smtClean="0"/>
              <a:t>ФИКСИРОВАННЫЙ?</a:t>
            </a:r>
            <a:endParaRPr lang="ru-RU" sz="1400" dirty="0"/>
          </a:p>
          <a:p>
            <a:r>
              <a:rPr lang="ru-RU" sz="1400" dirty="0"/>
              <a:t>Функция  </a:t>
            </a:r>
            <a:r>
              <a:rPr lang="ru-RU" sz="1400" dirty="0" smtClean="0"/>
              <a:t>ФИКСИРОВАННЫЙ </a:t>
            </a:r>
            <a:r>
              <a:rPr lang="ru-RU" sz="1400" dirty="0"/>
              <a:t>может преобразовывать числа в текстовый формат, округляя до указанного числа десятичных разрядов. Функция может быть полезной для узкого круга задач, таких как:</a:t>
            </a:r>
          </a:p>
          <a:p>
            <a:r>
              <a:rPr lang="ru-RU" sz="1400" dirty="0"/>
              <a:t>Сравнение чисел, импортированных как текст из других приложений.</a:t>
            </a:r>
          </a:p>
          <a:p>
            <a:r>
              <a:rPr lang="ru-RU" sz="1400" dirty="0"/>
              <a:t>Преобразование чисел в текстовую строку.</a:t>
            </a:r>
          </a:p>
          <a:p>
            <a:r>
              <a:rPr lang="ru-RU" sz="1400" dirty="0"/>
              <a:t>В конце концов, если Вам очень нужен результат в текстовом формате, используйте функцию </a:t>
            </a:r>
            <a:r>
              <a:rPr lang="ru-RU" sz="1400" dirty="0" smtClean="0"/>
              <a:t>ТЕКСТ. </a:t>
            </a:r>
            <a:r>
              <a:rPr lang="ru-RU" sz="1400" dirty="0"/>
              <a:t>Её </a:t>
            </a:r>
            <a:r>
              <a:rPr lang="ru-RU" sz="1400" dirty="0" smtClean="0"/>
              <a:t>возможности </a:t>
            </a:r>
            <a:r>
              <a:rPr lang="ru-RU" sz="1400" dirty="0"/>
              <a:t>форматирования гораздо более </a:t>
            </a:r>
            <a:r>
              <a:rPr lang="ru-RU" sz="1400" dirty="0" smtClean="0"/>
              <a:t>гибкие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Функция </a:t>
            </a:r>
            <a:r>
              <a:rPr lang="ru-RU" sz="1400" b="1" dirty="0"/>
              <a:t>ЛЕВСИМВ</a:t>
            </a:r>
          </a:p>
          <a:p>
            <a:r>
              <a:rPr lang="ru-RU" sz="1400" dirty="0"/>
              <a:t>Возвращает подстроку из текста в порядке слева направо в заданном количестве символов.</a:t>
            </a:r>
          </a:p>
          <a:p>
            <a:r>
              <a:rPr lang="ru-RU" sz="1400" dirty="0" smtClean="0"/>
              <a:t>Определения </a:t>
            </a:r>
            <a:r>
              <a:rPr lang="ru-RU" sz="1400" dirty="0"/>
              <a:t>аргументов:</a:t>
            </a:r>
          </a:p>
          <a:p>
            <a:r>
              <a:rPr lang="ru-RU" sz="1400" dirty="0"/>
              <a:t>текст – строка либо ссылка на ячейку, содержащую текст, из которого необходимо вернуть подстроку;</a:t>
            </a:r>
          </a:p>
          <a:p>
            <a:r>
              <a:rPr lang="ru-RU" sz="1400" dirty="0" err="1"/>
              <a:t>количество_знаков</a:t>
            </a:r>
            <a:r>
              <a:rPr lang="ru-RU" sz="1400" dirty="0"/>
              <a:t> – необязательный аргумент. Целое число, указывающее, какое количество символов необходимо вернуть из текста. По умолчанию принимает значение 1.</a:t>
            </a:r>
          </a:p>
          <a:p>
            <a:r>
              <a:rPr lang="ru-RU" sz="1400" b="1" dirty="0"/>
              <a:t>Пример использования:</a:t>
            </a:r>
            <a:endParaRPr lang="ru-RU" sz="1400" dirty="0"/>
          </a:p>
          <a:p>
            <a:r>
              <a:rPr lang="ru-RU" sz="1400" dirty="0"/>
              <a:t>Формула: =ЛЕВСИМВ("Произвольный текст";8) – возвращенное значение «Произвол».</a:t>
            </a:r>
          </a:p>
          <a:p>
            <a:endParaRPr lang="ru-RU" sz="1400" dirty="0"/>
          </a:p>
        </p:txBody>
      </p:sp>
      <p:sp>
        <p:nvSpPr>
          <p:cNvPr id="4" name="4-конечная звезда 3"/>
          <p:cNvSpPr/>
          <p:nvPr/>
        </p:nvSpPr>
        <p:spPr bwMode="auto">
          <a:xfrm>
            <a:off x="4593945" y="314096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2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Текстовые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Функция</a:t>
            </a:r>
            <a:r>
              <a:rPr lang="ru-RU" sz="1400" dirty="0"/>
              <a:t> </a:t>
            </a:r>
            <a:r>
              <a:rPr lang="ru-RU" sz="1400" b="1" dirty="0" smtClean="0"/>
              <a:t>ДЛСТР</a:t>
            </a:r>
            <a:r>
              <a:rPr lang="ru-RU" sz="1400" dirty="0" smtClean="0"/>
              <a:t>, возвращает </a:t>
            </a:r>
            <a:r>
              <a:rPr lang="ru-RU" sz="1400" dirty="0"/>
              <a:t>количество знаков в текстовой строке. </a:t>
            </a:r>
            <a:endParaRPr lang="ru-RU" sz="1400" dirty="0" smtClean="0"/>
          </a:p>
          <a:p>
            <a:r>
              <a:rPr lang="ru-RU" sz="1400" b="1" dirty="0" smtClean="0"/>
              <a:t>Пример </a:t>
            </a:r>
            <a:r>
              <a:rPr lang="ru-RU" sz="1400" b="1" dirty="0"/>
              <a:t>использования:</a:t>
            </a:r>
            <a:endParaRPr lang="ru-RU" sz="1400" dirty="0"/>
          </a:p>
          <a:p>
            <a:r>
              <a:rPr lang="ru-RU" sz="1400" dirty="0"/>
              <a:t>=</a:t>
            </a:r>
            <a:r>
              <a:rPr lang="ru-RU" sz="1400" b="1" dirty="0"/>
              <a:t>ДЛСТР</a:t>
            </a:r>
            <a:r>
              <a:rPr lang="ru-RU" sz="1400" dirty="0"/>
              <a:t>("8 марта"), получим число 7 - количество знаков в текстовой строке с учетом пробела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/>
              <a:t>Функция </a:t>
            </a:r>
            <a:r>
              <a:rPr lang="ru-RU" sz="1400" b="1" dirty="0"/>
              <a:t>СТРОЧН. </a:t>
            </a:r>
            <a:r>
              <a:rPr lang="ru-RU" sz="1400" dirty="0"/>
              <a:t>Если в </a:t>
            </a:r>
            <a:r>
              <a:rPr lang="ru-RU" sz="1400" dirty="0" err="1"/>
              <a:t>Excel</a:t>
            </a:r>
            <a:r>
              <a:rPr lang="ru-RU" sz="1400" dirty="0"/>
              <a:t> необходимо сделать все буквы строчными, т.е. преобразовать их в нижний регистр, на помощь придет текстовая функция </a:t>
            </a:r>
            <a:r>
              <a:rPr lang="ru-RU" sz="1400" b="1" dirty="0"/>
              <a:t>СТРОЧН</a:t>
            </a:r>
            <a:r>
              <a:rPr lang="ru-RU" sz="1400" dirty="0"/>
              <a:t>. Она не заменяет знаки, не являющиеся буквами.</a:t>
            </a:r>
          </a:p>
          <a:p>
            <a:r>
              <a:rPr lang="ru-RU" sz="1400" b="1" dirty="0"/>
              <a:t>Пример использования:</a:t>
            </a:r>
            <a:endParaRPr lang="ru-RU" sz="1400" dirty="0"/>
          </a:p>
          <a:p>
            <a:r>
              <a:rPr lang="ru-RU" sz="1400" dirty="0"/>
              <a:t>=СТРОЧН(</a:t>
            </a:r>
            <a:r>
              <a:rPr lang="en-US" sz="1400" dirty="0"/>
              <a:t>“</a:t>
            </a:r>
            <a:r>
              <a:rPr lang="ru-RU" sz="1400" dirty="0"/>
              <a:t>ПРИВЕТ</a:t>
            </a:r>
            <a:r>
              <a:rPr lang="en-US" sz="1400" dirty="0"/>
              <a:t>”)</a:t>
            </a:r>
            <a:r>
              <a:rPr lang="ru-RU" sz="1400" dirty="0"/>
              <a:t>, вернет «привет»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</a:t>
            </a:r>
            <a:r>
              <a:rPr lang="ru-RU" sz="1400" dirty="0"/>
              <a:t> </a:t>
            </a:r>
            <a:r>
              <a:rPr lang="ru-RU" sz="1400" b="1" dirty="0" smtClean="0"/>
              <a:t>ПСТР/ПСТРБ</a:t>
            </a:r>
            <a:r>
              <a:rPr lang="ru-RU" sz="1400" dirty="0" smtClean="0"/>
              <a:t>. </a:t>
            </a:r>
            <a:r>
              <a:rPr lang="ru-RU" sz="1400" dirty="0"/>
              <a:t>Извлекает символы из заданной строки, начиная с любого места. Функция </a:t>
            </a:r>
            <a:r>
              <a:rPr lang="ru-RU" sz="1400" b="1" dirty="0"/>
              <a:t>ПСТР</a:t>
            </a:r>
            <a:r>
              <a:rPr lang="ru-RU" sz="1400" dirty="0"/>
              <a:t> предназначена для языков, использующих однобайтовую кодировку (SBCS), в то время как </a:t>
            </a:r>
            <a:r>
              <a:rPr lang="ru-RU" sz="1400" b="1" dirty="0"/>
              <a:t>ПСТРБ</a:t>
            </a:r>
            <a:r>
              <a:rPr lang="ru-RU" sz="1400" dirty="0"/>
              <a:t> - для языков, использующих двухбайтовую кодировку (DBCS), таких как японский, китайский, корейский и т.д.</a:t>
            </a:r>
          </a:p>
          <a:p>
            <a:r>
              <a:rPr lang="ru-RU" sz="1400" dirty="0"/>
              <a:t>Синтаксис функции </a:t>
            </a:r>
            <a:r>
              <a:rPr lang="ru-RU" sz="1400" b="1" dirty="0"/>
              <a:t>ПСТР/ПСТРБ</a:t>
            </a:r>
            <a:r>
              <a:rPr lang="ru-RU" sz="1400" dirty="0"/>
              <a:t>:</a:t>
            </a:r>
          </a:p>
          <a:p>
            <a:r>
              <a:rPr lang="ru-RU" sz="1400" b="1" i="1" dirty="0"/>
              <a:t>ПСТР(</a:t>
            </a:r>
            <a:r>
              <a:rPr lang="ru-RU" sz="1400" b="1" i="1" dirty="0" err="1"/>
              <a:t>текст;начальная_позиция;число_знаков</a:t>
            </a:r>
            <a:r>
              <a:rPr lang="ru-RU" sz="1400" b="1" i="1" dirty="0"/>
              <a:t>)</a:t>
            </a:r>
            <a:endParaRPr lang="ru-RU" sz="1400" dirty="0"/>
          </a:p>
          <a:p>
            <a:r>
              <a:rPr lang="ru-RU" sz="1400" b="1" i="1" dirty="0" smtClean="0"/>
              <a:t>текст</a:t>
            </a:r>
            <a:r>
              <a:rPr lang="ru-RU" sz="1400" dirty="0"/>
              <a:t> - строка, из которой требуется извлечь символы.</a:t>
            </a:r>
          </a:p>
          <a:p>
            <a:r>
              <a:rPr lang="ru-RU" sz="1400" b="1" i="1" dirty="0" err="1"/>
              <a:t>начальная_позиция</a:t>
            </a:r>
            <a:r>
              <a:rPr lang="ru-RU" sz="1400" dirty="0"/>
              <a:t> - позиция, с которой должно начаться извлечение.</a:t>
            </a:r>
          </a:p>
          <a:p>
            <a:r>
              <a:rPr lang="ru-RU" sz="1400" b="1" i="1" dirty="0" err="1"/>
              <a:t>число_знаков</a:t>
            </a:r>
            <a:r>
              <a:rPr lang="ru-RU" sz="1400" dirty="0"/>
              <a:t> - количество символов, которое требуется извлечь.</a:t>
            </a:r>
          </a:p>
          <a:p>
            <a:r>
              <a:rPr lang="ru-RU" sz="1400" b="1" dirty="0"/>
              <a:t>Пример использования:</a:t>
            </a:r>
            <a:endParaRPr lang="ru-RU" sz="1400" dirty="0"/>
          </a:p>
          <a:p>
            <a:r>
              <a:rPr lang="ru-RU" sz="1400" dirty="0"/>
              <a:t>=ПСТР(</a:t>
            </a:r>
            <a:r>
              <a:rPr lang="en-US" sz="1400" dirty="0"/>
              <a:t>J3;17;10</a:t>
            </a:r>
            <a:r>
              <a:rPr lang="en-US" sz="1400" dirty="0" smtClean="0"/>
              <a:t>)</a:t>
            </a:r>
            <a:r>
              <a:rPr lang="ru-RU" sz="1400" dirty="0"/>
              <a:t>, вернет </a:t>
            </a:r>
            <a:r>
              <a:rPr lang="ru-RU" sz="1400" dirty="0" smtClean="0"/>
              <a:t>из фразы «Дата </a:t>
            </a:r>
            <a:r>
              <a:rPr lang="ru-RU" sz="1400" dirty="0"/>
              <a:t>создания - 13.06.2018, после проверки </a:t>
            </a:r>
            <a:r>
              <a:rPr lang="ru-RU" sz="1400" dirty="0" smtClean="0"/>
              <a:t>ТЗ» дату создания «13.06.2018»</a:t>
            </a:r>
            <a:endParaRPr lang="ru-RU" sz="1400" dirty="0"/>
          </a:p>
          <a:p>
            <a:endParaRPr lang="ru-RU" sz="1400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4-конечная звезда 6"/>
          <p:cNvSpPr/>
          <p:nvPr/>
        </p:nvSpPr>
        <p:spPr bwMode="auto">
          <a:xfrm>
            <a:off x="4579396" y="170080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4-конечная звезда 7"/>
          <p:cNvSpPr/>
          <p:nvPr/>
        </p:nvSpPr>
        <p:spPr bwMode="auto">
          <a:xfrm>
            <a:off x="4550050" y="2852936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9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Текстовые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Функция </a:t>
            </a:r>
            <a:r>
              <a:rPr lang="ru-RU" sz="1400" b="1" dirty="0"/>
              <a:t>ПРОПНАЧ </a:t>
            </a:r>
            <a:r>
              <a:rPr lang="ru-RU" sz="1400" dirty="0" smtClean="0"/>
              <a:t>используется </a:t>
            </a:r>
            <a:r>
              <a:rPr lang="ru-RU" sz="1400" dirty="0"/>
              <a:t>преобразования первой буквы в каждом </a:t>
            </a:r>
            <a:r>
              <a:rPr lang="ru-RU" sz="1400" dirty="0" smtClean="0"/>
              <a:t>слове </a:t>
            </a:r>
            <a:r>
              <a:rPr lang="ru-RU" sz="1400" dirty="0"/>
              <a:t>текста в заглавную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 smtClean="0"/>
              <a:t>ЗАМЕНИТЬ. </a:t>
            </a:r>
            <a:r>
              <a:rPr lang="ru-RU" sz="1400" dirty="0" smtClean="0"/>
              <a:t>Заменяет </a:t>
            </a:r>
            <a:r>
              <a:rPr lang="ru-RU" sz="1400" dirty="0"/>
              <a:t>символы, расположенные в заранее известном месте строки, на требуемое значение. В </a:t>
            </a:r>
            <a:r>
              <a:rPr lang="ru-RU" sz="1400" dirty="0" err="1"/>
              <a:t>Excel</a:t>
            </a:r>
            <a:r>
              <a:rPr lang="ru-RU" sz="1400" dirty="0"/>
              <a:t> текстовую функцию </a:t>
            </a:r>
            <a:r>
              <a:rPr lang="ru-RU" sz="1400" b="1" dirty="0"/>
              <a:t>ЗАМЕНИТЬ</a:t>
            </a:r>
            <a:r>
              <a:rPr lang="ru-RU" sz="1400" dirty="0"/>
              <a:t> применяют, когда известно где располагается текст, при этом сам он не важен.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</a:t>
            </a:r>
            <a:r>
              <a:rPr lang="ru-RU" sz="1400" dirty="0"/>
              <a:t> </a:t>
            </a:r>
            <a:r>
              <a:rPr lang="ru-RU" sz="1400" b="1" dirty="0"/>
              <a:t>ПОВТОР</a:t>
            </a:r>
            <a:r>
              <a:rPr lang="ru-RU" sz="1400" dirty="0"/>
              <a:t> повторяет текстовую строку указанное количество раз. Строка задается как первый аргумент функции, а количество повторов как второй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</a:t>
            </a:r>
            <a:r>
              <a:rPr lang="ru-RU" sz="1400" dirty="0"/>
              <a:t> </a:t>
            </a:r>
            <a:r>
              <a:rPr lang="ru-RU" sz="1400" b="1" dirty="0" smtClean="0"/>
              <a:t>ПОИСК </a:t>
            </a:r>
            <a:r>
              <a:rPr lang="ru-RU" sz="1400" dirty="0"/>
              <a:t>находит вхождение одной строки в другую и возвращает положение первого символа искомой фразы относительно начала </a:t>
            </a:r>
            <a:r>
              <a:rPr lang="ru-RU" sz="1400" dirty="0" smtClean="0"/>
              <a:t>текста,</a:t>
            </a:r>
            <a:r>
              <a:rPr lang="ru-RU" sz="1400" dirty="0"/>
              <a:t> очень похожа на функцию </a:t>
            </a:r>
            <a:r>
              <a:rPr lang="ru-RU" sz="1400" b="1" dirty="0"/>
              <a:t>НАЙТИ</a:t>
            </a:r>
            <a:r>
              <a:rPr lang="ru-RU" sz="1400" dirty="0"/>
              <a:t>, основное их различие заключается в том, что </a:t>
            </a:r>
            <a:r>
              <a:rPr lang="ru-RU" sz="1400" b="1" dirty="0"/>
              <a:t>ПОИСК</a:t>
            </a:r>
            <a:r>
              <a:rPr lang="ru-RU" sz="1400" dirty="0"/>
              <a:t> не чувствительна к регистру.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Функция</a:t>
            </a:r>
            <a:r>
              <a:rPr lang="ru-RU" sz="1400" b="1" dirty="0"/>
              <a:t> </a:t>
            </a:r>
            <a:r>
              <a:rPr lang="ru-RU" sz="1400" b="1" dirty="0" smtClean="0"/>
              <a:t>ПОДСТАВИТЬ.</a:t>
            </a:r>
            <a:r>
              <a:rPr lang="ru-RU" sz="1400" dirty="0" smtClean="0"/>
              <a:t> Заменяет </a:t>
            </a:r>
            <a:r>
              <a:rPr lang="ru-RU" sz="1400" dirty="0"/>
              <a:t>определенный текст или символ на требуемое значение. </a:t>
            </a:r>
            <a:r>
              <a:rPr lang="ru-RU" sz="1400" b="1" dirty="0" smtClean="0"/>
              <a:t>ПОДСТАВИТЬ</a:t>
            </a:r>
            <a:r>
              <a:rPr lang="ru-RU" sz="1400" dirty="0"/>
              <a:t> применяют, когда заранее известно какой текст необходимо заменить, а не его местоположение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</a:t>
            </a:r>
            <a:r>
              <a:rPr lang="ru-RU" sz="1400" dirty="0"/>
              <a:t> </a:t>
            </a:r>
            <a:r>
              <a:rPr lang="ru-RU" sz="1400" b="1" dirty="0"/>
              <a:t>T</a:t>
            </a:r>
            <a:r>
              <a:rPr lang="ru-RU" sz="1400" dirty="0"/>
              <a:t> возвращает текст, если значение в ячейке является текстовым, или пустую строку, если не текстовым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b="1" dirty="0"/>
              <a:t>Функция </a:t>
            </a:r>
            <a:r>
              <a:rPr lang="ru-RU" sz="1400" b="1" dirty="0" smtClean="0"/>
              <a:t>СЖПРОБЕЛЫ. </a:t>
            </a:r>
            <a:r>
              <a:rPr lang="ru-RU" sz="1400" dirty="0" smtClean="0"/>
              <a:t>Данная </a:t>
            </a:r>
            <a:r>
              <a:rPr lang="ru-RU" sz="1400" dirty="0"/>
              <a:t>функция удаляется все лишние пробелы: пробелы по краям и двойные пробелы между словами. После обработки строк функцией остаются только одиночные пробелы между словами.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Название презентации. Мероприятие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4-конечная звезда 6"/>
          <p:cNvSpPr/>
          <p:nvPr/>
        </p:nvSpPr>
        <p:spPr bwMode="auto">
          <a:xfrm>
            <a:off x="4592960" y="1988840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4-конечная звезда 7"/>
          <p:cNvSpPr/>
          <p:nvPr/>
        </p:nvSpPr>
        <p:spPr bwMode="auto">
          <a:xfrm>
            <a:off x="4579396" y="1124744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4-конечная звезда 8"/>
          <p:cNvSpPr/>
          <p:nvPr/>
        </p:nvSpPr>
        <p:spPr bwMode="auto">
          <a:xfrm>
            <a:off x="4601088" y="278092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4-конечная звезда 9"/>
          <p:cNvSpPr/>
          <p:nvPr/>
        </p:nvSpPr>
        <p:spPr bwMode="auto">
          <a:xfrm>
            <a:off x="4598627" y="3717032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4-конечная звезда 10"/>
          <p:cNvSpPr/>
          <p:nvPr/>
        </p:nvSpPr>
        <p:spPr bwMode="auto">
          <a:xfrm>
            <a:off x="4601088" y="4653136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4-конечная звезда 11"/>
          <p:cNvSpPr/>
          <p:nvPr/>
        </p:nvSpPr>
        <p:spPr bwMode="auto">
          <a:xfrm>
            <a:off x="4592960" y="542870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59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Текстовые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/>
              <a:t>Функция </a:t>
            </a:r>
            <a:r>
              <a:rPr lang="ru-RU" sz="1400" b="1" dirty="0"/>
              <a:t>ПРОПИСН</a:t>
            </a:r>
            <a:r>
              <a:rPr lang="ru-RU" sz="1400" dirty="0"/>
              <a:t> делает все буквы в тексте прописными. 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</a:t>
            </a:r>
            <a:r>
              <a:rPr lang="ru-RU" sz="1400" dirty="0"/>
              <a:t> </a:t>
            </a:r>
            <a:r>
              <a:rPr lang="ru-RU" sz="1400" b="1" dirty="0" smtClean="0"/>
              <a:t>ЗНАЧЕН</a:t>
            </a:r>
            <a:r>
              <a:rPr lang="ru-RU" sz="1400" dirty="0" smtClean="0"/>
              <a:t>, </a:t>
            </a:r>
            <a:r>
              <a:rPr lang="ru-RU" sz="1400" dirty="0"/>
              <a:t>преобразует строку текста в число (там где это возможно). Функция </a:t>
            </a:r>
            <a:r>
              <a:rPr lang="ru-RU" sz="1400" b="1" dirty="0" smtClean="0"/>
              <a:t>ЗНАЧЕН</a:t>
            </a:r>
            <a:r>
              <a:rPr lang="ru-RU" sz="1400" dirty="0" smtClean="0"/>
              <a:t> </a:t>
            </a:r>
            <a:r>
              <a:rPr lang="ru-RU" sz="1400" dirty="0"/>
              <a:t>возвращает число (если преобразование текстовой строки прошло удачно) или ошибку #ЗНАЧ!</a:t>
            </a:r>
            <a:endParaRPr lang="en-US" sz="1400" dirty="0"/>
          </a:p>
          <a:p>
            <a:r>
              <a:rPr lang="ru-RU" sz="1400" dirty="0"/>
              <a:t>Эта функция преобразует число в текст, используя денежный формат с округлением до заданного числа десятичных знаков.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Функция </a:t>
            </a:r>
            <a:r>
              <a:rPr lang="ru-RU" sz="1400" b="1" dirty="0" smtClean="0"/>
              <a:t>СИМВОЛ</a:t>
            </a:r>
            <a:r>
              <a:rPr lang="ru-RU" sz="1400" dirty="0" smtClean="0"/>
              <a:t>. Возвращает </a:t>
            </a:r>
            <a:r>
              <a:rPr lang="ru-RU" sz="1400" dirty="0"/>
              <a:t>знак с заданным кодом. </a:t>
            </a:r>
          </a:p>
          <a:p>
            <a:endParaRPr lang="ru-RU" sz="1400" dirty="0"/>
          </a:p>
          <a:p>
            <a:r>
              <a:rPr lang="ru-RU" sz="1400" dirty="0" smtClean="0"/>
              <a:t>Функция </a:t>
            </a:r>
            <a:r>
              <a:rPr lang="ru-RU" sz="1400" b="1" dirty="0" smtClean="0"/>
              <a:t>СЦЕПИТЬ. </a:t>
            </a:r>
            <a:r>
              <a:rPr lang="ru-RU" sz="1400" dirty="0" smtClean="0"/>
              <a:t> </a:t>
            </a:r>
            <a:r>
              <a:rPr lang="ru-RU" sz="1400" dirty="0"/>
              <a:t>М</a:t>
            </a:r>
            <a:r>
              <a:rPr lang="ru-RU" sz="1400" dirty="0" smtClean="0"/>
              <a:t>ожно </a:t>
            </a:r>
            <a:r>
              <a:rPr lang="ru-RU" sz="1400" dirty="0"/>
              <a:t>объединить несколько строк между собой. Максимальное количество строк для </a:t>
            </a:r>
            <a:r>
              <a:rPr lang="ru-RU" sz="1400" dirty="0" smtClean="0"/>
              <a:t>объединения </a:t>
            </a:r>
            <a:r>
              <a:rPr lang="ru-RU" sz="1400" dirty="0"/>
              <a:t>– 255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РУБЛЬ</a:t>
            </a:r>
            <a:r>
              <a:rPr lang="ru-RU" sz="1400" dirty="0"/>
              <a:t> преобразует число в текстовый формат и добавляет к нему обозначение денежной единицы. 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</a:t>
            </a:r>
            <a:r>
              <a:rPr lang="ru-RU" sz="1400" dirty="0"/>
              <a:t> </a:t>
            </a:r>
            <a:r>
              <a:rPr lang="ru-RU" sz="1400" b="1" dirty="0" smtClean="0"/>
              <a:t>СОВПАД</a:t>
            </a:r>
            <a:r>
              <a:rPr lang="ru-RU" sz="1400" dirty="0" smtClean="0"/>
              <a:t> </a:t>
            </a:r>
            <a:r>
              <a:rPr lang="ru-RU" sz="1400" dirty="0"/>
              <a:t>может проверить две текстовые строки на предмет точного совпадения, причем, с учётом регистра. Форматирование на результат не влияет. Если совпадение строк точное, то функция возвращает значение </a:t>
            </a:r>
            <a:r>
              <a:rPr lang="ru-RU" sz="1400" dirty="0" smtClean="0"/>
              <a:t>ИСТИНА, </a:t>
            </a:r>
            <a:r>
              <a:rPr lang="ru-RU" sz="1400" dirty="0"/>
              <a:t>если же точного совпадения нет, то </a:t>
            </a:r>
            <a:r>
              <a:rPr lang="ru-RU" sz="1400" dirty="0" smtClean="0"/>
              <a:t>ЛОЖЬ.</a:t>
            </a:r>
            <a:endParaRPr lang="ru-RU" sz="1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4-конечная звезда 6"/>
          <p:cNvSpPr/>
          <p:nvPr/>
        </p:nvSpPr>
        <p:spPr bwMode="auto">
          <a:xfrm>
            <a:off x="4579396" y="1124744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4-конечная звезда 7"/>
          <p:cNvSpPr/>
          <p:nvPr/>
        </p:nvSpPr>
        <p:spPr bwMode="auto">
          <a:xfrm>
            <a:off x="4592960" y="2348880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4-конечная звезда 8"/>
          <p:cNvSpPr/>
          <p:nvPr/>
        </p:nvSpPr>
        <p:spPr bwMode="auto">
          <a:xfrm>
            <a:off x="4579396" y="2852936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4-конечная звезда 9"/>
          <p:cNvSpPr/>
          <p:nvPr/>
        </p:nvSpPr>
        <p:spPr bwMode="auto">
          <a:xfrm>
            <a:off x="4579396" y="3573016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4-конечная звезда 10"/>
          <p:cNvSpPr/>
          <p:nvPr/>
        </p:nvSpPr>
        <p:spPr bwMode="auto">
          <a:xfrm>
            <a:off x="4579396" y="4149080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3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Статистические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СЧЁТ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СЧЁТЗ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СЧИТАТЬПУСТОТЫ</a:t>
            </a:r>
            <a:r>
              <a:rPr lang="ru-RU" sz="1400" dirty="0" smtClean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 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СЧЁТЕСЛИ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ru-RU" sz="1400" dirty="0" err="1" smtClean="0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СЧЁТЕСЛИМН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23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Статистические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dirty="0" smtClean="0"/>
              <a:t>Функция </a:t>
            </a:r>
            <a:r>
              <a:rPr lang="ru-RU" sz="1400" b="1" dirty="0"/>
              <a:t>СЧЁТ</a:t>
            </a:r>
            <a:r>
              <a:rPr lang="ru-RU" sz="1400" dirty="0"/>
              <a:t> подсчитывает количество ячеек, содержащих числа, и количество чисел в списке аргументов. </a:t>
            </a:r>
            <a:r>
              <a:rPr lang="ru-RU" sz="1400" b="1" dirty="0"/>
              <a:t>Функция СЧЁТ</a:t>
            </a:r>
            <a:r>
              <a:rPr lang="ru-RU" sz="1400" dirty="0"/>
              <a:t> используется для определения количества числовых ячеек в диапазонах и массивах чисел. Например, для вычисления количества чисел в диапазоне A1:A20 можно ввести следующую формулу: =</a:t>
            </a:r>
            <a:r>
              <a:rPr lang="ru-RU" sz="1400" b="1" dirty="0"/>
              <a:t>СЧЁТ</a:t>
            </a:r>
            <a:r>
              <a:rPr lang="ru-RU" sz="1400" dirty="0"/>
              <a:t>(A1:A20</a:t>
            </a:r>
            <a:r>
              <a:rPr lang="ru-RU" sz="1400" dirty="0" smtClean="0"/>
              <a:t>).</a:t>
            </a:r>
          </a:p>
          <a:p>
            <a:endParaRPr lang="ru-RU" sz="1400" dirty="0" smtClean="0"/>
          </a:p>
          <a:p>
            <a:r>
              <a:rPr lang="ru-RU" sz="1400" dirty="0" smtClean="0"/>
              <a:t>Функция </a:t>
            </a:r>
            <a:r>
              <a:rPr lang="ru-RU" sz="1400" b="1" dirty="0"/>
              <a:t>СЧЁТЗ</a:t>
            </a:r>
            <a:r>
              <a:rPr lang="ru-RU" sz="1400" dirty="0"/>
              <a:t> подсчитывает количество заполненных ячеек в диапазоне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Функция </a:t>
            </a:r>
            <a:r>
              <a:rPr lang="ru-RU" sz="1400" b="1" dirty="0"/>
              <a:t>СЧИТАТЬПУСТОТЫ</a:t>
            </a:r>
            <a:r>
              <a:rPr lang="ru-RU" sz="1400" dirty="0"/>
              <a:t> подсчитывает количество пустых ячеек в заданном диапазоне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Функция </a:t>
            </a:r>
            <a:r>
              <a:rPr lang="ru-RU" sz="1400" b="1" dirty="0" smtClean="0"/>
              <a:t>СЧЕТЕСЛИ</a:t>
            </a:r>
            <a:r>
              <a:rPr lang="ru-RU" sz="1400" dirty="0" smtClean="0"/>
              <a:t>. Позволяет </a:t>
            </a:r>
            <a:r>
              <a:rPr lang="ru-RU" sz="1400" dirty="0"/>
              <a:t>найти число ячеек по определенному критерию. Работает с числовыми и текстовыми значениями, датами.</a:t>
            </a:r>
          </a:p>
          <a:p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Функция </a:t>
            </a:r>
            <a:r>
              <a:rPr lang="ru-RU" sz="1400" b="1" dirty="0" smtClean="0"/>
              <a:t>СЧЕТЕСЛИМН</a:t>
            </a:r>
            <a:r>
              <a:rPr lang="ru-RU" sz="1400" dirty="0" smtClean="0"/>
              <a:t> </a:t>
            </a:r>
            <a:r>
              <a:rPr lang="ru-RU" sz="1400" dirty="0"/>
              <a:t>аналогична функции </a:t>
            </a:r>
            <a:r>
              <a:rPr lang="ru-RU" sz="1400" b="1" dirty="0"/>
              <a:t>СЧЕТЕСЛИ</a:t>
            </a:r>
            <a:r>
              <a:rPr lang="ru-RU" sz="1400" dirty="0" smtClean="0"/>
              <a:t>, </a:t>
            </a:r>
            <a:r>
              <a:rPr lang="ru-RU" sz="1400" dirty="0"/>
              <a:t>за исключением того, что может содержать до 127 диапазонов и условий, где первое является обязательным, а последующие – нет.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4-конечная звезда 6"/>
          <p:cNvSpPr/>
          <p:nvPr/>
        </p:nvSpPr>
        <p:spPr bwMode="auto">
          <a:xfrm>
            <a:off x="4592960" y="1772816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4-конечная звезда 7"/>
          <p:cNvSpPr/>
          <p:nvPr/>
        </p:nvSpPr>
        <p:spPr bwMode="auto">
          <a:xfrm>
            <a:off x="4592960" y="2276872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4-конечная звезда 8"/>
          <p:cNvSpPr/>
          <p:nvPr/>
        </p:nvSpPr>
        <p:spPr bwMode="auto">
          <a:xfrm>
            <a:off x="4626744" y="2852936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4-конечная звезда 9"/>
          <p:cNvSpPr/>
          <p:nvPr/>
        </p:nvSpPr>
        <p:spPr bwMode="auto">
          <a:xfrm>
            <a:off x="4592960" y="3501008"/>
            <a:ext cx="360040" cy="288032"/>
          </a:xfrm>
          <a:prstGeom prst="star4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29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Математические и тригонометрические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СУММ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СУММЕСЛИ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СУММЕСЛИМН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 smtClean="0">
                <a:solidFill>
                  <a:schemeClr val="accent1"/>
                </a:solidFill>
              </a:rPr>
              <a:t>)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СУММПРОИЗВ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1"/>
                </a:solidFill>
              </a:rPr>
              <a:t>(</a:t>
            </a:r>
            <a:r>
              <a:rPr lang="ru-RU" sz="1400" dirty="0" err="1">
                <a:solidFill>
                  <a:schemeClr val="accent1"/>
                </a:solidFill>
              </a:rPr>
              <a:t>описание+практика</a:t>
            </a:r>
            <a:r>
              <a:rPr lang="ru-RU" sz="1400" dirty="0">
                <a:solidFill>
                  <a:schemeClr val="accent1"/>
                </a:solidFill>
              </a:rPr>
              <a:t>)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0ED7-73CC-4BAB-A075-7E35825C4F80}" type="datetime1">
              <a:rPr lang="ru-RU" smtClean="0">
                <a:solidFill>
                  <a:srgbClr val="008C95"/>
                </a:solidFill>
              </a:rPr>
              <a:t>03.12.2020</a:t>
            </a:fld>
            <a:endParaRPr lang="ru-RU" dirty="0">
              <a:solidFill>
                <a:srgbClr val="008C9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презентации. Мероприятие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563E-B0D3-447F-AFD2-910202E21AB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264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Theme">
  <a:themeElements>
    <a:clrScheme name="121212">
      <a:dk1>
        <a:sysClr val="windowText" lastClr="000000"/>
      </a:dk1>
      <a:lt1>
        <a:sysClr val="window" lastClr="FFFFFF"/>
      </a:lt1>
      <a:dk2>
        <a:srgbClr val="B2D2D8"/>
      </a:dk2>
      <a:lt2>
        <a:srgbClr val="99CC00"/>
      </a:lt2>
      <a:accent1>
        <a:srgbClr val="008C95"/>
      </a:accent1>
      <a:accent2>
        <a:srgbClr val="FFC000"/>
      </a:accent2>
      <a:accent3>
        <a:srgbClr val="808080"/>
      </a:accent3>
      <a:accent4>
        <a:srgbClr val="F58A1F"/>
      </a:accent4>
      <a:accent5>
        <a:srgbClr val="B2D2D8"/>
      </a:accent5>
      <a:accent6>
        <a:srgbClr val="C00000"/>
      </a:accent6>
      <a:hlink>
        <a:srgbClr val="008C95"/>
      </a:hlink>
      <a:folHlink>
        <a:srgbClr val="00696F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1">
        <a:dk1>
          <a:srgbClr val="000000"/>
        </a:dk1>
        <a:lt1>
          <a:srgbClr val="FFFFFF"/>
        </a:lt1>
        <a:dk2>
          <a:srgbClr val="008080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2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3">
        <a:dk1>
          <a:srgbClr val="000000"/>
        </a:dk1>
        <a:lt1>
          <a:srgbClr val="FFFFFF"/>
        </a:lt1>
        <a:dk2>
          <a:srgbClr val="1C1C1C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4">
        <a:dk1>
          <a:srgbClr val="000000"/>
        </a:dk1>
        <a:lt1>
          <a:srgbClr val="FFFFFF"/>
        </a:lt1>
        <a:dk2>
          <a:srgbClr val="1C1C1C"/>
        </a:dk2>
        <a:lt2>
          <a:srgbClr val="808080"/>
        </a:lt2>
        <a:accent1>
          <a:srgbClr val="00808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E78A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5">
        <a:dk1>
          <a:srgbClr val="000000"/>
        </a:dk1>
        <a:lt1>
          <a:srgbClr val="FFFFFF"/>
        </a:lt1>
        <a:dk2>
          <a:srgbClr val="008080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6">
        <a:dk1>
          <a:srgbClr val="000000"/>
        </a:dk1>
        <a:lt1>
          <a:srgbClr val="FFFFFF"/>
        </a:lt1>
        <a:dk2>
          <a:srgbClr val="080808"/>
        </a:dk2>
        <a:lt2>
          <a:srgbClr val="808080"/>
        </a:lt2>
        <a:accent1>
          <a:srgbClr val="00808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B900"/>
        </a:accent6>
        <a:hlink>
          <a:srgbClr val="C0C0C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+" id="{F7BBB245-C9BC-BA43-80AB-C21372824DAE}" vid="{6FBB5A1C-A9B2-3C43-B7D7-CBD79BB86C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1844</TotalTime>
  <Words>2488</Words>
  <Application>Microsoft Office PowerPoint</Application>
  <PresentationFormat>Лист A4 (210x297 мм)</PresentationFormat>
  <Paragraphs>321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Adobe Hebrew</vt:lpstr>
      <vt:lpstr>Arial</vt:lpstr>
      <vt:lpstr>Times New Roman</vt:lpstr>
      <vt:lpstr>Wingdings</vt:lpstr>
      <vt:lpstr>Default Theme</vt:lpstr>
      <vt:lpstr>think-cell Slide</vt:lpstr>
      <vt:lpstr>Вокруг excel за 80 формул</vt:lpstr>
      <vt:lpstr>Текстовые функции</vt:lpstr>
      <vt:lpstr>Текстовые функции</vt:lpstr>
      <vt:lpstr>Текстовые функции</vt:lpstr>
      <vt:lpstr>Текстовые функции</vt:lpstr>
      <vt:lpstr>Текстовые функции</vt:lpstr>
      <vt:lpstr>Статистические функции</vt:lpstr>
      <vt:lpstr>Статистические функции</vt:lpstr>
      <vt:lpstr>Математические и тригонометрические функции</vt:lpstr>
      <vt:lpstr>Математические и тригонометрические функции</vt:lpstr>
      <vt:lpstr>Функции ссылки и поиска</vt:lpstr>
      <vt:lpstr>Функции ссылки и поиска</vt:lpstr>
      <vt:lpstr>Функции ссылки и поиска</vt:lpstr>
      <vt:lpstr>Логические функции</vt:lpstr>
      <vt:lpstr>Логические функции</vt:lpstr>
      <vt:lpstr>Логические функции</vt:lpstr>
      <vt:lpstr>Логические функции</vt:lpstr>
      <vt:lpstr>Логические функции</vt:lpstr>
      <vt:lpstr>Логические функции</vt:lpstr>
      <vt:lpstr>РАБДЕНЬ.МЕЖД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Дмитриев Сергей Вадимович</dc:creator>
  <cp:lastModifiedBy>Змитрович Людмила Александровна</cp:lastModifiedBy>
  <cp:revision>49</cp:revision>
  <dcterms:created xsi:type="dcterms:W3CDTF">2018-09-04T07:29:29Z</dcterms:created>
  <dcterms:modified xsi:type="dcterms:W3CDTF">2020-12-03T12:56:29Z</dcterms:modified>
</cp:coreProperties>
</file>