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  <p:sldMasterId id="2147483671" r:id="rId3"/>
  </p:sldMasterIdLst>
  <p:notesMasterIdLst>
    <p:notesMasterId r:id="rId23"/>
  </p:notesMasterIdLst>
  <p:handoutMasterIdLst>
    <p:handoutMasterId r:id="rId24"/>
  </p:handoutMasterIdLst>
  <p:sldIdLst>
    <p:sldId id="265" r:id="rId4"/>
    <p:sldId id="283" r:id="rId5"/>
    <p:sldId id="267" r:id="rId6"/>
    <p:sldId id="271" r:id="rId7"/>
    <p:sldId id="270" r:id="rId8"/>
    <p:sldId id="263" r:id="rId9"/>
    <p:sldId id="262" r:id="rId10"/>
    <p:sldId id="272" r:id="rId11"/>
    <p:sldId id="259" r:id="rId12"/>
    <p:sldId id="275" r:id="rId13"/>
    <p:sldId id="284" r:id="rId14"/>
    <p:sldId id="276" r:id="rId15"/>
    <p:sldId id="285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7F7F7F"/>
    <a:srgbClr val="99CC00"/>
    <a:srgbClr val="B2D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1" autoAdjust="0"/>
    <p:restoredTop sz="94660"/>
  </p:normalViewPr>
  <p:slideViewPr>
    <p:cSldViewPr snapToGrid="0">
      <p:cViewPr varScale="1">
        <p:scale>
          <a:sx n="65" d="100"/>
          <a:sy n="65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2D2D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47-4536-8D1A-E244F322EC2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СИБУР + ТАИФ</c:v>
                </c:pt>
                <c:pt idx="1">
                  <c:v>Arlanxeo</c:v>
                </c:pt>
                <c:pt idx="2">
                  <c:v>Versalis</c:v>
                </c:pt>
                <c:pt idx="3">
                  <c:v>Synthos</c:v>
                </c:pt>
                <c:pt idx="4">
                  <c:v>Trinseo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1191</c:v>
                </c:pt>
                <c:pt idx="1">
                  <c:v>454</c:v>
                </c:pt>
                <c:pt idx="2">
                  <c:v>443</c:v>
                </c:pt>
                <c:pt idx="3">
                  <c:v>415</c:v>
                </c:pt>
                <c:pt idx="4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7-4536-8D1A-E244F322E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23421608"/>
        <c:axId val="623419640"/>
      </c:barChart>
      <c:catAx>
        <c:axId val="623421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23419640"/>
        <c:crosses val="autoZero"/>
        <c:auto val="1"/>
        <c:lblAlgn val="ctr"/>
        <c:lblOffset val="100"/>
        <c:noMultiLvlLbl val="0"/>
      </c:catAx>
      <c:valAx>
        <c:axId val="62341964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2342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2D2D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487-48AB-A4AF-63EA43437F7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6 408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87-48AB-A4AF-63EA43437F7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СИБУР + ТАИФ</c:v>
                </c:pt>
                <c:pt idx="1">
                  <c:v>LyondellBasell </c:v>
                </c:pt>
                <c:pt idx="2">
                  <c:v>INEOS </c:v>
                </c:pt>
                <c:pt idx="3">
                  <c:v>Total </c:v>
                </c:pt>
                <c:pt idx="4">
                  <c:v>Dow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5858</c:v>
                </c:pt>
                <c:pt idx="1">
                  <c:v>4805</c:v>
                </c:pt>
                <c:pt idx="2">
                  <c:v>3070</c:v>
                </c:pt>
                <c:pt idx="3">
                  <c:v>2120</c:v>
                </c:pt>
                <c:pt idx="4">
                  <c:v>2055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7-4536-8D1A-E244F322E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23421608"/>
        <c:axId val="623419640"/>
      </c:barChart>
      <c:catAx>
        <c:axId val="623421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23419640"/>
        <c:crosses val="autoZero"/>
        <c:auto val="1"/>
        <c:lblAlgn val="ctr"/>
        <c:lblOffset val="100"/>
        <c:noMultiLvlLbl val="0"/>
      </c:catAx>
      <c:valAx>
        <c:axId val="6234196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62342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2D2D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47-4536-8D1A-E244F322EC2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40-4E99-865B-909F47FB1E6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040-4E99-865B-909F47FB1E6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040-4E99-865B-909F47FB1E6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40-4E99-865B-909F47FB1E6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Arlanxeo</c:v>
                </c:pt>
                <c:pt idx="1">
                  <c:v>Sinopec</c:v>
                </c:pt>
                <c:pt idx="2">
                  <c:v>Petrochina</c:v>
                </c:pt>
                <c:pt idx="3">
                  <c:v>СИБУР + ТАИФ</c:v>
                </c:pt>
                <c:pt idx="4">
                  <c:v>Kumho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1969</c:v>
                </c:pt>
                <c:pt idx="1">
                  <c:v>1895</c:v>
                </c:pt>
                <c:pt idx="2">
                  <c:v>1505</c:v>
                </c:pt>
                <c:pt idx="3">
                  <c:v>1191</c:v>
                </c:pt>
                <c:pt idx="4">
                  <c:v>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7-4536-8D1A-E244F322E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23421608"/>
        <c:axId val="623419640"/>
      </c:barChart>
      <c:catAx>
        <c:axId val="623421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23419640"/>
        <c:crosses val="autoZero"/>
        <c:auto val="1"/>
        <c:lblAlgn val="ctr"/>
        <c:lblOffset val="100"/>
        <c:noMultiLvlLbl val="0"/>
      </c:catAx>
      <c:valAx>
        <c:axId val="62341964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2342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161253226226926"/>
          <c:y val="5.472343122573043E-2"/>
          <c:w val="0.51014420543123384"/>
          <c:h val="0.890553137548539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487-48AB-A4AF-63EA43437F73}"/>
              </c:ext>
            </c:extLst>
          </c:dPt>
          <c:dPt>
            <c:idx val="4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267-4EC5-853A-0CB5AF898C1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CC28409-7F7D-41D4-82D8-9E79C0F9A16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487-48AB-A4AF-63EA43437F7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en-US" baseline="0" dirty="0" smtClean="0"/>
                      <a:t> 408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67-4EC5-853A-0CB5AF898C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SINOPEC</c:v>
                </c:pt>
                <c:pt idx="1">
                  <c:v>Exxon</c:v>
                </c:pt>
                <c:pt idx="2">
                  <c:v>LyondellBasell</c:v>
                </c:pt>
                <c:pt idx="3">
                  <c:v>…</c:v>
                </c:pt>
                <c:pt idx="4">
                  <c:v>СИБУР + ТАИФ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17948</c:v>
                </c:pt>
                <c:pt idx="1">
                  <c:v>16891</c:v>
                </c:pt>
                <c:pt idx="2">
                  <c:v>12792</c:v>
                </c:pt>
                <c:pt idx="4" formatCode="General">
                  <c:v>5858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7-4536-8D1A-E244F322E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23421608"/>
        <c:axId val="623419640"/>
      </c:barChart>
      <c:catAx>
        <c:axId val="623421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23419640"/>
        <c:crosses val="autoZero"/>
        <c:auto val="1"/>
        <c:lblAlgn val="ctr"/>
        <c:lblOffset val="100"/>
        <c:noMultiLvlLbl val="0"/>
      </c:catAx>
      <c:valAx>
        <c:axId val="623419640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62342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2D2D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47-4536-8D1A-E244F322EC2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СИБУР + ТАИФ</c:v>
                </c:pt>
                <c:pt idx="1">
                  <c:v>INEOS</c:v>
                </c:pt>
                <c:pt idx="2">
                  <c:v>BASF</c:v>
                </c:pt>
                <c:pt idx="3">
                  <c:v>Shell</c:v>
                </c:pt>
                <c:pt idx="4">
                  <c:v>UPM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536</c:v>
                </c:pt>
                <c:pt idx="1">
                  <c:v>490</c:v>
                </c:pt>
                <c:pt idx="2">
                  <c:v>350</c:v>
                </c:pt>
                <c:pt idx="3">
                  <c:v>155</c:v>
                </c:pt>
                <c:pt idx="4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7-4536-8D1A-E244F322E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23421608"/>
        <c:axId val="623419640"/>
      </c:barChart>
      <c:catAx>
        <c:axId val="623421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23419640"/>
        <c:crosses val="autoZero"/>
        <c:auto val="1"/>
        <c:lblAlgn val="ctr"/>
        <c:lblOffset val="100"/>
        <c:noMultiLvlLbl val="0"/>
      </c:catAx>
      <c:valAx>
        <c:axId val="62341964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2342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2D2D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47-4536-8D1A-E244F322EC2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40-4E99-865B-909F47FB1E6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040-4E99-865B-909F47FB1E6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040-4E99-865B-909F47FB1E6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40-4E99-865B-909F47FB1E6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JUPC</c:v>
                </c:pt>
                <c:pt idx="1">
                  <c:v>Hengli</c:v>
                </c:pt>
                <c:pt idx="2">
                  <c:v>Yulin Chemical</c:v>
                </c:pt>
                <c:pt idx="3">
                  <c:v>…</c:v>
                </c:pt>
                <c:pt idx="4">
                  <c:v>СИБУР + ТАИФ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2085</c:v>
                </c:pt>
                <c:pt idx="1">
                  <c:v>1800</c:v>
                </c:pt>
                <c:pt idx="2">
                  <c:v>1800</c:v>
                </c:pt>
                <c:pt idx="4">
                  <c:v>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7-4536-8D1A-E244F322E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23421608"/>
        <c:axId val="623419640"/>
      </c:barChart>
      <c:catAx>
        <c:axId val="623421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23419640"/>
        <c:crosses val="autoZero"/>
        <c:auto val="1"/>
        <c:lblAlgn val="ctr"/>
        <c:lblOffset val="100"/>
        <c:noMultiLvlLbl val="0"/>
      </c:catAx>
      <c:valAx>
        <c:axId val="62341964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2342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8C394-C076-4D84-9C93-3F7623F91D1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5FA70-EA64-47C6-A7C5-046A627B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296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B520B-B025-428E-A18A-83D3AF52A3C8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A076E-F520-42F7-A655-B7C0B7A53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874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A076E-F520-42F7-A655-B7C0B7A53344}" type="slidenum">
              <a:rPr lang="ru-RU" smtClean="0"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74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A076E-F520-42F7-A655-B7C0B7A53344}" type="slidenum">
              <a:rPr lang="ru-RU" smtClean="0"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20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Notes view: </a:t>
            </a:r>
            <a:fld id="{128CEAFE-FA94-43E5-B0FF-D47E1CCDD1B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1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4.xml"/><Relationship Id="rId7" Type="http://schemas.openxmlformats.org/officeDocument/2006/relationships/image" Target="../media/image2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jp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6.xml"/><Relationship Id="rId7" Type="http://schemas.openxmlformats.org/officeDocument/2006/relationships/image" Target="../media/image2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F830-677B-43ED-99A9-538570313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05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F830-677B-43ED-99A9-538570313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0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F830-677B-43ED-99A9-538570313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34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фоновое фото"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21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1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733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227347" y="442297"/>
            <a:ext cx="1546584" cy="48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 bwMode="auto">
          <a:xfrm>
            <a:off x="1" y="1313085"/>
            <a:ext cx="7055556" cy="4321719"/>
          </a:xfrm>
          <a:prstGeom prst="rect">
            <a:avLst/>
          </a:prstGeom>
          <a:gradFill>
            <a:gsLst>
              <a:gs pos="2020">
                <a:schemeClr val="accent1">
                  <a:alpha val="85000"/>
                </a:schemeClr>
              </a:gs>
              <a:gs pos="35000">
                <a:srgbClr val="008C95">
                  <a:alpha val="77000"/>
                </a:srgbClr>
              </a:gs>
              <a:gs pos="74000">
                <a:schemeClr val="accent1">
                  <a:alpha val="68000"/>
                </a:schemeClr>
              </a:gs>
              <a:gs pos="100000">
                <a:schemeClr val="accent1">
                  <a:alpha val="50000"/>
                </a:schemeClr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Прямоугольник 65"/>
          <p:cNvSpPr/>
          <p:nvPr userDrawn="1"/>
        </p:nvSpPr>
        <p:spPr>
          <a:xfrm>
            <a:off x="12232488" y="4"/>
            <a:ext cx="3708711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768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bg1"/>
                </a:solidFill>
              </a:rPr>
              <a:t>Рекомендации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1038851" rtl="0" eaLnBrk="1" latinLnBrk="0" hangingPunct="1"/>
            <a:endParaRPr lang="ru-RU" sz="1067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43409" indent="-243409" algn="l" defTabSz="1038851" rtl="0" eaLnBrk="1" latinLnBrk="0" hangingPunct="1">
              <a:spcAft>
                <a:spcPts val="267"/>
              </a:spcAft>
              <a:buFont typeface="+mj-lt"/>
              <a:buAutoNum type="arabicPeriod"/>
            </a:pPr>
            <a:r>
              <a: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355588" lvl="4" indent="-118529" algn="l"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ru-RU" sz="1067" b="0" dirty="0" err="1">
                <a:solidFill>
                  <a:schemeClr val="bg1"/>
                </a:solidFill>
              </a:rPr>
              <a:t>Корп.шрифт</a:t>
            </a:r>
            <a:r>
              <a:rPr lang="ru-RU" sz="1067" b="0" dirty="0">
                <a:solidFill>
                  <a:schemeClr val="bg1"/>
                </a:solidFill>
              </a:rPr>
              <a:t> для презентаций</a:t>
            </a:r>
            <a:r>
              <a:rPr lang="ru-RU" sz="1067" b="0" baseline="0" dirty="0">
                <a:solidFill>
                  <a:schemeClr val="bg1"/>
                </a:solidFill>
              </a:rPr>
              <a:t> </a:t>
            </a:r>
            <a:r>
              <a:rPr lang="ru-RU" sz="1067" baseline="0" dirty="0">
                <a:solidFill>
                  <a:schemeClr val="bg1"/>
                </a:solidFill>
              </a:rPr>
              <a:t>– </a:t>
            </a:r>
            <a:br>
              <a:rPr lang="ru-RU" sz="1067" baseline="0" dirty="0">
                <a:solidFill>
                  <a:schemeClr val="bg1"/>
                </a:solidFill>
              </a:rPr>
            </a:br>
            <a:r>
              <a:rPr lang="en-US" sz="1067" b="1" dirty="0">
                <a:solidFill>
                  <a:schemeClr val="bg1"/>
                </a:solidFill>
              </a:rPr>
              <a:t>Arial</a:t>
            </a:r>
            <a:r>
              <a:rPr lang="ru-RU" sz="1067" dirty="0">
                <a:solidFill>
                  <a:schemeClr val="bg1"/>
                </a:solidFill>
              </a:rPr>
              <a:t> (</a:t>
            </a:r>
            <a:r>
              <a:rPr lang="ru-RU" sz="1067" i="1" dirty="0">
                <a:solidFill>
                  <a:schemeClr val="bg1"/>
                </a:solidFill>
              </a:rPr>
              <a:t>д</a:t>
            </a:r>
            <a:r>
              <a:rPr lang="ru-RU" sz="1067" i="1" baseline="0" dirty="0">
                <a:solidFill>
                  <a:schemeClr val="bg1"/>
                </a:solidFill>
              </a:rPr>
              <a:t>опустимо:</a:t>
            </a:r>
            <a:r>
              <a:rPr lang="ru-RU" sz="1067" baseline="0" dirty="0">
                <a:solidFill>
                  <a:schemeClr val="bg1"/>
                </a:solidFill>
              </a:rPr>
              <a:t> </a:t>
            </a:r>
            <a:r>
              <a:rPr lang="en-US" sz="1067" baseline="0" dirty="0">
                <a:solidFill>
                  <a:schemeClr val="bg1"/>
                </a:solidFill>
              </a:rPr>
              <a:t>Arial Narrow</a:t>
            </a:r>
            <a:r>
              <a:rPr lang="ru-RU" sz="1067" baseline="0" dirty="0">
                <a:solidFill>
                  <a:schemeClr val="bg1"/>
                </a:solidFill>
              </a:rPr>
              <a:t>)</a:t>
            </a:r>
          </a:p>
          <a:p>
            <a:pPr marL="355588" lvl="4" indent="-118529" algn="l"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ru-RU" sz="1067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1067" b="1" baseline="0" dirty="0">
                <a:solidFill>
                  <a:schemeClr val="bg1"/>
                </a:solidFill>
              </a:rPr>
              <a:t>не ниже 16 </a:t>
            </a:r>
            <a:r>
              <a:rPr lang="ru-RU" sz="1067" b="1" baseline="0" dirty="0" err="1">
                <a:solidFill>
                  <a:schemeClr val="bg1"/>
                </a:solidFill>
              </a:rPr>
              <a:t>пт</a:t>
            </a:r>
            <a:endParaRPr lang="ru-RU" sz="1067" b="1" baseline="0" dirty="0">
              <a:solidFill>
                <a:schemeClr val="bg1"/>
              </a:solidFill>
            </a:endParaRPr>
          </a:p>
          <a:p>
            <a:pPr marL="355588" lvl="4" indent="-118529" algn="l"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ru-RU" sz="1067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1067" b="1" baseline="0" dirty="0">
                <a:solidFill>
                  <a:schemeClr val="bg1"/>
                </a:solidFill>
              </a:rPr>
              <a:t>не ниже </a:t>
            </a:r>
            <a:r>
              <a:rPr lang="en-US" sz="1067" b="1" baseline="0" dirty="0">
                <a:solidFill>
                  <a:schemeClr val="bg1"/>
                </a:solidFill>
              </a:rPr>
              <a:t>1</a:t>
            </a:r>
            <a:r>
              <a:rPr lang="ru-RU" sz="1067" b="1" baseline="0" dirty="0">
                <a:solidFill>
                  <a:schemeClr val="bg1"/>
                </a:solidFill>
              </a:rPr>
              <a:t>2 </a:t>
            </a:r>
            <a:r>
              <a:rPr lang="ru-RU" sz="1067" b="1" baseline="0" dirty="0" err="1">
                <a:solidFill>
                  <a:schemeClr val="bg1"/>
                </a:solidFill>
              </a:rPr>
              <a:t>пт</a:t>
            </a:r>
            <a:endParaRPr lang="ru-RU" sz="1067" b="1" baseline="0" dirty="0">
              <a:solidFill>
                <a:schemeClr val="bg1"/>
              </a:solidFill>
            </a:endParaRPr>
          </a:p>
          <a:p>
            <a:pPr marL="355588" lvl="4" indent="-118529" algn="l"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ru-RU" sz="1067" baseline="0" dirty="0">
                <a:solidFill>
                  <a:schemeClr val="bg1"/>
                </a:solidFill>
              </a:rPr>
              <a:t>Примечания – </a:t>
            </a:r>
            <a:r>
              <a:rPr lang="ru-RU" sz="1067" b="1" baseline="0" dirty="0">
                <a:solidFill>
                  <a:schemeClr val="bg1"/>
                </a:solidFill>
              </a:rPr>
              <a:t>не ниже </a:t>
            </a:r>
            <a:r>
              <a:rPr lang="en-US" sz="1067" b="1" baseline="0" dirty="0">
                <a:solidFill>
                  <a:schemeClr val="bg1"/>
                </a:solidFill>
              </a:rPr>
              <a:t>8</a:t>
            </a:r>
            <a:r>
              <a:rPr lang="ru-RU" sz="1067" b="1" baseline="0" dirty="0">
                <a:solidFill>
                  <a:schemeClr val="bg1"/>
                </a:solidFill>
              </a:rPr>
              <a:t> </a:t>
            </a:r>
            <a:r>
              <a:rPr lang="ru-RU" sz="1067" b="1" baseline="0" dirty="0" err="1">
                <a:solidFill>
                  <a:schemeClr val="bg1"/>
                </a:solidFill>
              </a:rPr>
              <a:t>пт</a:t>
            </a:r>
            <a:endParaRPr lang="ru-RU" sz="1067" b="1" baseline="0" dirty="0">
              <a:solidFill>
                <a:schemeClr val="bg1"/>
              </a:solidFill>
            </a:endParaRPr>
          </a:p>
          <a:p>
            <a:pPr marL="355588" lvl="4" indent="-118529" algn="l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ru-RU" sz="1067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1067" baseline="0" dirty="0">
                <a:solidFill>
                  <a:schemeClr val="bg1"/>
                </a:solidFill>
              </a:rPr>
            </a:br>
            <a:r>
              <a:rPr lang="ru-RU" sz="1067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1067" b="1" baseline="0" dirty="0">
              <a:solidFill>
                <a:schemeClr val="bg1"/>
              </a:solidFill>
            </a:endParaRPr>
          </a:p>
          <a:p>
            <a:pPr marL="243409" indent="-243409" algn="l" defTabSz="1038851" rtl="0" eaLnBrk="1" latinLnBrk="0" hangingPunct="1">
              <a:spcBef>
                <a:spcPts val="400"/>
              </a:spcBef>
              <a:spcAft>
                <a:spcPts val="267"/>
              </a:spcAft>
              <a:buFont typeface="+mj-lt"/>
              <a:buAutoNum type="arabicPeriod"/>
            </a:pPr>
            <a:r>
              <a: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355588" lvl="1" indent="-105831" algn="l" defTabSz="1038851" rtl="0" eaLnBrk="1" latinLnBrk="0" hangingPunct="1"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ru-RU" sz="1067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355588" lvl="1" indent="-105831" algn="l" defTabSz="1038851" rtl="0" eaLnBrk="1" latinLnBrk="0" hangingPunct="1"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ru-RU" sz="1067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1067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067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355588" lvl="1" indent="-105831" algn="l" defTabSz="1038851" rtl="0" eaLnBrk="1" latinLnBrk="0" hangingPunct="1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ru-RU" sz="1067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243409" marR="0" lvl="0" indent="-243409" algn="l" defTabSz="1038851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67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355588" marR="0" lvl="1" indent="-112181" algn="l" defTabSz="103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67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1067" baseline="0" dirty="0">
                <a:solidFill>
                  <a:schemeClr val="bg1"/>
                </a:solidFill>
              </a:rPr>
              <a:t> </a:t>
            </a:r>
            <a:br>
              <a:rPr lang="ru-RU" sz="1067" baseline="0" dirty="0">
                <a:solidFill>
                  <a:schemeClr val="bg1"/>
                </a:solidFill>
              </a:rPr>
            </a:br>
            <a:r>
              <a:rPr lang="ru-RU" sz="1067" baseline="0" dirty="0">
                <a:solidFill>
                  <a:schemeClr val="bg1"/>
                </a:solidFill>
              </a:rPr>
              <a:t>иконок </a:t>
            </a:r>
            <a:r>
              <a:rPr lang="ru-RU" sz="1067" dirty="0">
                <a:solidFill>
                  <a:schemeClr val="bg1"/>
                </a:solidFill>
              </a:rPr>
              <a:t>в</a:t>
            </a:r>
            <a:r>
              <a:rPr lang="ru-RU" sz="1067" baseline="0" dirty="0">
                <a:solidFill>
                  <a:schemeClr val="bg1"/>
                </a:solidFill>
              </a:rPr>
              <a:t> едином стиле</a:t>
            </a:r>
            <a:endParaRPr lang="ru-RU" sz="1067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43409" marR="0" lvl="0" indent="-243409" algn="l" defTabSz="1038851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67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067" b="1" dirty="0">
                <a:solidFill>
                  <a:schemeClr val="bg1"/>
                </a:solidFill>
              </a:rPr>
              <a:t>ИЗОБРАЖЕНИЯ</a:t>
            </a:r>
          </a:p>
          <a:p>
            <a:pPr marL="355588" lvl="1" indent="-112181"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ru-RU" sz="1067" dirty="0">
                <a:solidFill>
                  <a:schemeClr val="bg1"/>
                </a:solidFill>
              </a:rPr>
              <a:t>Нельзя</a:t>
            </a:r>
            <a:r>
              <a:rPr lang="ru-RU" sz="1067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355588" lvl="1" indent="-112181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ru-RU" sz="1067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1067" baseline="0" dirty="0">
                <a:solidFill>
                  <a:schemeClr val="bg1"/>
                </a:solidFill>
              </a:rPr>
              <a:t> – </a:t>
            </a:r>
            <a:br>
              <a:rPr lang="ru-RU" sz="1067" baseline="0" dirty="0">
                <a:solidFill>
                  <a:schemeClr val="bg1"/>
                </a:solidFill>
              </a:rPr>
            </a:br>
            <a:r>
              <a:rPr lang="ru-RU" sz="1067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1067" b="1" dirty="0">
              <a:solidFill>
                <a:schemeClr val="bg1"/>
              </a:solidFill>
            </a:endParaRPr>
          </a:p>
          <a:p>
            <a:pPr marL="243409" marR="0" lvl="0" indent="-243409" algn="l" defTabSz="1038851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67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67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355588" marR="0" lvl="1" indent="-122764" algn="l" defTabSz="103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67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1067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1067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355588" marR="0" lvl="1" indent="-122764" algn="l" defTabSz="103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67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1067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1067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355588" marR="0" lvl="1" indent="-122764" algn="l" defTabSz="103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67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762837" marR="0" lvl="1" indent="-243409" algn="l" defTabSz="1038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1067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12332119" y="91099"/>
            <a:ext cx="503453" cy="582612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71" tIns="51936" rIns="103871" bIns="51936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933" dirty="0">
                <a:solidFill>
                  <a:srgbClr val="FFFFFF"/>
                </a:solidFill>
              </a:rPr>
              <a:t>140</a:t>
            </a:r>
            <a:endParaRPr lang="ru-RU" sz="933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1</a:t>
            </a:r>
            <a:r>
              <a:rPr lang="en-US" sz="933" dirty="0">
                <a:solidFill>
                  <a:srgbClr val="FFFFFF"/>
                </a:solidFill>
              </a:rPr>
              <a:t>49</a:t>
            </a:r>
            <a:endParaRPr lang="ru-RU" sz="933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 userDrawn="1"/>
        </p:nvSpPr>
        <p:spPr>
          <a:xfrm>
            <a:off x="12332119" y="1256321"/>
            <a:ext cx="503453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71" tIns="51936" rIns="103871" bIns="51936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 userDrawn="1"/>
        </p:nvSpPr>
        <p:spPr>
          <a:xfrm>
            <a:off x="12332119" y="673712"/>
            <a:ext cx="503453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71" tIns="51936" rIns="103871" bIns="51936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 userDrawn="1"/>
        </p:nvSpPr>
        <p:spPr>
          <a:xfrm>
            <a:off x="12332119" y="4490076"/>
            <a:ext cx="503453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71" tIns="51936" rIns="103871" bIns="51936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933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 userDrawn="1"/>
        </p:nvSpPr>
        <p:spPr>
          <a:xfrm>
            <a:off x="12332119" y="2164372"/>
            <a:ext cx="503453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71" tIns="51936" rIns="103871" bIns="51936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933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12332119" y="2742223"/>
            <a:ext cx="503453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71" tIns="51936" rIns="103871" bIns="51936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 userDrawn="1"/>
        </p:nvSpPr>
        <p:spPr>
          <a:xfrm>
            <a:off x="12332119" y="3324840"/>
            <a:ext cx="503453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71" tIns="51936" rIns="103871" bIns="51936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933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 userDrawn="1"/>
        </p:nvSpPr>
        <p:spPr>
          <a:xfrm>
            <a:off x="12332119" y="3907451"/>
            <a:ext cx="503453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71" tIns="51936" rIns="103871" bIns="51936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12332119" y="5072672"/>
            <a:ext cx="503453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71" tIns="51936" rIns="103871" bIns="51936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 userDrawn="1"/>
        </p:nvSpPr>
        <p:spPr>
          <a:xfrm>
            <a:off x="12332119" y="5656872"/>
            <a:ext cx="503453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71" tIns="51936" rIns="103871" bIns="51936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 userDrawn="1"/>
        </p:nvSpPr>
        <p:spPr>
          <a:xfrm>
            <a:off x="12332122" y="1256321"/>
            <a:ext cx="503453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71" tIns="51936" rIns="103871" bIns="51936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93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 userDrawn="1"/>
        </p:nvSpPr>
        <p:spPr>
          <a:xfrm>
            <a:off x="12332122" y="673712"/>
            <a:ext cx="503453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71" tIns="51936" rIns="103871" bIns="51936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93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 userDrawn="1"/>
        </p:nvSpPr>
        <p:spPr>
          <a:xfrm>
            <a:off x="12332122" y="4490080"/>
            <a:ext cx="503453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71" tIns="51936" rIns="103871" bIns="51936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933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 userDrawn="1"/>
        </p:nvSpPr>
        <p:spPr>
          <a:xfrm>
            <a:off x="12332122" y="2164372"/>
            <a:ext cx="503453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71" tIns="51936" rIns="103871" bIns="51936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933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 userDrawn="1"/>
        </p:nvSpPr>
        <p:spPr>
          <a:xfrm>
            <a:off x="12332122" y="2742223"/>
            <a:ext cx="503453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71" tIns="51936" rIns="103871" bIns="51936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93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 userDrawn="1"/>
        </p:nvSpPr>
        <p:spPr>
          <a:xfrm>
            <a:off x="12332122" y="3324840"/>
            <a:ext cx="503453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71" tIns="51936" rIns="103871" bIns="51936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933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12332122" y="3907451"/>
            <a:ext cx="503453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71" tIns="51936" rIns="103871" bIns="51936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 userDrawn="1"/>
        </p:nvSpPr>
        <p:spPr>
          <a:xfrm>
            <a:off x="12332122" y="5072672"/>
            <a:ext cx="503453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71" tIns="51936" rIns="103871" bIns="51936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 userDrawn="1"/>
        </p:nvSpPr>
        <p:spPr>
          <a:xfrm>
            <a:off x="12332122" y="5656872"/>
            <a:ext cx="503453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71" tIns="51936" rIns="103871" bIns="51936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933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 userDrawn="1"/>
        </p:nvCxnSpPr>
        <p:spPr bwMode="auto">
          <a:xfrm>
            <a:off x="12994799" y="592667"/>
            <a:ext cx="2734733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43387" y="1614110"/>
            <a:ext cx="6194480" cy="1922356"/>
          </a:xfrm>
          <a:effectLst/>
        </p:spPr>
        <p:txBody>
          <a:bodyPr>
            <a:normAutofit/>
          </a:bodyPr>
          <a:lstStyle>
            <a:lvl1pPr>
              <a:defRPr lang="ru-RU" sz="3733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3118" y="3649960"/>
            <a:ext cx="6194653" cy="1056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3116" y="4819455"/>
            <a:ext cx="6194653" cy="720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427" y="571897"/>
            <a:ext cx="1168164" cy="2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39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F5E1-C8ED-49E0-86F8-548A9CED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5" y="395883"/>
            <a:ext cx="11228916" cy="419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5000"/>
              </a:lnSpc>
              <a:defRPr sz="3200" kern="1200" cap="none" spc="0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ru-R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F047AC-CE21-4A92-B2DA-F7B5EC68AF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46075" y="6375400"/>
            <a:ext cx="763325" cy="144000"/>
            <a:chOff x="1914970" y="2071686"/>
            <a:chExt cx="5316679" cy="1002983"/>
          </a:xfrm>
          <a:solidFill>
            <a:srgbClr val="008C95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ED3D73-414F-4E62-9227-ED609D2E8019}"/>
                </a:ext>
              </a:extLst>
            </p:cNvPr>
            <p:cNvSpPr/>
            <p:nvPr/>
          </p:nvSpPr>
          <p:spPr>
            <a:xfrm>
              <a:off x="1914970" y="2071687"/>
              <a:ext cx="1029483" cy="1002982"/>
            </a:xfrm>
            <a:custGeom>
              <a:avLst/>
              <a:gdLst>
                <a:gd name="connsiteX0" fmla="*/ 1001584 w 1029483"/>
                <a:gd name="connsiteY0" fmla="*/ 434340 h 1002982"/>
                <a:gd name="connsiteX1" fmla="*/ 1029207 w 1029483"/>
                <a:gd name="connsiteY1" fmla="*/ 124778 h 1002982"/>
                <a:gd name="connsiteX2" fmla="*/ 911097 w 1029483"/>
                <a:gd name="connsiteY2" fmla="*/ 0 h 1002982"/>
                <a:gd name="connsiteX3" fmla="*/ 656779 w 1029483"/>
                <a:gd name="connsiteY3" fmla="*/ 0 h 1002982"/>
                <a:gd name="connsiteX4" fmla="*/ 656779 w 1029483"/>
                <a:gd name="connsiteY4" fmla="*/ 0 h 1002982"/>
                <a:gd name="connsiteX5" fmla="*/ 503427 w 1029483"/>
                <a:gd name="connsiteY5" fmla="*/ 0 h 1002982"/>
                <a:gd name="connsiteX6" fmla="*/ 478662 w 1029483"/>
                <a:gd name="connsiteY6" fmla="*/ 0 h 1002982"/>
                <a:gd name="connsiteX7" fmla="*/ 199579 w 1029483"/>
                <a:gd name="connsiteY7" fmla="*/ 0 h 1002982"/>
                <a:gd name="connsiteX8" fmla="*/ 66229 w 1029483"/>
                <a:gd name="connsiteY8" fmla="*/ 114300 h 1002982"/>
                <a:gd name="connsiteX9" fmla="*/ 507 w 1029483"/>
                <a:gd name="connsiteY9" fmla="*/ 868680 h 1002982"/>
                <a:gd name="connsiteX10" fmla="*/ 117664 w 1029483"/>
                <a:gd name="connsiteY10" fmla="*/ 1002983 h 1002982"/>
                <a:gd name="connsiteX11" fmla="*/ 416749 w 1029483"/>
                <a:gd name="connsiteY11" fmla="*/ 1002983 h 1002982"/>
                <a:gd name="connsiteX12" fmla="*/ 541527 w 1029483"/>
                <a:gd name="connsiteY12" fmla="*/ 1002983 h 1002982"/>
                <a:gd name="connsiteX13" fmla="*/ 825372 w 1029483"/>
                <a:gd name="connsiteY13" fmla="*/ 1002983 h 1002982"/>
                <a:gd name="connsiteX14" fmla="*/ 963484 w 1029483"/>
                <a:gd name="connsiteY14" fmla="*/ 876300 h 1002982"/>
                <a:gd name="connsiteX15" fmla="*/ 991107 w 1029483"/>
                <a:gd name="connsiteY15" fmla="*/ 552450 h 1002982"/>
                <a:gd name="connsiteX16" fmla="*/ 563434 w 1029483"/>
                <a:gd name="connsiteY16" fmla="*/ 552450 h 1002982"/>
                <a:gd name="connsiteX17" fmla="*/ 545337 w 1029483"/>
                <a:gd name="connsiteY17" fmla="*/ 766763 h 1002982"/>
                <a:gd name="connsiteX18" fmla="*/ 436752 w 1029483"/>
                <a:gd name="connsiteY18" fmla="*/ 766763 h 1002982"/>
                <a:gd name="connsiteX19" fmla="*/ 483424 w 1029483"/>
                <a:gd name="connsiteY19" fmla="*/ 234315 h 1002982"/>
                <a:gd name="connsiteX20" fmla="*/ 592009 w 1029483"/>
                <a:gd name="connsiteY20" fmla="*/ 234315 h 1002982"/>
                <a:gd name="connsiteX21" fmla="*/ 574864 w 1029483"/>
                <a:gd name="connsiteY21" fmla="*/ 433388 h 1002982"/>
                <a:gd name="connsiteX22" fmla="*/ 1001584 w 1029483"/>
                <a:gd name="connsiteY22" fmla="*/ 433388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9483" h="1002982">
                  <a:moveTo>
                    <a:pt x="1001584" y="434340"/>
                  </a:moveTo>
                  <a:cubicBezTo>
                    <a:pt x="1001584" y="434340"/>
                    <a:pt x="1026349" y="152400"/>
                    <a:pt x="1029207" y="124778"/>
                  </a:cubicBezTo>
                  <a:cubicBezTo>
                    <a:pt x="1033017" y="80963"/>
                    <a:pt x="997774" y="0"/>
                    <a:pt x="911097" y="0"/>
                  </a:cubicBezTo>
                  <a:lnTo>
                    <a:pt x="656779" y="0"/>
                  </a:lnTo>
                  <a:lnTo>
                    <a:pt x="656779" y="0"/>
                  </a:lnTo>
                  <a:lnTo>
                    <a:pt x="503427" y="0"/>
                  </a:lnTo>
                  <a:lnTo>
                    <a:pt x="478662" y="0"/>
                  </a:lnTo>
                  <a:lnTo>
                    <a:pt x="199579" y="0"/>
                  </a:lnTo>
                  <a:cubicBezTo>
                    <a:pt x="113854" y="0"/>
                    <a:pt x="71944" y="58103"/>
                    <a:pt x="66229" y="114300"/>
                  </a:cubicBezTo>
                  <a:cubicBezTo>
                    <a:pt x="63372" y="147638"/>
                    <a:pt x="4317" y="828675"/>
                    <a:pt x="507" y="868680"/>
                  </a:cubicBezTo>
                  <a:cubicBezTo>
                    <a:pt x="-5208" y="931545"/>
                    <a:pt x="37654" y="1002983"/>
                    <a:pt x="117664" y="1002983"/>
                  </a:cubicBezTo>
                  <a:lnTo>
                    <a:pt x="416749" y="1002983"/>
                  </a:lnTo>
                  <a:lnTo>
                    <a:pt x="541527" y="1002983"/>
                  </a:lnTo>
                  <a:lnTo>
                    <a:pt x="825372" y="1002983"/>
                  </a:lnTo>
                  <a:cubicBezTo>
                    <a:pt x="918717" y="1002983"/>
                    <a:pt x="955864" y="953453"/>
                    <a:pt x="963484" y="876300"/>
                  </a:cubicBezTo>
                  <a:cubicBezTo>
                    <a:pt x="968247" y="830580"/>
                    <a:pt x="991107" y="552450"/>
                    <a:pt x="991107" y="552450"/>
                  </a:cubicBezTo>
                  <a:lnTo>
                    <a:pt x="563434" y="552450"/>
                  </a:lnTo>
                  <a:lnTo>
                    <a:pt x="545337" y="766763"/>
                  </a:lnTo>
                  <a:lnTo>
                    <a:pt x="436752" y="766763"/>
                  </a:lnTo>
                  <a:lnTo>
                    <a:pt x="483424" y="234315"/>
                  </a:lnTo>
                  <a:lnTo>
                    <a:pt x="592009" y="234315"/>
                  </a:lnTo>
                  <a:lnTo>
                    <a:pt x="574864" y="433388"/>
                  </a:lnTo>
                  <a:lnTo>
                    <a:pt x="1001584" y="4333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5476072-A1BA-4B1E-9987-9154A3C9EC23}"/>
                </a:ext>
              </a:extLst>
            </p:cNvPr>
            <p:cNvSpPr/>
            <p:nvPr/>
          </p:nvSpPr>
          <p:spPr>
            <a:xfrm>
              <a:off x="2975610" y="2071687"/>
              <a:ext cx="1051560" cy="1002982"/>
            </a:xfrm>
            <a:custGeom>
              <a:avLst/>
              <a:gdLst>
                <a:gd name="connsiteX0" fmla="*/ 601028 w 1051560"/>
                <a:gd name="connsiteY0" fmla="*/ 85725 h 1002982"/>
                <a:gd name="connsiteX1" fmla="*/ 461010 w 1051560"/>
                <a:gd name="connsiteY1" fmla="*/ 519113 h 1002982"/>
                <a:gd name="connsiteX2" fmla="*/ 517207 w 1051560"/>
                <a:gd name="connsiteY2" fmla="*/ 0 h 1002982"/>
                <a:gd name="connsiteX3" fmla="*/ 89535 w 1051560"/>
                <a:gd name="connsiteY3" fmla="*/ 0 h 1002982"/>
                <a:gd name="connsiteX4" fmla="*/ 0 w 1051560"/>
                <a:gd name="connsiteY4" fmla="*/ 1002983 h 1002982"/>
                <a:gd name="connsiteX5" fmla="*/ 321945 w 1051560"/>
                <a:gd name="connsiteY5" fmla="*/ 1002983 h 1002982"/>
                <a:gd name="connsiteX6" fmla="*/ 443865 w 1051560"/>
                <a:gd name="connsiteY6" fmla="*/ 920115 h 1002982"/>
                <a:gd name="connsiteX7" fmla="*/ 578168 w 1051560"/>
                <a:gd name="connsiteY7" fmla="*/ 548640 h 1002982"/>
                <a:gd name="connsiteX8" fmla="*/ 534353 w 1051560"/>
                <a:gd name="connsiteY8" fmla="*/ 1002983 h 1002982"/>
                <a:gd name="connsiteX9" fmla="*/ 962025 w 1051560"/>
                <a:gd name="connsiteY9" fmla="*/ 1002983 h 1002982"/>
                <a:gd name="connsiteX10" fmla="*/ 1051560 w 1051560"/>
                <a:gd name="connsiteY10" fmla="*/ 0 h 1002982"/>
                <a:gd name="connsiteX11" fmla="*/ 715328 w 1051560"/>
                <a:gd name="connsiteY11" fmla="*/ 0 h 1002982"/>
                <a:gd name="connsiteX12" fmla="*/ 601028 w 1051560"/>
                <a:gd name="connsiteY12" fmla="*/ 85725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1560" h="1002982">
                  <a:moveTo>
                    <a:pt x="601028" y="85725"/>
                  </a:moveTo>
                  <a:cubicBezTo>
                    <a:pt x="585787" y="129540"/>
                    <a:pt x="461010" y="519113"/>
                    <a:pt x="461010" y="519113"/>
                  </a:cubicBezTo>
                  <a:lnTo>
                    <a:pt x="517207" y="0"/>
                  </a:lnTo>
                  <a:lnTo>
                    <a:pt x="89535" y="0"/>
                  </a:lnTo>
                  <a:lnTo>
                    <a:pt x="0" y="1002983"/>
                  </a:lnTo>
                  <a:lnTo>
                    <a:pt x="321945" y="1002983"/>
                  </a:lnTo>
                  <a:cubicBezTo>
                    <a:pt x="402907" y="1002983"/>
                    <a:pt x="430530" y="957263"/>
                    <a:pt x="443865" y="920115"/>
                  </a:cubicBezTo>
                  <a:cubicBezTo>
                    <a:pt x="460057" y="876300"/>
                    <a:pt x="578168" y="548640"/>
                    <a:pt x="578168" y="548640"/>
                  </a:cubicBezTo>
                  <a:lnTo>
                    <a:pt x="534353" y="1002983"/>
                  </a:lnTo>
                  <a:lnTo>
                    <a:pt x="962025" y="1002983"/>
                  </a:lnTo>
                  <a:lnTo>
                    <a:pt x="1051560" y="0"/>
                  </a:lnTo>
                  <a:cubicBezTo>
                    <a:pt x="1051560" y="0"/>
                    <a:pt x="744855" y="0"/>
                    <a:pt x="715328" y="0"/>
                  </a:cubicBezTo>
                  <a:cubicBezTo>
                    <a:pt x="641032" y="0"/>
                    <a:pt x="612457" y="55245"/>
                    <a:pt x="601028" y="85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268D449-C76A-4479-B8D3-A0E1562D859A}"/>
                </a:ext>
              </a:extLst>
            </p:cNvPr>
            <p:cNvSpPr/>
            <p:nvPr/>
          </p:nvSpPr>
          <p:spPr>
            <a:xfrm>
              <a:off x="5120640" y="2071686"/>
              <a:ext cx="1050607" cy="1002982"/>
            </a:xfrm>
            <a:custGeom>
              <a:avLst/>
              <a:gdLst>
                <a:gd name="connsiteX0" fmla="*/ 622935 w 1050607"/>
                <a:gd name="connsiteY0" fmla="*/ 0 h 1002982"/>
                <a:gd name="connsiteX1" fmla="*/ 582930 w 1050607"/>
                <a:gd name="connsiteY1" fmla="*/ 457200 h 1002982"/>
                <a:gd name="connsiteX2" fmla="*/ 474345 w 1050607"/>
                <a:gd name="connsiteY2" fmla="*/ 457200 h 1002982"/>
                <a:gd name="connsiteX3" fmla="*/ 514350 w 1050607"/>
                <a:gd name="connsiteY3" fmla="*/ 0 h 1002982"/>
                <a:gd name="connsiteX4" fmla="*/ 86678 w 1050607"/>
                <a:gd name="connsiteY4" fmla="*/ 0 h 1002982"/>
                <a:gd name="connsiteX5" fmla="*/ 40957 w 1050607"/>
                <a:gd name="connsiteY5" fmla="*/ 531495 h 1002982"/>
                <a:gd name="connsiteX6" fmla="*/ 161925 w 1050607"/>
                <a:gd name="connsiteY6" fmla="*/ 666750 h 1002982"/>
                <a:gd name="connsiteX7" fmla="*/ 563880 w 1050607"/>
                <a:gd name="connsiteY7" fmla="*/ 666750 h 1002982"/>
                <a:gd name="connsiteX8" fmla="*/ 556260 w 1050607"/>
                <a:gd name="connsiteY8" fmla="*/ 767715 h 1002982"/>
                <a:gd name="connsiteX9" fmla="*/ 20955 w 1050607"/>
                <a:gd name="connsiteY9" fmla="*/ 767715 h 1002982"/>
                <a:gd name="connsiteX10" fmla="*/ 0 w 1050607"/>
                <a:gd name="connsiteY10" fmla="*/ 1002983 h 1002982"/>
                <a:gd name="connsiteX11" fmla="*/ 551497 w 1050607"/>
                <a:gd name="connsiteY11" fmla="*/ 1002983 h 1002982"/>
                <a:gd name="connsiteX12" fmla="*/ 576263 w 1050607"/>
                <a:gd name="connsiteY12" fmla="*/ 1002983 h 1002982"/>
                <a:gd name="connsiteX13" fmla="*/ 851535 w 1050607"/>
                <a:gd name="connsiteY13" fmla="*/ 1002983 h 1002982"/>
                <a:gd name="connsiteX14" fmla="*/ 972503 w 1050607"/>
                <a:gd name="connsiteY14" fmla="*/ 884873 h 1002982"/>
                <a:gd name="connsiteX15" fmla="*/ 1050607 w 1050607"/>
                <a:gd name="connsiteY15" fmla="*/ 0 h 1002982"/>
                <a:gd name="connsiteX16" fmla="*/ 622935 w 1050607"/>
                <a:gd name="connsiteY16" fmla="*/ 0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0607" h="1002982">
                  <a:moveTo>
                    <a:pt x="622935" y="0"/>
                  </a:moveTo>
                  <a:lnTo>
                    <a:pt x="582930" y="457200"/>
                  </a:lnTo>
                  <a:lnTo>
                    <a:pt x="474345" y="457200"/>
                  </a:lnTo>
                  <a:lnTo>
                    <a:pt x="514350" y="0"/>
                  </a:lnTo>
                  <a:lnTo>
                    <a:pt x="86678" y="0"/>
                  </a:lnTo>
                  <a:cubicBezTo>
                    <a:pt x="86678" y="0"/>
                    <a:pt x="45720" y="483870"/>
                    <a:pt x="40957" y="531495"/>
                  </a:cubicBezTo>
                  <a:cubicBezTo>
                    <a:pt x="35242" y="587693"/>
                    <a:pt x="67628" y="666750"/>
                    <a:pt x="161925" y="666750"/>
                  </a:cubicBezTo>
                  <a:lnTo>
                    <a:pt x="563880" y="666750"/>
                  </a:lnTo>
                  <a:lnTo>
                    <a:pt x="556260" y="767715"/>
                  </a:lnTo>
                  <a:lnTo>
                    <a:pt x="20955" y="767715"/>
                  </a:lnTo>
                  <a:lnTo>
                    <a:pt x="0" y="1002983"/>
                  </a:lnTo>
                  <a:lnTo>
                    <a:pt x="551497" y="1002983"/>
                  </a:lnTo>
                  <a:lnTo>
                    <a:pt x="576263" y="1002983"/>
                  </a:lnTo>
                  <a:lnTo>
                    <a:pt x="851535" y="1002983"/>
                  </a:lnTo>
                  <a:cubicBezTo>
                    <a:pt x="909638" y="1002983"/>
                    <a:pt x="964882" y="964883"/>
                    <a:pt x="972503" y="884873"/>
                  </a:cubicBezTo>
                  <a:cubicBezTo>
                    <a:pt x="977265" y="833438"/>
                    <a:pt x="1050607" y="0"/>
                    <a:pt x="1050607" y="0"/>
                  </a:cubicBezTo>
                  <a:lnTo>
                    <a:pt x="6229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97DAC8F-91AC-41CB-9980-01F180E9EE3A}"/>
                </a:ext>
              </a:extLst>
            </p:cNvPr>
            <p:cNvSpPr/>
            <p:nvPr/>
          </p:nvSpPr>
          <p:spPr>
            <a:xfrm>
              <a:off x="6191250" y="2071687"/>
              <a:ext cx="1040399" cy="1002982"/>
            </a:xfrm>
            <a:custGeom>
              <a:avLst/>
              <a:gdLst>
                <a:gd name="connsiteX0" fmla="*/ 668655 w 1040399"/>
                <a:gd name="connsiteY0" fmla="*/ 0 h 1002982"/>
                <a:gd name="connsiteX1" fmla="*/ 668655 w 1040399"/>
                <a:gd name="connsiteY1" fmla="*/ 0 h 1002982"/>
                <a:gd name="connsiteX2" fmla="*/ 515303 w 1040399"/>
                <a:gd name="connsiteY2" fmla="*/ 0 h 1002982"/>
                <a:gd name="connsiteX3" fmla="*/ 87630 w 1040399"/>
                <a:gd name="connsiteY3" fmla="*/ 0 h 1002982"/>
                <a:gd name="connsiteX4" fmla="*/ 0 w 1040399"/>
                <a:gd name="connsiteY4" fmla="*/ 1002983 h 1002982"/>
                <a:gd name="connsiteX5" fmla="*/ 427672 w 1040399"/>
                <a:gd name="connsiteY5" fmla="*/ 1002983 h 1002982"/>
                <a:gd name="connsiteX6" fmla="*/ 454343 w 1040399"/>
                <a:gd name="connsiteY6" fmla="*/ 692468 h 1002982"/>
                <a:gd name="connsiteX7" fmla="*/ 607695 w 1040399"/>
                <a:gd name="connsiteY7" fmla="*/ 692468 h 1002982"/>
                <a:gd name="connsiteX8" fmla="*/ 579120 w 1040399"/>
                <a:gd name="connsiteY8" fmla="*/ 692468 h 1002982"/>
                <a:gd name="connsiteX9" fmla="*/ 870585 w 1040399"/>
                <a:gd name="connsiteY9" fmla="*/ 692468 h 1002982"/>
                <a:gd name="connsiteX10" fmla="*/ 1001077 w 1040399"/>
                <a:gd name="connsiteY10" fmla="*/ 568643 h 1002982"/>
                <a:gd name="connsiteX11" fmla="*/ 1040130 w 1040399"/>
                <a:gd name="connsiteY11" fmla="*/ 120968 h 1002982"/>
                <a:gd name="connsiteX12" fmla="*/ 912495 w 1040399"/>
                <a:gd name="connsiteY12" fmla="*/ 0 h 1002982"/>
                <a:gd name="connsiteX13" fmla="*/ 668655 w 1040399"/>
                <a:gd name="connsiteY13" fmla="*/ 0 h 1002982"/>
                <a:gd name="connsiteX14" fmla="*/ 473393 w 1040399"/>
                <a:gd name="connsiteY14" fmla="*/ 483870 h 1002982"/>
                <a:gd name="connsiteX15" fmla="*/ 495300 w 1040399"/>
                <a:gd name="connsiteY15" fmla="*/ 235268 h 1002982"/>
                <a:gd name="connsiteX16" fmla="*/ 602932 w 1040399"/>
                <a:gd name="connsiteY16" fmla="*/ 235268 h 1002982"/>
                <a:gd name="connsiteX17" fmla="*/ 581025 w 1040399"/>
                <a:gd name="connsiteY17" fmla="*/ 483870 h 1002982"/>
                <a:gd name="connsiteX18" fmla="*/ 473393 w 1040399"/>
                <a:gd name="connsiteY18" fmla="*/ 483870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0399" h="1002982">
                  <a:moveTo>
                    <a:pt x="668655" y="0"/>
                  </a:moveTo>
                  <a:lnTo>
                    <a:pt x="668655" y="0"/>
                  </a:lnTo>
                  <a:lnTo>
                    <a:pt x="515303" y="0"/>
                  </a:lnTo>
                  <a:lnTo>
                    <a:pt x="87630" y="0"/>
                  </a:lnTo>
                  <a:lnTo>
                    <a:pt x="0" y="1002983"/>
                  </a:lnTo>
                  <a:lnTo>
                    <a:pt x="427672" y="1002983"/>
                  </a:lnTo>
                  <a:lnTo>
                    <a:pt x="454343" y="692468"/>
                  </a:lnTo>
                  <a:lnTo>
                    <a:pt x="607695" y="692468"/>
                  </a:lnTo>
                  <a:lnTo>
                    <a:pt x="579120" y="692468"/>
                  </a:lnTo>
                  <a:lnTo>
                    <a:pt x="870585" y="692468"/>
                  </a:lnTo>
                  <a:cubicBezTo>
                    <a:pt x="943927" y="692468"/>
                    <a:pt x="992505" y="655320"/>
                    <a:pt x="1001077" y="568643"/>
                  </a:cubicBezTo>
                  <a:cubicBezTo>
                    <a:pt x="1003935" y="535305"/>
                    <a:pt x="1038225" y="155258"/>
                    <a:pt x="1040130" y="120968"/>
                  </a:cubicBezTo>
                  <a:cubicBezTo>
                    <a:pt x="1044893" y="47625"/>
                    <a:pt x="985838" y="0"/>
                    <a:pt x="912495" y="0"/>
                  </a:cubicBezTo>
                  <a:lnTo>
                    <a:pt x="668655" y="0"/>
                  </a:lnTo>
                  <a:close/>
                  <a:moveTo>
                    <a:pt x="473393" y="483870"/>
                  </a:moveTo>
                  <a:lnTo>
                    <a:pt x="495300" y="235268"/>
                  </a:lnTo>
                  <a:lnTo>
                    <a:pt x="602932" y="235268"/>
                  </a:lnTo>
                  <a:lnTo>
                    <a:pt x="581025" y="483870"/>
                  </a:lnTo>
                  <a:lnTo>
                    <a:pt x="473393" y="4838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23026AF-771A-4834-BAE6-AF70542A0648}"/>
                </a:ext>
              </a:extLst>
            </p:cNvPr>
            <p:cNvSpPr/>
            <p:nvPr/>
          </p:nvSpPr>
          <p:spPr>
            <a:xfrm>
              <a:off x="4048125" y="2071687"/>
              <a:ext cx="1051559" cy="1002982"/>
            </a:xfrm>
            <a:custGeom>
              <a:avLst/>
              <a:gdLst>
                <a:gd name="connsiteX0" fmla="*/ 485775 w 1051559"/>
                <a:gd name="connsiteY0" fmla="*/ 337185 h 1002982"/>
                <a:gd name="connsiteX1" fmla="*/ 494347 w 1051559"/>
                <a:gd name="connsiteY1" fmla="*/ 235268 h 1002982"/>
                <a:gd name="connsiteX2" fmla="*/ 1029653 w 1051559"/>
                <a:gd name="connsiteY2" fmla="*/ 235268 h 1002982"/>
                <a:gd name="connsiteX3" fmla="*/ 1051560 w 1051559"/>
                <a:gd name="connsiteY3" fmla="*/ 0 h 1002982"/>
                <a:gd name="connsiteX4" fmla="*/ 515303 w 1051559"/>
                <a:gd name="connsiteY4" fmla="*/ 0 h 1002982"/>
                <a:gd name="connsiteX5" fmla="*/ 490538 w 1051559"/>
                <a:gd name="connsiteY5" fmla="*/ 0 h 1002982"/>
                <a:gd name="connsiteX6" fmla="*/ 87630 w 1051559"/>
                <a:gd name="connsiteY6" fmla="*/ 0 h 1002982"/>
                <a:gd name="connsiteX7" fmla="*/ 0 w 1051559"/>
                <a:gd name="connsiteY7" fmla="*/ 1002983 h 1002982"/>
                <a:gd name="connsiteX8" fmla="*/ 160972 w 1051559"/>
                <a:gd name="connsiteY8" fmla="*/ 1002983 h 1002982"/>
                <a:gd name="connsiteX9" fmla="*/ 160972 w 1051559"/>
                <a:gd name="connsiteY9" fmla="*/ 1002983 h 1002982"/>
                <a:gd name="connsiteX10" fmla="*/ 854393 w 1051559"/>
                <a:gd name="connsiteY10" fmla="*/ 1002983 h 1002982"/>
                <a:gd name="connsiteX11" fmla="*/ 975360 w 1051559"/>
                <a:gd name="connsiteY11" fmla="*/ 886778 h 1002982"/>
                <a:gd name="connsiteX12" fmla="*/ 1012507 w 1051559"/>
                <a:gd name="connsiteY12" fmla="*/ 471488 h 1002982"/>
                <a:gd name="connsiteX13" fmla="*/ 882968 w 1051559"/>
                <a:gd name="connsiteY13" fmla="*/ 336233 h 1002982"/>
                <a:gd name="connsiteX14" fmla="*/ 485775 w 1051559"/>
                <a:gd name="connsiteY14" fmla="*/ 336233 h 1002982"/>
                <a:gd name="connsiteX15" fmla="*/ 555307 w 1051559"/>
                <a:gd name="connsiteY15" fmla="*/ 794385 h 1002982"/>
                <a:gd name="connsiteX16" fmla="*/ 445770 w 1051559"/>
                <a:gd name="connsiteY16" fmla="*/ 794385 h 1002982"/>
                <a:gd name="connsiteX17" fmla="*/ 467678 w 1051559"/>
                <a:gd name="connsiteY17" fmla="*/ 545783 h 1002982"/>
                <a:gd name="connsiteX18" fmla="*/ 577215 w 1051559"/>
                <a:gd name="connsiteY18" fmla="*/ 545783 h 1002982"/>
                <a:gd name="connsiteX19" fmla="*/ 555307 w 1051559"/>
                <a:gd name="connsiteY19" fmla="*/ 794385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1559" h="1002982">
                  <a:moveTo>
                    <a:pt x="485775" y="337185"/>
                  </a:moveTo>
                  <a:lnTo>
                    <a:pt x="494347" y="235268"/>
                  </a:lnTo>
                  <a:lnTo>
                    <a:pt x="1029653" y="235268"/>
                  </a:lnTo>
                  <a:lnTo>
                    <a:pt x="1051560" y="0"/>
                  </a:lnTo>
                  <a:lnTo>
                    <a:pt x="515303" y="0"/>
                  </a:lnTo>
                  <a:lnTo>
                    <a:pt x="490538" y="0"/>
                  </a:lnTo>
                  <a:lnTo>
                    <a:pt x="87630" y="0"/>
                  </a:lnTo>
                  <a:lnTo>
                    <a:pt x="0" y="1002983"/>
                  </a:lnTo>
                  <a:lnTo>
                    <a:pt x="160972" y="1002983"/>
                  </a:lnTo>
                  <a:lnTo>
                    <a:pt x="160972" y="1002983"/>
                  </a:lnTo>
                  <a:cubicBezTo>
                    <a:pt x="160972" y="1002983"/>
                    <a:pt x="802005" y="1002983"/>
                    <a:pt x="854393" y="1002983"/>
                  </a:cubicBezTo>
                  <a:cubicBezTo>
                    <a:pt x="908685" y="1002983"/>
                    <a:pt x="967740" y="970598"/>
                    <a:pt x="975360" y="886778"/>
                  </a:cubicBezTo>
                  <a:cubicBezTo>
                    <a:pt x="981075" y="823913"/>
                    <a:pt x="1007745" y="525780"/>
                    <a:pt x="1012507" y="471488"/>
                  </a:cubicBezTo>
                  <a:cubicBezTo>
                    <a:pt x="1019175" y="399098"/>
                    <a:pt x="972503" y="336233"/>
                    <a:pt x="882968" y="336233"/>
                  </a:cubicBezTo>
                  <a:lnTo>
                    <a:pt x="485775" y="336233"/>
                  </a:lnTo>
                  <a:close/>
                  <a:moveTo>
                    <a:pt x="555307" y="794385"/>
                  </a:moveTo>
                  <a:lnTo>
                    <a:pt x="445770" y="794385"/>
                  </a:lnTo>
                  <a:lnTo>
                    <a:pt x="467678" y="545783"/>
                  </a:lnTo>
                  <a:lnTo>
                    <a:pt x="577215" y="545783"/>
                  </a:lnTo>
                  <a:lnTo>
                    <a:pt x="555307" y="794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</p:grpSp>
    </p:spTree>
    <p:extLst>
      <p:ext uri="{BB962C8B-B14F-4D97-AF65-F5344CB8AC3E}">
        <p14:creationId xmlns:p14="http://schemas.microsoft.com/office/powerpoint/2010/main" val="628093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05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F5E1-C8ED-49E0-86F8-548A9CED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5" y="395883"/>
            <a:ext cx="11228916" cy="419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5000"/>
              </a:lnSpc>
              <a:defRPr sz="3200" kern="1200" cap="none" spc="0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ru-R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F047AC-CE21-4A92-B2DA-F7B5EC68AF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46075" y="6375400"/>
            <a:ext cx="763325" cy="144000"/>
            <a:chOff x="1914970" y="2071686"/>
            <a:chExt cx="5316679" cy="1002983"/>
          </a:xfrm>
          <a:solidFill>
            <a:srgbClr val="008C95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ED3D73-414F-4E62-9227-ED609D2E8019}"/>
                </a:ext>
              </a:extLst>
            </p:cNvPr>
            <p:cNvSpPr/>
            <p:nvPr/>
          </p:nvSpPr>
          <p:spPr>
            <a:xfrm>
              <a:off x="1914970" y="2071687"/>
              <a:ext cx="1029483" cy="1002982"/>
            </a:xfrm>
            <a:custGeom>
              <a:avLst/>
              <a:gdLst>
                <a:gd name="connsiteX0" fmla="*/ 1001584 w 1029483"/>
                <a:gd name="connsiteY0" fmla="*/ 434340 h 1002982"/>
                <a:gd name="connsiteX1" fmla="*/ 1029207 w 1029483"/>
                <a:gd name="connsiteY1" fmla="*/ 124778 h 1002982"/>
                <a:gd name="connsiteX2" fmla="*/ 911097 w 1029483"/>
                <a:gd name="connsiteY2" fmla="*/ 0 h 1002982"/>
                <a:gd name="connsiteX3" fmla="*/ 656779 w 1029483"/>
                <a:gd name="connsiteY3" fmla="*/ 0 h 1002982"/>
                <a:gd name="connsiteX4" fmla="*/ 656779 w 1029483"/>
                <a:gd name="connsiteY4" fmla="*/ 0 h 1002982"/>
                <a:gd name="connsiteX5" fmla="*/ 503427 w 1029483"/>
                <a:gd name="connsiteY5" fmla="*/ 0 h 1002982"/>
                <a:gd name="connsiteX6" fmla="*/ 478662 w 1029483"/>
                <a:gd name="connsiteY6" fmla="*/ 0 h 1002982"/>
                <a:gd name="connsiteX7" fmla="*/ 199579 w 1029483"/>
                <a:gd name="connsiteY7" fmla="*/ 0 h 1002982"/>
                <a:gd name="connsiteX8" fmla="*/ 66229 w 1029483"/>
                <a:gd name="connsiteY8" fmla="*/ 114300 h 1002982"/>
                <a:gd name="connsiteX9" fmla="*/ 507 w 1029483"/>
                <a:gd name="connsiteY9" fmla="*/ 868680 h 1002982"/>
                <a:gd name="connsiteX10" fmla="*/ 117664 w 1029483"/>
                <a:gd name="connsiteY10" fmla="*/ 1002983 h 1002982"/>
                <a:gd name="connsiteX11" fmla="*/ 416749 w 1029483"/>
                <a:gd name="connsiteY11" fmla="*/ 1002983 h 1002982"/>
                <a:gd name="connsiteX12" fmla="*/ 541527 w 1029483"/>
                <a:gd name="connsiteY12" fmla="*/ 1002983 h 1002982"/>
                <a:gd name="connsiteX13" fmla="*/ 825372 w 1029483"/>
                <a:gd name="connsiteY13" fmla="*/ 1002983 h 1002982"/>
                <a:gd name="connsiteX14" fmla="*/ 963484 w 1029483"/>
                <a:gd name="connsiteY14" fmla="*/ 876300 h 1002982"/>
                <a:gd name="connsiteX15" fmla="*/ 991107 w 1029483"/>
                <a:gd name="connsiteY15" fmla="*/ 552450 h 1002982"/>
                <a:gd name="connsiteX16" fmla="*/ 563434 w 1029483"/>
                <a:gd name="connsiteY16" fmla="*/ 552450 h 1002982"/>
                <a:gd name="connsiteX17" fmla="*/ 545337 w 1029483"/>
                <a:gd name="connsiteY17" fmla="*/ 766763 h 1002982"/>
                <a:gd name="connsiteX18" fmla="*/ 436752 w 1029483"/>
                <a:gd name="connsiteY18" fmla="*/ 766763 h 1002982"/>
                <a:gd name="connsiteX19" fmla="*/ 483424 w 1029483"/>
                <a:gd name="connsiteY19" fmla="*/ 234315 h 1002982"/>
                <a:gd name="connsiteX20" fmla="*/ 592009 w 1029483"/>
                <a:gd name="connsiteY20" fmla="*/ 234315 h 1002982"/>
                <a:gd name="connsiteX21" fmla="*/ 574864 w 1029483"/>
                <a:gd name="connsiteY21" fmla="*/ 433388 h 1002982"/>
                <a:gd name="connsiteX22" fmla="*/ 1001584 w 1029483"/>
                <a:gd name="connsiteY22" fmla="*/ 433388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9483" h="1002982">
                  <a:moveTo>
                    <a:pt x="1001584" y="434340"/>
                  </a:moveTo>
                  <a:cubicBezTo>
                    <a:pt x="1001584" y="434340"/>
                    <a:pt x="1026349" y="152400"/>
                    <a:pt x="1029207" y="124778"/>
                  </a:cubicBezTo>
                  <a:cubicBezTo>
                    <a:pt x="1033017" y="80963"/>
                    <a:pt x="997774" y="0"/>
                    <a:pt x="911097" y="0"/>
                  </a:cubicBezTo>
                  <a:lnTo>
                    <a:pt x="656779" y="0"/>
                  </a:lnTo>
                  <a:lnTo>
                    <a:pt x="656779" y="0"/>
                  </a:lnTo>
                  <a:lnTo>
                    <a:pt x="503427" y="0"/>
                  </a:lnTo>
                  <a:lnTo>
                    <a:pt x="478662" y="0"/>
                  </a:lnTo>
                  <a:lnTo>
                    <a:pt x="199579" y="0"/>
                  </a:lnTo>
                  <a:cubicBezTo>
                    <a:pt x="113854" y="0"/>
                    <a:pt x="71944" y="58103"/>
                    <a:pt x="66229" y="114300"/>
                  </a:cubicBezTo>
                  <a:cubicBezTo>
                    <a:pt x="63372" y="147638"/>
                    <a:pt x="4317" y="828675"/>
                    <a:pt x="507" y="868680"/>
                  </a:cubicBezTo>
                  <a:cubicBezTo>
                    <a:pt x="-5208" y="931545"/>
                    <a:pt x="37654" y="1002983"/>
                    <a:pt x="117664" y="1002983"/>
                  </a:cubicBezTo>
                  <a:lnTo>
                    <a:pt x="416749" y="1002983"/>
                  </a:lnTo>
                  <a:lnTo>
                    <a:pt x="541527" y="1002983"/>
                  </a:lnTo>
                  <a:lnTo>
                    <a:pt x="825372" y="1002983"/>
                  </a:lnTo>
                  <a:cubicBezTo>
                    <a:pt x="918717" y="1002983"/>
                    <a:pt x="955864" y="953453"/>
                    <a:pt x="963484" y="876300"/>
                  </a:cubicBezTo>
                  <a:cubicBezTo>
                    <a:pt x="968247" y="830580"/>
                    <a:pt x="991107" y="552450"/>
                    <a:pt x="991107" y="552450"/>
                  </a:cubicBezTo>
                  <a:lnTo>
                    <a:pt x="563434" y="552450"/>
                  </a:lnTo>
                  <a:lnTo>
                    <a:pt x="545337" y="766763"/>
                  </a:lnTo>
                  <a:lnTo>
                    <a:pt x="436752" y="766763"/>
                  </a:lnTo>
                  <a:lnTo>
                    <a:pt x="483424" y="234315"/>
                  </a:lnTo>
                  <a:lnTo>
                    <a:pt x="592009" y="234315"/>
                  </a:lnTo>
                  <a:lnTo>
                    <a:pt x="574864" y="433388"/>
                  </a:lnTo>
                  <a:lnTo>
                    <a:pt x="1001584" y="4333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5476072-A1BA-4B1E-9987-9154A3C9EC23}"/>
                </a:ext>
              </a:extLst>
            </p:cNvPr>
            <p:cNvSpPr/>
            <p:nvPr/>
          </p:nvSpPr>
          <p:spPr>
            <a:xfrm>
              <a:off x="2975610" y="2071687"/>
              <a:ext cx="1051560" cy="1002982"/>
            </a:xfrm>
            <a:custGeom>
              <a:avLst/>
              <a:gdLst>
                <a:gd name="connsiteX0" fmla="*/ 601028 w 1051560"/>
                <a:gd name="connsiteY0" fmla="*/ 85725 h 1002982"/>
                <a:gd name="connsiteX1" fmla="*/ 461010 w 1051560"/>
                <a:gd name="connsiteY1" fmla="*/ 519113 h 1002982"/>
                <a:gd name="connsiteX2" fmla="*/ 517207 w 1051560"/>
                <a:gd name="connsiteY2" fmla="*/ 0 h 1002982"/>
                <a:gd name="connsiteX3" fmla="*/ 89535 w 1051560"/>
                <a:gd name="connsiteY3" fmla="*/ 0 h 1002982"/>
                <a:gd name="connsiteX4" fmla="*/ 0 w 1051560"/>
                <a:gd name="connsiteY4" fmla="*/ 1002983 h 1002982"/>
                <a:gd name="connsiteX5" fmla="*/ 321945 w 1051560"/>
                <a:gd name="connsiteY5" fmla="*/ 1002983 h 1002982"/>
                <a:gd name="connsiteX6" fmla="*/ 443865 w 1051560"/>
                <a:gd name="connsiteY6" fmla="*/ 920115 h 1002982"/>
                <a:gd name="connsiteX7" fmla="*/ 578168 w 1051560"/>
                <a:gd name="connsiteY7" fmla="*/ 548640 h 1002982"/>
                <a:gd name="connsiteX8" fmla="*/ 534353 w 1051560"/>
                <a:gd name="connsiteY8" fmla="*/ 1002983 h 1002982"/>
                <a:gd name="connsiteX9" fmla="*/ 962025 w 1051560"/>
                <a:gd name="connsiteY9" fmla="*/ 1002983 h 1002982"/>
                <a:gd name="connsiteX10" fmla="*/ 1051560 w 1051560"/>
                <a:gd name="connsiteY10" fmla="*/ 0 h 1002982"/>
                <a:gd name="connsiteX11" fmla="*/ 715328 w 1051560"/>
                <a:gd name="connsiteY11" fmla="*/ 0 h 1002982"/>
                <a:gd name="connsiteX12" fmla="*/ 601028 w 1051560"/>
                <a:gd name="connsiteY12" fmla="*/ 85725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1560" h="1002982">
                  <a:moveTo>
                    <a:pt x="601028" y="85725"/>
                  </a:moveTo>
                  <a:cubicBezTo>
                    <a:pt x="585787" y="129540"/>
                    <a:pt x="461010" y="519113"/>
                    <a:pt x="461010" y="519113"/>
                  </a:cubicBezTo>
                  <a:lnTo>
                    <a:pt x="517207" y="0"/>
                  </a:lnTo>
                  <a:lnTo>
                    <a:pt x="89535" y="0"/>
                  </a:lnTo>
                  <a:lnTo>
                    <a:pt x="0" y="1002983"/>
                  </a:lnTo>
                  <a:lnTo>
                    <a:pt x="321945" y="1002983"/>
                  </a:lnTo>
                  <a:cubicBezTo>
                    <a:pt x="402907" y="1002983"/>
                    <a:pt x="430530" y="957263"/>
                    <a:pt x="443865" y="920115"/>
                  </a:cubicBezTo>
                  <a:cubicBezTo>
                    <a:pt x="460057" y="876300"/>
                    <a:pt x="578168" y="548640"/>
                    <a:pt x="578168" y="548640"/>
                  </a:cubicBezTo>
                  <a:lnTo>
                    <a:pt x="534353" y="1002983"/>
                  </a:lnTo>
                  <a:lnTo>
                    <a:pt x="962025" y="1002983"/>
                  </a:lnTo>
                  <a:lnTo>
                    <a:pt x="1051560" y="0"/>
                  </a:lnTo>
                  <a:cubicBezTo>
                    <a:pt x="1051560" y="0"/>
                    <a:pt x="744855" y="0"/>
                    <a:pt x="715328" y="0"/>
                  </a:cubicBezTo>
                  <a:cubicBezTo>
                    <a:pt x="641032" y="0"/>
                    <a:pt x="612457" y="55245"/>
                    <a:pt x="601028" y="85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268D449-C76A-4479-B8D3-A0E1562D859A}"/>
                </a:ext>
              </a:extLst>
            </p:cNvPr>
            <p:cNvSpPr/>
            <p:nvPr/>
          </p:nvSpPr>
          <p:spPr>
            <a:xfrm>
              <a:off x="5120640" y="2071686"/>
              <a:ext cx="1050607" cy="1002982"/>
            </a:xfrm>
            <a:custGeom>
              <a:avLst/>
              <a:gdLst>
                <a:gd name="connsiteX0" fmla="*/ 622935 w 1050607"/>
                <a:gd name="connsiteY0" fmla="*/ 0 h 1002982"/>
                <a:gd name="connsiteX1" fmla="*/ 582930 w 1050607"/>
                <a:gd name="connsiteY1" fmla="*/ 457200 h 1002982"/>
                <a:gd name="connsiteX2" fmla="*/ 474345 w 1050607"/>
                <a:gd name="connsiteY2" fmla="*/ 457200 h 1002982"/>
                <a:gd name="connsiteX3" fmla="*/ 514350 w 1050607"/>
                <a:gd name="connsiteY3" fmla="*/ 0 h 1002982"/>
                <a:gd name="connsiteX4" fmla="*/ 86678 w 1050607"/>
                <a:gd name="connsiteY4" fmla="*/ 0 h 1002982"/>
                <a:gd name="connsiteX5" fmla="*/ 40957 w 1050607"/>
                <a:gd name="connsiteY5" fmla="*/ 531495 h 1002982"/>
                <a:gd name="connsiteX6" fmla="*/ 161925 w 1050607"/>
                <a:gd name="connsiteY6" fmla="*/ 666750 h 1002982"/>
                <a:gd name="connsiteX7" fmla="*/ 563880 w 1050607"/>
                <a:gd name="connsiteY7" fmla="*/ 666750 h 1002982"/>
                <a:gd name="connsiteX8" fmla="*/ 556260 w 1050607"/>
                <a:gd name="connsiteY8" fmla="*/ 767715 h 1002982"/>
                <a:gd name="connsiteX9" fmla="*/ 20955 w 1050607"/>
                <a:gd name="connsiteY9" fmla="*/ 767715 h 1002982"/>
                <a:gd name="connsiteX10" fmla="*/ 0 w 1050607"/>
                <a:gd name="connsiteY10" fmla="*/ 1002983 h 1002982"/>
                <a:gd name="connsiteX11" fmla="*/ 551497 w 1050607"/>
                <a:gd name="connsiteY11" fmla="*/ 1002983 h 1002982"/>
                <a:gd name="connsiteX12" fmla="*/ 576263 w 1050607"/>
                <a:gd name="connsiteY12" fmla="*/ 1002983 h 1002982"/>
                <a:gd name="connsiteX13" fmla="*/ 851535 w 1050607"/>
                <a:gd name="connsiteY13" fmla="*/ 1002983 h 1002982"/>
                <a:gd name="connsiteX14" fmla="*/ 972503 w 1050607"/>
                <a:gd name="connsiteY14" fmla="*/ 884873 h 1002982"/>
                <a:gd name="connsiteX15" fmla="*/ 1050607 w 1050607"/>
                <a:gd name="connsiteY15" fmla="*/ 0 h 1002982"/>
                <a:gd name="connsiteX16" fmla="*/ 622935 w 1050607"/>
                <a:gd name="connsiteY16" fmla="*/ 0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0607" h="1002982">
                  <a:moveTo>
                    <a:pt x="622935" y="0"/>
                  </a:moveTo>
                  <a:lnTo>
                    <a:pt x="582930" y="457200"/>
                  </a:lnTo>
                  <a:lnTo>
                    <a:pt x="474345" y="457200"/>
                  </a:lnTo>
                  <a:lnTo>
                    <a:pt x="514350" y="0"/>
                  </a:lnTo>
                  <a:lnTo>
                    <a:pt x="86678" y="0"/>
                  </a:lnTo>
                  <a:cubicBezTo>
                    <a:pt x="86678" y="0"/>
                    <a:pt x="45720" y="483870"/>
                    <a:pt x="40957" y="531495"/>
                  </a:cubicBezTo>
                  <a:cubicBezTo>
                    <a:pt x="35242" y="587693"/>
                    <a:pt x="67628" y="666750"/>
                    <a:pt x="161925" y="666750"/>
                  </a:cubicBezTo>
                  <a:lnTo>
                    <a:pt x="563880" y="666750"/>
                  </a:lnTo>
                  <a:lnTo>
                    <a:pt x="556260" y="767715"/>
                  </a:lnTo>
                  <a:lnTo>
                    <a:pt x="20955" y="767715"/>
                  </a:lnTo>
                  <a:lnTo>
                    <a:pt x="0" y="1002983"/>
                  </a:lnTo>
                  <a:lnTo>
                    <a:pt x="551497" y="1002983"/>
                  </a:lnTo>
                  <a:lnTo>
                    <a:pt x="576263" y="1002983"/>
                  </a:lnTo>
                  <a:lnTo>
                    <a:pt x="851535" y="1002983"/>
                  </a:lnTo>
                  <a:cubicBezTo>
                    <a:pt x="909638" y="1002983"/>
                    <a:pt x="964882" y="964883"/>
                    <a:pt x="972503" y="884873"/>
                  </a:cubicBezTo>
                  <a:cubicBezTo>
                    <a:pt x="977265" y="833438"/>
                    <a:pt x="1050607" y="0"/>
                    <a:pt x="1050607" y="0"/>
                  </a:cubicBezTo>
                  <a:lnTo>
                    <a:pt x="6229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97DAC8F-91AC-41CB-9980-01F180E9EE3A}"/>
                </a:ext>
              </a:extLst>
            </p:cNvPr>
            <p:cNvSpPr/>
            <p:nvPr/>
          </p:nvSpPr>
          <p:spPr>
            <a:xfrm>
              <a:off x="6191250" y="2071687"/>
              <a:ext cx="1040399" cy="1002982"/>
            </a:xfrm>
            <a:custGeom>
              <a:avLst/>
              <a:gdLst>
                <a:gd name="connsiteX0" fmla="*/ 668655 w 1040399"/>
                <a:gd name="connsiteY0" fmla="*/ 0 h 1002982"/>
                <a:gd name="connsiteX1" fmla="*/ 668655 w 1040399"/>
                <a:gd name="connsiteY1" fmla="*/ 0 h 1002982"/>
                <a:gd name="connsiteX2" fmla="*/ 515303 w 1040399"/>
                <a:gd name="connsiteY2" fmla="*/ 0 h 1002982"/>
                <a:gd name="connsiteX3" fmla="*/ 87630 w 1040399"/>
                <a:gd name="connsiteY3" fmla="*/ 0 h 1002982"/>
                <a:gd name="connsiteX4" fmla="*/ 0 w 1040399"/>
                <a:gd name="connsiteY4" fmla="*/ 1002983 h 1002982"/>
                <a:gd name="connsiteX5" fmla="*/ 427672 w 1040399"/>
                <a:gd name="connsiteY5" fmla="*/ 1002983 h 1002982"/>
                <a:gd name="connsiteX6" fmla="*/ 454343 w 1040399"/>
                <a:gd name="connsiteY6" fmla="*/ 692468 h 1002982"/>
                <a:gd name="connsiteX7" fmla="*/ 607695 w 1040399"/>
                <a:gd name="connsiteY7" fmla="*/ 692468 h 1002982"/>
                <a:gd name="connsiteX8" fmla="*/ 579120 w 1040399"/>
                <a:gd name="connsiteY8" fmla="*/ 692468 h 1002982"/>
                <a:gd name="connsiteX9" fmla="*/ 870585 w 1040399"/>
                <a:gd name="connsiteY9" fmla="*/ 692468 h 1002982"/>
                <a:gd name="connsiteX10" fmla="*/ 1001077 w 1040399"/>
                <a:gd name="connsiteY10" fmla="*/ 568643 h 1002982"/>
                <a:gd name="connsiteX11" fmla="*/ 1040130 w 1040399"/>
                <a:gd name="connsiteY11" fmla="*/ 120968 h 1002982"/>
                <a:gd name="connsiteX12" fmla="*/ 912495 w 1040399"/>
                <a:gd name="connsiteY12" fmla="*/ 0 h 1002982"/>
                <a:gd name="connsiteX13" fmla="*/ 668655 w 1040399"/>
                <a:gd name="connsiteY13" fmla="*/ 0 h 1002982"/>
                <a:gd name="connsiteX14" fmla="*/ 473393 w 1040399"/>
                <a:gd name="connsiteY14" fmla="*/ 483870 h 1002982"/>
                <a:gd name="connsiteX15" fmla="*/ 495300 w 1040399"/>
                <a:gd name="connsiteY15" fmla="*/ 235268 h 1002982"/>
                <a:gd name="connsiteX16" fmla="*/ 602932 w 1040399"/>
                <a:gd name="connsiteY16" fmla="*/ 235268 h 1002982"/>
                <a:gd name="connsiteX17" fmla="*/ 581025 w 1040399"/>
                <a:gd name="connsiteY17" fmla="*/ 483870 h 1002982"/>
                <a:gd name="connsiteX18" fmla="*/ 473393 w 1040399"/>
                <a:gd name="connsiteY18" fmla="*/ 483870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0399" h="1002982">
                  <a:moveTo>
                    <a:pt x="668655" y="0"/>
                  </a:moveTo>
                  <a:lnTo>
                    <a:pt x="668655" y="0"/>
                  </a:lnTo>
                  <a:lnTo>
                    <a:pt x="515303" y="0"/>
                  </a:lnTo>
                  <a:lnTo>
                    <a:pt x="87630" y="0"/>
                  </a:lnTo>
                  <a:lnTo>
                    <a:pt x="0" y="1002983"/>
                  </a:lnTo>
                  <a:lnTo>
                    <a:pt x="427672" y="1002983"/>
                  </a:lnTo>
                  <a:lnTo>
                    <a:pt x="454343" y="692468"/>
                  </a:lnTo>
                  <a:lnTo>
                    <a:pt x="607695" y="692468"/>
                  </a:lnTo>
                  <a:lnTo>
                    <a:pt x="579120" y="692468"/>
                  </a:lnTo>
                  <a:lnTo>
                    <a:pt x="870585" y="692468"/>
                  </a:lnTo>
                  <a:cubicBezTo>
                    <a:pt x="943927" y="692468"/>
                    <a:pt x="992505" y="655320"/>
                    <a:pt x="1001077" y="568643"/>
                  </a:cubicBezTo>
                  <a:cubicBezTo>
                    <a:pt x="1003935" y="535305"/>
                    <a:pt x="1038225" y="155258"/>
                    <a:pt x="1040130" y="120968"/>
                  </a:cubicBezTo>
                  <a:cubicBezTo>
                    <a:pt x="1044893" y="47625"/>
                    <a:pt x="985838" y="0"/>
                    <a:pt x="912495" y="0"/>
                  </a:cubicBezTo>
                  <a:lnTo>
                    <a:pt x="668655" y="0"/>
                  </a:lnTo>
                  <a:close/>
                  <a:moveTo>
                    <a:pt x="473393" y="483870"/>
                  </a:moveTo>
                  <a:lnTo>
                    <a:pt x="495300" y="235268"/>
                  </a:lnTo>
                  <a:lnTo>
                    <a:pt x="602932" y="235268"/>
                  </a:lnTo>
                  <a:lnTo>
                    <a:pt x="581025" y="483870"/>
                  </a:lnTo>
                  <a:lnTo>
                    <a:pt x="473393" y="4838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23026AF-771A-4834-BAE6-AF70542A0648}"/>
                </a:ext>
              </a:extLst>
            </p:cNvPr>
            <p:cNvSpPr/>
            <p:nvPr/>
          </p:nvSpPr>
          <p:spPr>
            <a:xfrm>
              <a:off x="4048125" y="2071687"/>
              <a:ext cx="1051559" cy="1002982"/>
            </a:xfrm>
            <a:custGeom>
              <a:avLst/>
              <a:gdLst>
                <a:gd name="connsiteX0" fmla="*/ 485775 w 1051559"/>
                <a:gd name="connsiteY0" fmla="*/ 337185 h 1002982"/>
                <a:gd name="connsiteX1" fmla="*/ 494347 w 1051559"/>
                <a:gd name="connsiteY1" fmla="*/ 235268 h 1002982"/>
                <a:gd name="connsiteX2" fmla="*/ 1029653 w 1051559"/>
                <a:gd name="connsiteY2" fmla="*/ 235268 h 1002982"/>
                <a:gd name="connsiteX3" fmla="*/ 1051560 w 1051559"/>
                <a:gd name="connsiteY3" fmla="*/ 0 h 1002982"/>
                <a:gd name="connsiteX4" fmla="*/ 515303 w 1051559"/>
                <a:gd name="connsiteY4" fmla="*/ 0 h 1002982"/>
                <a:gd name="connsiteX5" fmla="*/ 490538 w 1051559"/>
                <a:gd name="connsiteY5" fmla="*/ 0 h 1002982"/>
                <a:gd name="connsiteX6" fmla="*/ 87630 w 1051559"/>
                <a:gd name="connsiteY6" fmla="*/ 0 h 1002982"/>
                <a:gd name="connsiteX7" fmla="*/ 0 w 1051559"/>
                <a:gd name="connsiteY7" fmla="*/ 1002983 h 1002982"/>
                <a:gd name="connsiteX8" fmla="*/ 160972 w 1051559"/>
                <a:gd name="connsiteY8" fmla="*/ 1002983 h 1002982"/>
                <a:gd name="connsiteX9" fmla="*/ 160972 w 1051559"/>
                <a:gd name="connsiteY9" fmla="*/ 1002983 h 1002982"/>
                <a:gd name="connsiteX10" fmla="*/ 854393 w 1051559"/>
                <a:gd name="connsiteY10" fmla="*/ 1002983 h 1002982"/>
                <a:gd name="connsiteX11" fmla="*/ 975360 w 1051559"/>
                <a:gd name="connsiteY11" fmla="*/ 886778 h 1002982"/>
                <a:gd name="connsiteX12" fmla="*/ 1012507 w 1051559"/>
                <a:gd name="connsiteY12" fmla="*/ 471488 h 1002982"/>
                <a:gd name="connsiteX13" fmla="*/ 882968 w 1051559"/>
                <a:gd name="connsiteY13" fmla="*/ 336233 h 1002982"/>
                <a:gd name="connsiteX14" fmla="*/ 485775 w 1051559"/>
                <a:gd name="connsiteY14" fmla="*/ 336233 h 1002982"/>
                <a:gd name="connsiteX15" fmla="*/ 555307 w 1051559"/>
                <a:gd name="connsiteY15" fmla="*/ 794385 h 1002982"/>
                <a:gd name="connsiteX16" fmla="*/ 445770 w 1051559"/>
                <a:gd name="connsiteY16" fmla="*/ 794385 h 1002982"/>
                <a:gd name="connsiteX17" fmla="*/ 467678 w 1051559"/>
                <a:gd name="connsiteY17" fmla="*/ 545783 h 1002982"/>
                <a:gd name="connsiteX18" fmla="*/ 577215 w 1051559"/>
                <a:gd name="connsiteY18" fmla="*/ 545783 h 1002982"/>
                <a:gd name="connsiteX19" fmla="*/ 555307 w 1051559"/>
                <a:gd name="connsiteY19" fmla="*/ 794385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1559" h="1002982">
                  <a:moveTo>
                    <a:pt x="485775" y="337185"/>
                  </a:moveTo>
                  <a:lnTo>
                    <a:pt x="494347" y="235268"/>
                  </a:lnTo>
                  <a:lnTo>
                    <a:pt x="1029653" y="235268"/>
                  </a:lnTo>
                  <a:lnTo>
                    <a:pt x="1051560" y="0"/>
                  </a:lnTo>
                  <a:lnTo>
                    <a:pt x="515303" y="0"/>
                  </a:lnTo>
                  <a:lnTo>
                    <a:pt x="490538" y="0"/>
                  </a:lnTo>
                  <a:lnTo>
                    <a:pt x="87630" y="0"/>
                  </a:lnTo>
                  <a:lnTo>
                    <a:pt x="0" y="1002983"/>
                  </a:lnTo>
                  <a:lnTo>
                    <a:pt x="160972" y="1002983"/>
                  </a:lnTo>
                  <a:lnTo>
                    <a:pt x="160972" y="1002983"/>
                  </a:lnTo>
                  <a:cubicBezTo>
                    <a:pt x="160972" y="1002983"/>
                    <a:pt x="802005" y="1002983"/>
                    <a:pt x="854393" y="1002983"/>
                  </a:cubicBezTo>
                  <a:cubicBezTo>
                    <a:pt x="908685" y="1002983"/>
                    <a:pt x="967740" y="970598"/>
                    <a:pt x="975360" y="886778"/>
                  </a:cubicBezTo>
                  <a:cubicBezTo>
                    <a:pt x="981075" y="823913"/>
                    <a:pt x="1007745" y="525780"/>
                    <a:pt x="1012507" y="471488"/>
                  </a:cubicBezTo>
                  <a:cubicBezTo>
                    <a:pt x="1019175" y="399098"/>
                    <a:pt x="972503" y="336233"/>
                    <a:pt x="882968" y="336233"/>
                  </a:cubicBezTo>
                  <a:lnTo>
                    <a:pt x="485775" y="336233"/>
                  </a:lnTo>
                  <a:close/>
                  <a:moveTo>
                    <a:pt x="555307" y="794385"/>
                  </a:moveTo>
                  <a:lnTo>
                    <a:pt x="445770" y="794385"/>
                  </a:lnTo>
                  <a:lnTo>
                    <a:pt x="467678" y="545783"/>
                  </a:lnTo>
                  <a:lnTo>
                    <a:pt x="577215" y="545783"/>
                  </a:lnTo>
                  <a:lnTo>
                    <a:pt x="555307" y="794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</p:grpSp>
    </p:spTree>
    <p:extLst>
      <p:ext uri="{BB962C8B-B14F-4D97-AF65-F5344CB8AC3E}">
        <p14:creationId xmlns:p14="http://schemas.microsoft.com/office/powerpoint/2010/main" val="3025314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-color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F5E1-C8ED-49E0-86F8-548A9CED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5" y="395883"/>
            <a:ext cx="11228916" cy="419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5000"/>
              </a:lnSpc>
              <a:defRPr sz="3200" kern="1200" cap="none" spc="0" baseline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ru-R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F047AC-CE21-4A92-B2DA-F7B5EC68AF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46075" y="6375400"/>
            <a:ext cx="763325" cy="144000"/>
            <a:chOff x="1914970" y="2071686"/>
            <a:chExt cx="5316679" cy="1002983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ED3D73-414F-4E62-9227-ED609D2E8019}"/>
                </a:ext>
              </a:extLst>
            </p:cNvPr>
            <p:cNvSpPr/>
            <p:nvPr/>
          </p:nvSpPr>
          <p:spPr>
            <a:xfrm>
              <a:off x="1914970" y="2071687"/>
              <a:ext cx="1029483" cy="1002982"/>
            </a:xfrm>
            <a:custGeom>
              <a:avLst/>
              <a:gdLst>
                <a:gd name="connsiteX0" fmla="*/ 1001584 w 1029483"/>
                <a:gd name="connsiteY0" fmla="*/ 434340 h 1002982"/>
                <a:gd name="connsiteX1" fmla="*/ 1029207 w 1029483"/>
                <a:gd name="connsiteY1" fmla="*/ 124778 h 1002982"/>
                <a:gd name="connsiteX2" fmla="*/ 911097 w 1029483"/>
                <a:gd name="connsiteY2" fmla="*/ 0 h 1002982"/>
                <a:gd name="connsiteX3" fmla="*/ 656779 w 1029483"/>
                <a:gd name="connsiteY3" fmla="*/ 0 h 1002982"/>
                <a:gd name="connsiteX4" fmla="*/ 656779 w 1029483"/>
                <a:gd name="connsiteY4" fmla="*/ 0 h 1002982"/>
                <a:gd name="connsiteX5" fmla="*/ 503427 w 1029483"/>
                <a:gd name="connsiteY5" fmla="*/ 0 h 1002982"/>
                <a:gd name="connsiteX6" fmla="*/ 478662 w 1029483"/>
                <a:gd name="connsiteY6" fmla="*/ 0 h 1002982"/>
                <a:gd name="connsiteX7" fmla="*/ 199579 w 1029483"/>
                <a:gd name="connsiteY7" fmla="*/ 0 h 1002982"/>
                <a:gd name="connsiteX8" fmla="*/ 66229 w 1029483"/>
                <a:gd name="connsiteY8" fmla="*/ 114300 h 1002982"/>
                <a:gd name="connsiteX9" fmla="*/ 507 w 1029483"/>
                <a:gd name="connsiteY9" fmla="*/ 868680 h 1002982"/>
                <a:gd name="connsiteX10" fmla="*/ 117664 w 1029483"/>
                <a:gd name="connsiteY10" fmla="*/ 1002983 h 1002982"/>
                <a:gd name="connsiteX11" fmla="*/ 416749 w 1029483"/>
                <a:gd name="connsiteY11" fmla="*/ 1002983 h 1002982"/>
                <a:gd name="connsiteX12" fmla="*/ 541527 w 1029483"/>
                <a:gd name="connsiteY12" fmla="*/ 1002983 h 1002982"/>
                <a:gd name="connsiteX13" fmla="*/ 825372 w 1029483"/>
                <a:gd name="connsiteY13" fmla="*/ 1002983 h 1002982"/>
                <a:gd name="connsiteX14" fmla="*/ 963484 w 1029483"/>
                <a:gd name="connsiteY14" fmla="*/ 876300 h 1002982"/>
                <a:gd name="connsiteX15" fmla="*/ 991107 w 1029483"/>
                <a:gd name="connsiteY15" fmla="*/ 552450 h 1002982"/>
                <a:gd name="connsiteX16" fmla="*/ 563434 w 1029483"/>
                <a:gd name="connsiteY16" fmla="*/ 552450 h 1002982"/>
                <a:gd name="connsiteX17" fmla="*/ 545337 w 1029483"/>
                <a:gd name="connsiteY17" fmla="*/ 766763 h 1002982"/>
                <a:gd name="connsiteX18" fmla="*/ 436752 w 1029483"/>
                <a:gd name="connsiteY18" fmla="*/ 766763 h 1002982"/>
                <a:gd name="connsiteX19" fmla="*/ 483424 w 1029483"/>
                <a:gd name="connsiteY19" fmla="*/ 234315 h 1002982"/>
                <a:gd name="connsiteX20" fmla="*/ 592009 w 1029483"/>
                <a:gd name="connsiteY20" fmla="*/ 234315 h 1002982"/>
                <a:gd name="connsiteX21" fmla="*/ 574864 w 1029483"/>
                <a:gd name="connsiteY21" fmla="*/ 433388 h 1002982"/>
                <a:gd name="connsiteX22" fmla="*/ 1001584 w 1029483"/>
                <a:gd name="connsiteY22" fmla="*/ 433388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9483" h="1002982">
                  <a:moveTo>
                    <a:pt x="1001584" y="434340"/>
                  </a:moveTo>
                  <a:cubicBezTo>
                    <a:pt x="1001584" y="434340"/>
                    <a:pt x="1026349" y="152400"/>
                    <a:pt x="1029207" y="124778"/>
                  </a:cubicBezTo>
                  <a:cubicBezTo>
                    <a:pt x="1033017" y="80963"/>
                    <a:pt x="997774" y="0"/>
                    <a:pt x="911097" y="0"/>
                  </a:cubicBezTo>
                  <a:lnTo>
                    <a:pt x="656779" y="0"/>
                  </a:lnTo>
                  <a:lnTo>
                    <a:pt x="656779" y="0"/>
                  </a:lnTo>
                  <a:lnTo>
                    <a:pt x="503427" y="0"/>
                  </a:lnTo>
                  <a:lnTo>
                    <a:pt x="478662" y="0"/>
                  </a:lnTo>
                  <a:lnTo>
                    <a:pt x="199579" y="0"/>
                  </a:lnTo>
                  <a:cubicBezTo>
                    <a:pt x="113854" y="0"/>
                    <a:pt x="71944" y="58103"/>
                    <a:pt x="66229" y="114300"/>
                  </a:cubicBezTo>
                  <a:cubicBezTo>
                    <a:pt x="63372" y="147638"/>
                    <a:pt x="4317" y="828675"/>
                    <a:pt x="507" y="868680"/>
                  </a:cubicBezTo>
                  <a:cubicBezTo>
                    <a:pt x="-5208" y="931545"/>
                    <a:pt x="37654" y="1002983"/>
                    <a:pt x="117664" y="1002983"/>
                  </a:cubicBezTo>
                  <a:lnTo>
                    <a:pt x="416749" y="1002983"/>
                  </a:lnTo>
                  <a:lnTo>
                    <a:pt x="541527" y="1002983"/>
                  </a:lnTo>
                  <a:lnTo>
                    <a:pt x="825372" y="1002983"/>
                  </a:lnTo>
                  <a:cubicBezTo>
                    <a:pt x="918717" y="1002983"/>
                    <a:pt x="955864" y="953453"/>
                    <a:pt x="963484" y="876300"/>
                  </a:cubicBezTo>
                  <a:cubicBezTo>
                    <a:pt x="968247" y="830580"/>
                    <a:pt x="991107" y="552450"/>
                    <a:pt x="991107" y="552450"/>
                  </a:cubicBezTo>
                  <a:lnTo>
                    <a:pt x="563434" y="552450"/>
                  </a:lnTo>
                  <a:lnTo>
                    <a:pt x="545337" y="766763"/>
                  </a:lnTo>
                  <a:lnTo>
                    <a:pt x="436752" y="766763"/>
                  </a:lnTo>
                  <a:lnTo>
                    <a:pt x="483424" y="234315"/>
                  </a:lnTo>
                  <a:lnTo>
                    <a:pt x="592009" y="234315"/>
                  </a:lnTo>
                  <a:lnTo>
                    <a:pt x="574864" y="433388"/>
                  </a:lnTo>
                  <a:lnTo>
                    <a:pt x="1001584" y="4333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5476072-A1BA-4B1E-9987-9154A3C9EC23}"/>
                </a:ext>
              </a:extLst>
            </p:cNvPr>
            <p:cNvSpPr/>
            <p:nvPr/>
          </p:nvSpPr>
          <p:spPr>
            <a:xfrm>
              <a:off x="2975610" y="2071687"/>
              <a:ext cx="1051560" cy="1002982"/>
            </a:xfrm>
            <a:custGeom>
              <a:avLst/>
              <a:gdLst>
                <a:gd name="connsiteX0" fmla="*/ 601028 w 1051560"/>
                <a:gd name="connsiteY0" fmla="*/ 85725 h 1002982"/>
                <a:gd name="connsiteX1" fmla="*/ 461010 w 1051560"/>
                <a:gd name="connsiteY1" fmla="*/ 519113 h 1002982"/>
                <a:gd name="connsiteX2" fmla="*/ 517207 w 1051560"/>
                <a:gd name="connsiteY2" fmla="*/ 0 h 1002982"/>
                <a:gd name="connsiteX3" fmla="*/ 89535 w 1051560"/>
                <a:gd name="connsiteY3" fmla="*/ 0 h 1002982"/>
                <a:gd name="connsiteX4" fmla="*/ 0 w 1051560"/>
                <a:gd name="connsiteY4" fmla="*/ 1002983 h 1002982"/>
                <a:gd name="connsiteX5" fmla="*/ 321945 w 1051560"/>
                <a:gd name="connsiteY5" fmla="*/ 1002983 h 1002982"/>
                <a:gd name="connsiteX6" fmla="*/ 443865 w 1051560"/>
                <a:gd name="connsiteY6" fmla="*/ 920115 h 1002982"/>
                <a:gd name="connsiteX7" fmla="*/ 578168 w 1051560"/>
                <a:gd name="connsiteY7" fmla="*/ 548640 h 1002982"/>
                <a:gd name="connsiteX8" fmla="*/ 534353 w 1051560"/>
                <a:gd name="connsiteY8" fmla="*/ 1002983 h 1002982"/>
                <a:gd name="connsiteX9" fmla="*/ 962025 w 1051560"/>
                <a:gd name="connsiteY9" fmla="*/ 1002983 h 1002982"/>
                <a:gd name="connsiteX10" fmla="*/ 1051560 w 1051560"/>
                <a:gd name="connsiteY10" fmla="*/ 0 h 1002982"/>
                <a:gd name="connsiteX11" fmla="*/ 715328 w 1051560"/>
                <a:gd name="connsiteY11" fmla="*/ 0 h 1002982"/>
                <a:gd name="connsiteX12" fmla="*/ 601028 w 1051560"/>
                <a:gd name="connsiteY12" fmla="*/ 85725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1560" h="1002982">
                  <a:moveTo>
                    <a:pt x="601028" y="85725"/>
                  </a:moveTo>
                  <a:cubicBezTo>
                    <a:pt x="585787" y="129540"/>
                    <a:pt x="461010" y="519113"/>
                    <a:pt x="461010" y="519113"/>
                  </a:cubicBezTo>
                  <a:lnTo>
                    <a:pt x="517207" y="0"/>
                  </a:lnTo>
                  <a:lnTo>
                    <a:pt x="89535" y="0"/>
                  </a:lnTo>
                  <a:lnTo>
                    <a:pt x="0" y="1002983"/>
                  </a:lnTo>
                  <a:lnTo>
                    <a:pt x="321945" y="1002983"/>
                  </a:lnTo>
                  <a:cubicBezTo>
                    <a:pt x="402907" y="1002983"/>
                    <a:pt x="430530" y="957263"/>
                    <a:pt x="443865" y="920115"/>
                  </a:cubicBezTo>
                  <a:cubicBezTo>
                    <a:pt x="460057" y="876300"/>
                    <a:pt x="578168" y="548640"/>
                    <a:pt x="578168" y="548640"/>
                  </a:cubicBezTo>
                  <a:lnTo>
                    <a:pt x="534353" y="1002983"/>
                  </a:lnTo>
                  <a:lnTo>
                    <a:pt x="962025" y="1002983"/>
                  </a:lnTo>
                  <a:lnTo>
                    <a:pt x="1051560" y="0"/>
                  </a:lnTo>
                  <a:cubicBezTo>
                    <a:pt x="1051560" y="0"/>
                    <a:pt x="744855" y="0"/>
                    <a:pt x="715328" y="0"/>
                  </a:cubicBezTo>
                  <a:cubicBezTo>
                    <a:pt x="641032" y="0"/>
                    <a:pt x="612457" y="55245"/>
                    <a:pt x="601028" y="85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268D449-C76A-4479-B8D3-A0E1562D859A}"/>
                </a:ext>
              </a:extLst>
            </p:cNvPr>
            <p:cNvSpPr/>
            <p:nvPr/>
          </p:nvSpPr>
          <p:spPr>
            <a:xfrm>
              <a:off x="5120640" y="2071686"/>
              <a:ext cx="1050607" cy="1002982"/>
            </a:xfrm>
            <a:custGeom>
              <a:avLst/>
              <a:gdLst>
                <a:gd name="connsiteX0" fmla="*/ 622935 w 1050607"/>
                <a:gd name="connsiteY0" fmla="*/ 0 h 1002982"/>
                <a:gd name="connsiteX1" fmla="*/ 582930 w 1050607"/>
                <a:gd name="connsiteY1" fmla="*/ 457200 h 1002982"/>
                <a:gd name="connsiteX2" fmla="*/ 474345 w 1050607"/>
                <a:gd name="connsiteY2" fmla="*/ 457200 h 1002982"/>
                <a:gd name="connsiteX3" fmla="*/ 514350 w 1050607"/>
                <a:gd name="connsiteY3" fmla="*/ 0 h 1002982"/>
                <a:gd name="connsiteX4" fmla="*/ 86678 w 1050607"/>
                <a:gd name="connsiteY4" fmla="*/ 0 h 1002982"/>
                <a:gd name="connsiteX5" fmla="*/ 40957 w 1050607"/>
                <a:gd name="connsiteY5" fmla="*/ 531495 h 1002982"/>
                <a:gd name="connsiteX6" fmla="*/ 161925 w 1050607"/>
                <a:gd name="connsiteY6" fmla="*/ 666750 h 1002982"/>
                <a:gd name="connsiteX7" fmla="*/ 563880 w 1050607"/>
                <a:gd name="connsiteY7" fmla="*/ 666750 h 1002982"/>
                <a:gd name="connsiteX8" fmla="*/ 556260 w 1050607"/>
                <a:gd name="connsiteY8" fmla="*/ 767715 h 1002982"/>
                <a:gd name="connsiteX9" fmla="*/ 20955 w 1050607"/>
                <a:gd name="connsiteY9" fmla="*/ 767715 h 1002982"/>
                <a:gd name="connsiteX10" fmla="*/ 0 w 1050607"/>
                <a:gd name="connsiteY10" fmla="*/ 1002983 h 1002982"/>
                <a:gd name="connsiteX11" fmla="*/ 551497 w 1050607"/>
                <a:gd name="connsiteY11" fmla="*/ 1002983 h 1002982"/>
                <a:gd name="connsiteX12" fmla="*/ 576263 w 1050607"/>
                <a:gd name="connsiteY12" fmla="*/ 1002983 h 1002982"/>
                <a:gd name="connsiteX13" fmla="*/ 851535 w 1050607"/>
                <a:gd name="connsiteY13" fmla="*/ 1002983 h 1002982"/>
                <a:gd name="connsiteX14" fmla="*/ 972503 w 1050607"/>
                <a:gd name="connsiteY14" fmla="*/ 884873 h 1002982"/>
                <a:gd name="connsiteX15" fmla="*/ 1050607 w 1050607"/>
                <a:gd name="connsiteY15" fmla="*/ 0 h 1002982"/>
                <a:gd name="connsiteX16" fmla="*/ 622935 w 1050607"/>
                <a:gd name="connsiteY16" fmla="*/ 0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0607" h="1002982">
                  <a:moveTo>
                    <a:pt x="622935" y="0"/>
                  </a:moveTo>
                  <a:lnTo>
                    <a:pt x="582930" y="457200"/>
                  </a:lnTo>
                  <a:lnTo>
                    <a:pt x="474345" y="457200"/>
                  </a:lnTo>
                  <a:lnTo>
                    <a:pt x="514350" y="0"/>
                  </a:lnTo>
                  <a:lnTo>
                    <a:pt x="86678" y="0"/>
                  </a:lnTo>
                  <a:cubicBezTo>
                    <a:pt x="86678" y="0"/>
                    <a:pt x="45720" y="483870"/>
                    <a:pt x="40957" y="531495"/>
                  </a:cubicBezTo>
                  <a:cubicBezTo>
                    <a:pt x="35242" y="587693"/>
                    <a:pt x="67628" y="666750"/>
                    <a:pt x="161925" y="666750"/>
                  </a:cubicBezTo>
                  <a:lnTo>
                    <a:pt x="563880" y="666750"/>
                  </a:lnTo>
                  <a:lnTo>
                    <a:pt x="556260" y="767715"/>
                  </a:lnTo>
                  <a:lnTo>
                    <a:pt x="20955" y="767715"/>
                  </a:lnTo>
                  <a:lnTo>
                    <a:pt x="0" y="1002983"/>
                  </a:lnTo>
                  <a:lnTo>
                    <a:pt x="551497" y="1002983"/>
                  </a:lnTo>
                  <a:lnTo>
                    <a:pt x="576263" y="1002983"/>
                  </a:lnTo>
                  <a:lnTo>
                    <a:pt x="851535" y="1002983"/>
                  </a:lnTo>
                  <a:cubicBezTo>
                    <a:pt x="909638" y="1002983"/>
                    <a:pt x="964882" y="964883"/>
                    <a:pt x="972503" y="884873"/>
                  </a:cubicBezTo>
                  <a:cubicBezTo>
                    <a:pt x="977265" y="833438"/>
                    <a:pt x="1050607" y="0"/>
                    <a:pt x="1050607" y="0"/>
                  </a:cubicBezTo>
                  <a:lnTo>
                    <a:pt x="6229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97DAC8F-91AC-41CB-9980-01F180E9EE3A}"/>
                </a:ext>
              </a:extLst>
            </p:cNvPr>
            <p:cNvSpPr/>
            <p:nvPr/>
          </p:nvSpPr>
          <p:spPr>
            <a:xfrm>
              <a:off x="6191250" y="2071687"/>
              <a:ext cx="1040399" cy="1002982"/>
            </a:xfrm>
            <a:custGeom>
              <a:avLst/>
              <a:gdLst>
                <a:gd name="connsiteX0" fmla="*/ 668655 w 1040399"/>
                <a:gd name="connsiteY0" fmla="*/ 0 h 1002982"/>
                <a:gd name="connsiteX1" fmla="*/ 668655 w 1040399"/>
                <a:gd name="connsiteY1" fmla="*/ 0 h 1002982"/>
                <a:gd name="connsiteX2" fmla="*/ 515303 w 1040399"/>
                <a:gd name="connsiteY2" fmla="*/ 0 h 1002982"/>
                <a:gd name="connsiteX3" fmla="*/ 87630 w 1040399"/>
                <a:gd name="connsiteY3" fmla="*/ 0 h 1002982"/>
                <a:gd name="connsiteX4" fmla="*/ 0 w 1040399"/>
                <a:gd name="connsiteY4" fmla="*/ 1002983 h 1002982"/>
                <a:gd name="connsiteX5" fmla="*/ 427672 w 1040399"/>
                <a:gd name="connsiteY5" fmla="*/ 1002983 h 1002982"/>
                <a:gd name="connsiteX6" fmla="*/ 454343 w 1040399"/>
                <a:gd name="connsiteY6" fmla="*/ 692468 h 1002982"/>
                <a:gd name="connsiteX7" fmla="*/ 607695 w 1040399"/>
                <a:gd name="connsiteY7" fmla="*/ 692468 h 1002982"/>
                <a:gd name="connsiteX8" fmla="*/ 579120 w 1040399"/>
                <a:gd name="connsiteY8" fmla="*/ 692468 h 1002982"/>
                <a:gd name="connsiteX9" fmla="*/ 870585 w 1040399"/>
                <a:gd name="connsiteY9" fmla="*/ 692468 h 1002982"/>
                <a:gd name="connsiteX10" fmla="*/ 1001077 w 1040399"/>
                <a:gd name="connsiteY10" fmla="*/ 568643 h 1002982"/>
                <a:gd name="connsiteX11" fmla="*/ 1040130 w 1040399"/>
                <a:gd name="connsiteY11" fmla="*/ 120968 h 1002982"/>
                <a:gd name="connsiteX12" fmla="*/ 912495 w 1040399"/>
                <a:gd name="connsiteY12" fmla="*/ 0 h 1002982"/>
                <a:gd name="connsiteX13" fmla="*/ 668655 w 1040399"/>
                <a:gd name="connsiteY13" fmla="*/ 0 h 1002982"/>
                <a:gd name="connsiteX14" fmla="*/ 473393 w 1040399"/>
                <a:gd name="connsiteY14" fmla="*/ 483870 h 1002982"/>
                <a:gd name="connsiteX15" fmla="*/ 495300 w 1040399"/>
                <a:gd name="connsiteY15" fmla="*/ 235268 h 1002982"/>
                <a:gd name="connsiteX16" fmla="*/ 602932 w 1040399"/>
                <a:gd name="connsiteY16" fmla="*/ 235268 h 1002982"/>
                <a:gd name="connsiteX17" fmla="*/ 581025 w 1040399"/>
                <a:gd name="connsiteY17" fmla="*/ 483870 h 1002982"/>
                <a:gd name="connsiteX18" fmla="*/ 473393 w 1040399"/>
                <a:gd name="connsiteY18" fmla="*/ 483870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0399" h="1002982">
                  <a:moveTo>
                    <a:pt x="668655" y="0"/>
                  </a:moveTo>
                  <a:lnTo>
                    <a:pt x="668655" y="0"/>
                  </a:lnTo>
                  <a:lnTo>
                    <a:pt x="515303" y="0"/>
                  </a:lnTo>
                  <a:lnTo>
                    <a:pt x="87630" y="0"/>
                  </a:lnTo>
                  <a:lnTo>
                    <a:pt x="0" y="1002983"/>
                  </a:lnTo>
                  <a:lnTo>
                    <a:pt x="427672" y="1002983"/>
                  </a:lnTo>
                  <a:lnTo>
                    <a:pt x="454343" y="692468"/>
                  </a:lnTo>
                  <a:lnTo>
                    <a:pt x="607695" y="692468"/>
                  </a:lnTo>
                  <a:lnTo>
                    <a:pt x="579120" y="692468"/>
                  </a:lnTo>
                  <a:lnTo>
                    <a:pt x="870585" y="692468"/>
                  </a:lnTo>
                  <a:cubicBezTo>
                    <a:pt x="943927" y="692468"/>
                    <a:pt x="992505" y="655320"/>
                    <a:pt x="1001077" y="568643"/>
                  </a:cubicBezTo>
                  <a:cubicBezTo>
                    <a:pt x="1003935" y="535305"/>
                    <a:pt x="1038225" y="155258"/>
                    <a:pt x="1040130" y="120968"/>
                  </a:cubicBezTo>
                  <a:cubicBezTo>
                    <a:pt x="1044893" y="47625"/>
                    <a:pt x="985838" y="0"/>
                    <a:pt x="912495" y="0"/>
                  </a:cubicBezTo>
                  <a:lnTo>
                    <a:pt x="668655" y="0"/>
                  </a:lnTo>
                  <a:close/>
                  <a:moveTo>
                    <a:pt x="473393" y="483870"/>
                  </a:moveTo>
                  <a:lnTo>
                    <a:pt x="495300" y="235268"/>
                  </a:lnTo>
                  <a:lnTo>
                    <a:pt x="602932" y="235268"/>
                  </a:lnTo>
                  <a:lnTo>
                    <a:pt x="581025" y="483870"/>
                  </a:lnTo>
                  <a:lnTo>
                    <a:pt x="473393" y="4838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23026AF-771A-4834-BAE6-AF70542A0648}"/>
                </a:ext>
              </a:extLst>
            </p:cNvPr>
            <p:cNvSpPr/>
            <p:nvPr/>
          </p:nvSpPr>
          <p:spPr>
            <a:xfrm>
              <a:off x="4048125" y="2071687"/>
              <a:ext cx="1051559" cy="1002982"/>
            </a:xfrm>
            <a:custGeom>
              <a:avLst/>
              <a:gdLst>
                <a:gd name="connsiteX0" fmla="*/ 485775 w 1051559"/>
                <a:gd name="connsiteY0" fmla="*/ 337185 h 1002982"/>
                <a:gd name="connsiteX1" fmla="*/ 494347 w 1051559"/>
                <a:gd name="connsiteY1" fmla="*/ 235268 h 1002982"/>
                <a:gd name="connsiteX2" fmla="*/ 1029653 w 1051559"/>
                <a:gd name="connsiteY2" fmla="*/ 235268 h 1002982"/>
                <a:gd name="connsiteX3" fmla="*/ 1051560 w 1051559"/>
                <a:gd name="connsiteY3" fmla="*/ 0 h 1002982"/>
                <a:gd name="connsiteX4" fmla="*/ 515303 w 1051559"/>
                <a:gd name="connsiteY4" fmla="*/ 0 h 1002982"/>
                <a:gd name="connsiteX5" fmla="*/ 490538 w 1051559"/>
                <a:gd name="connsiteY5" fmla="*/ 0 h 1002982"/>
                <a:gd name="connsiteX6" fmla="*/ 87630 w 1051559"/>
                <a:gd name="connsiteY6" fmla="*/ 0 h 1002982"/>
                <a:gd name="connsiteX7" fmla="*/ 0 w 1051559"/>
                <a:gd name="connsiteY7" fmla="*/ 1002983 h 1002982"/>
                <a:gd name="connsiteX8" fmla="*/ 160972 w 1051559"/>
                <a:gd name="connsiteY8" fmla="*/ 1002983 h 1002982"/>
                <a:gd name="connsiteX9" fmla="*/ 160972 w 1051559"/>
                <a:gd name="connsiteY9" fmla="*/ 1002983 h 1002982"/>
                <a:gd name="connsiteX10" fmla="*/ 854393 w 1051559"/>
                <a:gd name="connsiteY10" fmla="*/ 1002983 h 1002982"/>
                <a:gd name="connsiteX11" fmla="*/ 975360 w 1051559"/>
                <a:gd name="connsiteY11" fmla="*/ 886778 h 1002982"/>
                <a:gd name="connsiteX12" fmla="*/ 1012507 w 1051559"/>
                <a:gd name="connsiteY12" fmla="*/ 471488 h 1002982"/>
                <a:gd name="connsiteX13" fmla="*/ 882968 w 1051559"/>
                <a:gd name="connsiteY13" fmla="*/ 336233 h 1002982"/>
                <a:gd name="connsiteX14" fmla="*/ 485775 w 1051559"/>
                <a:gd name="connsiteY14" fmla="*/ 336233 h 1002982"/>
                <a:gd name="connsiteX15" fmla="*/ 555307 w 1051559"/>
                <a:gd name="connsiteY15" fmla="*/ 794385 h 1002982"/>
                <a:gd name="connsiteX16" fmla="*/ 445770 w 1051559"/>
                <a:gd name="connsiteY16" fmla="*/ 794385 h 1002982"/>
                <a:gd name="connsiteX17" fmla="*/ 467678 w 1051559"/>
                <a:gd name="connsiteY17" fmla="*/ 545783 h 1002982"/>
                <a:gd name="connsiteX18" fmla="*/ 577215 w 1051559"/>
                <a:gd name="connsiteY18" fmla="*/ 545783 h 1002982"/>
                <a:gd name="connsiteX19" fmla="*/ 555307 w 1051559"/>
                <a:gd name="connsiteY19" fmla="*/ 794385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1559" h="1002982">
                  <a:moveTo>
                    <a:pt x="485775" y="337185"/>
                  </a:moveTo>
                  <a:lnTo>
                    <a:pt x="494347" y="235268"/>
                  </a:lnTo>
                  <a:lnTo>
                    <a:pt x="1029653" y="235268"/>
                  </a:lnTo>
                  <a:lnTo>
                    <a:pt x="1051560" y="0"/>
                  </a:lnTo>
                  <a:lnTo>
                    <a:pt x="515303" y="0"/>
                  </a:lnTo>
                  <a:lnTo>
                    <a:pt x="490538" y="0"/>
                  </a:lnTo>
                  <a:lnTo>
                    <a:pt x="87630" y="0"/>
                  </a:lnTo>
                  <a:lnTo>
                    <a:pt x="0" y="1002983"/>
                  </a:lnTo>
                  <a:lnTo>
                    <a:pt x="160972" y="1002983"/>
                  </a:lnTo>
                  <a:lnTo>
                    <a:pt x="160972" y="1002983"/>
                  </a:lnTo>
                  <a:cubicBezTo>
                    <a:pt x="160972" y="1002983"/>
                    <a:pt x="802005" y="1002983"/>
                    <a:pt x="854393" y="1002983"/>
                  </a:cubicBezTo>
                  <a:cubicBezTo>
                    <a:pt x="908685" y="1002983"/>
                    <a:pt x="967740" y="970598"/>
                    <a:pt x="975360" y="886778"/>
                  </a:cubicBezTo>
                  <a:cubicBezTo>
                    <a:pt x="981075" y="823913"/>
                    <a:pt x="1007745" y="525780"/>
                    <a:pt x="1012507" y="471488"/>
                  </a:cubicBezTo>
                  <a:cubicBezTo>
                    <a:pt x="1019175" y="399098"/>
                    <a:pt x="972503" y="336233"/>
                    <a:pt x="882968" y="336233"/>
                  </a:cubicBezTo>
                  <a:lnTo>
                    <a:pt x="485775" y="336233"/>
                  </a:lnTo>
                  <a:close/>
                  <a:moveTo>
                    <a:pt x="555307" y="794385"/>
                  </a:moveTo>
                  <a:lnTo>
                    <a:pt x="445770" y="794385"/>
                  </a:lnTo>
                  <a:lnTo>
                    <a:pt x="467678" y="545783"/>
                  </a:lnTo>
                  <a:lnTo>
                    <a:pt x="577215" y="545783"/>
                  </a:lnTo>
                  <a:lnTo>
                    <a:pt x="555307" y="794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</p:grpSp>
    </p:spTree>
    <p:extLst>
      <p:ext uri="{BB962C8B-B14F-4D97-AF65-F5344CB8AC3E}">
        <p14:creationId xmlns:p14="http://schemas.microsoft.com/office/powerpoint/2010/main" val="3204796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">
    <p:bg>
      <p:bgPr>
        <a:gradFill>
          <a:gsLst>
            <a:gs pos="0">
              <a:srgbClr val="008C95"/>
            </a:gs>
            <a:gs pos="100000">
              <a:srgbClr val="939BA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F5E1-C8ED-49E0-86F8-548A9CED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031" y="4896548"/>
            <a:ext cx="10189741" cy="86972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80000"/>
              </a:lnSpc>
              <a:defRPr sz="6933" kern="1200" cap="none" spc="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ru-R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F047AC-CE21-4A92-B2DA-F7B5EC68AF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9029" y="842471"/>
            <a:ext cx="1321273" cy="249256"/>
            <a:chOff x="1914970" y="2071686"/>
            <a:chExt cx="5316679" cy="1002983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ED3D73-414F-4E62-9227-ED609D2E8019}"/>
                </a:ext>
              </a:extLst>
            </p:cNvPr>
            <p:cNvSpPr/>
            <p:nvPr/>
          </p:nvSpPr>
          <p:spPr>
            <a:xfrm>
              <a:off x="1914970" y="2071687"/>
              <a:ext cx="1029483" cy="1002982"/>
            </a:xfrm>
            <a:custGeom>
              <a:avLst/>
              <a:gdLst>
                <a:gd name="connsiteX0" fmla="*/ 1001584 w 1029483"/>
                <a:gd name="connsiteY0" fmla="*/ 434340 h 1002982"/>
                <a:gd name="connsiteX1" fmla="*/ 1029207 w 1029483"/>
                <a:gd name="connsiteY1" fmla="*/ 124778 h 1002982"/>
                <a:gd name="connsiteX2" fmla="*/ 911097 w 1029483"/>
                <a:gd name="connsiteY2" fmla="*/ 0 h 1002982"/>
                <a:gd name="connsiteX3" fmla="*/ 656779 w 1029483"/>
                <a:gd name="connsiteY3" fmla="*/ 0 h 1002982"/>
                <a:gd name="connsiteX4" fmla="*/ 656779 w 1029483"/>
                <a:gd name="connsiteY4" fmla="*/ 0 h 1002982"/>
                <a:gd name="connsiteX5" fmla="*/ 503427 w 1029483"/>
                <a:gd name="connsiteY5" fmla="*/ 0 h 1002982"/>
                <a:gd name="connsiteX6" fmla="*/ 478662 w 1029483"/>
                <a:gd name="connsiteY6" fmla="*/ 0 h 1002982"/>
                <a:gd name="connsiteX7" fmla="*/ 199579 w 1029483"/>
                <a:gd name="connsiteY7" fmla="*/ 0 h 1002982"/>
                <a:gd name="connsiteX8" fmla="*/ 66229 w 1029483"/>
                <a:gd name="connsiteY8" fmla="*/ 114300 h 1002982"/>
                <a:gd name="connsiteX9" fmla="*/ 507 w 1029483"/>
                <a:gd name="connsiteY9" fmla="*/ 868680 h 1002982"/>
                <a:gd name="connsiteX10" fmla="*/ 117664 w 1029483"/>
                <a:gd name="connsiteY10" fmla="*/ 1002983 h 1002982"/>
                <a:gd name="connsiteX11" fmla="*/ 416749 w 1029483"/>
                <a:gd name="connsiteY11" fmla="*/ 1002983 h 1002982"/>
                <a:gd name="connsiteX12" fmla="*/ 541527 w 1029483"/>
                <a:gd name="connsiteY12" fmla="*/ 1002983 h 1002982"/>
                <a:gd name="connsiteX13" fmla="*/ 825372 w 1029483"/>
                <a:gd name="connsiteY13" fmla="*/ 1002983 h 1002982"/>
                <a:gd name="connsiteX14" fmla="*/ 963484 w 1029483"/>
                <a:gd name="connsiteY14" fmla="*/ 876300 h 1002982"/>
                <a:gd name="connsiteX15" fmla="*/ 991107 w 1029483"/>
                <a:gd name="connsiteY15" fmla="*/ 552450 h 1002982"/>
                <a:gd name="connsiteX16" fmla="*/ 563434 w 1029483"/>
                <a:gd name="connsiteY16" fmla="*/ 552450 h 1002982"/>
                <a:gd name="connsiteX17" fmla="*/ 545337 w 1029483"/>
                <a:gd name="connsiteY17" fmla="*/ 766763 h 1002982"/>
                <a:gd name="connsiteX18" fmla="*/ 436752 w 1029483"/>
                <a:gd name="connsiteY18" fmla="*/ 766763 h 1002982"/>
                <a:gd name="connsiteX19" fmla="*/ 483424 w 1029483"/>
                <a:gd name="connsiteY19" fmla="*/ 234315 h 1002982"/>
                <a:gd name="connsiteX20" fmla="*/ 592009 w 1029483"/>
                <a:gd name="connsiteY20" fmla="*/ 234315 h 1002982"/>
                <a:gd name="connsiteX21" fmla="*/ 574864 w 1029483"/>
                <a:gd name="connsiteY21" fmla="*/ 433388 h 1002982"/>
                <a:gd name="connsiteX22" fmla="*/ 1001584 w 1029483"/>
                <a:gd name="connsiteY22" fmla="*/ 433388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9483" h="1002982">
                  <a:moveTo>
                    <a:pt x="1001584" y="434340"/>
                  </a:moveTo>
                  <a:cubicBezTo>
                    <a:pt x="1001584" y="434340"/>
                    <a:pt x="1026349" y="152400"/>
                    <a:pt x="1029207" y="124778"/>
                  </a:cubicBezTo>
                  <a:cubicBezTo>
                    <a:pt x="1033017" y="80963"/>
                    <a:pt x="997774" y="0"/>
                    <a:pt x="911097" y="0"/>
                  </a:cubicBezTo>
                  <a:lnTo>
                    <a:pt x="656779" y="0"/>
                  </a:lnTo>
                  <a:lnTo>
                    <a:pt x="656779" y="0"/>
                  </a:lnTo>
                  <a:lnTo>
                    <a:pt x="503427" y="0"/>
                  </a:lnTo>
                  <a:lnTo>
                    <a:pt x="478662" y="0"/>
                  </a:lnTo>
                  <a:lnTo>
                    <a:pt x="199579" y="0"/>
                  </a:lnTo>
                  <a:cubicBezTo>
                    <a:pt x="113854" y="0"/>
                    <a:pt x="71944" y="58103"/>
                    <a:pt x="66229" y="114300"/>
                  </a:cubicBezTo>
                  <a:cubicBezTo>
                    <a:pt x="63372" y="147638"/>
                    <a:pt x="4317" y="828675"/>
                    <a:pt x="507" y="868680"/>
                  </a:cubicBezTo>
                  <a:cubicBezTo>
                    <a:pt x="-5208" y="931545"/>
                    <a:pt x="37654" y="1002983"/>
                    <a:pt x="117664" y="1002983"/>
                  </a:cubicBezTo>
                  <a:lnTo>
                    <a:pt x="416749" y="1002983"/>
                  </a:lnTo>
                  <a:lnTo>
                    <a:pt x="541527" y="1002983"/>
                  </a:lnTo>
                  <a:lnTo>
                    <a:pt x="825372" y="1002983"/>
                  </a:lnTo>
                  <a:cubicBezTo>
                    <a:pt x="918717" y="1002983"/>
                    <a:pt x="955864" y="953453"/>
                    <a:pt x="963484" y="876300"/>
                  </a:cubicBezTo>
                  <a:cubicBezTo>
                    <a:pt x="968247" y="830580"/>
                    <a:pt x="991107" y="552450"/>
                    <a:pt x="991107" y="552450"/>
                  </a:cubicBezTo>
                  <a:lnTo>
                    <a:pt x="563434" y="552450"/>
                  </a:lnTo>
                  <a:lnTo>
                    <a:pt x="545337" y="766763"/>
                  </a:lnTo>
                  <a:lnTo>
                    <a:pt x="436752" y="766763"/>
                  </a:lnTo>
                  <a:lnTo>
                    <a:pt x="483424" y="234315"/>
                  </a:lnTo>
                  <a:lnTo>
                    <a:pt x="592009" y="234315"/>
                  </a:lnTo>
                  <a:lnTo>
                    <a:pt x="574864" y="433388"/>
                  </a:lnTo>
                  <a:lnTo>
                    <a:pt x="1001584" y="4333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5476072-A1BA-4B1E-9987-9154A3C9EC23}"/>
                </a:ext>
              </a:extLst>
            </p:cNvPr>
            <p:cNvSpPr/>
            <p:nvPr/>
          </p:nvSpPr>
          <p:spPr>
            <a:xfrm>
              <a:off x="2975610" y="2071687"/>
              <a:ext cx="1051560" cy="1002982"/>
            </a:xfrm>
            <a:custGeom>
              <a:avLst/>
              <a:gdLst>
                <a:gd name="connsiteX0" fmla="*/ 601028 w 1051560"/>
                <a:gd name="connsiteY0" fmla="*/ 85725 h 1002982"/>
                <a:gd name="connsiteX1" fmla="*/ 461010 w 1051560"/>
                <a:gd name="connsiteY1" fmla="*/ 519113 h 1002982"/>
                <a:gd name="connsiteX2" fmla="*/ 517207 w 1051560"/>
                <a:gd name="connsiteY2" fmla="*/ 0 h 1002982"/>
                <a:gd name="connsiteX3" fmla="*/ 89535 w 1051560"/>
                <a:gd name="connsiteY3" fmla="*/ 0 h 1002982"/>
                <a:gd name="connsiteX4" fmla="*/ 0 w 1051560"/>
                <a:gd name="connsiteY4" fmla="*/ 1002983 h 1002982"/>
                <a:gd name="connsiteX5" fmla="*/ 321945 w 1051560"/>
                <a:gd name="connsiteY5" fmla="*/ 1002983 h 1002982"/>
                <a:gd name="connsiteX6" fmla="*/ 443865 w 1051560"/>
                <a:gd name="connsiteY6" fmla="*/ 920115 h 1002982"/>
                <a:gd name="connsiteX7" fmla="*/ 578168 w 1051560"/>
                <a:gd name="connsiteY7" fmla="*/ 548640 h 1002982"/>
                <a:gd name="connsiteX8" fmla="*/ 534353 w 1051560"/>
                <a:gd name="connsiteY8" fmla="*/ 1002983 h 1002982"/>
                <a:gd name="connsiteX9" fmla="*/ 962025 w 1051560"/>
                <a:gd name="connsiteY9" fmla="*/ 1002983 h 1002982"/>
                <a:gd name="connsiteX10" fmla="*/ 1051560 w 1051560"/>
                <a:gd name="connsiteY10" fmla="*/ 0 h 1002982"/>
                <a:gd name="connsiteX11" fmla="*/ 715328 w 1051560"/>
                <a:gd name="connsiteY11" fmla="*/ 0 h 1002982"/>
                <a:gd name="connsiteX12" fmla="*/ 601028 w 1051560"/>
                <a:gd name="connsiteY12" fmla="*/ 85725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1560" h="1002982">
                  <a:moveTo>
                    <a:pt x="601028" y="85725"/>
                  </a:moveTo>
                  <a:cubicBezTo>
                    <a:pt x="585787" y="129540"/>
                    <a:pt x="461010" y="519113"/>
                    <a:pt x="461010" y="519113"/>
                  </a:cubicBezTo>
                  <a:lnTo>
                    <a:pt x="517207" y="0"/>
                  </a:lnTo>
                  <a:lnTo>
                    <a:pt x="89535" y="0"/>
                  </a:lnTo>
                  <a:lnTo>
                    <a:pt x="0" y="1002983"/>
                  </a:lnTo>
                  <a:lnTo>
                    <a:pt x="321945" y="1002983"/>
                  </a:lnTo>
                  <a:cubicBezTo>
                    <a:pt x="402907" y="1002983"/>
                    <a:pt x="430530" y="957263"/>
                    <a:pt x="443865" y="920115"/>
                  </a:cubicBezTo>
                  <a:cubicBezTo>
                    <a:pt x="460057" y="876300"/>
                    <a:pt x="578168" y="548640"/>
                    <a:pt x="578168" y="548640"/>
                  </a:cubicBezTo>
                  <a:lnTo>
                    <a:pt x="534353" y="1002983"/>
                  </a:lnTo>
                  <a:lnTo>
                    <a:pt x="962025" y="1002983"/>
                  </a:lnTo>
                  <a:lnTo>
                    <a:pt x="1051560" y="0"/>
                  </a:lnTo>
                  <a:cubicBezTo>
                    <a:pt x="1051560" y="0"/>
                    <a:pt x="744855" y="0"/>
                    <a:pt x="715328" y="0"/>
                  </a:cubicBezTo>
                  <a:cubicBezTo>
                    <a:pt x="641032" y="0"/>
                    <a:pt x="612457" y="55245"/>
                    <a:pt x="601028" y="85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268D449-C76A-4479-B8D3-A0E1562D859A}"/>
                </a:ext>
              </a:extLst>
            </p:cNvPr>
            <p:cNvSpPr/>
            <p:nvPr/>
          </p:nvSpPr>
          <p:spPr>
            <a:xfrm>
              <a:off x="5120640" y="2071686"/>
              <a:ext cx="1050607" cy="1002982"/>
            </a:xfrm>
            <a:custGeom>
              <a:avLst/>
              <a:gdLst>
                <a:gd name="connsiteX0" fmla="*/ 622935 w 1050607"/>
                <a:gd name="connsiteY0" fmla="*/ 0 h 1002982"/>
                <a:gd name="connsiteX1" fmla="*/ 582930 w 1050607"/>
                <a:gd name="connsiteY1" fmla="*/ 457200 h 1002982"/>
                <a:gd name="connsiteX2" fmla="*/ 474345 w 1050607"/>
                <a:gd name="connsiteY2" fmla="*/ 457200 h 1002982"/>
                <a:gd name="connsiteX3" fmla="*/ 514350 w 1050607"/>
                <a:gd name="connsiteY3" fmla="*/ 0 h 1002982"/>
                <a:gd name="connsiteX4" fmla="*/ 86678 w 1050607"/>
                <a:gd name="connsiteY4" fmla="*/ 0 h 1002982"/>
                <a:gd name="connsiteX5" fmla="*/ 40957 w 1050607"/>
                <a:gd name="connsiteY5" fmla="*/ 531495 h 1002982"/>
                <a:gd name="connsiteX6" fmla="*/ 161925 w 1050607"/>
                <a:gd name="connsiteY6" fmla="*/ 666750 h 1002982"/>
                <a:gd name="connsiteX7" fmla="*/ 563880 w 1050607"/>
                <a:gd name="connsiteY7" fmla="*/ 666750 h 1002982"/>
                <a:gd name="connsiteX8" fmla="*/ 556260 w 1050607"/>
                <a:gd name="connsiteY8" fmla="*/ 767715 h 1002982"/>
                <a:gd name="connsiteX9" fmla="*/ 20955 w 1050607"/>
                <a:gd name="connsiteY9" fmla="*/ 767715 h 1002982"/>
                <a:gd name="connsiteX10" fmla="*/ 0 w 1050607"/>
                <a:gd name="connsiteY10" fmla="*/ 1002983 h 1002982"/>
                <a:gd name="connsiteX11" fmla="*/ 551497 w 1050607"/>
                <a:gd name="connsiteY11" fmla="*/ 1002983 h 1002982"/>
                <a:gd name="connsiteX12" fmla="*/ 576263 w 1050607"/>
                <a:gd name="connsiteY12" fmla="*/ 1002983 h 1002982"/>
                <a:gd name="connsiteX13" fmla="*/ 851535 w 1050607"/>
                <a:gd name="connsiteY13" fmla="*/ 1002983 h 1002982"/>
                <a:gd name="connsiteX14" fmla="*/ 972503 w 1050607"/>
                <a:gd name="connsiteY14" fmla="*/ 884873 h 1002982"/>
                <a:gd name="connsiteX15" fmla="*/ 1050607 w 1050607"/>
                <a:gd name="connsiteY15" fmla="*/ 0 h 1002982"/>
                <a:gd name="connsiteX16" fmla="*/ 622935 w 1050607"/>
                <a:gd name="connsiteY16" fmla="*/ 0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0607" h="1002982">
                  <a:moveTo>
                    <a:pt x="622935" y="0"/>
                  </a:moveTo>
                  <a:lnTo>
                    <a:pt x="582930" y="457200"/>
                  </a:lnTo>
                  <a:lnTo>
                    <a:pt x="474345" y="457200"/>
                  </a:lnTo>
                  <a:lnTo>
                    <a:pt x="514350" y="0"/>
                  </a:lnTo>
                  <a:lnTo>
                    <a:pt x="86678" y="0"/>
                  </a:lnTo>
                  <a:cubicBezTo>
                    <a:pt x="86678" y="0"/>
                    <a:pt x="45720" y="483870"/>
                    <a:pt x="40957" y="531495"/>
                  </a:cubicBezTo>
                  <a:cubicBezTo>
                    <a:pt x="35242" y="587693"/>
                    <a:pt x="67628" y="666750"/>
                    <a:pt x="161925" y="666750"/>
                  </a:cubicBezTo>
                  <a:lnTo>
                    <a:pt x="563880" y="666750"/>
                  </a:lnTo>
                  <a:lnTo>
                    <a:pt x="556260" y="767715"/>
                  </a:lnTo>
                  <a:lnTo>
                    <a:pt x="20955" y="767715"/>
                  </a:lnTo>
                  <a:lnTo>
                    <a:pt x="0" y="1002983"/>
                  </a:lnTo>
                  <a:lnTo>
                    <a:pt x="551497" y="1002983"/>
                  </a:lnTo>
                  <a:lnTo>
                    <a:pt x="576263" y="1002983"/>
                  </a:lnTo>
                  <a:lnTo>
                    <a:pt x="851535" y="1002983"/>
                  </a:lnTo>
                  <a:cubicBezTo>
                    <a:pt x="909638" y="1002983"/>
                    <a:pt x="964882" y="964883"/>
                    <a:pt x="972503" y="884873"/>
                  </a:cubicBezTo>
                  <a:cubicBezTo>
                    <a:pt x="977265" y="833438"/>
                    <a:pt x="1050607" y="0"/>
                    <a:pt x="1050607" y="0"/>
                  </a:cubicBezTo>
                  <a:lnTo>
                    <a:pt x="6229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97DAC8F-91AC-41CB-9980-01F180E9EE3A}"/>
                </a:ext>
              </a:extLst>
            </p:cNvPr>
            <p:cNvSpPr/>
            <p:nvPr/>
          </p:nvSpPr>
          <p:spPr>
            <a:xfrm>
              <a:off x="6191250" y="2071687"/>
              <a:ext cx="1040399" cy="1002982"/>
            </a:xfrm>
            <a:custGeom>
              <a:avLst/>
              <a:gdLst>
                <a:gd name="connsiteX0" fmla="*/ 668655 w 1040399"/>
                <a:gd name="connsiteY0" fmla="*/ 0 h 1002982"/>
                <a:gd name="connsiteX1" fmla="*/ 668655 w 1040399"/>
                <a:gd name="connsiteY1" fmla="*/ 0 h 1002982"/>
                <a:gd name="connsiteX2" fmla="*/ 515303 w 1040399"/>
                <a:gd name="connsiteY2" fmla="*/ 0 h 1002982"/>
                <a:gd name="connsiteX3" fmla="*/ 87630 w 1040399"/>
                <a:gd name="connsiteY3" fmla="*/ 0 h 1002982"/>
                <a:gd name="connsiteX4" fmla="*/ 0 w 1040399"/>
                <a:gd name="connsiteY4" fmla="*/ 1002983 h 1002982"/>
                <a:gd name="connsiteX5" fmla="*/ 427672 w 1040399"/>
                <a:gd name="connsiteY5" fmla="*/ 1002983 h 1002982"/>
                <a:gd name="connsiteX6" fmla="*/ 454343 w 1040399"/>
                <a:gd name="connsiteY6" fmla="*/ 692468 h 1002982"/>
                <a:gd name="connsiteX7" fmla="*/ 607695 w 1040399"/>
                <a:gd name="connsiteY7" fmla="*/ 692468 h 1002982"/>
                <a:gd name="connsiteX8" fmla="*/ 579120 w 1040399"/>
                <a:gd name="connsiteY8" fmla="*/ 692468 h 1002982"/>
                <a:gd name="connsiteX9" fmla="*/ 870585 w 1040399"/>
                <a:gd name="connsiteY9" fmla="*/ 692468 h 1002982"/>
                <a:gd name="connsiteX10" fmla="*/ 1001077 w 1040399"/>
                <a:gd name="connsiteY10" fmla="*/ 568643 h 1002982"/>
                <a:gd name="connsiteX11" fmla="*/ 1040130 w 1040399"/>
                <a:gd name="connsiteY11" fmla="*/ 120968 h 1002982"/>
                <a:gd name="connsiteX12" fmla="*/ 912495 w 1040399"/>
                <a:gd name="connsiteY12" fmla="*/ 0 h 1002982"/>
                <a:gd name="connsiteX13" fmla="*/ 668655 w 1040399"/>
                <a:gd name="connsiteY13" fmla="*/ 0 h 1002982"/>
                <a:gd name="connsiteX14" fmla="*/ 473393 w 1040399"/>
                <a:gd name="connsiteY14" fmla="*/ 483870 h 1002982"/>
                <a:gd name="connsiteX15" fmla="*/ 495300 w 1040399"/>
                <a:gd name="connsiteY15" fmla="*/ 235268 h 1002982"/>
                <a:gd name="connsiteX16" fmla="*/ 602932 w 1040399"/>
                <a:gd name="connsiteY16" fmla="*/ 235268 h 1002982"/>
                <a:gd name="connsiteX17" fmla="*/ 581025 w 1040399"/>
                <a:gd name="connsiteY17" fmla="*/ 483870 h 1002982"/>
                <a:gd name="connsiteX18" fmla="*/ 473393 w 1040399"/>
                <a:gd name="connsiteY18" fmla="*/ 483870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0399" h="1002982">
                  <a:moveTo>
                    <a:pt x="668655" y="0"/>
                  </a:moveTo>
                  <a:lnTo>
                    <a:pt x="668655" y="0"/>
                  </a:lnTo>
                  <a:lnTo>
                    <a:pt x="515303" y="0"/>
                  </a:lnTo>
                  <a:lnTo>
                    <a:pt x="87630" y="0"/>
                  </a:lnTo>
                  <a:lnTo>
                    <a:pt x="0" y="1002983"/>
                  </a:lnTo>
                  <a:lnTo>
                    <a:pt x="427672" y="1002983"/>
                  </a:lnTo>
                  <a:lnTo>
                    <a:pt x="454343" y="692468"/>
                  </a:lnTo>
                  <a:lnTo>
                    <a:pt x="607695" y="692468"/>
                  </a:lnTo>
                  <a:lnTo>
                    <a:pt x="579120" y="692468"/>
                  </a:lnTo>
                  <a:lnTo>
                    <a:pt x="870585" y="692468"/>
                  </a:lnTo>
                  <a:cubicBezTo>
                    <a:pt x="943927" y="692468"/>
                    <a:pt x="992505" y="655320"/>
                    <a:pt x="1001077" y="568643"/>
                  </a:cubicBezTo>
                  <a:cubicBezTo>
                    <a:pt x="1003935" y="535305"/>
                    <a:pt x="1038225" y="155258"/>
                    <a:pt x="1040130" y="120968"/>
                  </a:cubicBezTo>
                  <a:cubicBezTo>
                    <a:pt x="1044893" y="47625"/>
                    <a:pt x="985838" y="0"/>
                    <a:pt x="912495" y="0"/>
                  </a:cubicBezTo>
                  <a:lnTo>
                    <a:pt x="668655" y="0"/>
                  </a:lnTo>
                  <a:close/>
                  <a:moveTo>
                    <a:pt x="473393" y="483870"/>
                  </a:moveTo>
                  <a:lnTo>
                    <a:pt x="495300" y="235268"/>
                  </a:lnTo>
                  <a:lnTo>
                    <a:pt x="602932" y="235268"/>
                  </a:lnTo>
                  <a:lnTo>
                    <a:pt x="581025" y="483870"/>
                  </a:lnTo>
                  <a:lnTo>
                    <a:pt x="473393" y="4838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23026AF-771A-4834-BAE6-AF70542A0648}"/>
                </a:ext>
              </a:extLst>
            </p:cNvPr>
            <p:cNvSpPr/>
            <p:nvPr/>
          </p:nvSpPr>
          <p:spPr>
            <a:xfrm>
              <a:off x="4048125" y="2071687"/>
              <a:ext cx="1051559" cy="1002982"/>
            </a:xfrm>
            <a:custGeom>
              <a:avLst/>
              <a:gdLst>
                <a:gd name="connsiteX0" fmla="*/ 485775 w 1051559"/>
                <a:gd name="connsiteY0" fmla="*/ 337185 h 1002982"/>
                <a:gd name="connsiteX1" fmla="*/ 494347 w 1051559"/>
                <a:gd name="connsiteY1" fmla="*/ 235268 h 1002982"/>
                <a:gd name="connsiteX2" fmla="*/ 1029653 w 1051559"/>
                <a:gd name="connsiteY2" fmla="*/ 235268 h 1002982"/>
                <a:gd name="connsiteX3" fmla="*/ 1051560 w 1051559"/>
                <a:gd name="connsiteY3" fmla="*/ 0 h 1002982"/>
                <a:gd name="connsiteX4" fmla="*/ 515303 w 1051559"/>
                <a:gd name="connsiteY4" fmla="*/ 0 h 1002982"/>
                <a:gd name="connsiteX5" fmla="*/ 490538 w 1051559"/>
                <a:gd name="connsiteY5" fmla="*/ 0 h 1002982"/>
                <a:gd name="connsiteX6" fmla="*/ 87630 w 1051559"/>
                <a:gd name="connsiteY6" fmla="*/ 0 h 1002982"/>
                <a:gd name="connsiteX7" fmla="*/ 0 w 1051559"/>
                <a:gd name="connsiteY7" fmla="*/ 1002983 h 1002982"/>
                <a:gd name="connsiteX8" fmla="*/ 160972 w 1051559"/>
                <a:gd name="connsiteY8" fmla="*/ 1002983 h 1002982"/>
                <a:gd name="connsiteX9" fmla="*/ 160972 w 1051559"/>
                <a:gd name="connsiteY9" fmla="*/ 1002983 h 1002982"/>
                <a:gd name="connsiteX10" fmla="*/ 854393 w 1051559"/>
                <a:gd name="connsiteY10" fmla="*/ 1002983 h 1002982"/>
                <a:gd name="connsiteX11" fmla="*/ 975360 w 1051559"/>
                <a:gd name="connsiteY11" fmla="*/ 886778 h 1002982"/>
                <a:gd name="connsiteX12" fmla="*/ 1012507 w 1051559"/>
                <a:gd name="connsiteY12" fmla="*/ 471488 h 1002982"/>
                <a:gd name="connsiteX13" fmla="*/ 882968 w 1051559"/>
                <a:gd name="connsiteY13" fmla="*/ 336233 h 1002982"/>
                <a:gd name="connsiteX14" fmla="*/ 485775 w 1051559"/>
                <a:gd name="connsiteY14" fmla="*/ 336233 h 1002982"/>
                <a:gd name="connsiteX15" fmla="*/ 555307 w 1051559"/>
                <a:gd name="connsiteY15" fmla="*/ 794385 h 1002982"/>
                <a:gd name="connsiteX16" fmla="*/ 445770 w 1051559"/>
                <a:gd name="connsiteY16" fmla="*/ 794385 h 1002982"/>
                <a:gd name="connsiteX17" fmla="*/ 467678 w 1051559"/>
                <a:gd name="connsiteY17" fmla="*/ 545783 h 1002982"/>
                <a:gd name="connsiteX18" fmla="*/ 577215 w 1051559"/>
                <a:gd name="connsiteY18" fmla="*/ 545783 h 1002982"/>
                <a:gd name="connsiteX19" fmla="*/ 555307 w 1051559"/>
                <a:gd name="connsiteY19" fmla="*/ 794385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1559" h="1002982">
                  <a:moveTo>
                    <a:pt x="485775" y="337185"/>
                  </a:moveTo>
                  <a:lnTo>
                    <a:pt x="494347" y="235268"/>
                  </a:lnTo>
                  <a:lnTo>
                    <a:pt x="1029653" y="235268"/>
                  </a:lnTo>
                  <a:lnTo>
                    <a:pt x="1051560" y="0"/>
                  </a:lnTo>
                  <a:lnTo>
                    <a:pt x="515303" y="0"/>
                  </a:lnTo>
                  <a:lnTo>
                    <a:pt x="490538" y="0"/>
                  </a:lnTo>
                  <a:lnTo>
                    <a:pt x="87630" y="0"/>
                  </a:lnTo>
                  <a:lnTo>
                    <a:pt x="0" y="1002983"/>
                  </a:lnTo>
                  <a:lnTo>
                    <a:pt x="160972" y="1002983"/>
                  </a:lnTo>
                  <a:lnTo>
                    <a:pt x="160972" y="1002983"/>
                  </a:lnTo>
                  <a:cubicBezTo>
                    <a:pt x="160972" y="1002983"/>
                    <a:pt x="802005" y="1002983"/>
                    <a:pt x="854393" y="1002983"/>
                  </a:cubicBezTo>
                  <a:cubicBezTo>
                    <a:pt x="908685" y="1002983"/>
                    <a:pt x="967740" y="970598"/>
                    <a:pt x="975360" y="886778"/>
                  </a:cubicBezTo>
                  <a:cubicBezTo>
                    <a:pt x="981075" y="823913"/>
                    <a:pt x="1007745" y="525780"/>
                    <a:pt x="1012507" y="471488"/>
                  </a:cubicBezTo>
                  <a:cubicBezTo>
                    <a:pt x="1019175" y="399098"/>
                    <a:pt x="972503" y="336233"/>
                    <a:pt x="882968" y="336233"/>
                  </a:cubicBezTo>
                  <a:lnTo>
                    <a:pt x="485775" y="336233"/>
                  </a:lnTo>
                  <a:close/>
                  <a:moveTo>
                    <a:pt x="555307" y="794385"/>
                  </a:moveTo>
                  <a:lnTo>
                    <a:pt x="445770" y="794385"/>
                  </a:lnTo>
                  <a:lnTo>
                    <a:pt x="467678" y="545783"/>
                  </a:lnTo>
                  <a:lnTo>
                    <a:pt x="577215" y="545783"/>
                  </a:lnTo>
                  <a:lnTo>
                    <a:pt x="555307" y="794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</p:grpSp>
    </p:spTree>
    <p:extLst>
      <p:ext uri="{BB962C8B-B14F-4D97-AF65-F5344CB8AC3E}">
        <p14:creationId xmlns:p14="http://schemas.microsoft.com/office/powerpoint/2010/main" val="675668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фоновое фото"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21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1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211667" cy="2116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29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499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 bwMode="auto">
          <a:xfrm>
            <a:off x="3423141" y="1313085"/>
            <a:ext cx="8768861" cy="4321719"/>
          </a:xfrm>
          <a:prstGeom prst="rect">
            <a:avLst/>
          </a:prstGeom>
          <a:gradFill>
            <a:gsLst>
              <a:gs pos="2020">
                <a:schemeClr val="accent1">
                  <a:alpha val="85000"/>
                </a:schemeClr>
              </a:gs>
              <a:gs pos="35000">
                <a:srgbClr val="008C95">
                  <a:alpha val="77000"/>
                </a:srgbClr>
              </a:gs>
              <a:gs pos="74000">
                <a:schemeClr val="accent1">
                  <a:alpha val="68000"/>
                </a:schemeClr>
              </a:gs>
              <a:gs pos="100000">
                <a:schemeClr val="accent1">
                  <a:alpha val="50000"/>
                </a:schemeClr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4292" tIns="57146" rIns="114292" bIns="5714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4291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Прямоугольник 65"/>
          <p:cNvSpPr/>
          <p:nvPr userDrawn="1"/>
        </p:nvSpPr>
        <p:spPr>
          <a:xfrm>
            <a:off x="12232489" y="5"/>
            <a:ext cx="3708711" cy="6857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719947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b="1" dirty="0">
                <a:solidFill>
                  <a:schemeClr val="bg1"/>
                </a:solidFill>
              </a:rPr>
              <a:t>Рекомендации </a:t>
            </a:r>
            <a:br>
              <a:rPr lang="ru-RU" sz="1500" b="1" dirty="0">
                <a:solidFill>
                  <a:schemeClr val="bg1"/>
                </a:solidFill>
              </a:rPr>
            </a:br>
            <a:r>
              <a:rPr lang="ru-RU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973884" rtl="0" eaLnBrk="1" latinLnBrk="0" hangingPunct="1"/>
            <a:endParaRPr lang="ru-RU" sz="10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28186" indent="-228186" algn="l" defTabSz="973884" rtl="0" eaLnBrk="1" latinLnBrk="0" hangingPunct="1">
              <a:spcAft>
                <a:spcPts val="250"/>
              </a:spcAft>
              <a:buFont typeface="+mj-lt"/>
              <a:buAutoNum type="arabicPeriod"/>
            </a:pPr>
            <a:r>
              <a:rPr lang="ru-RU" sz="1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333351" lvl="4" indent="-111116" algn="l">
              <a:spcAft>
                <a:spcPts val="250"/>
              </a:spcAft>
              <a:buFont typeface="Arial" panose="020B0604020202020204" pitchFamily="34" charset="0"/>
              <a:buChar char="•"/>
            </a:pPr>
            <a:r>
              <a:rPr lang="ru-RU" sz="1000" b="0" dirty="0" err="1">
                <a:solidFill>
                  <a:schemeClr val="bg1"/>
                </a:solidFill>
              </a:rPr>
              <a:t>Корп.шрифт</a:t>
            </a:r>
            <a:r>
              <a:rPr lang="ru-RU" sz="1000" b="0" dirty="0">
                <a:solidFill>
                  <a:schemeClr val="bg1"/>
                </a:solidFill>
              </a:rPr>
              <a:t> для презентаций</a:t>
            </a:r>
            <a:r>
              <a:rPr lang="ru-RU" sz="1000" b="0" baseline="0" dirty="0">
                <a:solidFill>
                  <a:schemeClr val="bg1"/>
                </a:solidFill>
              </a:rPr>
              <a:t> </a:t>
            </a:r>
            <a:r>
              <a:rPr lang="ru-RU" sz="1000" baseline="0" dirty="0">
                <a:solidFill>
                  <a:schemeClr val="bg1"/>
                </a:solidFill>
              </a:rPr>
              <a:t>– </a:t>
            </a:r>
            <a:br>
              <a:rPr lang="ru-RU" sz="1000" baseline="0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>Arial</a:t>
            </a:r>
            <a:r>
              <a:rPr lang="ru-RU" sz="1000" dirty="0">
                <a:solidFill>
                  <a:schemeClr val="bg1"/>
                </a:solidFill>
              </a:rPr>
              <a:t> (</a:t>
            </a:r>
            <a:r>
              <a:rPr lang="ru-RU" sz="1000" i="1" dirty="0">
                <a:solidFill>
                  <a:schemeClr val="bg1"/>
                </a:solidFill>
              </a:rPr>
              <a:t>д</a:t>
            </a:r>
            <a:r>
              <a:rPr lang="ru-RU" sz="1000" i="1" baseline="0" dirty="0">
                <a:solidFill>
                  <a:schemeClr val="bg1"/>
                </a:solidFill>
              </a:rPr>
              <a:t>опустимо:</a:t>
            </a:r>
            <a:r>
              <a:rPr lang="ru-RU" sz="1000" baseline="0" dirty="0">
                <a:solidFill>
                  <a:schemeClr val="bg1"/>
                </a:solidFill>
              </a:rPr>
              <a:t> </a:t>
            </a:r>
            <a:r>
              <a:rPr lang="en-US" sz="1000" baseline="0" dirty="0">
                <a:solidFill>
                  <a:schemeClr val="bg1"/>
                </a:solidFill>
              </a:rPr>
              <a:t>Arial Narrow</a:t>
            </a:r>
            <a:r>
              <a:rPr lang="ru-RU" sz="1000" baseline="0" dirty="0">
                <a:solidFill>
                  <a:schemeClr val="bg1"/>
                </a:solidFill>
              </a:rPr>
              <a:t>)</a:t>
            </a:r>
          </a:p>
          <a:p>
            <a:pPr marL="333351" lvl="4" indent="-111116" algn="l">
              <a:spcAft>
                <a:spcPts val="250"/>
              </a:spcAft>
              <a:buFont typeface="Arial" panose="020B0604020202020204" pitchFamily="34" charset="0"/>
              <a:buChar char="•"/>
            </a:pPr>
            <a:r>
              <a:rPr lang="ru-RU" sz="10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1000" b="1" baseline="0" dirty="0">
                <a:solidFill>
                  <a:schemeClr val="bg1"/>
                </a:solidFill>
              </a:rPr>
              <a:t>не ниже 16 </a:t>
            </a:r>
            <a:r>
              <a:rPr lang="ru-RU" sz="1000" b="1" baseline="0" dirty="0" err="1">
                <a:solidFill>
                  <a:schemeClr val="bg1"/>
                </a:solidFill>
              </a:rPr>
              <a:t>пт</a:t>
            </a:r>
            <a:endParaRPr lang="ru-RU" sz="1000" b="1" baseline="0" dirty="0">
              <a:solidFill>
                <a:schemeClr val="bg1"/>
              </a:solidFill>
            </a:endParaRPr>
          </a:p>
          <a:p>
            <a:pPr marL="333351" lvl="4" indent="-111116" algn="l">
              <a:spcAft>
                <a:spcPts val="250"/>
              </a:spcAft>
              <a:buFont typeface="Arial" panose="020B0604020202020204" pitchFamily="34" charset="0"/>
              <a:buChar char="•"/>
            </a:pPr>
            <a:r>
              <a:rPr lang="ru-RU" sz="10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1000" b="1" baseline="0" dirty="0">
                <a:solidFill>
                  <a:schemeClr val="bg1"/>
                </a:solidFill>
              </a:rPr>
              <a:t>не ниже </a:t>
            </a:r>
            <a:r>
              <a:rPr lang="en-US" sz="1000" b="1" baseline="0" dirty="0">
                <a:solidFill>
                  <a:schemeClr val="bg1"/>
                </a:solidFill>
              </a:rPr>
              <a:t>1</a:t>
            </a:r>
            <a:r>
              <a:rPr lang="ru-RU" sz="1000" b="1" baseline="0" dirty="0">
                <a:solidFill>
                  <a:schemeClr val="bg1"/>
                </a:solidFill>
              </a:rPr>
              <a:t>2 </a:t>
            </a:r>
            <a:r>
              <a:rPr lang="ru-RU" sz="1000" b="1" baseline="0" dirty="0" err="1">
                <a:solidFill>
                  <a:schemeClr val="bg1"/>
                </a:solidFill>
              </a:rPr>
              <a:t>пт</a:t>
            </a:r>
            <a:endParaRPr lang="ru-RU" sz="1000" b="1" baseline="0" dirty="0">
              <a:solidFill>
                <a:schemeClr val="bg1"/>
              </a:solidFill>
            </a:endParaRPr>
          </a:p>
          <a:p>
            <a:pPr marL="333351" lvl="4" indent="-111116" algn="l">
              <a:spcAft>
                <a:spcPts val="250"/>
              </a:spcAft>
              <a:buFont typeface="Arial" panose="020B0604020202020204" pitchFamily="34" charset="0"/>
              <a:buChar char="•"/>
            </a:pPr>
            <a:r>
              <a:rPr lang="ru-RU" sz="10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1000" b="1" baseline="0" dirty="0">
                <a:solidFill>
                  <a:schemeClr val="bg1"/>
                </a:solidFill>
              </a:rPr>
              <a:t>не ниже </a:t>
            </a:r>
            <a:r>
              <a:rPr lang="en-US" sz="1000" b="1" baseline="0" dirty="0">
                <a:solidFill>
                  <a:schemeClr val="bg1"/>
                </a:solidFill>
              </a:rPr>
              <a:t>8</a:t>
            </a:r>
            <a:r>
              <a:rPr lang="ru-RU" sz="1000" b="1" baseline="0" dirty="0">
                <a:solidFill>
                  <a:schemeClr val="bg1"/>
                </a:solidFill>
              </a:rPr>
              <a:t> </a:t>
            </a:r>
            <a:r>
              <a:rPr lang="ru-RU" sz="1000" b="1" baseline="0" dirty="0" err="1">
                <a:solidFill>
                  <a:schemeClr val="bg1"/>
                </a:solidFill>
              </a:rPr>
              <a:t>пт</a:t>
            </a:r>
            <a:endParaRPr lang="ru-RU" sz="1000" b="1" baseline="0" dirty="0">
              <a:solidFill>
                <a:schemeClr val="bg1"/>
              </a:solidFill>
            </a:endParaRPr>
          </a:p>
          <a:p>
            <a:pPr marL="333351" lvl="4" indent="-111116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0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1000" baseline="0" dirty="0">
                <a:solidFill>
                  <a:schemeClr val="bg1"/>
                </a:solidFill>
              </a:rPr>
            </a:br>
            <a:r>
              <a:rPr lang="ru-RU" sz="10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1000" b="1" baseline="0" dirty="0">
              <a:solidFill>
                <a:schemeClr val="bg1"/>
              </a:solidFill>
            </a:endParaRPr>
          </a:p>
          <a:p>
            <a:pPr marL="228186" indent="-228186" algn="l" defTabSz="973884" rtl="0" eaLnBrk="1" latinLnBrk="0" hangingPunct="1">
              <a:spcBef>
                <a:spcPts val="375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333351" lvl="1" indent="-99213" algn="l" defTabSz="973884" rtl="0" eaLnBrk="1" latinLnBrk="0" hangingPunct="1">
              <a:spcAft>
                <a:spcPts val="250"/>
              </a:spcAft>
              <a:buFont typeface="Arial" panose="020B0604020202020204" pitchFamily="34" charset="0"/>
              <a:buChar char="•"/>
            </a:pPr>
            <a:r>
              <a:rPr lang="ru-RU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333351" lvl="1" indent="-99213" algn="l" defTabSz="973884" rtl="0" eaLnBrk="1" latinLnBrk="0" hangingPunct="1">
              <a:spcAft>
                <a:spcPts val="250"/>
              </a:spcAft>
              <a:buFont typeface="Arial" panose="020B0604020202020204" pitchFamily="34" charset="0"/>
              <a:buChar char="•"/>
            </a:pPr>
            <a:r>
              <a:rPr lang="ru-RU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10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333351" lvl="1" indent="-99213" algn="l" defTabSz="973884" rtl="0" eaLnBrk="1" latinLnBrk="0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228186" marR="0" lvl="0" indent="-228186" algn="l" defTabSz="973884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2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333351" marR="0" lvl="1" indent="-105166" algn="l" defTabSz="973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1000" baseline="0" dirty="0">
                <a:solidFill>
                  <a:schemeClr val="bg1"/>
                </a:solidFill>
              </a:rPr>
              <a:t> </a:t>
            </a:r>
            <a:br>
              <a:rPr lang="ru-RU" sz="1000" baseline="0" dirty="0">
                <a:solidFill>
                  <a:schemeClr val="bg1"/>
                </a:solidFill>
              </a:rPr>
            </a:br>
            <a:r>
              <a:rPr lang="ru-RU" sz="1000" baseline="0" dirty="0">
                <a:solidFill>
                  <a:schemeClr val="bg1"/>
                </a:solidFill>
              </a:rPr>
              <a:t>иконок </a:t>
            </a:r>
            <a:r>
              <a:rPr lang="ru-RU" sz="1000" dirty="0">
                <a:solidFill>
                  <a:schemeClr val="bg1"/>
                </a:solidFill>
              </a:rPr>
              <a:t>в</a:t>
            </a:r>
            <a:r>
              <a:rPr lang="ru-RU" sz="1000" baseline="0" dirty="0">
                <a:solidFill>
                  <a:schemeClr val="bg1"/>
                </a:solidFill>
              </a:rPr>
              <a:t> едином стиле</a:t>
            </a:r>
            <a:endParaRPr lang="ru-RU" sz="10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28186" marR="0" lvl="0" indent="-228186" algn="l" defTabSz="973884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2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000" b="1" dirty="0">
                <a:solidFill>
                  <a:schemeClr val="bg1"/>
                </a:solidFill>
              </a:rPr>
              <a:t>ИЗОБРАЖЕНИЯ</a:t>
            </a:r>
          </a:p>
          <a:p>
            <a:pPr marL="333351" lvl="1" indent="-105166">
              <a:spcAft>
                <a:spcPts val="25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Нельзя</a:t>
            </a:r>
            <a:r>
              <a:rPr lang="ru-RU" sz="10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333351" lvl="1" indent="-105166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1000" baseline="0" dirty="0">
                <a:solidFill>
                  <a:schemeClr val="bg1"/>
                </a:solidFill>
              </a:rPr>
              <a:t> – </a:t>
            </a:r>
            <a:br>
              <a:rPr lang="ru-RU" sz="1000" baseline="0" dirty="0">
                <a:solidFill>
                  <a:schemeClr val="bg1"/>
                </a:solidFill>
              </a:rPr>
            </a:br>
            <a:r>
              <a:rPr lang="ru-RU" sz="10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1000" b="1" dirty="0">
              <a:solidFill>
                <a:schemeClr val="bg1"/>
              </a:solidFill>
            </a:endParaRPr>
          </a:p>
          <a:p>
            <a:pPr marL="228186" marR="0" lvl="0" indent="-228186" algn="l" defTabSz="973884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2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333351" marR="0" lvl="1" indent="-115087" algn="l" defTabSz="973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333351" marR="0" lvl="1" indent="-115087" algn="l" defTabSz="973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333351" marR="0" lvl="1" indent="-115087" algn="l" defTabSz="973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715131" marR="0" lvl="1" indent="-228186" algn="l" defTabSz="973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10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12332119" y="91099"/>
            <a:ext cx="503454" cy="582612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372" tIns="48687" rIns="97372" bIns="48687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875" dirty="0">
                <a:solidFill>
                  <a:srgbClr val="FFFFFF"/>
                </a:solidFill>
              </a:rPr>
              <a:t>140</a:t>
            </a:r>
            <a:endParaRPr lang="ru-RU" sz="875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1</a:t>
            </a:r>
            <a:r>
              <a:rPr lang="en-US" sz="875" dirty="0">
                <a:solidFill>
                  <a:srgbClr val="FFFFFF"/>
                </a:solidFill>
              </a:rPr>
              <a:t>49</a:t>
            </a:r>
            <a:endParaRPr lang="ru-RU" sz="875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 userDrawn="1"/>
        </p:nvSpPr>
        <p:spPr>
          <a:xfrm>
            <a:off x="12332119" y="1256322"/>
            <a:ext cx="503454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372" tIns="48687" rIns="97372" bIns="48687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 userDrawn="1"/>
        </p:nvSpPr>
        <p:spPr>
          <a:xfrm>
            <a:off x="12332119" y="673712"/>
            <a:ext cx="503454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372" tIns="48687" rIns="97372" bIns="48687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 userDrawn="1"/>
        </p:nvSpPr>
        <p:spPr>
          <a:xfrm>
            <a:off x="12332119" y="4490076"/>
            <a:ext cx="503454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372" tIns="48687" rIns="97372" bIns="48687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875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 userDrawn="1"/>
        </p:nvSpPr>
        <p:spPr>
          <a:xfrm>
            <a:off x="12332119" y="2164373"/>
            <a:ext cx="503454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372" tIns="48687" rIns="97372" bIns="48687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875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12332119" y="2742224"/>
            <a:ext cx="503454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372" tIns="48687" rIns="97372" bIns="48687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 userDrawn="1"/>
        </p:nvSpPr>
        <p:spPr>
          <a:xfrm>
            <a:off x="12332119" y="3324840"/>
            <a:ext cx="503454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372" tIns="48687" rIns="97372" bIns="48687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875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 userDrawn="1"/>
        </p:nvSpPr>
        <p:spPr>
          <a:xfrm>
            <a:off x="12332119" y="3907451"/>
            <a:ext cx="503454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372" tIns="48687" rIns="97372" bIns="48687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12332119" y="5072672"/>
            <a:ext cx="503454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372" tIns="48687" rIns="97372" bIns="48687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 userDrawn="1"/>
        </p:nvSpPr>
        <p:spPr>
          <a:xfrm>
            <a:off x="12332119" y="5656872"/>
            <a:ext cx="503454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372" tIns="48687" rIns="97372" bIns="48687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 userDrawn="1"/>
        </p:nvSpPr>
        <p:spPr>
          <a:xfrm>
            <a:off x="12332121" y="1256322"/>
            <a:ext cx="503454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372" tIns="48687" rIns="97372" bIns="48687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87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 userDrawn="1"/>
        </p:nvSpPr>
        <p:spPr>
          <a:xfrm>
            <a:off x="12332121" y="673712"/>
            <a:ext cx="503454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372" tIns="48687" rIns="97372" bIns="48687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87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 userDrawn="1"/>
        </p:nvSpPr>
        <p:spPr>
          <a:xfrm>
            <a:off x="12332121" y="4490080"/>
            <a:ext cx="503454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372" tIns="48687" rIns="97372" bIns="48687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875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 userDrawn="1"/>
        </p:nvSpPr>
        <p:spPr>
          <a:xfrm>
            <a:off x="12332121" y="2164373"/>
            <a:ext cx="503454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372" tIns="48687" rIns="97372" bIns="48687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875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 userDrawn="1"/>
        </p:nvSpPr>
        <p:spPr>
          <a:xfrm>
            <a:off x="12332121" y="2742224"/>
            <a:ext cx="503454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372" tIns="48687" rIns="97372" bIns="48687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87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 userDrawn="1"/>
        </p:nvSpPr>
        <p:spPr>
          <a:xfrm>
            <a:off x="12332121" y="3324840"/>
            <a:ext cx="503454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372" tIns="48687" rIns="97372" bIns="48687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875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12332121" y="3907451"/>
            <a:ext cx="503454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372" tIns="48687" rIns="97372" bIns="48687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 userDrawn="1"/>
        </p:nvSpPr>
        <p:spPr>
          <a:xfrm>
            <a:off x="12332121" y="5072672"/>
            <a:ext cx="503454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372" tIns="48687" rIns="97372" bIns="48687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 userDrawn="1"/>
        </p:nvSpPr>
        <p:spPr>
          <a:xfrm>
            <a:off x="12332121" y="5656872"/>
            <a:ext cx="503454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372" tIns="48687" rIns="97372" bIns="48687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875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 userDrawn="1"/>
        </p:nvCxnSpPr>
        <p:spPr bwMode="auto">
          <a:xfrm>
            <a:off x="12994798" y="592667"/>
            <a:ext cx="2734734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97690" y="1614110"/>
            <a:ext cx="6348233" cy="1922356"/>
          </a:xfrm>
          <a:effectLst/>
        </p:spPr>
        <p:txBody>
          <a:bodyPr>
            <a:normAutofit/>
          </a:bodyPr>
          <a:lstStyle>
            <a:lvl1pPr>
              <a:defRPr lang="ru-RU" sz="3499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97396" y="3649960"/>
            <a:ext cx="6348411" cy="1056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97395" y="4819455"/>
            <a:ext cx="6348411" cy="720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5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31" name="Rectangle 30"/>
          <p:cNvSpPr/>
          <p:nvPr userDrawn="1"/>
        </p:nvSpPr>
        <p:spPr bwMode="auto">
          <a:xfrm>
            <a:off x="416331" y="442297"/>
            <a:ext cx="1485621" cy="48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14292" tIns="57146" rIns="114292" bIns="5714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429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85" y="571897"/>
            <a:ext cx="1168164" cy="2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1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Цифровой технический сервис 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2854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F830-677B-43ED-99A9-538570313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91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934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010FE-428F-4117-825E-5039C7867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19B8F9-5B66-4A81-899A-8D412EE70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B1A22-1553-4F61-9912-EAF3A94AB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80C-5622-484F-BB57-92C12D5BFA78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394A5-AF6B-48F9-B7F2-1E809AD15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1F918C-A246-463D-AADF-730A0E60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8D-3A2A-4C06-9C64-F5F3F98F6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183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6B784-2D4E-40AA-9BCA-F5BFBB1D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3DAF4C-9905-48BD-A9B1-FB46E1EDA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0CAB1B-C9A1-46F2-BB3A-6C0CF66AD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80C-5622-484F-BB57-92C12D5BFA78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CE8FF0-280B-4ABB-A998-41482641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CD5B29-0DF0-4B34-AC83-B2EB3E6F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8D-3A2A-4C06-9C64-F5F3F98F6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76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0EF0A-6DF3-4562-9526-A6914CB9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641EDF-8562-493E-A983-A32500291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03E61E-A4E2-43A7-AB6D-12A3A6BE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80C-5622-484F-BB57-92C12D5BFA78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F3D3A6-5BF8-4836-B539-FE9C4F8C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B61AD-46A6-4B29-9CB8-B61BACF4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8D-3A2A-4C06-9C64-F5F3F98F6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868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2DD99-043C-4D26-9D77-7FB86AD3A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53E9AA-3114-4198-A3EB-59B92D1E5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11FDD5-EACA-4A98-91C3-A40A11A77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EBEFC8-CE83-4F82-8DA8-0A006263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80C-5622-484F-BB57-92C12D5BFA78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B5526C-0ADB-4A92-BFE2-5B486EC2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C26D9D-F242-442A-814E-45C1A25B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8D-3A2A-4C06-9C64-F5F3F98F6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14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55052-1676-401B-9893-6F161109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EA4384-687B-4D92-A089-9CBB0D1E7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8714E1-258D-49BC-9E93-F93E5DE00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DE344E-199E-4AF5-9C8E-3EFDD3143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1C8593-A762-418C-AEAD-6F1F0510C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3C2B2D-0E63-4B1D-92C6-F334C99A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80C-5622-484F-BB57-92C12D5BFA78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35EEA2-F7E5-436A-9900-4CA82CE1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EBEC96-0432-4D4F-B7FA-A557BC6B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8D-3A2A-4C06-9C64-F5F3F98F6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32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050C2-E9CE-4DCF-8670-5E99956E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71C231-B554-4103-A452-7ACC733B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80C-5622-484F-BB57-92C12D5BFA78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9BF757-3FEA-4654-AD9D-5505C550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BC1621-1F74-41FE-A79E-D5C3213B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8D-3A2A-4C06-9C64-F5F3F98F6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85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461378-85AF-450E-BDFF-B12B3294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80C-5622-484F-BB57-92C12D5BFA78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6D0C53-FE9B-48A4-9413-A17269C4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6E4402-D63D-4881-9A29-4CAB25EC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8D-3A2A-4C06-9C64-F5F3F98F6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752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69167-E347-479C-8AE0-B8515245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3281F6-6A69-4F3D-9A0F-B5535FAC1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62ED35-BD78-44CF-80C1-7498C1ADC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1CE28F-343D-4B36-AF62-919D1B35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80C-5622-484F-BB57-92C12D5BFA78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443B97-4A71-4A00-B670-AFD569F9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040B08-7CD1-45CE-969A-885439EA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8D-3A2A-4C06-9C64-F5F3F98F6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309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C03F8-1BA0-4DB4-8BA1-21E4C370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958F74-BD9C-41F0-8826-7B8DB47C0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6553E0-1BCC-4875-BEAF-01563DC93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514AB9-6618-4ADD-92F3-34C50C43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80C-5622-484F-BB57-92C12D5BFA78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DD7017-7093-4990-8C71-6BF2096C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EFBEE2-C557-4127-A949-44940D2D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8D-3A2A-4C06-9C64-F5F3F98F6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8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F830-677B-43ED-99A9-538570313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08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9A5D0-45E0-48BF-8629-68C6CD4E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7E965D-5250-4202-8BF0-FE610F3B0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ECB96D-FF9B-4C1A-9600-F7F353605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80C-5622-484F-BB57-92C12D5BFA78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A2908D-9750-4DE8-A83E-F1910D02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03B09-1022-44DC-B605-9286DF20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8D-3A2A-4C06-9C64-F5F3F98F6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06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B109BC-246B-4560-9256-313DF75C3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769A71-08DE-40A9-AB36-54D0AF45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3F0CA8-9FC8-477E-BE05-39366B3C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80C-5622-484F-BB57-92C12D5BFA78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10F1CF-F750-4B77-8125-34AD8019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318ACB-A5EB-4CA3-9291-0888394C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8D-3A2A-4C06-9C64-F5F3F98F6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5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F830-677B-43ED-99A9-538570313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35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F830-677B-43ED-99A9-538570313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16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F830-677B-43ED-99A9-538570313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F830-677B-43ED-99A9-538570313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8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F830-677B-43ED-99A9-538570313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0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F830-677B-43ED-99A9-538570313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5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321609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Слайд think-cell" r:id="rId17" imgW="530" imgH="531" progId="TCLayout.ActiveDocument.1">
                  <p:embed/>
                </p:oleObj>
              </mc:Choice>
              <mc:Fallback>
                <p:oleObj name="Слайд think-cell" r:id="rId17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8F830-677B-43ED-99A9-538570313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0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EFB980-6440-4A5D-8773-A7BC3D29EDBA}"/>
              </a:ext>
            </a:extLst>
          </p:cNvPr>
          <p:cNvSpPr/>
          <p:nvPr userDrawn="1"/>
        </p:nvSpPr>
        <p:spPr>
          <a:xfrm>
            <a:off x="0" y="-240000"/>
            <a:ext cx="240000" cy="240000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1AE871-F2E0-4425-A5F9-5AB6B8FADD52}"/>
              </a:ext>
            </a:extLst>
          </p:cNvPr>
          <p:cNvSpPr/>
          <p:nvPr userDrawn="1"/>
        </p:nvSpPr>
        <p:spPr>
          <a:xfrm>
            <a:off x="240000" y="-240000"/>
            <a:ext cx="240000" cy="240000"/>
          </a:xfrm>
          <a:prstGeom prst="rect">
            <a:avLst/>
          </a:prstGeom>
          <a:solidFill>
            <a:srgbClr val="93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3B4F46-64A4-4112-A117-7160EC50C6D4}"/>
              </a:ext>
            </a:extLst>
          </p:cNvPr>
          <p:cNvSpPr/>
          <p:nvPr userDrawn="1"/>
        </p:nvSpPr>
        <p:spPr>
          <a:xfrm>
            <a:off x="480000" y="-240000"/>
            <a:ext cx="240000" cy="240000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716D35-D576-4739-8033-C78644660C2B}"/>
              </a:ext>
            </a:extLst>
          </p:cNvPr>
          <p:cNvSpPr/>
          <p:nvPr userDrawn="1"/>
        </p:nvSpPr>
        <p:spPr>
          <a:xfrm>
            <a:off x="720000" y="-240000"/>
            <a:ext cx="240000" cy="2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CBC3BC-1024-4125-8CC9-AB1EF9AACEFF}"/>
              </a:ext>
            </a:extLst>
          </p:cNvPr>
          <p:cNvSpPr/>
          <p:nvPr userDrawn="1"/>
        </p:nvSpPr>
        <p:spPr>
          <a:xfrm>
            <a:off x="960000" y="-240000"/>
            <a:ext cx="240000" cy="240000"/>
          </a:xfrm>
          <a:prstGeom prst="rect">
            <a:avLst/>
          </a:prstGeom>
          <a:solidFill>
            <a:srgbClr val="F58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D38276-E00C-4AE2-9B9A-318B30EADFEE}"/>
              </a:ext>
            </a:extLst>
          </p:cNvPr>
          <p:cNvSpPr/>
          <p:nvPr userDrawn="1"/>
        </p:nvSpPr>
        <p:spPr>
          <a:xfrm>
            <a:off x="1200000" y="-240000"/>
            <a:ext cx="240000" cy="24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98B4F9-71AD-484F-A3C5-5D725F67070E}"/>
              </a:ext>
            </a:extLst>
          </p:cNvPr>
          <p:cNvSpPr/>
          <p:nvPr userDrawn="1"/>
        </p:nvSpPr>
        <p:spPr>
          <a:xfrm>
            <a:off x="1440000" y="-240000"/>
            <a:ext cx="240000" cy="2400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60000" y="6312809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1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7">
          <p15:clr>
            <a:srgbClr val="F26B43"/>
          </p15:clr>
        </p15:guide>
        <p15:guide id="2" pos="5532">
          <p15:clr>
            <a:srgbClr val="F26B43"/>
          </p15:clr>
        </p15:guide>
        <p15:guide id="3" orient="horz" pos="227">
          <p15:clr>
            <a:srgbClr val="F26B43"/>
          </p15:clr>
        </p15:guide>
        <p15:guide id="4" orient="horz" pos="30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19437-6E60-44F2-84F4-7F02379F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0DB7FE-E567-4A06-8079-A394110A9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3EBCCB-EA80-4AB3-A33B-6F7854017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9680C-5622-484F-BB57-92C12D5BFA78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1CE74A-5C40-4404-BD38-BCA89C6BB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86DEE-A48B-418A-8AAE-57655FF19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138D-3A2A-4C06-9C64-F5F3F98F6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31.png"/><Relationship Id="rId26" Type="http://schemas.openxmlformats.org/officeDocument/2006/relationships/image" Target="../media/image35.png"/><Relationship Id="rId39" Type="http://schemas.openxmlformats.org/officeDocument/2006/relationships/image" Target="../media/image42.emf"/><Relationship Id="rId3" Type="http://schemas.openxmlformats.org/officeDocument/2006/relationships/tags" Target="../tags/tag30.xml"/><Relationship Id="rId21" Type="http://schemas.microsoft.com/office/2007/relationships/hdphoto" Target="../media/hdphoto8.wdp"/><Relationship Id="rId34" Type="http://schemas.openxmlformats.org/officeDocument/2006/relationships/image" Target="../media/image39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17" Type="http://schemas.openxmlformats.org/officeDocument/2006/relationships/image" Target="../media/image30.png"/><Relationship Id="rId25" Type="http://schemas.microsoft.com/office/2007/relationships/hdphoto" Target="../media/hdphoto10.wdp"/><Relationship Id="rId33" Type="http://schemas.openxmlformats.org/officeDocument/2006/relationships/image" Target="../media/image42.svg"/><Relationship Id="rId38" Type="http://schemas.openxmlformats.org/officeDocument/2006/relationships/image" Target="../media/image41.png"/><Relationship Id="rId2" Type="http://schemas.openxmlformats.org/officeDocument/2006/relationships/tags" Target="../tags/tag29.xml"/><Relationship Id="rId16" Type="http://schemas.microsoft.com/office/2007/relationships/hdphoto" Target="../media/hdphoto6.wdp"/><Relationship Id="rId20" Type="http://schemas.openxmlformats.org/officeDocument/2006/relationships/image" Target="../media/image32.png"/><Relationship Id="rId29" Type="http://schemas.openxmlformats.org/officeDocument/2006/relationships/image" Target="../media/image38.svg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emf"/><Relationship Id="rId11" Type="http://schemas.openxmlformats.org/officeDocument/2006/relationships/image" Target="../media/image26.png"/><Relationship Id="rId24" Type="http://schemas.openxmlformats.org/officeDocument/2006/relationships/image" Target="../media/image34.png"/><Relationship Id="rId32" Type="http://schemas.openxmlformats.org/officeDocument/2006/relationships/image" Target="../media/image38.png"/><Relationship Id="rId37" Type="http://schemas.openxmlformats.org/officeDocument/2006/relationships/image" Target="../media/image46.sv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9.png"/><Relationship Id="rId23" Type="http://schemas.microsoft.com/office/2007/relationships/hdphoto" Target="../media/hdphoto9.wdp"/><Relationship Id="rId36" Type="http://schemas.openxmlformats.org/officeDocument/2006/relationships/image" Target="../media/image40.png"/><Relationship Id="rId10" Type="http://schemas.microsoft.com/office/2007/relationships/hdphoto" Target="../media/hdphoto4.wdp"/><Relationship Id="rId19" Type="http://schemas.microsoft.com/office/2007/relationships/hdphoto" Target="../media/hdphoto7.wdp"/><Relationship Id="rId31" Type="http://schemas.openxmlformats.org/officeDocument/2006/relationships/image" Target="../media/image40.sv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5.png"/><Relationship Id="rId14" Type="http://schemas.openxmlformats.org/officeDocument/2006/relationships/image" Target="../media/image28.png"/><Relationship Id="rId22" Type="http://schemas.openxmlformats.org/officeDocument/2006/relationships/image" Target="../media/image33.png"/><Relationship Id="rId27" Type="http://schemas.openxmlformats.org/officeDocument/2006/relationships/image" Target="../media/image36.png"/><Relationship Id="rId30" Type="http://schemas.openxmlformats.org/officeDocument/2006/relationships/image" Target="../media/image37.png"/><Relationship Id="rId35" Type="http://schemas.openxmlformats.org/officeDocument/2006/relationships/image" Target="../media/image4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pub.fsa.gov.ru/ral/view/34053/accreditation" TargetMode="External"/><Relationship Id="rId5" Type="http://schemas.openxmlformats.org/officeDocument/2006/relationships/image" Target="../media/image44.png"/><Relationship Id="rId4" Type="http://schemas.openxmlformats.org/officeDocument/2006/relationships/image" Target="cid:image002.png@01D761C1.ABB4E360" TargetMode="External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7.png"/><Relationship Id="rId26" Type="http://schemas.openxmlformats.org/officeDocument/2006/relationships/image" Target="../media/image53.png"/><Relationship Id="rId3" Type="http://schemas.openxmlformats.org/officeDocument/2006/relationships/image" Target="../media/image45.png"/><Relationship Id="rId21" Type="http://schemas.openxmlformats.org/officeDocument/2006/relationships/image" Target="../media/image147.svg"/><Relationship Id="rId17" Type="http://schemas.openxmlformats.org/officeDocument/2006/relationships/image" Target="../media/image143.svg"/><Relationship Id="rId25" Type="http://schemas.openxmlformats.org/officeDocument/2006/relationships/image" Target="../media/image52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29" Type="http://schemas.openxmlformats.org/officeDocument/2006/relationships/image" Target="../media/image56.png"/><Relationship Id="rId1" Type="http://schemas.openxmlformats.org/officeDocument/2006/relationships/tags" Target="../tags/tag31.xml"/><Relationship Id="rId24" Type="http://schemas.openxmlformats.org/officeDocument/2006/relationships/image" Target="../media/image51.png"/><Relationship Id="rId15" Type="http://schemas.openxmlformats.org/officeDocument/2006/relationships/image" Target="../media/image141.sv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9" Type="http://schemas.openxmlformats.org/officeDocument/2006/relationships/image" Target="../media/image145.svg"/><Relationship Id="rId22" Type="http://schemas.openxmlformats.org/officeDocument/2006/relationships/image" Target="../media/image49.emf"/><Relationship Id="rId27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33.xml"/><Relationship Id="rId7" Type="http://schemas.openxmlformats.org/officeDocument/2006/relationships/notesSlide" Target="../notesSlides/notesSlide4.xml"/><Relationship Id="rId12" Type="http://schemas.openxmlformats.org/officeDocument/2006/relationships/image" Target="NULL"/><Relationship Id="rId2" Type="http://schemas.openxmlformats.org/officeDocument/2006/relationships/tags" Target="../tags/tag32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35.xml"/><Relationship Id="rId10" Type="http://schemas.openxmlformats.org/officeDocument/2006/relationships/image" Target="../media/image58.png"/><Relationship Id="rId4" Type="http://schemas.openxmlformats.org/officeDocument/2006/relationships/tags" Target="../tags/tag34.xml"/><Relationship Id="rId9" Type="http://schemas.openxmlformats.org/officeDocument/2006/relationships/image" Target="../media/image5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139.svg"/><Relationship Id="rId18" Type="http://schemas.openxmlformats.org/officeDocument/2006/relationships/image" Target="../media/image47.png"/><Relationship Id="rId3" Type="http://schemas.openxmlformats.org/officeDocument/2006/relationships/image" Target="../media/image49.emf"/><Relationship Id="rId21" Type="http://schemas.openxmlformats.org/officeDocument/2006/relationships/image" Target="../media/image1470.svg"/><Relationship Id="rId7" Type="http://schemas.openxmlformats.org/officeDocument/2006/relationships/image" Target="../media/image133.svg"/><Relationship Id="rId12" Type="http://schemas.openxmlformats.org/officeDocument/2006/relationships/image" Target="../media/image63.png"/><Relationship Id="rId17" Type="http://schemas.openxmlformats.org/officeDocument/2006/relationships/image" Target="../media/image1430.svg"/><Relationship Id="rId2" Type="http://schemas.openxmlformats.org/officeDocument/2006/relationships/slideLayout" Target="../slideLayouts/slideLayout19.xml"/><Relationship Id="rId20" Type="http://schemas.openxmlformats.org/officeDocument/2006/relationships/image" Target="../media/image48.png"/><Relationship Id="rId1" Type="http://schemas.openxmlformats.org/officeDocument/2006/relationships/tags" Target="../tags/tag36.xml"/><Relationship Id="rId6" Type="http://schemas.openxmlformats.org/officeDocument/2006/relationships/image" Target="../media/image60.png"/><Relationship Id="rId11" Type="http://schemas.openxmlformats.org/officeDocument/2006/relationships/image" Target="../media/image137.svg"/><Relationship Id="rId5" Type="http://schemas.openxmlformats.org/officeDocument/2006/relationships/image" Target="../media/image131.svg"/><Relationship Id="rId15" Type="http://schemas.openxmlformats.org/officeDocument/2006/relationships/image" Target="../media/image141.svg"/><Relationship Id="rId10" Type="http://schemas.openxmlformats.org/officeDocument/2006/relationships/image" Target="../media/image62.png"/><Relationship Id="rId19" Type="http://schemas.openxmlformats.org/officeDocument/2006/relationships/image" Target="../media/image1450.svg"/><Relationship Id="rId4" Type="http://schemas.openxmlformats.org/officeDocument/2006/relationships/image" Target="../media/image59.png"/><Relationship Id="rId9" Type="http://schemas.openxmlformats.org/officeDocument/2006/relationships/image" Target="../media/image135.svg"/><Relationship Id="rId14" Type="http://schemas.openxmlformats.org/officeDocument/2006/relationships/image" Target="../media/image46.png"/><Relationship Id="rId2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svg"/><Relationship Id="rId13" Type="http://schemas.openxmlformats.org/officeDocument/2006/relationships/image" Target="../media/image67.png"/><Relationship Id="rId3" Type="http://schemas.openxmlformats.org/officeDocument/2006/relationships/tags" Target="../tags/tag38.xml"/><Relationship Id="rId7" Type="http://schemas.openxmlformats.org/officeDocument/2006/relationships/image" Target="../media/image64.png"/><Relationship Id="rId12" Type="http://schemas.openxmlformats.org/officeDocument/2006/relationships/image" Target="../media/image106.svg"/><Relationship Id="rId2" Type="http://schemas.openxmlformats.org/officeDocument/2006/relationships/tags" Target="../tags/tag3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emf"/><Relationship Id="rId11" Type="http://schemas.openxmlformats.org/officeDocument/2006/relationships/image" Target="../media/image66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04.sv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65.png"/><Relationship Id="rId14" Type="http://schemas.openxmlformats.org/officeDocument/2006/relationships/image" Target="../media/image10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notesSlide" Target="../notesSlides/notesSlide2.xml"/><Relationship Id="rId3" Type="http://schemas.openxmlformats.org/officeDocument/2006/relationships/tags" Target="../tags/tag13.xml"/><Relationship Id="rId21" Type="http://schemas.openxmlformats.org/officeDocument/2006/relationships/image" Target="../media/image16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image" Target="../media/image2.emf"/><Relationship Id="rId1" Type="http://schemas.openxmlformats.org/officeDocument/2006/relationships/vmlDrawing" Target="../drawings/vmlDrawing7.v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19" Type="http://schemas.openxmlformats.org/officeDocument/2006/relationships/oleObject" Target="../embeddings/oleObject7.bin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7476565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3733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vert="horz">
            <a:normAutofit fontScale="90000"/>
          </a:bodyPr>
          <a:lstStyle/>
          <a:p>
            <a:r>
              <a:rPr lang="ru-RU" dirty="0"/>
              <a:t>3</a:t>
            </a:r>
            <a:r>
              <a:rPr lang="ru-RU" baseline="30000" dirty="0"/>
              <a:t>ий</a:t>
            </a:r>
            <a:r>
              <a:rPr lang="ru-RU" dirty="0"/>
              <a:t> Дискуссионный клуб онлайн-журнала «СИБУР Клиентам» №21: объединение СИБУР и </a:t>
            </a:r>
            <a:r>
              <a:rPr lang="ru-RU" dirty="0" smtClean="0"/>
              <a:t>предприятий ТАИФ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18 ноября 2021 г.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925F-4F8D-4709-A6C1-1FC924B0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18" y="367989"/>
            <a:ext cx="11228916" cy="838435"/>
          </a:xfrm>
        </p:spPr>
        <p:txBody>
          <a:bodyPr/>
          <a:lstStyle/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Создание единой компании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даст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дополнительный стимул развитию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бизнеса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DE33A7-1655-4F25-B5FE-6E768C9B9F67}"/>
              </a:ext>
            </a:extLst>
          </p:cNvPr>
          <p:cNvSpPr/>
          <p:nvPr/>
        </p:nvSpPr>
        <p:spPr>
          <a:xfrm rot="5400000">
            <a:off x="7221772" y="3278447"/>
            <a:ext cx="384000" cy="941969"/>
          </a:xfrm>
          <a:prstGeom prst="rect">
            <a:avLst/>
          </a:prstGeom>
          <a:solidFill>
            <a:srgbClr val="C0A775">
              <a:alpha val="65000"/>
            </a:srgbClr>
          </a:solidFill>
          <a:ln>
            <a:solidFill>
              <a:srgbClr val="D6C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C2EAA6-F125-4092-BDA8-6286E6C84D42}"/>
              </a:ext>
            </a:extLst>
          </p:cNvPr>
          <p:cNvSpPr/>
          <p:nvPr/>
        </p:nvSpPr>
        <p:spPr>
          <a:xfrm rot="16200000" flipH="1">
            <a:off x="5943557" y="2943393"/>
            <a:ext cx="384000" cy="1614460"/>
          </a:xfrm>
          <a:prstGeom prst="rect">
            <a:avLst/>
          </a:prstGeom>
          <a:solidFill>
            <a:srgbClr val="008C95">
              <a:alpha val="50000"/>
            </a:srgbClr>
          </a:solidFill>
          <a:ln>
            <a:solidFill>
              <a:srgbClr val="7FC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3350CE3-19CC-4B21-89C5-DF0AF278E3D4}"/>
              </a:ext>
            </a:extLst>
          </p:cNvPr>
          <p:cNvSpPr/>
          <p:nvPr/>
        </p:nvSpPr>
        <p:spPr>
          <a:xfrm rot="16200000" flipH="1">
            <a:off x="2714413" y="1327965"/>
            <a:ext cx="384000" cy="4842929"/>
          </a:xfrm>
          <a:prstGeom prst="rect">
            <a:avLst/>
          </a:prstGeom>
          <a:solidFill>
            <a:srgbClr val="008C95">
              <a:alpha val="20000"/>
            </a:srgbClr>
          </a:solidFill>
          <a:ln cap="rnd">
            <a:solidFill>
              <a:srgbClr val="008C95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BC692D-E85D-4D5F-B368-64F40BDAEA7D}"/>
              </a:ext>
            </a:extLst>
          </p:cNvPr>
          <p:cNvSpPr/>
          <p:nvPr/>
        </p:nvSpPr>
        <p:spPr>
          <a:xfrm rot="5400000">
            <a:off x="9256353" y="2185834"/>
            <a:ext cx="384000" cy="3127196"/>
          </a:xfrm>
          <a:prstGeom prst="rect">
            <a:avLst/>
          </a:prstGeom>
          <a:solidFill>
            <a:srgbClr val="C0A775">
              <a:alpha val="20000"/>
            </a:srgbClr>
          </a:solidFill>
          <a:ln cap="rnd">
            <a:solidFill>
              <a:srgbClr val="C0A775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C42013-7B24-4452-A3A4-B916742A41AB}"/>
              </a:ext>
            </a:extLst>
          </p:cNvPr>
          <p:cNvSpPr txBox="1"/>
          <p:nvPr/>
        </p:nvSpPr>
        <p:spPr>
          <a:xfrm>
            <a:off x="2526923" y="1831058"/>
            <a:ext cx="1111628" cy="492507"/>
          </a:xfrm>
          <a:prstGeom prst="rect">
            <a:avLst/>
          </a:prstGeom>
          <a:noFill/>
        </p:spPr>
        <p:txBody>
          <a:bodyPr wrap="square" lIns="144000" tIns="0" rIns="0" bIns="0" anchor="ctr">
            <a:spAutoFit/>
          </a:bodyPr>
          <a:lstStyle/>
          <a:p>
            <a:pPr defTabSz="914377">
              <a:lnSpc>
                <a:spcPct val="120000"/>
              </a:lnSpc>
            </a:pPr>
            <a:r>
              <a:rPr lang="en-US" sz="2667" dirty="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14</a:t>
            </a:r>
            <a:endParaRPr lang="ru-RU" sz="2667" dirty="0">
              <a:solidFill>
                <a:prstClr val="whit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48FAC91-5098-4FFD-80A0-10B9AC2BA62B}"/>
              </a:ext>
            </a:extLst>
          </p:cNvPr>
          <p:cNvCxnSpPr>
            <a:cxnSpLocks/>
          </p:cNvCxnSpPr>
          <p:nvPr/>
        </p:nvCxnSpPr>
        <p:spPr>
          <a:xfrm>
            <a:off x="6942787" y="3469307"/>
            <a:ext cx="3090" cy="601903"/>
          </a:xfrm>
          <a:prstGeom prst="line">
            <a:avLst/>
          </a:prstGeom>
          <a:ln w="1905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115AB817-8376-424E-83B2-F22A97806FFF}"/>
              </a:ext>
            </a:extLst>
          </p:cNvPr>
          <p:cNvSpPr txBox="1"/>
          <p:nvPr/>
        </p:nvSpPr>
        <p:spPr>
          <a:xfrm>
            <a:off x="472018" y="3192572"/>
            <a:ext cx="2727344" cy="2256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77">
              <a:lnSpc>
                <a:spcPct val="110000"/>
              </a:lnSpc>
            </a:pPr>
            <a:r>
              <a:rPr lang="ru-RU" sz="1333" cap="all" spc="67" dirty="0">
                <a:solidFill>
                  <a:prstClr val="black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Инвестпрограмма </a:t>
            </a:r>
            <a:r>
              <a:rPr lang="en-US" sz="1333" cap="all" spc="67" dirty="0">
                <a:solidFill>
                  <a:prstClr val="black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 2022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0ED3C96-7EC3-48B4-891F-9AC841C3ED0C}"/>
              </a:ext>
            </a:extLst>
          </p:cNvPr>
          <p:cNvSpPr txBox="1"/>
          <p:nvPr/>
        </p:nvSpPr>
        <p:spPr>
          <a:xfrm>
            <a:off x="472018" y="4139912"/>
            <a:ext cx="1253724" cy="39408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20000"/>
              </a:lnSpc>
            </a:pPr>
            <a:r>
              <a:rPr lang="ru-RU" sz="1067" dirty="0">
                <a:solidFill>
                  <a:prstClr val="black"/>
                </a:solidFill>
                <a:latin typeface="Open Sans"/>
              </a:rPr>
              <a:t>Перспективные проекты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7BFDEF9-0674-4D05-BE23-9428EAD3A998}"/>
              </a:ext>
            </a:extLst>
          </p:cNvPr>
          <p:cNvSpPr txBox="1"/>
          <p:nvPr/>
        </p:nvSpPr>
        <p:spPr>
          <a:xfrm>
            <a:off x="9769713" y="4139912"/>
            <a:ext cx="1253724" cy="39408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 defTabSz="914377">
              <a:lnSpc>
                <a:spcPct val="120000"/>
              </a:lnSpc>
            </a:pPr>
            <a:r>
              <a:rPr lang="ru-RU" sz="1067" dirty="0">
                <a:solidFill>
                  <a:prstClr val="black"/>
                </a:solidFill>
                <a:latin typeface="Open Sans"/>
              </a:rPr>
              <a:t>Перспективные проекты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CFC7667-8BA3-4A7D-9861-438EAEE61683}"/>
              </a:ext>
            </a:extLst>
          </p:cNvPr>
          <p:cNvSpPr txBox="1"/>
          <p:nvPr/>
        </p:nvSpPr>
        <p:spPr>
          <a:xfrm>
            <a:off x="5402367" y="4139913"/>
            <a:ext cx="2408349" cy="178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914377">
              <a:lnSpc>
                <a:spcPct val="120000"/>
              </a:lnSpc>
            </a:pPr>
            <a:r>
              <a:rPr lang="ru-RU" sz="1067" dirty="0">
                <a:solidFill>
                  <a:prstClr val="black"/>
                </a:solidFill>
                <a:latin typeface="Open Sans"/>
              </a:rPr>
              <a:t>Текущие </a:t>
            </a:r>
            <a:r>
              <a:rPr lang="ru-RU" sz="1067" dirty="0" smtClean="0">
                <a:solidFill>
                  <a:prstClr val="black"/>
                </a:solidFill>
                <a:latin typeface="Open Sans"/>
              </a:rPr>
              <a:t>проекты</a:t>
            </a:r>
            <a:endParaRPr lang="ru-RU" sz="1067" dirty="0">
              <a:solidFill>
                <a:prstClr val="black"/>
              </a:solidFill>
              <a:latin typeface="Open Sans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D888478-594B-4A0C-A7B1-05E565C8A60C}"/>
              </a:ext>
            </a:extLst>
          </p:cNvPr>
          <p:cNvGrpSpPr/>
          <p:nvPr/>
        </p:nvGrpSpPr>
        <p:grpSpPr>
          <a:xfrm>
            <a:off x="6243203" y="2017081"/>
            <a:ext cx="839160" cy="158307"/>
            <a:chOff x="1914970" y="2071686"/>
            <a:chExt cx="5316679" cy="1002983"/>
          </a:xfrm>
          <a:solidFill>
            <a:schemeClr val="bg1"/>
          </a:solidFill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45D3505-2FAA-49DE-8C9D-978591C5C919}"/>
                </a:ext>
              </a:extLst>
            </p:cNvPr>
            <p:cNvSpPr/>
            <p:nvPr/>
          </p:nvSpPr>
          <p:spPr>
            <a:xfrm>
              <a:off x="1914970" y="2071687"/>
              <a:ext cx="1029483" cy="1002982"/>
            </a:xfrm>
            <a:custGeom>
              <a:avLst/>
              <a:gdLst>
                <a:gd name="connsiteX0" fmla="*/ 1001584 w 1029483"/>
                <a:gd name="connsiteY0" fmla="*/ 434340 h 1002982"/>
                <a:gd name="connsiteX1" fmla="*/ 1029207 w 1029483"/>
                <a:gd name="connsiteY1" fmla="*/ 124778 h 1002982"/>
                <a:gd name="connsiteX2" fmla="*/ 911097 w 1029483"/>
                <a:gd name="connsiteY2" fmla="*/ 0 h 1002982"/>
                <a:gd name="connsiteX3" fmla="*/ 656779 w 1029483"/>
                <a:gd name="connsiteY3" fmla="*/ 0 h 1002982"/>
                <a:gd name="connsiteX4" fmla="*/ 656779 w 1029483"/>
                <a:gd name="connsiteY4" fmla="*/ 0 h 1002982"/>
                <a:gd name="connsiteX5" fmla="*/ 503427 w 1029483"/>
                <a:gd name="connsiteY5" fmla="*/ 0 h 1002982"/>
                <a:gd name="connsiteX6" fmla="*/ 478662 w 1029483"/>
                <a:gd name="connsiteY6" fmla="*/ 0 h 1002982"/>
                <a:gd name="connsiteX7" fmla="*/ 199579 w 1029483"/>
                <a:gd name="connsiteY7" fmla="*/ 0 h 1002982"/>
                <a:gd name="connsiteX8" fmla="*/ 66229 w 1029483"/>
                <a:gd name="connsiteY8" fmla="*/ 114300 h 1002982"/>
                <a:gd name="connsiteX9" fmla="*/ 507 w 1029483"/>
                <a:gd name="connsiteY9" fmla="*/ 868680 h 1002982"/>
                <a:gd name="connsiteX10" fmla="*/ 117664 w 1029483"/>
                <a:gd name="connsiteY10" fmla="*/ 1002983 h 1002982"/>
                <a:gd name="connsiteX11" fmla="*/ 416749 w 1029483"/>
                <a:gd name="connsiteY11" fmla="*/ 1002983 h 1002982"/>
                <a:gd name="connsiteX12" fmla="*/ 541527 w 1029483"/>
                <a:gd name="connsiteY12" fmla="*/ 1002983 h 1002982"/>
                <a:gd name="connsiteX13" fmla="*/ 825372 w 1029483"/>
                <a:gd name="connsiteY13" fmla="*/ 1002983 h 1002982"/>
                <a:gd name="connsiteX14" fmla="*/ 963484 w 1029483"/>
                <a:gd name="connsiteY14" fmla="*/ 876300 h 1002982"/>
                <a:gd name="connsiteX15" fmla="*/ 991107 w 1029483"/>
                <a:gd name="connsiteY15" fmla="*/ 552450 h 1002982"/>
                <a:gd name="connsiteX16" fmla="*/ 563434 w 1029483"/>
                <a:gd name="connsiteY16" fmla="*/ 552450 h 1002982"/>
                <a:gd name="connsiteX17" fmla="*/ 545337 w 1029483"/>
                <a:gd name="connsiteY17" fmla="*/ 766763 h 1002982"/>
                <a:gd name="connsiteX18" fmla="*/ 436752 w 1029483"/>
                <a:gd name="connsiteY18" fmla="*/ 766763 h 1002982"/>
                <a:gd name="connsiteX19" fmla="*/ 483424 w 1029483"/>
                <a:gd name="connsiteY19" fmla="*/ 234315 h 1002982"/>
                <a:gd name="connsiteX20" fmla="*/ 592009 w 1029483"/>
                <a:gd name="connsiteY20" fmla="*/ 234315 h 1002982"/>
                <a:gd name="connsiteX21" fmla="*/ 574864 w 1029483"/>
                <a:gd name="connsiteY21" fmla="*/ 433388 h 1002982"/>
                <a:gd name="connsiteX22" fmla="*/ 1001584 w 1029483"/>
                <a:gd name="connsiteY22" fmla="*/ 433388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9483" h="1002982">
                  <a:moveTo>
                    <a:pt x="1001584" y="434340"/>
                  </a:moveTo>
                  <a:cubicBezTo>
                    <a:pt x="1001584" y="434340"/>
                    <a:pt x="1026349" y="152400"/>
                    <a:pt x="1029207" y="124778"/>
                  </a:cubicBezTo>
                  <a:cubicBezTo>
                    <a:pt x="1033017" y="80963"/>
                    <a:pt x="997774" y="0"/>
                    <a:pt x="911097" y="0"/>
                  </a:cubicBezTo>
                  <a:lnTo>
                    <a:pt x="656779" y="0"/>
                  </a:lnTo>
                  <a:lnTo>
                    <a:pt x="656779" y="0"/>
                  </a:lnTo>
                  <a:lnTo>
                    <a:pt x="503427" y="0"/>
                  </a:lnTo>
                  <a:lnTo>
                    <a:pt x="478662" y="0"/>
                  </a:lnTo>
                  <a:lnTo>
                    <a:pt x="199579" y="0"/>
                  </a:lnTo>
                  <a:cubicBezTo>
                    <a:pt x="113854" y="0"/>
                    <a:pt x="71944" y="58103"/>
                    <a:pt x="66229" y="114300"/>
                  </a:cubicBezTo>
                  <a:cubicBezTo>
                    <a:pt x="63372" y="147638"/>
                    <a:pt x="4317" y="828675"/>
                    <a:pt x="507" y="868680"/>
                  </a:cubicBezTo>
                  <a:cubicBezTo>
                    <a:pt x="-5208" y="931545"/>
                    <a:pt x="37654" y="1002983"/>
                    <a:pt x="117664" y="1002983"/>
                  </a:cubicBezTo>
                  <a:lnTo>
                    <a:pt x="416749" y="1002983"/>
                  </a:lnTo>
                  <a:lnTo>
                    <a:pt x="541527" y="1002983"/>
                  </a:lnTo>
                  <a:lnTo>
                    <a:pt x="825372" y="1002983"/>
                  </a:lnTo>
                  <a:cubicBezTo>
                    <a:pt x="918717" y="1002983"/>
                    <a:pt x="955864" y="953453"/>
                    <a:pt x="963484" y="876300"/>
                  </a:cubicBezTo>
                  <a:cubicBezTo>
                    <a:pt x="968247" y="830580"/>
                    <a:pt x="991107" y="552450"/>
                    <a:pt x="991107" y="552450"/>
                  </a:cubicBezTo>
                  <a:lnTo>
                    <a:pt x="563434" y="552450"/>
                  </a:lnTo>
                  <a:lnTo>
                    <a:pt x="545337" y="766763"/>
                  </a:lnTo>
                  <a:lnTo>
                    <a:pt x="436752" y="766763"/>
                  </a:lnTo>
                  <a:lnTo>
                    <a:pt x="483424" y="234315"/>
                  </a:lnTo>
                  <a:lnTo>
                    <a:pt x="592009" y="234315"/>
                  </a:lnTo>
                  <a:lnTo>
                    <a:pt x="574864" y="433388"/>
                  </a:lnTo>
                  <a:lnTo>
                    <a:pt x="1001584" y="4333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16C6DB1-A143-4A98-84E9-31B159A4C383}"/>
                </a:ext>
              </a:extLst>
            </p:cNvPr>
            <p:cNvSpPr/>
            <p:nvPr/>
          </p:nvSpPr>
          <p:spPr>
            <a:xfrm>
              <a:off x="2975610" y="2071687"/>
              <a:ext cx="1051560" cy="1002982"/>
            </a:xfrm>
            <a:custGeom>
              <a:avLst/>
              <a:gdLst>
                <a:gd name="connsiteX0" fmla="*/ 601028 w 1051560"/>
                <a:gd name="connsiteY0" fmla="*/ 85725 h 1002982"/>
                <a:gd name="connsiteX1" fmla="*/ 461010 w 1051560"/>
                <a:gd name="connsiteY1" fmla="*/ 519113 h 1002982"/>
                <a:gd name="connsiteX2" fmla="*/ 517207 w 1051560"/>
                <a:gd name="connsiteY2" fmla="*/ 0 h 1002982"/>
                <a:gd name="connsiteX3" fmla="*/ 89535 w 1051560"/>
                <a:gd name="connsiteY3" fmla="*/ 0 h 1002982"/>
                <a:gd name="connsiteX4" fmla="*/ 0 w 1051560"/>
                <a:gd name="connsiteY4" fmla="*/ 1002983 h 1002982"/>
                <a:gd name="connsiteX5" fmla="*/ 321945 w 1051560"/>
                <a:gd name="connsiteY5" fmla="*/ 1002983 h 1002982"/>
                <a:gd name="connsiteX6" fmla="*/ 443865 w 1051560"/>
                <a:gd name="connsiteY6" fmla="*/ 920115 h 1002982"/>
                <a:gd name="connsiteX7" fmla="*/ 578168 w 1051560"/>
                <a:gd name="connsiteY7" fmla="*/ 548640 h 1002982"/>
                <a:gd name="connsiteX8" fmla="*/ 534353 w 1051560"/>
                <a:gd name="connsiteY8" fmla="*/ 1002983 h 1002982"/>
                <a:gd name="connsiteX9" fmla="*/ 962025 w 1051560"/>
                <a:gd name="connsiteY9" fmla="*/ 1002983 h 1002982"/>
                <a:gd name="connsiteX10" fmla="*/ 1051560 w 1051560"/>
                <a:gd name="connsiteY10" fmla="*/ 0 h 1002982"/>
                <a:gd name="connsiteX11" fmla="*/ 715328 w 1051560"/>
                <a:gd name="connsiteY11" fmla="*/ 0 h 1002982"/>
                <a:gd name="connsiteX12" fmla="*/ 601028 w 1051560"/>
                <a:gd name="connsiteY12" fmla="*/ 85725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1560" h="1002982">
                  <a:moveTo>
                    <a:pt x="601028" y="85725"/>
                  </a:moveTo>
                  <a:cubicBezTo>
                    <a:pt x="585787" y="129540"/>
                    <a:pt x="461010" y="519113"/>
                    <a:pt x="461010" y="519113"/>
                  </a:cubicBezTo>
                  <a:lnTo>
                    <a:pt x="517207" y="0"/>
                  </a:lnTo>
                  <a:lnTo>
                    <a:pt x="89535" y="0"/>
                  </a:lnTo>
                  <a:lnTo>
                    <a:pt x="0" y="1002983"/>
                  </a:lnTo>
                  <a:lnTo>
                    <a:pt x="321945" y="1002983"/>
                  </a:lnTo>
                  <a:cubicBezTo>
                    <a:pt x="402907" y="1002983"/>
                    <a:pt x="430530" y="957263"/>
                    <a:pt x="443865" y="920115"/>
                  </a:cubicBezTo>
                  <a:cubicBezTo>
                    <a:pt x="460057" y="876300"/>
                    <a:pt x="578168" y="548640"/>
                    <a:pt x="578168" y="548640"/>
                  </a:cubicBezTo>
                  <a:lnTo>
                    <a:pt x="534353" y="1002983"/>
                  </a:lnTo>
                  <a:lnTo>
                    <a:pt x="962025" y="1002983"/>
                  </a:lnTo>
                  <a:lnTo>
                    <a:pt x="1051560" y="0"/>
                  </a:lnTo>
                  <a:cubicBezTo>
                    <a:pt x="1051560" y="0"/>
                    <a:pt x="744855" y="0"/>
                    <a:pt x="715328" y="0"/>
                  </a:cubicBezTo>
                  <a:cubicBezTo>
                    <a:pt x="641032" y="0"/>
                    <a:pt x="612457" y="55245"/>
                    <a:pt x="601028" y="85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336A77C-A753-4A04-A809-90C08376D313}"/>
                </a:ext>
              </a:extLst>
            </p:cNvPr>
            <p:cNvSpPr/>
            <p:nvPr/>
          </p:nvSpPr>
          <p:spPr>
            <a:xfrm>
              <a:off x="5120640" y="2071686"/>
              <a:ext cx="1050607" cy="1002982"/>
            </a:xfrm>
            <a:custGeom>
              <a:avLst/>
              <a:gdLst>
                <a:gd name="connsiteX0" fmla="*/ 622935 w 1050607"/>
                <a:gd name="connsiteY0" fmla="*/ 0 h 1002982"/>
                <a:gd name="connsiteX1" fmla="*/ 582930 w 1050607"/>
                <a:gd name="connsiteY1" fmla="*/ 457200 h 1002982"/>
                <a:gd name="connsiteX2" fmla="*/ 474345 w 1050607"/>
                <a:gd name="connsiteY2" fmla="*/ 457200 h 1002982"/>
                <a:gd name="connsiteX3" fmla="*/ 514350 w 1050607"/>
                <a:gd name="connsiteY3" fmla="*/ 0 h 1002982"/>
                <a:gd name="connsiteX4" fmla="*/ 86678 w 1050607"/>
                <a:gd name="connsiteY4" fmla="*/ 0 h 1002982"/>
                <a:gd name="connsiteX5" fmla="*/ 40957 w 1050607"/>
                <a:gd name="connsiteY5" fmla="*/ 531495 h 1002982"/>
                <a:gd name="connsiteX6" fmla="*/ 161925 w 1050607"/>
                <a:gd name="connsiteY6" fmla="*/ 666750 h 1002982"/>
                <a:gd name="connsiteX7" fmla="*/ 563880 w 1050607"/>
                <a:gd name="connsiteY7" fmla="*/ 666750 h 1002982"/>
                <a:gd name="connsiteX8" fmla="*/ 556260 w 1050607"/>
                <a:gd name="connsiteY8" fmla="*/ 767715 h 1002982"/>
                <a:gd name="connsiteX9" fmla="*/ 20955 w 1050607"/>
                <a:gd name="connsiteY9" fmla="*/ 767715 h 1002982"/>
                <a:gd name="connsiteX10" fmla="*/ 0 w 1050607"/>
                <a:gd name="connsiteY10" fmla="*/ 1002983 h 1002982"/>
                <a:gd name="connsiteX11" fmla="*/ 551497 w 1050607"/>
                <a:gd name="connsiteY11" fmla="*/ 1002983 h 1002982"/>
                <a:gd name="connsiteX12" fmla="*/ 576263 w 1050607"/>
                <a:gd name="connsiteY12" fmla="*/ 1002983 h 1002982"/>
                <a:gd name="connsiteX13" fmla="*/ 851535 w 1050607"/>
                <a:gd name="connsiteY13" fmla="*/ 1002983 h 1002982"/>
                <a:gd name="connsiteX14" fmla="*/ 972503 w 1050607"/>
                <a:gd name="connsiteY14" fmla="*/ 884873 h 1002982"/>
                <a:gd name="connsiteX15" fmla="*/ 1050607 w 1050607"/>
                <a:gd name="connsiteY15" fmla="*/ 0 h 1002982"/>
                <a:gd name="connsiteX16" fmla="*/ 622935 w 1050607"/>
                <a:gd name="connsiteY16" fmla="*/ 0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0607" h="1002982">
                  <a:moveTo>
                    <a:pt x="622935" y="0"/>
                  </a:moveTo>
                  <a:lnTo>
                    <a:pt x="582930" y="457200"/>
                  </a:lnTo>
                  <a:lnTo>
                    <a:pt x="474345" y="457200"/>
                  </a:lnTo>
                  <a:lnTo>
                    <a:pt x="514350" y="0"/>
                  </a:lnTo>
                  <a:lnTo>
                    <a:pt x="86678" y="0"/>
                  </a:lnTo>
                  <a:cubicBezTo>
                    <a:pt x="86678" y="0"/>
                    <a:pt x="45720" y="483870"/>
                    <a:pt x="40957" y="531495"/>
                  </a:cubicBezTo>
                  <a:cubicBezTo>
                    <a:pt x="35242" y="587693"/>
                    <a:pt x="67628" y="666750"/>
                    <a:pt x="161925" y="666750"/>
                  </a:cubicBezTo>
                  <a:lnTo>
                    <a:pt x="563880" y="666750"/>
                  </a:lnTo>
                  <a:lnTo>
                    <a:pt x="556260" y="767715"/>
                  </a:lnTo>
                  <a:lnTo>
                    <a:pt x="20955" y="767715"/>
                  </a:lnTo>
                  <a:lnTo>
                    <a:pt x="0" y="1002983"/>
                  </a:lnTo>
                  <a:lnTo>
                    <a:pt x="551497" y="1002983"/>
                  </a:lnTo>
                  <a:lnTo>
                    <a:pt x="576263" y="1002983"/>
                  </a:lnTo>
                  <a:lnTo>
                    <a:pt x="851535" y="1002983"/>
                  </a:lnTo>
                  <a:cubicBezTo>
                    <a:pt x="909638" y="1002983"/>
                    <a:pt x="964882" y="964883"/>
                    <a:pt x="972503" y="884873"/>
                  </a:cubicBezTo>
                  <a:cubicBezTo>
                    <a:pt x="977265" y="833438"/>
                    <a:pt x="1050607" y="0"/>
                    <a:pt x="1050607" y="0"/>
                  </a:cubicBezTo>
                  <a:lnTo>
                    <a:pt x="6229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569A198-27F8-47DF-8382-21B457C082BE}"/>
                </a:ext>
              </a:extLst>
            </p:cNvPr>
            <p:cNvSpPr/>
            <p:nvPr/>
          </p:nvSpPr>
          <p:spPr>
            <a:xfrm>
              <a:off x="6191250" y="2071687"/>
              <a:ext cx="1040399" cy="1002982"/>
            </a:xfrm>
            <a:custGeom>
              <a:avLst/>
              <a:gdLst>
                <a:gd name="connsiteX0" fmla="*/ 668655 w 1040399"/>
                <a:gd name="connsiteY0" fmla="*/ 0 h 1002982"/>
                <a:gd name="connsiteX1" fmla="*/ 668655 w 1040399"/>
                <a:gd name="connsiteY1" fmla="*/ 0 h 1002982"/>
                <a:gd name="connsiteX2" fmla="*/ 515303 w 1040399"/>
                <a:gd name="connsiteY2" fmla="*/ 0 h 1002982"/>
                <a:gd name="connsiteX3" fmla="*/ 87630 w 1040399"/>
                <a:gd name="connsiteY3" fmla="*/ 0 h 1002982"/>
                <a:gd name="connsiteX4" fmla="*/ 0 w 1040399"/>
                <a:gd name="connsiteY4" fmla="*/ 1002983 h 1002982"/>
                <a:gd name="connsiteX5" fmla="*/ 427672 w 1040399"/>
                <a:gd name="connsiteY5" fmla="*/ 1002983 h 1002982"/>
                <a:gd name="connsiteX6" fmla="*/ 454343 w 1040399"/>
                <a:gd name="connsiteY6" fmla="*/ 692468 h 1002982"/>
                <a:gd name="connsiteX7" fmla="*/ 607695 w 1040399"/>
                <a:gd name="connsiteY7" fmla="*/ 692468 h 1002982"/>
                <a:gd name="connsiteX8" fmla="*/ 579120 w 1040399"/>
                <a:gd name="connsiteY8" fmla="*/ 692468 h 1002982"/>
                <a:gd name="connsiteX9" fmla="*/ 870585 w 1040399"/>
                <a:gd name="connsiteY9" fmla="*/ 692468 h 1002982"/>
                <a:gd name="connsiteX10" fmla="*/ 1001077 w 1040399"/>
                <a:gd name="connsiteY10" fmla="*/ 568643 h 1002982"/>
                <a:gd name="connsiteX11" fmla="*/ 1040130 w 1040399"/>
                <a:gd name="connsiteY11" fmla="*/ 120968 h 1002982"/>
                <a:gd name="connsiteX12" fmla="*/ 912495 w 1040399"/>
                <a:gd name="connsiteY12" fmla="*/ 0 h 1002982"/>
                <a:gd name="connsiteX13" fmla="*/ 668655 w 1040399"/>
                <a:gd name="connsiteY13" fmla="*/ 0 h 1002982"/>
                <a:gd name="connsiteX14" fmla="*/ 473393 w 1040399"/>
                <a:gd name="connsiteY14" fmla="*/ 483870 h 1002982"/>
                <a:gd name="connsiteX15" fmla="*/ 495300 w 1040399"/>
                <a:gd name="connsiteY15" fmla="*/ 235268 h 1002982"/>
                <a:gd name="connsiteX16" fmla="*/ 602932 w 1040399"/>
                <a:gd name="connsiteY16" fmla="*/ 235268 h 1002982"/>
                <a:gd name="connsiteX17" fmla="*/ 581025 w 1040399"/>
                <a:gd name="connsiteY17" fmla="*/ 483870 h 1002982"/>
                <a:gd name="connsiteX18" fmla="*/ 473393 w 1040399"/>
                <a:gd name="connsiteY18" fmla="*/ 483870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0399" h="1002982">
                  <a:moveTo>
                    <a:pt x="668655" y="0"/>
                  </a:moveTo>
                  <a:lnTo>
                    <a:pt x="668655" y="0"/>
                  </a:lnTo>
                  <a:lnTo>
                    <a:pt x="515303" y="0"/>
                  </a:lnTo>
                  <a:lnTo>
                    <a:pt x="87630" y="0"/>
                  </a:lnTo>
                  <a:lnTo>
                    <a:pt x="0" y="1002983"/>
                  </a:lnTo>
                  <a:lnTo>
                    <a:pt x="427672" y="1002983"/>
                  </a:lnTo>
                  <a:lnTo>
                    <a:pt x="454343" y="692468"/>
                  </a:lnTo>
                  <a:lnTo>
                    <a:pt x="607695" y="692468"/>
                  </a:lnTo>
                  <a:lnTo>
                    <a:pt x="579120" y="692468"/>
                  </a:lnTo>
                  <a:lnTo>
                    <a:pt x="870585" y="692468"/>
                  </a:lnTo>
                  <a:cubicBezTo>
                    <a:pt x="943927" y="692468"/>
                    <a:pt x="992505" y="655320"/>
                    <a:pt x="1001077" y="568643"/>
                  </a:cubicBezTo>
                  <a:cubicBezTo>
                    <a:pt x="1003935" y="535305"/>
                    <a:pt x="1038225" y="155258"/>
                    <a:pt x="1040130" y="120968"/>
                  </a:cubicBezTo>
                  <a:cubicBezTo>
                    <a:pt x="1044893" y="47625"/>
                    <a:pt x="985838" y="0"/>
                    <a:pt x="912495" y="0"/>
                  </a:cubicBezTo>
                  <a:lnTo>
                    <a:pt x="668655" y="0"/>
                  </a:lnTo>
                  <a:close/>
                  <a:moveTo>
                    <a:pt x="473393" y="483870"/>
                  </a:moveTo>
                  <a:lnTo>
                    <a:pt x="495300" y="235268"/>
                  </a:lnTo>
                  <a:lnTo>
                    <a:pt x="602932" y="235268"/>
                  </a:lnTo>
                  <a:lnTo>
                    <a:pt x="581025" y="483870"/>
                  </a:lnTo>
                  <a:lnTo>
                    <a:pt x="473393" y="4838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D5B7786-E38F-4469-AA11-538C8EE87847}"/>
                </a:ext>
              </a:extLst>
            </p:cNvPr>
            <p:cNvSpPr/>
            <p:nvPr/>
          </p:nvSpPr>
          <p:spPr>
            <a:xfrm>
              <a:off x="4048125" y="2071687"/>
              <a:ext cx="1051559" cy="1002982"/>
            </a:xfrm>
            <a:custGeom>
              <a:avLst/>
              <a:gdLst>
                <a:gd name="connsiteX0" fmla="*/ 485775 w 1051559"/>
                <a:gd name="connsiteY0" fmla="*/ 337185 h 1002982"/>
                <a:gd name="connsiteX1" fmla="*/ 494347 w 1051559"/>
                <a:gd name="connsiteY1" fmla="*/ 235268 h 1002982"/>
                <a:gd name="connsiteX2" fmla="*/ 1029653 w 1051559"/>
                <a:gd name="connsiteY2" fmla="*/ 235268 h 1002982"/>
                <a:gd name="connsiteX3" fmla="*/ 1051560 w 1051559"/>
                <a:gd name="connsiteY3" fmla="*/ 0 h 1002982"/>
                <a:gd name="connsiteX4" fmla="*/ 515303 w 1051559"/>
                <a:gd name="connsiteY4" fmla="*/ 0 h 1002982"/>
                <a:gd name="connsiteX5" fmla="*/ 490538 w 1051559"/>
                <a:gd name="connsiteY5" fmla="*/ 0 h 1002982"/>
                <a:gd name="connsiteX6" fmla="*/ 87630 w 1051559"/>
                <a:gd name="connsiteY6" fmla="*/ 0 h 1002982"/>
                <a:gd name="connsiteX7" fmla="*/ 0 w 1051559"/>
                <a:gd name="connsiteY7" fmla="*/ 1002983 h 1002982"/>
                <a:gd name="connsiteX8" fmla="*/ 160972 w 1051559"/>
                <a:gd name="connsiteY8" fmla="*/ 1002983 h 1002982"/>
                <a:gd name="connsiteX9" fmla="*/ 160972 w 1051559"/>
                <a:gd name="connsiteY9" fmla="*/ 1002983 h 1002982"/>
                <a:gd name="connsiteX10" fmla="*/ 854393 w 1051559"/>
                <a:gd name="connsiteY10" fmla="*/ 1002983 h 1002982"/>
                <a:gd name="connsiteX11" fmla="*/ 975360 w 1051559"/>
                <a:gd name="connsiteY11" fmla="*/ 886778 h 1002982"/>
                <a:gd name="connsiteX12" fmla="*/ 1012507 w 1051559"/>
                <a:gd name="connsiteY12" fmla="*/ 471488 h 1002982"/>
                <a:gd name="connsiteX13" fmla="*/ 882968 w 1051559"/>
                <a:gd name="connsiteY13" fmla="*/ 336233 h 1002982"/>
                <a:gd name="connsiteX14" fmla="*/ 485775 w 1051559"/>
                <a:gd name="connsiteY14" fmla="*/ 336233 h 1002982"/>
                <a:gd name="connsiteX15" fmla="*/ 555307 w 1051559"/>
                <a:gd name="connsiteY15" fmla="*/ 794385 h 1002982"/>
                <a:gd name="connsiteX16" fmla="*/ 445770 w 1051559"/>
                <a:gd name="connsiteY16" fmla="*/ 794385 h 1002982"/>
                <a:gd name="connsiteX17" fmla="*/ 467678 w 1051559"/>
                <a:gd name="connsiteY17" fmla="*/ 545783 h 1002982"/>
                <a:gd name="connsiteX18" fmla="*/ 577215 w 1051559"/>
                <a:gd name="connsiteY18" fmla="*/ 545783 h 1002982"/>
                <a:gd name="connsiteX19" fmla="*/ 555307 w 1051559"/>
                <a:gd name="connsiteY19" fmla="*/ 794385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1559" h="1002982">
                  <a:moveTo>
                    <a:pt x="485775" y="337185"/>
                  </a:moveTo>
                  <a:lnTo>
                    <a:pt x="494347" y="235268"/>
                  </a:lnTo>
                  <a:lnTo>
                    <a:pt x="1029653" y="235268"/>
                  </a:lnTo>
                  <a:lnTo>
                    <a:pt x="1051560" y="0"/>
                  </a:lnTo>
                  <a:lnTo>
                    <a:pt x="515303" y="0"/>
                  </a:lnTo>
                  <a:lnTo>
                    <a:pt x="490538" y="0"/>
                  </a:lnTo>
                  <a:lnTo>
                    <a:pt x="87630" y="0"/>
                  </a:lnTo>
                  <a:lnTo>
                    <a:pt x="0" y="1002983"/>
                  </a:lnTo>
                  <a:lnTo>
                    <a:pt x="160972" y="1002983"/>
                  </a:lnTo>
                  <a:lnTo>
                    <a:pt x="160972" y="1002983"/>
                  </a:lnTo>
                  <a:cubicBezTo>
                    <a:pt x="160972" y="1002983"/>
                    <a:pt x="802005" y="1002983"/>
                    <a:pt x="854393" y="1002983"/>
                  </a:cubicBezTo>
                  <a:cubicBezTo>
                    <a:pt x="908685" y="1002983"/>
                    <a:pt x="967740" y="970598"/>
                    <a:pt x="975360" y="886778"/>
                  </a:cubicBezTo>
                  <a:cubicBezTo>
                    <a:pt x="981075" y="823913"/>
                    <a:pt x="1007745" y="525780"/>
                    <a:pt x="1012507" y="471488"/>
                  </a:cubicBezTo>
                  <a:cubicBezTo>
                    <a:pt x="1019175" y="399098"/>
                    <a:pt x="972503" y="336233"/>
                    <a:pt x="882968" y="336233"/>
                  </a:cubicBezTo>
                  <a:lnTo>
                    <a:pt x="485775" y="336233"/>
                  </a:lnTo>
                  <a:close/>
                  <a:moveTo>
                    <a:pt x="555307" y="794385"/>
                  </a:moveTo>
                  <a:lnTo>
                    <a:pt x="445770" y="794385"/>
                  </a:lnTo>
                  <a:lnTo>
                    <a:pt x="467678" y="545783"/>
                  </a:lnTo>
                  <a:lnTo>
                    <a:pt x="577215" y="545783"/>
                  </a:lnTo>
                  <a:lnTo>
                    <a:pt x="555307" y="794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3BC2D6DC-2D57-466C-A052-24FB05F4C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417" y="2013400"/>
            <a:ext cx="780892" cy="166513"/>
          </a:xfrm>
          <a:prstGeom prst="rect">
            <a:avLst/>
          </a:prstGeom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F50E1F7-023F-40F0-8022-A6DB846B2D41}"/>
              </a:ext>
            </a:extLst>
          </p:cNvPr>
          <p:cNvGrpSpPr/>
          <p:nvPr/>
        </p:nvGrpSpPr>
        <p:grpSpPr>
          <a:xfrm>
            <a:off x="5723341" y="4045188"/>
            <a:ext cx="1766404" cy="202273"/>
            <a:chOff x="4547741" y="3567112"/>
            <a:chExt cx="1324803" cy="151705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16AE4FAD-1D61-4215-838D-833FE951E74F}"/>
                </a:ext>
              </a:extLst>
            </p:cNvPr>
            <p:cNvSpPr/>
            <p:nvPr/>
          </p:nvSpPr>
          <p:spPr>
            <a:xfrm>
              <a:off x="5720839" y="3567112"/>
              <a:ext cx="151705" cy="151705"/>
            </a:xfrm>
            <a:custGeom>
              <a:avLst/>
              <a:gdLst>
                <a:gd name="connsiteX0" fmla="*/ 0 w 1092200"/>
                <a:gd name="connsiteY0" fmla="*/ 546100 h 1092200"/>
                <a:gd name="connsiteX1" fmla="*/ 546100 w 1092200"/>
                <a:gd name="connsiteY1" fmla="*/ 0 h 1092200"/>
                <a:gd name="connsiteX2" fmla="*/ 1092200 w 1092200"/>
                <a:gd name="connsiteY2" fmla="*/ 546100 h 1092200"/>
                <a:gd name="connsiteX3" fmla="*/ 546100 w 1092200"/>
                <a:gd name="connsiteY3" fmla="*/ 1092200 h 1092200"/>
                <a:gd name="connsiteX4" fmla="*/ 0 w 1092200"/>
                <a:gd name="connsiteY4" fmla="*/ 546100 h 1092200"/>
                <a:gd name="connsiteX0" fmla="*/ 546100 w 1092200"/>
                <a:gd name="connsiteY0" fmla="*/ 0 h 1092200"/>
                <a:gd name="connsiteX1" fmla="*/ 1092200 w 1092200"/>
                <a:gd name="connsiteY1" fmla="*/ 546100 h 1092200"/>
                <a:gd name="connsiteX2" fmla="*/ 546100 w 1092200"/>
                <a:gd name="connsiteY2" fmla="*/ 1092200 h 1092200"/>
                <a:gd name="connsiteX3" fmla="*/ 0 w 1092200"/>
                <a:gd name="connsiteY3" fmla="*/ 546100 h 1092200"/>
                <a:gd name="connsiteX4" fmla="*/ 637540 w 1092200"/>
                <a:gd name="connsiteY4" fmla="*/ 91440 h 1092200"/>
                <a:gd name="connsiteX0" fmla="*/ 1092200 w 1092200"/>
                <a:gd name="connsiteY0" fmla="*/ 474098 h 1020198"/>
                <a:gd name="connsiteX1" fmla="*/ 546100 w 1092200"/>
                <a:gd name="connsiteY1" fmla="*/ 1020198 h 1020198"/>
                <a:gd name="connsiteX2" fmla="*/ 0 w 1092200"/>
                <a:gd name="connsiteY2" fmla="*/ 474098 h 1020198"/>
                <a:gd name="connsiteX3" fmla="*/ 637540 w 1092200"/>
                <a:gd name="connsiteY3" fmla="*/ 19438 h 1020198"/>
                <a:gd name="connsiteX0" fmla="*/ 1092838 w 1092838"/>
                <a:gd name="connsiteY0" fmla="*/ 468685 h 1014785"/>
                <a:gd name="connsiteX1" fmla="*/ 546738 w 1092838"/>
                <a:gd name="connsiteY1" fmla="*/ 1014785 h 1014785"/>
                <a:gd name="connsiteX2" fmla="*/ 638 w 1092838"/>
                <a:gd name="connsiteY2" fmla="*/ 468685 h 1014785"/>
                <a:gd name="connsiteX3" fmla="*/ 638178 w 1092838"/>
                <a:gd name="connsiteY3" fmla="*/ 14025 h 1014785"/>
                <a:gd name="connsiteX0" fmla="*/ 1092838 w 1092838"/>
                <a:gd name="connsiteY0" fmla="*/ 468685 h 1014785"/>
                <a:gd name="connsiteX1" fmla="*/ 546738 w 1092838"/>
                <a:gd name="connsiteY1" fmla="*/ 1014785 h 1014785"/>
                <a:gd name="connsiteX2" fmla="*/ 638 w 1092838"/>
                <a:gd name="connsiteY2" fmla="*/ 468685 h 1014785"/>
                <a:gd name="connsiteX3" fmla="*/ 638178 w 1092838"/>
                <a:gd name="connsiteY3" fmla="*/ 14025 h 1014785"/>
                <a:gd name="connsiteX0" fmla="*/ 1092838 w 1092838"/>
                <a:gd name="connsiteY0" fmla="*/ 0 h 546100"/>
                <a:gd name="connsiteX1" fmla="*/ 546738 w 1092838"/>
                <a:gd name="connsiteY1" fmla="*/ 546100 h 546100"/>
                <a:gd name="connsiteX2" fmla="*/ 638 w 1092838"/>
                <a:gd name="connsiteY2" fmla="*/ 0 h 546100"/>
                <a:gd name="connsiteX0" fmla="*/ 546100 w 546100"/>
                <a:gd name="connsiteY0" fmla="*/ 0 h 546100"/>
                <a:gd name="connsiteX1" fmla="*/ 0 w 546100"/>
                <a:gd name="connsiteY1" fmla="*/ 54610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100" h="546100">
                  <a:moveTo>
                    <a:pt x="546100" y="0"/>
                  </a:moveTo>
                  <a:cubicBezTo>
                    <a:pt x="546100" y="301603"/>
                    <a:pt x="301603" y="546100"/>
                    <a:pt x="0" y="54610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32" name="Oval 130">
              <a:extLst>
                <a:ext uri="{FF2B5EF4-FFF2-40B4-BE49-F238E27FC236}">
                  <a16:creationId xmlns:a16="http://schemas.microsoft.com/office/drawing/2014/main" id="{A7178C98-06B5-40CF-BE0F-8EF1F281D928}"/>
                </a:ext>
              </a:extLst>
            </p:cNvPr>
            <p:cNvSpPr/>
            <p:nvPr/>
          </p:nvSpPr>
          <p:spPr>
            <a:xfrm flipH="1">
              <a:off x="4547741" y="3567112"/>
              <a:ext cx="151705" cy="151705"/>
            </a:xfrm>
            <a:custGeom>
              <a:avLst/>
              <a:gdLst>
                <a:gd name="connsiteX0" fmla="*/ 0 w 1092200"/>
                <a:gd name="connsiteY0" fmla="*/ 546100 h 1092200"/>
                <a:gd name="connsiteX1" fmla="*/ 546100 w 1092200"/>
                <a:gd name="connsiteY1" fmla="*/ 0 h 1092200"/>
                <a:gd name="connsiteX2" fmla="*/ 1092200 w 1092200"/>
                <a:gd name="connsiteY2" fmla="*/ 546100 h 1092200"/>
                <a:gd name="connsiteX3" fmla="*/ 546100 w 1092200"/>
                <a:gd name="connsiteY3" fmla="*/ 1092200 h 1092200"/>
                <a:gd name="connsiteX4" fmla="*/ 0 w 1092200"/>
                <a:gd name="connsiteY4" fmla="*/ 546100 h 1092200"/>
                <a:gd name="connsiteX0" fmla="*/ 546100 w 1092200"/>
                <a:gd name="connsiteY0" fmla="*/ 0 h 1092200"/>
                <a:gd name="connsiteX1" fmla="*/ 1092200 w 1092200"/>
                <a:gd name="connsiteY1" fmla="*/ 546100 h 1092200"/>
                <a:gd name="connsiteX2" fmla="*/ 546100 w 1092200"/>
                <a:gd name="connsiteY2" fmla="*/ 1092200 h 1092200"/>
                <a:gd name="connsiteX3" fmla="*/ 0 w 1092200"/>
                <a:gd name="connsiteY3" fmla="*/ 546100 h 1092200"/>
                <a:gd name="connsiteX4" fmla="*/ 637540 w 1092200"/>
                <a:gd name="connsiteY4" fmla="*/ 91440 h 1092200"/>
                <a:gd name="connsiteX0" fmla="*/ 1092200 w 1092200"/>
                <a:gd name="connsiteY0" fmla="*/ 474098 h 1020198"/>
                <a:gd name="connsiteX1" fmla="*/ 546100 w 1092200"/>
                <a:gd name="connsiteY1" fmla="*/ 1020198 h 1020198"/>
                <a:gd name="connsiteX2" fmla="*/ 0 w 1092200"/>
                <a:gd name="connsiteY2" fmla="*/ 474098 h 1020198"/>
                <a:gd name="connsiteX3" fmla="*/ 637540 w 1092200"/>
                <a:gd name="connsiteY3" fmla="*/ 19438 h 1020198"/>
                <a:gd name="connsiteX0" fmla="*/ 1092838 w 1092838"/>
                <a:gd name="connsiteY0" fmla="*/ 468685 h 1014785"/>
                <a:gd name="connsiteX1" fmla="*/ 546738 w 1092838"/>
                <a:gd name="connsiteY1" fmla="*/ 1014785 h 1014785"/>
                <a:gd name="connsiteX2" fmla="*/ 638 w 1092838"/>
                <a:gd name="connsiteY2" fmla="*/ 468685 h 1014785"/>
                <a:gd name="connsiteX3" fmla="*/ 638178 w 1092838"/>
                <a:gd name="connsiteY3" fmla="*/ 14025 h 1014785"/>
                <a:gd name="connsiteX0" fmla="*/ 1092838 w 1092838"/>
                <a:gd name="connsiteY0" fmla="*/ 468685 h 1014785"/>
                <a:gd name="connsiteX1" fmla="*/ 546738 w 1092838"/>
                <a:gd name="connsiteY1" fmla="*/ 1014785 h 1014785"/>
                <a:gd name="connsiteX2" fmla="*/ 638 w 1092838"/>
                <a:gd name="connsiteY2" fmla="*/ 468685 h 1014785"/>
                <a:gd name="connsiteX3" fmla="*/ 638178 w 1092838"/>
                <a:gd name="connsiteY3" fmla="*/ 14025 h 1014785"/>
                <a:gd name="connsiteX0" fmla="*/ 1092838 w 1092838"/>
                <a:gd name="connsiteY0" fmla="*/ 0 h 546100"/>
                <a:gd name="connsiteX1" fmla="*/ 546738 w 1092838"/>
                <a:gd name="connsiteY1" fmla="*/ 546100 h 546100"/>
                <a:gd name="connsiteX2" fmla="*/ 638 w 1092838"/>
                <a:gd name="connsiteY2" fmla="*/ 0 h 546100"/>
                <a:gd name="connsiteX0" fmla="*/ 546100 w 546100"/>
                <a:gd name="connsiteY0" fmla="*/ 0 h 546100"/>
                <a:gd name="connsiteX1" fmla="*/ 0 w 546100"/>
                <a:gd name="connsiteY1" fmla="*/ 54610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100" h="546100">
                  <a:moveTo>
                    <a:pt x="546100" y="0"/>
                  </a:moveTo>
                  <a:cubicBezTo>
                    <a:pt x="546100" y="301603"/>
                    <a:pt x="301603" y="546100"/>
                    <a:pt x="0" y="54610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  <a:latin typeface="Open Sans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A8167F8-9BB8-444C-8693-0B88641B4152}"/>
              </a:ext>
            </a:extLst>
          </p:cNvPr>
          <p:cNvGrpSpPr/>
          <p:nvPr/>
        </p:nvGrpSpPr>
        <p:grpSpPr>
          <a:xfrm>
            <a:off x="2577789" y="3767972"/>
            <a:ext cx="6355321" cy="1117081"/>
            <a:chOff x="2122080" y="3359200"/>
            <a:chExt cx="4766491" cy="1067573"/>
          </a:xfrm>
        </p:grpSpPr>
        <p:sp>
          <p:nvSpPr>
            <p:cNvPr id="136" name="Oval 130">
              <a:extLst>
                <a:ext uri="{FF2B5EF4-FFF2-40B4-BE49-F238E27FC236}">
                  <a16:creationId xmlns:a16="http://schemas.microsoft.com/office/drawing/2014/main" id="{F7DE6FC0-9EE7-43E9-A3D4-7D2E1888BD6C}"/>
                </a:ext>
              </a:extLst>
            </p:cNvPr>
            <p:cNvSpPr/>
            <p:nvPr/>
          </p:nvSpPr>
          <p:spPr>
            <a:xfrm flipH="1">
              <a:off x="2122080" y="3359200"/>
              <a:ext cx="1067567" cy="1067573"/>
            </a:xfrm>
            <a:custGeom>
              <a:avLst/>
              <a:gdLst>
                <a:gd name="connsiteX0" fmla="*/ 0 w 1092200"/>
                <a:gd name="connsiteY0" fmla="*/ 546100 h 1092200"/>
                <a:gd name="connsiteX1" fmla="*/ 546100 w 1092200"/>
                <a:gd name="connsiteY1" fmla="*/ 0 h 1092200"/>
                <a:gd name="connsiteX2" fmla="*/ 1092200 w 1092200"/>
                <a:gd name="connsiteY2" fmla="*/ 546100 h 1092200"/>
                <a:gd name="connsiteX3" fmla="*/ 546100 w 1092200"/>
                <a:gd name="connsiteY3" fmla="*/ 1092200 h 1092200"/>
                <a:gd name="connsiteX4" fmla="*/ 0 w 1092200"/>
                <a:gd name="connsiteY4" fmla="*/ 546100 h 1092200"/>
                <a:gd name="connsiteX0" fmla="*/ 546100 w 1092200"/>
                <a:gd name="connsiteY0" fmla="*/ 0 h 1092200"/>
                <a:gd name="connsiteX1" fmla="*/ 1092200 w 1092200"/>
                <a:gd name="connsiteY1" fmla="*/ 546100 h 1092200"/>
                <a:gd name="connsiteX2" fmla="*/ 546100 w 1092200"/>
                <a:gd name="connsiteY2" fmla="*/ 1092200 h 1092200"/>
                <a:gd name="connsiteX3" fmla="*/ 0 w 1092200"/>
                <a:gd name="connsiteY3" fmla="*/ 546100 h 1092200"/>
                <a:gd name="connsiteX4" fmla="*/ 637540 w 1092200"/>
                <a:gd name="connsiteY4" fmla="*/ 91440 h 1092200"/>
                <a:gd name="connsiteX0" fmla="*/ 1092200 w 1092200"/>
                <a:gd name="connsiteY0" fmla="*/ 474098 h 1020198"/>
                <a:gd name="connsiteX1" fmla="*/ 546100 w 1092200"/>
                <a:gd name="connsiteY1" fmla="*/ 1020198 h 1020198"/>
                <a:gd name="connsiteX2" fmla="*/ 0 w 1092200"/>
                <a:gd name="connsiteY2" fmla="*/ 474098 h 1020198"/>
                <a:gd name="connsiteX3" fmla="*/ 637540 w 1092200"/>
                <a:gd name="connsiteY3" fmla="*/ 19438 h 1020198"/>
                <a:gd name="connsiteX0" fmla="*/ 1092838 w 1092838"/>
                <a:gd name="connsiteY0" fmla="*/ 468685 h 1014785"/>
                <a:gd name="connsiteX1" fmla="*/ 546738 w 1092838"/>
                <a:gd name="connsiteY1" fmla="*/ 1014785 h 1014785"/>
                <a:gd name="connsiteX2" fmla="*/ 638 w 1092838"/>
                <a:gd name="connsiteY2" fmla="*/ 468685 h 1014785"/>
                <a:gd name="connsiteX3" fmla="*/ 638178 w 1092838"/>
                <a:gd name="connsiteY3" fmla="*/ 14025 h 1014785"/>
                <a:gd name="connsiteX0" fmla="*/ 1092838 w 1092838"/>
                <a:gd name="connsiteY0" fmla="*/ 468685 h 1014785"/>
                <a:gd name="connsiteX1" fmla="*/ 546738 w 1092838"/>
                <a:gd name="connsiteY1" fmla="*/ 1014785 h 1014785"/>
                <a:gd name="connsiteX2" fmla="*/ 638 w 1092838"/>
                <a:gd name="connsiteY2" fmla="*/ 468685 h 1014785"/>
                <a:gd name="connsiteX3" fmla="*/ 638178 w 1092838"/>
                <a:gd name="connsiteY3" fmla="*/ 14025 h 1014785"/>
                <a:gd name="connsiteX0" fmla="*/ 1092838 w 1092838"/>
                <a:gd name="connsiteY0" fmla="*/ 0 h 546100"/>
                <a:gd name="connsiteX1" fmla="*/ 546738 w 1092838"/>
                <a:gd name="connsiteY1" fmla="*/ 546100 h 546100"/>
                <a:gd name="connsiteX2" fmla="*/ 638 w 1092838"/>
                <a:gd name="connsiteY2" fmla="*/ 0 h 546100"/>
                <a:gd name="connsiteX0" fmla="*/ 546100 w 546100"/>
                <a:gd name="connsiteY0" fmla="*/ 0 h 546100"/>
                <a:gd name="connsiteX1" fmla="*/ 0 w 546100"/>
                <a:gd name="connsiteY1" fmla="*/ 54610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100" h="546100">
                  <a:moveTo>
                    <a:pt x="546100" y="0"/>
                  </a:moveTo>
                  <a:cubicBezTo>
                    <a:pt x="546100" y="301603"/>
                    <a:pt x="301603" y="546100"/>
                    <a:pt x="0" y="546100"/>
                  </a:cubicBezTo>
                </a:path>
              </a:pathLst>
            </a:custGeom>
            <a:noFill/>
            <a:ln w="19050">
              <a:solidFill>
                <a:srgbClr val="008C95"/>
              </a:solidFill>
              <a:headEnd type="oval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37" name="Oval 130">
              <a:extLst>
                <a:ext uri="{FF2B5EF4-FFF2-40B4-BE49-F238E27FC236}">
                  <a16:creationId xmlns:a16="http://schemas.microsoft.com/office/drawing/2014/main" id="{95E45FB7-F023-42F0-A2C7-68C2D8F9352A}"/>
                </a:ext>
              </a:extLst>
            </p:cNvPr>
            <p:cNvSpPr/>
            <p:nvPr/>
          </p:nvSpPr>
          <p:spPr>
            <a:xfrm>
              <a:off x="5821004" y="3359200"/>
              <a:ext cx="1067567" cy="1067573"/>
            </a:xfrm>
            <a:custGeom>
              <a:avLst/>
              <a:gdLst>
                <a:gd name="connsiteX0" fmla="*/ 0 w 1092200"/>
                <a:gd name="connsiteY0" fmla="*/ 546100 h 1092200"/>
                <a:gd name="connsiteX1" fmla="*/ 546100 w 1092200"/>
                <a:gd name="connsiteY1" fmla="*/ 0 h 1092200"/>
                <a:gd name="connsiteX2" fmla="*/ 1092200 w 1092200"/>
                <a:gd name="connsiteY2" fmla="*/ 546100 h 1092200"/>
                <a:gd name="connsiteX3" fmla="*/ 546100 w 1092200"/>
                <a:gd name="connsiteY3" fmla="*/ 1092200 h 1092200"/>
                <a:gd name="connsiteX4" fmla="*/ 0 w 1092200"/>
                <a:gd name="connsiteY4" fmla="*/ 546100 h 1092200"/>
                <a:gd name="connsiteX0" fmla="*/ 546100 w 1092200"/>
                <a:gd name="connsiteY0" fmla="*/ 0 h 1092200"/>
                <a:gd name="connsiteX1" fmla="*/ 1092200 w 1092200"/>
                <a:gd name="connsiteY1" fmla="*/ 546100 h 1092200"/>
                <a:gd name="connsiteX2" fmla="*/ 546100 w 1092200"/>
                <a:gd name="connsiteY2" fmla="*/ 1092200 h 1092200"/>
                <a:gd name="connsiteX3" fmla="*/ 0 w 1092200"/>
                <a:gd name="connsiteY3" fmla="*/ 546100 h 1092200"/>
                <a:gd name="connsiteX4" fmla="*/ 637540 w 1092200"/>
                <a:gd name="connsiteY4" fmla="*/ 91440 h 1092200"/>
                <a:gd name="connsiteX0" fmla="*/ 1092200 w 1092200"/>
                <a:gd name="connsiteY0" fmla="*/ 474098 h 1020198"/>
                <a:gd name="connsiteX1" fmla="*/ 546100 w 1092200"/>
                <a:gd name="connsiteY1" fmla="*/ 1020198 h 1020198"/>
                <a:gd name="connsiteX2" fmla="*/ 0 w 1092200"/>
                <a:gd name="connsiteY2" fmla="*/ 474098 h 1020198"/>
                <a:gd name="connsiteX3" fmla="*/ 637540 w 1092200"/>
                <a:gd name="connsiteY3" fmla="*/ 19438 h 1020198"/>
                <a:gd name="connsiteX0" fmla="*/ 1092838 w 1092838"/>
                <a:gd name="connsiteY0" fmla="*/ 468685 h 1014785"/>
                <a:gd name="connsiteX1" fmla="*/ 546738 w 1092838"/>
                <a:gd name="connsiteY1" fmla="*/ 1014785 h 1014785"/>
                <a:gd name="connsiteX2" fmla="*/ 638 w 1092838"/>
                <a:gd name="connsiteY2" fmla="*/ 468685 h 1014785"/>
                <a:gd name="connsiteX3" fmla="*/ 638178 w 1092838"/>
                <a:gd name="connsiteY3" fmla="*/ 14025 h 1014785"/>
                <a:gd name="connsiteX0" fmla="*/ 1092838 w 1092838"/>
                <a:gd name="connsiteY0" fmla="*/ 468685 h 1014785"/>
                <a:gd name="connsiteX1" fmla="*/ 546738 w 1092838"/>
                <a:gd name="connsiteY1" fmla="*/ 1014785 h 1014785"/>
                <a:gd name="connsiteX2" fmla="*/ 638 w 1092838"/>
                <a:gd name="connsiteY2" fmla="*/ 468685 h 1014785"/>
                <a:gd name="connsiteX3" fmla="*/ 638178 w 1092838"/>
                <a:gd name="connsiteY3" fmla="*/ 14025 h 1014785"/>
                <a:gd name="connsiteX0" fmla="*/ 1092838 w 1092838"/>
                <a:gd name="connsiteY0" fmla="*/ 0 h 546100"/>
                <a:gd name="connsiteX1" fmla="*/ 546738 w 1092838"/>
                <a:gd name="connsiteY1" fmla="*/ 546100 h 546100"/>
                <a:gd name="connsiteX2" fmla="*/ 638 w 1092838"/>
                <a:gd name="connsiteY2" fmla="*/ 0 h 546100"/>
                <a:gd name="connsiteX0" fmla="*/ 546100 w 546100"/>
                <a:gd name="connsiteY0" fmla="*/ 0 h 546100"/>
                <a:gd name="connsiteX1" fmla="*/ 0 w 546100"/>
                <a:gd name="connsiteY1" fmla="*/ 54610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100" h="546100">
                  <a:moveTo>
                    <a:pt x="546100" y="0"/>
                  </a:moveTo>
                  <a:cubicBezTo>
                    <a:pt x="546100" y="301603"/>
                    <a:pt x="301603" y="546100"/>
                    <a:pt x="0" y="546100"/>
                  </a:cubicBezTo>
                </a:path>
              </a:pathLst>
            </a:custGeom>
            <a:noFill/>
            <a:ln w="19050">
              <a:solidFill>
                <a:srgbClr val="C0A775"/>
              </a:solidFill>
              <a:headEnd type="oval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  <a:latin typeface="Open Sans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709AF111-68AF-4C6B-A902-8538B08455A7}"/>
              </a:ext>
            </a:extLst>
          </p:cNvPr>
          <p:cNvSpPr txBox="1"/>
          <p:nvPr/>
        </p:nvSpPr>
        <p:spPr>
          <a:xfrm>
            <a:off x="4064661" y="4770774"/>
            <a:ext cx="3381577" cy="451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914377">
              <a:lnSpc>
                <a:spcPct val="110000"/>
              </a:lnSpc>
            </a:pPr>
            <a:r>
              <a:rPr lang="ru-RU" sz="1333" cap="all" spc="67" dirty="0">
                <a:gradFill>
                  <a:gsLst>
                    <a:gs pos="0">
                      <a:srgbClr val="008C95"/>
                    </a:gs>
                    <a:gs pos="100000">
                      <a:srgbClr val="C0A775"/>
                    </a:gs>
                  </a:gsLst>
                  <a:lin ang="2700000" scaled="0"/>
                </a:gra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Общий портфель максимально эффективных проектов</a:t>
            </a:r>
          </a:p>
        </p:txBody>
      </p:sp>
      <p:sp>
        <p:nvSpPr>
          <p:cNvPr id="57" name="Rounded Rectangle 2"/>
          <p:cNvSpPr/>
          <p:nvPr/>
        </p:nvSpPr>
        <p:spPr>
          <a:xfrm>
            <a:off x="312965" y="1403714"/>
            <a:ext cx="5429954" cy="1542686"/>
          </a:xfrm>
          <a:prstGeom prst="roundRect">
            <a:avLst/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Инвестиционная программа СИБУР</a:t>
            </a:r>
            <a:r>
              <a:rPr lang="en-US" sz="14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r>
              <a:rPr lang="ru-RU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Проекты на стадии реализации на сумму </a:t>
            </a:r>
            <a:r>
              <a:rPr lang="en-US" sz="1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~$</a:t>
            </a:r>
            <a:r>
              <a:rPr lang="ru-RU" sz="1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млрд.</a:t>
            </a:r>
            <a:r>
              <a:rPr lang="en-US" sz="14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ru-RU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основном Амурский ГХК, на</a:t>
            </a:r>
            <a:r>
              <a:rPr lang="en-US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40% </a:t>
            </a:r>
            <a:r>
              <a:rPr lang="ru-RU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финансируемый </a:t>
            </a:r>
            <a:r>
              <a:rPr lang="en-US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Sinopec</a:t>
            </a:r>
          </a:p>
          <a:p>
            <a:endParaRPr lang="en-US" sz="1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Идеи перспективных проектов разной степени проработки на </a:t>
            </a:r>
            <a:r>
              <a:rPr lang="ru-RU" sz="1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сумму </a:t>
            </a:r>
            <a:r>
              <a:rPr lang="en-US" sz="1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~</a:t>
            </a:r>
            <a:r>
              <a:rPr lang="ru-RU" sz="1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 млрд.</a:t>
            </a:r>
            <a:endParaRPr lang="en-US" sz="1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Rounded Rectangle 86"/>
          <p:cNvSpPr/>
          <p:nvPr/>
        </p:nvSpPr>
        <p:spPr>
          <a:xfrm>
            <a:off x="5925614" y="1400614"/>
            <a:ext cx="5657516" cy="1545786"/>
          </a:xfrm>
          <a:prstGeom prst="roundRect">
            <a:avLst/>
          </a:prstGeom>
          <a:noFill/>
          <a:ln w="9525">
            <a:solidFill>
              <a:srgbClr val="73483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Инвестиционная программа ТАИФ</a:t>
            </a:r>
            <a:r>
              <a:rPr lang="en-US" sz="14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r>
              <a:rPr lang="ru-RU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Проекты на стадии реализации на сумму </a:t>
            </a:r>
            <a:r>
              <a:rPr lang="en-US" sz="1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~$</a:t>
            </a:r>
            <a:r>
              <a:rPr lang="ru-RU" sz="1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lang="ru-RU" sz="14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млрд.</a:t>
            </a:r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основном </a:t>
            </a:r>
            <a:r>
              <a:rPr lang="ru-RU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ЭП 600</a:t>
            </a:r>
            <a:r>
              <a:rPr lang="en-US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 </a:t>
            </a:r>
            <a:r>
              <a:rPr lang="ru-RU" sz="1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деривативы</a:t>
            </a:r>
            <a:endParaRPr lang="ru-RU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1400" b="1" dirty="0" smtClean="0">
              <a:solidFill>
                <a:srgbClr val="73483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400" b="1" dirty="0" smtClean="0">
                <a:solidFill>
                  <a:srgbClr val="734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Идеи </a:t>
            </a:r>
            <a:r>
              <a:rPr lang="ru-RU" sz="1400" b="1" dirty="0">
                <a:solidFill>
                  <a:srgbClr val="734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перспективных проектов разной степени проработки на сумму более </a:t>
            </a:r>
            <a:r>
              <a:rPr lang="en-US" sz="1400" b="1" dirty="0">
                <a:solidFill>
                  <a:srgbClr val="734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400" b="1" dirty="0" smtClean="0">
                <a:solidFill>
                  <a:srgbClr val="734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</a:t>
            </a:r>
            <a:r>
              <a:rPr lang="ru-RU" sz="1400" b="1" dirty="0">
                <a:solidFill>
                  <a:srgbClr val="734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млрд.</a:t>
            </a:r>
            <a:endParaRPr lang="en-US" sz="1400" b="1" dirty="0">
              <a:solidFill>
                <a:srgbClr val="73483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0559" y="5298598"/>
            <a:ext cx="11460375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97120"/>
            <a:r>
              <a:rPr lang="ru-R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Объединение создает предпосылки роста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endParaRPr lang="ru-RU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 defTabSz="997120"/>
            <a:endParaRPr lang="en-US" sz="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0" indent="-285750" algn="just" defTabSz="99712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Возможность реализации проектов на основе существующих продуктовых цепочек, компетенций и разработок друг </a:t>
            </a:r>
            <a:r>
              <a:rPr lang="ru-RU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друга; </a:t>
            </a:r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0" indent="-285750" algn="just" defTabSz="99712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Объединение потоков позволит рассмотреть реализацию более </a:t>
            </a:r>
            <a:r>
              <a:rPr lang="ru-RU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конкурентноспособных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проектов большего </a:t>
            </a:r>
            <a:r>
              <a:rPr lang="ru-RU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масштаба;</a:t>
            </a:r>
          </a:p>
          <a:p>
            <a:pPr marL="285750" lvl="0" indent="-285750" algn="just" defTabSz="99712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Рост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эффективности ряда проектов благодаря увеличению объема потребления целевого продукта в рамках объединенной </a:t>
            </a:r>
            <a:r>
              <a:rPr lang="ru-RU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Компании,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а также дополнительных возможностей при поиске оптимальной локации для размещения </a:t>
            </a:r>
            <a:r>
              <a:rPr lang="ru-RU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проектов;</a:t>
            </a:r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0" indent="-285750" algn="just" defTabSz="99712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Рост мотивации региональных игроков к партнерству с </a:t>
            </a:r>
            <a:r>
              <a:rPr lang="ru-RU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СИБУРом</a:t>
            </a:r>
            <a:r>
              <a:rPr lang="ru-RU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в силу укрепления </a:t>
            </a:r>
            <a:r>
              <a:rPr 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рыночных </a:t>
            </a:r>
            <a:r>
              <a:rPr 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позиций.</a:t>
            </a:r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6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83128" y="1"/>
            <a:ext cx="12192000" cy="6857999"/>
          </a:xfrm>
          <a:prstGeom prst="rect">
            <a:avLst/>
          </a:prstGeom>
          <a:solidFill>
            <a:srgbClr val="008C95"/>
          </a:solidFill>
          <a:ln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8858"/>
            <a:endParaRPr lang="ru-RU" sz="2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D63644-BED0-4761-9394-B80639C85344}"/>
              </a:ext>
            </a:extLst>
          </p:cNvPr>
          <p:cNvSpPr/>
          <p:nvPr/>
        </p:nvSpPr>
        <p:spPr>
          <a:xfrm>
            <a:off x="6783350" y="4680153"/>
            <a:ext cx="4404836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38858"/>
            <a:r>
              <a:rPr lang="ru-RU" sz="1600" b="1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Юлия Попова</a:t>
            </a:r>
          </a:p>
          <a:p>
            <a:pPr algn="ctr" defTabSz="1038858">
              <a:spcAft>
                <a:spcPts val="800"/>
              </a:spcAft>
            </a:pPr>
            <a:r>
              <a:rPr lang="ru-RU" sz="1600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Руководитель функции. Управление имуществом и проектами слияния и поглощения, ООО «СИБУР»</a:t>
            </a:r>
            <a:endParaRPr lang="en-US" sz="1600" dirty="0">
              <a:solidFill>
                <a:prstClr val="white"/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algn="ctr" defTabSz="1038858"/>
            <a:r>
              <a:rPr lang="en-US" sz="1600" b="1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Yulia </a:t>
            </a:r>
            <a:r>
              <a:rPr lang="en-US" sz="1600" b="1" dirty="0" err="1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Popova</a:t>
            </a:r>
            <a:endParaRPr lang="en-US" sz="1600" b="1" dirty="0">
              <a:solidFill>
                <a:prstClr val="white"/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algn="ctr" defTabSz="1038858"/>
            <a:r>
              <a:rPr lang="en-US" sz="1600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Head of the function. Property Management and Merger and Acquisition Projects, SIBUR LLC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065" y="1274281"/>
            <a:ext cx="3091403" cy="31772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7D63644-BED0-4761-9394-B80639C85344}"/>
              </a:ext>
            </a:extLst>
          </p:cNvPr>
          <p:cNvSpPr/>
          <p:nvPr/>
        </p:nvSpPr>
        <p:spPr>
          <a:xfrm>
            <a:off x="470353" y="4765121"/>
            <a:ext cx="59784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38858"/>
            <a:r>
              <a:rPr lang="ru-RU" sz="1600" b="1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Сергей Комышан</a:t>
            </a:r>
          </a:p>
          <a:p>
            <a:pPr algn="ctr" defTabSz="1038858"/>
            <a:r>
              <a:rPr lang="ru-RU" sz="1600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Член Правления - Исполнительный директор. Маркетинг и продажи. Обеспечение производства. Инновации и развитие бизнеса, ООО «СИБУР»</a:t>
            </a:r>
            <a:endParaRPr lang="en-US" sz="1600" dirty="0">
              <a:solidFill>
                <a:prstClr val="white"/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algn="ctr" defTabSz="1038858"/>
            <a:r>
              <a:rPr lang="en-US" sz="1600" b="1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Sergey </a:t>
            </a:r>
            <a:r>
              <a:rPr lang="en-US" sz="1600" b="1" dirty="0" err="1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Komyshan</a:t>
            </a:r>
            <a:endParaRPr lang="en-US" sz="1600" b="1" dirty="0">
              <a:solidFill>
                <a:prstClr val="white"/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algn="ctr" defTabSz="1038858"/>
            <a:r>
              <a:rPr lang="en-US" sz="1600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Management Board Member - Executive Director, Marketing and Sales. Procurement. Innovation and Business Development.  SIBUR LLC</a:t>
            </a:r>
          </a:p>
          <a:p>
            <a:pPr algn="ctr" defTabSz="1038858"/>
            <a:endParaRPr lang="ru-RU" sz="1600" dirty="0">
              <a:solidFill>
                <a:prstClr val="white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3305" b="34990"/>
          <a:stretch/>
        </p:blipFill>
        <p:spPr>
          <a:xfrm>
            <a:off x="1796691" y="1274281"/>
            <a:ext cx="3325765" cy="31772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0353" y="225083"/>
            <a:ext cx="1006111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8858"/>
            <a:r>
              <a:rPr lang="ru-RU" sz="4267" dirty="0">
                <a:solidFill>
                  <a:prstClr val="white"/>
                </a:solidFill>
                <a:latin typeface="Calibri Light" panose="020F0302020204030204"/>
              </a:rPr>
              <a:t>Сессия </a:t>
            </a:r>
            <a:r>
              <a:rPr lang="en-US" sz="4267" dirty="0">
                <a:solidFill>
                  <a:prstClr val="white"/>
                </a:solidFill>
                <a:latin typeface="Calibri Light" panose="020F0302020204030204"/>
              </a:rPr>
              <a:t>Q&amp;A</a:t>
            </a:r>
            <a:endParaRPr lang="ru-RU" sz="4267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10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3405" y="216534"/>
          <a:ext cx="1985" cy="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3405" y="216534"/>
                        <a:ext cx="1985" cy="1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381420" y="214549"/>
            <a:ext cx="198423" cy="1984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defTabSz="1142926" fontAlgn="base">
              <a:spcBef>
                <a:spcPct val="0"/>
              </a:spcBef>
              <a:spcAft>
                <a:spcPct val="0"/>
              </a:spcAft>
            </a:pPr>
            <a:endParaRPr lang="ru-RU" sz="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6924" y="1615242"/>
            <a:ext cx="7998619" cy="2133009"/>
          </a:xfrm>
        </p:spPr>
        <p:txBody>
          <a:bodyPr vert="horz">
            <a:noAutofit/>
          </a:bodyPr>
          <a:lstStyle/>
          <a:p>
            <a:r>
              <a:rPr lang="ru-RU" sz="5715" dirty="0" smtClean="0">
                <a:latin typeface="Arial Narrow" panose="020B0606020202030204" pitchFamily="34" charset="0"/>
              </a:rPr>
              <a:t>Технический </a:t>
            </a:r>
            <a:r>
              <a:rPr lang="ru-RU" sz="5715" dirty="0">
                <a:latin typeface="Arial Narrow" panose="020B0606020202030204" pitchFamily="34" charset="0"/>
              </a:rPr>
              <a:t>сервис нефтехимического </a:t>
            </a:r>
            <a:br>
              <a:rPr lang="ru-RU" sz="5715" dirty="0">
                <a:latin typeface="Arial Narrow" panose="020B0606020202030204" pitchFamily="34" charset="0"/>
              </a:rPr>
            </a:br>
            <a:r>
              <a:rPr lang="ru-RU" sz="5715" dirty="0" smtClean="0">
                <a:latin typeface="Arial Narrow" panose="020B0606020202030204" pitchFamily="34" charset="0"/>
              </a:rPr>
              <a:t>бизнеса СИБУР</a:t>
            </a:r>
            <a:endParaRPr lang="en-US" sz="5715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008C95"/>
          </a:solidFill>
          <a:ln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8858"/>
            <a:endParaRPr lang="ru-RU" sz="2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D63644-BED0-4761-9394-B80639C85344}"/>
              </a:ext>
            </a:extLst>
          </p:cNvPr>
          <p:cNvSpPr/>
          <p:nvPr/>
        </p:nvSpPr>
        <p:spPr>
          <a:xfrm>
            <a:off x="2692980" y="4508563"/>
            <a:ext cx="68060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38858"/>
            <a:r>
              <a:rPr lang="ru-RU" sz="2000" b="1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Александр Бушков</a:t>
            </a:r>
          </a:p>
          <a:p>
            <a:pPr algn="ctr" defTabSz="1038858"/>
            <a:r>
              <a:rPr lang="ru-RU" sz="2000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Руководитель функции. Технический сервис нефтехимического бизнеса, ООО «СИБУР»</a:t>
            </a:r>
            <a:endParaRPr lang="en-US" sz="2000" dirty="0">
              <a:solidFill>
                <a:prstClr val="white"/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algn="ctr" defTabSz="1038858"/>
            <a:endParaRPr lang="en-US" sz="2000" dirty="0">
              <a:solidFill>
                <a:prstClr val="white"/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algn="ctr" defTabSz="1038858"/>
            <a:r>
              <a:rPr lang="en-US" sz="2000" b="1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Alexander </a:t>
            </a:r>
            <a:r>
              <a:rPr lang="en-US" sz="2000" b="1" dirty="0" err="1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Bushkov</a:t>
            </a:r>
            <a:endParaRPr lang="en-US" sz="2000" b="1" dirty="0">
              <a:solidFill>
                <a:prstClr val="white"/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algn="ctr" defTabSz="1038858"/>
            <a:r>
              <a:rPr lang="en-US" sz="2000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Head of the function. Technical service of petrochemical business. SIBUR LLC</a:t>
            </a:r>
          </a:p>
          <a:p>
            <a:pPr algn="ctr" defTabSz="1038858"/>
            <a:endParaRPr lang="ru-RU" sz="2000" dirty="0">
              <a:solidFill>
                <a:prstClr val="white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" b="4167"/>
          <a:stretch/>
        </p:blipFill>
        <p:spPr>
          <a:xfrm>
            <a:off x="4594662" y="235887"/>
            <a:ext cx="300267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31AAC-60B8-4B45-BBD2-A36EAB0D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ТЕХНИЧЕСКИЙ СЕРВИС</a:t>
            </a:r>
          </a:p>
        </p:txBody>
      </p:sp>
      <p:sp>
        <p:nvSpPr>
          <p:cNvPr id="45" name="Полилиния 8">
            <a:extLst>
              <a:ext uri="{FF2B5EF4-FFF2-40B4-BE49-F238E27FC236}">
                <a16:creationId xmlns:a16="http://schemas.microsoft.com/office/drawing/2014/main" id="{F8B4E39F-714B-443B-B8DE-3699608DF7C8}"/>
              </a:ext>
            </a:extLst>
          </p:cNvPr>
          <p:cNvSpPr/>
          <p:nvPr/>
        </p:nvSpPr>
        <p:spPr>
          <a:xfrm>
            <a:off x="5361843" y="3610993"/>
            <a:ext cx="1461015" cy="1254552"/>
          </a:xfrm>
          <a:custGeom>
            <a:avLst/>
            <a:gdLst>
              <a:gd name="connsiteX0" fmla="*/ 0 w 1470013"/>
              <a:gd name="connsiteY0" fmla="*/ 631139 h 1262278"/>
              <a:gd name="connsiteX1" fmla="*/ 315570 w 1470013"/>
              <a:gd name="connsiteY1" fmla="*/ 0 h 1262278"/>
              <a:gd name="connsiteX2" fmla="*/ 1154444 w 1470013"/>
              <a:gd name="connsiteY2" fmla="*/ 0 h 1262278"/>
              <a:gd name="connsiteX3" fmla="*/ 1470013 w 1470013"/>
              <a:gd name="connsiteY3" fmla="*/ 631139 h 1262278"/>
              <a:gd name="connsiteX4" fmla="*/ 1154444 w 1470013"/>
              <a:gd name="connsiteY4" fmla="*/ 1262278 h 1262278"/>
              <a:gd name="connsiteX5" fmla="*/ 315570 w 1470013"/>
              <a:gd name="connsiteY5" fmla="*/ 1262278 h 1262278"/>
              <a:gd name="connsiteX6" fmla="*/ 0 w 1470013"/>
              <a:gd name="connsiteY6" fmla="*/ 631139 h 126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0013" h="1262278">
                <a:moveTo>
                  <a:pt x="0" y="631139"/>
                </a:moveTo>
                <a:lnTo>
                  <a:pt x="315570" y="0"/>
                </a:lnTo>
                <a:lnTo>
                  <a:pt x="1154444" y="0"/>
                </a:lnTo>
                <a:lnTo>
                  <a:pt x="1470013" y="631139"/>
                </a:lnTo>
                <a:lnTo>
                  <a:pt x="1154444" y="1262278"/>
                </a:lnTo>
                <a:lnTo>
                  <a:pt x="315570" y="1262278"/>
                </a:lnTo>
                <a:lnTo>
                  <a:pt x="0" y="6311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887" tIns="328272" rIns="328887" bIns="328272" numCol="1" spcCol="1270" anchor="ctr" anchorCtr="0">
            <a:noAutofit/>
          </a:bodyPr>
          <a:lstStyle/>
          <a:p>
            <a:pPr algn="ctr" defTabSz="160504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67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Шестиугольник 45">
            <a:extLst>
              <a:ext uri="{FF2B5EF4-FFF2-40B4-BE49-F238E27FC236}">
                <a16:creationId xmlns:a16="http://schemas.microsoft.com/office/drawing/2014/main" id="{0BF9A7CF-55DD-4741-A59B-23B6A47A1AAD}"/>
              </a:ext>
            </a:extLst>
          </p:cNvPr>
          <p:cNvSpPr/>
          <p:nvPr/>
        </p:nvSpPr>
        <p:spPr>
          <a:xfrm>
            <a:off x="4104565" y="2917476"/>
            <a:ext cx="1461015" cy="125455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8C95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Полилиния 12">
            <a:extLst>
              <a:ext uri="{FF2B5EF4-FFF2-40B4-BE49-F238E27FC236}">
                <a16:creationId xmlns:a16="http://schemas.microsoft.com/office/drawing/2014/main" id="{A0CFC54A-DF9A-48F0-A6BA-4D62D933EC15}"/>
              </a:ext>
            </a:extLst>
          </p:cNvPr>
          <p:cNvSpPr/>
          <p:nvPr/>
        </p:nvSpPr>
        <p:spPr>
          <a:xfrm>
            <a:off x="6619122" y="2913840"/>
            <a:ext cx="1461015" cy="1254552"/>
          </a:xfrm>
          <a:custGeom>
            <a:avLst/>
            <a:gdLst>
              <a:gd name="connsiteX0" fmla="*/ 0 w 1470013"/>
              <a:gd name="connsiteY0" fmla="*/ 631139 h 1262278"/>
              <a:gd name="connsiteX1" fmla="*/ 315570 w 1470013"/>
              <a:gd name="connsiteY1" fmla="*/ 0 h 1262278"/>
              <a:gd name="connsiteX2" fmla="*/ 1154444 w 1470013"/>
              <a:gd name="connsiteY2" fmla="*/ 0 h 1262278"/>
              <a:gd name="connsiteX3" fmla="*/ 1470013 w 1470013"/>
              <a:gd name="connsiteY3" fmla="*/ 631139 h 1262278"/>
              <a:gd name="connsiteX4" fmla="*/ 1154444 w 1470013"/>
              <a:gd name="connsiteY4" fmla="*/ 1262278 h 1262278"/>
              <a:gd name="connsiteX5" fmla="*/ 315570 w 1470013"/>
              <a:gd name="connsiteY5" fmla="*/ 1262278 h 1262278"/>
              <a:gd name="connsiteX6" fmla="*/ 0 w 1470013"/>
              <a:gd name="connsiteY6" fmla="*/ 631139 h 126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0013" h="1262278">
                <a:moveTo>
                  <a:pt x="0" y="631139"/>
                </a:moveTo>
                <a:lnTo>
                  <a:pt x="315570" y="0"/>
                </a:lnTo>
                <a:lnTo>
                  <a:pt x="1154444" y="0"/>
                </a:lnTo>
                <a:lnTo>
                  <a:pt x="1470013" y="631139"/>
                </a:lnTo>
                <a:lnTo>
                  <a:pt x="1154444" y="1262278"/>
                </a:lnTo>
                <a:lnTo>
                  <a:pt x="315570" y="1262278"/>
                </a:lnTo>
                <a:lnTo>
                  <a:pt x="0" y="631139"/>
                </a:lnTo>
                <a:close/>
              </a:path>
            </a:pathLst>
          </a:custGeom>
          <a:solidFill>
            <a:srgbClr val="808080"/>
          </a:solidFill>
          <a:ln>
            <a:solidFill>
              <a:srgbClr val="80808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887" tIns="383305" rIns="328887" bIns="383305" numCol="1" spcCol="1270" anchor="ctr" anchorCtr="0">
            <a:noAutofit/>
          </a:bodyPr>
          <a:lstStyle/>
          <a:p>
            <a:pPr algn="ctr" defTabSz="353110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67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Шестиугольник 47">
            <a:extLst>
              <a:ext uri="{FF2B5EF4-FFF2-40B4-BE49-F238E27FC236}">
                <a16:creationId xmlns:a16="http://schemas.microsoft.com/office/drawing/2014/main" id="{EAF49B75-3480-489C-A6CE-50D219306070}"/>
              </a:ext>
            </a:extLst>
          </p:cNvPr>
          <p:cNvSpPr/>
          <p:nvPr/>
        </p:nvSpPr>
        <p:spPr>
          <a:xfrm>
            <a:off x="7875627" y="3608569"/>
            <a:ext cx="1461015" cy="125455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Полилиния 16">
            <a:extLst>
              <a:ext uri="{FF2B5EF4-FFF2-40B4-BE49-F238E27FC236}">
                <a16:creationId xmlns:a16="http://schemas.microsoft.com/office/drawing/2014/main" id="{F442D12A-6BBA-4E48-948A-6AAE7D527F89}"/>
              </a:ext>
            </a:extLst>
          </p:cNvPr>
          <p:cNvSpPr/>
          <p:nvPr/>
        </p:nvSpPr>
        <p:spPr>
          <a:xfrm>
            <a:off x="5361843" y="2224361"/>
            <a:ext cx="1461015" cy="1254552"/>
          </a:xfrm>
          <a:custGeom>
            <a:avLst/>
            <a:gdLst>
              <a:gd name="connsiteX0" fmla="*/ 0 w 1470013"/>
              <a:gd name="connsiteY0" fmla="*/ 631139 h 1262278"/>
              <a:gd name="connsiteX1" fmla="*/ 315570 w 1470013"/>
              <a:gd name="connsiteY1" fmla="*/ 0 h 1262278"/>
              <a:gd name="connsiteX2" fmla="*/ 1154444 w 1470013"/>
              <a:gd name="connsiteY2" fmla="*/ 0 h 1262278"/>
              <a:gd name="connsiteX3" fmla="*/ 1470013 w 1470013"/>
              <a:gd name="connsiteY3" fmla="*/ 631139 h 1262278"/>
              <a:gd name="connsiteX4" fmla="*/ 1154444 w 1470013"/>
              <a:gd name="connsiteY4" fmla="*/ 1262278 h 1262278"/>
              <a:gd name="connsiteX5" fmla="*/ 315570 w 1470013"/>
              <a:gd name="connsiteY5" fmla="*/ 1262278 h 1262278"/>
              <a:gd name="connsiteX6" fmla="*/ 0 w 1470013"/>
              <a:gd name="connsiteY6" fmla="*/ 631139 h 126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0013" h="1262278">
                <a:moveTo>
                  <a:pt x="0" y="631139"/>
                </a:moveTo>
                <a:lnTo>
                  <a:pt x="315570" y="0"/>
                </a:lnTo>
                <a:lnTo>
                  <a:pt x="1154444" y="0"/>
                </a:lnTo>
                <a:lnTo>
                  <a:pt x="1470013" y="631139"/>
                </a:lnTo>
                <a:lnTo>
                  <a:pt x="1154444" y="1262278"/>
                </a:lnTo>
                <a:lnTo>
                  <a:pt x="315570" y="1262278"/>
                </a:lnTo>
                <a:lnTo>
                  <a:pt x="0" y="631139"/>
                </a:lnTo>
                <a:close/>
              </a:path>
            </a:pathLst>
          </a:custGeom>
          <a:noFill/>
          <a:ln>
            <a:solidFill>
              <a:srgbClr val="008C9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887" tIns="383305" rIns="328887" bIns="383305" numCol="1" spcCol="1270" anchor="ctr" anchorCtr="0">
            <a:noAutofit/>
          </a:bodyPr>
          <a:lstStyle/>
          <a:p>
            <a:pPr algn="ctr" defTabSz="353110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67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Шестиугольник 49">
            <a:extLst>
              <a:ext uri="{FF2B5EF4-FFF2-40B4-BE49-F238E27FC236}">
                <a16:creationId xmlns:a16="http://schemas.microsoft.com/office/drawing/2014/main" id="{9F4C4DB5-A5C4-41D9-A109-F7F532F0C930}"/>
              </a:ext>
            </a:extLst>
          </p:cNvPr>
          <p:cNvSpPr/>
          <p:nvPr/>
        </p:nvSpPr>
        <p:spPr>
          <a:xfrm>
            <a:off x="6619122" y="1526805"/>
            <a:ext cx="1461015" cy="125455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8C95">
              <a:alpha val="90000"/>
            </a:srgbClr>
          </a:solidFill>
          <a:ln>
            <a:solidFill>
              <a:srgbClr val="008C9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Полилиния 20">
            <a:extLst>
              <a:ext uri="{FF2B5EF4-FFF2-40B4-BE49-F238E27FC236}">
                <a16:creationId xmlns:a16="http://schemas.microsoft.com/office/drawing/2014/main" id="{65309CC6-342F-46B6-89C6-684E898A70FF}"/>
              </a:ext>
            </a:extLst>
          </p:cNvPr>
          <p:cNvSpPr/>
          <p:nvPr/>
        </p:nvSpPr>
        <p:spPr>
          <a:xfrm>
            <a:off x="7875627" y="2221533"/>
            <a:ext cx="1461015" cy="1254552"/>
          </a:xfrm>
          <a:custGeom>
            <a:avLst/>
            <a:gdLst>
              <a:gd name="connsiteX0" fmla="*/ 0 w 1470013"/>
              <a:gd name="connsiteY0" fmla="*/ 631139 h 1262278"/>
              <a:gd name="connsiteX1" fmla="*/ 315570 w 1470013"/>
              <a:gd name="connsiteY1" fmla="*/ 0 h 1262278"/>
              <a:gd name="connsiteX2" fmla="*/ 1154444 w 1470013"/>
              <a:gd name="connsiteY2" fmla="*/ 0 h 1262278"/>
              <a:gd name="connsiteX3" fmla="*/ 1470013 w 1470013"/>
              <a:gd name="connsiteY3" fmla="*/ 631139 h 1262278"/>
              <a:gd name="connsiteX4" fmla="*/ 1154444 w 1470013"/>
              <a:gd name="connsiteY4" fmla="*/ 1262278 h 1262278"/>
              <a:gd name="connsiteX5" fmla="*/ 315570 w 1470013"/>
              <a:gd name="connsiteY5" fmla="*/ 1262278 h 1262278"/>
              <a:gd name="connsiteX6" fmla="*/ 0 w 1470013"/>
              <a:gd name="connsiteY6" fmla="*/ 631139 h 126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0013" h="1262278">
                <a:moveTo>
                  <a:pt x="0" y="631139"/>
                </a:moveTo>
                <a:lnTo>
                  <a:pt x="315570" y="0"/>
                </a:lnTo>
                <a:lnTo>
                  <a:pt x="1154444" y="0"/>
                </a:lnTo>
                <a:lnTo>
                  <a:pt x="1470013" y="631139"/>
                </a:lnTo>
                <a:lnTo>
                  <a:pt x="1154444" y="1262278"/>
                </a:lnTo>
                <a:lnTo>
                  <a:pt x="315570" y="1262278"/>
                </a:lnTo>
                <a:lnTo>
                  <a:pt x="0" y="631139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887" tIns="383305" rIns="328887" bIns="383305" numCol="1" spcCol="1270" anchor="ctr" anchorCtr="0">
            <a:noAutofit/>
          </a:bodyPr>
          <a:lstStyle/>
          <a:p>
            <a:pPr algn="ctr" defTabSz="353110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67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Шестиугольник 51">
            <a:extLst>
              <a:ext uri="{FF2B5EF4-FFF2-40B4-BE49-F238E27FC236}">
                <a16:creationId xmlns:a16="http://schemas.microsoft.com/office/drawing/2014/main" id="{C6F1879D-131A-4162-956F-99913828934B}"/>
              </a:ext>
            </a:extLst>
          </p:cNvPr>
          <p:cNvSpPr/>
          <p:nvPr/>
        </p:nvSpPr>
        <p:spPr>
          <a:xfrm>
            <a:off x="9132906" y="2926765"/>
            <a:ext cx="1461015" cy="125455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000">
              <a:alpha val="9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1038622"/>
            <a:endParaRPr lang="ru-RU" sz="2667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3" name="Полилиния 24">
            <a:extLst>
              <a:ext uri="{FF2B5EF4-FFF2-40B4-BE49-F238E27FC236}">
                <a16:creationId xmlns:a16="http://schemas.microsoft.com/office/drawing/2014/main" id="{234260F5-58E1-4F65-AC53-17DCA8FAABA2}"/>
              </a:ext>
            </a:extLst>
          </p:cNvPr>
          <p:cNvSpPr/>
          <p:nvPr/>
        </p:nvSpPr>
        <p:spPr>
          <a:xfrm>
            <a:off x="9132906" y="1540135"/>
            <a:ext cx="1461015" cy="1254552"/>
          </a:xfrm>
          <a:custGeom>
            <a:avLst/>
            <a:gdLst>
              <a:gd name="connsiteX0" fmla="*/ 0 w 1470013"/>
              <a:gd name="connsiteY0" fmla="*/ 631139 h 1262278"/>
              <a:gd name="connsiteX1" fmla="*/ 315570 w 1470013"/>
              <a:gd name="connsiteY1" fmla="*/ 0 h 1262278"/>
              <a:gd name="connsiteX2" fmla="*/ 1154444 w 1470013"/>
              <a:gd name="connsiteY2" fmla="*/ 0 h 1262278"/>
              <a:gd name="connsiteX3" fmla="*/ 1470013 w 1470013"/>
              <a:gd name="connsiteY3" fmla="*/ 631139 h 1262278"/>
              <a:gd name="connsiteX4" fmla="*/ 1154444 w 1470013"/>
              <a:gd name="connsiteY4" fmla="*/ 1262278 h 1262278"/>
              <a:gd name="connsiteX5" fmla="*/ 315570 w 1470013"/>
              <a:gd name="connsiteY5" fmla="*/ 1262278 h 1262278"/>
              <a:gd name="connsiteX6" fmla="*/ 0 w 1470013"/>
              <a:gd name="connsiteY6" fmla="*/ 631139 h 126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0013" h="1262278">
                <a:moveTo>
                  <a:pt x="0" y="631139"/>
                </a:moveTo>
                <a:lnTo>
                  <a:pt x="315570" y="0"/>
                </a:lnTo>
                <a:lnTo>
                  <a:pt x="1154444" y="0"/>
                </a:lnTo>
                <a:lnTo>
                  <a:pt x="1470013" y="631139"/>
                </a:lnTo>
                <a:lnTo>
                  <a:pt x="1154444" y="1262278"/>
                </a:lnTo>
                <a:lnTo>
                  <a:pt x="315570" y="1262278"/>
                </a:lnTo>
                <a:lnTo>
                  <a:pt x="0" y="6311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887" tIns="383305" rIns="328887" bIns="383305" numCol="1" spcCol="1270" anchor="ctr" anchorCtr="0">
            <a:noAutofit/>
          </a:bodyPr>
          <a:lstStyle/>
          <a:p>
            <a:pPr algn="ctr" defTabSz="353110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67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Шестиугольник 53">
            <a:extLst>
              <a:ext uri="{FF2B5EF4-FFF2-40B4-BE49-F238E27FC236}">
                <a16:creationId xmlns:a16="http://schemas.microsoft.com/office/drawing/2014/main" id="{E0A9FF35-DC55-425B-8140-D923C462A697}"/>
              </a:ext>
            </a:extLst>
          </p:cNvPr>
          <p:cNvSpPr/>
          <p:nvPr/>
        </p:nvSpPr>
        <p:spPr>
          <a:xfrm>
            <a:off x="10390186" y="2240115"/>
            <a:ext cx="1461015" cy="125455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Полилиния 28">
            <a:extLst>
              <a:ext uri="{FF2B5EF4-FFF2-40B4-BE49-F238E27FC236}">
                <a16:creationId xmlns:a16="http://schemas.microsoft.com/office/drawing/2014/main" id="{66729D16-1A2B-4E22-A384-D8DDB63A6D98}"/>
              </a:ext>
            </a:extLst>
          </p:cNvPr>
          <p:cNvSpPr/>
          <p:nvPr/>
        </p:nvSpPr>
        <p:spPr>
          <a:xfrm>
            <a:off x="10390186" y="3624727"/>
            <a:ext cx="1461015" cy="1254552"/>
          </a:xfrm>
          <a:custGeom>
            <a:avLst/>
            <a:gdLst>
              <a:gd name="connsiteX0" fmla="*/ 0 w 1470013"/>
              <a:gd name="connsiteY0" fmla="*/ 631139 h 1262278"/>
              <a:gd name="connsiteX1" fmla="*/ 315570 w 1470013"/>
              <a:gd name="connsiteY1" fmla="*/ 0 h 1262278"/>
              <a:gd name="connsiteX2" fmla="*/ 1154444 w 1470013"/>
              <a:gd name="connsiteY2" fmla="*/ 0 h 1262278"/>
              <a:gd name="connsiteX3" fmla="*/ 1470013 w 1470013"/>
              <a:gd name="connsiteY3" fmla="*/ 631139 h 1262278"/>
              <a:gd name="connsiteX4" fmla="*/ 1154444 w 1470013"/>
              <a:gd name="connsiteY4" fmla="*/ 1262278 h 1262278"/>
              <a:gd name="connsiteX5" fmla="*/ 315570 w 1470013"/>
              <a:gd name="connsiteY5" fmla="*/ 1262278 h 1262278"/>
              <a:gd name="connsiteX6" fmla="*/ 0 w 1470013"/>
              <a:gd name="connsiteY6" fmla="*/ 631139 h 126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0013" h="1262278">
                <a:moveTo>
                  <a:pt x="0" y="631139"/>
                </a:moveTo>
                <a:lnTo>
                  <a:pt x="315570" y="0"/>
                </a:lnTo>
                <a:lnTo>
                  <a:pt x="1154444" y="0"/>
                </a:lnTo>
                <a:lnTo>
                  <a:pt x="1470013" y="631139"/>
                </a:lnTo>
                <a:lnTo>
                  <a:pt x="1154444" y="1262278"/>
                </a:lnTo>
                <a:lnTo>
                  <a:pt x="315570" y="1262278"/>
                </a:lnTo>
                <a:lnTo>
                  <a:pt x="0" y="6311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887" tIns="328272" rIns="328887" bIns="328272" numCol="1" spcCol="1270" anchor="ctr" anchorCtr="0">
            <a:noAutofit/>
          </a:bodyPr>
          <a:lstStyle/>
          <a:p>
            <a:pPr algn="ctr" defTabSz="160504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67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Шестиугольник 55">
            <a:extLst>
              <a:ext uri="{FF2B5EF4-FFF2-40B4-BE49-F238E27FC236}">
                <a16:creationId xmlns:a16="http://schemas.microsoft.com/office/drawing/2014/main" id="{6D9E6705-9A6C-4BCD-9FF2-6566FE76E35B}"/>
              </a:ext>
            </a:extLst>
          </p:cNvPr>
          <p:cNvSpPr/>
          <p:nvPr/>
        </p:nvSpPr>
        <p:spPr>
          <a:xfrm>
            <a:off x="9132906" y="4311377"/>
            <a:ext cx="1461015" cy="125455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0253A9-E054-4CCE-951E-485CAF0735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rgbClr val="008C9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439" y="3092837"/>
            <a:ext cx="536695" cy="5366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8F32EF-C198-46CD-A75B-849AE867A426}"/>
              </a:ext>
            </a:extLst>
          </p:cNvPr>
          <p:cNvSpPr txBox="1"/>
          <p:nvPr/>
        </p:nvSpPr>
        <p:spPr>
          <a:xfrm>
            <a:off x="9586093" y="3677388"/>
            <a:ext cx="56938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8622"/>
            <a:r>
              <a:rPr lang="ru-RU" sz="2667" b="1" dirty="0">
                <a:solidFill>
                  <a:srgbClr val="FFFFFF"/>
                </a:solidFill>
                <a:latin typeface="Arial Narrow" panose="020B0606020202030204" pitchFamily="34" charset="0"/>
              </a:rPr>
              <a:t>6Ϭ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E754CE-A6DC-4091-8FDB-A808E50FED09}"/>
              </a:ext>
            </a:extLst>
          </p:cNvPr>
          <p:cNvSpPr txBox="1"/>
          <p:nvPr/>
        </p:nvSpPr>
        <p:spPr>
          <a:xfrm>
            <a:off x="10765934" y="4391629"/>
            <a:ext cx="65114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8622"/>
            <a:r>
              <a:rPr lang="en-US" sz="2667" b="1" dirty="0">
                <a:solidFill>
                  <a:srgbClr val="FFFFFF"/>
                </a:solidFill>
                <a:latin typeface="Arial Narrow" panose="020B0606020202030204" pitchFamily="34" charset="0"/>
              </a:rPr>
              <a:t>CW</a:t>
            </a:r>
            <a:endParaRPr lang="ru-RU" sz="2667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5509A6-42DA-4E05-A7EF-587C190DB554}"/>
              </a:ext>
            </a:extLst>
          </p:cNvPr>
          <p:cNvSpPr txBox="1"/>
          <p:nvPr/>
        </p:nvSpPr>
        <p:spPr>
          <a:xfrm>
            <a:off x="10808565" y="2988436"/>
            <a:ext cx="55976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8622"/>
            <a:r>
              <a:rPr lang="en-US" sz="2667" b="1" dirty="0">
                <a:solidFill>
                  <a:srgbClr val="008C95"/>
                </a:solidFill>
                <a:latin typeface="Arial Narrow" panose="020B0606020202030204" pitchFamily="34" charset="0"/>
              </a:rPr>
              <a:t>EX</a:t>
            </a:r>
            <a:endParaRPr lang="ru-RU" sz="2667" b="1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F3029B-F8AA-4EBA-91EF-F3168DC98ED2}"/>
              </a:ext>
            </a:extLst>
          </p:cNvPr>
          <p:cNvSpPr txBox="1"/>
          <p:nvPr/>
        </p:nvSpPr>
        <p:spPr>
          <a:xfrm>
            <a:off x="9563276" y="5072145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8622"/>
            <a:r>
              <a:rPr lang="en-US" sz="2400" b="1" dirty="0">
                <a:solidFill>
                  <a:srgbClr val="008C95"/>
                </a:solidFill>
                <a:latin typeface="Arial Narrow" panose="020B0606020202030204" pitchFamily="34" charset="0"/>
              </a:rPr>
              <a:t>Fuel</a:t>
            </a:r>
            <a:endParaRPr lang="ru-RU" sz="2400" b="1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CEFC96-BBF1-4F3C-A55A-D5A71D709793}"/>
              </a:ext>
            </a:extLst>
          </p:cNvPr>
          <p:cNvSpPr txBox="1"/>
          <p:nvPr/>
        </p:nvSpPr>
        <p:spPr>
          <a:xfrm>
            <a:off x="8365748" y="4341881"/>
            <a:ext cx="52770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8622"/>
            <a:r>
              <a:rPr lang="en-US" sz="2667" b="1" dirty="0">
                <a:solidFill>
                  <a:srgbClr val="008C95"/>
                </a:solidFill>
                <a:latin typeface="Arial Narrow" panose="020B0606020202030204" pitchFamily="34" charset="0"/>
              </a:rPr>
              <a:t>FF</a:t>
            </a:r>
            <a:endParaRPr lang="ru-RU" sz="2667" b="1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F0A3FF-C4A5-43C0-A46F-BEF070828108}"/>
              </a:ext>
            </a:extLst>
          </p:cNvPr>
          <p:cNvSpPr txBox="1"/>
          <p:nvPr/>
        </p:nvSpPr>
        <p:spPr>
          <a:xfrm>
            <a:off x="9555687" y="2307037"/>
            <a:ext cx="62068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8622"/>
            <a:r>
              <a:rPr lang="en-US" sz="2667" b="1" dirty="0">
                <a:solidFill>
                  <a:srgbClr val="FFFFFF"/>
                </a:solidFill>
                <a:latin typeface="Arial Narrow" panose="020B0606020202030204" pitchFamily="34" charset="0"/>
              </a:rPr>
              <a:t>BM</a:t>
            </a:r>
            <a:endParaRPr lang="ru-RU" sz="2667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BB157F-E91F-4866-9125-AAA3451FFB36}"/>
              </a:ext>
            </a:extLst>
          </p:cNvPr>
          <p:cNvSpPr txBox="1"/>
          <p:nvPr/>
        </p:nvSpPr>
        <p:spPr>
          <a:xfrm>
            <a:off x="8282848" y="2988436"/>
            <a:ext cx="62068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8622"/>
            <a:r>
              <a:rPr lang="en-US" sz="2667" b="1" dirty="0">
                <a:solidFill>
                  <a:srgbClr val="FFFFFF"/>
                </a:solidFill>
                <a:latin typeface="Arial Narrow" panose="020B0606020202030204" pitchFamily="34" charset="0"/>
              </a:rPr>
              <a:t>CM</a:t>
            </a:r>
            <a:endParaRPr lang="ru-RU" sz="2667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7FAC65-9C3E-4D4C-9D30-4BCE7F674DB5}"/>
              </a:ext>
            </a:extLst>
          </p:cNvPr>
          <p:cNvSpPr txBox="1"/>
          <p:nvPr/>
        </p:nvSpPr>
        <p:spPr>
          <a:xfrm>
            <a:off x="7084881" y="3661957"/>
            <a:ext cx="52770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8622"/>
            <a:r>
              <a:rPr lang="en-US" sz="2667" b="1" dirty="0">
                <a:solidFill>
                  <a:srgbClr val="FFFFFF"/>
                </a:solidFill>
                <a:latin typeface="Arial Narrow" panose="020B0606020202030204" pitchFamily="34" charset="0"/>
              </a:rPr>
              <a:t>TF</a:t>
            </a:r>
            <a:endParaRPr lang="ru-RU" sz="2667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F1427C-1931-4BA3-9E82-C6C678B4AC6A}"/>
              </a:ext>
            </a:extLst>
          </p:cNvPr>
          <p:cNvSpPr txBox="1"/>
          <p:nvPr/>
        </p:nvSpPr>
        <p:spPr>
          <a:xfrm>
            <a:off x="5860721" y="4373583"/>
            <a:ext cx="49725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8622"/>
            <a:r>
              <a:rPr lang="en-US" sz="2667" b="1" dirty="0">
                <a:solidFill>
                  <a:srgbClr val="FFFFFF"/>
                </a:solidFill>
                <a:latin typeface="Arial Narrow" panose="020B0606020202030204" pitchFamily="34" charset="0"/>
              </a:rPr>
              <a:t>IM</a:t>
            </a:r>
            <a:endParaRPr lang="ru-RU" sz="2667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625B4B-A175-4224-9D29-ACADBC51BE2D}"/>
              </a:ext>
            </a:extLst>
          </p:cNvPr>
          <p:cNvSpPr txBox="1"/>
          <p:nvPr/>
        </p:nvSpPr>
        <p:spPr>
          <a:xfrm>
            <a:off x="7067965" y="2293708"/>
            <a:ext cx="5581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8622"/>
            <a:r>
              <a:rPr lang="en-US" sz="2667" b="1" dirty="0">
                <a:solidFill>
                  <a:srgbClr val="FFFFFF"/>
                </a:solidFill>
                <a:latin typeface="Arial Narrow" panose="020B0606020202030204" pitchFamily="34" charset="0"/>
              </a:rPr>
              <a:t>RF</a:t>
            </a:r>
            <a:endParaRPr lang="ru-RU" sz="2667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8FB361-0459-4D7D-9848-70D7A81CAFFB}"/>
              </a:ext>
            </a:extLst>
          </p:cNvPr>
          <p:cNvSpPr txBox="1"/>
          <p:nvPr/>
        </p:nvSpPr>
        <p:spPr>
          <a:xfrm>
            <a:off x="5827613" y="2993420"/>
            <a:ext cx="5581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8622"/>
            <a:r>
              <a:rPr lang="en-US" sz="2667" b="1" dirty="0">
                <a:solidFill>
                  <a:srgbClr val="008C95"/>
                </a:solidFill>
                <a:latin typeface="Arial Narrow" panose="020B0606020202030204" pitchFamily="34" charset="0"/>
              </a:rPr>
              <a:t>BF</a:t>
            </a:r>
            <a:endParaRPr lang="ru-RU" sz="2667" b="1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DD7670-8637-40D4-A432-C31D51C0988A}"/>
              </a:ext>
            </a:extLst>
          </p:cNvPr>
          <p:cNvSpPr txBox="1"/>
          <p:nvPr/>
        </p:nvSpPr>
        <p:spPr>
          <a:xfrm>
            <a:off x="4579957" y="3693668"/>
            <a:ext cx="5581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8622"/>
            <a:r>
              <a:rPr lang="en-US" sz="2667" b="1" dirty="0">
                <a:solidFill>
                  <a:prstClr val="white"/>
                </a:solidFill>
                <a:latin typeface="Arial Narrow" panose="020B0606020202030204" pitchFamily="34" charset="0"/>
              </a:rPr>
              <a:t>CF</a:t>
            </a:r>
            <a:endParaRPr lang="ru-RU" sz="2667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7E51849-428D-4C4C-ADDF-7ACD14B102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47" y="3074187"/>
            <a:ext cx="536695" cy="5366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E84A41-2374-41FA-81B6-2F9BDE7551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02" y="2360574"/>
            <a:ext cx="536695" cy="5366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2FC7094-7994-4C0B-890D-B152A352F0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05" y="1721397"/>
            <a:ext cx="536695" cy="53669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06E7238-17CF-47C2-A52F-DE6E4858124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9413" y="2372865"/>
            <a:ext cx="536695" cy="53669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D04ACE2-72B2-42AD-85D1-6AB97878E7E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999" y="3748065"/>
            <a:ext cx="536695" cy="536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37DB68A-9602-4937-A3E4-6B5BDC48FDE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14" y="3738273"/>
            <a:ext cx="536695" cy="53669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3A5549-F5EE-4E94-A2EE-3C887C8AD25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85" y="3068607"/>
            <a:ext cx="536695" cy="53669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A12860C-9530-4883-8445-5C624F809BD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87" y="2400377"/>
            <a:ext cx="536695" cy="53669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221D5A1-BC0F-4CC4-B5E3-7F17E0FCA06E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9135" y="1657505"/>
            <a:ext cx="323303" cy="5366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76FAF17-5F73-439A-8D57-3ADE55CDE2C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45" y="3767198"/>
            <a:ext cx="536695" cy="53669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60EF03C-E6B0-4A84-9291-A29CE2C52B4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926" y="4528990"/>
            <a:ext cx="536695" cy="53669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21FCBF2-63C0-4D3D-86A7-573EB1919960}"/>
              </a:ext>
            </a:extLst>
          </p:cNvPr>
          <p:cNvSpPr txBox="1"/>
          <p:nvPr/>
        </p:nvSpPr>
        <p:spPr>
          <a:xfrm>
            <a:off x="4001569" y="998254"/>
            <a:ext cx="3782227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038622"/>
            <a:endParaRPr lang="ru-RU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BC676C0B-7355-49A8-974D-FF46E094E9B4}"/>
              </a:ext>
            </a:extLst>
          </p:cNvPr>
          <p:cNvGrpSpPr/>
          <p:nvPr/>
        </p:nvGrpSpPr>
        <p:grpSpPr>
          <a:xfrm>
            <a:off x="1199422" y="3172920"/>
            <a:ext cx="1588252" cy="849729"/>
            <a:chOff x="415082" y="2413878"/>
            <a:chExt cx="1191189" cy="63729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FF5EE66-656E-448B-8384-1DE5AD1822CF}"/>
                </a:ext>
              </a:extLst>
            </p:cNvPr>
            <p:cNvSpPr txBox="1"/>
            <p:nvPr/>
          </p:nvSpPr>
          <p:spPr>
            <a:xfrm>
              <a:off x="453845" y="2480463"/>
              <a:ext cx="540000" cy="2520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 defTabSz="1038622"/>
              <a:r>
                <a:rPr lang="ru-RU" sz="4800" b="1" dirty="0">
                  <a:solidFill>
                    <a:srgbClr val="FFC000"/>
                  </a:solidFill>
                  <a:latin typeface="Arial Narrow" panose="020B0606020202030204" pitchFamily="34" charset="0"/>
                </a:rPr>
                <a:t>35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FAD4E18-EFF7-4158-98EA-CEEB58E9754D}"/>
                </a:ext>
              </a:extLst>
            </p:cNvPr>
            <p:cNvSpPr txBox="1"/>
            <p:nvPr/>
          </p:nvSpPr>
          <p:spPr>
            <a:xfrm>
              <a:off x="415082" y="2797259"/>
              <a:ext cx="1191189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038622"/>
              <a:r>
                <a:rPr lang="ru-RU" sz="1600" dirty="0">
                  <a:solidFill>
                    <a:srgbClr val="008C95"/>
                  </a:solidFill>
                  <a:latin typeface="Arial Narrow" panose="020B0606020202030204" pitchFamily="34" charset="0"/>
                </a:rPr>
                <a:t>СОТРУДНИКОВ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14E24E2-5FEC-4BF8-8F88-85CD05A3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010676" y="2413878"/>
              <a:ext cx="393064" cy="3705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6EB4624-45AF-4ED4-9F68-CD9093A8368F}"/>
              </a:ext>
            </a:extLst>
          </p:cNvPr>
          <p:cNvGrpSpPr/>
          <p:nvPr/>
        </p:nvGrpSpPr>
        <p:grpSpPr>
          <a:xfrm>
            <a:off x="2461688" y="4296423"/>
            <a:ext cx="2736027" cy="1114230"/>
            <a:chOff x="1026402" y="3251162"/>
            <a:chExt cx="2052020" cy="83567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C36001E-AD50-40CE-9B1A-6382A4E2A7A1}"/>
                </a:ext>
              </a:extLst>
            </p:cNvPr>
            <p:cNvSpPr txBox="1"/>
            <p:nvPr/>
          </p:nvSpPr>
          <p:spPr>
            <a:xfrm>
              <a:off x="1644278" y="3342862"/>
              <a:ext cx="540000" cy="2520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 defTabSz="1038622"/>
              <a:r>
                <a:rPr lang="ru-RU" sz="4800" b="1" dirty="0">
                  <a:solidFill>
                    <a:srgbClr val="FFC000"/>
                  </a:solidFill>
                  <a:latin typeface="Arial Narrow" panose="020B0606020202030204" pitchFamily="34" charset="0"/>
                </a:rPr>
                <a:t>10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D66A3B-B077-4FE6-8758-9D119DCC46B8}"/>
                </a:ext>
              </a:extLst>
            </p:cNvPr>
            <p:cNvSpPr txBox="1"/>
            <p:nvPr/>
          </p:nvSpPr>
          <p:spPr>
            <a:xfrm>
              <a:off x="1026402" y="3463586"/>
              <a:ext cx="2052020" cy="6232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1038622"/>
              <a:r>
                <a:rPr lang="ru-RU" sz="1600" dirty="0">
                  <a:solidFill>
                    <a:srgbClr val="008C95"/>
                  </a:solidFill>
                  <a:latin typeface="Arial Narrow" panose="020B0606020202030204" pitchFamily="34" charset="0"/>
                </a:rPr>
                <a:t>ЛЕТ И БОЛЕЕ </a:t>
              </a:r>
            </a:p>
            <a:p>
              <a:pPr algn="r" defTabSz="1038622"/>
              <a:r>
                <a:rPr lang="ru-RU" sz="1600" dirty="0">
                  <a:solidFill>
                    <a:srgbClr val="008C95"/>
                  </a:solidFill>
                  <a:latin typeface="Arial Narrow" panose="020B0606020202030204" pitchFamily="34" charset="0"/>
                </a:rPr>
                <a:t>(Стаж работы сотрудников </a:t>
              </a:r>
              <a:br>
                <a:rPr lang="ru-RU" sz="1600" dirty="0">
                  <a:solidFill>
                    <a:srgbClr val="008C95"/>
                  </a:solidFill>
                  <a:latin typeface="Arial Narrow" panose="020B0606020202030204" pitchFamily="34" charset="0"/>
                </a:rPr>
              </a:br>
              <a:r>
                <a:rPr lang="ru-RU" sz="1600" dirty="0">
                  <a:solidFill>
                    <a:srgbClr val="008C95"/>
                  </a:solidFill>
                  <a:latin typeface="Arial Narrow" panose="020B0606020202030204" pitchFamily="34" charset="0"/>
                </a:rPr>
                <a:t>по специальности)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775C602-5FE0-499B-A0DC-EBCF6A4E0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322408" y="3251162"/>
              <a:ext cx="368342" cy="398704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7E84C371-004D-440A-AB6A-7BEAFA108A00}"/>
              </a:ext>
            </a:extLst>
          </p:cNvPr>
          <p:cNvGrpSpPr/>
          <p:nvPr/>
        </p:nvGrpSpPr>
        <p:grpSpPr>
          <a:xfrm>
            <a:off x="3126813" y="1520871"/>
            <a:ext cx="1969233" cy="1053196"/>
            <a:chOff x="1495161" y="1361572"/>
            <a:chExt cx="1300366" cy="78989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1FF4D4-3437-4587-940A-FD3441B2792E}"/>
                </a:ext>
              </a:extLst>
            </p:cNvPr>
            <p:cNvSpPr txBox="1"/>
            <p:nvPr/>
          </p:nvSpPr>
          <p:spPr>
            <a:xfrm>
              <a:off x="1595562" y="1407722"/>
              <a:ext cx="221789" cy="2520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 defTabSz="1038622"/>
              <a:r>
                <a:rPr lang="ru-RU" sz="4800" b="1" dirty="0">
                  <a:solidFill>
                    <a:srgbClr val="FFC000"/>
                  </a:solidFill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E315B16-D13B-43D7-9C6D-207EF8E3110A}"/>
                </a:ext>
              </a:extLst>
            </p:cNvPr>
            <p:cNvSpPr txBox="1"/>
            <p:nvPr/>
          </p:nvSpPr>
          <p:spPr>
            <a:xfrm>
              <a:off x="1495161" y="1712888"/>
              <a:ext cx="1300366" cy="438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038622"/>
              <a:r>
                <a:rPr lang="ru-RU" sz="1600" dirty="0">
                  <a:solidFill>
                    <a:srgbClr val="008C95"/>
                  </a:solidFill>
                  <a:latin typeface="Arial Narrow" panose="020B0606020202030204" pitchFamily="34" charset="0"/>
                </a:rPr>
                <a:t>ПРЕДСТАВИТЕЛЬСТВ В РФ И МИРЕ</a:t>
              </a:r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8719400A-C0C6-4B6F-B512-78126E124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902525" y="1361572"/>
              <a:ext cx="362602" cy="337471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74FFFE6A-8C70-45C9-B747-71D2B99DD0B1}"/>
              </a:ext>
            </a:extLst>
          </p:cNvPr>
          <p:cNvGrpSpPr/>
          <p:nvPr/>
        </p:nvGrpSpPr>
        <p:grpSpPr>
          <a:xfrm>
            <a:off x="488675" y="1219832"/>
            <a:ext cx="2061909" cy="1251436"/>
            <a:chOff x="165453" y="738780"/>
            <a:chExt cx="1546432" cy="93857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A201856-28F6-4B71-BDEA-B2A2F9FF862D}"/>
                </a:ext>
              </a:extLst>
            </p:cNvPr>
            <p:cNvSpPr txBox="1"/>
            <p:nvPr/>
          </p:nvSpPr>
          <p:spPr>
            <a:xfrm>
              <a:off x="165453" y="1423441"/>
              <a:ext cx="1546432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038622"/>
              <a:r>
                <a:rPr lang="ru-RU" sz="1600" dirty="0">
                  <a:solidFill>
                    <a:srgbClr val="008C95"/>
                  </a:solidFill>
                  <a:latin typeface="Arial Narrow" panose="020B0606020202030204" pitchFamily="34" charset="0"/>
                </a:rPr>
                <a:t>НАЧАЛО РАБОТЫ ТС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8640DBE-9058-468A-A25F-878DA16A105E}"/>
                </a:ext>
              </a:extLst>
            </p:cNvPr>
            <p:cNvSpPr txBox="1"/>
            <p:nvPr/>
          </p:nvSpPr>
          <p:spPr>
            <a:xfrm>
              <a:off x="375291" y="880217"/>
              <a:ext cx="540000" cy="2520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 defTabSz="1038622"/>
              <a:r>
                <a:rPr lang="en-US" sz="4800" b="1" dirty="0">
                  <a:solidFill>
                    <a:srgbClr val="FFC000"/>
                  </a:solidFill>
                  <a:latin typeface="Arial Narrow" panose="020B0606020202030204" pitchFamily="34" charset="0"/>
                </a:rPr>
                <a:t>2010</a:t>
              </a:r>
              <a:endParaRPr lang="ru-RU" sz="4800" b="1" dirty="0">
                <a:solidFill>
                  <a:srgbClr val="FFC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03BA6744-4A6A-4B4B-B334-E954326B1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133190" y="738780"/>
              <a:ext cx="428910" cy="439370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989957EF-6FED-438B-9569-E77DF5037D41}"/>
              </a:ext>
            </a:extLst>
          </p:cNvPr>
          <p:cNvGrpSpPr/>
          <p:nvPr/>
        </p:nvGrpSpPr>
        <p:grpSpPr>
          <a:xfrm>
            <a:off x="422028" y="5015924"/>
            <a:ext cx="1928843" cy="1013948"/>
            <a:chOff x="400092" y="3931255"/>
            <a:chExt cx="1446632" cy="76046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7FE1CFB-AE38-4754-8514-55D13586FEE4}"/>
                </a:ext>
              </a:extLst>
            </p:cNvPr>
            <p:cNvSpPr txBox="1"/>
            <p:nvPr/>
          </p:nvSpPr>
          <p:spPr>
            <a:xfrm>
              <a:off x="450077" y="3988124"/>
              <a:ext cx="540000" cy="252000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 defTabSz="1038622"/>
              <a:r>
                <a:rPr lang="ru-RU" sz="4800" b="1" dirty="0">
                  <a:solidFill>
                    <a:srgbClr val="FFC000"/>
                  </a:solidFill>
                  <a:latin typeface="Arial Narrow" panose="020B0606020202030204" pitchFamily="34" charset="0"/>
                </a:rPr>
                <a:t>&gt;20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B11A0EB-5AEA-4857-AA15-F2722BA4329A}"/>
                </a:ext>
              </a:extLst>
            </p:cNvPr>
            <p:cNvSpPr txBox="1"/>
            <p:nvPr/>
          </p:nvSpPr>
          <p:spPr>
            <a:xfrm>
              <a:off x="400092" y="4308534"/>
              <a:ext cx="1446632" cy="3831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>
                <a:lnSpc>
                  <a:spcPct val="85000"/>
                </a:lnSpc>
                <a:defRPr sz="1200">
                  <a:solidFill>
                    <a:srgbClr val="008C95"/>
                  </a:solidFill>
                </a:defRPr>
              </a:lvl1pPr>
            </a:lstStyle>
            <a:p>
              <a:pPr defTabSz="1038622"/>
              <a:r>
                <a:rPr lang="ru-RU" sz="1600" dirty="0">
                  <a:latin typeface="Arial Narrow" panose="020B0606020202030204" pitchFamily="34" charset="0"/>
                </a:rPr>
                <a:t>НАПРАВЛЕНИЙ СПЕЦИАЛИЗАЦИИ</a:t>
              </a:r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F85A3A93-1C1F-4C44-A9C3-E1AAB28B8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=""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 rot="5400000">
              <a:off x="1153621" y="3871882"/>
              <a:ext cx="365738" cy="484484"/>
            </a:xfrm>
            <a:prstGeom prst="rect">
              <a:avLst/>
            </a:prstGeom>
          </p:spPr>
        </p:pic>
      </p:grpSp>
      <p:sp>
        <p:nvSpPr>
          <p:cNvPr id="71" name="Шестиугольник 70">
            <a:extLst>
              <a:ext uri="{FF2B5EF4-FFF2-40B4-BE49-F238E27FC236}">
                <a16:creationId xmlns:a16="http://schemas.microsoft.com/office/drawing/2014/main" id="{EAF49B75-3480-489C-A6CE-50D219306070}"/>
              </a:ext>
            </a:extLst>
          </p:cNvPr>
          <p:cNvSpPr/>
          <p:nvPr/>
        </p:nvSpPr>
        <p:spPr>
          <a:xfrm>
            <a:off x="6626175" y="4270448"/>
            <a:ext cx="1461015" cy="125455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6CEFC96-BBF1-4F3C-A55A-D5A71D709793}"/>
              </a:ext>
            </a:extLst>
          </p:cNvPr>
          <p:cNvSpPr txBox="1"/>
          <p:nvPr/>
        </p:nvSpPr>
        <p:spPr>
          <a:xfrm>
            <a:off x="7042556" y="5003761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8622"/>
            <a:r>
              <a:rPr lang="en-US" sz="2400" b="1" dirty="0" err="1">
                <a:solidFill>
                  <a:prstClr val="white"/>
                </a:solidFill>
                <a:latin typeface="Arial Narrow" panose="020B0606020202030204" pitchFamily="34" charset="0"/>
              </a:rPr>
              <a:t>Adh</a:t>
            </a:r>
            <a:endParaRPr lang="ru-RU" sz="2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Шестиугольник 73">
            <a:extLst>
              <a:ext uri="{FF2B5EF4-FFF2-40B4-BE49-F238E27FC236}">
                <a16:creationId xmlns:a16="http://schemas.microsoft.com/office/drawing/2014/main" id="{EAF49B75-3480-489C-A6CE-50D219306070}"/>
              </a:ext>
            </a:extLst>
          </p:cNvPr>
          <p:cNvSpPr/>
          <p:nvPr/>
        </p:nvSpPr>
        <p:spPr>
          <a:xfrm>
            <a:off x="7879975" y="4957917"/>
            <a:ext cx="1461015" cy="125455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6CEFC96-BBF1-4F3C-A55A-D5A71D709793}"/>
              </a:ext>
            </a:extLst>
          </p:cNvPr>
          <p:cNvSpPr txBox="1"/>
          <p:nvPr/>
        </p:nvSpPr>
        <p:spPr>
          <a:xfrm>
            <a:off x="8184148" y="5691230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8622"/>
            <a:r>
              <a:rPr lang="en-US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Comp</a:t>
            </a:r>
            <a:endParaRPr lang="ru-RU" sz="2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Шестиугольник 76">
            <a:extLst>
              <a:ext uri="{FF2B5EF4-FFF2-40B4-BE49-F238E27FC236}">
                <a16:creationId xmlns:a16="http://schemas.microsoft.com/office/drawing/2014/main" id="{EAF49B75-3480-489C-A6CE-50D219306070}"/>
              </a:ext>
            </a:extLst>
          </p:cNvPr>
          <p:cNvSpPr/>
          <p:nvPr/>
        </p:nvSpPr>
        <p:spPr>
          <a:xfrm>
            <a:off x="7876401" y="857431"/>
            <a:ext cx="1461015" cy="125455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6CEFC96-BBF1-4F3C-A55A-D5A71D709793}"/>
              </a:ext>
            </a:extLst>
          </p:cNvPr>
          <p:cNvSpPr txBox="1"/>
          <p:nvPr/>
        </p:nvSpPr>
        <p:spPr>
          <a:xfrm>
            <a:off x="8174802" y="1590743"/>
            <a:ext cx="91114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8622"/>
            <a:r>
              <a:rPr lang="en-US" sz="2667" b="1" dirty="0" err="1">
                <a:solidFill>
                  <a:srgbClr val="008C95"/>
                </a:solidFill>
                <a:latin typeface="Arial Narrow" panose="020B0606020202030204" pitchFamily="34" charset="0"/>
              </a:rPr>
              <a:t>Tyres</a:t>
            </a:r>
            <a:endParaRPr lang="ru-RU" sz="2667" b="1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Шестиугольник 79">
            <a:extLst>
              <a:ext uri="{FF2B5EF4-FFF2-40B4-BE49-F238E27FC236}">
                <a16:creationId xmlns:a16="http://schemas.microsoft.com/office/drawing/2014/main" id="{EAF49B75-3480-489C-A6CE-50D219306070}"/>
              </a:ext>
            </a:extLst>
          </p:cNvPr>
          <p:cNvSpPr/>
          <p:nvPr/>
        </p:nvSpPr>
        <p:spPr>
          <a:xfrm>
            <a:off x="10397666" y="893595"/>
            <a:ext cx="1461015" cy="125455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6CEFC96-BBF1-4F3C-A55A-D5A71D709793}"/>
              </a:ext>
            </a:extLst>
          </p:cNvPr>
          <p:cNvSpPr txBox="1"/>
          <p:nvPr/>
        </p:nvSpPr>
        <p:spPr>
          <a:xfrm>
            <a:off x="10592034" y="1626907"/>
            <a:ext cx="111921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8622"/>
            <a:r>
              <a:rPr lang="en-US" sz="2133" b="1" dirty="0">
                <a:solidFill>
                  <a:prstClr val="white"/>
                </a:solidFill>
                <a:latin typeface="Arial Narrow" panose="020B0606020202030204" pitchFamily="34" charset="0"/>
              </a:rPr>
              <a:t>Solvents</a:t>
            </a:r>
            <a:endParaRPr lang="ru-RU" sz="2133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Шестиугольник 82">
            <a:extLst>
              <a:ext uri="{FF2B5EF4-FFF2-40B4-BE49-F238E27FC236}">
                <a16:creationId xmlns:a16="http://schemas.microsoft.com/office/drawing/2014/main" id="{EAF49B75-3480-489C-A6CE-50D219306070}"/>
              </a:ext>
            </a:extLst>
          </p:cNvPr>
          <p:cNvSpPr/>
          <p:nvPr/>
        </p:nvSpPr>
        <p:spPr>
          <a:xfrm>
            <a:off x="9147293" y="198295"/>
            <a:ext cx="1461015" cy="125455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8C95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6CEFC96-BBF1-4F3C-A55A-D5A71D709793}"/>
              </a:ext>
            </a:extLst>
          </p:cNvPr>
          <p:cNvSpPr txBox="1"/>
          <p:nvPr/>
        </p:nvSpPr>
        <p:spPr>
          <a:xfrm>
            <a:off x="9332842" y="931608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8622"/>
            <a:r>
              <a:rPr lang="en-US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Roofing</a:t>
            </a:r>
            <a:endParaRPr lang="ru-RU" sz="2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Шестиугольник 85">
            <a:extLst>
              <a:ext uri="{FF2B5EF4-FFF2-40B4-BE49-F238E27FC236}">
                <a16:creationId xmlns:a16="http://schemas.microsoft.com/office/drawing/2014/main" id="{EAF49B75-3480-489C-A6CE-50D219306070}"/>
              </a:ext>
            </a:extLst>
          </p:cNvPr>
          <p:cNvSpPr/>
          <p:nvPr/>
        </p:nvSpPr>
        <p:spPr>
          <a:xfrm>
            <a:off x="10376395" y="4967016"/>
            <a:ext cx="1461015" cy="125455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6CEFC96-BBF1-4F3C-A55A-D5A71D709793}"/>
              </a:ext>
            </a:extLst>
          </p:cNvPr>
          <p:cNvSpPr txBox="1"/>
          <p:nvPr/>
        </p:nvSpPr>
        <p:spPr>
          <a:xfrm>
            <a:off x="10575509" y="5534918"/>
            <a:ext cx="1090362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8622"/>
            <a:r>
              <a:rPr lang="en-US" sz="1867" b="1" dirty="0">
                <a:solidFill>
                  <a:prstClr val="white"/>
                </a:solidFill>
                <a:latin typeface="Arial Narrow" panose="020B0606020202030204" pitchFamily="34" charset="0"/>
              </a:rPr>
              <a:t>Org.</a:t>
            </a:r>
          </a:p>
          <a:p>
            <a:pPr algn="ctr" defTabSz="1038622"/>
            <a:r>
              <a:rPr lang="en-US" sz="1867" b="1" dirty="0">
                <a:solidFill>
                  <a:prstClr val="white"/>
                </a:solidFill>
                <a:latin typeface="Arial Narrow" panose="020B0606020202030204" pitchFamily="34" charset="0"/>
              </a:rPr>
              <a:t>synthesis</a:t>
            </a:r>
            <a:endParaRPr lang="ru-RU" sz="1867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10929969" y="5065684"/>
            <a:ext cx="353865" cy="444080"/>
            <a:chOff x="2863851" y="2408238"/>
            <a:chExt cx="327025" cy="430213"/>
          </a:xfrm>
        </p:grpSpPr>
        <p:sp>
          <p:nvSpPr>
            <p:cNvPr id="91" name="Freeform 397"/>
            <p:cNvSpPr>
              <a:spLocks noEditPoints="1"/>
            </p:cNvSpPr>
            <p:nvPr/>
          </p:nvSpPr>
          <p:spPr bwMode="auto">
            <a:xfrm>
              <a:off x="2863851" y="2408238"/>
              <a:ext cx="327025" cy="430213"/>
            </a:xfrm>
            <a:custGeom>
              <a:avLst/>
              <a:gdLst>
                <a:gd name="T0" fmla="*/ 264 w 945"/>
                <a:gd name="T1" fmla="*/ 392 h 1240"/>
                <a:gd name="T2" fmla="*/ 354 w 945"/>
                <a:gd name="T3" fmla="*/ 239 h 1240"/>
                <a:gd name="T4" fmla="*/ 354 w 945"/>
                <a:gd name="T5" fmla="*/ 40 h 1240"/>
                <a:gd name="T6" fmla="*/ 594 w 945"/>
                <a:gd name="T7" fmla="*/ 40 h 1240"/>
                <a:gd name="T8" fmla="*/ 594 w 945"/>
                <a:gd name="T9" fmla="*/ 239 h 1240"/>
                <a:gd name="T10" fmla="*/ 685 w 945"/>
                <a:gd name="T11" fmla="*/ 393 h 1240"/>
                <a:gd name="T12" fmla="*/ 905 w 945"/>
                <a:gd name="T13" fmla="*/ 769 h 1240"/>
                <a:gd name="T14" fmla="*/ 478 w 945"/>
                <a:gd name="T15" fmla="*/ 1200 h 1240"/>
                <a:gd name="T16" fmla="*/ 474 w 945"/>
                <a:gd name="T17" fmla="*/ 1200 h 1240"/>
                <a:gd name="T18" fmla="*/ 43 w 945"/>
                <a:gd name="T19" fmla="*/ 776 h 1240"/>
                <a:gd name="T20" fmla="*/ 264 w 945"/>
                <a:gd name="T21" fmla="*/ 392 h 1240"/>
                <a:gd name="T22" fmla="*/ 474 w 945"/>
                <a:gd name="T23" fmla="*/ 1240 h 1240"/>
                <a:gd name="T24" fmla="*/ 479 w 945"/>
                <a:gd name="T25" fmla="*/ 1240 h 1240"/>
                <a:gd name="T26" fmla="*/ 809 w 945"/>
                <a:gd name="T27" fmla="*/ 1100 h 1240"/>
                <a:gd name="T28" fmla="*/ 945 w 945"/>
                <a:gd name="T29" fmla="*/ 769 h 1240"/>
                <a:gd name="T30" fmla="*/ 704 w 945"/>
                <a:gd name="T31" fmla="*/ 358 h 1240"/>
                <a:gd name="T32" fmla="*/ 634 w 945"/>
                <a:gd name="T33" fmla="*/ 239 h 1240"/>
                <a:gd name="T34" fmla="*/ 634 w 945"/>
                <a:gd name="T35" fmla="*/ 40 h 1240"/>
                <a:gd name="T36" fmla="*/ 665 w 945"/>
                <a:gd name="T37" fmla="*/ 40 h 1240"/>
                <a:gd name="T38" fmla="*/ 685 w 945"/>
                <a:gd name="T39" fmla="*/ 20 h 1240"/>
                <a:gd name="T40" fmla="*/ 665 w 945"/>
                <a:gd name="T41" fmla="*/ 0 h 1240"/>
                <a:gd name="T42" fmla="*/ 614 w 945"/>
                <a:gd name="T43" fmla="*/ 0 h 1240"/>
                <a:gd name="T44" fmla="*/ 334 w 945"/>
                <a:gd name="T45" fmla="*/ 0 h 1240"/>
                <a:gd name="T46" fmla="*/ 283 w 945"/>
                <a:gd name="T47" fmla="*/ 0 h 1240"/>
                <a:gd name="T48" fmla="*/ 263 w 945"/>
                <a:gd name="T49" fmla="*/ 20 h 1240"/>
                <a:gd name="T50" fmla="*/ 283 w 945"/>
                <a:gd name="T51" fmla="*/ 40 h 1240"/>
                <a:gd name="T52" fmla="*/ 314 w 945"/>
                <a:gd name="T53" fmla="*/ 40 h 1240"/>
                <a:gd name="T54" fmla="*/ 314 w 945"/>
                <a:gd name="T55" fmla="*/ 239 h 1240"/>
                <a:gd name="T56" fmla="*/ 245 w 945"/>
                <a:gd name="T57" fmla="*/ 357 h 1240"/>
                <a:gd name="T58" fmla="*/ 3 w 945"/>
                <a:gd name="T59" fmla="*/ 777 h 1240"/>
                <a:gd name="T60" fmla="*/ 474 w 945"/>
                <a:gd name="T61" fmla="*/ 124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5" h="1240">
                  <a:moveTo>
                    <a:pt x="264" y="392"/>
                  </a:moveTo>
                  <a:cubicBezTo>
                    <a:pt x="319" y="362"/>
                    <a:pt x="354" y="303"/>
                    <a:pt x="354" y="239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594" y="40"/>
                    <a:pt x="594" y="40"/>
                    <a:pt x="594" y="40"/>
                  </a:cubicBezTo>
                  <a:cubicBezTo>
                    <a:pt x="594" y="239"/>
                    <a:pt x="594" y="239"/>
                    <a:pt x="594" y="239"/>
                  </a:cubicBezTo>
                  <a:cubicBezTo>
                    <a:pt x="594" y="303"/>
                    <a:pt x="629" y="362"/>
                    <a:pt x="685" y="393"/>
                  </a:cubicBezTo>
                  <a:cubicBezTo>
                    <a:pt x="821" y="469"/>
                    <a:pt x="905" y="613"/>
                    <a:pt x="905" y="769"/>
                  </a:cubicBezTo>
                  <a:cubicBezTo>
                    <a:pt x="905" y="1004"/>
                    <a:pt x="714" y="1198"/>
                    <a:pt x="478" y="1200"/>
                  </a:cubicBezTo>
                  <a:cubicBezTo>
                    <a:pt x="477" y="1200"/>
                    <a:pt x="475" y="1200"/>
                    <a:pt x="474" y="1200"/>
                  </a:cubicBezTo>
                  <a:cubicBezTo>
                    <a:pt x="240" y="1200"/>
                    <a:pt x="47" y="1011"/>
                    <a:pt x="43" y="776"/>
                  </a:cubicBezTo>
                  <a:cubicBezTo>
                    <a:pt x="40" y="617"/>
                    <a:pt x="125" y="470"/>
                    <a:pt x="264" y="392"/>
                  </a:cubicBezTo>
                  <a:close/>
                  <a:moveTo>
                    <a:pt x="474" y="1240"/>
                  </a:moveTo>
                  <a:cubicBezTo>
                    <a:pt x="476" y="1240"/>
                    <a:pt x="477" y="1240"/>
                    <a:pt x="479" y="1240"/>
                  </a:cubicBezTo>
                  <a:cubicBezTo>
                    <a:pt x="604" y="1239"/>
                    <a:pt x="721" y="1189"/>
                    <a:pt x="809" y="1100"/>
                  </a:cubicBezTo>
                  <a:cubicBezTo>
                    <a:pt x="897" y="1012"/>
                    <a:pt x="945" y="894"/>
                    <a:pt x="945" y="769"/>
                  </a:cubicBezTo>
                  <a:cubicBezTo>
                    <a:pt x="945" y="599"/>
                    <a:pt x="853" y="441"/>
                    <a:pt x="704" y="358"/>
                  </a:cubicBezTo>
                  <a:cubicBezTo>
                    <a:pt x="661" y="334"/>
                    <a:pt x="634" y="288"/>
                    <a:pt x="634" y="239"/>
                  </a:cubicBezTo>
                  <a:cubicBezTo>
                    <a:pt x="634" y="40"/>
                    <a:pt x="634" y="40"/>
                    <a:pt x="634" y="40"/>
                  </a:cubicBezTo>
                  <a:cubicBezTo>
                    <a:pt x="665" y="40"/>
                    <a:pt x="665" y="40"/>
                    <a:pt x="665" y="40"/>
                  </a:cubicBezTo>
                  <a:cubicBezTo>
                    <a:pt x="677" y="40"/>
                    <a:pt x="685" y="31"/>
                    <a:pt x="685" y="20"/>
                  </a:cubicBezTo>
                  <a:cubicBezTo>
                    <a:pt x="685" y="9"/>
                    <a:pt x="677" y="0"/>
                    <a:pt x="665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71" y="0"/>
                    <a:pt x="263" y="9"/>
                    <a:pt x="263" y="20"/>
                  </a:cubicBezTo>
                  <a:cubicBezTo>
                    <a:pt x="263" y="31"/>
                    <a:pt x="271" y="40"/>
                    <a:pt x="283" y="40"/>
                  </a:cubicBezTo>
                  <a:cubicBezTo>
                    <a:pt x="314" y="40"/>
                    <a:pt x="314" y="40"/>
                    <a:pt x="314" y="40"/>
                  </a:cubicBezTo>
                  <a:cubicBezTo>
                    <a:pt x="314" y="239"/>
                    <a:pt x="314" y="239"/>
                    <a:pt x="314" y="239"/>
                  </a:cubicBezTo>
                  <a:cubicBezTo>
                    <a:pt x="314" y="288"/>
                    <a:pt x="287" y="334"/>
                    <a:pt x="245" y="357"/>
                  </a:cubicBezTo>
                  <a:cubicBezTo>
                    <a:pt x="93" y="442"/>
                    <a:pt x="0" y="603"/>
                    <a:pt x="3" y="777"/>
                  </a:cubicBezTo>
                  <a:cubicBezTo>
                    <a:pt x="7" y="1033"/>
                    <a:pt x="218" y="1240"/>
                    <a:pt x="474" y="124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2" name="Freeform 398"/>
            <p:cNvSpPr>
              <a:spLocks noEditPoints="1"/>
            </p:cNvSpPr>
            <p:nvPr/>
          </p:nvSpPr>
          <p:spPr bwMode="auto">
            <a:xfrm>
              <a:off x="2892426" y="2611438"/>
              <a:ext cx="269875" cy="198438"/>
            </a:xfrm>
            <a:custGeom>
              <a:avLst/>
              <a:gdLst>
                <a:gd name="T0" fmla="*/ 60 w 780"/>
                <a:gd name="T1" fmla="*/ 66 h 573"/>
                <a:gd name="T2" fmla="*/ 286 w 780"/>
                <a:gd name="T3" fmla="*/ 82 h 573"/>
                <a:gd name="T4" fmla="*/ 482 w 780"/>
                <a:gd name="T5" fmla="*/ 105 h 573"/>
                <a:gd name="T6" fmla="*/ 645 w 780"/>
                <a:gd name="T7" fmla="*/ 68 h 573"/>
                <a:gd name="T8" fmla="*/ 714 w 780"/>
                <a:gd name="T9" fmla="*/ 50 h 573"/>
                <a:gd name="T10" fmla="*/ 740 w 780"/>
                <a:gd name="T11" fmla="*/ 183 h 573"/>
                <a:gd name="T12" fmla="*/ 390 w 780"/>
                <a:gd name="T13" fmla="*/ 533 h 573"/>
                <a:gd name="T14" fmla="*/ 40 w 780"/>
                <a:gd name="T15" fmla="*/ 183 h 573"/>
                <a:gd name="T16" fmla="*/ 60 w 780"/>
                <a:gd name="T17" fmla="*/ 66 h 573"/>
                <a:gd name="T18" fmla="*/ 390 w 780"/>
                <a:gd name="T19" fmla="*/ 573 h 573"/>
                <a:gd name="T20" fmla="*/ 780 w 780"/>
                <a:gd name="T21" fmla="*/ 183 h 573"/>
                <a:gd name="T22" fmla="*/ 744 w 780"/>
                <a:gd name="T23" fmla="*/ 18 h 573"/>
                <a:gd name="T24" fmla="*/ 721 w 780"/>
                <a:gd name="T25" fmla="*/ 7 h 573"/>
                <a:gd name="T26" fmla="*/ 635 w 780"/>
                <a:gd name="T27" fmla="*/ 29 h 573"/>
                <a:gd name="T28" fmla="*/ 476 w 780"/>
                <a:gd name="T29" fmla="*/ 65 h 573"/>
                <a:gd name="T30" fmla="*/ 296 w 780"/>
                <a:gd name="T31" fmla="*/ 43 h 573"/>
                <a:gd name="T32" fmla="*/ 38 w 780"/>
                <a:gd name="T33" fmla="*/ 30 h 573"/>
                <a:gd name="T34" fmla="*/ 26 w 780"/>
                <a:gd name="T35" fmla="*/ 42 h 573"/>
                <a:gd name="T36" fmla="*/ 0 w 780"/>
                <a:gd name="T37" fmla="*/ 183 h 573"/>
                <a:gd name="T38" fmla="*/ 390 w 780"/>
                <a:gd name="T39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0" h="573">
                  <a:moveTo>
                    <a:pt x="60" y="66"/>
                  </a:moveTo>
                  <a:cubicBezTo>
                    <a:pt x="137" y="43"/>
                    <a:pt x="213" y="63"/>
                    <a:pt x="286" y="82"/>
                  </a:cubicBezTo>
                  <a:cubicBezTo>
                    <a:pt x="350" y="98"/>
                    <a:pt x="416" y="115"/>
                    <a:pt x="482" y="105"/>
                  </a:cubicBezTo>
                  <a:cubicBezTo>
                    <a:pt x="542" y="95"/>
                    <a:pt x="594" y="81"/>
                    <a:pt x="645" y="68"/>
                  </a:cubicBezTo>
                  <a:cubicBezTo>
                    <a:pt x="667" y="62"/>
                    <a:pt x="691" y="56"/>
                    <a:pt x="714" y="50"/>
                  </a:cubicBezTo>
                  <a:cubicBezTo>
                    <a:pt x="731" y="92"/>
                    <a:pt x="740" y="137"/>
                    <a:pt x="740" y="183"/>
                  </a:cubicBezTo>
                  <a:cubicBezTo>
                    <a:pt x="740" y="376"/>
                    <a:pt x="583" y="533"/>
                    <a:pt x="390" y="533"/>
                  </a:cubicBezTo>
                  <a:cubicBezTo>
                    <a:pt x="197" y="533"/>
                    <a:pt x="40" y="376"/>
                    <a:pt x="40" y="183"/>
                  </a:cubicBezTo>
                  <a:cubicBezTo>
                    <a:pt x="40" y="143"/>
                    <a:pt x="47" y="103"/>
                    <a:pt x="60" y="66"/>
                  </a:cubicBezTo>
                  <a:close/>
                  <a:moveTo>
                    <a:pt x="390" y="573"/>
                  </a:moveTo>
                  <a:cubicBezTo>
                    <a:pt x="605" y="573"/>
                    <a:pt x="780" y="398"/>
                    <a:pt x="780" y="183"/>
                  </a:cubicBezTo>
                  <a:cubicBezTo>
                    <a:pt x="780" y="125"/>
                    <a:pt x="768" y="70"/>
                    <a:pt x="744" y="18"/>
                  </a:cubicBezTo>
                  <a:cubicBezTo>
                    <a:pt x="740" y="10"/>
                    <a:pt x="730" y="5"/>
                    <a:pt x="721" y="7"/>
                  </a:cubicBezTo>
                  <a:cubicBezTo>
                    <a:pt x="691" y="14"/>
                    <a:pt x="663" y="22"/>
                    <a:pt x="635" y="29"/>
                  </a:cubicBezTo>
                  <a:cubicBezTo>
                    <a:pt x="583" y="43"/>
                    <a:pt x="533" y="56"/>
                    <a:pt x="476" y="65"/>
                  </a:cubicBezTo>
                  <a:cubicBezTo>
                    <a:pt x="418" y="75"/>
                    <a:pt x="359" y="59"/>
                    <a:pt x="296" y="43"/>
                  </a:cubicBezTo>
                  <a:cubicBezTo>
                    <a:pt x="214" y="22"/>
                    <a:pt x="130" y="0"/>
                    <a:pt x="38" y="30"/>
                  </a:cubicBezTo>
                  <a:cubicBezTo>
                    <a:pt x="33" y="32"/>
                    <a:pt x="28" y="37"/>
                    <a:pt x="26" y="42"/>
                  </a:cubicBezTo>
                  <a:cubicBezTo>
                    <a:pt x="9" y="87"/>
                    <a:pt x="0" y="134"/>
                    <a:pt x="0" y="183"/>
                  </a:cubicBezTo>
                  <a:cubicBezTo>
                    <a:pt x="0" y="398"/>
                    <a:pt x="175" y="573"/>
                    <a:pt x="390" y="573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3" name="Freeform 399"/>
            <p:cNvSpPr>
              <a:spLocks noEditPoints="1"/>
            </p:cNvSpPr>
            <p:nvPr/>
          </p:nvSpPr>
          <p:spPr bwMode="auto">
            <a:xfrm>
              <a:off x="3011488" y="2667000"/>
              <a:ext cx="58738" cy="58738"/>
            </a:xfrm>
            <a:custGeom>
              <a:avLst/>
              <a:gdLst>
                <a:gd name="T0" fmla="*/ 84 w 168"/>
                <a:gd name="T1" fmla="*/ 40 h 168"/>
                <a:gd name="T2" fmla="*/ 128 w 168"/>
                <a:gd name="T3" fmla="*/ 84 h 168"/>
                <a:gd name="T4" fmla="*/ 84 w 168"/>
                <a:gd name="T5" fmla="*/ 128 h 168"/>
                <a:gd name="T6" fmla="*/ 40 w 168"/>
                <a:gd name="T7" fmla="*/ 84 h 168"/>
                <a:gd name="T8" fmla="*/ 84 w 168"/>
                <a:gd name="T9" fmla="*/ 40 h 168"/>
                <a:gd name="T10" fmla="*/ 84 w 168"/>
                <a:gd name="T11" fmla="*/ 168 h 168"/>
                <a:gd name="T12" fmla="*/ 168 w 168"/>
                <a:gd name="T13" fmla="*/ 84 h 168"/>
                <a:gd name="T14" fmla="*/ 84 w 168"/>
                <a:gd name="T15" fmla="*/ 0 h 168"/>
                <a:gd name="T16" fmla="*/ 0 w 168"/>
                <a:gd name="T17" fmla="*/ 84 h 168"/>
                <a:gd name="T18" fmla="*/ 84 w 168"/>
                <a:gd name="T1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40"/>
                  </a:moveTo>
                  <a:cubicBezTo>
                    <a:pt x="108" y="40"/>
                    <a:pt x="128" y="60"/>
                    <a:pt x="128" y="84"/>
                  </a:cubicBezTo>
                  <a:cubicBezTo>
                    <a:pt x="128" y="108"/>
                    <a:pt x="108" y="128"/>
                    <a:pt x="84" y="128"/>
                  </a:cubicBezTo>
                  <a:cubicBezTo>
                    <a:pt x="60" y="128"/>
                    <a:pt x="40" y="108"/>
                    <a:pt x="40" y="84"/>
                  </a:cubicBezTo>
                  <a:cubicBezTo>
                    <a:pt x="40" y="60"/>
                    <a:pt x="60" y="40"/>
                    <a:pt x="84" y="40"/>
                  </a:cubicBezTo>
                  <a:close/>
                  <a:moveTo>
                    <a:pt x="84" y="168"/>
                  </a:moveTo>
                  <a:cubicBezTo>
                    <a:pt x="131" y="168"/>
                    <a:pt x="168" y="130"/>
                    <a:pt x="168" y="84"/>
                  </a:cubicBezTo>
                  <a:cubicBezTo>
                    <a:pt x="168" y="38"/>
                    <a:pt x="131" y="0"/>
                    <a:pt x="84" y="0"/>
                  </a:cubicBezTo>
                  <a:cubicBezTo>
                    <a:pt x="38" y="0"/>
                    <a:pt x="0" y="38"/>
                    <a:pt x="0" y="84"/>
                  </a:cubicBezTo>
                  <a:cubicBezTo>
                    <a:pt x="0" y="130"/>
                    <a:pt x="38" y="168"/>
                    <a:pt x="84" y="168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4" name="Freeform 400"/>
            <p:cNvSpPr>
              <a:spLocks noEditPoints="1"/>
            </p:cNvSpPr>
            <p:nvPr/>
          </p:nvSpPr>
          <p:spPr bwMode="auto">
            <a:xfrm>
              <a:off x="2984501" y="2541588"/>
              <a:ext cx="77788" cy="79375"/>
            </a:xfrm>
            <a:custGeom>
              <a:avLst/>
              <a:gdLst>
                <a:gd name="T0" fmla="*/ 113 w 227"/>
                <a:gd name="T1" fmla="*/ 40 h 227"/>
                <a:gd name="T2" fmla="*/ 187 w 227"/>
                <a:gd name="T3" fmla="*/ 114 h 227"/>
                <a:gd name="T4" fmla="*/ 113 w 227"/>
                <a:gd name="T5" fmla="*/ 187 h 227"/>
                <a:gd name="T6" fmla="*/ 40 w 227"/>
                <a:gd name="T7" fmla="*/ 114 h 227"/>
                <a:gd name="T8" fmla="*/ 113 w 227"/>
                <a:gd name="T9" fmla="*/ 40 h 227"/>
                <a:gd name="T10" fmla="*/ 113 w 227"/>
                <a:gd name="T11" fmla="*/ 227 h 227"/>
                <a:gd name="T12" fmla="*/ 227 w 227"/>
                <a:gd name="T13" fmla="*/ 114 h 227"/>
                <a:gd name="T14" fmla="*/ 113 w 227"/>
                <a:gd name="T15" fmla="*/ 0 h 227"/>
                <a:gd name="T16" fmla="*/ 0 w 227"/>
                <a:gd name="T17" fmla="*/ 114 h 227"/>
                <a:gd name="T18" fmla="*/ 113 w 227"/>
                <a:gd name="T1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227">
                  <a:moveTo>
                    <a:pt x="113" y="40"/>
                  </a:moveTo>
                  <a:cubicBezTo>
                    <a:pt x="154" y="40"/>
                    <a:pt x="187" y="73"/>
                    <a:pt x="187" y="114"/>
                  </a:cubicBezTo>
                  <a:cubicBezTo>
                    <a:pt x="187" y="154"/>
                    <a:pt x="154" y="187"/>
                    <a:pt x="113" y="187"/>
                  </a:cubicBezTo>
                  <a:cubicBezTo>
                    <a:pt x="73" y="187"/>
                    <a:pt x="40" y="154"/>
                    <a:pt x="40" y="114"/>
                  </a:cubicBezTo>
                  <a:cubicBezTo>
                    <a:pt x="40" y="73"/>
                    <a:pt x="73" y="40"/>
                    <a:pt x="113" y="40"/>
                  </a:cubicBezTo>
                  <a:close/>
                  <a:moveTo>
                    <a:pt x="113" y="227"/>
                  </a:moveTo>
                  <a:cubicBezTo>
                    <a:pt x="176" y="227"/>
                    <a:pt x="227" y="177"/>
                    <a:pt x="227" y="114"/>
                  </a:cubicBezTo>
                  <a:cubicBezTo>
                    <a:pt x="227" y="51"/>
                    <a:pt x="176" y="0"/>
                    <a:pt x="113" y="0"/>
                  </a:cubicBezTo>
                  <a:cubicBezTo>
                    <a:pt x="51" y="0"/>
                    <a:pt x="0" y="51"/>
                    <a:pt x="0" y="114"/>
                  </a:cubicBezTo>
                  <a:cubicBezTo>
                    <a:pt x="0" y="177"/>
                    <a:pt x="51" y="227"/>
                    <a:pt x="113" y="227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5" name="Oval 401"/>
            <p:cNvSpPr>
              <a:spLocks noChangeArrowheads="1"/>
            </p:cNvSpPr>
            <p:nvPr/>
          </p:nvSpPr>
          <p:spPr bwMode="auto">
            <a:xfrm>
              <a:off x="2994026" y="2732088"/>
              <a:ext cx="22225" cy="23813"/>
            </a:xfrm>
            <a:prstGeom prst="ellipse">
              <a:avLst/>
            </a:pr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8379405" y="5081152"/>
            <a:ext cx="427567" cy="573617"/>
            <a:chOff x="788988" y="1714500"/>
            <a:chExt cx="320675" cy="430213"/>
          </a:xfrm>
          <a:solidFill>
            <a:schemeClr val="bg1"/>
          </a:solidFill>
        </p:grpSpPr>
        <p:sp>
          <p:nvSpPr>
            <p:cNvPr id="97" name="Oval 379"/>
            <p:cNvSpPr>
              <a:spLocks noChangeArrowheads="1"/>
            </p:cNvSpPr>
            <p:nvPr/>
          </p:nvSpPr>
          <p:spPr bwMode="auto">
            <a:xfrm>
              <a:off x="963613" y="1749425"/>
              <a:ext cx="57150" cy="142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8" name="Oval 380"/>
            <p:cNvSpPr>
              <a:spLocks noChangeArrowheads="1"/>
            </p:cNvSpPr>
            <p:nvPr/>
          </p:nvSpPr>
          <p:spPr bwMode="auto">
            <a:xfrm>
              <a:off x="884238" y="1774825"/>
              <a:ext cx="33338" cy="9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9" name="Freeform 381"/>
            <p:cNvSpPr>
              <a:spLocks noEditPoints="1"/>
            </p:cNvSpPr>
            <p:nvPr/>
          </p:nvSpPr>
          <p:spPr bwMode="auto">
            <a:xfrm>
              <a:off x="788988" y="1714500"/>
              <a:ext cx="320675" cy="430213"/>
            </a:xfrm>
            <a:custGeom>
              <a:avLst/>
              <a:gdLst>
                <a:gd name="T0" fmla="*/ 884 w 924"/>
                <a:gd name="T1" fmla="*/ 142 h 1240"/>
                <a:gd name="T2" fmla="*/ 40 w 924"/>
                <a:gd name="T3" fmla="*/ 142 h 1240"/>
                <a:gd name="T4" fmla="*/ 462 w 924"/>
                <a:gd name="T5" fmla="*/ 1200 h 1240"/>
                <a:gd name="T6" fmla="*/ 40 w 924"/>
                <a:gd name="T7" fmla="*/ 826 h 1240"/>
                <a:gd name="T8" fmla="*/ 884 w 924"/>
                <a:gd name="T9" fmla="*/ 826 h 1240"/>
                <a:gd name="T10" fmla="*/ 462 w 924"/>
                <a:gd name="T11" fmla="*/ 1200 h 1240"/>
                <a:gd name="T12" fmla="*/ 884 w 924"/>
                <a:gd name="T13" fmla="*/ 537 h 1240"/>
                <a:gd name="T14" fmla="*/ 462 w 924"/>
                <a:gd name="T15" fmla="*/ 866 h 1240"/>
                <a:gd name="T16" fmla="*/ 40 w 924"/>
                <a:gd name="T17" fmla="*/ 537 h 1240"/>
                <a:gd name="T18" fmla="*/ 46 w 924"/>
                <a:gd name="T19" fmla="*/ 208 h 1240"/>
                <a:gd name="T20" fmla="*/ 55 w 924"/>
                <a:gd name="T21" fmla="*/ 213 h 1240"/>
                <a:gd name="T22" fmla="*/ 63 w 924"/>
                <a:gd name="T23" fmla="*/ 217 h 1240"/>
                <a:gd name="T24" fmla="*/ 73 w 924"/>
                <a:gd name="T25" fmla="*/ 222 h 1240"/>
                <a:gd name="T26" fmla="*/ 81 w 924"/>
                <a:gd name="T27" fmla="*/ 226 h 1240"/>
                <a:gd name="T28" fmla="*/ 92 w 924"/>
                <a:gd name="T29" fmla="*/ 230 h 1240"/>
                <a:gd name="T30" fmla="*/ 102 w 924"/>
                <a:gd name="T31" fmla="*/ 234 h 1240"/>
                <a:gd name="T32" fmla="*/ 114 w 924"/>
                <a:gd name="T33" fmla="*/ 238 h 1240"/>
                <a:gd name="T34" fmla="*/ 124 w 924"/>
                <a:gd name="T35" fmla="*/ 241 h 1240"/>
                <a:gd name="T36" fmla="*/ 148 w 924"/>
                <a:gd name="T37" fmla="*/ 248 h 1240"/>
                <a:gd name="T38" fmla="*/ 173 w 924"/>
                <a:gd name="T39" fmla="*/ 255 h 1240"/>
                <a:gd name="T40" fmla="*/ 200 w 924"/>
                <a:gd name="T41" fmla="*/ 260 h 1240"/>
                <a:gd name="T42" fmla="*/ 228 w 924"/>
                <a:gd name="T43" fmla="*/ 266 h 1240"/>
                <a:gd name="T44" fmla="*/ 257 w 924"/>
                <a:gd name="T45" fmla="*/ 270 h 1240"/>
                <a:gd name="T46" fmla="*/ 286 w 924"/>
                <a:gd name="T47" fmla="*/ 274 h 1240"/>
                <a:gd name="T48" fmla="*/ 317 w 924"/>
                <a:gd name="T49" fmla="*/ 277 h 1240"/>
                <a:gd name="T50" fmla="*/ 348 w 924"/>
                <a:gd name="T51" fmla="*/ 280 h 1240"/>
                <a:gd name="T52" fmla="*/ 380 w 924"/>
                <a:gd name="T53" fmla="*/ 282 h 1240"/>
                <a:gd name="T54" fmla="*/ 398 w 924"/>
                <a:gd name="T55" fmla="*/ 282 h 1240"/>
                <a:gd name="T56" fmla="*/ 412 w 924"/>
                <a:gd name="T57" fmla="*/ 283 h 1240"/>
                <a:gd name="T58" fmla="*/ 430 w 924"/>
                <a:gd name="T59" fmla="*/ 283 h 1240"/>
                <a:gd name="T60" fmla="*/ 444 w 924"/>
                <a:gd name="T61" fmla="*/ 284 h 1240"/>
                <a:gd name="T62" fmla="*/ 462 w 924"/>
                <a:gd name="T63" fmla="*/ 284 h 1240"/>
                <a:gd name="T64" fmla="*/ 480 w 924"/>
                <a:gd name="T65" fmla="*/ 284 h 1240"/>
                <a:gd name="T66" fmla="*/ 494 w 924"/>
                <a:gd name="T67" fmla="*/ 283 h 1240"/>
                <a:gd name="T68" fmla="*/ 512 w 924"/>
                <a:gd name="T69" fmla="*/ 283 h 1240"/>
                <a:gd name="T70" fmla="*/ 526 w 924"/>
                <a:gd name="T71" fmla="*/ 282 h 1240"/>
                <a:gd name="T72" fmla="*/ 544 w 924"/>
                <a:gd name="T73" fmla="*/ 282 h 1240"/>
                <a:gd name="T74" fmla="*/ 576 w 924"/>
                <a:gd name="T75" fmla="*/ 280 h 1240"/>
                <a:gd name="T76" fmla="*/ 607 w 924"/>
                <a:gd name="T77" fmla="*/ 277 h 1240"/>
                <a:gd name="T78" fmla="*/ 638 w 924"/>
                <a:gd name="T79" fmla="*/ 274 h 1240"/>
                <a:gd name="T80" fmla="*/ 667 w 924"/>
                <a:gd name="T81" fmla="*/ 270 h 1240"/>
                <a:gd name="T82" fmla="*/ 696 w 924"/>
                <a:gd name="T83" fmla="*/ 266 h 1240"/>
                <a:gd name="T84" fmla="*/ 724 w 924"/>
                <a:gd name="T85" fmla="*/ 260 h 1240"/>
                <a:gd name="T86" fmla="*/ 751 w 924"/>
                <a:gd name="T87" fmla="*/ 255 h 1240"/>
                <a:gd name="T88" fmla="*/ 776 w 924"/>
                <a:gd name="T89" fmla="*/ 248 h 1240"/>
                <a:gd name="T90" fmla="*/ 800 w 924"/>
                <a:gd name="T91" fmla="*/ 241 h 1240"/>
                <a:gd name="T92" fmla="*/ 810 w 924"/>
                <a:gd name="T93" fmla="*/ 238 h 1240"/>
                <a:gd name="T94" fmla="*/ 822 w 924"/>
                <a:gd name="T95" fmla="*/ 234 h 1240"/>
                <a:gd name="T96" fmla="*/ 832 w 924"/>
                <a:gd name="T97" fmla="*/ 230 h 1240"/>
                <a:gd name="T98" fmla="*/ 843 w 924"/>
                <a:gd name="T99" fmla="*/ 226 h 1240"/>
                <a:gd name="T100" fmla="*/ 851 w 924"/>
                <a:gd name="T101" fmla="*/ 222 h 1240"/>
                <a:gd name="T102" fmla="*/ 861 w 924"/>
                <a:gd name="T103" fmla="*/ 217 h 1240"/>
                <a:gd name="T104" fmla="*/ 869 w 924"/>
                <a:gd name="T105" fmla="*/ 213 h 1240"/>
                <a:gd name="T106" fmla="*/ 878 w 924"/>
                <a:gd name="T107" fmla="*/ 208 h 1240"/>
                <a:gd name="T108" fmla="*/ 884 w 924"/>
                <a:gd name="T109" fmla="*/ 203 h 1240"/>
                <a:gd name="T110" fmla="*/ 462 w 924"/>
                <a:gd name="T111" fmla="*/ 577 h 1240"/>
                <a:gd name="T112" fmla="*/ 40 w 924"/>
                <a:gd name="T113" fmla="*/ 203 h 1240"/>
                <a:gd name="T114" fmla="*/ 46 w 924"/>
                <a:gd name="T115" fmla="*/ 208 h 1240"/>
                <a:gd name="T116" fmla="*/ 924 w 924"/>
                <a:gd name="T117" fmla="*/ 1098 h 1240"/>
                <a:gd name="T118" fmla="*/ 462 w 924"/>
                <a:gd name="T119" fmla="*/ 0 h 1240"/>
                <a:gd name="T120" fmla="*/ 0 w 924"/>
                <a:gd name="T121" fmla="*/ 1098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4" h="1240">
                  <a:moveTo>
                    <a:pt x="462" y="40"/>
                  </a:moveTo>
                  <a:cubicBezTo>
                    <a:pt x="720" y="40"/>
                    <a:pt x="884" y="100"/>
                    <a:pt x="884" y="142"/>
                  </a:cubicBezTo>
                  <a:cubicBezTo>
                    <a:pt x="884" y="183"/>
                    <a:pt x="720" y="244"/>
                    <a:pt x="462" y="244"/>
                  </a:cubicBezTo>
                  <a:cubicBezTo>
                    <a:pt x="204" y="244"/>
                    <a:pt x="40" y="183"/>
                    <a:pt x="40" y="142"/>
                  </a:cubicBezTo>
                  <a:cubicBezTo>
                    <a:pt x="40" y="100"/>
                    <a:pt x="204" y="40"/>
                    <a:pt x="462" y="40"/>
                  </a:cubicBezTo>
                  <a:close/>
                  <a:moveTo>
                    <a:pt x="462" y="1200"/>
                  </a:moveTo>
                  <a:cubicBezTo>
                    <a:pt x="204" y="1200"/>
                    <a:pt x="40" y="1140"/>
                    <a:pt x="40" y="1098"/>
                  </a:cubicBezTo>
                  <a:cubicBezTo>
                    <a:pt x="40" y="826"/>
                    <a:pt x="40" y="826"/>
                    <a:pt x="40" y="826"/>
                  </a:cubicBezTo>
                  <a:cubicBezTo>
                    <a:pt x="116" y="879"/>
                    <a:pt x="290" y="906"/>
                    <a:pt x="462" y="906"/>
                  </a:cubicBezTo>
                  <a:cubicBezTo>
                    <a:pt x="634" y="906"/>
                    <a:pt x="808" y="879"/>
                    <a:pt x="884" y="826"/>
                  </a:cubicBezTo>
                  <a:cubicBezTo>
                    <a:pt x="884" y="1098"/>
                    <a:pt x="884" y="1098"/>
                    <a:pt x="884" y="1098"/>
                  </a:cubicBezTo>
                  <a:cubicBezTo>
                    <a:pt x="884" y="1140"/>
                    <a:pt x="720" y="1200"/>
                    <a:pt x="462" y="1200"/>
                  </a:cubicBezTo>
                  <a:close/>
                  <a:moveTo>
                    <a:pt x="462" y="617"/>
                  </a:moveTo>
                  <a:cubicBezTo>
                    <a:pt x="634" y="617"/>
                    <a:pt x="808" y="590"/>
                    <a:pt x="884" y="537"/>
                  </a:cubicBezTo>
                  <a:cubicBezTo>
                    <a:pt x="884" y="764"/>
                    <a:pt x="884" y="764"/>
                    <a:pt x="884" y="764"/>
                  </a:cubicBezTo>
                  <a:cubicBezTo>
                    <a:pt x="884" y="806"/>
                    <a:pt x="720" y="866"/>
                    <a:pt x="462" y="866"/>
                  </a:cubicBezTo>
                  <a:cubicBezTo>
                    <a:pt x="204" y="866"/>
                    <a:pt x="40" y="806"/>
                    <a:pt x="40" y="764"/>
                  </a:cubicBezTo>
                  <a:cubicBezTo>
                    <a:pt x="40" y="537"/>
                    <a:pt x="40" y="537"/>
                    <a:pt x="40" y="537"/>
                  </a:cubicBezTo>
                  <a:cubicBezTo>
                    <a:pt x="116" y="590"/>
                    <a:pt x="290" y="617"/>
                    <a:pt x="462" y="617"/>
                  </a:cubicBezTo>
                  <a:close/>
                  <a:moveTo>
                    <a:pt x="46" y="208"/>
                  </a:moveTo>
                  <a:cubicBezTo>
                    <a:pt x="47" y="208"/>
                    <a:pt x="48" y="208"/>
                    <a:pt x="48" y="209"/>
                  </a:cubicBezTo>
                  <a:cubicBezTo>
                    <a:pt x="50" y="210"/>
                    <a:pt x="53" y="212"/>
                    <a:pt x="55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8" y="214"/>
                    <a:pt x="60" y="216"/>
                    <a:pt x="63" y="217"/>
                  </a:cubicBezTo>
                  <a:cubicBezTo>
                    <a:pt x="64" y="217"/>
                    <a:pt x="64" y="218"/>
                    <a:pt x="65" y="218"/>
                  </a:cubicBezTo>
                  <a:cubicBezTo>
                    <a:pt x="67" y="219"/>
                    <a:pt x="70" y="221"/>
                    <a:pt x="73" y="222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76" y="223"/>
                    <a:pt x="78" y="225"/>
                    <a:pt x="81" y="226"/>
                  </a:cubicBezTo>
                  <a:cubicBezTo>
                    <a:pt x="82" y="226"/>
                    <a:pt x="83" y="226"/>
                    <a:pt x="83" y="227"/>
                  </a:cubicBezTo>
                  <a:cubicBezTo>
                    <a:pt x="86" y="228"/>
                    <a:pt x="89" y="229"/>
                    <a:pt x="92" y="230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5" y="232"/>
                    <a:pt x="99" y="233"/>
                    <a:pt x="102" y="234"/>
                  </a:cubicBezTo>
                  <a:cubicBezTo>
                    <a:pt x="102" y="234"/>
                    <a:pt x="103" y="234"/>
                    <a:pt x="104" y="235"/>
                  </a:cubicBezTo>
                  <a:cubicBezTo>
                    <a:pt x="107" y="236"/>
                    <a:pt x="110" y="237"/>
                    <a:pt x="114" y="238"/>
                  </a:cubicBezTo>
                  <a:cubicBezTo>
                    <a:pt x="114" y="238"/>
                    <a:pt x="114" y="238"/>
                    <a:pt x="114" y="238"/>
                  </a:cubicBezTo>
                  <a:cubicBezTo>
                    <a:pt x="117" y="239"/>
                    <a:pt x="121" y="240"/>
                    <a:pt x="124" y="241"/>
                  </a:cubicBezTo>
                  <a:cubicBezTo>
                    <a:pt x="125" y="242"/>
                    <a:pt x="126" y="242"/>
                    <a:pt x="126" y="242"/>
                  </a:cubicBezTo>
                  <a:cubicBezTo>
                    <a:pt x="133" y="244"/>
                    <a:pt x="140" y="246"/>
                    <a:pt x="148" y="248"/>
                  </a:cubicBezTo>
                  <a:cubicBezTo>
                    <a:pt x="149" y="249"/>
                    <a:pt x="149" y="249"/>
                    <a:pt x="150" y="249"/>
                  </a:cubicBezTo>
                  <a:cubicBezTo>
                    <a:pt x="158" y="251"/>
                    <a:pt x="165" y="253"/>
                    <a:pt x="173" y="255"/>
                  </a:cubicBezTo>
                  <a:cubicBezTo>
                    <a:pt x="174" y="255"/>
                    <a:pt x="175" y="255"/>
                    <a:pt x="176" y="255"/>
                  </a:cubicBezTo>
                  <a:cubicBezTo>
                    <a:pt x="184" y="257"/>
                    <a:pt x="192" y="259"/>
                    <a:pt x="200" y="260"/>
                  </a:cubicBezTo>
                  <a:cubicBezTo>
                    <a:pt x="201" y="261"/>
                    <a:pt x="202" y="261"/>
                    <a:pt x="203" y="261"/>
                  </a:cubicBezTo>
                  <a:cubicBezTo>
                    <a:pt x="211" y="263"/>
                    <a:pt x="219" y="264"/>
                    <a:pt x="228" y="266"/>
                  </a:cubicBezTo>
                  <a:cubicBezTo>
                    <a:pt x="229" y="266"/>
                    <a:pt x="230" y="266"/>
                    <a:pt x="231" y="266"/>
                  </a:cubicBezTo>
                  <a:cubicBezTo>
                    <a:pt x="239" y="267"/>
                    <a:pt x="248" y="269"/>
                    <a:pt x="257" y="270"/>
                  </a:cubicBezTo>
                  <a:cubicBezTo>
                    <a:pt x="258" y="270"/>
                    <a:pt x="259" y="270"/>
                    <a:pt x="260" y="270"/>
                  </a:cubicBezTo>
                  <a:cubicBezTo>
                    <a:pt x="268" y="272"/>
                    <a:pt x="277" y="273"/>
                    <a:pt x="286" y="274"/>
                  </a:cubicBezTo>
                  <a:cubicBezTo>
                    <a:pt x="287" y="274"/>
                    <a:pt x="288" y="274"/>
                    <a:pt x="290" y="274"/>
                  </a:cubicBezTo>
                  <a:cubicBezTo>
                    <a:pt x="299" y="275"/>
                    <a:pt x="308" y="276"/>
                    <a:pt x="317" y="277"/>
                  </a:cubicBezTo>
                  <a:cubicBezTo>
                    <a:pt x="318" y="277"/>
                    <a:pt x="319" y="277"/>
                    <a:pt x="320" y="277"/>
                  </a:cubicBezTo>
                  <a:cubicBezTo>
                    <a:pt x="329" y="278"/>
                    <a:pt x="339" y="279"/>
                    <a:pt x="348" y="280"/>
                  </a:cubicBezTo>
                  <a:cubicBezTo>
                    <a:pt x="349" y="280"/>
                    <a:pt x="350" y="280"/>
                    <a:pt x="352" y="280"/>
                  </a:cubicBezTo>
                  <a:cubicBezTo>
                    <a:pt x="361" y="280"/>
                    <a:pt x="370" y="281"/>
                    <a:pt x="380" y="282"/>
                  </a:cubicBezTo>
                  <a:cubicBezTo>
                    <a:pt x="381" y="282"/>
                    <a:pt x="382" y="282"/>
                    <a:pt x="383" y="282"/>
                  </a:cubicBezTo>
                  <a:cubicBezTo>
                    <a:pt x="388" y="282"/>
                    <a:pt x="393" y="282"/>
                    <a:pt x="398" y="282"/>
                  </a:cubicBezTo>
                  <a:cubicBezTo>
                    <a:pt x="398" y="282"/>
                    <a:pt x="398" y="282"/>
                    <a:pt x="398" y="282"/>
                  </a:cubicBezTo>
                  <a:cubicBezTo>
                    <a:pt x="402" y="283"/>
                    <a:pt x="407" y="283"/>
                    <a:pt x="412" y="283"/>
                  </a:cubicBezTo>
                  <a:cubicBezTo>
                    <a:pt x="413" y="283"/>
                    <a:pt x="414" y="283"/>
                    <a:pt x="415" y="283"/>
                  </a:cubicBezTo>
                  <a:cubicBezTo>
                    <a:pt x="420" y="283"/>
                    <a:pt x="425" y="283"/>
                    <a:pt x="430" y="283"/>
                  </a:cubicBezTo>
                  <a:cubicBezTo>
                    <a:pt x="430" y="283"/>
                    <a:pt x="430" y="283"/>
                    <a:pt x="430" y="283"/>
                  </a:cubicBezTo>
                  <a:cubicBezTo>
                    <a:pt x="435" y="283"/>
                    <a:pt x="439" y="283"/>
                    <a:pt x="444" y="284"/>
                  </a:cubicBezTo>
                  <a:cubicBezTo>
                    <a:pt x="445" y="284"/>
                    <a:pt x="446" y="284"/>
                    <a:pt x="448" y="284"/>
                  </a:cubicBezTo>
                  <a:cubicBezTo>
                    <a:pt x="452" y="284"/>
                    <a:pt x="457" y="284"/>
                    <a:pt x="462" y="284"/>
                  </a:cubicBezTo>
                  <a:cubicBezTo>
                    <a:pt x="467" y="284"/>
                    <a:pt x="472" y="284"/>
                    <a:pt x="476" y="284"/>
                  </a:cubicBezTo>
                  <a:cubicBezTo>
                    <a:pt x="478" y="284"/>
                    <a:pt x="479" y="284"/>
                    <a:pt x="480" y="284"/>
                  </a:cubicBezTo>
                  <a:cubicBezTo>
                    <a:pt x="485" y="283"/>
                    <a:pt x="489" y="283"/>
                    <a:pt x="494" y="283"/>
                  </a:cubicBezTo>
                  <a:cubicBezTo>
                    <a:pt x="494" y="283"/>
                    <a:pt x="494" y="283"/>
                    <a:pt x="494" y="283"/>
                  </a:cubicBezTo>
                  <a:cubicBezTo>
                    <a:pt x="499" y="283"/>
                    <a:pt x="504" y="283"/>
                    <a:pt x="509" y="283"/>
                  </a:cubicBezTo>
                  <a:cubicBezTo>
                    <a:pt x="510" y="283"/>
                    <a:pt x="511" y="283"/>
                    <a:pt x="512" y="283"/>
                  </a:cubicBezTo>
                  <a:cubicBezTo>
                    <a:pt x="517" y="283"/>
                    <a:pt x="522" y="283"/>
                    <a:pt x="526" y="282"/>
                  </a:cubicBezTo>
                  <a:cubicBezTo>
                    <a:pt x="526" y="282"/>
                    <a:pt x="526" y="282"/>
                    <a:pt x="526" y="282"/>
                  </a:cubicBezTo>
                  <a:cubicBezTo>
                    <a:pt x="531" y="282"/>
                    <a:pt x="536" y="282"/>
                    <a:pt x="541" y="282"/>
                  </a:cubicBezTo>
                  <a:cubicBezTo>
                    <a:pt x="542" y="282"/>
                    <a:pt x="543" y="282"/>
                    <a:pt x="544" y="282"/>
                  </a:cubicBezTo>
                  <a:cubicBezTo>
                    <a:pt x="554" y="281"/>
                    <a:pt x="563" y="280"/>
                    <a:pt x="572" y="280"/>
                  </a:cubicBezTo>
                  <a:cubicBezTo>
                    <a:pt x="574" y="280"/>
                    <a:pt x="575" y="280"/>
                    <a:pt x="576" y="280"/>
                  </a:cubicBezTo>
                  <a:cubicBezTo>
                    <a:pt x="585" y="279"/>
                    <a:pt x="595" y="278"/>
                    <a:pt x="604" y="277"/>
                  </a:cubicBezTo>
                  <a:cubicBezTo>
                    <a:pt x="605" y="277"/>
                    <a:pt x="606" y="277"/>
                    <a:pt x="607" y="277"/>
                  </a:cubicBezTo>
                  <a:cubicBezTo>
                    <a:pt x="616" y="276"/>
                    <a:pt x="625" y="275"/>
                    <a:pt x="634" y="274"/>
                  </a:cubicBezTo>
                  <a:cubicBezTo>
                    <a:pt x="636" y="274"/>
                    <a:pt x="637" y="274"/>
                    <a:pt x="638" y="274"/>
                  </a:cubicBezTo>
                  <a:cubicBezTo>
                    <a:pt x="647" y="273"/>
                    <a:pt x="656" y="272"/>
                    <a:pt x="664" y="270"/>
                  </a:cubicBezTo>
                  <a:cubicBezTo>
                    <a:pt x="665" y="270"/>
                    <a:pt x="666" y="270"/>
                    <a:pt x="667" y="270"/>
                  </a:cubicBezTo>
                  <a:cubicBezTo>
                    <a:pt x="676" y="269"/>
                    <a:pt x="685" y="267"/>
                    <a:pt x="694" y="266"/>
                  </a:cubicBezTo>
                  <a:cubicBezTo>
                    <a:pt x="694" y="266"/>
                    <a:pt x="695" y="266"/>
                    <a:pt x="696" y="266"/>
                  </a:cubicBezTo>
                  <a:cubicBezTo>
                    <a:pt x="705" y="264"/>
                    <a:pt x="713" y="263"/>
                    <a:pt x="721" y="261"/>
                  </a:cubicBezTo>
                  <a:cubicBezTo>
                    <a:pt x="722" y="261"/>
                    <a:pt x="723" y="261"/>
                    <a:pt x="724" y="260"/>
                  </a:cubicBezTo>
                  <a:cubicBezTo>
                    <a:pt x="732" y="259"/>
                    <a:pt x="740" y="257"/>
                    <a:pt x="748" y="255"/>
                  </a:cubicBezTo>
                  <a:cubicBezTo>
                    <a:pt x="749" y="255"/>
                    <a:pt x="750" y="255"/>
                    <a:pt x="751" y="255"/>
                  </a:cubicBezTo>
                  <a:cubicBezTo>
                    <a:pt x="759" y="253"/>
                    <a:pt x="766" y="251"/>
                    <a:pt x="774" y="249"/>
                  </a:cubicBezTo>
                  <a:cubicBezTo>
                    <a:pt x="775" y="249"/>
                    <a:pt x="775" y="249"/>
                    <a:pt x="776" y="248"/>
                  </a:cubicBezTo>
                  <a:cubicBezTo>
                    <a:pt x="784" y="246"/>
                    <a:pt x="791" y="244"/>
                    <a:pt x="798" y="242"/>
                  </a:cubicBezTo>
                  <a:cubicBezTo>
                    <a:pt x="798" y="242"/>
                    <a:pt x="799" y="242"/>
                    <a:pt x="800" y="241"/>
                  </a:cubicBezTo>
                  <a:cubicBezTo>
                    <a:pt x="803" y="240"/>
                    <a:pt x="807" y="239"/>
                    <a:pt x="810" y="238"/>
                  </a:cubicBezTo>
                  <a:cubicBezTo>
                    <a:pt x="810" y="238"/>
                    <a:pt x="810" y="238"/>
                    <a:pt x="810" y="238"/>
                  </a:cubicBezTo>
                  <a:cubicBezTo>
                    <a:pt x="814" y="237"/>
                    <a:pt x="817" y="236"/>
                    <a:pt x="820" y="235"/>
                  </a:cubicBezTo>
                  <a:cubicBezTo>
                    <a:pt x="821" y="234"/>
                    <a:pt x="822" y="234"/>
                    <a:pt x="822" y="234"/>
                  </a:cubicBezTo>
                  <a:cubicBezTo>
                    <a:pt x="825" y="233"/>
                    <a:pt x="829" y="232"/>
                    <a:pt x="832" y="230"/>
                  </a:cubicBezTo>
                  <a:cubicBezTo>
                    <a:pt x="832" y="230"/>
                    <a:pt x="832" y="230"/>
                    <a:pt x="832" y="230"/>
                  </a:cubicBezTo>
                  <a:cubicBezTo>
                    <a:pt x="835" y="229"/>
                    <a:pt x="838" y="228"/>
                    <a:pt x="841" y="227"/>
                  </a:cubicBezTo>
                  <a:cubicBezTo>
                    <a:pt x="841" y="226"/>
                    <a:pt x="842" y="226"/>
                    <a:pt x="843" y="226"/>
                  </a:cubicBezTo>
                  <a:cubicBezTo>
                    <a:pt x="846" y="225"/>
                    <a:pt x="848" y="223"/>
                    <a:pt x="851" y="222"/>
                  </a:cubicBezTo>
                  <a:cubicBezTo>
                    <a:pt x="851" y="222"/>
                    <a:pt x="851" y="222"/>
                    <a:pt x="851" y="222"/>
                  </a:cubicBezTo>
                  <a:cubicBezTo>
                    <a:pt x="854" y="221"/>
                    <a:pt x="857" y="219"/>
                    <a:pt x="859" y="218"/>
                  </a:cubicBezTo>
                  <a:cubicBezTo>
                    <a:pt x="860" y="218"/>
                    <a:pt x="861" y="217"/>
                    <a:pt x="861" y="217"/>
                  </a:cubicBezTo>
                  <a:cubicBezTo>
                    <a:pt x="864" y="216"/>
                    <a:pt x="866" y="214"/>
                    <a:pt x="869" y="213"/>
                  </a:cubicBezTo>
                  <a:cubicBezTo>
                    <a:pt x="869" y="213"/>
                    <a:pt x="869" y="213"/>
                    <a:pt x="869" y="213"/>
                  </a:cubicBezTo>
                  <a:cubicBezTo>
                    <a:pt x="871" y="212"/>
                    <a:pt x="874" y="210"/>
                    <a:pt x="876" y="209"/>
                  </a:cubicBezTo>
                  <a:cubicBezTo>
                    <a:pt x="876" y="208"/>
                    <a:pt x="877" y="208"/>
                    <a:pt x="878" y="208"/>
                  </a:cubicBezTo>
                  <a:cubicBezTo>
                    <a:pt x="880" y="206"/>
                    <a:pt x="882" y="205"/>
                    <a:pt x="884" y="203"/>
                  </a:cubicBezTo>
                  <a:cubicBezTo>
                    <a:pt x="884" y="203"/>
                    <a:pt x="884" y="203"/>
                    <a:pt x="884" y="203"/>
                  </a:cubicBezTo>
                  <a:cubicBezTo>
                    <a:pt x="884" y="476"/>
                    <a:pt x="884" y="476"/>
                    <a:pt x="884" y="476"/>
                  </a:cubicBezTo>
                  <a:cubicBezTo>
                    <a:pt x="884" y="517"/>
                    <a:pt x="720" y="577"/>
                    <a:pt x="462" y="577"/>
                  </a:cubicBezTo>
                  <a:cubicBezTo>
                    <a:pt x="204" y="577"/>
                    <a:pt x="40" y="517"/>
                    <a:pt x="40" y="476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2" y="205"/>
                    <a:pt x="44" y="206"/>
                    <a:pt x="46" y="208"/>
                  </a:cubicBezTo>
                  <a:close/>
                  <a:moveTo>
                    <a:pt x="462" y="1240"/>
                  </a:moveTo>
                  <a:cubicBezTo>
                    <a:pt x="692" y="1240"/>
                    <a:pt x="924" y="1191"/>
                    <a:pt x="924" y="1098"/>
                  </a:cubicBezTo>
                  <a:cubicBezTo>
                    <a:pt x="924" y="142"/>
                    <a:pt x="924" y="142"/>
                    <a:pt x="924" y="142"/>
                  </a:cubicBezTo>
                  <a:cubicBezTo>
                    <a:pt x="924" y="49"/>
                    <a:pt x="692" y="0"/>
                    <a:pt x="462" y="0"/>
                  </a:cubicBezTo>
                  <a:cubicBezTo>
                    <a:pt x="232" y="0"/>
                    <a:pt x="0" y="49"/>
                    <a:pt x="0" y="142"/>
                  </a:cubicBezTo>
                  <a:cubicBezTo>
                    <a:pt x="0" y="1098"/>
                    <a:pt x="0" y="1098"/>
                    <a:pt x="0" y="1098"/>
                  </a:cubicBezTo>
                  <a:cubicBezTo>
                    <a:pt x="0" y="1191"/>
                    <a:pt x="232" y="1240"/>
                    <a:pt x="462" y="1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</p:grpSp>
      <p:pic>
        <p:nvPicPr>
          <p:cNvPr id="100" name="Рисунок 99"/>
          <p:cNvPicPr>
            <a:picLocks noChangeAspect="1"/>
          </p:cNvPicPr>
          <p:nvPr/>
        </p:nvPicPr>
        <p:blipFill>
          <a:blip r:embed="rId3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966" y="881461"/>
            <a:ext cx="910695" cy="910695"/>
          </a:xfrm>
          <a:prstGeom prst="rect">
            <a:avLst/>
          </a:prstGeom>
        </p:spPr>
      </p:pic>
      <p:pic>
        <p:nvPicPr>
          <p:cNvPr id="101" name="Picture 157"/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615" y="378542"/>
            <a:ext cx="556295" cy="533252"/>
          </a:xfrm>
          <a:prstGeom prst="rect">
            <a:avLst/>
          </a:prstGeom>
          <a:solidFill>
            <a:srgbClr val="008C95"/>
          </a:solidFill>
          <a:ln>
            <a:noFill/>
          </a:ln>
        </p:spPr>
      </p:pic>
      <p:grpSp>
        <p:nvGrpSpPr>
          <p:cNvPr id="102" name="Группа 101"/>
          <p:cNvGrpSpPr/>
          <p:nvPr/>
        </p:nvGrpSpPr>
        <p:grpSpPr>
          <a:xfrm>
            <a:off x="10857777" y="1030390"/>
            <a:ext cx="541867" cy="632884"/>
            <a:chOff x="5181600" y="1022350"/>
            <a:chExt cx="406400" cy="474663"/>
          </a:xfrm>
          <a:solidFill>
            <a:schemeClr val="bg1"/>
          </a:solidFill>
        </p:grpSpPr>
        <p:sp>
          <p:nvSpPr>
            <p:cNvPr id="103" name="Freeform 265"/>
            <p:cNvSpPr>
              <a:spLocks/>
            </p:cNvSpPr>
            <p:nvPr/>
          </p:nvSpPr>
          <p:spPr bwMode="auto">
            <a:xfrm>
              <a:off x="5181600" y="1058863"/>
              <a:ext cx="406400" cy="438150"/>
            </a:xfrm>
            <a:custGeom>
              <a:avLst/>
              <a:gdLst>
                <a:gd name="T0" fmla="*/ 522 w 659"/>
                <a:gd name="T1" fmla="*/ 711 h 711"/>
                <a:gd name="T2" fmla="*/ 131 w 659"/>
                <a:gd name="T3" fmla="*/ 711 h 711"/>
                <a:gd name="T4" fmla="*/ 85 w 659"/>
                <a:gd name="T5" fmla="*/ 691 h 711"/>
                <a:gd name="T6" fmla="*/ 19 w 659"/>
                <a:gd name="T7" fmla="*/ 626 h 711"/>
                <a:gd name="T8" fmla="*/ 0 w 659"/>
                <a:gd name="T9" fmla="*/ 579 h 711"/>
                <a:gd name="T10" fmla="*/ 19 w 659"/>
                <a:gd name="T11" fmla="*/ 533 h 711"/>
                <a:gd name="T12" fmla="*/ 260 w 659"/>
                <a:gd name="T13" fmla="*/ 291 h 711"/>
                <a:gd name="T14" fmla="*/ 260 w 659"/>
                <a:gd name="T15" fmla="*/ 67 h 711"/>
                <a:gd name="T16" fmla="*/ 275 w 659"/>
                <a:gd name="T17" fmla="*/ 52 h 711"/>
                <a:gd name="T18" fmla="*/ 290 w 659"/>
                <a:gd name="T19" fmla="*/ 67 h 711"/>
                <a:gd name="T20" fmla="*/ 290 w 659"/>
                <a:gd name="T21" fmla="*/ 297 h 711"/>
                <a:gd name="T22" fmla="*/ 285 w 659"/>
                <a:gd name="T23" fmla="*/ 308 h 711"/>
                <a:gd name="T24" fmla="*/ 40 w 659"/>
                <a:gd name="T25" fmla="*/ 553 h 711"/>
                <a:gd name="T26" fmla="*/ 29 w 659"/>
                <a:gd name="T27" fmla="*/ 579 h 711"/>
                <a:gd name="T28" fmla="*/ 40 w 659"/>
                <a:gd name="T29" fmla="*/ 605 h 711"/>
                <a:gd name="T30" fmla="*/ 106 w 659"/>
                <a:gd name="T31" fmla="*/ 670 h 711"/>
                <a:gd name="T32" fmla="*/ 131 w 659"/>
                <a:gd name="T33" fmla="*/ 681 h 711"/>
                <a:gd name="T34" fmla="*/ 522 w 659"/>
                <a:gd name="T35" fmla="*/ 681 h 711"/>
                <a:gd name="T36" fmla="*/ 547 w 659"/>
                <a:gd name="T37" fmla="*/ 670 h 711"/>
                <a:gd name="T38" fmla="*/ 612 w 659"/>
                <a:gd name="T39" fmla="*/ 605 h 711"/>
                <a:gd name="T40" fmla="*/ 612 w 659"/>
                <a:gd name="T41" fmla="*/ 554 h 711"/>
                <a:gd name="T42" fmla="*/ 371 w 659"/>
                <a:gd name="T43" fmla="*/ 312 h 711"/>
                <a:gd name="T44" fmla="*/ 366 w 659"/>
                <a:gd name="T45" fmla="*/ 301 h 711"/>
                <a:gd name="T46" fmla="*/ 366 w 659"/>
                <a:gd name="T47" fmla="*/ 15 h 711"/>
                <a:gd name="T48" fmla="*/ 381 w 659"/>
                <a:gd name="T49" fmla="*/ 0 h 711"/>
                <a:gd name="T50" fmla="*/ 396 w 659"/>
                <a:gd name="T51" fmla="*/ 15 h 711"/>
                <a:gd name="T52" fmla="*/ 396 w 659"/>
                <a:gd name="T53" fmla="*/ 295 h 711"/>
                <a:gd name="T54" fmla="*/ 633 w 659"/>
                <a:gd name="T55" fmla="*/ 533 h 711"/>
                <a:gd name="T56" fmla="*/ 633 w 659"/>
                <a:gd name="T57" fmla="*/ 626 h 711"/>
                <a:gd name="T58" fmla="*/ 568 w 659"/>
                <a:gd name="T59" fmla="*/ 691 h 711"/>
                <a:gd name="T60" fmla="*/ 522 w 659"/>
                <a:gd name="T61" fmla="*/ 711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59" h="711">
                  <a:moveTo>
                    <a:pt x="522" y="711"/>
                  </a:moveTo>
                  <a:cubicBezTo>
                    <a:pt x="131" y="711"/>
                    <a:pt x="131" y="711"/>
                    <a:pt x="131" y="711"/>
                  </a:cubicBezTo>
                  <a:cubicBezTo>
                    <a:pt x="113" y="711"/>
                    <a:pt x="97" y="704"/>
                    <a:pt x="85" y="691"/>
                  </a:cubicBezTo>
                  <a:cubicBezTo>
                    <a:pt x="19" y="626"/>
                    <a:pt x="19" y="626"/>
                    <a:pt x="19" y="626"/>
                  </a:cubicBezTo>
                  <a:cubicBezTo>
                    <a:pt x="7" y="613"/>
                    <a:pt x="0" y="597"/>
                    <a:pt x="0" y="579"/>
                  </a:cubicBezTo>
                  <a:cubicBezTo>
                    <a:pt x="0" y="562"/>
                    <a:pt x="7" y="545"/>
                    <a:pt x="19" y="533"/>
                  </a:cubicBezTo>
                  <a:cubicBezTo>
                    <a:pt x="260" y="291"/>
                    <a:pt x="260" y="291"/>
                    <a:pt x="260" y="29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60" y="59"/>
                    <a:pt x="267" y="52"/>
                    <a:pt x="275" y="52"/>
                  </a:cubicBezTo>
                  <a:cubicBezTo>
                    <a:pt x="283" y="52"/>
                    <a:pt x="290" y="59"/>
                    <a:pt x="290" y="67"/>
                  </a:cubicBezTo>
                  <a:cubicBezTo>
                    <a:pt x="290" y="297"/>
                    <a:pt x="290" y="297"/>
                    <a:pt x="290" y="297"/>
                  </a:cubicBezTo>
                  <a:cubicBezTo>
                    <a:pt x="290" y="301"/>
                    <a:pt x="288" y="305"/>
                    <a:pt x="285" y="308"/>
                  </a:cubicBezTo>
                  <a:cubicBezTo>
                    <a:pt x="40" y="553"/>
                    <a:pt x="40" y="553"/>
                    <a:pt x="40" y="553"/>
                  </a:cubicBezTo>
                  <a:cubicBezTo>
                    <a:pt x="33" y="560"/>
                    <a:pt x="29" y="570"/>
                    <a:pt x="29" y="579"/>
                  </a:cubicBezTo>
                  <a:cubicBezTo>
                    <a:pt x="29" y="589"/>
                    <a:pt x="33" y="598"/>
                    <a:pt x="40" y="605"/>
                  </a:cubicBezTo>
                  <a:cubicBezTo>
                    <a:pt x="106" y="670"/>
                    <a:pt x="106" y="670"/>
                    <a:pt x="106" y="670"/>
                  </a:cubicBezTo>
                  <a:cubicBezTo>
                    <a:pt x="113" y="677"/>
                    <a:pt x="121" y="681"/>
                    <a:pt x="131" y="681"/>
                  </a:cubicBezTo>
                  <a:cubicBezTo>
                    <a:pt x="522" y="681"/>
                    <a:pt x="522" y="681"/>
                    <a:pt x="522" y="681"/>
                  </a:cubicBezTo>
                  <a:cubicBezTo>
                    <a:pt x="532" y="681"/>
                    <a:pt x="540" y="677"/>
                    <a:pt x="547" y="670"/>
                  </a:cubicBezTo>
                  <a:cubicBezTo>
                    <a:pt x="612" y="605"/>
                    <a:pt x="612" y="605"/>
                    <a:pt x="612" y="605"/>
                  </a:cubicBezTo>
                  <a:cubicBezTo>
                    <a:pt x="627" y="591"/>
                    <a:pt x="627" y="568"/>
                    <a:pt x="612" y="554"/>
                  </a:cubicBezTo>
                  <a:cubicBezTo>
                    <a:pt x="371" y="312"/>
                    <a:pt x="371" y="312"/>
                    <a:pt x="371" y="312"/>
                  </a:cubicBezTo>
                  <a:cubicBezTo>
                    <a:pt x="368" y="309"/>
                    <a:pt x="366" y="305"/>
                    <a:pt x="366" y="301"/>
                  </a:cubicBezTo>
                  <a:cubicBezTo>
                    <a:pt x="366" y="15"/>
                    <a:pt x="366" y="15"/>
                    <a:pt x="366" y="15"/>
                  </a:cubicBezTo>
                  <a:cubicBezTo>
                    <a:pt x="366" y="7"/>
                    <a:pt x="373" y="0"/>
                    <a:pt x="381" y="0"/>
                  </a:cubicBezTo>
                  <a:cubicBezTo>
                    <a:pt x="389" y="0"/>
                    <a:pt x="396" y="7"/>
                    <a:pt x="396" y="15"/>
                  </a:cubicBezTo>
                  <a:cubicBezTo>
                    <a:pt x="396" y="295"/>
                    <a:pt x="396" y="295"/>
                    <a:pt x="396" y="295"/>
                  </a:cubicBezTo>
                  <a:cubicBezTo>
                    <a:pt x="633" y="533"/>
                    <a:pt x="633" y="533"/>
                    <a:pt x="633" y="533"/>
                  </a:cubicBezTo>
                  <a:cubicBezTo>
                    <a:pt x="659" y="558"/>
                    <a:pt x="659" y="600"/>
                    <a:pt x="633" y="626"/>
                  </a:cubicBezTo>
                  <a:cubicBezTo>
                    <a:pt x="568" y="691"/>
                    <a:pt x="568" y="691"/>
                    <a:pt x="568" y="691"/>
                  </a:cubicBezTo>
                  <a:cubicBezTo>
                    <a:pt x="555" y="704"/>
                    <a:pt x="539" y="711"/>
                    <a:pt x="522" y="7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4" name="Freeform 266"/>
            <p:cNvSpPr>
              <a:spLocks/>
            </p:cNvSpPr>
            <p:nvPr/>
          </p:nvSpPr>
          <p:spPr bwMode="auto">
            <a:xfrm>
              <a:off x="5326063" y="1022350"/>
              <a:ext cx="111125" cy="53975"/>
            </a:xfrm>
            <a:custGeom>
              <a:avLst/>
              <a:gdLst>
                <a:gd name="T0" fmla="*/ 165 w 180"/>
                <a:gd name="T1" fmla="*/ 88 h 88"/>
                <a:gd name="T2" fmla="*/ 125 w 180"/>
                <a:gd name="T3" fmla="*/ 88 h 88"/>
                <a:gd name="T4" fmla="*/ 110 w 180"/>
                <a:gd name="T5" fmla="*/ 73 h 88"/>
                <a:gd name="T6" fmla="*/ 125 w 180"/>
                <a:gd name="T7" fmla="*/ 58 h 88"/>
                <a:gd name="T8" fmla="*/ 150 w 180"/>
                <a:gd name="T9" fmla="*/ 58 h 88"/>
                <a:gd name="T10" fmla="*/ 150 w 180"/>
                <a:gd name="T11" fmla="*/ 30 h 88"/>
                <a:gd name="T12" fmla="*/ 30 w 180"/>
                <a:gd name="T13" fmla="*/ 30 h 88"/>
                <a:gd name="T14" fmla="*/ 30 w 180"/>
                <a:gd name="T15" fmla="*/ 58 h 88"/>
                <a:gd name="T16" fmla="*/ 76 w 180"/>
                <a:gd name="T17" fmla="*/ 58 h 88"/>
                <a:gd name="T18" fmla="*/ 91 w 180"/>
                <a:gd name="T19" fmla="*/ 73 h 88"/>
                <a:gd name="T20" fmla="*/ 76 w 180"/>
                <a:gd name="T21" fmla="*/ 88 h 88"/>
                <a:gd name="T22" fmla="*/ 15 w 180"/>
                <a:gd name="T23" fmla="*/ 88 h 88"/>
                <a:gd name="T24" fmla="*/ 0 w 180"/>
                <a:gd name="T25" fmla="*/ 73 h 88"/>
                <a:gd name="T26" fmla="*/ 0 w 180"/>
                <a:gd name="T27" fmla="*/ 15 h 88"/>
                <a:gd name="T28" fmla="*/ 15 w 180"/>
                <a:gd name="T29" fmla="*/ 0 h 88"/>
                <a:gd name="T30" fmla="*/ 165 w 180"/>
                <a:gd name="T31" fmla="*/ 0 h 88"/>
                <a:gd name="T32" fmla="*/ 180 w 180"/>
                <a:gd name="T33" fmla="*/ 15 h 88"/>
                <a:gd name="T34" fmla="*/ 180 w 180"/>
                <a:gd name="T35" fmla="*/ 73 h 88"/>
                <a:gd name="T36" fmla="*/ 165 w 180"/>
                <a:gd name="T3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88">
                  <a:moveTo>
                    <a:pt x="165" y="88"/>
                  </a:moveTo>
                  <a:cubicBezTo>
                    <a:pt x="125" y="88"/>
                    <a:pt x="125" y="88"/>
                    <a:pt x="125" y="88"/>
                  </a:cubicBezTo>
                  <a:cubicBezTo>
                    <a:pt x="117" y="88"/>
                    <a:pt x="110" y="81"/>
                    <a:pt x="110" y="73"/>
                  </a:cubicBezTo>
                  <a:cubicBezTo>
                    <a:pt x="110" y="65"/>
                    <a:pt x="117" y="58"/>
                    <a:pt x="125" y="58"/>
                  </a:cubicBezTo>
                  <a:cubicBezTo>
                    <a:pt x="150" y="58"/>
                    <a:pt x="150" y="58"/>
                    <a:pt x="150" y="58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85" y="58"/>
                    <a:pt x="91" y="65"/>
                    <a:pt x="91" y="73"/>
                  </a:cubicBezTo>
                  <a:cubicBezTo>
                    <a:pt x="91" y="81"/>
                    <a:pt x="85" y="88"/>
                    <a:pt x="76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7" y="88"/>
                    <a:pt x="0" y="81"/>
                    <a:pt x="0" y="7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0" y="7"/>
                    <a:pt x="180" y="15"/>
                  </a:cubicBezTo>
                  <a:cubicBezTo>
                    <a:pt x="180" y="73"/>
                    <a:pt x="180" y="73"/>
                    <a:pt x="180" y="73"/>
                  </a:cubicBezTo>
                  <a:cubicBezTo>
                    <a:pt x="180" y="81"/>
                    <a:pt x="174" y="88"/>
                    <a:pt x="165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5" name="Freeform 267"/>
            <p:cNvSpPr>
              <a:spLocks/>
            </p:cNvSpPr>
            <p:nvPr/>
          </p:nvSpPr>
          <p:spPr bwMode="auto">
            <a:xfrm>
              <a:off x="5214938" y="1328738"/>
              <a:ext cx="333375" cy="138113"/>
            </a:xfrm>
            <a:custGeom>
              <a:avLst/>
              <a:gdLst>
                <a:gd name="T0" fmla="*/ 457 w 540"/>
                <a:gd name="T1" fmla="*/ 224 h 224"/>
                <a:gd name="T2" fmla="*/ 84 w 540"/>
                <a:gd name="T3" fmla="*/ 224 h 224"/>
                <a:gd name="T4" fmla="*/ 69 w 540"/>
                <a:gd name="T5" fmla="*/ 218 h 224"/>
                <a:gd name="T6" fmla="*/ 6 w 540"/>
                <a:gd name="T7" fmla="*/ 155 h 224"/>
                <a:gd name="T8" fmla="*/ 0 w 540"/>
                <a:gd name="T9" fmla="*/ 141 h 224"/>
                <a:gd name="T10" fmla="*/ 6 w 540"/>
                <a:gd name="T11" fmla="*/ 127 h 224"/>
                <a:gd name="T12" fmla="*/ 89 w 540"/>
                <a:gd name="T13" fmla="*/ 44 h 224"/>
                <a:gd name="T14" fmla="*/ 99 w 540"/>
                <a:gd name="T15" fmla="*/ 40 h 224"/>
                <a:gd name="T16" fmla="*/ 140 w 540"/>
                <a:gd name="T17" fmla="*/ 40 h 224"/>
                <a:gd name="T18" fmla="*/ 206 w 540"/>
                <a:gd name="T19" fmla="*/ 0 h 224"/>
                <a:gd name="T20" fmla="*/ 271 w 540"/>
                <a:gd name="T21" fmla="*/ 40 h 224"/>
                <a:gd name="T22" fmla="*/ 392 w 540"/>
                <a:gd name="T23" fmla="*/ 40 h 224"/>
                <a:gd name="T24" fmla="*/ 407 w 540"/>
                <a:gd name="T25" fmla="*/ 55 h 224"/>
                <a:gd name="T26" fmla="*/ 392 w 540"/>
                <a:gd name="T27" fmla="*/ 69 h 224"/>
                <a:gd name="T28" fmla="*/ 262 w 540"/>
                <a:gd name="T29" fmla="*/ 69 h 224"/>
                <a:gd name="T30" fmla="*/ 248 w 540"/>
                <a:gd name="T31" fmla="*/ 59 h 224"/>
                <a:gd name="T32" fmla="*/ 206 w 540"/>
                <a:gd name="T33" fmla="*/ 29 h 224"/>
                <a:gd name="T34" fmla="*/ 164 w 540"/>
                <a:gd name="T35" fmla="*/ 59 h 224"/>
                <a:gd name="T36" fmla="*/ 150 w 540"/>
                <a:gd name="T37" fmla="*/ 69 h 224"/>
                <a:gd name="T38" fmla="*/ 105 w 540"/>
                <a:gd name="T39" fmla="*/ 69 h 224"/>
                <a:gd name="T40" fmla="*/ 34 w 540"/>
                <a:gd name="T41" fmla="*/ 141 h 224"/>
                <a:gd name="T42" fmla="*/ 87 w 540"/>
                <a:gd name="T43" fmla="*/ 194 h 224"/>
                <a:gd name="T44" fmla="*/ 453 w 540"/>
                <a:gd name="T45" fmla="*/ 194 h 224"/>
                <a:gd name="T46" fmla="*/ 507 w 540"/>
                <a:gd name="T47" fmla="*/ 141 h 224"/>
                <a:gd name="T48" fmla="*/ 431 w 540"/>
                <a:gd name="T49" fmla="*/ 65 h 224"/>
                <a:gd name="T50" fmla="*/ 431 w 540"/>
                <a:gd name="T51" fmla="*/ 44 h 224"/>
                <a:gd name="T52" fmla="*/ 452 w 540"/>
                <a:gd name="T53" fmla="*/ 44 h 224"/>
                <a:gd name="T54" fmla="*/ 535 w 540"/>
                <a:gd name="T55" fmla="*/ 127 h 224"/>
                <a:gd name="T56" fmla="*/ 540 w 540"/>
                <a:gd name="T57" fmla="*/ 141 h 224"/>
                <a:gd name="T58" fmla="*/ 535 w 540"/>
                <a:gd name="T59" fmla="*/ 155 h 224"/>
                <a:gd name="T60" fmla="*/ 472 w 540"/>
                <a:gd name="T61" fmla="*/ 218 h 224"/>
                <a:gd name="T62" fmla="*/ 457 w 540"/>
                <a:gd name="T6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0" h="224">
                  <a:moveTo>
                    <a:pt x="457" y="224"/>
                  </a:moveTo>
                  <a:cubicBezTo>
                    <a:pt x="84" y="224"/>
                    <a:pt x="84" y="224"/>
                    <a:pt x="84" y="224"/>
                  </a:cubicBezTo>
                  <a:cubicBezTo>
                    <a:pt x="77" y="224"/>
                    <a:pt x="73" y="222"/>
                    <a:pt x="69" y="218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2" y="151"/>
                    <a:pt x="0" y="146"/>
                    <a:pt x="0" y="141"/>
                  </a:cubicBezTo>
                  <a:cubicBezTo>
                    <a:pt x="0" y="136"/>
                    <a:pt x="2" y="131"/>
                    <a:pt x="6" y="127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92" y="41"/>
                    <a:pt x="95" y="40"/>
                    <a:pt x="99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53" y="15"/>
                    <a:pt x="178" y="0"/>
                    <a:pt x="206" y="0"/>
                  </a:cubicBezTo>
                  <a:cubicBezTo>
                    <a:pt x="233" y="0"/>
                    <a:pt x="259" y="16"/>
                    <a:pt x="271" y="40"/>
                  </a:cubicBezTo>
                  <a:cubicBezTo>
                    <a:pt x="392" y="40"/>
                    <a:pt x="392" y="40"/>
                    <a:pt x="392" y="40"/>
                  </a:cubicBezTo>
                  <a:cubicBezTo>
                    <a:pt x="401" y="40"/>
                    <a:pt x="407" y="46"/>
                    <a:pt x="407" y="55"/>
                  </a:cubicBezTo>
                  <a:cubicBezTo>
                    <a:pt x="407" y="63"/>
                    <a:pt x="401" y="69"/>
                    <a:pt x="392" y="69"/>
                  </a:cubicBezTo>
                  <a:cubicBezTo>
                    <a:pt x="262" y="69"/>
                    <a:pt x="262" y="69"/>
                    <a:pt x="262" y="69"/>
                  </a:cubicBezTo>
                  <a:cubicBezTo>
                    <a:pt x="255" y="69"/>
                    <a:pt x="250" y="65"/>
                    <a:pt x="248" y="59"/>
                  </a:cubicBezTo>
                  <a:cubicBezTo>
                    <a:pt x="241" y="42"/>
                    <a:pt x="224" y="29"/>
                    <a:pt x="206" y="29"/>
                  </a:cubicBezTo>
                  <a:cubicBezTo>
                    <a:pt x="187" y="29"/>
                    <a:pt x="170" y="41"/>
                    <a:pt x="164" y="59"/>
                  </a:cubicBezTo>
                  <a:cubicBezTo>
                    <a:pt x="162" y="65"/>
                    <a:pt x="156" y="69"/>
                    <a:pt x="150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453" y="194"/>
                    <a:pt x="453" y="194"/>
                    <a:pt x="453" y="194"/>
                  </a:cubicBezTo>
                  <a:cubicBezTo>
                    <a:pt x="507" y="141"/>
                    <a:pt x="507" y="141"/>
                    <a:pt x="507" y="141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5" y="59"/>
                    <a:pt x="425" y="50"/>
                    <a:pt x="431" y="44"/>
                  </a:cubicBezTo>
                  <a:cubicBezTo>
                    <a:pt x="437" y="38"/>
                    <a:pt x="446" y="38"/>
                    <a:pt x="452" y="44"/>
                  </a:cubicBezTo>
                  <a:cubicBezTo>
                    <a:pt x="535" y="127"/>
                    <a:pt x="535" y="127"/>
                    <a:pt x="535" y="127"/>
                  </a:cubicBezTo>
                  <a:cubicBezTo>
                    <a:pt x="538" y="131"/>
                    <a:pt x="540" y="136"/>
                    <a:pt x="540" y="141"/>
                  </a:cubicBezTo>
                  <a:cubicBezTo>
                    <a:pt x="540" y="146"/>
                    <a:pt x="538" y="151"/>
                    <a:pt x="535" y="155"/>
                  </a:cubicBezTo>
                  <a:cubicBezTo>
                    <a:pt x="472" y="218"/>
                    <a:pt x="472" y="218"/>
                    <a:pt x="472" y="218"/>
                  </a:cubicBezTo>
                  <a:cubicBezTo>
                    <a:pt x="466" y="223"/>
                    <a:pt x="461" y="224"/>
                    <a:pt x="457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6" name="Freeform 268"/>
            <p:cNvSpPr>
              <a:spLocks/>
            </p:cNvSpPr>
            <p:nvPr/>
          </p:nvSpPr>
          <p:spPr bwMode="auto">
            <a:xfrm>
              <a:off x="5387975" y="1284288"/>
              <a:ext cx="49212" cy="50800"/>
            </a:xfrm>
            <a:custGeom>
              <a:avLst/>
              <a:gdLst>
                <a:gd name="T0" fmla="*/ 41 w 81"/>
                <a:gd name="T1" fmla="*/ 82 h 82"/>
                <a:gd name="T2" fmla="*/ 0 w 81"/>
                <a:gd name="T3" fmla="*/ 41 h 82"/>
                <a:gd name="T4" fmla="*/ 41 w 81"/>
                <a:gd name="T5" fmla="*/ 0 h 82"/>
                <a:gd name="T6" fmla="*/ 56 w 81"/>
                <a:gd name="T7" fmla="*/ 15 h 82"/>
                <a:gd name="T8" fmla="*/ 41 w 81"/>
                <a:gd name="T9" fmla="*/ 29 h 82"/>
                <a:gd name="T10" fmla="*/ 30 w 81"/>
                <a:gd name="T11" fmla="*/ 41 h 82"/>
                <a:gd name="T12" fmla="*/ 41 w 81"/>
                <a:gd name="T13" fmla="*/ 52 h 82"/>
                <a:gd name="T14" fmla="*/ 52 w 81"/>
                <a:gd name="T15" fmla="*/ 41 h 82"/>
                <a:gd name="T16" fmla="*/ 66 w 81"/>
                <a:gd name="T17" fmla="*/ 26 h 82"/>
                <a:gd name="T18" fmla="*/ 81 w 81"/>
                <a:gd name="T19" fmla="*/ 41 h 82"/>
                <a:gd name="T20" fmla="*/ 41 w 81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82">
                  <a:moveTo>
                    <a:pt x="41" y="82"/>
                  </a:moveTo>
                  <a:cubicBezTo>
                    <a:pt x="19" y="82"/>
                    <a:pt x="0" y="63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49" y="0"/>
                    <a:pt x="56" y="6"/>
                    <a:pt x="56" y="15"/>
                  </a:cubicBezTo>
                  <a:cubicBezTo>
                    <a:pt x="56" y="23"/>
                    <a:pt x="49" y="29"/>
                    <a:pt x="41" y="29"/>
                  </a:cubicBezTo>
                  <a:cubicBezTo>
                    <a:pt x="35" y="29"/>
                    <a:pt x="30" y="34"/>
                    <a:pt x="30" y="41"/>
                  </a:cubicBezTo>
                  <a:cubicBezTo>
                    <a:pt x="30" y="46"/>
                    <a:pt x="34" y="52"/>
                    <a:pt x="41" y="52"/>
                  </a:cubicBezTo>
                  <a:cubicBezTo>
                    <a:pt x="47" y="52"/>
                    <a:pt x="52" y="47"/>
                    <a:pt x="52" y="41"/>
                  </a:cubicBezTo>
                  <a:cubicBezTo>
                    <a:pt x="52" y="33"/>
                    <a:pt x="58" y="26"/>
                    <a:pt x="66" y="26"/>
                  </a:cubicBezTo>
                  <a:cubicBezTo>
                    <a:pt x="75" y="26"/>
                    <a:pt x="81" y="33"/>
                    <a:pt x="81" y="41"/>
                  </a:cubicBezTo>
                  <a:cubicBezTo>
                    <a:pt x="81" y="63"/>
                    <a:pt x="63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7" name="Freeform 269"/>
            <p:cNvSpPr>
              <a:spLocks/>
            </p:cNvSpPr>
            <p:nvPr/>
          </p:nvSpPr>
          <p:spPr bwMode="auto">
            <a:xfrm>
              <a:off x="5345113" y="1289050"/>
              <a:ext cx="19050" cy="19050"/>
            </a:xfrm>
            <a:custGeom>
              <a:avLst/>
              <a:gdLst>
                <a:gd name="T0" fmla="*/ 15 w 30"/>
                <a:gd name="T1" fmla="*/ 30 h 30"/>
                <a:gd name="T2" fmla="*/ 0 w 30"/>
                <a:gd name="T3" fmla="*/ 15 h 30"/>
                <a:gd name="T4" fmla="*/ 15 w 30"/>
                <a:gd name="T5" fmla="*/ 0 h 30"/>
                <a:gd name="T6" fmla="*/ 30 w 30"/>
                <a:gd name="T7" fmla="*/ 15 h 30"/>
                <a:gd name="T8" fmla="*/ 30 w 30"/>
                <a:gd name="T9" fmla="*/ 15 h 30"/>
                <a:gd name="T10" fmla="*/ 15 w 3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7" y="30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24"/>
                    <a:pt x="23" y="30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8" name="Freeform 270"/>
            <p:cNvSpPr>
              <a:spLocks/>
            </p:cNvSpPr>
            <p:nvPr/>
          </p:nvSpPr>
          <p:spPr bwMode="auto">
            <a:xfrm>
              <a:off x="5478463" y="1397000"/>
              <a:ext cx="19050" cy="19050"/>
            </a:xfrm>
            <a:custGeom>
              <a:avLst/>
              <a:gdLst>
                <a:gd name="T0" fmla="*/ 15 w 30"/>
                <a:gd name="T1" fmla="*/ 30 h 30"/>
                <a:gd name="T2" fmla="*/ 0 w 30"/>
                <a:gd name="T3" fmla="*/ 15 h 30"/>
                <a:gd name="T4" fmla="*/ 15 w 30"/>
                <a:gd name="T5" fmla="*/ 0 h 30"/>
                <a:gd name="T6" fmla="*/ 30 w 30"/>
                <a:gd name="T7" fmla="*/ 14 h 30"/>
                <a:gd name="T8" fmla="*/ 30 w 30"/>
                <a:gd name="T9" fmla="*/ 15 h 30"/>
                <a:gd name="T10" fmla="*/ 15 w 3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6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23"/>
                    <a:pt x="23" y="30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9" name="Freeform 271"/>
            <p:cNvSpPr>
              <a:spLocks/>
            </p:cNvSpPr>
            <p:nvPr/>
          </p:nvSpPr>
          <p:spPr bwMode="auto">
            <a:xfrm>
              <a:off x="5434013" y="1414463"/>
              <a:ext cx="17462" cy="19050"/>
            </a:xfrm>
            <a:custGeom>
              <a:avLst/>
              <a:gdLst>
                <a:gd name="T0" fmla="*/ 15 w 30"/>
                <a:gd name="T1" fmla="*/ 31 h 31"/>
                <a:gd name="T2" fmla="*/ 4 w 30"/>
                <a:gd name="T3" fmla="*/ 26 h 31"/>
                <a:gd name="T4" fmla="*/ 0 w 30"/>
                <a:gd name="T5" fmla="*/ 16 h 31"/>
                <a:gd name="T6" fmla="*/ 4 w 30"/>
                <a:gd name="T7" fmla="*/ 5 h 31"/>
                <a:gd name="T8" fmla="*/ 25 w 30"/>
                <a:gd name="T9" fmla="*/ 5 h 31"/>
                <a:gd name="T10" fmla="*/ 30 w 30"/>
                <a:gd name="T11" fmla="*/ 16 h 31"/>
                <a:gd name="T12" fmla="*/ 25 w 30"/>
                <a:gd name="T13" fmla="*/ 26 h 31"/>
                <a:gd name="T14" fmla="*/ 15 w 30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1">
                  <a:moveTo>
                    <a:pt x="15" y="31"/>
                  </a:moveTo>
                  <a:cubicBezTo>
                    <a:pt x="11" y="31"/>
                    <a:pt x="7" y="29"/>
                    <a:pt x="4" y="26"/>
                  </a:cubicBezTo>
                  <a:cubicBezTo>
                    <a:pt x="2" y="23"/>
                    <a:pt x="0" y="20"/>
                    <a:pt x="0" y="16"/>
                  </a:cubicBezTo>
                  <a:cubicBezTo>
                    <a:pt x="0" y="12"/>
                    <a:pt x="2" y="8"/>
                    <a:pt x="4" y="5"/>
                  </a:cubicBezTo>
                  <a:cubicBezTo>
                    <a:pt x="10" y="0"/>
                    <a:pt x="20" y="0"/>
                    <a:pt x="25" y="5"/>
                  </a:cubicBezTo>
                  <a:cubicBezTo>
                    <a:pt x="28" y="8"/>
                    <a:pt x="30" y="12"/>
                    <a:pt x="30" y="16"/>
                  </a:cubicBezTo>
                  <a:cubicBezTo>
                    <a:pt x="30" y="20"/>
                    <a:pt x="28" y="23"/>
                    <a:pt x="25" y="26"/>
                  </a:cubicBezTo>
                  <a:cubicBezTo>
                    <a:pt x="23" y="29"/>
                    <a:pt x="19" y="31"/>
                    <a:pt x="1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0" name="Freeform 272"/>
            <p:cNvSpPr>
              <a:spLocks/>
            </p:cNvSpPr>
            <p:nvPr/>
          </p:nvSpPr>
          <p:spPr bwMode="auto">
            <a:xfrm>
              <a:off x="5389563" y="1384300"/>
              <a:ext cx="17462" cy="17463"/>
            </a:xfrm>
            <a:custGeom>
              <a:avLst/>
              <a:gdLst>
                <a:gd name="T0" fmla="*/ 14 w 29"/>
                <a:gd name="T1" fmla="*/ 30 h 30"/>
                <a:gd name="T2" fmla="*/ 0 w 29"/>
                <a:gd name="T3" fmla="*/ 15 h 30"/>
                <a:gd name="T4" fmla="*/ 14 w 29"/>
                <a:gd name="T5" fmla="*/ 0 h 30"/>
                <a:gd name="T6" fmla="*/ 29 w 29"/>
                <a:gd name="T7" fmla="*/ 14 h 30"/>
                <a:gd name="T8" fmla="*/ 29 w 29"/>
                <a:gd name="T9" fmla="*/ 15 h 30"/>
                <a:gd name="T10" fmla="*/ 14 w 29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0">
                  <a:moveTo>
                    <a:pt x="14" y="30"/>
                  </a:moveTo>
                  <a:cubicBezTo>
                    <a:pt x="6" y="30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9" y="6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23"/>
                    <a:pt x="23" y="30"/>
                    <a:pt x="1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1" name="Freeform 273"/>
            <p:cNvSpPr>
              <a:spLocks/>
            </p:cNvSpPr>
            <p:nvPr/>
          </p:nvSpPr>
          <p:spPr bwMode="auto">
            <a:xfrm>
              <a:off x="5343525" y="1412875"/>
              <a:ext cx="19050" cy="19050"/>
            </a:xfrm>
            <a:custGeom>
              <a:avLst/>
              <a:gdLst>
                <a:gd name="T0" fmla="*/ 15 w 30"/>
                <a:gd name="T1" fmla="*/ 30 h 30"/>
                <a:gd name="T2" fmla="*/ 0 w 30"/>
                <a:gd name="T3" fmla="*/ 15 h 30"/>
                <a:gd name="T4" fmla="*/ 15 w 30"/>
                <a:gd name="T5" fmla="*/ 0 h 30"/>
                <a:gd name="T6" fmla="*/ 30 w 30"/>
                <a:gd name="T7" fmla="*/ 14 h 30"/>
                <a:gd name="T8" fmla="*/ 30 w 30"/>
                <a:gd name="T9" fmla="*/ 15 h 30"/>
                <a:gd name="T10" fmla="*/ 15 w 3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6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23"/>
                    <a:pt x="23" y="30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2" name="Freeform 274"/>
            <p:cNvSpPr>
              <a:spLocks/>
            </p:cNvSpPr>
            <p:nvPr/>
          </p:nvSpPr>
          <p:spPr bwMode="auto">
            <a:xfrm>
              <a:off x="5299075" y="1387475"/>
              <a:ext cx="19050" cy="19050"/>
            </a:xfrm>
            <a:custGeom>
              <a:avLst/>
              <a:gdLst>
                <a:gd name="T0" fmla="*/ 15 w 30"/>
                <a:gd name="T1" fmla="*/ 30 h 30"/>
                <a:gd name="T2" fmla="*/ 0 w 30"/>
                <a:gd name="T3" fmla="*/ 15 h 30"/>
                <a:gd name="T4" fmla="*/ 15 w 30"/>
                <a:gd name="T5" fmla="*/ 0 h 30"/>
                <a:gd name="T6" fmla="*/ 30 w 30"/>
                <a:gd name="T7" fmla="*/ 14 h 30"/>
                <a:gd name="T8" fmla="*/ 30 w 30"/>
                <a:gd name="T9" fmla="*/ 15 h 30"/>
                <a:gd name="T10" fmla="*/ 15 w 3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6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23"/>
                    <a:pt x="23" y="30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" name="Freeform 275"/>
            <p:cNvSpPr>
              <a:spLocks/>
            </p:cNvSpPr>
            <p:nvPr/>
          </p:nvSpPr>
          <p:spPr bwMode="auto">
            <a:xfrm>
              <a:off x="5265738" y="1412875"/>
              <a:ext cx="19050" cy="19050"/>
            </a:xfrm>
            <a:custGeom>
              <a:avLst/>
              <a:gdLst>
                <a:gd name="T0" fmla="*/ 15 w 30"/>
                <a:gd name="T1" fmla="*/ 30 h 30"/>
                <a:gd name="T2" fmla="*/ 0 w 30"/>
                <a:gd name="T3" fmla="*/ 15 h 30"/>
                <a:gd name="T4" fmla="*/ 15 w 30"/>
                <a:gd name="T5" fmla="*/ 0 h 30"/>
                <a:gd name="T6" fmla="*/ 30 w 30"/>
                <a:gd name="T7" fmla="*/ 14 h 30"/>
                <a:gd name="T8" fmla="*/ 30 w 30"/>
                <a:gd name="T9" fmla="*/ 15 h 30"/>
                <a:gd name="T10" fmla="*/ 15 w 3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6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23"/>
                    <a:pt x="23" y="30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9844587" y="4427806"/>
            <a:ext cx="419100" cy="571500"/>
            <a:chOff x="2870201" y="3101975"/>
            <a:chExt cx="314325" cy="428625"/>
          </a:xfrm>
        </p:grpSpPr>
        <p:sp>
          <p:nvSpPr>
            <p:cNvPr id="115" name="Freeform 410"/>
            <p:cNvSpPr>
              <a:spLocks noEditPoints="1"/>
            </p:cNvSpPr>
            <p:nvPr/>
          </p:nvSpPr>
          <p:spPr bwMode="auto">
            <a:xfrm>
              <a:off x="2916238" y="3208338"/>
              <a:ext cx="222250" cy="223838"/>
            </a:xfrm>
            <a:custGeom>
              <a:avLst/>
              <a:gdLst>
                <a:gd name="T0" fmla="*/ 606 w 646"/>
                <a:gd name="T1" fmla="*/ 323 h 647"/>
                <a:gd name="T2" fmla="*/ 323 w 646"/>
                <a:gd name="T3" fmla="*/ 607 h 647"/>
                <a:gd name="T4" fmla="*/ 40 w 646"/>
                <a:gd name="T5" fmla="*/ 323 h 647"/>
                <a:gd name="T6" fmla="*/ 323 w 646"/>
                <a:gd name="T7" fmla="*/ 40 h 647"/>
                <a:gd name="T8" fmla="*/ 606 w 646"/>
                <a:gd name="T9" fmla="*/ 323 h 647"/>
                <a:gd name="T10" fmla="*/ 0 w 646"/>
                <a:gd name="T11" fmla="*/ 323 h 647"/>
                <a:gd name="T12" fmla="*/ 323 w 646"/>
                <a:gd name="T13" fmla="*/ 647 h 647"/>
                <a:gd name="T14" fmla="*/ 646 w 646"/>
                <a:gd name="T15" fmla="*/ 323 h 647"/>
                <a:gd name="T16" fmla="*/ 323 w 646"/>
                <a:gd name="T17" fmla="*/ 0 h 647"/>
                <a:gd name="T18" fmla="*/ 0 w 646"/>
                <a:gd name="T19" fmla="*/ 32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6" h="647">
                  <a:moveTo>
                    <a:pt x="606" y="323"/>
                  </a:moveTo>
                  <a:cubicBezTo>
                    <a:pt x="606" y="480"/>
                    <a:pt x="479" y="607"/>
                    <a:pt x="323" y="607"/>
                  </a:cubicBezTo>
                  <a:cubicBezTo>
                    <a:pt x="167" y="607"/>
                    <a:pt x="40" y="480"/>
                    <a:pt x="40" y="323"/>
                  </a:cubicBezTo>
                  <a:cubicBezTo>
                    <a:pt x="40" y="167"/>
                    <a:pt x="167" y="40"/>
                    <a:pt x="323" y="40"/>
                  </a:cubicBezTo>
                  <a:cubicBezTo>
                    <a:pt x="479" y="40"/>
                    <a:pt x="606" y="167"/>
                    <a:pt x="606" y="323"/>
                  </a:cubicBezTo>
                  <a:close/>
                  <a:moveTo>
                    <a:pt x="0" y="323"/>
                  </a:moveTo>
                  <a:cubicBezTo>
                    <a:pt x="0" y="502"/>
                    <a:pt x="145" y="647"/>
                    <a:pt x="323" y="647"/>
                  </a:cubicBezTo>
                  <a:cubicBezTo>
                    <a:pt x="501" y="647"/>
                    <a:pt x="646" y="502"/>
                    <a:pt x="646" y="323"/>
                  </a:cubicBezTo>
                  <a:cubicBezTo>
                    <a:pt x="646" y="145"/>
                    <a:pt x="501" y="0"/>
                    <a:pt x="323" y="0"/>
                  </a:cubicBezTo>
                  <a:cubicBezTo>
                    <a:pt x="145" y="0"/>
                    <a:pt x="0" y="145"/>
                    <a:pt x="0" y="323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6" name="Freeform 411"/>
            <p:cNvSpPr>
              <a:spLocks noEditPoints="1"/>
            </p:cNvSpPr>
            <p:nvPr/>
          </p:nvSpPr>
          <p:spPr bwMode="auto">
            <a:xfrm>
              <a:off x="2870201" y="3101975"/>
              <a:ext cx="314325" cy="428625"/>
            </a:xfrm>
            <a:custGeom>
              <a:avLst/>
              <a:gdLst>
                <a:gd name="T0" fmla="*/ 54 w 910"/>
                <a:gd name="T1" fmla="*/ 824 h 1240"/>
                <a:gd name="T2" fmla="*/ 40 w 910"/>
                <a:gd name="T3" fmla="*/ 808 h 1240"/>
                <a:gd name="T4" fmla="*/ 54 w 910"/>
                <a:gd name="T5" fmla="*/ 792 h 1240"/>
                <a:gd name="T6" fmla="*/ 72 w 910"/>
                <a:gd name="T7" fmla="*/ 772 h 1240"/>
                <a:gd name="T8" fmla="*/ 72 w 910"/>
                <a:gd name="T9" fmla="*/ 468 h 1240"/>
                <a:gd name="T10" fmla="*/ 54 w 910"/>
                <a:gd name="T11" fmla="*/ 448 h 1240"/>
                <a:gd name="T12" fmla="*/ 40 w 910"/>
                <a:gd name="T13" fmla="*/ 432 h 1240"/>
                <a:gd name="T14" fmla="*/ 54 w 910"/>
                <a:gd name="T15" fmla="*/ 416 h 1240"/>
                <a:gd name="T16" fmla="*/ 72 w 910"/>
                <a:gd name="T17" fmla="*/ 396 h 1240"/>
                <a:gd name="T18" fmla="*/ 72 w 910"/>
                <a:gd name="T19" fmla="*/ 92 h 1240"/>
                <a:gd name="T20" fmla="*/ 54 w 910"/>
                <a:gd name="T21" fmla="*/ 72 h 1240"/>
                <a:gd name="T22" fmla="*/ 40 w 910"/>
                <a:gd name="T23" fmla="*/ 56 h 1240"/>
                <a:gd name="T24" fmla="*/ 57 w 910"/>
                <a:gd name="T25" fmla="*/ 40 h 1240"/>
                <a:gd name="T26" fmla="*/ 853 w 910"/>
                <a:gd name="T27" fmla="*/ 40 h 1240"/>
                <a:gd name="T28" fmla="*/ 870 w 910"/>
                <a:gd name="T29" fmla="*/ 56 h 1240"/>
                <a:gd name="T30" fmla="*/ 856 w 910"/>
                <a:gd name="T31" fmla="*/ 72 h 1240"/>
                <a:gd name="T32" fmla="*/ 838 w 910"/>
                <a:gd name="T33" fmla="*/ 92 h 1240"/>
                <a:gd name="T34" fmla="*/ 838 w 910"/>
                <a:gd name="T35" fmla="*/ 396 h 1240"/>
                <a:gd name="T36" fmla="*/ 856 w 910"/>
                <a:gd name="T37" fmla="*/ 416 h 1240"/>
                <a:gd name="T38" fmla="*/ 870 w 910"/>
                <a:gd name="T39" fmla="*/ 432 h 1240"/>
                <a:gd name="T40" fmla="*/ 856 w 910"/>
                <a:gd name="T41" fmla="*/ 448 h 1240"/>
                <a:gd name="T42" fmla="*/ 838 w 910"/>
                <a:gd name="T43" fmla="*/ 468 h 1240"/>
                <a:gd name="T44" fmla="*/ 838 w 910"/>
                <a:gd name="T45" fmla="*/ 772 h 1240"/>
                <a:gd name="T46" fmla="*/ 856 w 910"/>
                <a:gd name="T47" fmla="*/ 792 h 1240"/>
                <a:gd name="T48" fmla="*/ 870 w 910"/>
                <a:gd name="T49" fmla="*/ 808 h 1240"/>
                <a:gd name="T50" fmla="*/ 856 w 910"/>
                <a:gd name="T51" fmla="*/ 824 h 1240"/>
                <a:gd name="T52" fmla="*/ 838 w 910"/>
                <a:gd name="T53" fmla="*/ 844 h 1240"/>
                <a:gd name="T54" fmla="*/ 838 w 910"/>
                <a:gd name="T55" fmla="*/ 1148 h 1240"/>
                <a:gd name="T56" fmla="*/ 856 w 910"/>
                <a:gd name="T57" fmla="*/ 1168 h 1240"/>
                <a:gd name="T58" fmla="*/ 870 w 910"/>
                <a:gd name="T59" fmla="*/ 1184 h 1240"/>
                <a:gd name="T60" fmla="*/ 853 w 910"/>
                <a:gd name="T61" fmla="*/ 1200 h 1240"/>
                <a:gd name="T62" fmla="*/ 57 w 910"/>
                <a:gd name="T63" fmla="*/ 1200 h 1240"/>
                <a:gd name="T64" fmla="*/ 40 w 910"/>
                <a:gd name="T65" fmla="*/ 1184 h 1240"/>
                <a:gd name="T66" fmla="*/ 54 w 910"/>
                <a:gd name="T67" fmla="*/ 1168 h 1240"/>
                <a:gd name="T68" fmla="*/ 72 w 910"/>
                <a:gd name="T69" fmla="*/ 1148 h 1240"/>
                <a:gd name="T70" fmla="*/ 72 w 910"/>
                <a:gd name="T71" fmla="*/ 844 h 1240"/>
                <a:gd name="T72" fmla="*/ 54 w 910"/>
                <a:gd name="T73" fmla="*/ 824 h 1240"/>
                <a:gd name="T74" fmla="*/ 0 w 910"/>
                <a:gd name="T75" fmla="*/ 1184 h 1240"/>
                <a:gd name="T76" fmla="*/ 57 w 910"/>
                <a:gd name="T77" fmla="*/ 1240 h 1240"/>
                <a:gd name="T78" fmla="*/ 853 w 910"/>
                <a:gd name="T79" fmla="*/ 1240 h 1240"/>
                <a:gd name="T80" fmla="*/ 910 w 910"/>
                <a:gd name="T81" fmla="*/ 1184 h 1240"/>
                <a:gd name="T82" fmla="*/ 878 w 910"/>
                <a:gd name="T83" fmla="*/ 1133 h 1240"/>
                <a:gd name="T84" fmla="*/ 878 w 910"/>
                <a:gd name="T85" fmla="*/ 858 h 1240"/>
                <a:gd name="T86" fmla="*/ 910 w 910"/>
                <a:gd name="T87" fmla="*/ 808 h 1240"/>
                <a:gd name="T88" fmla="*/ 878 w 910"/>
                <a:gd name="T89" fmla="*/ 757 h 1240"/>
                <a:gd name="T90" fmla="*/ 878 w 910"/>
                <a:gd name="T91" fmla="*/ 483 h 1240"/>
                <a:gd name="T92" fmla="*/ 910 w 910"/>
                <a:gd name="T93" fmla="*/ 432 h 1240"/>
                <a:gd name="T94" fmla="*/ 878 w 910"/>
                <a:gd name="T95" fmla="*/ 382 h 1240"/>
                <a:gd name="T96" fmla="*/ 878 w 910"/>
                <a:gd name="T97" fmla="*/ 107 h 1240"/>
                <a:gd name="T98" fmla="*/ 910 w 910"/>
                <a:gd name="T99" fmla="*/ 56 h 1240"/>
                <a:gd name="T100" fmla="*/ 853 w 910"/>
                <a:gd name="T101" fmla="*/ 0 h 1240"/>
                <a:gd name="T102" fmla="*/ 57 w 910"/>
                <a:gd name="T103" fmla="*/ 0 h 1240"/>
                <a:gd name="T104" fmla="*/ 0 w 910"/>
                <a:gd name="T105" fmla="*/ 56 h 1240"/>
                <a:gd name="T106" fmla="*/ 32 w 910"/>
                <a:gd name="T107" fmla="*/ 107 h 1240"/>
                <a:gd name="T108" fmla="*/ 32 w 910"/>
                <a:gd name="T109" fmla="*/ 382 h 1240"/>
                <a:gd name="T110" fmla="*/ 0 w 910"/>
                <a:gd name="T111" fmla="*/ 432 h 1240"/>
                <a:gd name="T112" fmla="*/ 32 w 910"/>
                <a:gd name="T113" fmla="*/ 483 h 1240"/>
                <a:gd name="T114" fmla="*/ 32 w 910"/>
                <a:gd name="T115" fmla="*/ 757 h 1240"/>
                <a:gd name="T116" fmla="*/ 0 w 910"/>
                <a:gd name="T117" fmla="*/ 808 h 1240"/>
                <a:gd name="T118" fmla="*/ 32 w 910"/>
                <a:gd name="T119" fmla="*/ 858 h 1240"/>
                <a:gd name="T120" fmla="*/ 32 w 910"/>
                <a:gd name="T121" fmla="*/ 1133 h 1240"/>
                <a:gd name="T122" fmla="*/ 0 w 910"/>
                <a:gd name="T123" fmla="*/ 1184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0" h="1240">
                  <a:moveTo>
                    <a:pt x="54" y="824"/>
                  </a:moveTo>
                  <a:cubicBezTo>
                    <a:pt x="46" y="823"/>
                    <a:pt x="40" y="816"/>
                    <a:pt x="40" y="808"/>
                  </a:cubicBezTo>
                  <a:cubicBezTo>
                    <a:pt x="40" y="800"/>
                    <a:pt x="46" y="793"/>
                    <a:pt x="54" y="792"/>
                  </a:cubicBezTo>
                  <a:cubicBezTo>
                    <a:pt x="64" y="791"/>
                    <a:pt x="72" y="782"/>
                    <a:pt x="72" y="772"/>
                  </a:cubicBezTo>
                  <a:cubicBezTo>
                    <a:pt x="72" y="468"/>
                    <a:pt x="72" y="468"/>
                    <a:pt x="72" y="468"/>
                  </a:cubicBezTo>
                  <a:cubicBezTo>
                    <a:pt x="72" y="458"/>
                    <a:pt x="64" y="449"/>
                    <a:pt x="54" y="448"/>
                  </a:cubicBezTo>
                  <a:cubicBezTo>
                    <a:pt x="46" y="447"/>
                    <a:pt x="40" y="440"/>
                    <a:pt x="40" y="432"/>
                  </a:cubicBezTo>
                  <a:cubicBezTo>
                    <a:pt x="40" y="424"/>
                    <a:pt x="46" y="417"/>
                    <a:pt x="54" y="416"/>
                  </a:cubicBezTo>
                  <a:cubicBezTo>
                    <a:pt x="64" y="415"/>
                    <a:pt x="72" y="406"/>
                    <a:pt x="72" y="396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82"/>
                    <a:pt x="64" y="74"/>
                    <a:pt x="54" y="72"/>
                  </a:cubicBezTo>
                  <a:cubicBezTo>
                    <a:pt x="46" y="71"/>
                    <a:pt x="40" y="64"/>
                    <a:pt x="40" y="56"/>
                  </a:cubicBezTo>
                  <a:cubicBezTo>
                    <a:pt x="40" y="47"/>
                    <a:pt x="48" y="40"/>
                    <a:pt x="57" y="40"/>
                  </a:cubicBezTo>
                  <a:cubicBezTo>
                    <a:pt x="853" y="40"/>
                    <a:pt x="853" y="40"/>
                    <a:pt x="853" y="40"/>
                  </a:cubicBezTo>
                  <a:cubicBezTo>
                    <a:pt x="862" y="40"/>
                    <a:pt x="870" y="47"/>
                    <a:pt x="870" y="56"/>
                  </a:cubicBezTo>
                  <a:cubicBezTo>
                    <a:pt x="870" y="64"/>
                    <a:pt x="864" y="71"/>
                    <a:pt x="856" y="72"/>
                  </a:cubicBezTo>
                  <a:cubicBezTo>
                    <a:pt x="846" y="74"/>
                    <a:pt x="838" y="82"/>
                    <a:pt x="838" y="92"/>
                  </a:cubicBezTo>
                  <a:cubicBezTo>
                    <a:pt x="838" y="396"/>
                    <a:pt x="838" y="396"/>
                    <a:pt x="838" y="396"/>
                  </a:cubicBezTo>
                  <a:cubicBezTo>
                    <a:pt x="838" y="406"/>
                    <a:pt x="846" y="415"/>
                    <a:pt x="856" y="416"/>
                  </a:cubicBezTo>
                  <a:cubicBezTo>
                    <a:pt x="864" y="417"/>
                    <a:pt x="870" y="424"/>
                    <a:pt x="870" y="432"/>
                  </a:cubicBezTo>
                  <a:cubicBezTo>
                    <a:pt x="870" y="440"/>
                    <a:pt x="864" y="447"/>
                    <a:pt x="856" y="448"/>
                  </a:cubicBezTo>
                  <a:cubicBezTo>
                    <a:pt x="846" y="449"/>
                    <a:pt x="838" y="458"/>
                    <a:pt x="838" y="468"/>
                  </a:cubicBezTo>
                  <a:cubicBezTo>
                    <a:pt x="838" y="772"/>
                    <a:pt x="838" y="772"/>
                    <a:pt x="838" y="772"/>
                  </a:cubicBezTo>
                  <a:cubicBezTo>
                    <a:pt x="838" y="782"/>
                    <a:pt x="846" y="791"/>
                    <a:pt x="856" y="792"/>
                  </a:cubicBezTo>
                  <a:cubicBezTo>
                    <a:pt x="864" y="793"/>
                    <a:pt x="870" y="800"/>
                    <a:pt x="870" y="808"/>
                  </a:cubicBezTo>
                  <a:cubicBezTo>
                    <a:pt x="870" y="816"/>
                    <a:pt x="864" y="823"/>
                    <a:pt x="856" y="824"/>
                  </a:cubicBezTo>
                  <a:cubicBezTo>
                    <a:pt x="846" y="825"/>
                    <a:pt x="838" y="834"/>
                    <a:pt x="838" y="844"/>
                  </a:cubicBezTo>
                  <a:cubicBezTo>
                    <a:pt x="838" y="1148"/>
                    <a:pt x="838" y="1148"/>
                    <a:pt x="838" y="1148"/>
                  </a:cubicBezTo>
                  <a:cubicBezTo>
                    <a:pt x="838" y="1158"/>
                    <a:pt x="846" y="1166"/>
                    <a:pt x="856" y="1168"/>
                  </a:cubicBezTo>
                  <a:cubicBezTo>
                    <a:pt x="864" y="1169"/>
                    <a:pt x="870" y="1176"/>
                    <a:pt x="870" y="1184"/>
                  </a:cubicBezTo>
                  <a:cubicBezTo>
                    <a:pt x="870" y="1193"/>
                    <a:pt x="862" y="1200"/>
                    <a:pt x="853" y="1200"/>
                  </a:cubicBezTo>
                  <a:cubicBezTo>
                    <a:pt x="57" y="1200"/>
                    <a:pt x="57" y="1200"/>
                    <a:pt x="57" y="1200"/>
                  </a:cubicBezTo>
                  <a:cubicBezTo>
                    <a:pt x="48" y="1200"/>
                    <a:pt x="40" y="1193"/>
                    <a:pt x="40" y="1184"/>
                  </a:cubicBezTo>
                  <a:cubicBezTo>
                    <a:pt x="40" y="1176"/>
                    <a:pt x="46" y="1169"/>
                    <a:pt x="54" y="1168"/>
                  </a:cubicBezTo>
                  <a:cubicBezTo>
                    <a:pt x="64" y="1166"/>
                    <a:pt x="72" y="1158"/>
                    <a:pt x="72" y="1148"/>
                  </a:cubicBezTo>
                  <a:cubicBezTo>
                    <a:pt x="72" y="844"/>
                    <a:pt x="72" y="844"/>
                    <a:pt x="72" y="844"/>
                  </a:cubicBezTo>
                  <a:cubicBezTo>
                    <a:pt x="72" y="834"/>
                    <a:pt x="64" y="825"/>
                    <a:pt x="54" y="824"/>
                  </a:cubicBezTo>
                  <a:close/>
                  <a:moveTo>
                    <a:pt x="0" y="1184"/>
                  </a:moveTo>
                  <a:cubicBezTo>
                    <a:pt x="0" y="1215"/>
                    <a:pt x="26" y="1240"/>
                    <a:pt x="57" y="1240"/>
                  </a:cubicBezTo>
                  <a:cubicBezTo>
                    <a:pt x="853" y="1240"/>
                    <a:pt x="853" y="1240"/>
                    <a:pt x="853" y="1240"/>
                  </a:cubicBezTo>
                  <a:cubicBezTo>
                    <a:pt x="884" y="1240"/>
                    <a:pt x="910" y="1215"/>
                    <a:pt x="910" y="1184"/>
                  </a:cubicBezTo>
                  <a:cubicBezTo>
                    <a:pt x="910" y="1162"/>
                    <a:pt x="897" y="1142"/>
                    <a:pt x="878" y="1133"/>
                  </a:cubicBezTo>
                  <a:cubicBezTo>
                    <a:pt x="878" y="858"/>
                    <a:pt x="878" y="858"/>
                    <a:pt x="878" y="858"/>
                  </a:cubicBezTo>
                  <a:cubicBezTo>
                    <a:pt x="897" y="849"/>
                    <a:pt x="910" y="830"/>
                    <a:pt x="910" y="808"/>
                  </a:cubicBezTo>
                  <a:cubicBezTo>
                    <a:pt x="910" y="786"/>
                    <a:pt x="897" y="767"/>
                    <a:pt x="878" y="757"/>
                  </a:cubicBezTo>
                  <a:cubicBezTo>
                    <a:pt x="878" y="483"/>
                    <a:pt x="878" y="483"/>
                    <a:pt x="878" y="483"/>
                  </a:cubicBezTo>
                  <a:cubicBezTo>
                    <a:pt x="897" y="473"/>
                    <a:pt x="910" y="454"/>
                    <a:pt x="910" y="432"/>
                  </a:cubicBezTo>
                  <a:cubicBezTo>
                    <a:pt x="910" y="410"/>
                    <a:pt x="897" y="391"/>
                    <a:pt x="878" y="382"/>
                  </a:cubicBezTo>
                  <a:cubicBezTo>
                    <a:pt x="878" y="107"/>
                    <a:pt x="878" y="107"/>
                    <a:pt x="878" y="107"/>
                  </a:cubicBezTo>
                  <a:cubicBezTo>
                    <a:pt x="897" y="98"/>
                    <a:pt x="910" y="78"/>
                    <a:pt x="910" y="56"/>
                  </a:cubicBezTo>
                  <a:cubicBezTo>
                    <a:pt x="910" y="25"/>
                    <a:pt x="884" y="0"/>
                    <a:pt x="85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6"/>
                  </a:cubicBezTo>
                  <a:cubicBezTo>
                    <a:pt x="0" y="78"/>
                    <a:pt x="13" y="98"/>
                    <a:pt x="32" y="107"/>
                  </a:cubicBezTo>
                  <a:cubicBezTo>
                    <a:pt x="32" y="382"/>
                    <a:pt x="32" y="382"/>
                    <a:pt x="32" y="382"/>
                  </a:cubicBezTo>
                  <a:cubicBezTo>
                    <a:pt x="13" y="391"/>
                    <a:pt x="0" y="410"/>
                    <a:pt x="0" y="432"/>
                  </a:cubicBezTo>
                  <a:cubicBezTo>
                    <a:pt x="0" y="454"/>
                    <a:pt x="13" y="473"/>
                    <a:pt x="32" y="483"/>
                  </a:cubicBezTo>
                  <a:cubicBezTo>
                    <a:pt x="32" y="757"/>
                    <a:pt x="32" y="757"/>
                    <a:pt x="32" y="757"/>
                  </a:cubicBezTo>
                  <a:cubicBezTo>
                    <a:pt x="13" y="767"/>
                    <a:pt x="0" y="786"/>
                    <a:pt x="0" y="808"/>
                  </a:cubicBezTo>
                  <a:cubicBezTo>
                    <a:pt x="0" y="830"/>
                    <a:pt x="13" y="849"/>
                    <a:pt x="32" y="858"/>
                  </a:cubicBezTo>
                  <a:cubicBezTo>
                    <a:pt x="32" y="1133"/>
                    <a:pt x="32" y="1133"/>
                    <a:pt x="32" y="1133"/>
                  </a:cubicBezTo>
                  <a:cubicBezTo>
                    <a:pt x="13" y="1142"/>
                    <a:pt x="0" y="1162"/>
                    <a:pt x="0" y="1184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7" name="Freeform 412"/>
            <p:cNvSpPr>
              <a:spLocks noEditPoints="1"/>
            </p:cNvSpPr>
            <p:nvPr/>
          </p:nvSpPr>
          <p:spPr bwMode="auto">
            <a:xfrm>
              <a:off x="2971801" y="3241675"/>
              <a:ext cx="111125" cy="144463"/>
            </a:xfrm>
            <a:custGeom>
              <a:avLst/>
              <a:gdLst>
                <a:gd name="T0" fmla="*/ 280 w 320"/>
                <a:gd name="T1" fmla="*/ 255 h 416"/>
                <a:gd name="T2" fmla="*/ 245 w 320"/>
                <a:gd name="T3" fmla="*/ 340 h 416"/>
                <a:gd name="T4" fmla="*/ 161 w 320"/>
                <a:gd name="T5" fmla="*/ 376 h 416"/>
                <a:gd name="T6" fmla="*/ 76 w 320"/>
                <a:gd name="T7" fmla="*/ 341 h 416"/>
                <a:gd name="T8" fmla="*/ 40 w 320"/>
                <a:gd name="T9" fmla="*/ 256 h 416"/>
                <a:gd name="T10" fmla="*/ 159 w 320"/>
                <a:gd name="T11" fmla="*/ 48 h 416"/>
                <a:gd name="T12" fmla="*/ 280 w 320"/>
                <a:gd name="T13" fmla="*/ 255 h 416"/>
                <a:gd name="T14" fmla="*/ 147 w 320"/>
                <a:gd name="T15" fmla="*/ 6 h 416"/>
                <a:gd name="T16" fmla="*/ 0 w 320"/>
                <a:gd name="T17" fmla="*/ 257 h 416"/>
                <a:gd name="T18" fmla="*/ 48 w 320"/>
                <a:gd name="T19" fmla="*/ 369 h 416"/>
                <a:gd name="T20" fmla="*/ 160 w 320"/>
                <a:gd name="T21" fmla="*/ 416 h 416"/>
                <a:gd name="T22" fmla="*/ 161 w 320"/>
                <a:gd name="T23" fmla="*/ 416 h 416"/>
                <a:gd name="T24" fmla="*/ 274 w 320"/>
                <a:gd name="T25" fmla="*/ 368 h 416"/>
                <a:gd name="T26" fmla="*/ 320 w 320"/>
                <a:gd name="T27" fmla="*/ 255 h 416"/>
                <a:gd name="T28" fmla="*/ 171 w 320"/>
                <a:gd name="T29" fmla="*/ 5 h 416"/>
                <a:gd name="T30" fmla="*/ 147 w 320"/>
                <a:gd name="T31" fmla="*/ 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0" h="416">
                  <a:moveTo>
                    <a:pt x="280" y="255"/>
                  </a:moveTo>
                  <a:cubicBezTo>
                    <a:pt x="280" y="287"/>
                    <a:pt x="268" y="317"/>
                    <a:pt x="245" y="340"/>
                  </a:cubicBezTo>
                  <a:cubicBezTo>
                    <a:pt x="223" y="363"/>
                    <a:pt x="193" y="376"/>
                    <a:pt x="161" y="376"/>
                  </a:cubicBezTo>
                  <a:cubicBezTo>
                    <a:pt x="129" y="376"/>
                    <a:pt x="99" y="364"/>
                    <a:pt x="76" y="341"/>
                  </a:cubicBezTo>
                  <a:cubicBezTo>
                    <a:pt x="53" y="319"/>
                    <a:pt x="41" y="288"/>
                    <a:pt x="40" y="256"/>
                  </a:cubicBezTo>
                  <a:cubicBezTo>
                    <a:pt x="40" y="164"/>
                    <a:pt x="127" y="77"/>
                    <a:pt x="159" y="48"/>
                  </a:cubicBezTo>
                  <a:cubicBezTo>
                    <a:pt x="192" y="77"/>
                    <a:pt x="280" y="163"/>
                    <a:pt x="280" y="255"/>
                  </a:cubicBezTo>
                  <a:close/>
                  <a:moveTo>
                    <a:pt x="147" y="6"/>
                  </a:moveTo>
                  <a:cubicBezTo>
                    <a:pt x="141" y="10"/>
                    <a:pt x="0" y="124"/>
                    <a:pt x="0" y="257"/>
                  </a:cubicBezTo>
                  <a:cubicBezTo>
                    <a:pt x="1" y="299"/>
                    <a:pt x="17" y="339"/>
                    <a:pt x="48" y="369"/>
                  </a:cubicBezTo>
                  <a:cubicBezTo>
                    <a:pt x="78" y="399"/>
                    <a:pt x="118" y="416"/>
                    <a:pt x="160" y="416"/>
                  </a:cubicBezTo>
                  <a:cubicBezTo>
                    <a:pt x="160" y="416"/>
                    <a:pt x="161" y="416"/>
                    <a:pt x="161" y="416"/>
                  </a:cubicBezTo>
                  <a:cubicBezTo>
                    <a:pt x="204" y="416"/>
                    <a:pt x="244" y="399"/>
                    <a:pt x="274" y="368"/>
                  </a:cubicBezTo>
                  <a:cubicBezTo>
                    <a:pt x="304" y="338"/>
                    <a:pt x="320" y="298"/>
                    <a:pt x="320" y="255"/>
                  </a:cubicBezTo>
                  <a:cubicBezTo>
                    <a:pt x="319" y="122"/>
                    <a:pt x="177" y="10"/>
                    <a:pt x="171" y="5"/>
                  </a:cubicBezTo>
                  <a:cubicBezTo>
                    <a:pt x="164" y="0"/>
                    <a:pt x="154" y="0"/>
                    <a:pt x="147" y="6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8" name="Freeform 413"/>
            <p:cNvSpPr>
              <a:spLocks/>
            </p:cNvSpPr>
            <p:nvPr/>
          </p:nvSpPr>
          <p:spPr bwMode="auto">
            <a:xfrm>
              <a:off x="2901951" y="3128963"/>
              <a:ext cx="247650" cy="14288"/>
            </a:xfrm>
            <a:custGeom>
              <a:avLst/>
              <a:gdLst>
                <a:gd name="T0" fmla="*/ 20 w 711"/>
                <a:gd name="T1" fmla="*/ 40 h 40"/>
                <a:gd name="T2" fmla="*/ 691 w 711"/>
                <a:gd name="T3" fmla="*/ 40 h 40"/>
                <a:gd name="T4" fmla="*/ 711 w 711"/>
                <a:gd name="T5" fmla="*/ 20 h 40"/>
                <a:gd name="T6" fmla="*/ 691 w 711"/>
                <a:gd name="T7" fmla="*/ 0 h 40"/>
                <a:gd name="T8" fmla="*/ 20 w 711"/>
                <a:gd name="T9" fmla="*/ 0 h 40"/>
                <a:gd name="T10" fmla="*/ 0 w 711"/>
                <a:gd name="T11" fmla="*/ 20 h 40"/>
                <a:gd name="T12" fmla="*/ 20 w 711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1" h="40">
                  <a:moveTo>
                    <a:pt x="20" y="40"/>
                  </a:moveTo>
                  <a:cubicBezTo>
                    <a:pt x="691" y="40"/>
                    <a:pt x="691" y="40"/>
                    <a:pt x="691" y="40"/>
                  </a:cubicBezTo>
                  <a:cubicBezTo>
                    <a:pt x="702" y="40"/>
                    <a:pt x="711" y="31"/>
                    <a:pt x="711" y="20"/>
                  </a:cubicBezTo>
                  <a:cubicBezTo>
                    <a:pt x="711" y="8"/>
                    <a:pt x="702" y="0"/>
                    <a:pt x="69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9" name="Freeform 414"/>
            <p:cNvSpPr>
              <a:spLocks/>
            </p:cNvSpPr>
            <p:nvPr/>
          </p:nvSpPr>
          <p:spPr bwMode="auto">
            <a:xfrm>
              <a:off x="2901951" y="3486150"/>
              <a:ext cx="247650" cy="12700"/>
            </a:xfrm>
            <a:custGeom>
              <a:avLst/>
              <a:gdLst>
                <a:gd name="T0" fmla="*/ 20 w 711"/>
                <a:gd name="T1" fmla="*/ 40 h 40"/>
                <a:gd name="T2" fmla="*/ 691 w 711"/>
                <a:gd name="T3" fmla="*/ 40 h 40"/>
                <a:gd name="T4" fmla="*/ 711 w 711"/>
                <a:gd name="T5" fmla="*/ 20 h 40"/>
                <a:gd name="T6" fmla="*/ 691 w 711"/>
                <a:gd name="T7" fmla="*/ 0 h 40"/>
                <a:gd name="T8" fmla="*/ 20 w 711"/>
                <a:gd name="T9" fmla="*/ 0 h 40"/>
                <a:gd name="T10" fmla="*/ 0 w 711"/>
                <a:gd name="T11" fmla="*/ 20 h 40"/>
                <a:gd name="T12" fmla="*/ 20 w 711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1" h="40">
                  <a:moveTo>
                    <a:pt x="20" y="40"/>
                  </a:moveTo>
                  <a:cubicBezTo>
                    <a:pt x="691" y="40"/>
                    <a:pt x="691" y="40"/>
                    <a:pt x="691" y="40"/>
                  </a:cubicBezTo>
                  <a:cubicBezTo>
                    <a:pt x="702" y="40"/>
                    <a:pt x="711" y="31"/>
                    <a:pt x="711" y="20"/>
                  </a:cubicBezTo>
                  <a:cubicBezTo>
                    <a:pt x="711" y="9"/>
                    <a:pt x="702" y="0"/>
                    <a:pt x="69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7080873" y="4448972"/>
            <a:ext cx="573617" cy="499533"/>
            <a:chOff x="2119313" y="1743075"/>
            <a:chExt cx="430213" cy="374650"/>
          </a:xfrm>
        </p:grpSpPr>
        <p:sp>
          <p:nvSpPr>
            <p:cNvPr id="122" name="Freeform 383"/>
            <p:cNvSpPr>
              <a:spLocks noEditPoints="1"/>
            </p:cNvSpPr>
            <p:nvPr/>
          </p:nvSpPr>
          <p:spPr bwMode="auto">
            <a:xfrm>
              <a:off x="2119313" y="1743075"/>
              <a:ext cx="430213" cy="374650"/>
            </a:xfrm>
            <a:custGeom>
              <a:avLst/>
              <a:gdLst>
                <a:gd name="T0" fmla="*/ 40 w 1240"/>
                <a:gd name="T1" fmla="*/ 246 h 1082"/>
                <a:gd name="T2" fmla="*/ 1200 w 1240"/>
                <a:gd name="T3" fmla="*/ 246 h 1082"/>
                <a:gd name="T4" fmla="*/ 620 w 1240"/>
                <a:gd name="T5" fmla="*/ 1042 h 1082"/>
                <a:gd name="T6" fmla="*/ 50 w 1240"/>
                <a:gd name="T7" fmla="*/ 418 h 1082"/>
                <a:gd name="T8" fmla="*/ 620 w 1240"/>
                <a:gd name="T9" fmla="*/ 565 h 1082"/>
                <a:gd name="T10" fmla="*/ 1190 w 1240"/>
                <a:gd name="T11" fmla="*/ 418 h 1082"/>
                <a:gd name="T12" fmla="*/ 620 w 1240"/>
                <a:gd name="T13" fmla="*/ 1042 h 1082"/>
                <a:gd name="T14" fmla="*/ 51 w 1240"/>
                <a:gd name="T15" fmla="*/ 346 h 1082"/>
                <a:gd name="T16" fmla="*/ 58 w 1240"/>
                <a:gd name="T17" fmla="*/ 352 h 1082"/>
                <a:gd name="T18" fmla="*/ 65 w 1240"/>
                <a:gd name="T19" fmla="*/ 358 h 1082"/>
                <a:gd name="T20" fmla="*/ 72 w 1240"/>
                <a:gd name="T21" fmla="*/ 364 h 1082"/>
                <a:gd name="T22" fmla="*/ 80 w 1240"/>
                <a:gd name="T23" fmla="*/ 369 h 1082"/>
                <a:gd name="T24" fmla="*/ 88 w 1240"/>
                <a:gd name="T25" fmla="*/ 375 h 1082"/>
                <a:gd name="T26" fmla="*/ 97 w 1240"/>
                <a:gd name="T27" fmla="*/ 380 h 1082"/>
                <a:gd name="T28" fmla="*/ 106 w 1240"/>
                <a:gd name="T29" fmla="*/ 385 h 1082"/>
                <a:gd name="T30" fmla="*/ 115 w 1240"/>
                <a:gd name="T31" fmla="*/ 391 h 1082"/>
                <a:gd name="T32" fmla="*/ 124 w 1240"/>
                <a:gd name="T33" fmla="*/ 396 h 1082"/>
                <a:gd name="T34" fmla="*/ 134 w 1240"/>
                <a:gd name="T35" fmla="*/ 401 h 1082"/>
                <a:gd name="T36" fmla="*/ 144 w 1240"/>
                <a:gd name="T37" fmla="*/ 406 h 1082"/>
                <a:gd name="T38" fmla="*/ 155 w 1240"/>
                <a:gd name="T39" fmla="*/ 411 h 1082"/>
                <a:gd name="T40" fmla="*/ 166 w 1240"/>
                <a:gd name="T41" fmla="*/ 415 h 1082"/>
                <a:gd name="T42" fmla="*/ 177 w 1240"/>
                <a:gd name="T43" fmla="*/ 420 h 1082"/>
                <a:gd name="T44" fmla="*/ 530 w 1240"/>
                <a:gd name="T45" fmla="*/ 489 h 1082"/>
                <a:gd name="T46" fmla="*/ 620 w 1240"/>
                <a:gd name="T47" fmla="*/ 492 h 1082"/>
                <a:gd name="T48" fmla="*/ 710 w 1240"/>
                <a:gd name="T49" fmla="*/ 489 h 1082"/>
                <a:gd name="T50" fmla="*/ 1063 w 1240"/>
                <a:gd name="T51" fmla="*/ 420 h 1082"/>
                <a:gd name="T52" fmla="*/ 1074 w 1240"/>
                <a:gd name="T53" fmla="*/ 415 h 1082"/>
                <a:gd name="T54" fmla="*/ 1085 w 1240"/>
                <a:gd name="T55" fmla="*/ 411 h 1082"/>
                <a:gd name="T56" fmla="*/ 1096 w 1240"/>
                <a:gd name="T57" fmla="*/ 406 h 1082"/>
                <a:gd name="T58" fmla="*/ 1106 w 1240"/>
                <a:gd name="T59" fmla="*/ 401 h 1082"/>
                <a:gd name="T60" fmla="*/ 1116 w 1240"/>
                <a:gd name="T61" fmla="*/ 396 h 1082"/>
                <a:gd name="T62" fmla="*/ 1125 w 1240"/>
                <a:gd name="T63" fmla="*/ 391 h 1082"/>
                <a:gd name="T64" fmla="*/ 1134 w 1240"/>
                <a:gd name="T65" fmla="*/ 385 h 1082"/>
                <a:gd name="T66" fmla="*/ 1143 w 1240"/>
                <a:gd name="T67" fmla="*/ 380 h 1082"/>
                <a:gd name="T68" fmla="*/ 1152 w 1240"/>
                <a:gd name="T69" fmla="*/ 375 h 1082"/>
                <a:gd name="T70" fmla="*/ 1160 w 1240"/>
                <a:gd name="T71" fmla="*/ 369 h 1082"/>
                <a:gd name="T72" fmla="*/ 1168 w 1240"/>
                <a:gd name="T73" fmla="*/ 364 h 1082"/>
                <a:gd name="T74" fmla="*/ 1175 w 1240"/>
                <a:gd name="T75" fmla="*/ 358 h 1082"/>
                <a:gd name="T76" fmla="*/ 1182 w 1240"/>
                <a:gd name="T77" fmla="*/ 352 h 1082"/>
                <a:gd name="T78" fmla="*/ 1189 w 1240"/>
                <a:gd name="T79" fmla="*/ 346 h 1082"/>
                <a:gd name="T80" fmla="*/ 1197 w 1240"/>
                <a:gd name="T81" fmla="*/ 338 h 1082"/>
                <a:gd name="T82" fmla="*/ 620 w 1240"/>
                <a:gd name="T83" fmla="*/ 525 h 1082"/>
                <a:gd name="T84" fmla="*/ 43 w 1240"/>
                <a:gd name="T85" fmla="*/ 338 h 1082"/>
                <a:gd name="T86" fmla="*/ 1051 w 1240"/>
                <a:gd name="T87" fmla="*/ 67 h 1082"/>
                <a:gd name="T88" fmla="*/ 189 w 1240"/>
                <a:gd name="T89" fmla="*/ 67 h 1082"/>
                <a:gd name="T90" fmla="*/ 0 w 1240"/>
                <a:gd name="T91" fmla="*/ 319 h 1082"/>
                <a:gd name="T92" fmla="*/ 10 w 1240"/>
                <a:gd name="T93" fmla="*/ 366 h 1082"/>
                <a:gd name="T94" fmla="*/ 196 w 1240"/>
                <a:gd name="T95" fmla="*/ 1016 h 1082"/>
                <a:gd name="T96" fmla="*/ 1044 w 1240"/>
                <a:gd name="T97" fmla="*/ 1016 h 1082"/>
                <a:gd name="T98" fmla="*/ 1230 w 1240"/>
                <a:gd name="T99" fmla="*/ 366 h 1082"/>
                <a:gd name="T100" fmla="*/ 1240 w 1240"/>
                <a:gd name="T101" fmla="*/ 319 h 1082"/>
                <a:gd name="T102" fmla="*/ 1051 w 1240"/>
                <a:gd name="T103" fmla="*/ 67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40" h="1082">
                  <a:moveTo>
                    <a:pt x="620" y="452"/>
                  </a:moveTo>
                  <a:cubicBezTo>
                    <a:pt x="273" y="452"/>
                    <a:pt x="40" y="345"/>
                    <a:pt x="40" y="246"/>
                  </a:cubicBezTo>
                  <a:cubicBezTo>
                    <a:pt x="40" y="146"/>
                    <a:pt x="273" y="40"/>
                    <a:pt x="620" y="40"/>
                  </a:cubicBezTo>
                  <a:cubicBezTo>
                    <a:pt x="967" y="40"/>
                    <a:pt x="1200" y="146"/>
                    <a:pt x="1200" y="246"/>
                  </a:cubicBezTo>
                  <a:cubicBezTo>
                    <a:pt x="1200" y="345"/>
                    <a:pt x="967" y="452"/>
                    <a:pt x="620" y="452"/>
                  </a:cubicBezTo>
                  <a:close/>
                  <a:moveTo>
                    <a:pt x="620" y="1042"/>
                  </a:moveTo>
                  <a:cubicBezTo>
                    <a:pt x="279" y="1042"/>
                    <a:pt x="50" y="937"/>
                    <a:pt x="50" y="840"/>
                  </a:cubicBezTo>
                  <a:cubicBezTo>
                    <a:pt x="50" y="418"/>
                    <a:pt x="50" y="418"/>
                    <a:pt x="50" y="418"/>
                  </a:cubicBezTo>
                  <a:cubicBezTo>
                    <a:pt x="82" y="448"/>
                    <a:pt x="128" y="475"/>
                    <a:pt x="189" y="497"/>
                  </a:cubicBezTo>
                  <a:cubicBezTo>
                    <a:pt x="304" y="541"/>
                    <a:pt x="457" y="565"/>
                    <a:pt x="620" y="565"/>
                  </a:cubicBezTo>
                  <a:cubicBezTo>
                    <a:pt x="783" y="565"/>
                    <a:pt x="936" y="541"/>
                    <a:pt x="1051" y="497"/>
                  </a:cubicBezTo>
                  <a:cubicBezTo>
                    <a:pt x="1112" y="475"/>
                    <a:pt x="1158" y="448"/>
                    <a:pt x="1190" y="418"/>
                  </a:cubicBezTo>
                  <a:cubicBezTo>
                    <a:pt x="1190" y="840"/>
                    <a:pt x="1190" y="840"/>
                    <a:pt x="1190" y="840"/>
                  </a:cubicBezTo>
                  <a:cubicBezTo>
                    <a:pt x="1190" y="937"/>
                    <a:pt x="961" y="1042"/>
                    <a:pt x="620" y="1042"/>
                  </a:cubicBezTo>
                  <a:close/>
                  <a:moveTo>
                    <a:pt x="49" y="344"/>
                  </a:moveTo>
                  <a:cubicBezTo>
                    <a:pt x="50" y="345"/>
                    <a:pt x="50" y="345"/>
                    <a:pt x="51" y="346"/>
                  </a:cubicBezTo>
                  <a:cubicBezTo>
                    <a:pt x="52" y="347"/>
                    <a:pt x="54" y="349"/>
                    <a:pt x="55" y="350"/>
                  </a:cubicBezTo>
                  <a:cubicBezTo>
                    <a:pt x="56" y="351"/>
                    <a:pt x="57" y="351"/>
                    <a:pt x="58" y="352"/>
                  </a:cubicBezTo>
                  <a:cubicBezTo>
                    <a:pt x="59" y="353"/>
                    <a:pt x="61" y="354"/>
                    <a:pt x="62" y="356"/>
                  </a:cubicBezTo>
                  <a:cubicBezTo>
                    <a:pt x="63" y="356"/>
                    <a:pt x="64" y="357"/>
                    <a:pt x="65" y="358"/>
                  </a:cubicBezTo>
                  <a:cubicBezTo>
                    <a:pt x="66" y="359"/>
                    <a:pt x="68" y="360"/>
                    <a:pt x="69" y="361"/>
                  </a:cubicBezTo>
                  <a:cubicBezTo>
                    <a:pt x="70" y="362"/>
                    <a:pt x="71" y="363"/>
                    <a:pt x="72" y="364"/>
                  </a:cubicBezTo>
                  <a:cubicBezTo>
                    <a:pt x="74" y="365"/>
                    <a:pt x="75" y="366"/>
                    <a:pt x="77" y="367"/>
                  </a:cubicBezTo>
                  <a:cubicBezTo>
                    <a:pt x="78" y="368"/>
                    <a:pt x="79" y="368"/>
                    <a:pt x="80" y="369"/>
                  </a:cubicBezTo>
                  <a:cubicBezTo>
                    <a:pt x="82" y="370"/>
                    <a:pt x="83" y="371"/>
                    <a:pt x="85" y="372"/>
                  </a:cubicBezTo>
                  <a:cubicBezTo>
                    <a:pt x="86" y="373"/>
                    <a:pt x="87" y="374"/>
                    <a:pt x="88" y="375"/>
                  </a:cubicBezTo>
                  <a:cubicBezTo>
                    <a:pt x="90" y="376"/>
                    <a:pt x="91" y="377"/>
                    <a:pt x="93" y="378"/>
                  </a:cubicBezTo>
                  <a:cubicBezTo>
                    <a:pt x="94" y="379"/>
                    <a:pt x="95" y="379"/>
                    <a:pt x="97" y="380"/>
                  </a:cubicBezTo>
                  <a:cubicBezTo>
                    <a:pt x="98" y="381"/>
                    <a:pt x="100" y="382"/>
                    <a:pt x="102" y="383"/>
                  </a:cubicBezTo>
                  <a:cubicBezTo>
                    <a:pt x="103" y="384"/>
                    <a:pt x="104" y="385"/>
                    <a:pt x="106" y="385"/>
                  </a:cubicBezTo>
                  <a:cubicBezTo>
                    <a:pt x="107" y="386"/>
                    <a:pt x="109" y="387"/>
                    <a:pt x="111" y="388"/>
                  </a:cubicBezTo>
                  <a:cubicBezTo>
                    <a:pt x="112" y="389"/>
                    <a:pt x="113" y="390"/>
                    <a:pt x="115" y="391"/>
                  </a:cubicBezTo>
                  <a:cubicBezTo>
                    <a:pt x="116" y="392"/>
                    <a:pt x="118" y="393"/>
                    <a:pt x="120" y="394"/>
                  </a:cubicBezTo>
                  <a:cubicBezTo>
                    <a:pt x="121" y="394"/>
                    <a:pt x="123" y="395"/>
                    <a:pt x="124" y="396"/>
                  </a:cubicBezTo>
                  <a:cubicBezTo>
                    <a:pt x="126" y="397"/>
                    <a:pt x="128" y="398"/>
                    <a:pt x="130" y="399"/>
                  </a:cubicBezTo>
                  <a:cubicBezTo>
                    <a:pt x="131" y="399"/>
                    <a:pt x="133" y="400"/>
                    <a:pt x="134" y="401"/>
                  </a:cubicBezTo>
                  <a:cubicBezTo>
                    <a:pt x="136" y="402"/>
                    <a:pt x="138" y="403"/>
                    <a:pt x="140" y="404"/>
                  </a:cubicBezTo>
                  <a:cubicBezTo>
                    <a:pt x="141" y="404"/>
                    <a:pt x="143" y="405"/>
                    <a:pt x="144" y="406"/>
                  </a:cubicBezTo>
                  <a:cubicBezTo>
                    <a:pt x="146" y="407"/>
                    <a:pt x="148" y="408"/>
                    <a:pt x="151" y="409"/>
                  </a:cubicBezTo>
                  <a:cubicBezTo>
                    <a:pt x="152" y="409"/>
                    <a:pt x="153" y="410"/>
                    <a:pt x="155" y="411"/>
                  </a:cubicBezTo>
                  <a:cubicBezTo>
                    <a:pt x="157" y="411"/>
                    <a:pt x="159" y="412"/>
                    <a:pt x="162" y="413"/>
                  </a:cubicBezTo>
                  <a:cubicBezTo>
                    <a:pt x="163" y="414"/>
                    <a:pt x="164" y="415"/>
                    <a:pt x="166" y="415"/>
                  </a:cubicBezTo>
                  <a:cubicBezTo>
                    <a:pt x="168" y="416"/>
                    <a:pt x="171" y="417"/>
                    <a:pt x="173" y="418"/>
                  </a:cubicBezTo>
                  <a:cubicBezTo>
                    <a:pt x="175" y="419"/>
                    <a:pt x="176" y="419"/>
                    <a:pt x="177" y="420"/>
                  </a:cubicBezTo>
                  <a:cubicBezTo>
                    <a:pt x="181" y="421"/>
                    <a:pt x="185" y="423"/>
                    <a:pt x="189" y="424"/>
                  </a:cubicBezTo>
                  <a:cubicBezTo>
                    <a:pt x="283" y="460"/>
                    <a:pt x="401" y="482"/>
                    <a:pt x="530" y="489"/>
                  </a:cubicBezTo>
                  <a:cubicBezTo>
                    <a:pt x="540" y="490"/>
                    <a:pt x="550" y="490"/>
                    <a:pt x="560" y="491"/>
                  </a:cubicBezTo>
                  <a:cubicBezTo>
                    <a:pt x="579" y="491"/>
                    <a:pt x="600" y="492"/>
                    <a:pt x="620" y="492"/>
                  </a:cubicBezTo>
                  <a:cubicBezTo>
                    <a:pt x="640" y="492"/>
                    <a:pt x="661" y="491"/>
                    <a:pt x="680" y="491"/>
                  </a:cubicBezTo>
                  <a:cubicBezTo>
                    <a:pt x="690" y="490"/>
                    <a:pt x="700" y="490"/>
                    <a:pt x="710" y="489"/>
                  </a:cubicBezTo>
                  <a:cubicBezTo>
                    <a:pt x="839" y="482"/>
                    <a:pt x="957" y="460"/>
                    <a:pt x="1051" y="424"/>
                  </a:cubicBezTo>
                  <a:cubicBezTo>
                    <a:pt x="1055" y="423"/>
                    <a:pt x="1059" y="421"/>
                    <a:pt x="1063" y="420"/>
                  </a:cubicBezTo>
                  <a:cubicBezTo>
                    <a:pt x="1064" y="419"/>
                    <a:pt x="1065" y="419"/>
                    <a:pt x="1067" y="418"/>
                  </a:cubicBezTo>
                  <a:cubicBezTo>
                    <a:pt x="1069" y="417"/>
                    <a:pt x="1072" y="416"/>
                    <a:pt x="1074" y="415"/>
                  </a:cubicBezTo>
                  <a:cubicBezTo>
                    <a:pt x="1076" y="415"/>
                    <a:pt x="1077" y="414"/>
                    <a:pt x="1078" y="413"/>
                  </a:cubicBezTo>
                  <a:cubicBezTo>
                    <a:pt x="1081" y="412"/>
                    <a:pt x="1083" y="411"/>
                    <a:pt x="1085" y="411"/>
                  </a:cubicBezTo>
                  <a:cubicBezTo>
                    <a:pt x="1087" y="410"/>
                    <a:pt x="1088" y="409"/>
                    <a:pt x="1089" y="409"/>
                  </a:cubicBezTo>
                  <a:cubicBezTo>
                    <a:pt x="1092" y="408"/>
                    <a:pt x="1094" y="407"/>
                    <a:pt x="1096" y="406"/>
                  </a:cubicBezTo>
                  <a:cubicBezTo>
                    <a:pt x="1097" y="405"/>
                    <a:pt x="1099" y="404"/>
                    <a:pt x="1100" y="404"/>
                  </a:cubicBezTo>
                  <a:cubicBezTo>
                    <a:pt x="1102" y="403"/>
                    <a:pt x="1104" y="402"/>
                    <a:pt x="1106" y="401"/>
                  </a:cubicBezTo>
                  <a:cubicBezTo>
                    <a:pt x="1107" y="400"/>
                    <a:pt x="1109" y="399"/>
                    <a:pt x="1110" y="399"/>
                  </a:cubicBezTo>
                  <a:cubicBezTo>
                    <a:pt x="1112" y="398"/>
                    <a:pt x="1114" y="397"/>
                    <a:pt x="1116" y="396"/>
                  </a:cubicBezTo>
                  <a:cubicBezTo>
                    <a:pt x="1117" y="395"/>
                    <a:pt x="1119" y="394"/>
                    <a:pt x="1120" y="394"/>
                  </a:cubicBezTo>
                  <a:cubicBezTo>
                    <a:pt x="1122" y="393"/>
                    <a:pt x="1124" y="392"/>
                    <a:pt x="1125" y="391"/>
                  </a:cubicBezTo>
                  <a:cubicBezTo>
                    <a:pt x="1127" y="390"/>
                    <a:pt x="1128" y="389"/>
                    <a:pt x="1129" y="388"/>
                  </a:cubicBezTo>
                  <a:cubicBezTo>
                    <a:pt x="1131" y="387"/>
                    <a:pt x="1133" y="386"/>
                    <a:pt x="1134" y="385"/>
                  </a:cubicBezTo>
                  <a:cubicBezTo>
                    <a:pt x="1136" y="385"/>
                    <a:pt x="1137" y="384"/>
                    <a:pt x="1138" y="383"/>
                  </a:cubicBezTo>
                  <a:cubicBezTo>
                    <a:pt x="1140" y="382"/>
                    <a:pt x="1142" y="381"/>
                    <a:pt x="1143" y="380"/>
                  </a:cubicBezTo>
                  <a:cubicBezTo>
                    <a:pt x="1145" y="379"/>
                    <a:pt x="1146" y="379"/>
                    <a:pt x="1147" y="378"/>
                  </a:cubicBezTo>
                  <a:cubicBezTo>
                    <a:pt x="1149" y="377"/>
                    <a:pt x="1150" y="376"/>
                    <a:pt x="1152" y="375"/>
                  </a:cubicBezTo>
                  <a:cubicBezTo>
                    <a:pt x="1153" y="374"/>
                    <a:pt x="1154" y="373"/>
                    <a:pt x="1155" y="372"/>
                  </a:cubicBezTo>
                  <a:cubicBezTo>
                    <a:pt x="1157" y="371"/>
                    <a:pt x="1158" y="370"/>
                    <a:pt x="1160" y="369"/>
                  </a:cubicBezTo>
                  <a:cubicBezTo>
                    <a:pt x="1161" y="368"/>
                    <a:pt x="1162" y="368"/>
                    <a:pt x="1163" y="367"/>
                  </a:cubicBezTo>
                  <a:cubicBezTo>
                    <a:pt x="1165" y="366"/>
                    <a:pt x="1166" y="365"/>
                    <a:pt x="1168" y="364"/>
                  </a:cubicBezTo>
                  <a:cubicBezTo>
                    <a:pt x="1169" y="363"/>
                    <a:pt x="1170" y="362"/>
                    <a:pt x="1171" y="361"/>
                  </a:cubicBezTo>
                  <a:cubicBezTo>
                    <a:pt x="1172" y="360"/>
                    <a:pt x="1174" y="359"/>
                    <a:pt x="1175" y="358"/>
                  </a:cubicBezTo>
                  <a:cubicBezTo>
                    <a:pt x="1176" y="357"/>
                    <a:pt x="1177" y="356"/>
                    <a:pt x="1178" y="356"/>
                  </a:cubicBezTo>
                  <a:cubicBezTo>
                    <a:pt x="1179" y="354"/>
                    <a:pt x="1181" y="353"/>
                    <a:pt x="1182" y="352"/>
                  </a:cubicBezTo>
                  <a:cubicBezTo>
                    <a:pt x="1183" y="351"/>
                    <a:pt x="1184" y="351"/>
                    <a:pt x="1185" y="350"/>
                  </a:cubicBezTo>
                  <a:cubicBezTo>
                    <a:pt x="1186" y="349"/>
                    <a:pt x="1188" y="347"/>
                    <a:pt x="1189" y="346"/>
                  </a:cubicBezTo>
                  <a:cubicBezTo>
                    <a:pt x="1190" y="345"/>
                    <a:pt x="1190" y="345"/>
                    <a:pt x="1191" y="344"/>
                  </a:cubicBezTo>
                  <a:cubicBezTo>
                    <a:pt x="1193" y="342"/>
                    <a:pt x="1195" y="340"/>
                    <a:pt x="1197" y="338"/>
                  </a:cubicBezTo>
                  <a:cubicBezTo>
                    <a:pt x="1197" y="338"/>
                    <a:pt x="1197" y="338"/>
                    <a:pt x="1197" y="338"/>
                  </a:cubicBezTo>
                  <a:cubicBezTo>
                    <a:pt x="1169" y="432"/>
                    <a:pt x="944" y="525"/>
                    <a:pt x="620" y="525"/>
                  </a:cubicBezTo>
                  <a:cubicBezTo>
                    <a:pt x="296" y="525"/>
                    <a:pt x="71" y="432"/>
                    <a:pt x="43" y="338"/>
                  </a:cubicBezTo>
                  <a:cubicBezTo>
                    <a:pt x="43" y="338"/>
                    <a:pt x="43" y="338"/>
                    <a:pt x="43" y="338"/>
                  </a:cubicBezTo>
                  <a:cubicBezTo>
                    <a:pt x="45" y="340"/>
                    <a:pt x="47" y="342"/>
                    <a:pt x="49" y="344"/>
                  </a:cubicBezTo>
                  <a:close/>
                  <a:moveTo>
                    <a:pt x="1051" y="67"/>
                  </a:moveTo>
                  <a:cubicBezTo>
                    <a:pt x="936" y="24"/>
                    <a:pt x="783" y="0"/>
                    <a:pt x="620" y="0"/>
                  </a:cubicBezTo>
                  <a:cubicBezTo>
                    <a:pt x="457" y="0"/>
                    <a:pt x="304" y="24"/>
                    <a:pt x="189" y="67"/>
                  </a:cubicBezTo>
                  <a:cubicBezTo>
                    <a:pt x="67" y="113"/>
                    <a:pt x="0" y="177"/>
                    <a:pt x="0" y="246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34"/>
                    <a:pt x="3" y="349"/>
                    <a:pt x="10" y="364"/>
                  </a:cubicBezTo>
                  <a:cubicBezTo>
                    <a:pt x="10" y="365"/>
                    <a:pt x="10" y="365"/>
                    <a:pt x="10" y="366"/>
                  </a:cubicBezTo>
                  <a:cubicBezTo>
                    <a:pt x="10" y="840"/>
                    <a:pt x="10" y="840"/>
                    <a:pt x="10" y="840"/>
                  </a:cubicBezTo>
                  <a:cubicBezTo>
                    <a:pt x="10" y="908"/>
                    <a:pt x="76" y="971"/>
                    <a:pt x="196" y="1016"/>
                  </a:cubicBezTo>
                  <a:cubicBezTo>
                    <a:pt x="309" y="1059"/>
                    <a:pt x="460" y="1082"/>
                    <a:pt x="620" y="1082"/>
                  </a:cubicBezTo>
                  <a:cubicBezTo>
                    <a:pt x="780" y="1082"/>
                    <a:pt x="931" y="1059"/>
                    <a:pt x="1044" y="1016"/>
                  </a:cubicBezTo>
                  <a:cubicBezTo>
                    <a:pt x="1164" y="971"/>
                    <a:pt x="1230" y="908"/>
                    <a:pt x="1230" y="840"/>
                  </a:cubicBezTo>
                  <a:cubicBezTo>
                    <a:pt x="1230" y="366"/>
                    <a:pt x="1230" y="366"/>
                    <a:pt x="1230" y="366"/>
                  </a:cubicBezTo>
                  <a:cubicBezTo>
                    <a:pt x="1230" y="365"/>
                    <a:pt x="1230" y="365"/>
                    <a:pt x="1230" y="364"/>
                  </a:cubicBezTo>
                  <a:cubicBezTo>
                    <a:pt x="1237" y="349"/>
                    <a:pt x="1240" y="334"/>
                    <a:pt x="1240" y="319"/>
                  </a:cubicBezTo>
                  <a:cubicBezTo>
                    <a:pt x="1240" y="246"/>
                    <a:pt x="1240" y="246"/>
                    <a:pt x="1240" y="246"/>
                  </a:cubicBezTo>
                  <a:cubicBezTo>
                    <a:pt x="1240" y="177"/>
                    <a:pt x="1173" y="113"/>
                    <a:pt x="1051" y="67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3" name="Freeform 384"/>
            <p:cNvSpPr>
              <a:spLocks noEditPoints="1"/>
            </p:cNvSpPr>
            <p:nvPr/>
          </p:nvSpPr>
          <p:spPr bwMode="auto">
            <a:xfrm>
              <a:off x="2192338" y="1766888"/>
              <a:ext cx="285750" cy="120650"/>
            </a:xfrm>
            <a:custGeom>
              <a:avLst/>
              <a:gdLst>
                <a:gd name="T0" fmla="*/ 413 w 826"/>
                <a:gd name="T1" fmla="*/ 308 h 348"/>
                <a:gd name="T2" fmla="*/ 40 w 826"/>
                <a:gd name="T3" fmla="*/ 174 h 348"/>
                <a:gd name="T4" fmla="*/ 413 w 826"/>
                <a:gd name="T5" fmla="*/ 40 h 348"/>
                <a:gd name="T6" fmla="*/ 786 w 826"/>
                <a:gd name="T7" fmla="*/ 174 h 348"/>
                <a:gd name="T8" fmla="*/ 413 w 826"/>
                <a:gd name="T9" fmla="*/ 308 h 348"/>
                <a:gd name="T10" fmla="*/ 413 w 826"/>
                <a:gd name="T11" fmla="*/ 0 h 348"/>
                <a:gd name="T12" fmla="*/ 0 w 826"/>
                <a:gd name="T13" fmla="*/ 174 h 348"/>
                <a:gd name="T14" fmla="*/ 413 w 826"/>
                <a:gd name="T15" fmla="*/ 348 h 348"/>
                <a:gd name="T16" fmla="*/ 826 w 826"/>
                <a:gd name="T17" fmla="*/ 174 h 348"/>
                <a:gd name="T18" fmla="*/ 413 w 826"/>
                <a:gd name="T1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6" h="348">
                  <a:moveTo>
                    <a:pt x="413" y="308"/>
                  </a:moveTo>
                  <a:cubicBezTo>
                    <a:pt x="232" y="308"/>
                    <a:pt x="40" y="261"/>
                    <a:pt x="40" y="174"/>
                  </a:cubicBezTo>
                  <a:cubicBezTo>
                    <a:pt x="40" y="87"/>
                    <a:pt x="232" y="40"/>
                    <a:pt x="413" y="40"/>
                  </a:cubicBezTo>
                  <a:cubicBezTo>
                    <a:pt x="594" y="40"/>
                    <a:pt x="786" y="87"/>
                    <a:pt x="786" y="174"/>
                  </a:cubicBezTo>
                  <a:cubicBezTo>
                    <a:pt x="786" y="261"/>
                    <a:pt x="594" y="308"/>
                    <a:pt x="413" y="308"/>
                  </a:cubicBezTo>
                  <a:close/>
                  <a:moveTo>
                    <a:pt x="413" y="0"/>
                  </a:moveTo>
                  <a:cubicBezTo>
                    <a:pt x="208" y="0"/>
                    <a:pt x="0" y="54"/>
                    <a:pt x="0" y="174"/>
                  </a:cubicBezTo>
                  <a:cubicBezTo>
                    <a:pt x="0" y="294"/>
                    <a:pt x="208" y="348"/>
                    <a:pt x="413" y="348"/>
                  </a:cubicBezTo>
                  <a:cubicBezTo>
                    <a:pt x="618" y="348"/>
                    <a:pt x="826" y="294"/>
                    <a:pt x="826" y="174"/>
                  </a:cubicBezTo>
                  <a:cubicBezTo>
                    <a:pt x="826" y="54"/>
                    <a:pt x="618" y="0"/>
                    <a:pt x="413" y="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0276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9"/>
          <p:cNvSpPr/>
          <p:nvPr/>
        </p:nvSpPr>
        <p:spPr>
          <a:xfrm>
            <a:off x="4320375" y="2176512"/>
            <a:ext cx="1728000" cy="614477"/>
          </a:xfrm>
          <a:prstGeom prst="roundRect">
            <a:avLst>
              <a:gd name="adj" fmla="val 8788"/>
            </a:avLst>
          </a:prstGeom>
          <a:solidFill>
            <a:srgbClr val="FFFFFF"/>
          </a:solidFill>
          <a:ln w="12700" cap="flat" cmpd="sng" algn="ctr">
            <a:solidFill>
              <a:srgbClr val="D1D4D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noAutofit/>
          </a:bodyPr>
          <a:lstStyle/>
          <a:p>
            <a:pPr marL="447675"/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Удаленно, с очками </a:t>
            </a:r>
          </a:p>
          <a:p>
            <a:pPr marL="447675"/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дополненной реаль-</a:t>
            </a:r>
          </a:p>
          <a:p>
            <a:pPr marL="447675"/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ности (AR)</a:t>
            </a:r>
          </a:p>
        </p:txBody>
      </p:sp>
      <p:sp>
        <p:nvSpPr>
          <p:cNvPr id="82" name="Прямоугольник 6"/>
          <p:cNvSpPr/>
          <p:nvPr/>
        </p:nvSpPr>
        <p:spPr>
          <a:xfrm>
            <a:off x="2386007" y="5843530"/>
            <a:ext cx="1728000" cy="614477"/>
          </a:xfrm>
          <a:prstGeom prst="roundRect">
            <a:avLst>
              <a:gd name="adj" fmla="val 8788"/>
            </a:avLst>
          </a:prstGeom>
          <a:solidFill>
            <a:srgbClr val="FFFFFF"/>
          </a:solidFill>
          <a:ln w="12700" cap="flat" cmpd="sng" algn="ctr">
            <a:solidFill>
              <a:srgbClr val="D1D4D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noAutofit/>
          </a:bodyPr>
          <a:lstStyle/>
          <a:p>
            <a:pPr marL="541338"/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Очное </a:t>
            </a:r>
          </a:p>
          <a:p>
            <a:pPr marL="541338"/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обучение</a:t>
            </a:r>
            <a:endParaRPr lang="ru-RU" sz="1000" strike="sngStrike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1475" y="181660"/>
            <a:ext cx="11591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СИБУР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предлагает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удобную техническую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поддержку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Клиентам в Личном Кабинете на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всех этапах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производства, с привлечением разных подразделений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CC495C40-D542-4686-A9D7-5CB3E7681793}"/>
              </a:ext>
            </a:extLst>
          </p:cNvPr>
          <p:cNvSpPr/>
          <p:nvPr/>
        </p:nvSpPr>
        <p:spPr>
          <a:xfrm>
            <a:off x="438150" y="1012657"/>
            <a:ext cx="5610225" cy="427298"/>
          </a:xfrm>
          <a:prstGeom prst="rect">
            <a:avLst/>
          </a:prstGeom>
          <a:solidFill>
            <a:schemeClr val="accent4">
              <a:alpha val="1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6BF5F4F-D893-43E6-9C17-4268047C7C02}"/>
              </a:ext>
            </a:extLst>
          </p:cNvPr>
          <p:cNvSpPr txBox="1">
            <a:spLocks/>
          </p:cNvSpPr>
          <p:nvPr/>
        </p:nvSpPr>
        <p:spPr>
          <a:xfrm>
            <a:off x="1291740" y="1135642"/>
            <a:ext cx="2918337" cy="1846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spc="70" dirty="0">
                <a:solidFill>
                  <a:srgbClr val="008C95"/>
                </a:solidFill>
                <a:latin typeface="Arial Narrow" panose="020B0606020202030204" pitchFamily="34" charset="0"/>
              </a:rPr>
              <a:t>ТЕХНИЧЕСКИЕ КОНСУЛЬТАЦИИ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08F9384-C961-43E5-AA18-8DEA765EC6D0}"/>
              </a:ext>
            </a:extLst>
          </p:cNvPr>
          <p:cNvSpPr txBox="1">
            <a:spLocks/>
          </p:cNvSpPr>
          <p:nvPr/>
        </p:nvSpPr>
        <p:spPr>
          <a:xfrm>
            <a:off x="1196851" y="1495715"/>
            <a:ext cx="4748725" cy="58990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Trebuchet MS" panose="020B0603020202020204" pitchFamily="34" charset="0"/>
              <a:buChar char="​"/>
              <a:tabLst>
                <a:tab pos="92075" algn="l"/>
              </a:tabLst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Помощь с выбором оборудования и настройкой производственных линий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Trebuchet MS" panose="020B0603020202020204" pitchFamily="34" charset="0"/>
              <a:buChar char="​"/>
              <a:tabLst>
                <a:tab pos="92075" algn="l"/>
              </a:tabLst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Консультации по текущему марочному ассортименту</a:t>
            </a:r>
            <a:r>
              <a:rPr lang="en-US" sz="1000" dirty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/</a:t>
            </a: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доработка марочного ассортимента под индивидуальные потребности</a:t>
            </a:r>
            <a:r>
              <a:rPr lang="en-US" sz="1000" dirty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 </a:t>
            </a:r>
            <a:endParaRPr lang="ru-RU" sz="1000" dirty="0">
              <a:solidFill>
                <a:srgbClr val="000000"/>
              </a:solidFill>
              <a:latin typeface="Arial Narrow" panose="020B060602020203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Овал 5"/>
          <p:cNvSpPr/>
          <p:nvPr/>
        </p:nvSpPr>
        <p:spPr>
          <a:xfrm>
            <a:off x="828675" y="1135642"/>
            <a:ext cx="360000" cy="18466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008C95"/>
                </a:solidFill>
                <a:latin typeface="Arial Narrow" panose="020B0606020202030204" pitchFamily="34" charset="0"/>
              </a:rPr>
              <a:t>01</a:t>
            </a:r>
          </a:p>
        </p:txBody>
      </p:sp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86B9D9C-CC4C-4469-B0D1-54CCF975E9DD}"/>
              </a:ext>
            </a:extLst>
          </p:cNvPr>
          <p:cNvCxnSpPr>
            <a:cxnSpLocks/>
          </p:cNvCxnSpPr>
          <p:nvPr/>
        </p:nvCxnSpPr>
        <p:spPr>
          <a:xfrm>
            <a:off x="438150" y="1012657"/>
            <a:ext cx="5610225" cy="0"/>
          </a:xfrm>
          <a:prstGeom prst="line">
            <a:avLst/>
          </a:prstGeom>
          <a:ln w="12700" cap="rnd" cmpd="sng" algn="ctr">
            <a:solidFill>
              <a:srgbClr val="B2DCD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108"/>
          <p:cNvSpPr/>
          <p:nvPr/>
        </p:nvSpPr>
        <p:spPr>
          <a:xfrm>
            <a:off x="438148" y="2176512"/>
            <a:ext cx="1728000" cy="614477"/>
          </a:xfrm>
          <a:prstGeom prst="roundRect">
            <a:avLst>
              <a:gd name="adj" fmla="val 8788"/>
            </a:avLst>
          </a:prstGeom>
          <a:solidFill>
            <a:srgbClr val="FFFFFF"/>
          </a:solidFill>
          <a:ln w="12700" cap="flat" cmpd="sng" algn="ctr">
            <a:solidFill>
              <a:srgbClr val="D1D4D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noAutofit/>
          </a:bodyPr>
          <a:lstStyle/>
          <a:p>
            <a:pPr marL="541338">
              <a:spcAft>
                <a:spcPts val="400"/>
              </a:spcAft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Очно на </a:t>
            </a:r>
            <a:r>
              <a:rPr lang="ru-RU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произ</a:t>
            </a: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-</a:t>
            </a:r>
            <a:b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ru-RU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водстве</a:t>
            </a: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 клиента</a:t>
            </a:r>
          </a:p>
        </p:txBody>
      </p:sp>
      <p:sp>
        <p:nvSpPr>
          <p:cNvPr id="10" name="Прямоугольник 6"/>
          <p:cNvSpPr/>
          <p:nvPr/>
        </p:nvSpPr>
        <p:spPr>
          <a:xfrm>
            <a:off x="2386007" y="2176512"/>
            <a:ext cx="1728000" cy="614477"/>
          </a:xfrm>
          <a:prstGeom prst="roundRect">
            <a:avLst>
              <a:gd name="adj" fmla="val 8788"/>
            </a:avLst>
          </a:prstGeom>
          <a:solidFill>
            <a:srgbClr val="FFFFFF"/>
          </a:solidFill>
          <a:ln w="12700" cap="flat" cmpd="sng" algn="ctr">
            <a:solidFill>
              <a:srgbClr val="D1D4D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noAutofit/>
          </a:bodyPr>
          <a:lstStyle/>
          <a:p>
            <a:pPr marL="541338">
              <a:spcAft>
                <a:spcPts val="400"/>
              </a:spcAft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Видео-</a:t>
            </a:r>
            <a:b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конференции</a:t>
            </a:r>
          </a:p>
        </p:txBody>
      </p:sp>
      <p:grpSp>
        <p:nvGrpSpPr>
          <p:cNvPr id="12" name="Group 28">
            <a:extLst>
              <a:ext uri="{FF2B5EF4-FFF2-40B4-BE49-F238E27FC236}">
                <a16:creationId xmlns:a16="http://schemas.microsoft.com/office/drawing/2014/main" id="{CD2C30B2-09D0-4630-ACF5-C195266EEFAC}"/>
              </a:ext>
            </a:extLst>
          </p:cNvPr>
          <p:cNvGrpSpPr>
            <a:grpSpLocks noChangeAspect="1"/>
          </p:cNvGrpSpPr>
          <p:nvPr/>
        </p:nvGrpSpPr>
        <p:grpSpPr>
          <a:xfrm>
            <a:off x="4442704" y="2327613"/>
            <a:ext cx="312274" cy="312274"/>
            <a:chOff x="5867400" y="3200400"/>
            <a:chExt cx="457200" cy="457200"/>
          </a:xfrm>
        </p:grpSpPr>
        <p:sp>
          <p:nvSpPr>
            <p:cNvPr id="13" name="AutoShape 43">
              <a:extLst>
                <a:ext uri="{FF2B5EF4-FFF2-40B4-BE49-F238E27FC236}">
                  <a16:creationId xmlns:a16="http://schemas.microsoft.com/office/drawing/2014/main" id="{63B5D7EA-7339-4AB7-BE46-F5B09448CF2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867400" y="32004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FEE0A6A6-F7F5-4568-972B-5B68DA50B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4731" y="3325813"/>
              <a:ext cx="402539" cy="207963"/>
            </a:xfrm>
            <a:custGeom>
              <a:avLst/>
              <a:gdLst>
                <a:gd name="connsiteX0" fmla="*/ 202064 w 402539"/>
                <a:gd name="connsiteY0" fmla="*/ 69850 h 207963"/>
                <a:gd name="connsiteX1" fmla="*/ 236196 w 402539"/>
                <a:gd name="connsiteY1" fmla="*/ 103982 h 207963"/>
                <a:gd name="connsiteX2" fmla="*/ 202064 w 402539"/>
                <a:gd name="connsiteY2" fmla="*/ 138114 h 207963"/>
                <a:gd name="connsiteX3" fmla="*/ 167932 w 402539"/>
                <a:gd name="connsiteY3" fmla="*/ 103982 h 207963"/>
                <a:gd name="connsiteX4" fmla="*/ 202064 w 402539"/>
                <a:gd name="connsiteY4" fmla="*/ 69850 h 207963"/>
                <a:gd name="connsiteX5" fmla="*/ 201270 w 402539"/>
                <a:gd name="connsiteY5" fmla="*/ 28575 h 207963"/>
                <a:gd name="connsiteX6" fmla="*/ 126657 w 402539"/>
                <a:gd name="connsiteY6" fmla="*/ 103188 h 207963"/>
                <a:gd name="connsiteX7" fmla="*/ 201270 w 402539"/>
                <a:gd name="connsiteY7" fmla="*/ 177801 h 207963"/>
                <a:gd name="connsiteX8" fmla="*/ 275883 w 402539"/>
                <a:gd name="connsiteY8" fmla="*/ 103188 h 207963"/>
                <a:gd name="connsiteX9" fmla="*/ 201270 w 402539"/>
                <a:gd name="connsiteY9" fmla="*/ 28575 h 207963"/>
                <a:gd name="connsiteX10" fmla="*/ 201727 w 402539"/>
                <a:gd name="connsiteY10" fmla="*/ 0 h 207963"/>
                <a:gd name="connsiteX11" fmla="*/ 344821 w 402539"/>
                <a:gd name="connsiteY11" fmla="*/ 50846 h 207963"/>
                <a:gd name="connsiteX12" fmla="*/ 401511 w 402539"/>
                <a:gd name="connsiteY12" fmla="*/ 101233 h 207963"/>
                <a:gd name="connsiteX13" fmla="*/ 401511 w 402539"/>
                <a:gd name="connsiteY13" fmla="*/ 106730 h 207963"/>
                <a:gd name="connsiteX14" fmla="*/ 344364 w 402539"/>
                <a:gd name="connsiteY14" fmla="*/ 157118 h 207963"/>
                <a:gd name="connsiteX15" fmla="*/ 200813 w 402539"/>
                <a:gd name="connsiteY15" fmla="*/ 207963 h 207963"/>
                <a:gd name="connsiteX16" fmla="*/ 57718 w 402539"/>
                <a:gd name="connsiteY16" fmla="*/ 157118 h 207963"/>
                <a:gd name="connsiteX17" fmla="*/ 1029 w 402539"/>
                <a:gd name="connsiteY17" fmla="*/ 106730 h 207963"/>
                <a:gd name="connsiteX18" fmla="*/ 1029 w 402539"/>
                <a:gd name="connsiteY18" fmla="*/ 101233 h 207963"/>
                <a:gd name="connsiteX19" fmla="*/ 58175 w 402539"/>
                <a:gd name="connsiteY19" fmla="*/ 50846 h 207963"/>
                <a:gd name="connsiteX20" fmla="*/ 201727 w 402539"/>
                <a:gd name="connsiteY20" fmla="*/ 0 h 20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2539" h="207963">
                  <a:moveTo>
                    <a:pt x="202064" y="69850"/>
                  </a:moveTo>
                  <a:cubicBezTo>
                    <a:pt x="220915" y="69850"/>
                    <a:pt x="236196" y="85131"/>
                    <a:pt x="236196" y="103982"/>
                  </a:cubicBezTo>
                  <a:cubicBezTo>
                    <a:pt x="236196" y="122833"/>
                    <a:pt x="220915" y="138114"/>
                    <a:pt x="202064" y="138114"/>
                  </a:cubicBezTo>
                  <a:cubicBezTo>
                    <a:pt x="183213" y="138114"/>
                    <a:pt x="167932" y="122833"/>
                    <a:pt x="167932" y="103982"/>
                  </a:cubicBezTo>
                  <a:cubicBezTo>
                    <a:pt x="167932" y="85131"/>
                    <a:pt x="183213" y="69850"/>
                    <a:pt x="202064" y="69850"/>
                  </a:cubicBezTo>
                  <a:close/>
                  <a:moveTo>
                    <a:pt x="201270" y="28575"/>
                  </a:moveTo>
                  <a:cubicBezTo>
                    <a:pt x="160062" y="28575"/>
                    <a:pt x="126657" y="61980"/>
                    <a:pt x="126657" y="103188"/>
                  </a:cubicBezTo>
                  <a:cubicBezTo>
                    <a:pt x="126657" y="144396"/>
                    <a:pt x="160062" y="177801"/>
                    <a:pt x="201270" y="177801"/>
                  </a:cubicBezTo>
                  <a:cubicBezTo>
                    <a:pt x="242478" y="177801"/>
                    <a:pt x="275883" y="144396"/>
                    <a:pt x="275883" y="103188"/>
                  </a:cubicBezTo>
                  <a:cubicBezTo>
                    <a:pt x="275883" y="61980"/>
                    <a:pt x="242478" y="28575"/>
                    <a:pt x="201270" y="28575"/>
                  </a:cubicBezTo>
                  <a:close/>
                  <a:moveTo>
                    <a:pt x="201727" y="0"/>
                  </a:moveTo>
                  <a:cubicBezTo>
                    <a:pt x="261159" y="0"/>
                    <a:pt x="312362" y="27484"/>
                    <a:pt x="344821" y="50846"/>
                  </a:cubicBezTo>
                  <a:cubicBezTo>
                    <a:pt x="379567" y="75581"/>
                    <a:pt x="400596" y="100317"/>
                    <a:pt x="401511" y="101233"/>
                  </a:cubicBezTo>
                  <a:cubicBezTo>
                    <a:pt x="402882" y="102607"/>
                    <a:pt x="402882" y="105356"/>
                    <a:pt x="401511" y="106730"/>
                  </a:cubicBezTo>
                  <a:cubicBezTo>
                    <a:pt x="400596" y="107646"/>
                    <a:pt x="379567" y="132382"/>
                    <a:pt x="344364" y="157118"/>
                  </a:cubicBezTo>
                  <a:cubicBezTo>
                    <a:pt x="311448" y="180479"/>
                    <a:pt x="260245" y="207963"/>
                    <a:pt x="200813" y="207963"/>
                  </a:cubicBezTo>
                  <a:cubicBezTo>
                    <a:pt x="141380" y="207963"/>
                    <a:pt x="90177" y="180479"/>
                    <a:pt x="57718" y="157118"/>
                  </a:cubicBezTo>
                  <a:cubicBezTo>
                    <a:pt x="22973" y="132382"/>
                    <a:pt x="1943" y="107646"/>
                    <a:pt x="1029" y="106730"/>
                  </a:cubicBezTo>
                  <a:cubicBezTo>
                    <a:pt x="-343" y="105356"/>
                    <a:pt x="-343" y="102607"/>
                    <a:pt x="1029" y="101233"/>
                  </a:cubicBezTo>
                  <a:cubicBezTo>
                    <a:pt x="1943" y="100317"/>
                    <a:pt x="22973" y="75581"/>
                    <a:pt x="58175" y="50846"/>
                  </a:cubicBezTo>
                  <a:cubicBezTo>
                    <a:pt x="91091" y="27484"/>
                    <a:pt x="142295" y="0"/>
                    <a:pt x="20172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5" name="bcgBugs_PCMonitorMicrosite">
            <a:extLst>
              <a:ext uri="{FF2B5EF4-FFF2-40B4-BE49-F238E27FC236}">
                <a16:creationId xmlns:a16="http://schemas.microsoft.com/office/drawing/2014/main" id="{EB073903-D530-4934-9E62-39E56E6CE1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69855" y="2327613"/>
            <a:ext cx="311968" cy="312274"/>
            <a:chOff x="2818" y="1137"/>
            <a:chExt cx="2044" cy="2046"/>
          </a:xfrm>
        </p:grpSpPr>
        <p:sp>
          <p:nvSpPr>
            <p:cNvPr id="16" name="AutoShape 7">
              <a:extLst>
                <a:ext uri="{FF2B5EF4-FFF2-40B4-BE49-F238E27FC236}">
                  <a16:creationId xmlns:a16="http://schemas.microsoft.com/office/drawing/2014/main" id="{DFED98A8-F5DF-4B9F-A8BB-8FA187AEA3A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8" y="1137"/>
              <a:ext cx="204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88317A3-8803-4132-B51D-14FB89F77D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" y="1381"/>
              <a:ext cx="1800" cy="1573"/>
            </a:xfrm>
            <a:custGeom>
              <a:avLst/>
              <a:gdLst>
                <a:gd name="T0" fmla="*/ 858 w 880"/>
                <a:gd name="T1" fmla="*/ 0 h 768"/>
                <a:gd name="T2" fmla="*/ 22 w 880"/>
                <a:gd name="T3" fmla="*/ 0 h 768"/>
                <a:gd name="T4" fmla="*/ 0 w 880"/>
                <a:gd name="T5" fmla="*/ 22 h 768"/>
                <a:gd name="T6" fmla="*/ 0 w 880"/>
                <a:gd name="T7" fmla="*/ 617 h 768"/>
                <a:gd name="T8" fmla="*/ 22 w 880"/>
                <a:gd name="T9" fmla="*/ 639 h 768"/>
                <a:gd name="T10" fmla="*/ 337 w 880"/>
                <a:gd name="T11" fmla="*/ 639 h 768"/>
                <a:gd name="T12" fmla="*/ 337 w 880"/>
                <a:gd name="T13" fmla="*/ 724 h 768"/>
                <a:gd name="T14" fmla="*/ 276 w 880"/>
                <a:gd name="T15" fmla="*/ 724 h 768"/>
                <a:gd name="T16" fmla="*/ 254 w 880"/>
                <a:gd name="T17" fmla="*/ 746 h 768"/>
                <a:gd name="T18" fmla="*/ 276 w 880"/>
                <a:gd name="T19" fmla="*/ 768 h 768"/>
                <a:gd name="T20" fmla="*/ 604 w 880"/>
                <a:gd name="T21" fmla="*/ 768 h 768"/>
                <a:gd name="T22" fmla="*/ 626 w 880"/>
                <a:gd name="T23" fmla="*/ 746 h 768"/>
                <a:gd name="T24" fmla="*/ 604 w 880"/>
                <a:gd name="T25" fmla="*/ 724 h 768"/>
                <a:gd name="T26" fmla="*/ 543 w 880"/>
                <a:gd name="T27" fmla="*/ 724 h 768"/>
                <a:gd name="T28" fmla="*/ 543 w 880"/>
                <a:gd name="T29" fmla="*/ 639 h 768"/>
                <a:gd name="T30" fmla="*/ 858 w 880"/>
                <a:gd name="T31" fmla="*/ 639 h 768"/>
                <a:gd name="T32" fmla="*/ 880 w 880"/>
                <a:gd name="T33" fmla="*/ 617 h 768"/>
                <a:gd name="T34" fmla="*/ 880 w 880"/>
                <a:gd name="T35" fmla="*/ 22 h 768"/>
                <a:gd name="T36" fmla="*/ 858 w 880"/>
                <a:gd name="T37" fmla="*/ 0 h 768"/>
                <a:gd name="T38" fmla="*/ 440 w 880"/>
                <a:gd name="T39" fmla="*/ 597 h 768"/>
                <a:gd name="T40" fmla="*/ 405 w 880"/>
                <a:gd name="T41" fmla="*/ 562 h 768"/>
                <a:gd name="T42" fmla="*/ 440 w 880"/>
                <a:gd name="T43" fmla="*/ 526 h 768"/>
                <a:gd name="T44" fmla="*/ 475 w 880"/>
                <a:gd name="T45" fmla="*/ 562 h 768"/>
                <a:gd name="T46" fmla="*/ 440 w 880"/>
                <a:gd name="T47" fmla="*/ 597 h 768"/>
                <a:gd name="T48" fmla="*/ 820 w 880"/>
                <a:gd name="T49" fmla="*/ 487 h 768"/>
                <a:gd name="T50" fmla="*/ 810 w 880"/>
                <a:gd name="T51" fmla="*/ 497 h 768"/>
                <a:gd name="T52" fmla="*/ 70 w 880"/>
                <a:gd name="T53" fmla="*/ 497 h 768"/>
                <a:gd name="T54" fmla="*/ 60 w 880"/>
                <a:gd name="T55" fmla="*/ 487 h 768"/>
                <a:gd name="T56" fmla="*/ 60 w 880"/>
                <a:gd name="T57" fmla="*/ 72 h 768"/>
                <a:gd name="T58" fmla="*/ 70 w 880"/>
                <a:gd name="T59" fmla="*/ 62 h 768"/>
                <a:gd name="T60" fmla="*/ 810 w 880"/>
                <a:gd name="T61" fmla="*/ 62 h 768"/>
                <a:gd name="T62" fmla="*/ 820 w 880"/>
                <a:gd name="T63" fmla="*/ 72 h 768"/>
                <a:gd name="T64" fmla="*/ 820 w 880"/>
                <a:gd name="T65" fmla="*/ 487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0" h="768">
                  <a:moveTo>
                    <a:pt x="858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617"/>
                    <a:pt x="0" y="617"/>
                    <a:pt x="0" y="617"/>
                  </a:cubicBezTo>
                  <a:cubicBezTo>
                    <a:pt x="0" y="629"/>
                    <a:pt x="10" y="639"/>
                    <a:pt x="22" y="639"/>
                  </a:cubicBezTo>
                  <a:cubicBezTo>
                    <a:pt x="337" y="639"/>
                    <a:pt x="337" y="639"/>
                    <a:pt x="337" y="639"/>
                  </a:cubicBezTo>
                  <a:cubicBezTo>
                    <a:pt x="337" y="724"/>
                    <a:pt x="337" y="724"/>
                    <a:pt x="337" y="724"/>
                  </a:cubicBezTo>
                  <a:cubicBezTo>
                    <a:pt x="276" y="724"/>
                    <a:pt x="276" y="724"/>
                    <a:pt x="276" y="724"/>
                  </a:cubicBezTo>
                  <a:cubicBezTo>
                    <a:pt x="264" y="724"/>
                    <a:pt x="254" y="733"/>
                    <a:pt x="254" y="746"/>
                  </a:cubicBezTo>
                  <a:cubicBezTo>
                    <a:pt x="254" y="758"/>
                    <a:pt x="264" y="768"/>
                    <a:pt x="276" y="768"/>
                  </a:cubicBezTo>
                  <a:cubicBezTo>
                    <a:pt x="604" y="768"/>
                    <a:pt x="604" y="768"/>
                    <a:pt x="604" y="768"/>
                  </a:cubicBezTo>
                  <a:cubicBezTo>
                    <a:pt x="616" y="768"/>
                    <a:pt x="626" y="758"/>
                    <a:pt x="626" y="746"/>
                  </a:cubicBezTo>
                  <a:cubicBezTo>
                    <a:pt x="626" y="733"/>
                    <a:pt x="616" y="724"/>
                    <a:pt x="604" y="724"/>
                  </a:cubicBezTo>
                  <a:cubicBezTo>
                    <a:pt x="543" y="724"/>
                    <a:pt x="543" y="724"/>
                    <a:pt x="543" y="724"/>
                  </a:cubicBezTo>
                  <a:cubicBezTo>
                    <a:pt x="543" y="639"/>
                    <a:pt x="543" y="639"/>
                    <a:pt x="543" y="639"/>
                  </a:cubicBezTo>
                  <a:cubicBezTo>
                    <a:pt x="858" y="639"/>
                    <a:pt x="858" y="639"/>
                    <a:pt x="858" y="639"/>
                  </a:cubicBezTo>
                  <a:cubicBezTo>
                    <a:pt x="870" y="639"/>
                    <a:pt x="880" y="629"/>
                    <a:pt x="880" y="617"/>
                  </a:cubicBezTo>
                  <a:cubicBezTo>
                    <a:pt x="880" y="22"/>
                    <a:pt x="880" y="22"/>
                    <a:pt x="880" y="22"/>
                  </a:cubicBezTo>
                  <a:cubicBezTo>
                    <a:pt x="880" y="10"/>
                    <a:pt x="870" y="0"/>
                    <a:pt x="858" y="0"/>
                  </a:cubicBezTo>
                  <a:close/>
                  <a:moveTo>
                    <a:pt x="440" y="597"/>
                  </a:moveTo>
                  <a:cubicBezTo>
                    <a:pt x="421" y="597"/>
                    <a:pt x="405" y="581"/>
                    <a:pt x="405" y="562"/>
                  </a:cubicBezTo>
                  <a:cubicBezTo>
                    <a:pt x="405" y="542"/>
                    <a:pt x="421" y="526"/>
                    <a:pt x="440" y="526"/>
                  </a:cubicBezTo>
                  <a:cubicBezTo>
                    <a:pt x="459" y="526"/>
                    <a:pt x="475" y="542"/>
                    <a:pt x="475" y="562"/>
                  </a:cubicBezTo>
                  <a:cubicBezTo>
                    <a:pt x="475" y="581"/>
                    <a:pt x="459" y="597"/>
                    <a:pt x="440" y="597"/>
                  </a:cubicBezTo>
                  <a:close/>
                  <a:moveTo>
                    <a:pt x="820" y="487"/>
                  </a:moveTo>
                  <a:cubicBezTo>
                    <a:pt x="820" y="492"/>
                    <a:pt x="816" y="497"/>
                    <a:pt x="810" y="497"/>
                  </a:cubicBezTo>
                  <a:cubicBezTo>
                    <a:pt x="70" y="497"/>
                    <a:pt x="70" y="497"/>
                    <a:pt x="70" y="497"/>
                  </a:cubicBezTo>
                  <a:cubicBezTo>
                    <a:pt x="64" y="497"/>
                    <a:pt x="60" y="492"/>
                    <a:pt x="60" y="487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0" y="67"/>
                    <a:pt x="64" y="62"/>
                    <a:pt x="70" y="62"/>
                  </a:cubicBezTo>
                  <a:cubicBezTo>
                    <a:pt x="810" y="62"/>
                    <a:pt x="810" y="62"/>
                    <a:pt x="810" y="62"/>
                  </a:cubicBezTo>
                  <a:cubicBezTo>
                    <a:pt x="816" y="62"/>
                    <a:pt x="820" y="67"/>
                    <a:pt x="820" y="72"/>
                  </a:cubicBezTo>
                  <a:lnTo>
                    <a:pt x="820" y="48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8" name="Group 35">
            <a:extLst>
              <a:ext uri="{FF2B5EF4-FFF2-40B4-BE49-F238E27FC236}">
                <a16:creationId xmlns:a16="http://schemas.microsoft.com/office/drawing/2014/main" id="{49DCD2A3-E0D1-4332-9377-F12F0389A228}"/>
              </a:ext>
            </a:extLst>
          </p:cNvPr>
          <p:cNvGrpSpPr>
            <a:grpSpLocks noChangeAspect="1"/>
          </p:cNvGrpSpPr>
          <p:nvPr/>
        </p:nvGrpSpPr>
        <p:grpSpPr>
          <a:xfrm>
            <a:off x="621998" y="2327613"/>
            <a:ext cx="312274" cy="312274"/>
            <a:chOff x="5867400" y="3200400"/>
            <a:chExt cx="457200" cy="457200"/>
          </a:xfrm>
        </p:grpSpPr>
        <p:sp>
          <p:nvSpPr>
            <p:cNvPr id="19" name="AutoShape 92">
              <a:extLst>
                <a:ext uri="{FF2B5EF4-FFF2-40B4-BE49-F238E27FC236}">
                  <a16:creationId xmlns:a16="http://schemas.microsoft.com/office/drawing/2014/main" id="{3B0E181A-E5DC-463F-8A2F-C3AA503194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867400" y="32004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Freeform 94">
              <a:extLst>
                <a:ext uri="{FF2B5EF4-FFF2-40B4-BE49-F238E27FC236}">
                  <a16:creationId xmlns:a16="http://schemas.microsoft.com/office/drawing/2014/main" id="{D237DF31-D9FF-408F-9EEB-B239AEF67E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4388" y="3248025"/>
              <a:ext cx="403225" cy="363538"/>
            </a:xfrm>
            <a:custGeom>
              <a:avLst/>
              <a:gdLst>
                <a:gd name="T0" fmla="*/ 835 w 880"/>
                <a:gd name="T1" fmla="*/ 728 h 794"/>
                <a:gd name="T2" fmla="*/ 825 w 880"/>
                <a:gd name="T3" fmla="*/ 701 h 794"/>
                <a:gd name="T4" fmla="*/ 812 w 880"/>
                <a:gd name="T5" fmla="*/ 281 h 794"/>
                <a:gd name="T6" fmla="*/ 790 w 880"/>
                <a:gd name="T7" fmla="*/ 271 h 794"/>
                <a:gd name="T8" fmla="*/ 768 w 880"/>
                <a:gd name="T9" fmla="*/ 7 h 794"/>
                <a:gd name="T10" fmla="*/ 667 w 880"/>
                <a:gd name="T11" fmla="*/ 0 h 794"/>
                <a:gd name="T12" fmla="*/ 638 w 880"/>
                <a:gd name="T13" fmla="*/ 268 h 794"/>
                <a:gd name="T14" fmla="*/ 581 w 880"/>
                <a:gd name="T15" fmla="*/ 271 h 794"/>
                <a:gd name="T16" fmla="*/ 320 w 880"/>
                <a:gd name="T17" fmla="*/ 189 h 794"/>
                <a:gd name="T18" fmla="*/ 316 w 880"/>
                <a:gd name="T19" fmla="*/ 266 h 794"/>
                <a:gd name="T20" fmla="*/ 71 w 880"/>
                <a:gd name="T21" fmla="*/ 189 h 794"/>
                <a:gd name="T22" fmla="*/ 67 w 880"/>
                <a:gd name="T23" fmla="*/ 701 h 794"/>
                <a:gd name="T24" fmla="*/ 45 w 880"/>
                <a:gd name="T25" fmla="*/ 711 h 794"/>
                <a:gd name="T26" fmla="*/ 10 w 880"/>
                <a:gd name="T27" fmla="*/ 728 h 794"/>
                <a:gd name="T28" fmla="*/ 0 w 880"/>
                <a:gd name="T29" fmla="*/ 784 h 794"/>
                <a:gd name="T30" fmla="*/ 870 w 880"/>
                <a:gd name="T31" fmla="*/ 794 h 794"/>
                <a:gd name="T32" fmla="*/ 880 w 880"/>
                <a:gd name="T33" fmla="*/ 738 h 794"/>
                <a:gd name="T34" fmla="*/ 270 w 880"/>
                <a:gd name="T35" fmla="*/ 519 h 794"/>
                <a:gd name="T36" fmla="*/ 143 w 880"/>
                <a:gd name="T37" fmla="*/ 524 h 794"/>
                <a:gd name="T38" fmla="*/ 139 w 880"/>
                <a:gd name="T39" fmla="*/ 449 h 794"/>
                <a:gd name="T40" fmla="*/ 266 w 880"/>
                <a:gd name="T41" fmla="*/ 444 h 794"/>
                <a:gd name="T42" fmla="*/ 270 w 880"/>
                <a:gd name="T43" fmla="*/ 519 h 794"/>
                <a:gd name="T44" fmla="*/ 266 w 880"/>
                <a:gd name="T45" fmla="*/ 416 h 794"/>
                <a:gd name="T46" fmla="*/ 139 w 880"/>
                <a:gd name="T47" fmla="*/ 412 h 794"/>
                <a:gd name="T48" fmla="*/ 143 w 880"/>
                <a:gd name="T49" fmla="*/ 336 h 794"/>
                <a:gd name="T50" fmla="*/ 270 w 880"/>
                <a:gd name="T51" fmla="*/ 341 h 794"/>
                <a:gd name="T52" fmla="*/ 426 w 880"/>
                <a:gd name="T53" fmla="*/ 519 h 794"/>
                <a:gd name="T54" fmla="*/ 300 w 880"/>
                <a:gd name="T55" fmla="*/ 524 h 794"/>
                <a:gd name="T56" fmla="*/ 296 w 880"/>
                <a:gd name="T57" fmla="*/ 449 h 794"/>
                <a:gd name="T58" fmla="*/ 422 w 880"/>
                <a:gd name="T59" fmla="*/ 444 h 794"/>
                <a:gd name="T60" fmla="*/ 426 w 880"/>
                <a:gd name="T61" fmla="*/ 519 h 794"/>
                <a:gd name="T62" fmla="*/ 422 w 880"/>
                <a:gd name="T63" fmla="*/ 416 h 794"/>
                <a:gd name="T64" fmla="*/ 296 w 880"/>
                <a:gd name="T65" fmla="*/ 412 h 794"/>
                <a:gd name="T66" fmla="*/ 300 w 880"/>
                <a:gd name="T67" fmla="*/ 336 h 794"/>
                <a:gd name="T68" fmla="*/ 426 w 880"/>
                <a:gd name="T69" fmla="*/ 341 h 794"/>
                <a:gd name="T70" fmla="*/ 583 w 880"/>
                <a:gd name="T71" fmla="*/ 519 h 794"/>
                <a:gd name="T72" fmla="*/ 457 w 880"/>
                <a:gd name="T73" fmla="*/ 524 h 794"/>
                <a:gd name="T74" fmla="*/ 453 w 880"/>
                <a:gd name="T75" fmla="*/ 449 h 794"/>
                <a:gd name="T76" fmla="*/ 579 w 880"/>
                <a:gd name="T77" fmla="*/ 444 h 794"/>
                <a:gd name="T78" fmla="*/ 583 w 880"/>
                <a:gd name="T79" fmla="*/ 519 h 794"/>
                <a:gd name="T80" fmla="*/ 579 w 880"/>
                <a:gd name="T81" fmla="*/ 416 h 794"/>
                <a:gd name="T82" fmla="*/ 453 w 880"/>
                <a:gd name="T83" fmla="*/ 412 h 794"/>
                <a:gd name="T84" fmla="*/ 457 w 880"/>
                <a:gd name="T85" fmla="*/ 336 h 794"/>
                <a:gd name="T86" fmla="*/ 583 w 880"/>
                <a:gd name="T87" fmla="*/ 341 h 794"/>
                <a:gd name="T88" fmla="*/ 740 w 880"/>
                <a:gd name="T89" fmla="*/ 519 h 794"/>
                <a:gd name="T90" fmla="*/ 613 w 880"/>
                <a:gd name="T91" fmla="*/ 524 h 794"/>
                <a:gd name="T92" fmla="*/ 609 w 880"/>
                <a:gd name="T93" fmla="*/ 449 h 794"/>
                <a:gd name="T94" fmla="*/ 736 w 880"/>
                <a:gd name="T95" fmla="*/ 444 h 794"/>
                <a:gd name="T96" fmla="*/ 740 w 880"/>
                <a:gd name="T97" fmla="*/ 519 h 794"/>
                <a:gd name="T98" fmla="*/ 736 w 880"/>
                <a:gd name="T99" fmla="*/ 416 h 794"/>
                <a:gd name="T100" fmla="*/ 609 w 880"/>
                <a:gd name="T101" fmla="*/ 412 h 794"/>
                <a:gd name="T102" fmla="*/ 613 w 880"/>
                <a:gd name="T103" fmla="*/ 336 h 794"/>
                <a:gd name="T104" fmla="*/ 740 w 880"/>
                <a:gd name="T105" fmla="*/ 341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80" h="794">
                  <a:moveTo>
                    <a:pt x="870" y="728"/>
                  </a:moveTo>
                  <a:cubicBezTo>
                    <a:pt x="870" y="728"/>
                    <a:pt x="870" y="728"/>
                    <a:pt x="835" y="728"/>
                  </a:cubicBezTo>
                  <a:cubicBezTo>
                    <a:pt x="835" y="728"/>
                    <a:pt x="835" y="728"/>
                    <a:pt x="835" y="711"/>
                  </a:cubicBezTo>
                  <a:cubicBezTo>
                    <a:pt x="835" y="706"/>
                    <a:pt x="831" y="701"/>
                    <a:pt x="825" y="701"/>
                  </a:cubicBezTo>
                  <a:cubicBezTo>
                    <a:pt x="825" y="701"/>
                    <a:pt x="825" y="701"/>
                    <a:pt x="812" y="701"/>
                  </a:cubicBezTo>
                  <a:cubicBezTo>
                    <a:pt x="812" y="281"/>
                    <a:pt x="812" y="281"/>
                    <a:pt x="812" y="281"/>
                  </a:cubicBezTo>
                  <a:cubicBezTo>
                    <a:pt x="812" y="275"/>
                    <a:pt x="808" y="271"/>
                    <a:pt x="803" y="271"/>
                  </a:cubicBezTo>
                  <a:cubicBezTo>
                    <a:pt x="798" y="271"/>
                    <a:pt x="794" y="271"/>
                    <a:pt x="790" y="271"/>
                  </a:cubicBezTo>
                  <a:cubicBezTo>
                    <a:pt x="790" y="270"/>
                    <a:pt x="790" y="269"/>
                    <a:pt x="790" y="268"/>
                  </a:cubicBezTo>
                  <a:cubicBezTo>
                    <a:pt x="790" y="268"/>
                    <a:pt x="790" y="268"/>
                    <a:pt x="768" y="7"/>
                  </a:cubicBezTo>
                  <a:cubicBezTo>
                    <a:pt x="768" y="3"/>
                    <a:pt x="765" y="0"/>
                    <a:pt x="761" y="0"/>
                  </a:cubicBezTo>
                  <a:cubicBezTo>
                    <a:pt x="761" y="0"/>
                    <a:pt x="761" y="0"/>
                    <a:pt x="667" y="0"/>
                  </a:cubicBezTo>
                  <a:cubicBezTo>
                    <a:pt x="664" y="0"/>
                    <a:pt x="660" y="3"/>
                    <a:pt x="660" y="7"/>
                  </a:cubicBezTo>
                  <a:cubicBezTo>
                    <a:pt x="660" y="7"/>
                    <a:pt x="660" y="7"/>
                    <a:pt x="638" y="268"/>
                  </a:cubicBezTo>
                  <a:cubicBezTo>
                    <a:pt x="638" y="269"/>
                    <a:pt x="638" y="270"/>
                    <a:pt x="638" y="271"/>
                  </a:cubicBezTo>
                  <a:cubicBezTo>
                    <a:pt x="581" y="271"/>
                    <a:pt x="581" y="271"/>
                    <a:pt x="581" y="271"/>
                  </a:cubicBezTo>
                  <a:cubicBezTo>
                    <a:pt x="329" y="188"/>
                    <a:pt x="329" y="188"/>
                    <a:pt x="329" y="188"/>
                  </a:cubicBezTo>
                  <a:cubicBezTo>
                    <a:pt x="326" y="187"/>
                    <a:pt x="322" y="187"/>
                    <a:pt x="320" y="189"/>
                  </a:cubicBezTo>
                  <a:cubicBezTo>
                    <a:pt x="317" y="191"/>
                    <a:pt x="316" y="194"/>
                    <a:pt x="316" y="197"/>
                  </a:cubicBezTo>
                  <a:cubicBezTo>
                    <a:pt x="316" y="266"/>
                    <a:pt x="316" y="266"/>
                    <a:pt x="316" y="266"/>
                  </a:cubicBezTo>
                  <a:cubicBezTo>
                    <a:pt x="79" y="188"/>
                    <a:pt x="79" y="188"/>
                    <a:pt x="79" y="188"/>
                  </a:cubicBezTo>
                  <a:cubicBezTo>
                    <a:pt x="76" y="187"/>
                    <a:pt x="73" y="187"/>
                    <a:pt x="71" y="189"/>
                  </a:cubicBezTo>
                  <a:cubicBezTo>
                    <a:pt x="68" y="191"/>
                    <a:pt x="67" y="194"/>
                    <a:pt x="67" y="197"/>
                  </a:cubicBezTo>
                  <a:cubicBezTo>
                    <a:pt x="67" y="682"/>
                    <a:pt x="67" y="701"/>
                    <a:pt x="67" y="701"/>
                  </a:cubicBezTo>
                  <a:cubicBezTo>
                    <a:pt x="63" y="701"/>
                    <a:pt x="59" y="701"/>
                    <a:pt x="55" y="701"/>
                  </a:cubicBezTo>
                  <a:cubicBezTo>
                    <a:pt x="49" y="701"/>
                    <a:pt x="45" y="706"/>
                    <a:pt x="45" y="711"/>
                  </a:cubicBezTo>
                  <a:cubicBezTo>
                    <a:pt x="45" y="711"/>
                    <a:pt x="45" y="711"/>
                    <a:pt x="45" y="728"/>
                  </a:cubicBezTo>
                  <a:cubicBezTo>
                    <a:pt x="45" y="728"/>
                    <a:pt x="45" y="728"/>
                    <a:pt x="10" y="728"/>
                  </a:cubicBezTo>
                  <a:cubicBezTo>
                    <a:pt x="4" y="728"/>
                    <a:pt x="0" y="733"/>
                    <a:pt x="0" y="738"/>
                  </a:cubicBezTo>
                  <a:cubicBezTo>
                    <a:pt x="0" y="738"/>
                    <a:pt x="0" y="738"/>
                    <a:pt x="0" y="784"/>
                  </a:cubicBezTo>
                  <a:cubicBezTo>
                    <a:pt x="0" y="789"/>
                    <a:pt x="4" y="794"/>
                    <a:pt x="10" y="794"/>
                  </a:cubicBezTo>
                  <a:cubicBezTo>
                    <a:pt x="10" y="794"/>
                    <a:pt x="10" y="794"/>
                    <a:pt x="870" y="794"/>
                  </a:cubicBezTo>
                  <a:cubicBezTo>
                    <a:pt x="876" y="794"/>
                    <a:pt x="880" y="789"/>
                    <a:pt x="880" y="784"/>
                  </a:cubicBezTo>
                  <a:cubicBezTo>
                    <a:pt x="880" y="784"/>
                    <a:pt x="880" y="784"/>
                    <a:pt x="880" y="738"/>
                  </a:cubicBezTo>
                  <a:cubicBezTo>
                    <a:pt x="880" y="733"/>
                    <a:pt x="876" y="728"/>
                    <a:pt x="870" y="728"/>
                  </a:cubicBezTo>
                  <a:close/>
                  <a:moveTo>
                    <a:pt x="270" y="519"/>
                  </a:moveTo>
                  <a:cubicBezTo>
                    <a:pt x="270" y="522"/>
                    <a:pt x="268" y="524"/>
                    <a:pt x="266" y="524"/>
                  </a:cubicBezTo>
                  <a:cubicBezTo>
                    <a:pt x="266" y="524"/>
                    <a:pt x="266" y="524"/>
                    <a:pt x="143" y="524"/>
                  </a:cubicBezTo>
                  <a:cubicBezTo>
                    <a:pt x="141" y="524"/>
                    <a:pt x="139" y="522"/>
                    <a:pt x="139" y="519"/>
                  </a:cubicBezTo>
                  <a:cubicBezTo>
                    <a:pt x="139" y="519"/>
                    <a:pt x="139" y="519"/>
                    <a:pt x="139" y="449"/>
                  </a:cubicBezTo>
                  <a:cubicBezTo>
                    <a:pt x="139" y="446"/>
                    <a:pt x="141" y="444"/>
                    <a:pt x="143" y="444"/>
                  </a:cubicBezTo>
                  <a:cubicBezTo>
                    <a:pt x="143" y="444"/>
                    <a:pt x="143" y="444"/>
                    <a:pt x="266" y="444"/>
                  </a:cubicBezTo>
                  <a:cubicBezTo>
                    <a:pt x="268" y="444"/>
                    <a:pt x="270" y="446"/>
                    <a:pt x="270" y="449"/>
                  </a:cubicBezTo>
                  <a:cubicBezTo>
                    <a:pt x="270" y="449"/>
                    <a:pt x="270" y="449"/>
                    <a:pt x="270" y="519"/>
                  </a:cubicBezTo>
                  <a:close/>
                  <a:moveTo>
                    <a:pt x="270" y="412"/>
                  </a:moveTo>
                  <a:cubicBezTo>
                    <a:pt x="270" y="414"/>
                    <a:pt x="268" y="416"/>
                    <a:pt x="266" y="416"/>
                  </a:cubicBezTo>
                  <a:cubicBezTo>
                    <a:pt x="143" y="416"/>
                    <a:pt x="143" y="416"/>
                    <a:pt x="143" y="416"/>
                  </a:cubicBezTo>
                  <a:cubicBezTo>
                    <a:pt x="141" y="416"/>
                    <a:pt x="139" y="414"/>
                    <a:pt x="139" y="412"/>
                  </a:cubicBezTo>
                  <a:cubicBezTo>
                    <a:pt x="139" y="341"/>
                    <a:pt x="139" y="341"/>
                    <a:pt x="139" y="341"/>
                  </a:cubicBezTo>
                  <a:cubicBezTo>
                    <a:pt x="139" y="339"/>
                    <a:pt x="141" y="336"/>
                    <a:pt x="143" y="336"/>
                  </a:cubicBezTo>
                  <a:cubicBezTo>
                    <a:pt x="266" y="336"/>
                    <a:pt x="266" y="336"/>
                    <a:pt x="266" y="336"/>
                  </a:cubicBezTo>
                  <a:cubicBezTo>
                    <a:pt x="268" y="336"/>
                    <a:pt x="270" y="339"/>
                    <a:pt x="270" y="341"/>
                  </a:cubicBezTo>
                  <a:cubicBezTo>
                    <a:pt x="270" y="412"/>
                    <a:pt x="270" y="412"/>
                    <a:pt x="270" y="412"/>
                  </a:cubicBezTo>
                  <a:close/>
                  <a:moveTo>
                    <a:pt x="426" y="519"/>
                  </a:moveTo>
                  <a:cubicBezTo>
                    <a:pt x="426" y="522"/>
                    <a:pt x="425" y="524"/>
                    <a:pt x="422" y="524"/>
                  </a:cubicBezTo>
                  <a:cubicBezTo>
                    <a:pt x="422" y="524"/>
                    <a:pt x="422" y="524"/>
                    <a:pt x="300" y="524"/>
                  </a:cubicBezTo>
                  <a:cubicBezTo>
                    <a:pt x="298" y="524"/>
                    <a:pt x="296" y="522"/>
                    <a:pt x="296" y="519"/>
                  </a:cubicBezTo>
                  <a:cubicBezTo>
                    <a:pt x="296" y="519"/>
                    <a:pt x="296" y="519"/>
                    <a:pt x="296" y="449"/>
                  </a:cubicBezTo>
                  <a:cubicBezTo>
                    <a:pt x="296" y="446"/>
                    <a:pt x="298" y="444"/>
                    <a:pt x="300" y="444"/>
                  </a:cubicBezTo>
                  <a:cubicBezTo>
                    <a:pt x="300" y="444"/>
                    <a:pt x="300" y="444"/>
                    <a:pt x="422" y="444"/>
                  </a:cubicBezTo>
                  <a:cubicBezTo>
                    <a:pt x="425" y="444"/>
                    <a:pt x="426" y="446"/>
                    <a:pt x="426" y="449"/>
                  </a:cubicBezTo>
                  <a:cubicBezTo>
                    <a:pt x="426" y="449"/>
                    <a:pt x="426" y="449"/>
                    <a:pt x="426" y="519"/>
                  </a:cubicBezTo>
                  <a:close/>
                  <a:moveTo>
                    <a:pt x="426" y="412"/>
                  </a:moveTo>
                  <a:cubicBezTo>
                    <a:pt x="426" y="414"/>
                    <a:pt x="425" y="416"/>
                    <a:pt x="422" y="416"/>
                  </a:cubicBezTo>
                  <a:cubicBezTo>
                    <a:pt x="422" y="416"/>
                    <a:pt x="422" y="416"/>
                    <a:pt x="300" y="416"/>
                  </a:cubicBezTo>
                  <a:cubicBezTo>
                    <a:pt x="298" y="416"/>
                    <a:pt x="296" y="414"/>
                    <a:pt x="296" y="412"/>
                  </a:cubicBezTo>
                  <a:cubicBezTo>
                    <a:pt x="296" y="412"/>
                    <a:pt x="296" y="412"/>
                    <a:pt x="296" y="341"/>
                  </a:cubicBezTo>
                  <a:cubicBezTo>
                    <a:pt x="296" y="339"/>
                    <a:pt x="298" y="336"/>
                    <a:pt x="300" y="336"/>
                  </a:cubicBezTo>
                  <a:cubicBezTo>
                    <a:pt x="300" y="336"/>
                    <a:pt x="300" y="336"/>
                    <a:pt x="422" y="336"/>
                  </a:cubicBezTo>
                  <a:cubicBezTo>
                    <a:pt x="425" y="336"/>
                    <a:pt x="426" y="339"/>
                    <a:pt x="426" y="341"/>
                  </a:cubicBezTo>
                  <a:cubicBezTo>
                    <a:pt x="426" y="341"/>
                    <a:pt x="426" y="341"/>
                    <a:pt x="426" y="412"/>
                  </a:cubicBezTo>
                  <a:close/>
                  <a:moveTo>
                    <a:pt x="583" y="519"/>
                  </a:moveTo>
                  <a:cubicBezTo>
                    <a:pt x="583" y="522"/>
                    <a:pt x="581" y="524"/>
                    <a:pt x="579" y="524"/>
                  </a:cubicBezTo>
                  <a:cubicBezTo>
                    <a:pt x="579" y="524"/>
                    <a:pt x="579" y="524"/>
                    <a:pt x="457" y="524"/>
                  </a:cubicBezTo>
                  <a:cubicBezTo>
                    <a:pt x="454" y="524"/>
                    <a:pt x="453" y="522"/>
                    <a:pt x="453" y="519"/>
                  </a:cubicBezTo>
                  <a:cubicBezTo>
                    <a:pt x="453" y="519"/>
                    <a:pt x="453" y="519"/>
                    <a:pt x="453" y="449"/>
                  </a:cubicBezTo>
                  <a:cubicBezTo>
                    <a:pt x="453" y="446"/>
                    <a:pt x="454" y="444"/>
                    <a:pt x="457" y="444"/>
                  </a:cubicBezTo>
                  <a:cubicBezTo>
                    <a:pt x="457" y="444"/>
                    <a:pt x="457" y="444"/>
                    <a:pt x="579" y="444"/>
                  </a:cubicBezTo>
                  <a:cubicBezTo>
                    <a:pt x="581" y="444"/>
                    <a:pt x="583" y="446"/>
                    <a:pt x="583" y="449"/>
                  </a:cubicBezTo>
                  <a:cubicBezTo>
                    <a:pt x="583" y="449"/>
                    <a:pt x="583" y="449"/>
                    <a:pt x="583" y="519"/>
                  </a:cubicBezTo>
                  <a:close/>
                  <a:moveTo>
                    <a:pt x="583" y="412"/>
                  </a:moveTo>
                  <a:cubicBezTo>
                    <a:pt x="583" y="414"/>
                    <a:pt x="581" y="416"/>
                    <a:pt x="579" y="416"/>
                  </a:cubicBezTo>
                  <a:cubicBezTo>
                    <a:pt x="579" y="416"/>
                    <a:pt x="579" y="416"/>
                    <a:pt x="457" y="416"/>
                  </a:cubicBezTo>
                  <a:cubicBezTo>
                    <a:pt x="454" y="416"/>
                    <a:pt x="453" y="414"/>
                    <a:pt x="453" y="412"/>
                  </a:cubicBezTo>
                  <a:cubicBezTo>
                    <a:pt x="453" y="412"/>
                    <a:pt x="453" y="412"/>
                    <a:pt x="453" y="341"/>
                  </a:cubicBezTo>
                  <a:cubicBezTo>
                    <a:pt x="453" y="339"/>
                    <a:pt x="454" y="336"/>
                    <a:pt x="457" y="336"/>
                  </a:cubicBezTo>
                  <a:cubicBezTo>
                    <a:pt x="457" y="336"/>
                    <a:pt x="457" y="336"/>
                    <a:pt x="579" y="336"/>
                  </a:cubicBezTo>
                  <a:cubicBezTo>
                    <a:pt x="581" y="336"/>
                    <a:pt x="583" y="339"/>
                    <a:pt x="583" y="341"/>
                  </a:cubicBezTo>
                  <a:cubicBezTo>
                    <a:pt x="583" y="341"/>
                    <a:pt x="583" y="341"/>
                    <a:pt x="583" y="412"/>
                  </a:cubicBezTo>
                  <a:close/>
                  <a:moveTo>
                    <a:pt x="740" y="519"/>
                  </a:moveTo>
                  <a:cubicBezTo>
                    <a:pt x="740" y="522"/>
                    <a:pt x="738" y="524"/>
                    <a:pt x="736" y="524"/>
                  </a:cubicBezTo>
                  <a:cubicBezTo>
                    <a:pt x="736" y="524"/>
                    <a:pt x="736" y="524"/>
                    <a:pt x="613" y="524"/>
                  </a:cubicBezTo>
                  <a:cubicBezTo>
                    <a:pt x="611" y="524"/>
                    <a:pt x="609" y="522"/>
                    <a:pt x="609" y="519"/>
                  </a:cubicBezTo>
                  <a:cubicBezTo>
                    <a:pt x="609" y="519"/>
                    <a:pt x="609" y="519"/>
                    <a:pt x="609" y="449"/>
                  </a:cubicBezTo>
                  <a:cubicBezTo>
                    <a:pt x="609" y="446"/>
                    <a:pt x="611" y="444"/>
                    <a:pt x="613" y="444"/>
                  </a:cubicBezTo>
                  <a:cubicBezTo>
                    <a:pt x="613" y="444"/>
                    <a:pt x="613" y="444"/>
                    <a:pt x="736" y="444"/>
                  </a:cubicBezTo>
                  <a:cubicBezTo>
                    <a:pt x="738" y="444"/>
                    <a:pt x="740" y="446"/>
                    <a:pt x="740" y="449"/>
                  </a:cubicBezTo>
                  <a:cubicBezTo>
                    <a:pt x="740" y="449"/>
                    <a:pt x="740" y="449"/>
                    <a:pt x="740" y="519"/>
                  </a:cubicBezTo>
                  <a:close/>
                  <a:moveTo>
                    <a:pt x="740" y="412"/>
                  </a:moveTo>
                  <a:cubicBezTo>
                    <a:pt x="740" y="414"/>
                    <a:pt x="738" y="416"/>
                    <a:pt x="736" y="416"/>
                  </a:cubicBezTo>
                  <a:cubicBezTo>
                    <a:pt x="736" y="416"/>
                    <a:pt x="736" y="416"/>
                    <a:pt x="613" y="416"/>
                  </a:cubicBezTo>
                  <a:cubicBezTo>
                    <a:pt x="611" y="416"/>
                    <a:pt x="609" y="414"/>
                    <a:pt x="609" y="412"/>
                  </a:cubicBezTo>
                  <a:cubicBezTo>
                    <a:pt x="609" y="412"/>
                    <a:pt x="609" y="412"/>
                    <a:pt x="609" y="341"/>
                  </a:cubicBezTo>
                  <a:cubicBezTo>
                    <a:pt x="609" y="339"/>
                    <a:pt x="611" y="336"/>
                    <a:pt x="613" y="336"/>
                  </a:cubicBezTo>
                  <a:cubicBezTo>
                    <a:pt x="613" y="336"/>
                    <a:pt x="613" y="336"/>
                    <a:pt x="736" y="336"/>
                  </a:cubicBezTo>
                  <a:cubicBezTo>
                    <a:pt x="738" y="336"/>
                    <a:pt x="740" y="339"/>
                    <a:pt x="740" y="341"/>
                  </a:cubicBezTo>
                  <a:cubicBezTo>
                    <a:pt x="740" y="341"/>
                    <a:pt x="740" y="341"/>
                    <a:pt x="740" y="4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21" name="Straight Connector 46">
            <a:extLst>
              <a:ext uri="{FF2B5EF4-FFF2-40B4-BE49-F238E27FC236}">
                <a16:creationId xmlns:a16="http://schemas.microsoft.com/office/drawing/2014/main" id="{5E88924A-85B7-42B4-939D-A5163AB46677}"/>
              </a:ext>
            </a:extLst>
          </p:cNvPr>
          <p:cNvCxnSpPr/>
          <p:nvPr/>
        </p:nvCxnSpPr>
        <p:spPr>
          <a:xfrm>
            <a:off x="733786" y="1609593"/>
            <a:ext cx="252000" cy="0"/>
          </a:xfrm>
          <a:prstGeom prst="line">
            <a:avLst/>
          </a:prstGeom>
          <a:ln w="25400" cap="flat">
            <a:solidFill>
              <a:schemeClr val="tx2"/>
            </a:solidFill>
            <a:prstDash val="solid"/>
            <a:round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60">
            <a:extLst>
              <a:ext uri="{FF2B5EF4-FFF2-40B4-BE49-F238E27FC236}">
                <a16:creationId xmlns:a16="http://schemas.microsoft.com/office/drawing/2014/main" id="{E0A8DB59-6BCE-416F-9E33-89E75B24BE7D}"/>
              </a:ext>
            </a:extLst>
          </p:cNvPr>
          <p:cNvCxnSpPr/>
          <p:nvPr/>
        </p:nvCxnSpPr>
        <p:spPr>
          <a:xfrm>
            <a:off x="733786" y="1861590"/>
            <a:ext cx="252000" cy="0"/>
          </a:xfrm>
          <a:prstGeom prst="line">
            <a:avLst/>
          </a:prstGeom>
          <a:ln w="25400" cap="flat">
            <a:solidFill>
              <a:schemeClr val="tx2"/>
            </a:solidFill>
            <a:prstDash val="solid"/>
            <a:round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8">
            <a:extLst>
              <a:ext uri="{FF2B5EF4-FFF2-40B4-BE49-F238E27FC236}">
                <a16:creationId xmlns:a16="http://schemas.microsoft.com/office/drawing/2014/main" id="{CC495C40-D542-4686-A9D7-5CB3E7681793}"/>
              </a:ext>
            </a:extLst>
          </p:cNvPr>
          <p:cNvSpPr/>
          <p:nvPr/>
        </p:nvSpPr>
        <p:spPr>
          <a:xfrm>
            <a:off x="438150" y="2904347"/>
            <a:ext cx="5610225" cy="427298"/>
          </a:xfrm>
          <a:prstGeom prst="rect">
            <a:avLst/>
          </a:prstGeom>
          <a:solidFill>
            <a:schemeClr val="accent4">
              <a:alpha val="1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</a:endParaRP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36BF5F4F-D893-43E6-9C17-4268047C7C02}"/>
              </a:ext>
            </a:extLst>
          </p:cNvPr>
          <p:cNvSpPr txBox="1">
            <a:spLocks/>
          </p:cNvSpPr>
          <p:nvPr/>
        </p:nvSpPr>
        <p:spPr>
          <a:xfrm>
            <a:off x="1291740" y="3027332"/>
            <a:ext cx="4137510" cy="1846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 defTabSz="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spc="70">
                <a:solidFill>
                  <a:srgbClr val="008C95"/>
                </a:solidFill>
                <a:latin typeface="Arial Narrow" panose="020B0606020202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dirty="0"/>
              <a:t>РАЗРАБОТКА НОВЫХ ПРОДУКТОВ</a:t>
            </a:r>
            <a:r>
              <a:rPr lang="en-US" dirty="0"/>
              <a:t> </a:t>
            </a:r>
            <a:r>
              <a:rPr lang="ru-RU" dirty="0"/>
              <a:t>И РЕШЕНИЙ</a:t>
            </a:r>
          </a:p>
        </p:txBody>
      </p:sp>
      <p:sp>
        <p:nvSpPr>
          <p:cNvPr id="28" name="Овал 5"/>
          <p:cNvSpPr/>
          <p:nvPr/>
        </p:nvSpPr>
        <p:spPr>
          <a:xfrm>
            <a:off x="828675" y="3027332"/>
            <a:ext cx="360000" cy="18466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>
                <a:solidFill>
                  <a:srgbClr val="008C95"/>
                </a:solidFill>
                <a:latin typeface="Arial Narrow" panose="020B0606020202030204" pitchFamily="34" charset="0"/>
              </a:rPr>
              <a:t>02</a:t>
            </a:r>
            <a:endParaRPr lang="ru-RU" sz="1200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9" name="Straight Connector 19">
            <a:extLst>
              <a:ext uri="{FF2B5EF4-FFF2-40B4-BE49-F238E27FC236}">
                <a16:creationId xmlns:a16="http://schemas.microsoft.com/office/drawing/2014/main" id="{486B9D9C-CC4C-4469-B0D1-54CCF975E9DD}"/>
              </a:ext>
            </a:extLst>
          </p:cNvPr>
          <p:cNvCxnSpPr>
            <a:cxnSpLocks/>
          </p:cNvCxnSpPr>
          <p:nvPr/>
        </p:nvCxnSpPr>
        <p:spPr>
          <a:xfrm>
            <a:off x="438150" y="2904347"/>
            <a:ext cx="5610225" cy="0"/>
          </a:xfrm>
          <a:prstGeom prst="line">
            <a:avLst/>
          </a:prstGeom>
          <a:ln w="12700" cap="rnd" cmpd="sng" algn="ctr">
            <a:solidFill>
              <a:srgbClr val="B2DCD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8">
            <a:extLst>
              <a:ext uri="{FF2B5EF4-FFF2-40B4-BE49-F238E27FC236}">
                <a16:creationId xmlns:a16="http://schemas.microsoft.com/office/drawing/2014/main" id="{CC495C40-D542-4686-A9D7-5CB3E7681793}"/>
              </a:ext>
            </a:extLst>
          </p:cNvPr>
          <p:cNvSpPr/>
          <p:nvPr/>
        </p:nvSpPr>
        <p:spPr>
          <a:xfrm>
            <a:off x="438150" y="4557911"/>
            <a:ext cx="5610225" cy="427298"/>
          </a:xfrm>
          <a:prstGeom prst="rect">
            <a:avLst/>
          </a:prstGeom>
          <a:solidFill>
            <a:schemeClr val="accent4">
              <a:alpha val="1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</a:endParaRPr>
          </a:p>
        </p:txBody>
      </p:sp>
      <p:sp>
        <p:nvSpPr>
          <p:cNvPr id="45" name="Объект 2">
            <a:extLst>
              <a:ext uri="{FF2B5EF4-FFF2-40B4-BE49-F238E27FC236}">
                <a16:creationId xmlns:a16="http://schemas.microsoft.com/office/drawing/2014/main" id="{36BF5F4F-D893-43E6-9C17-4268047C7C02}"/>
              </a:ext>
            </a:extLst>
          </p:cNvPr>
          <p:cNvSpPr txBox="1">
            <a:spLocks/>
          </p:cNvSpPr>
          <p:nvPr/>
        </p:nvSpPr>
        <p:spPr>
          <a:xfrm>
            <a:off x="1291740" y="4680896"/>
            <a:ext cx="4899510" cy="1846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 defTabSz="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spc="70">
                <a:solidFill>
                  <a:srgbClr val="008C95"/>
                </a:solidFill>
                <a:latin typeface="Arial Narrow" panose="020B0606020202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dirty="0"/>
              <a:t>ОБУЧЕНИЕ ТЕХНИЧЕСКИХ СОТРУДНИКОВ КЛИЕНТА</a:t>
            </a:r>
          </a:p>
        </p:txBody>
      </p:sp>
      <p:sp>
        <p:nvSpPr>
          <p:cNvPr id="47" name="Овал 5"/>
          <p:cNvSpPr/>
          <p:nvPr/>
        </p:nvSpPr>
        <p:spPr>
          <a:xfrm>
            <a:off x="828675" y="4680896"/>
            <a:ext cx="360000" cy="18466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>
                <a:solidFill>
                  <a:srgbClr val="008C95"/>
                </a:solidFill>
                <a:latin typeface="Arial Narrow" panose="020B0606020202030204" pitchFamily="34" charset="0"/>
              </a:rPr>
              <a:t>03</a:t>
            </a:r>
            <a:endParaRPr lang="ru-RU" sz="1200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Объект 2">
            <a:extLst>
              <a:ext uri="{FF2B5EF4-FFF2-40B4-BE49-F238E27FC236}">
                <a16:creationId xmlns:a16="http://schemas.microsoft.com/office/drawing/2014/main" id="{B08F9384-C961-43E5-AA18-8DEA765EC6D0}"/>
              </a:ext>
            </a:extLst>
          </p:cNvPr>
          <p:cNvSpPr txBox="1">
            <a:spLocks/>
          </p:cNvSpPr>
          <p:nvPr/>
        </p:nvSpPr>
        <p:spPr>
          <a:xfrm>
            <a:off x="1196851" y="3434812"/>
            <a:ext cx="4748725" cy="105157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Trebuchet MS" panose="020B0603020202020204" pitchFamily="34" charset="0"/>
              <a:buChar char="​"/>
              <a:tabLst>
                <a:tab pos="92075" algn="l"/>
              </a:tabLst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Разработка новых продуктов Сибур на основе существующих (возможность выполнения запроса зависит от объема потребления)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Trebuchet MS" panose="020B0603020202020204" pitchFamily="34" charset="0"/>
              <a:buChar char="​"/>
              <a:tabLst>
                <a:tab pos="92075" algn="l"/>
              </a:tabLst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Разработка новых рецептур</a:t>
            </a:r>
          </a:p>
          <a:p>
            <a:pPr marL="571500" lvl="1" indent="-2286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  <a:tabLst>
                <a:tab pos="92075" algn="l"/>
              </a:tabLst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Каучуки (совместно с Центром «Эластомеры»)</a:t>
            </a:r>
          </a:p>
          <a:p>
            <a:pPr marL="571500" lvl="1" indent="-2286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  <a:tabLst>
                <a:tab pos="92075" algn="l"/>
              </a:tabLst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Базовые полимеры (совместно </a:t>
            </a:r>
            <a:r>
              <a:rPr lang="ru-RU" sz="1000" dirty="0" smtClean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с ПолиЛаб)</a:t>
            </a:r>
            <a:endParaRPr lang="ru-RU" sz="1000" dirty="0">
              <a:solidFill>
                <a:srgbClr val="000000"/>
              </a:solidFill>
              <a:latin typeface="Arial Narrow" panose="020B0606020202030204" pitchFamily="34" charset="0"/>
              <a:sym typeface="Trebuchet MS" panose="020B0603020202020204" pitchFamily="34" charset="0"/>
            </a:endParaRPr>
          </a:p>
          <a:p>
            <a:pPr marL="571500" lvl="1" indent="-2286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  <a:tabLst>
                <a:tab pos="92075" algn="l"/>
              </a:tabLst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Пластификаторы (совместно с НИОСТ)</a:t>
            </a:r>
          </a:p>
        </p:txBody>
      </p:sp>
      <p:cxnSp>
        <p:nvCxnSpPr>
          <p:cNvPr id="64" name="Straight Connector 50">
            <a:extLst>
              <a:ext uri="{FF2B5EF4-FFF2-40B4-BE49-F238E27FC236}">
                <a16:creationId xmlns:a16="http://schemas.microsoft.com/office/drawing/2014/main" id="{5E88924A-85B7-42B4-939D-A5163AB46677}"/>
              </a:ext>
            </a:extLst>
          </p:cNvPr>
          <p:cNvCxnSpPr/>
          <p:nvPr/>
        </p:nvCxnSpPr>
        <p:spPr>
          <a:xfrm>
            <a:off x="733786" y="3510591"/>
            <a:ext cx="252000" cy="0"/>
          </a:xfrm>
          <a:prstGeom prst="line">
            <a:avLst/>
          </a:prstGeom>
          <a:ln w="25400" cap="flat">
            <a:solidFill>
              <a:schemeClr val="tx2"/>
            </a:solidFill>
            <a:prstDash val="solid"/>
            <a:round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51">
            <a:extLst>
              <a:ext uri="{FF2B5EF4-FFF2-40B4-BE49-F238E27FC236}">
                <a16:creationId xmlns:a16="http://schemas.microsoft.com/office/drawing/2014/main" id="{E0A8DB59-6BCE-416F-9E33-89E75B24BE7D}"/>
              </a:ext>
            </a:extLst>
          </p:cNvPr>
          <p:cNvCxnSpPr/>
          <p:nvPr/>
        </p:nvCxnSpPr>
        <p:spPr>
          <a:xfrm>
            <a:off x="733786" y="3930347"/>
            <a:ext cx="252000" cy="0"/>
          </a:xfrm>
          <a:prstGeom prst="line">
            <a:avLst/>
          </a:prstGeom>
          <a:ln w="25400" cap="flat">
            <a:solidFill>
              <a:schemeClr val="tx2"/>
            </a:solidFill>
            <a:prstDash val="solid"/>
            <a:round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Рисунок 1">
            <a:extLst>
              <a:ext uri="{FF2B5EF4-FFF2-40B4-BE49-F238E27FC236}">
                <a16:creationId xmlns:a16="http://schemas.microsoft.com/office/drawing/2014/main" id="{F7D7D212-9686-45E6-ABFE-9587539FA264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03" y="4149708"/>
            <a:ext cx="950672" cy="36298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Объект 2">
            <a:extLst>
              <a:ext uri="{FF2B5EF4-FFF2-40B4-BE49-F238E27FC236}">
                <a16:creationId xmlns:a16="http://schemas.microsoft.com/office/drawing/2014/main" id="{3F524880-9C69-4A2F-AB0F-1BA361C331ED}"/>
              </a:ext>
            </a:extLst>
          </p:cNvPr>
          <p:cNvSpPr txBox="1">
            <a:spLocks/>
          </p:cNvSpPr>
          <p:nvPr/>
        </p:nvSpPr>
        <p:spPr>
          <a:xfrm>
            <a:off x="1196850" y="5452426"/>
            <a:ext cx="54360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Trebuchet MS" panose="020B0603020202020204" pitchFamily="34" charset="0"/>
              <a:buChar char="​"/>
              <a:tabLst>
                <a:tab pos="92075" algn="l"/>
              </a:tabLst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Курсы о свойствах полимеров, методах переработки </a:t>
            </a:r>
            <a:b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</a:b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и узких отраслевых проблемах</a:t>
            </a:r>
          </a:p>
        </p:txBody>
      </p:sp>
      <p:cxnSp>
        <p:nvCxnSpPr>
          <p:cNvPr id="68" name="Straight Connector 96">
            <a:extLst>
              <a:ext uri="{FF2B5EF4-FFF2-40B4-BE49-F238E27FC236}">
                <a16:creationId xmlns:a16="http://schemas.microsoft.com/office/drawing/2014/main" id="{517AC0E7-B9FB-437F-B344-F7A18B9FB6AE}"/>
              </a:ext>
            </a:extLst>
          </p:cNvPr>
          <p:cNvCxnSpPr/>
          <p:nvPr/>
        </p:nvCxnSpPr>
        <p:spPr>
          <a:xfrm>
            <a:off x="733785" y="5566305"/>
            <a:ext cx="252000" cy="0"/>
          </a:xfrm>
          <a:prstGeom prst="line">
            <a:avLst/>
          </a:prstGeom>
          <a:ln w="25400" cap="flat">
            <a:solidFill>
              <a:schemeClr val="tx2"/>
            </a:solidFill>
            <a:prstDash val="solid"/>
            <a:round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bcgBugs_LocationPin">
            <a:extLst>
              <a:ext uri="{FF2B5EF4-FFF2-40B4-BE49-F238E27FC236}">
                <a16:creationId xmlns:a16="http://schemas.microsoft.com/office/drawing/2014/main" id="{168F8ACA-5522-4A60-90F0-32BA9C35A1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48862" y="5969314"/>
            <a:ext cx="311968" cy="312274"/>
            <a:chOff x="2818" y="1137"/>
            <a:chExt cx="2044" cy="2046"/>
          </a:xfrm>
        </p:grpSpPr>
        <p:sp>
          <p:nvSpPr>
            <p:cNvPr id="75" name="AutoShape 7">
              <a:extLst>
                <a:ext uri="{FF2B5EF4-FFF2-40B4-BE49-F238E27FC236}">
                  <a16:creationId xmlns:a16="http://schemas.microsoft.com/office/drawing/2014/main" id="{FC253589-845E-4296-A517-E86922F1D1B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8" y="1137"/>
              <a:ext cx="204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76" name="Freeform 4">
              <a:extLst>
                <a:ext uri="{FF2B5EF4-FFF2-40B4-BE49-F238E27FC236}">
                  <a16:creationId xmlns:a16="http://schemas.microsoft.com/office/drawing/2014/main" id="{03A9A6F0-90A8-479E-85B8-156291DBA3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260"/>
              <a:ext cx="1113" cy="1810"/>
            </a:xfrm>
            <a:custGeom>
              <a:avLst/>
              <a:gdLst>
                <a:gd name="T0" fmla="*/ 544 w 544"/>
                <a:gd name="T1" fmla="*/ 280 h 884"/>
                <a:gd name="T2" fmla="*/ 294 w 544"/>
                <a:gd name="T3" fmla="*/ 868 h 884"/>
                <a:gd name="T4" fmla="*/ 252 w 544"/>
                <a:gd name="T5" fmla="*/ 868 h 884"/>
                <a:gd name="T6" fmla="*/ 0 w 544"/>
                <a:gd name="T7" fmla="*/ 280 h 884"/>
                <a:gd name="T8" fmla="*/ 273 w 544"/>
                <a:gd name="T9" fmla="*/ 0 h 884"/>
                <a:gd name="T10" fmla="*/ 544 w 544"/>
                <a:gd name="T11" fmla="*/ 280 h 884"/>
                <a:gd name="T12" fmla="*/ 273 w 544"/>
                <a:gd name="T13" fmla="*/ 141 h 884"/>
                <a:gd name="T14" fmla="*/ 144 w 544"/>
                <a:gd name="T15" fmla="*/ 271 h 884"/>
                <a:gd name="T16" fmla="*/ 273 w 544"/>
                <a:gd name="T17" fmla="*/ 405 h 884"/>
                <a:gd name="T18" fmla="*/ 400 w 544"/>
                <a:gd name="T19" fmla="*/ 271 h 884"/>
                <a:gd name="T20" fmla="*/ 273 w 544"/>
                <a:gd name="T21" fmla="*/ 141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4" h="884">
                  <a:moveTo>
                    <a:pt x="544" y="280"/>
                  </a:moveTo>
                  <a:cubicBezTo>
                    <a:pt x="544" y="408"/>
                    <a:pt x="358" y="754"/>
                    <a:pt x="294" y="868"/>
                  </a:cubicBezTo>
                  <a:cubicBezTo>
                    <a:pt x="285" y="884"/>
                    <a:pt x="261" y="884"/>
                    <a:pt x="252" y="868"/>
                  </a:cubicBezTo>
                  <a:cubicBezTo>
                    <a:pt x="188" y="754"/>
                    <a:pt x="0" y="408"/>
                    <a:pt x="0" y="280"/>
                  </a:cubicBezTo>
                  <a:cubicBezTo>
                    <a:pt x="0" y="127"/>
                    <a:pt x="122" y="0"/>
                    <a:pt x="273" y="0"/>
                  </a:cubicBezTo>
                  <a:cubicBezTo>
                    <a:pt x="424" y="0"/>
                    <a:pt x="544" y="127"/>
                    <a:pt x="544" y="280"/>
                  </a:cubicBezTo>
                  <a:close/>
                  <a:moveTo>
                    <a:pt x="273" y="141"/>
                  </a:moveTo>
                  <a:cubicBezTo>
                    <a:pt x="201" y="141"/>
                    <a:pt x="144" y="201"/>
                    <a:pt x="144" y="271"/>
                  </a:cubicBezTo>
                  <a:cubicBezTo>
                    <a:pt x="144" y="345"/>
                    <a:pt x="201" y="405"/>
                    <a:pt x="273" y="405"/>
                  </a:cubicBezTo>
                  <a:cubicBezTo>
                    <a:pt x="341" y="405"/>
                    <a:pt x="400" y="345"/>
                    <a:pt x="400" y="271"/>
                  </a:cubicBezTo>
                  <a:cubicBezTo>
                    <a:pt x="400" y="201"/>
                    <a:pt x="341" y="141"/>
                    <a:pt x="273" y="14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77" name="Rectangle 2">
            <a:extLst>
              <a:ext uri="{FF2B5EF4-FFF2-40B4-BE49-F238E27FC236}">
                <a16:creationId xmlns:a16="http://schemas.microsoft.com/office/drawing/2014/main" id="{AA65C1FF-36C6-4906-A20B-F86A707AD995}"/>
              </a:ext>
            </a:extLst>
          </p:cNvPr>
          <p:cNvSpPr/>
          <p:nvPr/>
        </p:nvSpPr>
        <p:spPr>
          <a:xfrm>
            <a:off x="1106993" y="5056738"/>
            <a:ext cx="5232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Проведение обучения для клиентов по вопросам марочного ассортимента, свойств продукции, ее применения, а также вопросам переработки</a:t>
            </a:r>
          </a:p>
        </p:txBody>
      </p:sp>
      <p:cxnSp>
        <p:nvCxnSpPr>
          <p:cNvPr id="78" name="Straight Connector 60">
            <a:extLst>
              <a:ext uri="{FF2B5EF4-FFF2-40B4-BE49-F238E27FC236}">
                <a16:creationId xmlns:a16="http://schemas.microsoft.com/office/drawing/2014/main" id="{77EF3EE3-3070-42CD-AB47-D2D9B7BEB80D}"/>
              </a:ext>
            </a:extLst>
          </p:cNvPr>
          <p:cNvCxnSpPr/>
          <p:nvPr/>
        </p:nvCxnSpPr>
        <p:spPr>
          <a:xfrm>
            <a:off x="733785" y="5215334"/>
            <a:ext cx="252000" cy="0"/>
          </a:xfrm>
          <a:prstGeom prst="line">
            <a:avLst/>
          </a:prstGeom>
          <a:ln w="25400" cap="flat">
            <a:solidFill>
              <a:schemeClr val="tx2"/>
            </a:solidFill>
            <a:prstDash val="solid"/>
            <a:round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108"/>
          <p:cNvSpPr/>
          <p:nvPr/>
        </p:nvSpPr>
        <p:spPr>
          <a:xfrm>
            <a:off x="438148" y="5843530"/>
            <a:ext cx="1728000" cy="614477"/>
          </a:xfrm>
          <a:prstGeom prst="roundRect">
            <a:avLst>
              <a:gd name="adj" fmla="val 8788"/>
            </a:avLst>
          </a:prstGeom>
          <a:solidFill>
            <a:srgbClr val="FFFFFF"/>
          </a:solidFill>
          <a:ln w="12700" cap="flat" cmpd="sng" algn="ctr">
            <a:solidFill>
              <a:srgbClr val="D1D4D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noAutofit/>
          </a:bodyPr>
          <a:lstStyle/>
          <a:p>
            <a:pPr marL="541338"/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Вебинары на </a:t>
            </a:r>
            <a:r>
              <a:rPr lang="ru-RU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корп.</a:t>
            </a: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платформе «Бизнес </a:t>
            </a:r>
          </a:p>
          <a:p>
            <a:pPr marL="541338"/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практики СИБУР»</a:t>
            </a:r>
          </a:p>
        </p:txBody>
      </p:sp>
      <p:sp>
        <p:nvSpPr>
          <p:cNvPr id="83" name="Прямоугольник 9"/>
          <p:cNvSpPr/>
          <p:nvPr/>
        </p:nvSpPr>
        <p:spPr>
          <a:xfrm>
            <a:off x="4320375" y="5843530"/>
            <a:ext cx="1728000" cy="614477"/>
          </a:xfrm>
          <a:prstGeom prst="roundRect">
            <a:avLst>
              <a:gd name="adj" fmla="val 8788"/>
            </a:avLst>
          </a:prstGeom>
          <a:solidFill>
            <a:srgbClr val="FFFFFF"/>
          </a:solidFill>
          <a:ln w="12700" cap="flat" cmpd="sng" algn="ctr">
            <a:solidFill>
              <a:srgbClr val="D1D4D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noAutofit/>
          </a:bodyPr>
          <a:lstStyle/>
          <a:p>
            <a:pPr marL="447675"/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Удаленное обучение</a:t>
            </a:r>
            <a:b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ru-RU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видеоконференции)</a:t>
            </a:r>
            <a:endParaRPr lang="ru-RU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0" name="Рисунок 4">
            <a:extLst>
              <a:ext uri="{FF2B5EF4-FFF2-40B4-BE49-F238E27FC236}">
                <a16:creationId xmlns:a16="http://schemas.microsoft.com/office/drawing/2014/main" id="{D3192287-09CF-4BE0-B160-50AD7A0915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50" y="5967936"/>
            <a:ext cx="402781" cy="402781"/>
          </a:xfrm>
          <a:prstGeom prst="rect">
            <a:avLst/>
          </a:prstGeom>
        </p:spPr>
      </p:pic>
      <p:grpSp>
        <p:nvGrpSpPr>
          <p:cNvPr id="71" name="bcgBugs_Laptop">
            <a:extLst>
              <a:ext uri="{FF2B5EF4-FFF2-40B4-BE49-F238E27FC236}">
                <a16:creationId xmlns:a16="http://schemas.microsoft.com/office/drawing/2014/main" id="{9DE0E12C-47DB-41CC-AF10-224056A4E7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1381" y="5988087"/>
            <a:ext cx="311968" cy="312274"/>
            <a:chOff x="2818" y="1137"/>
            <a:chExt cx="2044" cy="2046"/>
          </a:xfrm>
        </p:grpSpPr>
        <p:sp>
          <p:nvSpPr>
            <p:cNvPr id="72" name="AutoShape 11">
              <a:extLst>
                <a:ext uri="{FF2B5EF4-FFF2-40B4-BE49-F238E27FC236}">
                  <a16:creationId xmlns:a16="http://schemas.microsoft.com/office/drawing/2014/main" id="{6EE83223-8CD7-4FD5-B3FD-449397D3AA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8" y="1137"/>
              <a:ext cx="204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169294EC-0C72-450A-9FE3-E332102647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5" y="1514"/>
              <a:ext cx="1792" cy="1290"/>
            </a:xfrm>
            <a:custGeom>
              <a:avLst/>
              <a:gdLst>
                <a:gd name="T0" fmla="*/ 792 w 876"/>
                <a:gd name="T1" fmla="*/ 0 h 630"/>
                <a:gd name="T2" fmla="*/ 84 w 876"/>
                <a:gd name="T3" fmla="*/ 0 h 630"/>
                <a:gd name="T4" fmla="*/ 62 w 876"/>
                <a:gd name="T5" fmla="*/ 22 h 630"/>
                <a:gd name="T6" fmla="*/ 62 w 876"/>
                <a:gd name="T7" fmla="*/ 488 h 630"/>
                <a:gd name="T8" fmla="*/ 84 w 876"/>
                <a:gd name="T9" fmla="*/ 510 h 630"/>
                <a:gd name="T10" fmla="*/ 792 w 876"/>
                <a:gd name="T11" fmla="*/ 510 h 630"/>
                <a:gd name="T12" fmla="*/ 814 w 876"/>
                <a:gd name="T13" fmla="*/ 488 h 630"/>
                <a:gd name="T14" fmla="*/ 814 w 876"/>
                <a:gd name="T15" fmla="*/ 22 h 630"/>
                <a:gd name="T16" fmla="*/ 792 w 876"/>
                <a:gd name="T17" fmla="*/ 0 h 630"/>
                <a:gd name="T18" fmla="*/ 763 w 876"/>
                <a:gd name="T19" fmla="*/ 442 h 630"/>
                <a:gd name="T20" fmla="*/ 753 w 876"/>
                <a:gd name="T21" fmla="*/ 452 h 630"/>
                <a:gd name="T22" fmla="*/ 123 w 876"/>
                <a:gd name="T23" fmla="*/ 452 h 630"/>
                <a:gd name="T24" fmla="*/ 113 w 876"/>
                <a:gd name="T25" fmla="*/ 442 h 630"/>
                <a:gd name="T26" fmla="*/ 113 w 876"/>
                <a:gd name="T27" fmla="*/ 68 h 630"/>
                <a:gd name="T28" fmla="*/ 123 w 876"/>
                <a:gd name="T29" fmla="*/ 58 h 630"/>
                <a:gd name="T30" fmla="*/ 753 w 876"/>
                <a:gd name="T31" fmla="*/ 58 h 630"/>
                <a:gd name="T32" fmla="*/ 763 w 876"/>
                <a:gd name="T33" fmla="*/ 68 h 630"/>
                <a:gd name="T34" fmla="*/ 763 w 876"/>
                <a:gd name="T35" fmla="*/ 442 h 630"/>
                <a:gd name="T36" fmla="*/ 874 w 876"/>
                <a:gd name="T37" fmla="*/ 563 h 630"/>
                <a:gd name="T38" fmla="*/ 858 w 876"/>
                <a:gd name="T39" fmla="*/ 614 h 630"/>
                <a:gd name="T40" fmla="*/ 837 w 876"/>
                <a:gd name="T41" fmla="*/ 630 h 630"/>
                <a:gd name="T42" fmla="*/ 39 w 876"/>
                <a:gd name="T43" fmla="*/ 630 h 630"/>
                <a:gd name="T44" fmla="*/ 18 w 876"/>
                <a:gd name="T45" fmla="*/ 614 h 630"/>
                <a:gd name="T46" fmla="*/ 2 w 876"/>
                <a:gd name="T47" fmla="*/ 563 h 630"/>
                <a:gd name="T48" fmla="*/ 6 w 876"/>
                <a:gd name="T49" fmla="*/ 543 h 630"/>
                <a:gd name="T50" fmla="*/ 23 w 876"/>
                <a:gd name="T51" fmla="*/ 534 h 630"/>
                <a:gd name="T52" fmla="*/ 322 w 876"/>
                <a:gd name="T53" fmla="*/ 534 h 630"/>
                <a:gd name="T54" fmla="*/ 343 w 876"/>
                <a:gd name="T55" fmla="*/ 549 h 630"/>
                <a:gd name="T56" fmla="*/ 533 w 876"/>
                <a:gd name="T57" fmla="*/ 549 h 630"/>
                <a:gd name="T58" fmla="*/ 554 w 876"/>
                <a:gd name="T59" fmla="*/ 534 h 630"/>
                <a:gd name="T60" fmla="*/ 853 w 876"/>
                <a:gd name="T61" fmla="*/ 534 h 630"/>
                <a:gd name="T62" fmla="*/ 870 w 876"/>
                <a:gd name="T63" fmla="*/ 543 h 630"/>
                <a:gd name="T64" fmla="*/ 874 w 876"/>
                <a:gd name="T65" fmla="*/ 56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6" h="630">
                  <a:moveTo>
                    <a:pt x="7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72" y="0"/>
                    <a:pt x="62" y="10"/>
                    <a:pt x="62" y="22"/>
                  </a:cubicBezTo>
                  <a:cubicBezTo>
                    <a:pt x="62" y="488"/>
                    <a:pt x="62" y="488"/>
                    <a:pt x="62" y="488"/>
                  </a:cubicBezTo>
                  <a:cubicBezTo>
                    <a:pt x="62" y="500"/>
                    <a:pt x="72" y="510"/>
                    <a:pt x="84" y="510"/>
                  </a:cubicBezTo>
                  <a:cubicBezTo>
                    <a:pt x="792" y="510"/>
                    <a:pt x="792" y="510"/>
                    <a:pt x="792" y="510"/>
                  </a:cubicBezTo>
                  <a:cubicBezTo>
                    <a:pt x="804" y="510"/>
                    <a:pt x="814" y="500"/>
                    <a:pt x="814" y="488"/>
                  </a:cubicBezTo>
                  <a:cubicBezTo>
                    <a:pt x="814" y="22"/>
                    <a:pt x="814" y="22"/>
                    <a:pt x="814" y="22"/>
                  </a:cubicBezTo>
                  <a:cubicBezTo>
                    <a:pt x="814" y="10"/>
                    <a:pt x="804" y="0"/>
                    <a:pt x="792" y="0"/>
                  </a:cubicBezTo>
                  <a:close/>
                  <a:moveTo>
                    <a:pt x="763" y="442"/>
                  </a:moveTo>
                  <a:cubicBezTo>
                    <a:pt x="763" y="448"/>
                    <a:pt x="759" y="452"/>
                    <a:pt x="753" y="452"/>
                  </a:cubicBezTo>
                  <a:cubicBezTo>
                    <a:pt x="123" y="452"/>
                    <a:pt x="123" y="452"/>
                    <a:pt x="123" y="452"/>
                  </a:cubicBezTo>
                  <a:cubicBezTo>
                    <a:pt x="117" y="452"/>
                    <a:pt x="113" y="448"/>
                    <a:pt x="113" y="442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62"/>
                    <a:pt x="117" y="58"/>
                    <a:pt x="123" y="58"/>
                  </a:cubicBezTo>
                  <a:cubicBezTo>
                    <a:pt x="753" y="58"/>
                    <a:pt x="753" y="58"/>
                    <a:pt x="753" y="58"/>
                  </a:cubicBezTo>
                  <a:cubicBezTo>
                    <a:pt x="759" y="58"/>
                    <a:pt x="763" y="62"/>
                    <a:pt x="763" y="68"/>
                  </a:cubicBezTo>
                  <a:lnTo>
                    <a:pt x="763" y="442"/>
                  </a:lnTo>
                  <a:close/>
                  <a:moveTo>
                    <a:pt x="874" y="563"/>
                  </a:moveTo>
                  <a:cubicBezTo>
                    <a:pt x="858" y="614"/>
                    <a:pt x="858" y="614"/>
                    <a:pt x="858" y="614"/>
                  </a:cubicBezTo>
                  <a:cubicBezTo>
                    <a:pt x="855" y="623"/>
                    <a:pt x="846" y="630"/>
                    <a:pt x="837" y="630"/>
                  </a:cubicBezTo>
                  <a:cubicBezTo>
                    <a:pt x="39" y="630"/>
                    <a:pt x="39" y="630"/>
                    <a:pt x="39" y="630"/>
                  </a:cubicBezTo>
                  <a:cubicBezTo>
                    <a:pt x="30" y="630"/>
                    <a:pt x="21" y="623"/>
                    <a:pt x="18" y="614"/>
                  </a:cubicBezTo>
                  <a:cubicBezTo>
                    <a:pt x="2" y="563"/>
                    <a:pt x="2" y="563"/>
                    <a:pt x="2" y="563"/>
                  </a:cubicBezTo>
                  <a:cubicBezTo>
                    <a:pt x="0" y="556"/>
                    <a:pt x="1" y="549"/>
                    <a:pt x="6" y="543"/>
                  </a:cubicBezTo>
                  <a:cubicBezTo>
                    <a:pt x="10" y="538"/>
                    <a:pt x="16" y="534"/>
                    <a:pt x="23" y="534"/>
                  </a:cubicBezTo>
                  <a:cubicBezTo>
                    <a:pt x="322" y="534"/>
                    <a:pt x="322" y="534"/>
                    <a:pt x="322" y="534"/>
                  </a:cubicBezTo>
                  <a:cubicBezTo>
                    <a:pt x="331" y="534"/>
                    <a:pt x="340" y="541"/>
                    <a:pt x="343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6" y="541"/>
                    <a:pt x="545" y="534"/>
                    <a:pt x="554" y="534"/>
                  </a:cubicBezTo>
                  <a:cubicBezTo>
                    <a:pt x="853" y="534"/>
                    <a:pt x="853" y="534"/>
                    <a:pt x="853" y="534"/>
                  </a:cubicBezTo>
                  <a:cubicBezTo>
                    <a:pt x="860" y="534"/>
                    <a:pt x="866" y="538"/>
                    <a:pt x="870" y="543"/>
                  </a:cubicBezTo>
                  <a:cubicBezTo>
                    <a:pt x="875" y="549"/>
                    <a:pt x="876" y="556"/>
                    <a:pt x="874" y="56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5" name="Rectangle 18">
            <a:extLst>
              <a:ext uri="{FF2B5EF4-FFF2-40B4-BE49-F238E27FC236}">
                <a16:creationId xmlns:a16="http://schemas.microsoft.com/office/drawing/2014/main" id="{CC495C40-D542-4686-A9D7-5CB3E7681793}"/>
              </a:ext>
            </a:extLst>
          </p:cNvPr>
          <p:cNvSpPr/>
          <p:nvPr/>
        </p:nvSpPr>
        <p:spPr>
          <a:xfrm>
            <a:off x="6176332" y="1012657"/>
            <a:ext cx="5610225" cy="427298"/>
          </a:xfrm>
          <a:prstGeom prst="rect">
            <a:avLst/>
          </a:prstGeom>
          <a:solidFill>
            <a:schemeClr val="accent4">
              <a:alpha val="1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</a:endParaRPr>
          </a:p>
        </p:txBody>
      </p:sp>
      <p:sp>
        <p:nvSpPr>
          <p:cNvPr id="96" name="Объект 2">
            <a:extLst>
              <a:ext uri="{FF2B5EF4-FFF2-40B4-BE49-F238E27FC236}">
                <a16:creationId xmlns:a16="http://schemas.microsoft.com/office/drawing/2014/main" id="{36BF5F4F-D893-43E6-9C17-4268047C7C02}"/>
              </a:ext>
            </a:extLst>
          </p:cNvPr>
          <p:cNvSpPr txBox="1">
            <a:spLocks/>
          </p:cNvSpPr>
          <p:nvPr/>
        </p:nvSpPr>
        <p:spPr>
          <a:xfrm>
            <a:off x="7029922" y="1135642"/>
            <a:ext cx="3980978" cy="1846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 defTabSz="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spc="70">
                <a:solidFill>
                  <a:srgbClr val="008C95"/>
                </a:solidFill>
                <a:latin typeface="Arial Narrow" panose="020B0606020202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dirty="0"/>
              <a:t>ЦИФРОВОЙ ТЕХНИЧЕСКИЙ СЕРВИС (ЦТС)</a:t>
            </a:r>
          </a:p>
        </p:txBody>
      </p:sp>
      <p:sp>
        <p:nvSpPr>
          <p:cNvPr id="98" name="Овал 5"/>
          <p:cNvSpPr/>
          <p:nvPr/>
        </p:nvSpPr>
        <p:spPr>
          <a:xfrm>
            <a:off x="6566857" y="1135642"/>
            <a:ext cx="360000" cy="18466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>
                <a:solidFill>
                  <a:srgbClr val="008C95"/>
                </a:solidFill>
                <a:latin typeface="Arial Narrow" panose="020B0606020202030204" pitchFamily="34" charset="0"/>
              </a:rPr>
              <a:t>04</a:t>
            </a:r>
            <a:endParaRPr lang="ru-RU" sz="1200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9" name="Straight Connector 19">
            <a:extLst>
              <a:ext uri="{FF2B5EF4-FFF2-40B4-BE49-F238E27FC236}">
                <a16:creationId xmlns:a16="http://schemas.microsoft.com/office/drawing/2014/main" id="{486B9D9C-CC4C-4469-B0D1-54CCF975E9DD}"/>
              </a:ext>
            </a:extLst>
          </p:cNvPr>
          <p:cNvCxnSpPr>
            <a:cxnSpLocks/>
          </p:cNvCxnSpPr>
          <p:nvPr/>
        </p:nvCxnSpPr>
        <p:spPr>
          <a:xfrm>
            <a:off x="6176332" y="1012657"/>
            <a:ext cx="5610225" cy="0"/>
          </a:xfrm>
          <a:prstGeom prst="line">
            <a:avLst/>
          </a:prstGeom>
          <a:ln w="12700" cap="rnd" cmpd="sng" algn="ctr">
            <a:solidFill>
              <a:srgbClr val="B2DCD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8">
            <a:extLst>
              <a:ext uri="{FF2B5EF4-FFF2-40B4-BE49-F238E27FC236}">
                <a16:creationId xmlns:a16="http://schemas.microsoft.com/office/drawing/2014/main" id="{CC495C40-D542-4686-A9D7-5CB3E7681793}"/>
              </a:ext>
            </a:extLst>
          </p:cNvPr>
          <p:cNvSpPr/>
          <p:nvPr/>
        </p:nvSpPr>
        <p:spPr>
          <a:xfrm>
            <a:off x="6176332" y="2904347"/>
            <a:ext cx="5610225" cy="427298"/>
          </a:xfrm>
          <a:prstGeom prst="rect">
            <a:avLst/>
          </a:prstGeom>
          <a:solidFill>
            <a:schemeClr val="accent4">
              <a:alpha val="1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</a:endParaRPr>
          </a:p>
        </p:txBody>
      </p:sp>
      <p:sp>
        <p:nvSpPr>
          <p:cNvPr id="115" name="Объект 2">
            <a:extLst>
              <a:ext uri="{FF2B5EF4-FFF2-40B4-BE49-F238E27FC236}">
                <a16:creationId xmlns:a16="http://schemas.microsoft.com/office/drawing/2014/main" id="{36BF5F4F-D893-43E6-9C17-4268047C7C02}"/>
              </a:ext>
            </a:extLst>
          </p:cNvPr>
          <p:cNvSpPr txBox="1">
            <a:spLocks/>
          </p:cNvSpPr>
          <p:nvPr/>
        </p:nvSpPr>
        <p:spPr>
          <a:xfrm>
            <a:off x="7029922" y="3027332"/>
            <a:ext cx="4137510" cy="1846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 defTabSz="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spc="70">
                <a:solidFill>
                  <a:srgbClr val="008C95"/>
                </a:solidFill>
                <a:latin typeface="Arial Narrow" panose="020B0606020202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dirty="0"/>
              <a:t>ЛАБОРАТОРНАЯ ПОДДЕРЖКА</a:t>
            </a:r>
          </a:p>
        </p:txBody>
      </p:sp>
      <p:sp>
        <p:nvSpPr>
          <p:cNvPr id="116" name="Овал 5"/>
          <p:cNvSpPr/>
          <p:nvPr/>
        </p:nvSpPr>
        <p:spPr>
          <a:xfrm>
            <a:off x="6566857" y="3027332"/>
            <a:ext cx="360000" cy="18466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>
                <a:solidFill>
                  <a:srgbClr val="008C95"/>
                </a:solidFill>
                <a:latin typeface="Arial Narrow" panose="020B0606020202030204" pitchFamily="34" charset="0"/>
              </a:rPr>
              <a:t>05</a:t>
            </a:r>
            <a:endParaRPr lang="ru-RU" sz="1200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sp>
        <p:nvSpPr>
          <p:cNvPr id="118" name="Rectangle 18">
            <a:extLst>
              <a:ext uri="{FF2B5EF4-FFF2-40B4-BE49-F238E27FC236}">
                <a16:creationId xmlns:a16="http://schemas.microsoft.com/office/drawing/2014/main" id="{CC495C40-D542-4686-A9D7-5CB3E7681793}"/>
              </a:ext>
            </a:extLst>
          </p:cNvPr>
          <p:cNvSpPr/>
          <p:nvPr/>
        </p:nvSpPr>
        <p:spPr>
          <a:xfrm>
            <a:off x="6176332" y="4557911"/>
            <a:ext cx="5610225" cy="427298"/>
          </a:xfrm>
          <a:prstGeom prst="rect">
            <a:avLst/>
          </a:prstGeom>
          <a:solidFill>
            <a:schemeClr val="accent4">
              <a:alpha val="1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</a:endParaRPr>
          </a:p>
        </p:txBody>
      </p:sp>
      <p:sp>
        <p:nvSpPr>
          <p:cNvPr id="119" name="Объект 2">
            <a:extLst>
              <a:ext uri="{FF2B5EF4-FFF2-40B4-BE49-F238E27FC236}">
                <a16:creationId xmlns:a16="http://schemas.microsoft.com/office/drawing/2014/main" id="{36BF5F4F-D893-43E6-9C17-4268047C7C02}"/>
              </a:ext>
            </a:extLst>
          </p:cNvPr>
          <p:cNvSpPr txBox="1">
            <a:spLocks/>
          </p:cNvSpPr>
          <p:nvPr/>
        </p:nvSpPr>
        <p:spPr>
          <a:xfrm>
            <a:off x="7029922" y="4588563"/>
            <a:ext cx="4899510" cy="3693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 defTabSz="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spc="70">
                <a:solidFill>
                  <a:srgbClr val="008C95"/>
                </a:solidFill>
                <a:latin typeface="Arial Narrow" panose="020B0606020202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dirty="0"/>
              <a:t>СЕРТИФИКАЦИОННЫЕ ИСПЫТАНИЯ ОБРАЗЦОВ И ГОТОВОЙ ПРОДУКЦИИ</a:t>
            </a:r>
          </a:p>
        </p:txBody>
      </p:sp>
      <p:sp>
        <p:nvSpPr>
          <p:cNvPr id="120" name="Овал 5"/>
          <p:cNvSpPr/>
          <p:nvPr/>
        </p:nvSpPr>
        <p:spPr>
          <a:xfrm>
            <a:off x="6566857" y="4680896"/>
            <a:ext cx="360000" cy="18466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>
                <a:solidFill>
                  <a:srgbClr val="008C95"/>
                </a:solidFill>
                <a:latin typeface="Arial Narrow" panose="020B0606020202030204" pitchFamily="34" charset="0"/>
              </a:rPr>
              <a:t>06</a:t>
            </a:r>
            <a:endParaRPr lang="ru-RU" sz="1200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032CDCE-8384-4BC1-932E-F635C7A87B00}"/>
              </a:ext>
            </a:extLst>
          </p:cNvPr>
          <p:cNvSpPr txBox="1"/>
          <p:nvPr/>
        </p:nvSpPr>
        <p:spPr>
          <a:xfrm>
            <a:off x="6562725" y="1966611"/>
            <a:ext cx="2584041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1000" b="1" dirty="0">
                <a:solidFill>
                  <a:srgbClr val="000000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Обязательные условия предоставления сервиса</a:t>
            </a:r>
          </a:p>
        </p:txBody>
      </p:sp>
      <p:sp>
        <p:nvSpPr>
          <p:cNvPr id="139" name="Isosceles Triangle 19">
            <a:extLst>
              <a:ext uri="{FF2B5EF4-FFF2-40B4-BE49-F238E27FC236}">
                <a16:creationId xmlns:a16="http://schemas.microsoft.com/office/drawing/2014/main" id="{97860A14-7A68-4C83-90DC-6FA8E7E0BC67}"/>
              </a:ext>
            </a:extLst>
          </p:cNvPr>
          <p:cNvSpPr/>
          <p:nvPr/>
        </p:nvSpPr>
        <p:spPr>
          <a:xfrm>
            <a:off x="10446547" y="2072532"/>
            <a:ext cx="1115106" cy="774778"/>
          </a:xfrm>
          <a:prstGeom prst="triangle">
            <a:avLst/>
          </a:prstGeom>
          <a:solidFill>
            <a:srgbClr val="E5F7F8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 err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0" name="Полилиния 6">
            <a:extLst>
              <a:ext uri="{FF2B5EF4-FFF2-40B4-BE49-F238E27FC236}">
                <a16:creationId xmlns:a16="http://schemas.microsoft.com/office/drawing/2014/main" id="{DE32348A-B5E0-4AE0-88BE-39C23B88643D}"/>
              </a:ext>
            </a:extLst>
          </p:cNvPr>
          <p:cNvSpPr/>
          <p:nvPr/>
        </p:nvSpPr>
        <p:spPr>
          <a:xfrm>
            <a:off x="6562725" y="2134719"/>
            <a:ext cx="4990690" cy="15388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alpha val="9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chemeClr val="bg1">
                    <a:lumMod val="95000"/>
                    <a:alpha val="90000"/>
                  </a:schemeClr>
                </a:solidFill>
                <a:prstDash val="solid"/>
              </a14:hiddenLine>
            </a:ext>
          </a:ex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defTabSz="355591">
              <a:buSzPct val="100000"/>
              <a:buFont typeface="Trebuchet MS" panose="020B0603020202020204" pitchFamily="34" charset="0"/>
              <a:buChar char="​"/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Наличие технической возможности выгрузки данных с оборудования заказчика</a:t>
            </a:r>
          </a:p>
        </p:txBody>
      </p:sp>
      <p:sp>
        <p:nvSpPr>
          <p:cNvPr id="141" name="Полилиния 8">
            <a:extLst>
              <a:ext uri="{FF2B5EF4-FFF2-40B4-BE49-F238E27FC236}">
                <a16:creationId xmlns:a16="http://schemas.microsoft.com/office/drawing/2014/main" id="{2735D096-4447-4A49-8C05-E988E7E589B2}"/>
              </a:ext>
            </a:extLst>
          </p:cNvPr>
          <p:cNvSpPr/>
          <p:nvPr/>
        </p:nvSpPr>
        <p:spPr>
          <a:xfrm>
            <a:off x="6562725" y="2318348"/>
            <a:ext cx="4259179" cy="15388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9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chemeClr val="bg1">
                    <a:lumMod val="95000"/>
                    <a:alpha val="50000"/>
                  </a:schemeClr>
                </a:solidFill>
                <a:prstDash val="solid"/>
              </a14:hiddenLine>
            </a:ext>
          </a:ex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defTabSz="355591">
              <a:buSzPct val="100000"/>
              <a:buFont typeface="Trebuchet MS" panose="020B0603020202020204" pitchFamily="34" charset="0"/>
              <a:buChar char="​"/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Согласие клиента на обмен данными с Сибур в рамках оказания услуг </a:t>
            </a:r>
          </a:p>
        </p:txBody>
      </p:sp>
      <p:sp>
        <p:nvSpPr>
          <p:cNvPr id="142" name="Полилиния 7">
            <a:extLst>
              <a:ext uri="{FF2B5EF4-FFF2-40B4-BE49-F238E27FC236}">
                <a16:creationId xmlns:a16="http://schemas.microsoft.com/office/drawing/2014/main" id="{6A90F0AA-65E0-4827-B2AD-8BE6B550E5C5}"/>
              </a:ext>
            </a:extLst>
          </p:cNvPr>
          <p:cNvSpPr/>
          <p:nvPr/>
        </p:nvSpPr>
        <p:spPr>
          <a:xfrm>
            <a:off x="6562725" y="2501977"/>
            <a:ext cx="4807780" cy="15388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9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chemeClr val="bg1">
                    <a:lumMod val="95000"/>
                    <a:alpha val="70000"/>
                  </a:schemeClr>
                </a:solidFill>
                <a:prstDash val="solid"/>
              </a14:hiddenLine>
            </a:ext>
          </a:ex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defTabSz="355591">
              <a:buSzPct val="100000"/>
              <a:buFont typeface="Trebuchet MS" panose="020B0603020202020204" pitchFamily="34" charset="0"/>
              <a:buChar char="​"/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Согласие клиента проводить эксперименты и тестирование решений</a:t>
            </a:r>
          </a:p>
        </p:txBody>
      </p:sp>
      <p:cxnSp>
        <p:nvCxnSpPr>
          <p:cNvPr id="143" name="Straight Connector 24">
            <a:extLst>
              <a:ext uri="{FF2B5EF4-FFF2-40B4-BE49-F238E27FC236}">
                <a16:creationId xmlns:a16="http://schemas.microsoft.com/office/drawing/2014/main" id="{2F25B3F4-DF27-4E4B-B480-31AC61016859}"/>
              </a:ext>
            </a:extLst>
          </p:cNvPr>
          <p:cNvCxnSpPr>
            <a:cxnSpLocks/>
          </p:cNvCxnSpPr>
          <p:nvPr/>
        </p:nvCxnSpPr>
        <p:spPr>
          <a:xfrm>
            <a:off x="6562725" y="2310067"/>
            <a:ext cx="4608000" cy="0"/>
          </a:xfrm>
          <a:prstGeom prst="line">
            <a:avLst/>
          </a:prstGeom>
          <a:ln w="9525" cap="rnd" cmpd="sng" algn="ctr">
            <a:solidFill>
              <a:srgbClr val="B2DCD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25">
            <a:extLst>
              <a:ext uri="{FF2B5EF4-FFF2-40B4-BE49-F238E27FC236}">
                <a16:creationId xmlns:a16="http://schemas.microsoft.com/office/drawing/2014/main" id="{7D31D7CD-85DA-434A-8E92-260762C6A728}"/>
              </a:ext>
            </a:extLst>
          </p:cNvPr>
          <p:cNvCxnSpPr>
            <a:cxnSpLocks/>
          </p:cNvCxnSpPr>
          <p:nvPr/>
        </p:nvCxnSpPr>
        <p:spPr>
          <a:xfrm>
            <a:off x="6562725" y="2494066"/>
            <a:ext cx="4752000" cy="0"/>
          </a:xfrm>
          <a:prstGeom prst="line">
            <a:avLst/>
          </a:prstGeom>
          <a:ln w="9525" cap="rnd" cmpd="sng" algn="ctr">
            <a:solidFill>
              <a:srgbClr val="B2DCD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Объект 2">
            <a:extLst>
              <a:ext uri="{FF2B5EF4-FFF2-40B4-BE49-F238E27FC236}">
                <a16:creationId xmlns:a16="http://schemas.microsoft.com/office/drawing/2014/main" id="{79A5FF35-3726-4365-B428-F27E910B04E9}"/>
              </a:ext>
            </a:extLst>
          </p:cNvPr>
          <p:cNvSpPr txBox="1">
            <a:spLocks/>
          </p:cNvSpPr>
          <p:nvPr/>
        </p:nvSpPr>
        <p:spPr>
          <a:xfrm>
            <a:off x="6926857" y="1495715"/>
            <a:ext cx="4053368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Trebuchet MS" panose="020B0603020202020204" pitchFamily="34" charset="0"/>
              <a:buChar char="​"/>
              <a:tabLst>
                <a:tab pos="92075" algn="l"/>
              </a:tabLst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Повышение эффективности производства клиента с помощью продвинутого анализа данных по переработке материалов СИБУР на производственных линиях клиентов</a:t>
            </a:r>
          </a:p>
        </p:txBody>
      </p:sp>
      <p:cxnSp>
        <p:nvCxnSpPr>
          <p:cNvPr id="146" name="Straight Connector 92">
            <a:extLst>
              <a:ext uri="{FF2B5EF4-FFF2-40B4-BE49-F238E27FC236}">
                <a16:creationId xmlns:a16="http://schemas.microsoft.com/office/drawing/2014/main" id="{72BF57B4-9CBC-48EB-9AEA-BDC40D775945}"/>
              </a:ext>
            </a:extLst>
          </p:cNvPr>
          <p:cNvCxnSpPr/>
          <p:nvPr/>
        </p:nvCxnSpPr>
        <p:spPr>
          <a:xfrm>
            <a:off x="6463792" y="1609593"/>
            <a:ext cx="252000" cy="0"/>
          </a:xfrm>
          <a:prstGeom prst="line">
            <a:avLst/>
          </a:prstGeom>
          <a:ln w="25400" cap="flat">
            <a:solidFill>
              <a:schemeClr val="tx2"/>
            </a:solidFill>
            <a:prstDash val="solid"/>
            <a:round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Полилиния 8">
            <a:extLst>
              <a:ext uri="{FF2B5EF4-FFF2-40B4-BE49-F238E27FC236}">
                <a16:creationId xmlns:a16="http://schemas.microsoft.com/office/drawing/2014/main" id="{9812ABB5-F331-4E32-AEA3-E634A6D78383}"/>
              </a:ext>
            </a:extLst>
          </p:cNvPr>
          <p:cNvSpPr/>
          <p:nvPr/>
        </p:nvSpPr>
        <p:spPr>
          <a:xfrm>
            <a:off x="6562725" y="2687450"/>
            <a:ext cx="4259179" cy="15388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9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chemeClr val="bg1">
                    <a:lumMod val="95000"/>
                    <a:alpha val="50000"/>
                  </a:schemeClr>
                </a:solidFill>
                <a:prstDash val="solid"/>
              </a14:hiddenLine>
            </a:ext>
          </a:ex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defTabSz="355591">
              <a:buSzPct val="100000"/>
              <a:buFont typeface="Trebuchet MS" panose="020B0603020202020204" pitchFamily="34" charset="0"/>
              <a:buChar char="​"/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Готовность клиента активно участвовать в процессе проведения </a:t>
            </a:r>
            <a:r>
              <a:rPr lang="ru-RU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работ</a:t>
            </a:r>
            <a:endParaRPr lang="ru-RU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8" name="Straight Connector 25">
            <a:extLst>
              <a:ext uri="{FF2B5EF4-FFF2-40B4-BE49-F238E27FC236}">
                <a16:creationId xmlns:a16="http://schemas.microsoft.com/office/drawing/2014/main" id="{42F49F90-249F-45D0-85DD-29B45DE68E6D}"/>
              </a:ext>
            </a:extLst>
          </p:cNvPr>
          <p:cNvCxnSpPr>
            <a:cxnSpLocks/>
          </p:cNvCxnSpPr>
          <p:nvPr/>
        </p:nvCxnSpPr>
        <p:spPr>
          <a:xfrm>
            <a:off x="6562725" y="2678064"/>
            <a:ext cx="4860000" cy="0"/>
          </a:xfrm>
          <a:prstGeom prst="line">
            <a:avLst/>
          </a:prstGeom>
          <a:ln w="9525" cap="rnd" cmpd="sng" algn="ctr">
            <a:solidFill>
              <a:srgbClr val="B2DCD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9">
            <a:extLst>
              <a:ext uri="{FF2B5EF4-FFF2-40B4-BE49-F238E27FC236}">
                <a16:creationId xmlns:a16="http://schemas.microsoft.com/office/drawing/2014/main" id="{486B9D9C-CC4C-4469-B0D1-54CCF975E9DD}"/>
              </a:ext>
            </a:extLst>
          </p:cNvPr>
          <p:cNvCxnSpPr>
            <a:cxnSpLocks/>
          </p:cNvCxnSpPr>
          <p:nvPr/>
        </p:nvCxnSpPr>
        <p:spPr>
          <a:xfrm>
            <a:off x="6176332" y="2904347"/>
            <a:ext cx="5610225" cy="0"/>
          </a:xfrm>
          <a:prstGeom prst="line">
            <a:avLst/>
          </a:prstGeom>
          <a:ln w="12700" cap="rnd" cmpd="sng" algn="ctr">
            <a:solidFill>
              <a:srgbClr val="B2DCD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Объект 2">
            <a:extLst>
              <a:ext uri="{FF2B5EF4-FFF2-40B4-BE49-F238E27FC236}">
                <a16:creationId xmlns:a16="http://schemas.microsoft.com/office/drawing/2014/main" id="{AF4E0E74-B47D-4427-B5A4-DC95780D863D}"/>
              </a:ext>
            </a:extLst>
          </p:cNvPr>
          <p:cNvSpPr txBox="1">
            <a:spLocks/>
          </p:cNvSpPr>
          <p:nvPr/>
        </p:nvSpPr>
        <p:spPr>
          <a:xfrm>
            <a:off x="6926857" y="3408815"/>
            <a:ext cx="5615500" cy="71814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Trebuchet MS" panose="020B0603020202020204" pitchFamily="34" charset="0"/>
              <a:buChar char="​"/>
              <a:tabLst>
                <a:tab pos="92075" algn="l"/>
              </a:tabLst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Выполнение аналитических и физико-механических исследований</a:t>
            </a:r>
            <a:endParaRPr lang="ru-RU" sz="1000" strike="sngStrike" dirty="0">
              <a:solidFill>
                <a:srgbClr val="000000"/>
              </a:solidFill>
              <a:latin typeface="Arial Narrow" panose="020B0606020202030204" pitchFamily="34" charset="0"/>
              <a:sym typeface="Trebuchet MS" panose="020B0603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Trebuchet MS" panose="020B0603020202020204" pitchFamily="34" charset="0"/>
              <a:buChar char="​"/>
              <a:tabLst>
                <a:tab pos="92075" algn="l"/>
              </a:tabLst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Оказание консультаций сотрудниками лаборатории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Trebuchet MS" panose="020B0603020202020204" pitchFamily="34" charset="0"/>
              <a:buChar char="​"/>
              <a:tabLst>
                <a:tab pos="92075" algn="l"/>
              </a:tabLst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Испытания готовой продукции сегментов </a:t>
            </a:r>
            <a:r>
              <a:rPr lang="ru-RU" sz="1000" dirty="0" smtClean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жесткой</a:t>
            </a:r>
            <a:r>
              <a:rPr lang="en-US" sz="1000" dirty="0" smtClean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, </a:t>
            </a:r>
            <a:r>
              <a:rPr lang="ru-RU" sz="1000" dirty="0" smtClean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гибкой </a:t>
            </a: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упаковки, труб, компаундов и др.</a:t>
            </a:r>
            <a:endParaRPr lang="ru-RU" sz="1000" strike="sngStrike" dirty="0">
              <a:solidFill>
                <a:srgbClr val="000000"/>
              </a:solidFill>
              <a:latin typeface="Arial Narrow" panose="020B060602020203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151" name="Straight Connector 29">
            <a:extLst>
              <a:ext uri="{FF2B5EF4-FFF2-40B4-BE49-F238E27FC236}">
                <a16:creationId xmlns:a16="http://schemas.microsoft.com/office/drawing/2014/main" id="{56F72600-2330-4E9F-A1B2-5F9D7CD9845B}"/>
              </a:ext>
            </a:extLst>
          </p:cNvPr>
          <p:cNvCxnSpPr/>
          <p:nvPr/>
        </p:nvCxnSpPr>
        <p:spPr>
          <a:xfrm>
            <a:off x="6463792" y="3494119"/>
            <a:ext cx="252000" cy="0"/>
          </a:xfrm>
          <a:prstGeom prst="line">
            <a:avLst/>
          </a:prstGeom>
          <a:ln w="25400" cap="flat">
            <a:solidFill>
              <a:schemeClr val="tx2"/>
            </a:solidFill>
            <a:prstDash val="solid"/>
            <a:round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34">
            <a:extLst>
              <a:ext uri="{FF2B5EF4-FFF2-40B4-BE49-F238E27FC236}">
                <a16:creationId xmlns:a16="http://schemas.microsoft.com/office/drawing/2014/main" id="{5909D528-35AA-4AE3-8040-F2E371C696AD}"/>
              </a:ext>
            </a:extLst>
          </p:cNvPr>
          <p:cNvCxnSpPr/>
          <p:nvPr/>
        </p:nvCxnSpPr>
        <p:spPr>
          <a:xfrm>
            <a:off x="6463792" y="3766503"/>
            <a:ext cx="252000" cy="0"/>
          </a:xfrm>
          <a:prstGeom prst="line">
            <a:avLst/>
          </a:prstGeom>
          <a:ln w="25400" cap="flat">
            <a:solidFill>
              <a:schemeClr val="tx2"/>
            </a:solidFill>
            <a:prstDash val="solid"/>
            <a:round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37">
            <a:extLst>
              <a:ext uri="{FF2B5EF4-FFF2-40B4-BE49-F238E27FC236}">
                <a16:creationId xmlns:a16="http://schemas.microsoft.com/office/drawing/2014/main" id="{648855AA-8372-4FC4-B6DA-487294B0390F}"/>
              </a:ext>
            </a:extLst>
          </p:cNvPr>
          <p:cNvCxnSpPr/>
          <p:nvPr/>
        </p:nvCxnSpPr>
        <p:spPr>
          <a:xfrm>
            <a:off x="6463792" y="4038887"/>
            <a:ext cx="252000" cy="0"/>
          </a:xfrm>
          <a:prstGeom prst="line">
            <a:avLst/>
          </a:prstGeom>
          <a:ln w="25400" cap="flat">
            <a:solidFill>
              <a:schemeClr val="tx2"/>
            </a:solidFill>
            <a:prstDash val="solid"/>
            <a:round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Объект 2">
            <a:extLst>
              <a:ext uri="{FF2B5EF4-FFF2-40B4-BE49-F238E27FC236}">
                <a16:creationId xmlns:a16="http://schemas.microsoft.com/office/drawing/2014/main" id="{0D39F9ED-C430-4002-B72F-40A134639180}"/>
              </a:ext>
            </a:extLst>
          </p:cNvPr>
          <p:cNvSpPr txBox="1">
            <a:spLocks/>
          </p:cNvSpPr>
          <p:nvPr/>
        </p:nvSpPr>
        <p:spPr>
          <a:xfrm>
            <a:off x="6926857" y="5080880"/>
            <a:ext cx="3911668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Trebuchet MS" panose="020B0603020202020204" pitchFamily="34" charset="0"/>
              <a:buChar char="​"/>
              <a:tabLst>
                <a:tab pos="92075" algn="l"/>
              </a:tabLst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Независимые испытания* при сертификации для соответствия стандартам отрасли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Trebuchet MS" panose="020B0603020202020204" pitchFamily="34" charset="0"/>
              <a:buChar char="​"/>
              <a:tabLst>
                <a:tab pos="92075" algn="l"/>
              </a:tabLst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  <a:sym typeface="Trebuchet MS" panose="020B0603020202020204" pitchFamily="34" charset="0"/>
              </a:rPr>
              <a:t>Более 70 видов аккредитованных базовых испытаний и испытаний готовой продукции</a:t>
            </a:r>
          </a:p>
        </p:txBody>
      </p:sp>
      <p:cxnSp>
        <p:nvCxnSpPr>
          <p:cNvPr id="158" name="Straight Connector 39">
            <a:extLst>
              <a:ext uri="{FF2B5EF4-FFF2-40B4-BE49-F238E27FC236}">
                <a16:creationId xmlns:a16="http://schemas.microsoft.com/office/drawing/2014/main" id="{F0627614-EA41-4C15-A63E-1B06F4442927}"/>
              </a:ext>
            </a:extLst>
          </p:cNvPr>
          <p:cNvCxnSpPr/>
          <p:nvPr/>
        </p:nvCxnSpPr>
        <p:spPr>
          <a:xfrm>
            <a:off x="6463792" y="5194759"/>
            <a:ext cx="252000" cy="0"/>
          </a:xfrm>
          <a:prstGeom prst="line">
            <a:avLst/>
          </a:prstGeom>
          <a:ln w="25400" cap="flat">
            <a:solidFill>
              <a:schemeClr val="tx2"/>
            </a:solidFill>
            <a:prstDash val="solid"/>
            <a:round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40">
            <a:extLst>
              <a:ext uri="{FF2B5EF4-FFF2-40B4-BE49-F238E27FC236}">
                <a16:creationId xmlns:a16="http://schemas.microsoft.com/office/drawing/2014/main" id="{F49C1FB6-65F7-461C-B84E-7E524100FF5D}"/>
              </a:ext>
            </a:extLst>
          </p:cNvPr>
          <p:cNvCxnSpPr/>
          <p:nvPr/>
        </p:nvCxnSpPr>
        <p:spPr>
          <a:xfrm>
            <a:off x="6463792" y="5537659"/>
            <a:ext cx="252000" cy="0"/>
          </a:xfrm>
          <a:prstGeom prst="line">
            <a:avLst/>
          </a:prstGeom>
          <a:ln w="25400" cap="flat">
            <a:solidFill>
              <a:schemeClr val="tx2"/>
            </a:solidFill>
            <a:prstDash val="solid"/>
            <a:round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ee4pFootnotes">
            <a:extLst>
              <a:ext uri="{FF2B5EF4-FFF2-40B4-BE49-F238E27FC236}">
                <a16:creationId xmlns:a16="http://schemas.microsoft.com/office/drawing/2014/main" id="{6B04123B-75B9-42C0-B8F0-5A3CD6664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857" y="5944795"/>
            <a:ext cx="5337828" cy="329321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Испытания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будут проведены в ПолиЛаб, ссылка на аккредитацию: </a:t>
            </a:r>
            <a:endParaRPr lang="en-US" sz="1050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050" dirty="0" smtClean="0">
                <a:latin typeface="Arial Narrow" panose="020B0606020202030204" pitchFamily="34" charset="0"/>
                <a:hlinkClick r:id="rId6"/>
              </a:rPr>
              <a:t>https</a:t>
            </a:r>
            <a:r>
              <a:rPr lang="en-US" sz="1050" dirty="0">
                <a:latin typeface="Arial Narrow" panose="020B0606020202030204" pitchFamily="34" charset="0"/>
                <a:hlinkClick r:id="rId6"/>
              </a:rPr>
              <a:t>://pub.fsa.gov.ru/ral/view/34053/accreditation</a:t>
            </a:r>
            <a:endParaRPr lang="en-US" sz="1050" dirty="0">
              <a:solidFill>
                <a:srgbClr val="FF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161" name="Straight Connector 19">
            <a:extLst>
              <a:ext uri="{FF2B5EF4-FFF2-40B4-BE49-F238E27FC236}">
                <a16:creationId xmlns:a16="http://schemas.microsoft.com/office/drawing/2014/main" id="{486B9D9C-CC4C-4469-B0D1-54CCF975E9DD}"/>
              </a:ext>
            </a:extLst>
          </p:cNvPr>
          <p:cNvCxnSpPr>
            <a:cxnSpLocks/>
          </p:cNvCxnSpPr>
          <p:nvPr/>
        </p:nvCxnSpPr>
        <p:spPr>
          <a:xfrm>
            <a:off x="438150" y="4559988"/>
            <a:ext cx="5610225" cy="0"/>
          </a:xfrm>
          <a:prstGeom prst="line">
            <a:avLst/>
          </a:prstGeom>
          <a:ln w="12700" cap="rnd" cmpd="sng" algn="ctr">
            <a:solidFill>
              <a:srgbClr val="B2DCD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9">
            <a:extLst>
              <a:ext uri="{FF2B5EF4-FFF2-40B4-BE49-F238E27FC236}">
                <a16:creationId xmlns:a16="http://schemas.microsoft.com/office/drawing/2014/main" id="{486B9D9C-CC4C-4469-B0D1-54CCF975E9DD}"/>
              </a:ext>
            </a:extLst>
          </p:cNvPr>
          <p:cNvCxnSpPr>
            <a:cxnSpLocks/>
          </p:cNvCxnSpPr>
          <p:nvPr/>
        </p:nvCxnSpPr>
        <p:spPr>
          <a:xfrm>
            <a:off x="6176332" y="4559988"/>
            <a:ext cx="5610225" cy="0"/>
          </a:xfrm>
          <a:prstGeom prst="line">
            <a:avLst/>
          </a:prstGeom>
          <a:ln w="12700" cap="rnd" cmpd="sng" algn="ctr">
            <a:solidFill>
              <a:srgbClr val="B2DCD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32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249EAB-FC20-4A19-8680-DB2FB2DE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38622"/>
            <a:fld id="{31ED88B6-9D2D-479B-ABA6-BAE9EF28FCC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 defTabSz="1038622"/>
              <a:t>16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id="{1EF035DA-FAAD-4E7A-849D-AAB4FC924F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80984" y="1026087"/>
          <a:ext cx="7349856" cy="447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9856">
                  <a:extLst>
                    <a:ext uri="{9D8B030D-6E8A-4147-A177-3AD203B41FA5}">
                      <a16:colId xmlns:a16="http://schemas.microsoft.com/office/drawing/2014/main" val="1184347283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100" b="1" baseline="0" dirty="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Производитель пленок из ПЭНП </a:t>
                      </a:r>
                      <a:r>
                        <a:rPr lang="en-US" altLang="ru-RU" sz="2100" b="1" baseline="0" dirty="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PE LD03210 FE</a:t>
                      </a:r>
                      <a:endParaRPr lang="ru-RU" altLang="ru-RU" sz="2100" b="1" dirty="0">
                        <a:solidFill>
                          <a:schemeClr val="accent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084497"/>
                  </a:ext>
                </a:extLst>
              </a:tr>
            </a:tbl>
          </a:graphicData>
        </a:graphic>
      </p:graphicFrame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10C305A5-E4E6-49A8-B45B-535233B1A30F}"/>
              </a:ext>
            </a:extLst>
          </p:cNvPr>
          <p:cNvSpPr/>
          <p:nvPr/>
        </p:nvSpPr>
        <p:spPr bwMode="auto">
          <a:xfrm>
            <a:off x="6557884" y="1419275"/>
            <a:ext cx="1980616" cy="13152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8000" tIns="0" rIns="48000" bIns="0" numCol="1" rtlCol="0" anchor="t" anchorCtr="0" compatLnSpc="1">
            <a:prstTxWarp prst="textNoShape">
              <a:avLst/>
            </a:prstTxWarp>
          </a:bodyPr>
          <a:lstStyle/>
          <a:p>
            <a:pPr defTabSz="1038669">
              <a:defRPr/>
            </a:pPr>
            <a:r>
              <a:rPr lang="ru-RU" sz="14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Экономический эффект от доп</a:t>
            </a:r>
            <a:r>
              <a:rPr lang="ru-RU" sz="1467" b="1" dirty="0" smtClean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выпуска </a:t>
            </a:r>
            <a:endParaRPr lang="ru-RU" altLang="ru-RU" sz="1467" b="1" dirty="0">
              <a:solidFill>
                <a:srgbClr val="008C9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3881A6AA-E906-4EED-BC7D-AE268ADFC843}"/>
              </a:ext>
            </a:extLst>
          </p:cNvPr>
          <p:cNvSpPr/>
          <p:nvPr/>
        </p:nvSpPr>
        <p:spPr>
          <a:xfrm>
            <a:off x="7700671" y="2109813"/>
            <a:ext cx="165945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622"/>
            <a:endParaRPr lang="ru-RU" sz="1467" dirty="0">
              <a:solidFill>
                <a:srgbClr val="008C9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млн. </a:t>
            </a:r>
            <a:r>
              <a:rPr lang="ru-RU" sz="1467" dirty="0" err="1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руб</a:t>
            </a:r>
            <a:endParaRPr lang="ru-RU" sz="1467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94E358B-66F5-43B9-97DB-DB715A58D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75087" y="2100784"/>
            <a:ext cx="605008" cy="533480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7148950-935F-43AD-8686-4CF87C38BAB5}"/>
              </a:ext>
            </a:extLst>
          </p:cNvPr>
          <p:cNvSpPr/>
          <p:nvPr/>
        </p:nvSpPr>
        <p:spPr bwMode="auto">
          <a:xfrm>
            <a:off x="4735063" y="1419275"/>
            <a:ext cx="1742175" cy="13216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8000" tIns="0" rIns="4800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Увеличение времени работы</a:t>
            </a:r>
            <a:endParaRPr lang="ru-RU" sz="1467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34081E39-9818-496C-B6D2-37EFE46F21DA}"/>
              </a:ext>
            </a:extLst>
          </p:cNvPr>
          <p:cNvSpPr/>
          <p:nvPr/>
        </p:nvSpPr>
        <p:spPr>
          <a:xfrm>
            <a:off x="5614797" y="1790269"/>
            <a:ext cx="934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038622"/>
            <a:r>
              <a:rPr lang="ru-RU" sz="3200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123</a:t>
            </a:r>
            <a:r>
              <a:rPr lang="en-US" sz="3200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</a:t>
            </a:r>
            <a:endParaRPr lang="ru-RU" sz="1600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3B7FAD-E422-4124-832C-855BA00DCFEB}"/>
              </a:ext>
            </a:extLst>
          </p:cNvPr>
          <p:cNvSpPr/>
          <p:nvPr/>
        </p:nvSpPr>
        <p:spPr>
          <a:xfrm>
            <a:off x="5912401" y="2394227"/>
            <a:ext cx="540533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</a:t>
            </a:r>
            <a:r>
              <a:rPr lang="en-US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</a:t>
            </a:r>
            <a:endParaRPr lang="ru-RU" sz="1467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22C9AD-571B-4644-A981-85A052D7EC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66594" y="2257181"/>
            <a:ext cx="427423" cy="427423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38507C6-D1D5-4030-B95D-101D543BF9F8}"/>
              </a:ext>
            </a:extLst>
          </p:cNvPr>
          <p:cNvSpPr/>
          <p:nvPr/>
        </p:nvSpPr>
        <p:spPr>
          <a:xfrm>
            <a:off x="5313007" y="1892718"/>
            <a:ext cx="35618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</a:t>
            </a:r>
            <a:endParaRPr lang="ru-RU" sz="146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330F6EB-D9DF-40EB-A639-754AF74784AC}"/>
              </a:ext>
            </a:extLst>
          </p:cNvPr>
          <p:cNvSpPr/>
          <p:nvPr/>
        </p:nvSpPr>
        <p:spPr bwMode="auto">
          <a:xfrm>
            <a:off x="3202071" y="1406072"/>
            <a:ext cx="1445631" cy="13216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8000" tIns="0" rIns="4800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Снижение </a:t>
            </a:r>
            <a:r>
              <a:rPr lang="ru-RU" sz="1467" b="1" dirty="0" err="1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отходности</a:t>
            </a:r>
            <a:endParaRPr lang="ru-RU" sz="1467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0E9486C-57D8-499D-9185-5CA0AD94BEFB}"/>
              </a:ext>
            </a:extLst>
          </p:cNvPr>
          <p:cNvSpPr/>
          <p:nvPr/>
        </p:nvSpPr>
        <p:spPr>
          <a:xfrm>
            <a:off x="3883662" y="1591359"/>
            <a:ext cx="825867" cy="810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defTabSz="1038622"/>
            <a:r>
              <a:rPr lang="ru-RU" sz="3200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177</a:t>
            </a:r>
            <a:r>
              <a:rPr lang="ru-RU" sz="26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1467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EC197A-29C9-40BF-94E2-43D458FF46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84465" y="2221886"/>
            <a:ext cx="390947" cy="47412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D57FC05-69A6-4829-99B1-168563114919}"/>
              </a:ext>
            </a:extLst>
          </p:cNvPr>
          <p:cNvSpPr/>
          <p:nvPr/>
        </p:nvSpPr>
        <p:spPr>
          <a:xfrm>
            <a:off x="4087353" y="2340406"/>
            <a:ext cx="53091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</a:t>
            </a:r>
            <a:r>
              <a:rPr lang="en-US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</a:t>
            </a:r>
            <a:endParaRPr lang="ru-RU" sz="146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4E90627-60C6-4B50-984B-D8743F403DE0}"/>
              </a:ext>
            </a:extLst>
          </p:cNvPr>
          <p:cNvSpPr/>
          <p:nvPr/>
        </p:nvSpPr>
        <p:spPr>
          <a:xfrm>
            <a:off x="3586870" y="1857280"/>
            <a:ext cx="35618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</a:t>
            </a:r>
            <a:endParaRPr lang="ru-RU" sz="146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40DBEAC5-C575-40D4-ACD2-9D6EAD10F580}"/>
              </a:ext>
            </a:extLst>
          </p:cNvPr>
          <p:cNvSpPr/>
          <p:nvPr/>
        </p:nvSpPr>
        <p:spPr bwMode="auto">
          <a:xfrm>
            <a:off x="1764299" y="1419275"/>
            <a:ext cx="1401524" cy="13216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8000" tIns="0" rIns="4800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Снижение обрывности</a:t>
            </a:r>
            <a:endParaRPr lang="ru-RU" sz="1467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455C6DB6-712A-4526-A8A2-0967B6C43D00}"/>
              </a:ext>
            </a:extLst>
          </p:cNvPr>
          <p:cNvSpPr/>
          <p:nvPr/>
        </p:nvSpPr>
        <p:spPr>
          <a:xfrm>
            <a:off x="2285970" y="1825833"/>
            <a:ext cx="840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3200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16,5</a:t>
            </a:r>
            <a:endParaRPr lang="ru-RU" sz="3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996AF23-6239-4298-89E6-10A69D8042C6}"/>
              </a:ext>
            </a:extLst>
          </p:cNvPr>
          <p:cNvSpPr/>
          <p:nvPr/>
        </p:nvSpPr>
        <p:spPr>
          <a:xfrm>
            <a:off x="2716753" y="2356568"/>
            <a:ext cx="428322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</a:t>
            </a:r>
            <a:endParaRPr lang="ru-RU" sz="146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50C38390-01D9-4E89-9B5F-F9AE281C3B95}"/>
              </a:ext>
            </a:extLst>
          </p:cNvPr>
          <p:cNvSpPr/>
          <p:nvPr/>
        </p:nvSpPr>
        <p:spPr>
          <a:xfrm>
            <a:off x="2123977" y="1852958"/>
            <a:ext cx="266420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</a:t>
            </a:r>
            <a:endParaRPr lang="ru-RU" sz="1467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4BAD63-660B-459D-8ED6-7864E370CED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794560" y="2334109"/>
            <a:ext cx="478529" cy="37127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8866E66-79E3-484D-AFE9-F9B424F0D0F1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1" r="1498" b="1853"/>
          <a:stretch/>
        </p:blipFill>
        <p:spPr>
          <a:xfrm>
            <a:off x="312866" y="1098229"/>
            <a:ext cx="1368119" cy="1629708"/>
          </a:xfrm>
          <a:prstGeom prst="rect">
            <a:avLst/>
          </a:prstGeom>
        </p:spPr>
      </p:pic>
      <p:graphicFrame>
        <p:nvGraphicFramePr>
          <p:cNvPr id="37" name="Таблица 36">
            <a:extLst>
              <a:ext uri="{FF2B5EF4-FFF2-40B4-BE49-F238E27FC236}">
                <a16:creationId xmlns:a16="http://schemas.microsoft.com/office/drawing/2014/main" id="{1EF035DA-FAAD-4E7A-849D-AAB4FC924F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77001" y="2809156"/>
          <a:ext cx="7349856" cy="447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9856">
                  <a:extLst>
                    <a:ext uri="{9D8B030D-6E8A-4147-A177-3AD203B41FA5}">
                      <a16:colId xmlns:a16="http://schemas.microsoft.com/office/drawing/2014/main" val="1184347283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100" b="1" baseline="0" dirty="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Европейский производитель БОПП из </a:t>
                      </a:r>
                      <a:r>
                        <a:rPr lang="en-US" altLang="ru-RU" sz="2100" b="1" baseline="0" dirty="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PP H036BF</a:t>
                      </a:r>
                      <a:endParaRPr lang="ru-RU" altLang="ru-RU" sz="2100" b="1" dirty="0">
                        <a:solidFill>
                          <a:schemeClr val="accent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084497"/>
                  </a:ext>
                </a:extLst>
              </a:tr>
            </a:tbl>
          </a:graphicData>
        </a:graphic>
      </p:graphicFrame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C305A5-E4E6-49A8-B45B-535233B1A30F}"/>
              </a:ext>
            </a:extLst>
          </p:cNvPr>
          <p:cNvSpPr/>
          <p:nvPr/>
        </p:nvSpPr>
        <p:spPr bwMode="auto">
          <a:xfrm>
            <a:off x="6594691" y="3250671"/>
            <a:ext cx="1924396" cy="12874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8000" tIns="0" rIns="48000" bIns="0" numCol="1" rtlCol="0" anchor="t" anchorCtr="0" compatLnSpc="1">
            <a:prstTxWarp prst="textNoShape">
              <a:avLst/>
            </a:prstTxWarp>
          </a:bodyPr>
          <a:lstStyle/>
          <a:p>
            <a:pPr defTabSz="1038669">
              <a:defRPr/>
            </a:pPr>
            <a:r>
              <a:rPr lang="ru-RU" sz="14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Экономический эффект для клиента</a:t>
            </a:r>
            <a:endParaRPr lang="ru-RU" altLang="ru-RU" sz="1467" b="1" dirty="0">
              <a:solidFill>
                <a:srgbClr val="008C9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881A6AA-E906-4EED-BC7D-AE268ADFC843}"/>
              </a:ext>
            </a:extLst>
          </p:cNvPr>
          <p:cNvSpPr/>
          <p:nvPr/>
        </p:nvSpPr>
        <p:spPr>
          <a:xfrm>
            <a:off x="7607247" y="4186668"/>
            <a:ext cx="1256787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622"/>
            <a:r>
              <a:rPr lang="en-US" sz="1467" dirty="0" err="1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Eur</a:t>
            </a:r>
            <a:r>
              <a:rPr lang="en-US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 ГП</a:t>
            </a:r>
            <a:endParaRPr lang="ru-RU" sz="1467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F94E358B-66F5-43B9-97DB-DB715A58D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97365" y="3967307"/>
            <a:ext cx="605008" cy="533480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7148950-935F-43AD-8686-4CF87C38BAB5}"/>
              </a:ext>
            </a:extLst>
          </p:cNvPr>
          <p:cNvSpPr/>
          <p:nvPr/>
        </p:nvSpPr>
        <p:spPr bwMode="auto">
          <a:xfrm>
            <a:off x="4765863" y="3250671"/>
            <a:ext cx="1746844" cy="13216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8000" tIns="0" rIns="4800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Увеличение времени работы</a:t>
            </a:r>
            <a:endParaRPr lang="ru-RU" sz="1467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4081E39-9818-496C-B6D2-37EFE46F21DA}"/>
              </a:ext>
            </a:extLst>
          </p:cNvPr>
          <p:cNvSpPr/>
          <p:nvPr/>
        </p:nvSpPr>
        <p:spPr>
          <a:xfrm>
            <a:off x="5559068" y="3661354"/>
            <a:ext cx="747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038622"/>
            <a:r>
              <a:rPr lang="en-US" sz="3200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160</a:t>
            </a:r>
            <a:endParaRPr lang="ru-RU" sz="1600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EE3B7FAD-E422-4124-832C-855BA00DCFEB}"/>
              </a:ext>
            </a:extLst>
          </p:cNvPr>
          <p:cNvSpPr/>
          <p:nvPr/>
        </p:nvSpPr>
        <p:spPr>
          <a:xfrm>
            <a:off x="5848987" y="4218986"/>
            <a:ext cx="540533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</a:t>
            </a:r>
            <a:r>
              <a:rPr lang="en-US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</a:t>
            </a:r>
            <a:endParaRPr lang="ru-RU" sz="1467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222C9AD-571B-4644-A981-85A052D7EC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97157" y="4006471"/>
            <a:ext cx="496096" cy="496096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638507C6-D1D5-4030-B95D-101D543BF9F8}"/>
              </a:ext>
            </a:extLst>
          </p:cNvPr>
          <p:cNvSpPr/>
          <p:nvPr/>
        </p:nvSpPr>
        <p:spPr>
          <a:xfrm>
            <a:off x="5109612" y="3716275"/>
            <a:ext cx="35618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</a:t>
            </a:r>
            <a:endParaRPr lang="ru-RU" sz="146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B330F6EB-D9DF-40EB-A639-754AF74784AC}"/>
              </a:ext>
            </a:extLst>
          </p:cNvPr>
          <p:cNvSpPr/>
          <p:nvPr/>
        </p:nvSpPr>
        <p:spPr bwMode="auto">
          <a:xfrm>
            <a:off x="3199071" y="3250672"/>
            <a:ext cx="1448632" cy="13216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8000" tIns="0" rIns="4800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Снижение </a:t>
            </a:r>
            <a:r>
              <a:rPr lang="ru-RU" sz="1467" b="1" dirty="0" err="1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отходности</a:t>
            </a:r>
            <a:endParaRPr lang="ru-RU" sz="1467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0E9486C-57D8-499D-9185-5CA0AD94BEFB}"/>
              </a:ext>
            </a:extLst>
          </p:cNvPr>
          <p:cNvSpPr/>
          <p:nvPr/>
        </p:nvSpPr>
        <p:spPr>
          <a:xfrm>
            <a:off x="3886194" y="3509818"/>
            <a:ext cx="825867" cy="810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defTabSz="1038622"/>
            <a:r>
              <a:rPr lang="en-US" sz="3200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340</a:t>
            </a:r>
            <a:r>
              <a:rPr lang="ru-RU" sz="26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1467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DEC197A-29C9-40BF-94E2-43D458FF46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98680" y="4017458"/>
            <a:ext cx="390947" cy="474127"/>
          </a:xfrm>
          <a:prstGeom prst="rect">
            <a:avLst/>
          </a:prstGeom>
        </p:spPr>
      </p:pic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DD57FC05-69A6-4829-99B1-168563114919}"/>
              </a:ext>
            </a:extLst>
          </p:cNvPr>
          <p:cNvSpPr/>
          <p:nvPr/>
        </p:nvSpPr>
        <p:spPr>
          <a:xfrm>
            <a:off x="4131067" y="4236675"/>
            <a:ext cx="53091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</a:t>
            </a:r>
            <a:r>
              <a:rPr lang="en-US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</a:t>
            </a:r>
            <a:endParaRPr lang="ru-RU" sz="146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24E90627-60C6-4B50-984B-D8743F403DE0}"/>
              </a:ext>
            </a:extLst>
          </p:cNvPr>
          <p:cNvSpPr/>
          <p:nvPr/>
        </p:nvSpPr>
        <p:spPr>
          <a:xfrm>
            <a:off x="3623678" y="3701880"/>
            <a:ext cx="35618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</a:t>
            </a:r>
            <a:endParaRPr lang="ru-RU" sz="146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40DBEAC5-C575-40D4-ACD2-9D6EAD10F580}"/>
              </a:ext>
            </a:extLst>
          </p:cNvPr>
          <p:cNvSpPr/>
          <p:nvPr/>
        </p:nvSpPr>
        <p:spPr bwMode="auto">
          <a:xfrm>
            <a:off x="1794283" y="3250672"/>
            <a:ext cx="1360323" cy="13216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8000" tIns="0" rIns="4800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Снижение обрывности</a:t>
            </a:r>
            <a:endParaRPr lang="ru-RU" sz="1467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455C6DB6-712A-4526-A8A2-0967B6C43D00}"/>
              </a:ext>
            </a:extLst>
          </p:cNvPr>
          <p:cNvSpPr/>
          <p:nvPr/>
        </p:nvSpPr>
        <p:spPr>
          <a:xfrm>
            <a:off x="2151703" y="3741831"/>
            <a:ext cx="1047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3200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50C38390-01D9-4E89-9B5F-F9AE281C3B95}"/>
              </a:ext>
            </a:extLst>
          </p:cNvPr>
          <p:cNvSpPr/>
          <p:nvPr/>
        </p:nvSpPr>
        <p:spPr>
          <a:xfrm>
            <a:off x="1861115" y="3792900"/>
            <a:ext cx="35618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</a:t>
            </a:r>
            <a:endParaRPr lang="ru-RU" sz="1467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D4BAD63-660B-459D-8ED6-7864E370CED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24315" y="4236674"/>
            <a:ext cx="373885" cy="2900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6630" y="2911379"/>
            <a:ext cx="1396215" cy="16188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64299" y="4643633"/>
            <a:ext cx="440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8622"/>
            <a:r>
              <a:rPr lang="ru-RU" b="1" dirty="0" smtClean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Производитель </a:t>
            </a:r>
            <a:r>
              <a:rPr lang="ru-RU" b="1" dirty="0" err="1" smtClean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биг-бэгов</a:t>
            </a:r>
            <a:r>
              <a:rPr lang="ru-RU" b="1" dirty="0" smtClean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из </a:t>
            </a:r>
            <a:r>
              <a:rPr lang="en-US" b="1" dirty="0" smtClean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PP </a:t>
            </a:r>
            <a:r>
              <a:rPr lang="en-US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H043/63 </a:t>
            </a:r>
            <a:r>
              <a:rPr lang="en-US" b="1" dirty="0" smtClean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FF</a:t>
            </a:r>
            <a:endParaRPr lang="ru-RU" b="1" dirty="0">
              <a:solidFill>
                <a:srgbClr val="008C9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0DBEAC5-C575-40D4-ACD2-9D6EAD10F580}"/>
              </a:ext>
            </a:extLst>
          </p:cNvPr>
          <p:cNvSpPr/>
          <p:nvPr/>
        </p:nvSpPr>
        <p:spPr bwMode="auto">
          <a:xfrm>
            <a:off x="3351523" y="5082197"/>
            <a:ext cx="2781387" cy="12227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8000" tIns="0" rIns="4800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solidFill>
                <a:srgbClr val="008C9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Увеличение 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производительности</a:t>
            </a:r>
            <a:endParaRPr lang="ru-RU" sz="1467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0C38390-01D9-4E89-9B5F-F9AE281C3B95}"/>
              </a:ext>
            </a:extLst>
          </p:cNvPr>
          <p:cNvSpPr/>
          <p:nvPr/>
        </p:nvSpPr>
        <p:spPr>
          <a:xfrm>
            <a:off x="4830503" y="5690467"/>
            <a:ext cx="35618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</a:t>
            </a:r>
            <a:endParaRPr lang="ru-RU" sz="146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30E9486C-57D8-499D-9185-5CA0AD94BEFB}"/>
              </a:ext>
            </a:extLst>
          </p:cNvPr>
          <p:cNvSpPr/>
          <p:nvPr/>
        </p:nvSpPr>
        <p:spPr>
          <a:xfrm>
            <a:off x="5112674" y="5427845"/>
            <a:ext cx="9525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600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defTabSz="1038622"/>
            <a:r>
              <a:rPr lang="ru-RU" sz="3200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20% </a:t>
            </a:r>
            <a:endParaRPr lang="ru-RU" sz="1600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34081E39-9818-496C-B6D2-37EFE46F21DA}"/>
              </a:ext>
            </a:extLst>
          </p:cNvPr>
          <p:cNvSpPr/>
          <p:nvPr/>
        </p:nvSpPr>
        <p:spPr>
          <a:xfrm>
            <a:off x="7510984" y="3687643"/>
            <a:ext cx="55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038622"/>
            <a:r>
              <a:rPr lang="ru-RU" sz="3200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</a:t>
            </a:r>
            <a:endParaRPr lang="ru-RU" sz="1600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2120" y="4778491"/>
            <a:ext cx="1441429" cy="1554895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7635633" y="4674010"/>
            <a:ext cx="426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8622"/>
            <a:r>
              <a:rPr lang="ru-RU" b="1" dirty="0" smtClean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Производитель контейнеров из </a:t>
            </a:r>
            <a:r>
              <a:rPr lang="en-US" b="1" dirty="0" smtClean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PP H250GP</a:t>
            </a:r>
            <a:endParaRPr lang="ru-RU" b="1" dirty="0">
              <a:solidFill>
                <a:srgbClr val="008C9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40DBEAC5-C575-40D4-ACD2-9D6EAD10F580}"/>
              </a:ext>
            </a:extLst>
          </p:cNvPr>
          <p:cNvSpPr/>
          <p:nvPr/>
        </p:nvSpPr>
        <p:spPr bwMode="auto">
          <a:xfrm>
            <a:off x="9030840" y="5095367"/>
            <a:ext cx="2934605" cy="1238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8000" tIns="0" rIns="4800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667" b="1" dirty="0">
              <a:solidFill>
                <a:srgbClr val="008C9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Снижение количества брака </a:t>
            </a:r>
            <a:endParaRPr lang="ru-RU" sz="1467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50C38390-01D9-4E89-9B5F-F9AE281C3B95}"/>
              </a:ext>
            </a:extLst>
          </p:cNvPr>
          <p:cNvSpPr/>
          <p:nvPr/>
        </p:nvSpPr>
        <p:spPr>
          <a:xfrm>
            <a:off x="10492842" y="5497422"/>
            <a:ext cx="35618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</a:t>
            </a:r>
            <a:endParaRPr lang="ru-RU" sz="146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30E9486C-57D8-499D-9185-5CA0AD94BEFB}"/>
              </a:ext>
            </a:extLst>
          </p:cNvPr>
          <p:cNvSpPr/>
          <p:nvPr/>
        </p:nvSpPr>
        <p:spPr>
          <a:xfrm>
            <a:off x="10683633" y="5652277"/>
            <a:ext cx="1045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3200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50% </a:t>
            </a:r>
            <a:endParaRPr lang="ru-RU" sz="3200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9" name="Таблица 88">
            <a:extLst>
              <a:ext uri="{FF2B5EF4-FFF2-40B4-BE49-F238E27FC236}">
                <a16:creationId xmlns:a16="http://schemas.microsoft.com/office/drawing/2014/main" id="{1EF035DA-FAAD-4E7A-849D-AAB4FC924F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1277" y="116292"/>
          <a:ext cx="11301123" cy="85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1123">
                  <a:extLst>
                    <a:ext uri="{9D8B030D-6E8A-4147-A177-3AD203B41FA5}">
                      <a16:colId xmlns:a16="http://schemas.microsoft.com/office/drawing/2014/main" val="1184347283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baseline="0" dirty="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ПРИМЕРЫ УСПЕШНЫХ КЕЙСОВ ПО ПОВЫШЕНИЮ ЭФФЕКТИВНОСТИ КЛИЕНТОВ И ПРИМЕНЕНИЮ НОВЫХ МАРОК СИБУР  </a:t>
                      </a:r>
                      <a:endParaRPr lang="ru-RU" altLang="ru-RU" sz="2400" b="1" dirty="0">
                        <a:solidFill>
                          <a:schemeClr val="accent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084497"/>
                  </a:ext>
                </a:extLst>
              </a:tr>
            </a:tbl>
          </a:graphicData>
        </a:graphic>
      </p:graphicFrame>
      <p:sp>
        <p:nvSpPr>
          <p:cNvPr id="90" name="TextBox 89"/>
          <p:cNvSpPr txBox="1"/>
          <p:nvPr/>
        </p:nvSpPr>
        <p:spPr>
          <a:xfrm>
            <a:off x="8617066" y="994489"/>
            <a:ext cx="2731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38622"/>
            <a:r>
              <a:rPr lang="ru-RU" b="1" dirty="0" smtClean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Производитель канистр из</a:t>
            </a:r>
          </a:p>
          <a:p>
            <a:pPr defTabSz="1038622"/>
            <a:r>
              <a:rPr lang="en-US" b="1" dirty="0" smtClean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 </a:t>
            </a:r>
            <a:r>
              <a:rPr lang="ru-RU" b="1" dirty="0" smtClean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HD 10530LB</a:t>
            </a:r>
            <a:endParaRPr lang="ru-RU" b="1" dirty="0">
              <a:solidFill>
                <a:srgbClr val="008C9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0DBEAC5-C575-40D4-ACD2-9D6EAD10F580}"/>
              </a:ext>
            </a:extLst>
          </p:cNvPr>
          <p:cNvSpPr/>
          <p:nvPr/>
        </p:nvSpPr>
        <p:spPr bwMode="auto">
          <a:xfrm>
            <a:off x="10231386" y="1543340"/>
            <a:ext cx="1724791" cy="14351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8000" tIns="0" rIns="4800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Снижение веса изделий</a:t>
            </a:r>
            <a:endParaRPr lang="ru-RU" sz="1467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0C38390-01D9-4E89-9B5F-F9AE281C3B95}"/>
              </a:ext>
            </a:extLst>
          </p:cNvPr>
          <p:cNvSpPr/>
          <p:nvPr/>
        </p:nvSpPr>
        <p:spPr>
          <a:xfrm>
            <a:off x="10974350" y="2072624"/>
            <a:ext cx="35618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</a:t>
            </a:r>
            <a:endParaRPr lang="ru-RU" sz="1467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7D4BAD63-660B-459D-8ED6-7864E370CED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359017" y="2427514"/>
            <a:ext cx="531071" cy="412037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30E9486C-57D8-499D-9185-5CA0AD94BEFB}"/>
              </a:ext>
            </a:extLst>
          </p:cNvPr>
          <p:cNvSpPr/>
          <p:nvPr/>
        </p:nvSpPr>
        <p:spPr>
          <a:xfrm>
            <a:off x="11178843" y="2104551"/>
            <a:ext cx="750526" cy="810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defTabSz="1038622"/>
            <a:r>
              <a:rPr lang="en-US" sz="3200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r>
              <a:rPr lang="ru-RU" sz="3200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r>
              <a:rPr lang="ru-RU" sz="26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1467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40DBEAC5-C575-40D4-ACD2-9D6EAD10F580}"/>
              </a:ext>
            </a:extLst>
          </p:cNvPr>
          <p:cNvSpPr/>
          <p:nvPr/>
        </p:nvSpPr>
        <p:spPr bwMode="auto">
          <a:xfrm>
            <a:off x="10255407" y="3055468"/>
            <a:ext cx="1748787" cy="151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8000" tIns="0" rIns="4800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Увеличение производительности </a:t>
            </a:r>
            <a:endParaRPr lang="ru-RU" sz="1467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50C38390-01D9-4E89-9B5F-F9AE281C3B95}"/>
              </a:ext>
            </a:extLst>
          </p:cNvPr>
          <p:cNvSpPr/>
          <p:nvPr/>
        </p:nvSpPr>
        <p:spPr>
          <a:xfrm>
            <a:off x="11014822" y="3701880"/>
            <a:ext cx="35618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</a:t>
            </a:r>
            <a:endParaRPr lang="ru-RU" sz="146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30E9486C-57D8-499D-9185-5CA0AD94BEFB}"/>
              </a:ext>
            </a:extLst>
          </p:cNvPr>
          <p:cNvSpPr/>
          <p:nvPr/>
        </p:nvSpPr>
        <p:spPr>
          <a:xfrm>
            <a:off x="11316440" y="3561019"/>
            <a:ext cx="750526" cy="810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defTabSz="1038622"/>
            <a:r>
              <a:rPr lang="ru-RU" sz="3200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1%</a:t>
            </a:r>
            <a:r>
              <a:rPr lang="ru-RU" sz="26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1467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40183" y="1023065"/>
            <a:ext cx="8476883" cy="1786092"/>
          </a:xfrm>
          <a:prstGeom prst="rect">
            <a:avLst/>
          </a:prstGeom>
          <a:noFill/>
          <a:ln w="31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9" name="Прямоугольник 98"/>
          <p:cNvSpPr/>
          <p:nvPr/>
        </p:nvSpPr>
        <p:spPr bwMode="auto">
          <a:xfrm>
            <a:off x="151501" y="2850421"/>
            <a:ext cx="8476883" cy="1786092"/>
          </a:xfrm>
          <a:prstGeom prst="rect">
            <a:avLst/>
          </a:prstGeom>
          <a:noFill/>
          <a:ln w="31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0" name="Прямоугольник 99"/>
          <p:cNvSpPr/>
          <p:nvPr/>
        </p:nvSpPr>
        <p:spPr bwMode="auto">
          <a:xfrm>
            <a:off x="144915" y="4693809"/>
            <a:ext cx="6030780" cy="1735700"/>
          </a:xfrm>
          <a:prstGeom prst="rect">
            <a:avLst/>
          </a:prstGeom>
          <a:noFill/>
          <a:ln w="31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1" name="Прямоугольник 100"/>
          <p:cNvSpPr/>
          <p:nvPr/>
        </p:nvSpPr>
        <p:spPr bwMode="auto">
          <a:xfrm>
            <a:off x="6249262" y="4693809"/>
            <a:ext cx="5796437" cy="1735700"/>
          </a:xfrm>
          <a:prstGeom prst="rect">
            <a:avLst/>
          </a:prstGeom>
          <a:noFill/>
          <a:ln w="31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8661530" y="1039021"/>
            <a:ext cx="3384169" cy="3568873"/>
          </a:xfrm>
          <a:prstGeom prst="rect">
            <a:avLst/>
          </a:prstGeom>
          <a:noFill/>
          <a:ln w="31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34081E39-9818-496C-B6D2-37EFE46F21DA}"/>
              </a:ext>
            </a:extLst>
          </p:cNvPr>
          <p:cNvSpPr/>
          <p:nvPr/>
        </p:nvSpPr>
        <p:spPr>
          <a:xfrm>
            <a:off x="7569375" y="1861127"/>
            <a:ext cx="55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038622"/>
            <a:r>
              <a:rPr lang="ru-RU" sz="3200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25</a:t>
            </a:r>
            <a:endParaRPr lang="ru-RU" sz="1600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15080" y="4766410"/>
            <a:ext cx="1223824" cy="15505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721788" y="5199005"/>
            <a:ext cx="1165625" cy="111793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3DEC197A-29C9-40BF-94E2-43D458FF46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543175" y="5619394"/>
            <a:ext cx="507720" cy="6157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723754" y="1547352"/>
            <a:ext cx="1459655" cy="1822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987630" y="3300028"/>
            <a:ext cx="937437" cy="12811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77002" y="5161159"/>
            <a:ext cx="1272911" cy="1177856"/>
          </a:xfrm>
          <a:prstGeom prst="rect">
            <a:avLst/>
          </a:prstGeom>
        </p:spPr>
      </p:pic>
      <p:grpSp>
        <p:nvGrpSpPr>
          <p:cNvPr id="80" name="Группа 79"/>
          <p:cNvGrpSpPr/>
          <p:nvPr/>
        </p:nvGrpSpPr>
        <p:grpSpPr>
          <a:xfrm>
            <a:off x="3542407" y="5792706"/>
            <a:ext cx="341356" cy="438193"/>
            <a:chOff x="1479550" y="1782763"/>
            <a:chExt cx="252413" cy="423862"/>
          </a:xfrm>
        </p:grpSpPr>
        <p:sp>
          <p:nvSpPr>
            <p:cNvPr id="81" name="Freeform 71"/>
            <p:cNvSpPr>
              <a:spLocks/>
            </p:cNvSpPr>
            <p:nvPr/>
          </p:nvSpPr>
          <p:spPr bwMode="auto">
            <a:xfrm>
              <a:off x="1479550" y="1782763"/>
              <a:ext cx="252413" cy="333375"/>
            </a:xfrm>
            <a:custGeom>
              <a:avLst/>
              <a:gdLst>
                <a:gd name="T0" fmla="*/ 119 w 159"/>
                <a:gd name="T1" fmla="*/ 125 h 210"/>
                <a:gd name="T2" fmla="*/ 119 w 159"/>
                <a:gd name="T3" fmla="*/ 102 h 210"/>
                <a:gd name="T4" fmla="*/ 159 w 159"/>
                <a:gd name="T5" fmla="*/ 102 h 210"/>
                <a:gd name="T6" fmla="*/ 80 w 159"/>
                <a:gd name="T7" fmla="*/ 0 h 210"/>
                <a:gd name="T8" fmla="*/ 0 w 159"/>
                <a:gd name="T9" fmla="*/ 102 h 210"/>
                <a:gd name="T10" fmla="*/ 34 w 159"/>
                <a:gd name="T11" fmla="*/ 102 h 210"/>
                <a:gd name="T12" fmla="*/ 34 w 159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10">
                  <a:moveTo>
                    <a:pt x="119" y="125"/>
                  </a:moveTo>
                  <a:lnTo>
                    <a:pt x="119" y="102"/>
                  </a:lnTo>
                  <a:lnTo>
                    <a:pt x="159" y="102"/>
                  </a:lnTo>
                  <a:lnTo>
                    <a:pt x="80" y="0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34" y="210"/>
                  </a:lnTo>
                </a:path>
              </a:pathLst>
            </a:custGeom>
            <a:noFill/>
            <a:ln w="1746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2" name="Line 72"/>
            <p:cNvSpPr>
              <a:spLocks noChangeShapeType="1"/>
            </p:cNvSpPr>
            <p:nvPr/>
          </p:nvSpPr>
          <p:spPr bwMode="auto">
            <a:xfrm>
              <a:off x="1533525" y="2133600"/>
              <a:ext cx="0" cy="17462"/>
            </a:xfrm>
            <a:prstGeom prst="line">
              <a:avLst/>
            </a:prstGeom>
            <a:noFill/>
            <a:ln w="1746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3" name="Line 73"/>
            <p:cNvSpPr>
              <a:spLocks noChangeShapeType="1"/>
            </p:cNvSpPr>
            <p:nvPr/>
          </p:nvSpPr>
          <p:spPr bwMode="auto">
            <a:xfrm>
              <a:off x="1533525" y="2170113"/>
              <a:ext cx="0" cy="17462"/>
            </a:xfrm>
            <a:prstGeom prst="line">
              <a:avLst/>
            </a:prstGeom>
            <a:noFill/>
            <a:ln w="1746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2" name="Line 74"/>
            <p:cNvSpPr>
              <a:spLocks noChangeShapeType="1"/>
            </p:cNvSpPr>
            <p:nvPr/>
          </p:nvSpPr>
          <p:spPr bwMode="auto">
            <a:xfrm>
              <a:off x="1489075" y="2052638"/>
              <a:ext cx="0" cy="107950"/>
            </a:xfrm>
            <a:prstGeom prst="line">
              <a:avLst/>
            </a:prstGeom>
            <a:noFill/>
            <a:ln w="1746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3" name="Oval 75"/>
            <p:cNvSpPr>
              <a:spLocks noChangeArrowheads="1"/>
            </p:cNvSpPr>
            <p:nvPr/>
          </p:nvSpPr>
          <p:spPr bwMode="auto">
            <a:xfrm>
              <a:off x="1597025" y="1998663"/>
              <a:ext cx="53975" cy="53975"/>
            </a:xfrm>
            <a:prstGeom prst="ellipse">
              <a:avLst/>
            </a:prstGeom>
            <a:noFill/>
            <a:ln w="1746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4" name="Freeform 76"/>
            <p:cNvSpPr>
              <a:spLocks/>
            </p:cNvSpPr>
            <p:nvPr/>
          </p:nvSpPr>
          <p:spPr bwMode="auto">
            <a:xfrm>
              <a:off x="1677988" y="2070100"/>
              <a:ext cx="53975" cy="53975"/>
            </a:xfrm>
            <a:custGeom>
              <a:avLst/>
              <a:gdLst>
                <a:gd name="T0" fmla="*/ 12 w 24"/>
                <a:gd name="T1" fmla="*/ 24 h 24"/>
                <a:gd name="T2" fmla="*/ 12 w 24"/>
                <a:gd name="T3" fmla="*/ 24 h 24"/>
                <a:gd name="T4" fmla="*/ 0 w 24"/>
                <a:gd name="T5" fmla="*/ 12 h 24"/>
                <a:gd name="T6" fmla="*/ 0 w 24"/>
                <a:gd name="T7" fmla="*/ 12 h 24"/>
                <a:gd name="T8" fmla="*/ 12 w 24"/>
                <a:gd name="T9" fmla="*/ 0 h 24"/>
                <a:gd name="T10" fmla="*/ 12 w 24"/>
                <a:gd name="T11" fmla="*/ 0 h 24"/>
                <a:gd name="T12" fmla="*/ 24 w 24"/>
                <a:gd name="T13" fmla="*/ 12 h 24"/>
                <a:gd name="T14" fmla="*/ 24 w 24"/>
                <a:gd name="T15" fmla="*/ 12 h 24"/>
                <a:gd name="T16" fmla="*/ 12 w 24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</a:path>
              </a:pathLst>
            </a:custGeom>
            <a:noFill/>
            <a:ln w="1746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5" name="Line 77"/>
            <p:cNvSpPr>
              <a:spLocks noChangeShapeType="1"/>
            </p:cNvSpPr>
            <p:nvPr/>
          </p:nvSpPr>
          <p:spPr bwMode="auto">
            <a:xfrm flipV="1">
              <a:off x="1614488" y="1998663"/>
              <a:ext cx="100013" cy="125412"/>
            </a:xfrm>
            <a:prstGeom prst="line">
              <a:avLst/>
            </a:prstGeom>
            <a:noFill/>
            <a:ln w="1746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6" name="Line 78"/>
            <p:cNvSpPr>
              <a:spLocks noChangeShapeType="1"/>
            </p:cNvSpPr>
            <p:nvPr/>
          </p:nvSpPr>
          <p:spPr bwMode="auto">
            <a:xfrm>
              <a:off x="1668463" y="2143125"/>
              <a:ext cx="0" cy="63500"/>
            </a:xfrm>
            <a:prstGeom prst="line">
              <a:avLst/>
            </a:prstGeom>
            <a:noFill/>
            <a:ln w="1746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10411527" y="3967307"/>
            <a:ext cx="478560" cy="521581"/>
            <a:chOff x="1479550" y="1782763"/>
            <a:chExt cx="252413" cy="423862"/>
          </a:xfrm>
        </p:grpSpPr>
        <p:sp>
          <p:nvSpPr>
            <p:cNvPr id="108" name="Freeform 71"/>
            <p:cNvSpPr>
              <a:spLocks/>
            </p:cNvSpPr>
            <p:nvPr/>
          </p:nvSpPr>
          <p:spPr bwMode="auto">
            <a:xfrm>
              <a:off x="1479550" y="1782763"/>
              <a:ext cx="252413" cy="333375"/>
            </a:xfrm>
            <a:custGeom>
              <a:avLst/>
              <a:gdLst>
                <a:gd name="T0" fmla="*/ 119 w 159"/>
                <a:gd name="T1" fmla="*/ 125 h 210"/>
                <a:gd name="T2" fmla="*/ 119 w 159"/>
                <a:gd name="T3" fmla="*/ 102 h 210"/>
                <a:gd name="T4" fmla="*/ 159 w 159"/>
                <a:gd name="T5" fmla="*/ 102 h 210"/>
                <a:gd name="T6" fmla="*/ 80 w 159"/>
                <a:gd name="T7" fmla="*/ 0 h 210"/>
                <a:gd name="T8" fmla="*/ 0 w 159"/>
                <a:gd name="T9" fmla="*/ 102 h 210"/>
                <a:gd name="T10" fmla="*/ 34 w 159"/>
                <a:gd name="T11" fmla="*/ 102 h 210"/>
                <a:gd name="T12" fmla="*/ 34 w 159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10">
                  <a:moveTo>
                    <a:pt x="119" y="125"/>
                  </a:moveTo>
                  <a:lnTo>
                    <a:pt x="119" y="102"/>
                  </a:lnTo>
                  <a:lnTo>
                    <a:pt x="159" y="102"/>
                  </a:lnTo>
                  <a:lnTo>
                    <a:pt x="80" y="0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34" y="210"/>
                  </a:lnTo>
                </a:path>
              </a:pathLst>
            </a:custGeom>
            <a:noFill/>
            <a:ln w="1746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9" name="Line 72"/>
            <p:cNvSpPr>
              <a:spLocks noChangeShapeType="1"/>
            </p:cNvSpPr>
            <p:nvPr/>
          </p:nvSpPr>
          <p:spPr bwMode="auto">
            <a:xfrm>
              <a:off x="1533525" y="2133600"/>
              <a:ext cx="0" cy="17462"/>
            </a:xfrm>
            <a:prstGeom prst="line">
              <a:avLst/>
            </a:prstGeom>
            <a:noFill/>
            <a:ln w="1746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0" name="Line 73"/>
            <p:cNvSpPr>
              <a:spLocks noChangeShapeType="1"/>
            </p:cNvSpPr>
            <p:nvPr/>
          </p:nvSpPr>
          <p:spPr bwMode="auto">
            <a:xfrm>
              <a:off x="1533525" y="2170113"/>
              <a:ext cx="0" cy="17462"/>
            </a:xfrm>
            <a:prstGeom prst="line">
              <a:avLst/>
            </a:prstGeom>
            <a:noFill/>
            <a:ln w="1746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1" name="Line 74"/>
            <p:cNvSpPr>
              <a:spLocks noChangeShapeType="1"/>
            </p:cNvSpPr>
            <p:nvPr/>
          </p:nvSpPr>
          <p:spPr bwMode="auto">
            <a:xfrm>
              <a:off x="1489075" y="2052638"/>
              <a:ext cx="0" cy="107950"/>
            </a:xfrm>
            <a:prstGeom prst="line">
              <a:avLst/>
            </a:prstGeom>
            <a:noFill/>
            <a:ln w="1746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2" name="Oval 75"/>
            <p:cNvSpPr>
              <a:spLocks noChangeArrowheads="1"/>
            </p:cNvSpPr>
            <p:nvPr/>
          </p:nvSpPr>
          <p:spPr bwMode="auto">
            <a:xfrm>
              <a:off x="1597025" y="1998663"/>
              <a:ext cx="53975" cy="53975"/>
            </a:xfrm>
            <a:prstGeom prst="ellipse">
              <a:avLst/>
            </a:prstGeom>
            <a:noFill/>
            <a:ln w="1746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" name="Freeform 76"/>
            <p:cNvSpPr>
              <a:spLocks/>
            </p:cNvSpPr>
            <p:nvPr/>
          </p:nvSpPr>
          <p:spPr bwMode="auto">
            <a:xfrm>
              <a:off x="1677988" y="2070100"/>
              <a:ext cx="53975" cy="53975"/>
            </a:xfrm>
            <a:custGeom>
              <a:avLst/>
              <a:gdLst>
                <a:gd name="T0" fmla="*/ 12 w 24"/>
                <a:gd name="T1" fmla="*/ 24 h 24"/>
                <a:gd name="T2" fmla="*/ 12 w 24"/>
                <a:gd name="T3" fmla="*/ 24 h 24"/>
                <a:gd name="T4" fmla="*/ 0 w 24"/>
                <a:gd name="T5" fmla="*/ 12 h 24"/>
                <a:gd name="T6" fmla="*/ 0 w 24"/>
                <a:gd name="T7" fmla="*/ 12 h 24"/>
                <a:gd name="T8" fmla="*/ 12 w 24"/>
                <a:gd name="T9" fmla="*/ 0 h 24"/>
                <a:gd name="T10" fmla="*/ 12 w 24"/>
                <a:gd name="T11" fmla="*/ 0 h 24"/>
                <a:gd name="T12" fmla="*/ 24 w 24"/>
                <a:gd name="T13" fmla="*/ 12 h 24"/>
                <a:gd name="T14" fmla="*/ 24 w 24"/>
                <a:gd name="T15" fmla="*/ 12 h 24"/>
                <a:gd name="T16" fmla="*/ 12 w 24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</a:path>
              </a:pathLst>
            </a:custGeom>
            <a:noFill/>
            <a:ln w="1746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" name="Line 77"/>
            <p:cNvSpPr>
              <a:spLocks noChangeShapeType="1"/>
            </p:cNvSpPr>
            <p:nvPr/>
          </p:nvSpPr>
          <p:spPr bwMode="auto">
            <a:xfrm flipV="1">
              <a:off x="1614488" y="1998663"/>
              <a:ext cx="100013" cy="125412"/>
            </a:xfrm>
            <a:prstGeom prst="line">
              <a:avLst/>
            </a:prstGeom>
            <a:noFill/>
            <a:ln w="1746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5" name="Line 78"/>
            <p:cNvSpPr>
              <a:spLocks noChangeShapeType="1"/>
            </p:cNvSpPr>
            <p:nvPr/>
          </p:nvSpPr>
          <p:spPr bwMode="auto">
            <a:xfrm>
              <a:off x="1668463" y="2143125"/>
              <a:ext cx="0" cy="63500"/>
            </a:xfrm>
            <a:prstGeom prst="line">
              <a:avLst/>
            </a:prstGeom>
            <a:noFill/>
            <a:ln w="1746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38622"/>
              <a:endParaRPr lang="ru-RU" sz="2000">
                <a:solidFill>
                  <a:prstClr val="black"/>
                </a:solidFill>
                <a:latin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2627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14BFEBE-9722-4929-96E0-D478AEDFF19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Слайд think-cell" r:id="rId8" imgW="344" imgH="344" progId="TCLayout.ActiveDocument.1">
                  <p:embed/>
                </p:oleObj>
              </mc:Choice>
              <mc:Fallback>
                <p:oleObj name="Слайд think-cell" r:id="rId8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14BFEBE-9722-4929-96E0-D478AEDFF1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E037C12F-EF4A-4A74-AD8E-4B8822AF32A0}"/>
              </a:ext>
            </a:extLst>
          </p:cNvPr>
          <p:cNvSpPr/>
          <p:nvPr/>
        </p:nvSpPr>
        <p:spPr>
          <a:xfrm>
            <a:off x="440675" y="2269474"/>
            <a:ext cx="5257091" cy="3910639"/>
          </a:xfrm>
          <a:prstGeom prst="roundRect">
            <a:avLst>
              <a:gd name="adj" fmla="val 3426"/>
            </a:avLst>
          </a:prstGeom>
          <a:solidFill>
            <a:srgbClr val="FFFFFF"/>
          </a:solidFill>
          <a:ln w="9525" cap="rnd" cmpd="sng" algn="ctr">
            <a:solidFill>
              <a:srgbClr val="008C9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72E734-301B-4049-9847-AD3716231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45" y="280423"/>
            <a:ext cx="10933350" cy="664797"/>
          </a:xfrm>
        </p:spPr>
        <p:txBody>
          <a:bodyPr vert="horz"/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Цифровой технический сервис (ЦТС) и продвинутая аналитика –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новый сервис для клиентов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6AEBA9-8621-456C-BDFE-E139DC7A1EEE}"/>
              </a:ext>
            </a:extLst>
          </p:cNvPr>
          <p:cNvSpPr txBox="1"/>
          <p:nvPr/>
        </p:nvSpPr>
        <p:spPr>
          <a:xfrm>
            <a:off x="628650" y="1419009"/>
            <a:ext cx="16586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Описание сервиса</a:t>
            </a:r>
          </a:p>
        </p:txBody>
      </p:sp>
      <p:sp>
        <p:nvSpPr>
          <p:cNvPr id="14" name="Прямоугольник 47">
            <a:extLst>
              <a:ext uri="{FF2B5EF4-FFF2-40B4-BE49-F238E27FC236}">
                <a16:creationId xmlns:a16="http://schemas.microsoft.com/office/drawing/2014/main" id="{01712C68-E666-4A58-98D2-D0763350B273}"/>
              </a:ext>
            </a:extLst>
          </p:cNvPr>
          <p:cNvSpPr/>
          <p:nvPr/>
        </p:nvSpPr>
        <p:spPr>
          <a:xfrm>
            <a:off x="2883273" y="1419009"/>
            <a:ext cx="899182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742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65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Внедрение комплексных рекомендаций и решений, разработанных с помощью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инструментов продвинутой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аналитики (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BigData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65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производстве заказчика и/или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СИБУРа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65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направленных на повышение операционной эффективности заказчика</a:t>
            </a:r>
          </a:p>
        </p:txBody>
      </p:sp>
      <p:sp>
        <p:nvSpPr>
          <p:cNvPr id="15" name="ee4pFootnotes">
            <a:extLst>
              <a:ext uri="{FF2B5EF4-FFF2-40B4-BE49-F238E27FC236}">
                <a16:creationId xmlns:a16="http://schemas.microsoft.com/office/drawing/2014/main" id="{A65FB04E-0768-4195-97DC-BCC0F208F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00" y="6297112"/>
            <a:ext cx="9030914" cy="1246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t>1 </a:t>
            </a:r>
            <a:r>
              <a:rPr lang="ru-RU" sz="900" noProof="0" dirty="0" smtClean="0">
                <a:solidFill>
                  <a:srgbClr val="008C95"/>
                </a:solidFill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rPr>
              <a:t>Н</a:t>
            </a:r>
            <a:r>
              <a:rPr lang="ru-RU" sz="900" dirty="0" smtClean="0">
                <a:solidFill>
                  <a:srgbClr val="008C95"/>
                </a:solidFill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rPr>
              <a:t>а </a:t>
            </a:r>
            <a:r>
              <a:rPr lang="ru-RU" sz="900" dirty="0">
                <a:solidFill>
                  <a:srgbClr val="008C95"/>
                </a:solidFill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rPr>
              <a:t>Международном экономическом форуме в </a:t>
            </a:r>
            <a:r>
              <a:rPr lang="ru-RU" sz="900" dirty="0" smtClean="0">
                <a:solidFill>
                  <a:srgbClr val="008C95"/>
                </a:solidFill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rPr>
              <a:t>Давосе с</a:t>
            </a:r>
            <a:r>
              <a:rPr kumimoji="0" lang="ru-R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t>ервис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t> отмечен как инновационный</a:t>
            </a:r>
            <a:r>
              <a:rPr kumimoji="0" lang="ru-RU" sz="900" b="0" i="0" u="none" strike="noStrike" kern="1200" cap="none" spc="0" normalizeH="0" noProof="0" dirty="0" smtClean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t> для отрасли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8C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EB049D-7235-41DA-AD07-5BB131DB453F}"/>
              </a:ext>
            </a:extLst>
          </p:cNvPr>
          <p:cNvSpPr txBox="1"/>
          <p:nvPr/>
        </p:nvSpPr>
        <p:spPr>
          <a:xfrm>
            <a:off x="606445" y="2132408"/>
            <a:ext cx="2140577" cy="246221"/>
          </a:xfrm>
          <a:prstGeom prst="rect">
            <a:avLst/>
          </a:prstGeom>
          <a:solidFill>
            <a:srgbClr val="FFFFFF"/>
          </a:solidFill>
        </p:spPr>
        <p:txBody>
          <a:bodyPr wrap="none" lIns="36000" tIns="0" rIns="3600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Базовая схема процесса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5EAD5D-50EF-4B35-9414-4659926B1DCE}"/>
              </a:ext>
            </a:extLst>
          </p:cNvPr>
          <p:cNvSpPr txBox="1"/>
          <p:nvPr/>
        </p:nvSpPr>
        <p:spPr>
          <a:xfrm>
            <a:off x="6083734" y="2132408"/>
            <a:ext cx="4146969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Обязательные условия предоставления сервиса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1F2456E-76EE-43CE-AF64-13219A9EE597}"/>
              </a:ext>
            </a:extLst>
          </p:cNvPr>
          <p:cNvSpPr/>
          <p:nvPr/>
        </p:nvSpPr>
        <p:spPr>
          <a:xfrm>
            <a:off x="10318750" y="2449932"/>
            <a:ext cx="1244600" cy="99528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Полилиния 6">
            <a:extLst>
              <a:ext uri="{FF2B5EF4-FFF2-40B4-BE49-F238E27FC236}">
                <a16:creationId xmlns:a16="http://schemas.microsoft.com/office/drawing/2014/main" id="{DE54B5BD-7A57-4E20-9F7C-6977AC086367}"/>
              </a:ext>
            </a:extLst>
          </p:cNvPr>
          <p:cNvSpPr/>
          <p:nvPr/>
        </p:nvSpPr>
        <p:spPr>
          <a:xfrm>
            <a:off x="6083733" y="2565830"/>
            <a:ext cx="4177426" cy="15388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alpha val="9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chemeClr val="bg1">
                    <a:lumMod val="95000"/>
                    <a:alpha val="90000"/>
                  </a:schemeClr>
                </a:solidFill>
                <a:prstDash val="solid"/>
              </a14:hiddenLine>
            </a:ext>
          </a:ex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l" defTabSz="3555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Согласие клиента проводить эксперименты и тестирование решений </a:t>
            </a:r>
          </a:p>
        </p:txBody>
      </p:sp>
      <p:sp>
        <p:nvSpPr>
          <p:cNvPr id="22" name="Полилиния 7">
            <a:extLst>
              <a:ext uri="{FF2B5EF4-FFF2-40B4-BE49-F238E27FC236}">
                <a16:creationId xmlns:a16="http://schemas.microsoft.com/office/drawing/2014/main" id="{AF80A01C-5916-4EDF-BDCC-E92D9AB4B844}"/>
              </a:ext>
            </a:extLst>
          </p:cNvPr>
          <p:cNvSpPr/>
          <p:nvPr/>
        </p:nvSpPr>
        <p:spPr>
          <a:xfrm>
            <a:off x="6083734" y="2919358"/>
            <a:ext cx="4682372" cy="15388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9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chemeClr val="bg1">
                    <a:lumMod val="95000"/>
                    <a:alpha val="70000"/>
                  </a:schemeClr>
                </a:solidFill>
                <a:prstDash val="solid"/>
              </a14:hiddenLine>
            </a:ext>
          </a:ex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l" defTabSz="3555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Наличие технической возможности выгрузки данных с оборудования заказчик</a:t>
            </a:r>
          </a:p>
        </p:txBody>
      </p:sp>
      <p:sp>
        <p:nvSpPr>
          <p:cNvPr id="23" name="Полилиния 8">
            <a:extLst>
              <a:ext uri="{FF2B5EF4-FFF2-40B4-BE49-F238E27FC236}">
                <a16:creationId xmlns:a16="http://schemas.microsoft.com/office/drawing/2014/main" id="{485E901C-592A-4011-8029-586C5E042EEB}"/>
              </a:ext>
            </a:extLst>
          </p:cNvPr>
          <p:cNvSpPr/>
          <p:nvPr/>
        </p:nvSpPr>
        <p:spPr>
          <a:xfrm>
            <a:off x="6083734" y="3272884"/>
            <a:ext cx="4259179" cy="15388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9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chemeClr val="bg1">
                    <a:lumMod val="95000"/>
                    <a:alpha val="50000"/>
                  </a:schemeClr>
                </a:solidFill>
                <a:prstDash val="solid"/>
              </a14:hiddenLine>
            </a:ext>
          </a:ex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l" defTabSz="3555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Согласие клиента на обмен данными с Сибур в рамках оказания услуг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0F443A-B06C-4278-B40F-30B082BF4F63}"/>
              </a:ext>
            </a:extLst>
          </p:cNvPr>
          <p:cNvCxnSpPr>
            <a:cxnSpLocks/>
          </p:cNvCxnSpPr>
          <p:nvPr/>
        </p:nvCxnSpPr>
        <p:spPr>
          <a:xfrm>
            <a:off x="6083734" y="2819538"/>
            <a:ext cx="5071946" cy="0"/>
          </a:xfrm>
          <a:prstGeom prst="line">
            <a:avLst/>
          </a:prstGeom>
          <a:ln w="9525" cap="rnd">
            <a:solidFill>
              <a:schemeClr val="bg1"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979292E-3173-4459-8FC8-814A90415D75}"/>
              </a:ext>
            </a:extLst>
          </p:cNvPr>
          <p:cNvCxnSpPr>
            <a:cxnSpLocks/>
          </p:cNvCxnSpPr>
          <p:nvPr/>
        </p:nvCxnSpPr>
        <p:spPr>
          <a:xfrm>
            <a:off x="6083734" y="3173066"/>
            <a:ext cx="5276162" cy="0"/>
          </a:xfrm>
          <a:prstGeom prst="line">
            <a:avLst/>
          </a:prstGeom>
          <a:ln w="9525" cap="rnd">
            <a:solidFill>
              <a:schemeClr val="bg1"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19D51FB-E82F-4107-AFAC-2FAEA71655D6}"/>
              </a:ext>
            </a:extLst>
          </p:cNvPr>
          <p:cNvSpPr txBox="1"/>
          <p:nvPr/>
        </p:nvSpPr>
        <p:spPr>
          <a:xfrm>
            <a:off x="6083734" y="3645546"/>
            <a:ext cx="1774525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Выгоды для клиента</a:t>
            </a:r>
          </a:p>
        </p:txBody>
      </p:sp>
      <p:sp>
        <p:nvSpPr>
          <p:cNvPr id="31" name="AutoShape 18">
            <a:extLst>
              <a:ext uri="{FF2B5EF4-FFF2-40B4-BE49-F238E27FC236}">
                <a16:creationId xmlns:a16="http://schemas.microsoft.com/office/drawing/2014/main" id="{CDF37F4E-06A6-4352-9666-93F01DB8A52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30703" y="3986581"/>
            <a:ext cx="1644396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Freeform 20">
            <a:extLst>
              <a:ext uri="{FF2B5EF4-FFF2-40B4-BE49-F238E27FC236}">
                <a16:creationId xmlns:a16="http://schemas.microsoft.com/office/drawing/2014/main" id="{78FF22D1-81BA-44FD-A8E9-47378C6EB788}"/>
              </a:ext>
            </a:extLst>
          </p:cNvPr>
          <p:cNvSpPr>
            <a:spLocks noEditPoints="1"/>
          </p:cNvSpPr>
          <p:nvPr/>
        </p:nvSpPr>
        <p:spPr bwMode="auto">
          <a:xfrm>
            <a:off x="10507690" y="4188130"/>
            <a:ext cx="1090422" cy="1242060"/>
          </a:xfrm>
          <a:custGeom>
            <a:avLst/>
            <a:gdLst>
              <a:gd name="T0" fmla="*/ 1528 w 1528"/>
              <a:gd name="T1" fmla="*/ 448 h 1739"/>
              <a:gd name="T2" fmla="*/ 1528 w 1528"/>
              <a:gd name="T3" fmla="*/ 445 h 1739"/>
              <a:gd name="T4" fmla="*/ 1527 w 1528"/>
              <a:gd name="T5" fmla="*/ 443 h 1739"/>
              <a:gd name="T6" fmla="*/ 1526 w 1528"/>
              <a:gd name="T7" fmla="*/ 440 h 1739"/>
              <a:gd name="T8" fmla="*/ 1525 w 1528"/>
              <a:gd name="T9" fmla="*/ 437 h 1739"/>
              <a:gd name="T10" fmla="*/ 1523 w 1528"/>
              <a:gd name="T11" fmla="*/ 435 h 1739"/>
              <a:gd name="T12" fmla="*/ 1522 w 1528"/>
              <a:gd name="T13" fmla="*/ 433 h 1739"/>
              <a:gd name="T14" fmla="*/ 1520 w 1528"/>
              <a:gd name="T15" fmla="*/ 431 h 1739"/>
              <a:gd name="T16" fmla="*/ 1517 w 1528"/>
              <a:gd name="T17" fmla="*/ 429 h 1739"/>
              <a:gd name="T18" fmla="*/ 1517 w 1528"/>
              <a:gd name="T19" fmla="*/ 429 h 1739"/>
              <a:gd name="T20" fmla="*/ 751 w 1528"/>
              <a:gd name="T21" fmla="*/ 4 h 1739"/>
              <a:gd name="T22" fmla="*/ 11 w 1528"/>
              <a:gd name="T23" fmla="*/ 423 h 1739"/>
              <a:gd name="T24" fmla="*/ 7 w 1528"/>
              <a:gd name="T25" fmla="*/ 427 h 1739"/>
              <a:gd name="T26" fmla="*/ 5 w 1528"/>
              <a:gd name="T27" fmla="*/ 429 h 1739"/>
              <a:gd name="T28" fmla="*/ 3 w 1528"/>
              <a:gd name="T29" fmla="*/ 431 h 1739"/>
              <a:gd name="T30" fmla="*/ 3 w 1528"/>
              <a:gd name="T31" fmla="*/ 432 h 1739"/>
              <a:gd name="T32" fmla="*/ 2 w 1528"/>
              <a:gd name="T33" fmla="*/ 434 h 1739"/>
              <a:gd name="T34" fmla="*/ 1 w 1528"/>
              <a:gd name="T35" fmla="*/ 437 h 1739"/>
              <a:gd name="T36" fmla="*/ 0 w 1528"/>
              <a:gd name="T37" fmla="*/ 440 h 1739"/>
              <a:gd name="T38" fmla="*/ 0 w 1528"/>
              <a:gd name="T39" fmla="*/ 442 h 1739"/>
              <a:gd name="T40" fmla="*/ 11 w 1528"/>
              <a:gd name="T41" fmla="*/ 1311 h 1739"/>
              <a:gd name="T42" fmla="*/ 778 w 1528"/>
              <a:gd name="T43" fmla="*/ 1737 h 1739"/>
              <a:gd name="T44" fmla="*/ 781 w 1528"/>
              <a:gd name="T45" fmla="*/ 1738 h 1739"/>
              <a:gd name="T46" fmla="*/ 785 w 1528"/>
              <a:gd name="T47" fmla="*/ 1738 h 1739"/>
              <a:gd name="T48" fmla="*/ 788 w 1528"/>
              <a:gd name="T49" fmla="*/ 1739 h 1739"/>
              <a:gd name="T50" fmla="*/ 794 w 1528"/>
              <a:gd name="T51" fmla="*/ 1738 h 1739"/>
              <a:gd name="T52" fmla="*/ 797 w 1528"/>
              <a:gd name="T53" fmla="*/ 1737 h 1739"/>
              <a:gd name="T54" fmla="*/ 799 w 1528"/>
              <a:gd name="T55" fmla="*/ 1736 h 1739"/>
              <a:gd name="T56" fmla="*/ 1528 w 1528"/>
              <a:gd name="T57" fmla="*/ 1298 h 1739"/>
              <a:gd name="T58" fmla="*/ 1528 w 1528"/>
              <a:gd name="T59" fmla="*/ 448 h 1739"/>
              <a:gd name="T60" fmla="*/ 1461 w 1528"/>
              <a:gd name="T61" fmla="*/ 449 h 1739"/>
              <a:gd name="T62" fmla="*/ 67 w 1528"/>
              <a:gd name="T63" fmla="*/ 442 h 1739"/>
              <a:gd name="T64" fmla="*/ 44 w 1528"/>
              <a:gd name="T65" fmla="*/ 480 h 1739"/>
              <a:gd name="T66" fmla="*/ 766 w 1528"/>
              <a:gd name="T67" fmla="*/ 1679 h 1739"/>
              <a:gd name="T68" fmla="*/ 44 w 1528"/>
              <a:gd name="T69" fmla="*/ 480 h 1739"/>
              <a:gd name="T70" fmla="*/ 810 w 1528"/>
              <a:gd name="T71" fmla="*/ 1678 h 1739"/>
              <a:gd name="T72" fmla="*/ 1484 w 1528"/>
              <a:gd name="T73" fmla="*/ 486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28" h="1739">
                <a:moveTo>
                  <a:pt x="1528" y="448"/>
                </a:moveTo>
                <a:cubicBezTo>
                  <a:pt x="1528" y="448"/>
                  <a:pt x="1528" y="448"/>
                  <a:pt x="1528" y="448"/>
                </a:cubicBezTo>
                <a:cubicBezTo>
                  <a:pt x="1528" y="448"/>
                  <a:pt x="1528" y="448"/>
                  <a:pt x="1528" y="448"/>
                </a:cubicBezTo>
                <a:cubicBezTo>
                  <a:pt x="1528" y="447"/>
                  <a:pt x="1528" y="446"/>
                  <a:pt x="1528" y="445"/>
                </a:cubicBezTo>
                <a:cubicBezTo>
                  <a:pt x="1528" y="445"/>
                  <a:pt x="1528" y="445"/>
                  <a:pt x="1528" y="445"/>
                </a:cubicBezTo>
                <a:cubicBezTo>
                  <a:pt x="1528" y="444"/>
                  <a:pt x="1527" y="443"/>
                  <a:pt x="1527" y="443"/>
                </a:cubicBezTo>
                <a:cubicBezTo>
                  <a:pt x="1527" y="443"/>
                  <a:pt x="1527" y="442"/>
                  <a:pt x="1527" y="442"/>
                </a:cubicBezTo>
                <a:cubicBezTo>
                  <a:pt x="1527" y="441"/>
                  <a:pt x="1527" y="441"/>
                  <a:pt x="1526" y="440"/>
                </a:cubicBezTo>
                <a:cubicBezTo>
                  <a:pt x="1526" y="440"/>
                  <a:pt x="1526" y="439"/>
                  <a:pt x="1526" y="439"/>
                </a:cubicBezTo>
                <a:cubicBezTo>
                  <a:pt x="1526" y="439"/>
                  <a:pt x="1525" y="438"/>
                  <a:pt x="1525" y="437"/>
                </a:cubicBezTo>
                <a:cubicBezTo>
                  <a:pt x="1525" y="437"/>
                  <a:pt x="1525" y="437"/>
                  <a:pt x="1525" y="437"/>
                </a:cubicBezTo>
                <a:cubicBezTo>
                  <a:pt x="1524" y="436"/>
                  <a:pt x="1524" y="435"/>
                  <a:pt x="1523" y="435"/>
                </a:cubicBezTo>
                <a:cubicBezTo>
                  <a:pt x="1523" y="435"/>
                  <a:pt x="1523" y="435"/>
                  <a:pt x="1523" y="435"/>
                </a:cubicBezTo>
                <a:cubicBezTo>
                  <a:pt x="1523" y="434"/>
                  <a:pt x="1522" y="433"/>
                  <a:pt x="1522" y="433"/>
                </a:cubicBezTo>
                <a:cubicBezTo>
                  <a:pt x="1521" y="433"/>
                  <a:pt x="1521" y="432"/>
                  <a:pt x="1521" y="432"/>
                </a:cubicBezTo>
                <a:cubicBezTo>
                  <a:pt x="1521" y="432"/>
                  <a:pt x="1520" y="431"/>
                  <a:pt x="1520" y="431"/>
                </a:cubicBezTo>
                <a:cubicBezTo>
                  <a:pt x="1519" y="431"/>
                  <a:pt x="1519" y="431"/>
                  <a:pt x="1519" y="430"/>
                </a:cubicBezTo>
                <a:cubicBezTo>
                  <a:pt x="1518" y="430"/>
                  <a:pt x="1518" y="430"/>
                  <a:pt x="1517" y="429"/>
                </a:cubicBezTo>
                <a:cubicBezTo>
                  <a:pt x="1517" y="429"/>
                  <a:pt x="1517" y="429"/>
                  <a:pt x="1517" y="429"/>
                </a:cubicBezTo>
                <a:cubicBezTo>
                  <a:pt x="1517" y="429"/>
                  <a:pt x="1517" y="429"/>
                  <a:pt x="1517" y="429"/>
                </a:cubicBezTo>
                <a:cubicBezTo>
                  <a:pt x="1517" y="429"/>
                  <a:pt x="1517" y="429"/>
                  <a:pt x="1517" y="429"/>
                </a:cubicBezTo>
                <a:cubicBezTo>
                  <a:pt x="751" y="4"/>
                  <a:pt x="751" y="4"/>
                  <a:pt x="751" y="4"/>
                </a:cubicBezTo>
                <a:cubicBezTo>
                  <a:pt x="744" y="0"/>
                  <a:pt x="736" y="0"/>
                  <a:pt x="729" y="4"/>
                </a:cubicBezTo>
                <a:cubicBezTo>
                  <a:pt x="11" y="423"/>
                  <a:pt x="11" y="423"/>
                  <a:pt x="11" y="423"/>
                </a:cubicBezTo>
                <a:cubicBezTo>
                  <a:pt x="11" y="424"/>
                  <a:pt x="11" y="424"/>
                  <a:pt x="11" y="424"/>
                </a:cubicBezTo>
                <a:cubicBezTo>
                  <a:pt x="9" y="425"/>
                  <a:pt x="8" y="426"/>
                  <a:pt x="7" y="427"/>
                </a:cubicBezTo>
                <a:cubicBezTo>
                  <a:pt x="6" y="427"/>
                  <a:pt x="6" y="427"/>
                  <a:pt x="6" y="427"/>
                </a:cubicBezTo>
                <a:cubicBezTo>
                  <a:pt x="6" y="428"/>
                  <a:pt x="5" y="428"/>
                  <a:pt x="5" y="429"/>
                </a:cubicBezTo>
                <a:cubicBezTo>
                  <a:pt x="5" y="429"/>
                  <a:pt x="5" y="429"/>
                  <a:pt x="4" y="429"/>
                </a:cubicBezTo>
                <a:cubicBezTo>
                  <a:pt x="4" y="430"/>
                  <a:pt x="4" y="431"/>
                  <a:pt x="3" y="431"/>
                </a:cubicBezTo>
                <a:cubicBezTo>
                  <a:pt x="3" y="431"/>
                  <a:pt x="3" y="431"/>
                  <a:pt x="3" y="432"/>
                </a:cubicBezTo>
                <a:cubicBezTo>
                  <a:pt x="3" y="432"/>
                  <a:pt x="3" y="432"/>
                  <a:pt x="3" y="432"/>
                </a:cubicBezTo>
                <a:cubicBezTo>
                  <a:pt x="2" y="433"/>
                  <a:pt x="2" y="433"/>
                  <a:pt x="2" y="434"/>
                </a:cubicBezTo>
                <a:cubicBezTo>
                  <a:pt x="2" y="434"/>
                  <a:pt x="2" y="434"/>
                  <a:pt x="2" y="434"/>
                </a:cubicBezTo>
                <a:cubicBezTo>
                  <a:pt x="1" y="435"/>
                  <a:pt x="1" y="436"/>
                  <a:pt x="1" y="436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0" y="439"/>
                  <a:pt x="0" y="439"/>
                </a:cubicBezTo>
                <a:cubicBezTo>
                  <a:pt x="0" y="439"/>
                  <a:pt x="0" y="440"/>
                  <a:pt x="0" y="440"/>
                </a:cubicBezTo>
                <a:cubicBezTo>
                  <a:pt x="0" y="441"/>
                  <a:pt x="0" y="442"/>
                  <a:pt x="0" y="442"/>
                </a:cubicBezTo>
                <a:cubicBezTo>
                  <a:pt x="0" y="442"/>
                  <a:pt x="0" y="442"/>
                  <a:pt x="0" y="442"/>
                </a:cubicBezTo>
                <a:cubicBezTo>
                  <a:pt x="0" y="1292"/>
                  <a:pt x="0" y="1292"/>
                  <a:pt x="0" y="1292"/>
                </a:cubicBezTo>
                <a:cubicBezTo>
                  <a:pt x="0" y="1300"/>
                  <a:pt x="4" y="1307"/>
                  <a:pt x="11" y="1311"/>
                </a:cubicBezTo>
                <a:cubicBezTo>
                  <a:pt x="777" y="1736"/>
                  <a:pt x="777" y="1736"/>
                  <a:pt x="777" y="1736"/>
                </a:cubicBezTo>
                <a:cubicBezTo>
                  <a:pt x="778" y="1736"/>
                  <a:pt x="778" y="1736"/>
                  <a:pt x="778" y="1737"/>
                </a:cubicBezTo>
                <a:cubicBezTo>
                  <a:pt x="779" y="1737"/>
                  <a:pt x="779" y="1737"/>
                  <a:pt x="780" y="1737"/>
                </a:cubicBezTo>
                <a:cubicBezTo>
                  <a:pt x="780" y="1737"/>
                  <a:pt x="781" y="1737"/>
                  <a:pt x="781" y="1738"/>
                </a:cubicBezTo>
                <a:cubicBezTo>
                  <a:pt x="782" y="1738"/>
                  <a:pt x="782" y="1738"/>
                  <a:pt x="782" y="1738"/>
                </a:cubicBezTo>
                <a:cubicBezTo>
                  <a:pt x="783" y="1738"/>
                  <a:pt x="784" y="1738"/>
                  <a:pt x="785" y="1738"/>
                </a:cubicBezTo>
                <a:cubicBezTo>
                  <a:pt x="785" y="1738"/>
                  <a:pt x="785" y="1738"/>
                  <a:pt x="785" y="1738"/>
                </a:cubicBezTo>
                <a:cubicBezTo>
                  <a:pt x="786" y="1739"/>
                  <a:pt x="787" y="1739"/>
                  <a:pt x="788" y="1739"/>
                </a:cubicBezTo>
                <a:cubicBezTo>
                  <a:pt x="790" y="1739"/>
                  <a:pt x="792" y="1738"/>
                  <a:pt x="793" y="1738"/>
                </a:cubicBezTo>
                <a:cubicBezTo>
                  <a:pt x="794" y="1738"/>
                  <a:pt x="794" y="1738"/>
                  <a:pt x="794" y="1738"/>
                </a:cubicBezTo>
                <a:cubicBezTo>
                  <a:pt x="795" y="1737"/>
                  <a:pt x="796" y="1737"/>
                  <a:pt x="796" y="1737"/>
                </a:cubicBezTo>
                <a:cubicBezTo>
                  <a:pt x="796" y="1737"/>
                  <a:pt x="797" y="1737"/>
                  <a:pt x="797" y="1737"/>
                </a:cubicBezTo>
                <a:cubicBezTo>
                  <a:pt x="797" y="1736"/>
                  <a:pt x="798" y="1736"/>
                  <a:pt x="799" y="1736"/>
                </a:cubicBezTo>
                <a:cubicBezTo>
                  <a:pt x="799" y="1736"/>
                  <a:pt x="799" y="1736"/>
                  <a:pt x="799" y="1736"/>
                </a:cubicBezTo>
                <a:cubicBezTo>
                  <a:pt x="1517" y="1317"/>
                  <a:pt x="1517" y="1317"/>
                  <a:pt x="1517" y="1317"/>
                </a:cubicBezTo>
                <a:cubicBezTo>
                  <a:pt x="1524" y="1313"/>
                  <a:pt x="1528" y="1305"/>
                  <a:pt x="1528" y="1298"/>
                </a:cubicBezTo>
                <a:cubicBezTo>
                  <a:pt x="1528" y="448"/>
                  <a:pt x="1528" y="448"/>
                  <a:pt x="1528" y="448"/>
                </a:cubicBezTo>
                <a:cubicBezTo>
                  <a:pt x="1528" y="448"/>
                  <a:pt x="1528" y="448"/>
                  <a:pt x="1528" y="448"/>
                </a:cubicBezTo>
                <a:close/>
                <a:moveTo>
                  <a:pt x="741" y="49"/>
                </a:moveTo>
                <a:cubicBezTo>
                  <a:pt x="1461" y="449"/>
                  <a:pt x="1461" y="449"/>
                  <a:pt x="1461" y="449"/>
                </a:cubicBezTo>
                <a:cubicBezTo>
                  <a:pt x="787" y="842"/>
                  <a:pt x="787" y="842"/>
                  <a:pt x="787" y="842"/>
                </a:cubicBezTo>
                <a:cubicBezTo>
                  <a:pt x="67" y="442"/>
                  <a:pt x="67" y="442"/>
                  <a:pt x="67" y="442"/>
                </a:cubicBezTo>
                <a:lnTo>
                  <a:pt x="741" y="49"/>
                </a:lnTo>
                <a:close/>
                <a:moveTo>
                  <a:pt x="44" y="480"/>
                </a:moveTo>
                <a:cubicBezTo>
                  <a:pt x="766" y="880"/>
                  <a:pt x="766" y="880"/>
                  <a:pt x="766" y="880"/>
                </a:cubicBezTo>
                <a:cubicBezTo>
                  <a:pt x="766" y="1679"/>
                  <a:pt x="766" y="1679"/>
                  <a:pt x="766" y="1679"/>
                </a:cubicBezTo>
                <a:cubicBezTo>
                  <a:pt x="44" y="1279"/>
                  <a:pt x="44" y="1279"/>
                  <a:pt x="44" y="1279"/>
                </a:cubicBezTo>
                <a:lnTo>
                  <a:pt x="44" y="480"/>
                </a:lnTo>
                <a:close/>
                <a:moveTo>
                  <a:pt x="1484" y="1285"/>
                </a:moveTo>
                <a:cubicBezTo>
                  <a:pt x="810" y="1678"/>
                  <a:pt x="810" y="1678"/>
                  <a:pt x="810" y="1678"/>
                </a:cubicBezTo>
                <a:cubicBezTo>
                  <a:pt x="810" y="880"/>
                  <a:pt x="810" y="880"/>
                  <a:pt x="810" y="880"/>
                </a:cubicBezTo>
                <a:cubicBezTo>
                  <a:pt x="1484" y="486"/>
                  <a:pt x="1484" y="486"/>
                  <a:pt x="1484" y="486"/>
                </a:cubicBezTo>
                <a:lnTo>
                  <a:pt x="1484" y="1285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154EE792-8113-45D3-8262-3BA04F52FBDA}"/>
              </a:ext>
            </a:extLst>
          </p:cNvPr>
          <p:cNvSpPr/>
          <p:nvPr/>
        </p:nvSpPr>
        <p:spPr>
          <a:xfrm>
            <a:off x="6619707" y="4639633"/>
            <a:ext cx="2968826" cy="7540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B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Снижение брака и потерь при производстве за счет эффективного и оперативного решения проблем с переработкой сырья</a:t>
            </a: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420B3BBF-5AD4-45CA-AC99-D16798E4AE1C}"/>
              </a:ext>
            </a:extLst>
          </p:cNvPr>
          <p:cNvSpPr/>
          <p:nvPr/>
        </p:nvSpPr>
        <p:spPr>
          <a:xfrm>
            <a:off x="6619707" y="3986581"/>
            <a:ext cx="3723206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B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Дополнительный экономический эффект от оптимизации технологических режимов производства</a:t>
            </a:r>
          </a:p>
        </p:txBody>
      </p:sp>
      <p:sp>
        <p:nvSpPr>
          <p:cNvPr id="36" name="Прямоугольник 15">
            <a:extLst>
              <a:ext uri="{FF2B5EF4-FFF2-40B4-BE49-F238E27FC236}">
                <a16:creationId xmlns:a16="http://schemas.microsoft.com/office/drawing/2014/main" id="{F98D30BD-484A-4429-A3E3-D6C4F94A09C7}"/>
              </a:ext>
            </a:extLst>
          </p:cNvPr>
          <p:cNvSpPr/>
          <p:nvPr/>
        </p:nvSpPr>
        <p:spPr>
          <a:xfrm>
            <a:off x="6619707" y="5461964"/>
            <a:ext cx="3106667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B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Конкурентные преимущества продукции за счет улучшения ее свойств и качества</a:t>
            </a:r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7D05008E-F170-41C3-8FAC-F1973AE13C14}"/>
              </a:ext>
            </a:extLst>
          </p:cNvPr>
          <p:cNvSpPr>
            <a:spLocks noEditPoints="1"/>
          </p:cNvSpPr>
          <p:nvPr/>
        </p:nvSpPr>
        <p:spPr bwMode="auto">
          <a:xfrm>
            <a:off x="6202095" y="4713217"/>
            <a:ext cx="243383" cy="383967"/>
          </a:xfrm>
          <a:custGeom>
            <a:avLst/>
            <a:gdLst>
              <a:gd name="T0" fmla="*/ 225 w 449"/>
              <a:gd name="T1" fmla="*/ 0 h 710"/>
              <a:gd name="T2" fmla="*/ 0 w 449"/>
              <a:gd name="T3" fmla="*/ 225 h 710"/>
              <a:gd name="T4" fmla="*/ 68 w 449"/>
              <a:gd name="T5" fmla="*/ 395 h 710"/>
              <a:gd name="T6" fmla="*/ 108 w 449"/>
              <a:gd name="T7" fmla="*/ 545 h 710"/>
              <a:gd name="T8" fmla="*/ 108 w 449"/>
              <a:gd name="T9" fmla="*/ 621 h 710"/>
              <a:gd name="T10" fmla="*/ 142 w 449"/>
              <a:gd name="T11" fmla="*/ 655 h 710"/>
              <a:gd name="T12" fmla="*/ 159 w 449"/>
              <a:gd name="T13" fmla="*/ 655 h 710"/>
              <a:gd name="T14" fmla="*/ 225 w 449"/>
              <a:gd name="T15" fmla="*/ 710 h 710"/>
              <a:gd name="T16" fmla="*/ 290 w 449"/>
              <a:gd name="T17" fmla="*/ 655 h 710"/>
              <a:gd name="T18" fmla="*/ 307 w 449"/>
              <a:gd name="T19" fmla="*/ 655 h 710"/>
              <a:gd name="T20" fmla="*/ 341 w 449"/>
              <a:gd name="T21" fmla="*/ 621 h 710"/>
              <a:gd name="T22" fmla="*/ 341 w 449"/>
              <a:gd name="T23" fmla="*/ 545 h 710"/>
              <a:gd name="T24" fmla="*/ 381 w 449"/>
              <a:gd name="T25" fmla="*/ 395 h 710"/>
              <a:gd name="T26" fmla="*/ 449 w 449"/>
              <a:gd name="T27" fmla="*/ 225 h 710"/>
              <a:gd name="T28" fmla="*/ 225 w 449"/>
              <a:gd name="T29" fmla="*/ 0 h 710"/>
              <a:gd name="T30" fmla="*/ 225 w 449"/>
              <a:gd name="T31" fmla="*/ 696 h 710"/>
              <a:gd name="T32" fmla="*/ 173 w 449"/>
              <a:gd name="T33" fmla="*/ 655 h 710"/>
              <a:gd name="T34" fmla="*/ 276 w 449"/>
              <a:gd name="T35" fmla="*/ 655 h 710"/>
              <a:gd name="T36" fmla="*/ 225 w 449"/>
              <a:gd name="T37" fmla="*/ 696 h 710"/>
              <a:gd name="T38" fmla="*/ 307 w 449"/>
              <a:gd name="T39" fmla="*/ 641 h 710"/>
              <a:gd name="T40" fmla="*/ 142 w 449"/>
              <a:gd name="T41" fmla="*/ 641 h 710"/>
              <a:gd name="T42" fmla="*/ 122 w 449"/>
              <a:gd name="T43" fmla="*/ 621 h 710"/>
              <a:gd name="T44" fmla="*/ 122 w 449"/>
              <a:gd name="T45" fmla="*/ 552 h 710"/>
              <a:gd name="T46" fmla="*/ 327 w 449"/>
              <a:gd name="T47" fmla="*/ 552 h 710"/>
              <a:gd name="T48" fmla="*/ 327 w 449"/>
              <a:gd name="T49" fmla="*/ 621 h 710"/>
              <a:gd name="T50" fmla="*/ 307 w 449"/>
              <a:gd name="T51" fmla="*/ 641 h 710"/>
              <a:gd name="T52" fmla="*/ 371 w 449"/>
              <a:gd name="T53" fmla="*/ 385 h 710"/>
              <a:gd name="T54" fmla="*/ 327 w 449"/>
              <a:gd name="T55" fmla="*/ 538 h 710"/>
              <a:gd name="T56" fmla="*/ 230 w 449"/>
              <a:gd name="T57" fmla="*/ 538 h 710"/>
              <a:gd name="T58" fmla="*/ 219 w 449"/>
              <a:gd name="T59" fmla="*/ 459 h 710"/>
              <a:gd name="T60" fmla="*/ 222 w 449"/>
              <a:gd name="T61" fmla="*/ 459 h 710"/>
              <a:gd name="T62" fmla="*/ 325 w 449"/>
              <a:gd name="T63" fmla="*/ 338 h 710"/>
              <a:gd name="T64" fmla="*/ 305 w 449"/>
              <a:gd name="T65" fmla="*/ 269 h 710"/>
              <a:gd name="T66" fmla="*/ 271 w 449"/>
              <a:gd name="T67" fmla="*/ 132 h 710"/>
              <a:gd name="T68" fmla="*/ 268 w 449"/>
              <a:gd name="T69" fmla="*/ 126 h 710"/>
              <a:gd name="T70" fmla="*/ 261 w 449"/>
              <a:gd name="T71" fmla="*/ 126 h 710"/>
              <a:gd name="T72" fmla="*/ 120 w 449"/>
              <a:gd name="T73" fmla="*/ 324 h 710"/>
              <a:gd name="T74" fmla="*/ 141 w 449"/>
              <a:gd name="T75" fmla="*/ 414 h 710"/>
              <a:gd name="T76" fmla="*/ 205 w 449"/>
              <a:gd name="T77" fmla="*/ 457 h 710"/>
              <a:gd name="T78" fmla="*/ 216 w 449"/>
              <a:gd name="T79" fmla="*/ 538 h 710"/>
              <a:gd name="T80" fmla="*/ 122 w 449"/>
              <a:gd name="T81" fmla="*/ 538 h 710"/>
              <a:gd name="T82" fmla="*/ 78 w 449"/>
              <a:gd name="T83" fmla="*/ 385 h 710"/>
              <a:gd name="T84" fmla="*/ 14 w 449"/>
              <a:gd name="T85" fmla="*/ 225 h 710"/>
              <a:gd name="T86" fmla="*/ 225 w 449"/>
              <a:gd name="T87" fmla="*/ 14 h 710"/>
              <a:gd name="T88" fmla="*/ 435 w 449"/>
              <a:gd name="T89" fmla="*/ 225 h 710"/>
              <a:gd name="T90" fmla="*/ 371 w 449"/>
              <a:gd name="T91" fmla="*/ 385 h 710"/>
              <a:gd name="T92" fmla="*/ 231 w 449"/>
              <a:gd name="T93" fmla="*/ 301 h 710"/>
              <a:gd name="T94" fmla="*/ 226 w 449"/>
              <a:gd name="T95" fmla="*/ 292 h 710"/>
              <a:gd name="T96" fmla="*/ 218 w 449"/>
              <a:gd name="T97" fmla="*/ 298 h 710"/>
              <a:gd name="T98" fmla="*/ 205 w 449"/>
              <a:gd name="T99" fmla="*/ 443 h 710"/>
              <a:gd name="T100" fmla="*/ 153 w 449"/>
              <a:gd name="T101" fmla="*/ 406 h 710"/>
              <a:gd name="T102" fmla="*/ 134 w 449"/>
              <a:gd name="T103" fmla="*/ 326 h 710"/>
              <a:gd name="T104" fmla="*/ 257 w 449"/>
              <a:gd name="T105" fmla="*/ 144 h 710"/>
              <a:gd name="T106" fmla="*/ 292 w 449"/>
              <a:gd name="T107" fmla="*/ 274 h 710"/>
              <a:gd name="T108" fmla="*/ 311 w 449"/>
              <a:gd name="T109" fmla="*/ 338 h 710"/>
              <a:gd name="T110" fmla="*/ 222 w 449"/>
              <a:gd name="T111" fmla="*/ 445 h 710"/>
              <a:gd name="T112" fmla="*/ 219 w 449"/>
              <a:gd name="T113" fmla="*/ 445 h 710"/>
              <a:gd name="T114" fmla="*/ 231 w 449"/>
              <a:gd name="T115" fmla="*/ 301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9" h="710">
                <a:moveTo>
                  <a:pt x="225" y="0"/>
                </a:moveTo>
                <a:cubicBezTo>
                  <a:pt x="101" y="0"/>
                  <a:pt x="0" y="101"/>
                  <a:pt x="0" y="225"/>
                </a:cubicBezTo>
                <a:cubicBezTo>
                  <a:pt x="0" y="287"/>
                  <a:pt x="25" y="348"/>
                  <a:pt x="68" y="395"/>
                </a:cubicBezTo>
                <a:cubicBezTo>
                  <a:pt x="80" y="407"/>
                  <a:pt x="108" y="447"/>
                  <a:pt x="108" y="545"/>
                </a:cubicBezTo>
                <a:cubicBezTo>
                  <a:pt x="108" y="621"/>
                  <a:pt x="108" y="621"/>
                  <a:pt x="108" y="621"/>
                </a:cubicBezTo>
                <a:cubicBezTo>
                  <a:pt x="108" y="639"/>
                  <a:pt x="123" y="655"/>
                  <a:pt x="142" y="655"/>
                </a:cubicBezTo>
                <a:cubicBezTo>
                  <a:pt x="159" y="655"/>
                  <a:pt x="159" y="655"/>
                  <a:pt x="159" y="655"/>
                </a:cubicBezTo>
                <a:cubicBezTo>
                  <a:pt x="162" y="686"/>
                  <a:pt x="190" y="710"/>
                  <a:pt x="225" y="710"/>
                </a:cubicBezTo>
                <a:cubicBezTo>
                  <a:pt x="259" y="710"/>
                  <a:pt x="287" y="686"/>
                  <a:pt x="290" y="655"/>
                </a:cubicBezTo>
                <a:cubicBezTo>
                  <a:pt x="307" y="655"/>
                  <a:pt x="307" y="655"/>
                  <a:pt x="307" y="655"/>
                </a:cubicBezTo>
                <a:cubicBezTo>
                  <a:pt x="326" y="655"/>
                  <a:pt x="341" y="639"/>
                  <a:pt x="341" y="621"/>
                </a:cubicBezTo>
                <a:cubicBezTo>
                  <a:pt x="341" y="545"/>
                  <a:pt x="341" y="545"/>
                  <a:pt x="341" y="545"/>
                </a:cubicBezTo>
                <a:cubicBezTo>
                  <a:pt x="341" y="447"/>
                  <a:pt x="369" y="407"/>
                  <a:pt x="381" y="395"/>
                </a:cubicBezTo>
                <a:cubicBezTo>
                  <a:pt x="424" y="348"/>
                  <a:pt x="449" y="287"/>
                  <a:pt x="449" y="225"/>
                </a:cubicBezTo>
                <a:cubicBezTo>
                  <a:pt x="449" y="101"/>
                  <a:pt x="348" y="0"/>
                  <a:pt x="225" y="0"/>
                </a:cubicBezTo>
                <a:close/>
                <a:moveTo>
                  <a:pt x="225" y="696"/>
                </a:moveTo>
                <a:cubicBezTo>
                  <a:pt x="198" y="696"/>
                  <a:pt x="176" y="678"/>
                  <a:pt x="173" y="655"/>
                </a:cubicBezTo>
                <a:cubicBezTo>
                  <a:pt x="276" y="655"/>
                  <a:pt x="276" y="655"/>
                  <a:pt x="276" y="655"/>
                </a:cubicBezTo>
                <a:cubicBezTo>
                  <a:pt x="273" y="678"/>
                  <a:pt x="251" y="696"/>
                  <a:pt x="225" y="696"/>
                </a:cubicBezTo>
                <a:close/>
                <a:moveTo>
                  <a:pt x="307" y="641"/>
                </a:moveTo>
                <a:cubicBezTo>
                  <a:pt x="142" y="641"/>
                  <a:pt x="142" y="641"/>
                  <a:pt x="142" y="641"/>
                </a:cubicBezTo>
                <a:cubicBezTo>
                  <a:pt x="131" y="641"/>
                  <a:pt x="122" y="632"/>
                  <a:pt x="122" y="621"/>
                </a:cubicBezTo>
                <a:cubicBezTo>
                  <a:pt x="122" y="552"/>
                  <a:pt x="122" y="552"/>
                  <a:pt x="122" y="552"/>
                </a:cubicBezTo>
                <a:cubicBezTo>
                  <a:pt x="327" y="552"/>
                  <a:pt x="327" y="552"/>
                  <a:pt x="327" y="552"/>
                </a:cubicBezTo>
                <a:cubicBezTo>
                  <a:pt x="327" y="621"/>
                  <a:pt x="327" y="621"/>
                  <a:pt x="327" y="621"/>
                </a:cubicBezTo>
                <a:cubicBezTo>
                  <a:pt x="327" y="632"/>
                  <a:pt x="318" y="641"/>
                  <a:pt x="307" y="641"/>
                </a:cubicBezTo>
                <a:close/>
                <a:moveTo>
                  <a:pt x="371" y="385"/>
                </a:moveTo>
                <a:cubicBezTo>
                  <a:pt x="355" y="402"/>
                  <a:pt x="329" y="444"/>
                  <a:pt x="327" y="538"/>
                </a:cubicBezTo>
                <a:cubicBezTo>
                  <a:pt x="230" y="538"/>
                  <a:pt x="230" y="538"/>
                  <a:pt x="230" y="538"/>
                </a:cubicBezTo>
                <a:cubicBezTo>
                  <a:pt x="224" y="510"/>
                  <a:pt x="221" y="484"/>
                  <a:pt x="219" y="459"/>
                </a:cubicBezTo>
                <a:cubicBezTo>
                  <a:pt x="220" y="459"/>
                  <a:pt x="221" y="459"/>
                  <a:pt x="222" y="459"/>
                </a:cubicBezTo>
                <a:cubicBezTo>
                  <a:pt x="277" y="459"/>
                  <a:pt x="324" y="404"/>
                  <a:pt x="325" y="338"/>
                </a:cubicBezTo>
                <a:cubicBezTo>
                  <a:pt x="325" y="317"/>
                  <a:pt x="316" y="295"/>
                  <a:pt x="305" y="269"/>
                </a:cubicBezTo>
                <a:cubicBezTo>
                  <a:pt x="290" y="233"/>
                  <a:pt x="271" y="189"/>
                  <a:pt x="271" y="132"/>
                </a:cubicBezTo>
                <a:cubicBezTo>
                  <a:pt x="271" y="130"/>
                  <a:pt x="270" y="127"/>
                  <a:pt x="268" y="126"/>
                </a:cubicBezTo>
                <a:cubicBezTo>
                  <a:pt x="266" y="125"/>
                  <a:pt x="263" y="125"/>
                  <a:pt x="261" y="126"/>
                </a:cubicBezTo>
                <a:cubicBezTo>
                  <a:pt x="197" y="159"/>
                  <a:pt x="127" y="258"/>
                  <a:pt x="120" y="324"/>
                </a:cubicBezTo>
                <a:cubicBezTo>
                  <a:pt x="116" y="357"/>
                  <a:pt x="124" y="389"/>
                  <a:pt x="141" y="414"/>
                </a:cubicBezTo>
                <a:cubicBezTo>
                  <a:pt x="157" y="437"/>
                  <a:pt x="180" y="452"/>
                  <a:pt x="205" y="457"/>
                </a:cubicBezTo>
                <a:cubicBezTo>
                  <a:pt x="207" y="483"/>
                  <a:pt x="210" y="510"/>
                  <a:pt x="216" y="538"/>
                </a:cubicBezTo>
                <a:cubicBezTo>
                  <a:pt x="122" y="538"/>
                  <a:pt x="122" y="538"/>
                  <a:pt x="122" y="538"/>
                </a:cubicBezTo>
                <a:cubicBezTo>
                  <a:pt x="121" y="444"/>
                  <a:pt x="94" y="402"/>
                  <a:pt x="78" y="385"/>
                </a:cubicBezTo>
                <a:cubicBezTo>
                  <a:pt x="37" y="341"/>
                  <a:pt x="14" y="283"/>
                  <a:pt x="14" y="225"/>
                </a:cubicBezTo>
                <a:cubicBezTo>
                  <a:pt x="14" y="109"/>
                  <a:pt x="108" y="14"/>
                  <a:pt x="225" y="14"/>
                </a:cubicBezTo>
                <a:cubicBezTo>
                  <a:pt x="341" y="14"/>
                  <a:pt x="435" y="109"/>
                  <a:pt x="435" y="225"/>
                </a:cubicBezTo>
                <a:cubicBezTo>
                  <a:pt x="435" y="283"/>
                  <a:pt x="412" y="341"/>
                  <a:pt x="371" y="385"/>
                </a:cubicBezTo>
                <a:close/>
                <a:moveTo>
                  <a:pt x="231" y="301"/>
                </a:moveTo>
                <a:cubicBezTo>
                  <a:pt x="232" y="297"/>
                  <a:pt x="230" y="293"/>
                  <a:pt x="226" y="292"/>
                </a:cubicBezTo>
                <a:cubicBezTo>
                  <a:pt x="222" y="292"/>
                  <a:pt x="218" y="294"/>
                  <a:pt x="218" y="298"/>
                </a:cubicBezTo>
                <a:cubicBezTo>
                  <a:pt x="210" y="341"/>
                  <a:pt x="203" y="389"/>
                  <a:pt x="205" y="443"/>
                </a:cubicBezTo>
                <a:cubicBezTo>
                  <a:pt x="184" y="438"/>
                  <a:pt x="166" y="425"/>
                  <a:pt x="153" y="406"/>
                </a:cubicBezTo>
                <a:cubicBezTo>
                  <a:pt x="137" y="384"/>
                  <a:pt x="130" y="355"/>
                  <a:pt x="134" y="326"/>
                </a:cubicBezTo>
                <a:cubicBezTo>
                  <a:pt x="140" y="267"/>
                  <a:pt x="201" y="180"/>
                  <a:pt x="257" y="144"/>
                </a:cubicBezTo>
                <a:cubicBezTo>
                  <a:pt x="260" y="198"/>
                  <a:pt x="277" y="240"/>
                  <a:pt x="292" y="274"/>
                </a:cubicBezTo>
                <a:cubicBezTo>
                  <a:pt x="302" y="299"/>
                  <a:pt x="311" y="320"/>
                  <a:pt x="311" y="338"/>
                </a:cubicBezTo>
                <a:cubicBezTo>
                  <a:pt x="310" y="396"/>
                  <a:pt x="270" y="445"/>
                  <a:pt x="222" y="445"/>
                </a:cubicBezTo>
                <a:cubicBezTo>
                  <a:pt x="221" y="445"/>
                  <a:pt x="220" y="445"/>
                  <a:pt x="219" y="445"/>
                </a:cubicBezTo>
                <a:cubicBezTo>
                  <a:pt x="217" y="391"/>
                  <a:pt x="224" y="343"/>
                  <a:pt x="231" y="3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Freeform 26">
            <a:extLst>
              <a:ext uri="{FF2B5EF4-FFF2-40B4-BE49-F238E27FC236}">
                <a16:creationId xmlns:a16="http://schemas.microsoft.com/office/drawing/2014/main" id="{F92D27E6-458D-4CD6-9884-0E0A43526938}"/>
              </a:ext>
            </a:extLst>
          </p:cNvPr>
          <p:cNvSpPr>
            <a:spLocks noEditPoints="1"/>
          </p:cNvSpPr>
          <p:nvPr/>
        </p:nvSpPr>
        <p:spPr bwMode="auto">
          <a:xfrm>
            <a:off x="6141538" y="5555833"/>
            <a:ext cx="362896" cy="364876"/>
          </a:xfrm>
          <a:custGeom>
            <a:avLst/>
            <a:gdLst>
              <a:gd name="T0" fmla="*/ 504 w 670"/>
              <a:gd name="T1" fmla="*/ 3 h 673"/>
              <a:gd name="T2" fmla="*/ 455 w 670"/>
              <a:gd name="T3" fmla="*/ 42 h 673"/>
              <a:gd name="T4" fmla="*/ 455 w 670"/>
              <a:gd name="T5" fmla="*/ 52 h 673"/>
              <a:gd name="T6" fmla="*/ 434 w 670"/>
              <a:gd name="T7" fmla="*/ 114 h 673"/>
              <a:gd name="T8" fmla="*/ 70 w 670"/>
              <a:gd name="T9" fmla="*/ 239 h 673"/>
              <a:gd name="T10" fmla="*/ 3 w 670"/>
              <a:gd name="T11" fmla="*/ 301 h 673"/>
              <a:gd name="T12" fmla="*/ 319 w 670"/>
              <a:gd name="T13" fmla="*/ 649 h 673"/>
              <a:gd name="T14" fmla="*/ 366 w 670"/>
              <a:gd name="T15" fmla="*/ 673 h 673"/>
              <a:gd name="T16" fmla="*/ 559 w 670"/>
              <a:gd name="T17" fmla="*/ 249 h 673"/>
              <a:gd name="T18" fmla="*/ 562 w 670"/>
              <a:gd name="T19" fmla="*/ 242 h 673"/>
              <a:gd name="T20" fmla="*/ 619 w 670"/>
              <a:gd name="T21" fmla="*/ 216 h 673"/>
              <a:gd name="T22" fmla="*/ 629 w 670"/>
              <a:gd name="T23" fmla="*/ 216 h 673"/>
              <a:gd name="T24" fmla="*/ 670 w 670"/>
              <a:gd name="T25" fmla="*/ 172 h 673"/>
              <a:gd name="T26" fmla="*/ 430 w 670"/>
              <a:gd name="T27" fmla="*/ 585 h 673"/>
              <a:gd name="T28" fmla="*/ 329 w 670"/>
              <a:gd name="T29" fmla="*/ 639 h 673"/>
              <a:gd name="T30" fmla="*/ 17 w 670"/>
              <a:gd name="T31" fmla="*/ 304 h 673"/>
              <a:gd name="T32" fmla="*/ 121 w 670"/>
              <a:gd name="T33" fmla="*/ 274 h 673"/>
              <a:gd name="T34" fmla="*/ 169 w 670"/>
              <a:gd name="T35" fmla="*/ 256 h 673"/>
              <a:gd name="T36" fmla="*/ 265 w 670"/>
              <a:gd name="T37" fmla="*/ 256 h 673"/>
              <a:gd name="T38" fmla="*/ 361 w 670"/>
              <a:gd name="T39" fmla="*/ 256 h 673"/>
              <a:gd name="T40" fmla="*/ 410 w 670"/>
              <a:gd name="T41" fmla="*/ 274 h 673"/>
              <a:gd name="T42" fmla="*/ 505 w 670"/>
              <a:gd name="T43" fmla="*/ 275 h 673"/>
              <a:gd name="T44" fmla="*/ 539 w 670"/>
              <a:gd name="T45" fmla="*/ 266 h 673"/>
              <a:gd name="T46" fmla="*/ 593 w 670"/>
              <a:gd name="T47" fmla="*/ 190 h 673"/>
              <a:gd name="T48" fmla="*/ 549 w 670"/>
              <a:gd name="T49" fmla="*/ 236 h 673"/>
              <a:gd name="T50" fmla="*/ 506 w 670"/>
              <a:gd name="T51" fmla="*/ 261 h 673"/>
              <a:gd name="T52" fmla="*/ 463 w 670"/>
              <a:gd name="T53" fmla="*/ 241 h 673"/>
              <a:gd name="T54" fmla="*/ 452 w 670"/>
              <a:gd name="T55" fmla="*/ 241 h 673"/>
              <a:gd name="T56" fmla="*/ 410 w 670"/>
              <a:gd name="T57" fmla="*/ 260 h 673"/>
              <a:gd name="T58" fmla="*/ 362 w 670"/>
              <a:gd name="T59" fmla="*/ 238 h 673"/>
              <a:gd name="T60" fmla="*/ 356 w 670"/>
              <a:gd name="T61" fmla="*/ 241 h 673"/>
              <a:gd name="T62" fmla="*/ 271 w 670"/>
              <a:gd name="T63" fmla="*/ 241 h 673"/>
              <a:gd name="T64" fmla="*/ 217 w 670"/>
              <a:gd name="T65" fmla="*/ 261 h 673"/>
              <a:gd name="T66" fmla="*/ 175 w 670"/>
              <a:gd name="T67" fmla="*/ 241 h 673"/>
              <a:gd name="T68" fmla="*/ 164 w 670"/>
              <a:gd name="T69" fmla="*/ 241 h 673"/>
              <a:gd name="T70" fmla="*/ 121 w 670"/>
              <a:gd name="T71" fmla="*/ 260 h 673"/>
              <a:gd name="T72" fmla="*/ 90 w 670"/>
              <a:gd name="T73" fmla="*/ 246 h 673"/>
              <a:gd name="T74" fmla="*/ 442 w 670"/>
              <a:gd name="T75" fmla="*/ 125 h 673"/>
              <a:gd name="T76" fmla="*/ 551 w 670"/>
              <a:gd name="T77" fmla="*/ 148 h 673"/>
              <a:gd name="T78" fmla="*/ 624 w 670"/>
              <a:gd name="T79" fmla="*/ 201 h 673"/>
              <a:gd name="T80" fmla="*/ 490 w 670"/>
              <a:gd name="T81" fmla="*/ 67 h 673"/>
              <a:gd name="T82" fmla="*/ 470 w 670"/>
              <a:gd name="T83" fmla="*/ 47 h 673"/>
              <a:gd name="T84" fmla="*/ 653 w 670"/>
              <a:gd name="T85" fmla="*/ 172 h 673"/>
              <a:gd name="T86" fmla="*/ 247 w 670"/>
              <a:gd name="T87" fmla="*/ 307 h 673"/>
              <a:gd name="T88" fmla="*/ 217 w 670"/>
              <a:gd name="T89" fmla="*/ 380 h 673"/>
              <a:gd name="T90" fmla="*/ 277 w 670"/>
              <a:gd name="T91" fmla="*/ 380 h 673"/>
              <a:gd name="T92" fmla="*/ 247 w 670"/>
              <a:gd name="T93" fmla="*/ 307 h 673"/>
              <a:gd name="T94" fmla="*/ 247 w 670"/>
              <a:gd name="T95" fmla="*/ 379 h 673"/>
              <a:gd name="T96" fmla="*/ 227 w 670"/>
              <a:gd name="T97" fmla="*/ 330 h 673"/>
              <a:gd name="T98" fmla="*/ 267 w 670"/>
              <a:gd name="T99" fmla="*/ 330 h 673"/>
              <a:gd name="T100" fmla="*/ 377 w 670"/>
              <a:gd name="T101" fmla="*/ 345 h 673"/>
              <a:gd name="T102" fmla="*/ 334 w 670"/>
              <a:gd name="T103" fmla="*/ 448 h 673"/>
              <a:gd name="T104" fmla="*/ 419 w 670"/>
              <a:gd name="T105" fmla="*/ 448 h 673"/>
              <a:gd name="T106" fmla="*/ 377 w 670"/>
              <a:gd name="T107" fmla="*/ 345 h 673"/>
              <a:gd name="T108" fmla="*/ 377 w 670"/>
              <a:gd name="T109" fmla="*/ 451 h 673"/>
              <a:gd name="T110" fmla="*/ 344 w 670"/>
              <a:gd name="T111" fmla="*/ 372 h 673"/>
              <a:gd name="T112" fmla="*/ 409 w 670"/>
              <a:gd name="T113" fmla="*/ 372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70" h="673">
                <a:moveTo>
                  <a:pt x="668" y="167"/>
                </a:moveTo>
                <a:cubicBezTo>
                  <a:pt x="504" y="3"/>
                  <a:pt x="504" y="3"/>
                  <a:pt x="504" y="3"/>
                </a:cubicBezTo>
                <a:cubicBezTo>
                  <a:pt x="501" y="0"/>
                  <a:pt x="497" y="0"/>
                  <a:pt x="494" y="3"/>
                </a:cubicBezTo>
                <a:cubicBezTo>
                  <a:pt x="455" y="42"/>
                  <a:pt x="455" y="42"/>
                  <a:pt x="455" y="42"/>
                </a:cubicBezTo>
                <a:cubicBezTo>
                  <a:pt x="453" y="43"/>
                  <a:pt x="453" y="45"/>
                  <a:pt x="453" y="47"/>
                </a:cubicBezTo>
                <a:cubicBezTo>
                  <a:pt x="453" y="49"/>
                  <a:pt x="453" y="50"/>
                  <a:pt x="455" y="52"/>
                </a:cubicBezTo>
                <a:cubicBezTo>
                  <a:pt x="475" y="72"/>
                  <a:pt x="475" y="72"/>
                  <a:pt x="475" y="72"/>
                </a:cubicBezTo>
                <a:cubicBezTo>
                  <a:pt x="434" y="114"/>
                  <a:pt x="434" y="114"/>
                  <a:pt x="434" y="114"/>
                </a:cubicBezTo>
                <a:cubicBezTo>
                  <a:pt x="85" y="233"/>
                  <a:pt x="85" y="233"/>
                  <a:pt x="85" y="233"/>
                </a:cubicBezTo>
                <a:cubicBezTo>
                  <a:pt x="80" y="235"/>
                  <a:pt x="75" y="237"/>
                  <a:pt x="70" y="239"/>
                </a:cubicBezTo>
                <a:cubicBezTo>
                  <a:pt x="70" y="239"/>
                  <a:pt x="70" y="239"/>
                  <a:pt x="70" y="239"/>
                </a:cubicBezTo>
                <a:cubicBezTo>
                  <a:pt x="31" y="257"/>
                  <a:pt x="8" y="278"/>
                  <a:pt x="3" y="301"/>
                </a:cubicBezTo>
                <a:cubicBezTo>
                  <a:pt x="0" y="319"/>
                  <a:pt x="7" y="338"/>
                  <a:pt x="26" y="357"/>
                </a:cubicBezTo>
                <a:cubicBezTo>
                  <a:pt x="319" y="649"/>
                  <a:pt x="319" y="649"/>
                  <a:pt x="319" y="649"/>
                </a:cubicBezTo>
                <a:cubicBezTo>
                  <a:pt x="334" y="665"/>
                  <a:pt x="350" y="673"/>
                  <a:pt x="366" y="673"/>
                </a:cubicBezTo>
                <a:cubicBezTo>
                  <a:pt x="366" y="673"/>
                  <a:pt x="366" y="673"/>
                  <a:pt x="366" y="673"/>
                </a:cubicBezTo>
                <a:cubicBezTo>
                  <a:pt x="395" y="673"/>
                  <a:pt x="421" y="645"/>
                  <a:pt x="443" y="590"/>
                </a:cubicBezTo>
                <a:cubicBezTo>
                  <a:pt x="559" y="249"/>
                  <a:pt x="559" y="249"/>
                  <a:pt x="559" y="249"/>
                </a:cubicBezTo>
                <a:cubicBezTo>
                  <a:pt x="560" y="248"/>
                  <a:pt x="560" y="247"/>
                  <a:pt x="561" y="246"/>
                </a:cubicBezTo>
                <a:cubicBezTo>
                  <a:pt x="562" y="242"/>
                  <a:pt x="562" y="242"/>
                  <a:pt x="562" y="242"/>
                </a:cubicBezTo>
                <a:cubicBezTo>
                  <a:pt x="603" y="200"/>
                  <a:pt x="603" y="200"/>
                  <a:pt x="603" y="200"/>
                </a:cubicBezTo>
                <a:cubicBezTo>
                  <a:pt x="619" y="216"/>
                  <a:pt x="619" y="216"/>
                  <a:pt x="619" y="216"/>
                </a:cubicBezTo>
                <a:cubicBezTo>
                  <a:pt x="620" y="217"/>
                  <a:pt x="622" y="218"/>
                  <a:pt x="624" y="218"/>
                </a:cubicBezTo>
                <a:cubicBezTo>
                  <a:pt x="626" y="218"/>
                  <a:pt x="627" y="217"/>
                  <a:pt x="629" y="216"/>
                </a:cubicBezTo>
                <a:cubicBezTo>
                  <a:pt x="668" y="177"/>
                  <a:pt x="668" y="177"/>
                  <a:pt x="668" y="177"/>
                </a:cubicBezTo>
                <a:cubicBezTo>
                  <a:pt x="669" y="175"/>
                  <a:pt x="670" y="174"/>
                  <a:pt x="670" y="172"/>
                </a:cubicBezTo>
                <a:cubicBezTo>
                  <a:pt x="670" y="170"/>
                  <a:pt x="669" y="168"/>
                  <a:pt x="668" y="167"/>
                </a:cubicBezTo>
                <a:close/>
                <a:moveTo>
                  <a:pt x="430" y="585"/>
                </a:moveTo>
                <a:cubicBezTo>
                  <a:pt x="416" y="619"/>
                  <a:pt x="394" y="659"/>
                  <a:pt x="366" y="659"/>
                </a:cubicBezTo>
                <a:cubicBezTo>
                  <a:pt x="354" y="659"/>
                  <a:pt x="342" y="652"/>
                  <a:pt x="329" y="639"/>
                </a:cubicBezTo>
                <a:cubicBezTo>
                  <a:pt x="36" y="347"/>
                  <a:pt x="36" y="347"/>
                  <a:pt x="36" y="347"/>
                </a:cubicBezTo>
                <a:cubicBezTo>
                  <a:pt x="21" y="331"/>
                  <a:pt x="14" y="317"/>
                  <a:pt x="17" y="304"/>
                </a:cubicBezTo>
                <a:cubicBezTo>
                  <a:pt x="21" y="286"/>
                  <a:pt x="39" y="269"/>
                  <a:pt x="72" y="254"/>
                </a:cubicBezTo>
                <a:cubicBezTo>
                  <a:pt x="84" y="267"/>
                  <a:pt x="102" y="274"/>
                  <a:pt x="121" y="274"/>
                </a:cubicBezTo>
                <a:cubicBezTo>
                  <a:pt x="121" y="274"/>
                  <a:pt x="121" y="274"/>
                  <a:pt x="121" y="274"/>
                </a:cubicBezTo>
                <a:cubicBezTo>
                  <a:pt x="140" y="274"/>
                  <a:pt x="157" y="268"/>
                  <a:pt x="169" y="256"/>
                </a:cubicBezTo>
                <a:cubicBezTo>
                  <a:pt x="182" y="268"/>
                  <a:pt x="199" y="275"/>
                  <a:pt x="218" y="275"/>
                </a:cubicBezTo>
                <a:cubicBezTo>
                  <a:pt x="236" y="274"/>
                  <a:pt x="253" y="268"/>
                  <a:pt x="265" y="256"/>
                </a:cubicBezTo>
                <a:cubicBezTo>
                  <a:pt x="278" y="268"/>
                  <a:pt x="295" y="274"/>
                  <a:pt x="313" y="274"/>
                </a:cubicBezTo>
                <a:cubicBezTo>
                  <a:pt x="332" y="274"/>
                  <a:pt x="349" y="268"/>
                  <a:pt x="361" y="256"/>
                </a:cubicBezTo>
                <a:cubicBezTo>
                  <a:pt x="374" y="268"/>
                  <a:pt x="391" y="274"/>
                  <a:pt x="410" y="274"/>
                </a:cubicBezTo>
                <a:cubicBezTo>
                  <a:pt x="410" y="274"/>
                  <a:pt x="410" y="274"/>
                  <a:pt x="410" y="274"/>
                </a:cubicBezTo>
                <a:cubicBezTo>
                  <a:pt x="428" y="274"/>
                  <a:pt x="445" y="268"/>
                  <a:pt x="458" y="256"/>
                </a:cubicBezTo>
                <a:cubicBezTo>
                  <a:pt x="470" y="268"/>
                  <a:pt x="487" y="275"/>
                  <a:pt x="505" y="275"/>
                </a:cubicBezTo>
                <a:cubicBezTo>
                  <a:pt x="505" y="275"/>
                  <a:pt x="505" y="275"/>
                  <a:pt x="506" y="275"/>
                </a:cubicBezTo>
                <a:cubicBezTo>
                  <a:pt x="518" y="274"/>
                  <a:pt x="529" y="271"/>
                  <a:pt x="539" y="266"/>
                </a:cubicBezTo>
                <a:lnTo>
                  <a:pt x="430" y="585"/>
                </a:lnTo>
                <a:close/>
                <a:moveTo>
                  <a:pt x="593" y="190"/>
                </a:moveTo>
                <a:cubicBezTo>
                  <a:pt x="551" y="233"/>
                  <a:pt x="551" y="233"/>
                  <a:pt x="551" y="233"/>
                </a:cubicBezTo>
                <a:cubicBezTo>
                  <a:pt x="550" y="234"/>
                  <a:pt x="550" y="235"/>
                  <a:pt x="549" y="236"/>
                </a:cubicBezTo>
                <a:cubicBezTo>
                  <a:pt x="547" y="242"/>
                  <a:pt x="547" y="242"/>
                  <a:pt x="547" y="242"/>
                </a:cubicBezTo>
                <a:cubicBezTo>
                  <a:pt x="537" y="254"/>
                  <a:pt x="522" y="260"/>
                  <a:pt x="506" y="261"/>
                </a:cubicBezTo>
                <a:cubicBezTo>
                  <a:pt x="505" y="261"/>
                  <a:pt x="505" y="261"/>
                  <a:pt x="505" y="261"/>
                </a:cubicBezTo>
                <a:cubicBezTo>
                  <a:pt x="488" y="261"/>
                  <a:pt x="473" y="254"/>
                  <a:pt x="463" y="241"/>
                </a:cubicBezTo>
                <a:cubicBezTo>
                  <a:pt x="462" y="239"/>
                  <a:pt x="460" y="238"/>
                  <a:pt x="458" y="238"/>
                </a:cubicBezTo>
                <a:cubicBezTo>
                  <a:pt x="455" y="238"/>
                  <a:pt x="453" y="239"/>
                  <a:pt x="452" y="241"/>
                </a:cubicBezTo>
                <a:cubicBezTo>
                  <a:pt x="442" y="253"/>
                  <a:pt x="426" y="260"/>
                  <a:pt x="410" y="260"/>
                </a:cubicBezTo>
                <a:cubicBezTo>
                  <a:pt x="410" y="260"/>
                  <a:pt x="410" y="260"/>
                  <a:pt x="410" y="260"/>
                </a:cubicBezTo>
                <a:cubicBezTo>
                  <a:pt x="393" y="260"/>
                  <a:pt x="377" y="253"/>
                  <a:pt x="367" y="241"/>
                </a:cubicBezTo>
                <a:cubicBezTo>
                  <a:pt x="366" y="239"/>
                  <a:pt x="364" y="238"/>
                  <a:pt x="362" y="238"/>
                </a:cubicBezTo>
                <a:cubicBezTo>
                  <a:pt x="362" y="238"/>
                  <a:pt x="362" y="238"/>
                  <a:pt x="362" y="238"/>
                </a:cubicBezTo>
                <a:cubicBezTo>
                  <a:pt x="359" y="238"/>
                  <a:pt x="357" y="239"/>
                  <a:pt x="356" y="241"/>
                </a:cubicBezTo>
                <a:cubicBezTo>
                  <a:pt x="346" y="253"/>
                  <a:pt x="330" y="260"/>
                  <a:pt x="313" y="260"/>
                </a:cubicBezTo>
                <a:cubicBezTo>
                  <a:pt x="297" y="260"/>
                  <a:pt x="281" y="253"/>
                  <a:pt x="271" y="241"/>
                </a:cubicBezTo>
                <a:cubicBezTo>
                  <a:pt x="268" y="238"/>
                  <a:pt x="263" y="238"/>
                  <a:pt x="260" y="241"/>
                </a:cubicBezTo>
                <a:cubicBezTo>
                  <a:pt x="250" y="253"/>
                  <a:pt x="235" y="260"/>
                  <a:pt x="217" y="261"/>
                </a:cubicBezTo>
                <a:cubicBezTo>
                  <a:pt x="217" y="261"/>
                  <a:pt x="217" y="261"/>
                  <a:pt x="217" y="261"/>
                </a:cubicBezTo>
                <a:cubicBezTo>
                  <a:pt x="200" y="261"/>
                  <a:pt x="185" y="254"/>
                  <a:pt x="175" y="241"/>
                </a:cubicBezTo>
                <a:cubicBezTo>
                  <a:pt x="174" y="239"/>
                  <a:pt x="172" y="238"/>
                  <a:pt x="169" y="238"/>
                </a:cubicBezTo>
                <a:cubicBezTo>
                  <a:pt x="167" y="238"/>
                  <a:pt x="165" y="239"/>
                  <a:pt x="164" y="241"/>
                </a:cubicBezTo>
                <a:cubicBezTo>
                  <a:pt x="154" y="253"/>
                  <a:pt x="138" y="260"/>
                  <a:pt x="121" y="260"/>
                </a:cubicBezTo>
                <a:cubicBezTo>
                  <a:pt x="121" y="260"/>
                  <a:pt x="121" y="260"/>
                  <a:pt x="121" y="260"/>
                </a:cubicBezTo>
                <a:cubicBezTo>
                  <a:pt x="108" y="260"/>
                  <a:pt x="95" y="256"/>
                  <a:pt x="86" y="248"/>
                </a:cubicBezTo>
                <a:cubicBezTo>
                  <a:pt x="87" y="247"/>
                  <a:pt x="88" y="247"/>
                  <a:pt x="90" y="246"/>
                </a:cubicBezTo>
                <a:cubicBezTo>
                  <a:pt x="440" y="126"/>
                  <a:pt x="440" y="126"/>
                  <a:pt x="440" y="126"/>
                </a:cubicBezTo>
                <a:cubicBezTo>
                  <a:pt x="441" y="126"/>
                  <a:pt x="442" y="125"/>
                  <a:pt x="442" y="125"/>
                </a:cubicBezTo>
                <a:cubicBezTo>
                  <a:pt x="485" y="82"/>
                  <a:pt x="485" y="82"/>
                  <a:pt x="485" y="82"/>
                </a:cubicBezTo>
                <a:cubicBezTo>
                  <a:pt x="551" y="148"/>
                  <a:pt x="551" y="148"/>
                  <a:pt x="551" y="148"/>
                </a:cubicBezTo>
                <a:lnTo>
                  <a:pt x="593" y="190"/>
                </a:lnTo>
                <a:close/>
                <a:moveTo>
                  <a:pt x="624" y="201"/>
                </a:moveTo>
                <a:cubicBezTo>
                  <a:pt x="599" y="176"/>
                  <a:pt x="599" y="176"/>
                  <a:pt x="599" y="176"/>
                </a:cubicBezTo>
                <a:cubicBezTo>
                  <a:pt x="490" y="67"/>
                  <a:pt x="490" y="67"/>
                  <a:pt x="490" y="67"/>
                </a:cubicBezTo>
                <a:cubicBezTo>
                  <a:pt x="490" y="67"/>
                  <a:pt x="490" y="67"/>
                  <a:pt x="490" y="67"/>
                </a:cubicBezTo>
                <a:cubicBezTo>
                  <a:pt x="470" y="47"/>
                  <a:pt x="470" y="47"/>
                  <a:pt x="470" y="47"/>
                </a:cubicBezTo>
                <a:cubicBezTo>
                  <a:pt x="499" y="17"/>
                  <a:pt x="499" y="17"/>
                  <a:pt x="499" y="17"/>
                </a:cubicBezTo>
                <a:cubicBezTo>
                  <a:pt x="653" y="172"/>
                  <a:pt x="653" y="172"/>
                  <a:pt x="653" y="172"/>
                </a:cubicBezTo>
                <a:lnTo>
                  <a:pt x="624" y="201"/>
                </a:lnTo>
                <a:close/>
                <a:moveTo>
                  <a:pt x="247" y="307"/>
                </a:moveTo>
                <a:cubicBezTo>
                  <a:pt x="236" y="307"/>
                  <a:pt x="225" y="312"/>
                  <a:pt x="217" y="320"/>
                </a:cubicBezTo>
                <a:cubicBezTo>
                  <a:pt x="200" y="337"/>
                  <a:pt x="200" y="364"/>
                  <a:pt x="217" y="380"/>
                </a:cubicBezTo>
                <a:cubicBezTo>
                  <a:pt x="225" y="388"/>
                  <a:pt x="236" y="393"/>
                  <a:pt x="247" y="393"/>
                </a:cubicBezTo>
                <a:cubicBezTo>
                  <a:pt x="258" y="393"/>
                  <a:pt x="269" y="388"/>
                  <a:pt x="277" y="380"/>
                </a:cubicBezTo>
                <a:cubicBezTo>
                  <a:pt x="294" y="364"/>
                  <a:pt x="294" y="337"/>
                  <a:pt x="277" y="320"/>
                </a:cubicBezTo>
                <a:cubicBezTo>
                  <a:pt x="269" y="312"/>
                  <a:pt x="258" y="307"/>
                  <a:pt x="247" y="307"/>
                </a:cubicBezTo>
                <a:close/>
                <a:moveTo>
                  <a:pt x="267" y="370"/>
                </a:moveTo>
                <a:cubicBezTo>
                  <a:pt x="262" y="376"/>
                  <a:pt x="255" y="379"/>
                  <a:pt x="247" y="379"/>
                </a:cubicBezTo>
                <a:cubicBezTo>
                  <a:pt x="239" y="379"/>
                  <a:pt x="232" y="376"/>
                  <a:pt x="227" y="370"/>
                </a:cubicBezTo>
                <a:cubicBezTo>
                  <a:pt x="216" y="359"/>
                  <a:pt x="216" y="341"/>
                  <a:pt x="227" y="330"/>
                </a:cubicBezTo>
                <a:cubicBezTo>
                  <a:pt x="232" y="324"/>
                  <a:pt x="239" y="321"/>
                  <a:pt x="247" y="321"/>
                </a:cubicBezTo>
                <a:cubicBezTo>
                  <a:pt x="255" y="321"/>
                  <a:pt x="262" y="324"/>
                  <a:pt x="267" y="330"/>
                </a:cubicBezTo>
                <a:cubicBezTo>
                  <a:pt x="279" y="341"/>
                  <a:pt x="279" y="359"/>
                  <a:pt x="267" y="370"/>
                </a:cubicBezTo>
                <a:close/>
                <a:moveTo>
                  <a:pt x="377" y="345"/>
                </a:moveTo>
                <a:cubicBezTo>
                  <a:pt x="361" y="345"/>
                  <a:pt x="346" y="351"/>
                  <a:pt x="334" y="363"/>
                </a:cubicBezTo>
                <a:cubicBezTo>
                  <a:pt x="311" y="386"/>
                  <a:pt x="311" y="424"/>
                  <a:pt x="334" y="448"/>
                </a:cubicBezTo>
                <a:cubicBezTo>
                  <a:pt x="346" y="459"/>
                  <a:pt x="361" y="465"/>
                  <a:pt x="377" y="465"/>
                </a:cubicBezTo>
                <a:cubicBezTo>
                  <a:pt x="393" y="465"/>
                  <a:pt x="408" y="459"/>
                  <a:pt x="419" y="448"/>
                </a:cubicBezTo>
                <a:cubicBezTo>
                  <a:pt x="443" y="424"/>
                  <a:pt x="443" y="386"/>
                  <a:pt x="419" y="363"/>
                </a:cubicBezTo>
                <a:cubicBezTo>
                  <a:pt x="408" y="351"/>
                  <a:pt x="393" y="345"/>
                  <a:pt x="377" y="345"/>
                </a:cubicBezTo>
                <a:close/>
                <a:moveTo>
                  <a:pt x="409" y="438"/>
                </a:moveTo>
                <a:cubicBezTo>
                  <a:pt x="401" y="446"/>
                  <a:pt x="389" y="451"/>
                  <a:pt x="377" y="451"/>
                </a:cubicBezTo>
                <a:cubicBezTo>
                  <a:pt x="364" y="451"/>
                  <a:pt x="353" y="446"/>
                  <a:pt x="344" y="438"/>
                </a:cubicBezTo>
                <a:cubicBezTo>
                  <a:pt x="326" y="420"/>
                  <a:pt x="326" y="390"/>
                  <a:pt x="344" y="372"/>
                </a:cubicBezTo>
                <a:cubicBezTo>
                  <a:pt x="353" y="364"/>
                  <a:pt x="364" y="359"/>
                  <a:pt x="377" y="359"/>
                </a:cubicBezTo>
                <a:cubicBezTo>
                  <a:pt x="389" y="359"/>
                  <a:pt x="401" y="364"/>
                  <a:pt x="409" y="372"/>
                </a:cubicBezTo>
                <a:cubicBezTo>
                  <a:pt x="427" y="390"/>
                  <a:pt x="427" y="420"/>
                  <a:pt x="409" y="4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Freeform 18">
            <a:extLst>
              <a:ext uri="{FF2B5EF4-FFF2-40B4-BE49-F238E27FC236}">
                <a16:creationId xmlns:a16="http://schemas.microsoft.com/office/drawing/2014/main" id="{8B1B0347-1F3A-4CD3-83FD-122B08120C8D}"/>
              </a:ext>
            </a:extLst>
          </p:cNvPr>
          <p:cNvSpPr>
            <a:spLocks noEditPoints="1"/>
          </p:cNvSpPr>
          <p:nvPr/>
        </p:nvSpPr>
        <p:spPr bwMode="auto">
          <a:xfrm>
            <a:off x="6133485" y="4021833"/>
            <a:ext cx="357005" cy="294495"/>
          </a:xfrm>
          <a:custGeom>
            <a:avLst/>
            <a:gdLst>
              <a:gd name="T0" fmla="*/ 699 w 750"/>
              <a:gd name="T1" fmla="*/ 563 h 643"/>
              <a:gd name="T2" fmla="*/ 675 w 750"/>
              <a:gd name="T3" fmla="*/ 595 h 643"/>
              <a:gd name="T4" fmla="*/ 669 w 750"/>
              <a:gd name="T5" fmla="*/ 584 h 643"/>
              <a:gd name="T6" fmla="*/ 633 w 750"/>
              <a:gd name="T7" fmla="*/ 532 h 643"/>
              <a:gd name="T8" fmla="*/ 640 w 750"/>
              <a:gd name="T9" fmla="*/ 520 h 643"/>
              <a:gd name="T10" fmla="*/ 736 w 750"/>
              <a:gd name="T11" fmla="*/ 382 h 643"/>
              <a:gd name="T12" fmla="*/ 670 w 750"/>
              <a:gd name="T13" fmla="*/ 375 h 643"/>
              <a:gd name="T14" fmla="*/ 736 w 750"/>
              <a:gd name="T15" fmla="*/ 368 h 643"/>
              <a:gd name="T16" fmla="*/ 640 w 750"/>
              <a:gd name="T17" fmla="*/ 230 h 643"/>
              <a:gd name="T18" fmla="*/ 631 w 750"/>
              <a:gd name="T19" fmla="*/ 228 h 643"/>
              <a:gd name="T20" fmla="*/ 684 w 750"/>
              <a:gd name="T21" fmla="*/ 189 h 643"/>
              <a:gd name="T22" fmla="*/ 532 w 750"/>
              <a:gd name="T23" fmla="*/ 117 h 643"/>
              <a:gd name="T24" fmla="*/ 523 w 750"/>
              <a:gd name="T25" fmla="*/ 119 h 643"/>
              <a:gd name="T26" fmla="*/ 549 w 750"/>
              <a:gd name="T27" fmla="*/ 59 h 643"/>
              <a:gd name="T28" fmla="*/ 382 w 750"/>
              <a:gd name="T29" fmla="*/ 73 h 643"/>
              <a:gd name="T30" fmla="*/ 368 w 750"/>
              <a:gd name="T31" fmla="*/ 73 h 643"/>
              <a:gd name="T32" fmla="*/ 201 w 750"/>
              <a:gd name="T33" fmla="*/ 59 h 643"/>
              <a:gd name="T34" fmla="*/ 227 w 750"/>
              <a:gd name="T35" fmla="*/ 119 h 643"/>
              <a:gd name="T36" fmla="*/ 218 w 750"/>
              <a:gd name="T37" fmla="*/ 117 h 643"/>
              <a:gd name="T38" fmla="*/ 66 w 750"/>
              <a:gd name="T39" fmla="*/ 189 h 643"/>
              <a:gd name="T40" fmla="*/ 119 w 750"/>
              <a:gd name="T41" fmla="*/ 228 h 643"/>
              <a:gd name="T42" fmla="*/ 110 w 750"/>
              <a:gd name="T43" fmla="*/ 230 h 643"/>
              <a:gd name="T44" fmla="*/ 14 w 750"/>
              <a:gd name="T45" fmla="*/ 368 h 643"/>
              <a:gd name="T46" fmla="*/ 80 w 750"/>
              <a:gd name="T47" fmla="*/ 375 h 643"/>
              <a:gd name="T48" fmla="*/ 14 w 750"/>
              <a:gd name="T49" fmla="*/ 382 h 643"/>
              <a:gd name="T50" fmla="*/ 110 w 750"/>
              <a:gd name="T51" fmla="*/ 520 h 643"/>
              <a:gd name="T52" fmla="*/ 117 w 750"/>
              <a:gd name="T53" fmla="*/ 532 h 643"/>
              <a:gd name="T54" fmla="*/ 81 w 750"/>
              <a:gd name="T55" fmla="*/ 584 h 643"/>
              <a:gd name="T56" fmla="*/ 69 w 750"/>
              <a:gd name="T57" fmla="*/ 592 h 643"/>
              <a:gd name="T58" fmla="*/ 50 w 750"/>
              <a:gd name="T59" fmla="*/ 563 h 643"/>
              <a:gd name="T60" fmla="*/ 0 w 750"/>
              <a:gd name="T61" fmla="*/ 375 h 643"/>
              <a:gd name="T62" fmla="*/ 50 w 750"/>
              <a:gd name="T63" fmla="*/ 188 h 643"/>
              <a:gd name="T64" fmla="*/ 186 w 750"/>
              <a:gd name="T65" fmla="*/ 51 h 643"/>
              <a:gd name="T66" fmla="*/ 189 w 750"/>
              <a:gd name="T67" fmla="*/ 50 h 643"/>
              <a:gd name="T68" fmla="*/ 561 w 750"/>
              <a:gd name="T69" fmla="*/ 50 h 643"/>
              <a:gd name="T70" fmla="*/ 564 w 750"/>
              <a:gd name="T71" fmla="*/ 51 h 643"/>
              <a:gd name="T72" fmla="*/ 700 w 750"/>
              <a:gd name="T73" fmla="*/ 188 h 643"/>
              <a:gd name="T74" fmla="*/ 750 w 750"/>
              <a:gd name="T75" fmla="*/ 375 h 643"/>
              <a:gd name="T76" fmla="*/ 700 w 750"/>
              <a:gd name="T77" fmla="*/ 563 h 643"/>
              <a:gd name="T78" fmla="*/ 533 w 750"/>
              <a:gd name="T79" fmla="*/ 636 h 643"/>
              <a:gd name="T80" fmla="*/ 224 w 750"/>
              <a:gd name="T81" fmla="*/ 643 h 643"/>
              <a:gd name="T82" fmla="*/ 217 w 750"/>
              <a:gd name="T83" fmla="*/ 560 h 643"/>
              <a:gd name="T84" fmla="*/ 526 w 750"/>
              <a:gd name="T85" fmla="*/ 553 h 643"/>
              <a:gd name="T86" fmla="*/ 519 w 750"/>
              <a:gd name="T87" fmla="*/ 567 h 643"/>
              <a:gd name="T88" fmla="*/ 231 w 750"/>
              <a:gd name="T89" fmla="*/ 629 h 643"/>
              <a:gd name="T90" fmla="*/ 519 w 750"/>
              <a:gd name="T91" fmla="*/ 567 h 643"/>
              <a:gd name="T92" fmla="*/ 577 w 750"/>
              <a:gd name="T93" fmla="*/ 267 h 643"/>
              <a:gd name="T94" fmla="*/ 449 w 750"/>
              <a:gd name="T95" fmla="*/ 375 h 643"/>
              <a:gd name="T96" fmla="*/ 301 w 750"/>
              <a:gd name="T97" fmla="*/ 375 h 643"/>
              <a:gd name="T98" fmla="*/ 435 w 750"/>
              <a:gd name="T99" fmla="*/ 332 h 643"/>
              <a:gd name="T100" fmla="*/ 579 w 750"/>
              <a:gd name="T101" fmla="*/ 257 h 643"/>
              <a:gd name="T102" fmla="*/ 375 w 750"/>
              <a:gd name="T103" fmla="*/ 315 h 643"/>
              <a:gd name="T104" fmla="*/ 375 w 750"/>
              <a:gd name="T105" fmla="*/ 435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0" h="643">
                <a:moveTo>
                  <a:pt x="700" y="563"/>
                </a:moveTo>
                <a:cubicBezTo>
                  <a:pt x="699" y="563"/>
                  <a:pt x="699" y="563"/>
                  <a:pt x="699" y="563"/>
                </a:cubicBezTo>
                <a:cubicBezTo>
                  <a:pt x="693" y="573"/>
                  <a:pt x="687" y="583"/>
                  <a:pt x="680" y="592"/>
                </a:cubicBezTo>
                <a:cubicBezTo>
                  <a:pt x="679" y="594"/>
                  <a:pt x="677" y="595"/>
                  <a:pt x="675" y="595"/>
                </a:cubicBezTo>
                <a:cubicBezTo>
                  <a:pt x="673" y="595"/>
                  <a:pt x="672" y="595"/>
                  <a:pt x="671" y="594"/>
                </a:cubicBezTo>
                <a:cubicBezTo>
                  <a:pt x="667" y="592"/>
                  <a:pt x="667" y="587"/>
                  <a:pt x="669" y="584"/>
                </a:cubicBezTo>
                <a:cubicBezTo>
                  <a:pt x="674" y="577"/>
                  <a:pt x="679" y="569"/>
                  <a:pt x="684" y="562"/>
                </a:cubicBezTo>
                <a:cubicBezTo>
                  <a:pt x="633" y="532"/>
                  <a:pt x="633" y="532"/>
                  <a:pt x="633" y="532"/>
                </a:cubicBezTo>
                <a:cubicBezTo>
                  <a:pt x="630" y="530"/>
                  <a:pt x="629" y="526"/>
                  <a:pt x="631" y="523"/>
                </a:cubicBezTo>
                <a:cubicBezTo>
                  <a:pt x="633" y="520"/>
                  <a:pt x="637" y="518"/>
                  <a:pt x="640" y="520"/>
                </a:cubicBezTo>
                <a:cubicBezTo>
                  <a:pt x="691" y="550"/>
                  <a:pt x="691" y="550"/>
                  <a:pt x="691" y="550"/>
                </a:cubicBezTo>
                <a:cubicBezTo>
                  <a:pt x="719" y="498"/>
                  <a:pt x="734" y="441"/>
                  <a:pt x="736" y="382"/>
                </a:cubicBezTo>
                <a:cubicBezTo>
                  <a:pt x="677" y="382"/>
                  <a:pt x="677" y="382"/>
                  <a:pt x="677" y="382"/>
                </a:cubicBezTo>
                <a:cubicBezTo>
                  <a:pt x="673" y="382"/>
                  <a:pt x="670" y="379"/>
                  <a:pt x="670" y="375"/>
                </a:cubicBezTo>
                <a:cubicBezTo>
                  <a:pt x="670" y="371"/>
                  <a:pt x="673" y="368"/>
                  <a:pt x="677" y="368"/>
                </a:cubicBezTo>
                <a:cubicBezTo>
                  <a:pt x="736" y="368"/>
                  <a:pt x="736" y="368"/>
                  <a:pt x="736" y="368"/>
                </a:cubicBezTo>
                <a:cubicBezTo>
                  <a:pt x="735" y="308"/>
                  <a:pt x="718" y="251"/>
                  <a:pt x="691" y="201"/>
                </a:cubicBezTo>
                <a:cubicBezTo>
                  <a:pt x="640" y="230"/>
                  <a:pt x="640" y="230"/>
                  <a:pt x="640" y="230"/>
                </a:cubicBezTo>
                <a:cubicBezTo>
                  <a:pt x="639" y="231"/>
                  <a:pt x="638" y="231"/>
                  <a:pt x="637" y="231"/>
                </a:cubicBezTo>
                <a:cubicBezTo>
                  <a:pt x="634" y="231"/>
                  <a:pt x="632" y="230"/>
                  <a:pt x="631" y="228"/>
                </a:cubicBezTo>
                <a:cubicBezTo>
                  <a:pt x="629" y="224"/>
                  <a:pt x="630" y="220"/>
                  <a:pt x="633" y="218"/>
                </a:cubicBezTo>
                <a:cubicBezTo>
                  <a:pt x="684" y="189"/>
                  <a:pt x="684" y="189"/>
                  <a:pt x="684" y="189"/>
                </a:cubicBezTo>
                <a:cubicBezTo>
                  <a:pt x="653" y="139"/>
                  <a:pt x="611" y="97"/>
                  <a:pt x="561" y="66"/>
                </a:cubicBezTo>
                <a:cubicBezTo>
                  <a:pt x="532" y="117"/>
                  <a:pt x="532" y="117"/>
                  <a:pt x="532" y="117"/>
                </a:cubicBezTo>
                <a:cubicBezTo>
                  <a:pt x="531" y="119"/>
                  <a:pt x="528" y="120"/>
                  <a:pt x="526" y="120"/>
                </a:cubicBezTo>
                <a:cubicBezTo>
                  <a:pt x="525" y="120"/>
                  <a:pt x="524" y="120"/>
                  <a:pt x="523" y="119"/>
                </a:cubicBezTo>
                <a:cubicBezTo>
                  <a:pt x="519" y="118"/>
                  <a:pt x="518" y="113"/>
                  <a:pt x="520" y="110"/>
                </a:cubicBezTo>
                <a:cubicBezTo>
                  <a:pt x="549" y="59"/>
                  <a:pt x="549" y="59"/>
                  <a:pt x="549" y="59"/>
                </a:cubicBezTo>
                <a:cubicBezTo>
                  <a:pt x="499" y="32"/>
                  <a:pt x="442" y="16"/>
                  <a:pt x="382" y="14"/>
                </a:cubicBezTo>
                <a:cubicBezTo>
                  <a:pt x="382" y="73"/>
                  <a:pt x="382" y="73"/>
                  <a:pt x="382" y="73"/>
                </a:cubicBezTo>
                <a:cubicBezTo>
                  <a:pt x="382" y="77"/>
                  <a:pt x="379" y="80"/>
                  <a:pt x="375" y="80"/>
                </a:cubicBezTo>
                <a:cubicBezTo>
                  <a:pt x="371" y="80"/>
                  <a:pt x="368" y="77"/>
                  <a:pt x="368" y="73"/>
                </a:cubicBezTo>
                <a:cubicBezTo>
                  <a:pt x="368" y="14"/>
                  <a:pt x="368" y="14"/>
                  <a:pt x="368" y="14"/>
                </a:cubicBezTo>
                <a:cubicBezTo>
                  <a:pt x="307" y="16"/>
                  <a:pt x="250" y="32"/>
                  <a:pt x="201" y="59"/>
                </a:cubicBezTo>
                <a:cubicBezTo>
                  <a:pt x="230" y="110"/>
                  <a:pt x="230" y="110"/>
                  <a:pt x="230" y="110"/>
                </a:cubicBezTo>
                <a:cubicBezTo>
                  <a:pt x="232" y="113"/>
                  <a:pt x="231" y="118"/>
                  <a:pt x="227" y="119"/>
                </a:cubicBezTo>
                <a:cubicBezTo>
                  <a:pt x="226" y="120"/>
                  <a:pt x="225" y="120"/>
                  <a:pt x="224" y="120"/>
                </a:cubicBezTo>
                <a:cubicBezTo>
                  <a:pt x="221" y="120"/>
                  <a:pt x="219" y="119"/>
                  <a:pt x="218" y="117"/>
                </a:cubicBezTo>
                <a:cubicBezTo>
                  <a:pt x="189" y="66"/>
                  <a:pt x="189" y="66"/>
                  <a:pt x="189" y="66"/>
                </a:cubicBezTo>
                <a:cubicBezTo>
                  <a:pt x="139" y="97"/>
                  <a:pt x="96" y="139"/>
                  <a:pt x="66" y="189"/>
                </a:cubicBezTo>
                <a:cubicBezTo>
                  <a:pt x="117" y="218"/>
                  <a:pt x="117" y="218"/>
                  <a:pt x="117" y="218"/>
                </a:cubicBezTo>
                <a:cubicBezTo>
                  <a:pt x="120" y="220"/>
                  <a:pt x="121" y="224"/>
                  <a:pt x="119" y="228"/>
                </a:cubicBezTo>
                <a:cubicBezTo>
                  <a:pt x="118" y="230"/>
                  <a:pt x="116" y="231"/>
                  <a:pt x="113" y="231"/>
                </a:cubicBezTo>
                <a:cubicBezTo>
                  <a:pt x="112" y="231"/>
                  <a:pt x="111" y="231"/>
                  <a:pt x="110" y="230"/>
                </a:cubicBezTo>
                <a:cubicBezTo>
                  <a:pt x="59" y="201"/>
                  <a:pt x="59" y="201"/>
                  <a:pt x="59" y="201"/>
                </a:cubicBezTo>
                <a:cubicBezTo>
                  <a:pt x="32" y="251"/>
                  <a:pt x="15" y="308"/>
                  <a:pt x="14" y="368"/>
                </a:cubicBezTo>
                <a:cubicBezTo>
                  <a:pt x="73" y="368"/>
                  <a:pt x="73" y="368"/>
                  <a:pt x="73" y="368"/>
                </a:cubicBezTo>
                <a:cubicBezTo>
                  <a:pt x="76" y="368"/>
                  <a:pt x="80" y="371"/>
                  <a:pt x="80" y="375"/>
                </a:cubicBezTo>
                <a:cubicBezTo>
                  <a:pt x="80" y="379"/>
                  <a:pt x="76" y="382"/>
                  <a:pt x="73" y="382"/>
                </a:cubicBezTo>
                <a:cubicBezTo>
                  <a:pt x="14" y="382"/>
                  <a:pt x="14" y="382"/>
                  <a:pt x="14" y="382"/>
                </a:cubicBezTo>
                <a:cubicBezTo>
                  <a:pt x="15" y="441"/>
                  <a:pt x="31" y="498"/>
                  <a:pt x="59" y="550"/>
                </a:cubicBezTo>
                <a:cubicBezTo>
                  <a:pt x="110" y="520"/>
                  <a:pt x="110" y="520"/>
                  <a:pt x="110" y="520"/>
                </a:cubicBezTo>
                <a:cubicBezTo>
                  <a:pt x="113" y="518"/>
                  <a:pt x="117" y="520"/>
                  <a:pt x="119" y="523"/>
                </a:cubicBezTo>
                <a:cubicBezTo>
                  <a:pt x="121" y="526"/>
                  <a:pt x="120" y="530"/>
                  <a:pt x="117" y="532"/>
                </a:cubicBezTo>
                <a:cubicBezTo>
                  <a:pt x="66" y="562"/>
                  <a:pt x="66" y="562"/>
                  <a:pt x="66" y="562"/>
                </a:cubicBezTo>
                <a:cubicBezTo>
                  <a:pt x="71" y="569"/>
                  <a:pt x="76" y="577"/>
                  <a:pt x="81" y="584"/>
                </a:cubicBezTo>
                <a:cubicBezTo>
                  <a:pt x="83" y="587"/>
                  <a:pt x="82" y="592"/>
                  <a:pt x="79" y="594"/>
                </a:cubicBezTo>
                <a:cubicBezTo>
                  <a:pt x="76" y="596"/>
                  <a:pt x="72" y="595"/>
                  <a:pt x="69" y="592"/>
                </a:cubicBezTo>
                <a:cubicBezTo>
                  <a:pt x="63" y="583"/>
                  <a:pt x="56" y="573"/>
                  <a:pt x="51" y="563"/>
                </a:cubicBezTo>
                <a:cubicBezTo>
                  <a:pt x="51" y="563"/>
                  <a:pt x="50" y="563"/>
                  <a:pt x="50" y="563"/>
                </a:cubicBezTo>
                <a:cubicBezTo>
                  <a:pt x="50" y="562"/>
                  <a:pt x="50" y="562"/>
                  <a:pt x="50" y="562"/>
                </a:cubicBezTo>
                <a:cubicBezTo>
                  <a:pt x="17" y="505"/>
                  <a:pt x="0" y="441"/>
                  <a:pt x="0" y="375"/>
                </a:cubicBezTo>
                <a:cubicBezTo>
                  <a:pt x="0" y="307"/>
                  <a:pt x="18" y="244"/>
                  <a:pt x="50" y="189"/>
                </a:cubicBezTo>
                <a:cubicBezTo>
                  <a:pt x="50" y="189"/>
                  <a:pt x="50" y="188"/>
                  <a:pt x="50" y="188"/>
                </a:cubicBezTo>
                <a:cubicBezTo>
                  <a:pt x="51" y="187"/>
                  <a:pt x="51" y="187"/>
                  <a:pt x="51" y="187"/>
                </a:cubicBezTo>
                <a:cubicBezTo>
                  <a:pt x="84" y="131"/>
                  <a:pt x="130" y="84"/>
                  <a:pt x="186" y="51"/>
                </a:cubicBezTo>
                <a:cubicBezTo>
                  <a:pt x="187" y="51"/>
                  <a:pt x="187" y="51"/>
                  <a:pt x="187" y="51"/>
                </a:cubicBezTo>
                <a:cubicBezTo>
                  <a:pt x="188" y="50"/>
                  <a:pt x="188" y="50"/>
                  <a:pt x="189" y="50"/>
                </a:cubicBezTo>
                <a:cubicBezTo>
                  <a:pt x="244" y="18"/>
                  <a:pt x="307" y="0"/>
                  <a:pt x="375" y="0"/>
                </a:cubicBezTo>
                <a:cubicBezTo>
                  <a:pt x="443" y="0"/>
                  <a:pt x="506" y="18"/>
                  <a:pt x="561" y="50"/>
                </a:cubicBezTo>
                <a:cubicBezTo>
                  <a:pt x="562" y="50"/>
                  <a:pt x="562" y="50"/>
                  <a:pt x="562" y="51"/>
                </a:cubicBezTo>
                <a:cubicBezTo>
                  <a:pt x="563" y="51"/>
                  <a:pt x="563" y="51"/>
                  <a:pt x="564" y="51"/>
                </a:cubicBezTo>
                <a:cubicBezTo>
                  <a:pt x="619" y="84"/>
                  <a:pt x="666" y="131"/>
                  <a:pt x="699" y="187"/>
                </a:cubicBezTo>
                <a:cubicBezTo>
                  <a:pt x="699" y="187"/>
                  <a:pt x="699" y="187"/>
                  <a:pt x="700" y="188"/>
                </a:cubicBezTo>
                <a:cubicBezTo>
                  <a:pt x="700" y="188"/>
                  <a:pt x="700" y="189"/>
                  <a:pt x="700" y="189"/>
                </a:cubicBezTo>
                <a:cubicBezTo>
                  <a:pt x="732" y="244"/>
                  <a:pt x="750" y="307"/>
                  <a:pt x="750" y="375"/>
                </a:cubicBezTo>
                <a:cubicBezTo>
                  <a:pt x="750" y="441"/>
                  <a:pt x="733" y="505"/>
                  <a:pt x="700" y="562"/>
                </a:cubicBezTo>
                <a:cubicBezTo>
                  <a:pt x="700" y="562"/>
                  <a:pt x="700" y="562"/>
                  <a:pt x="700" y="563"/>
                </a:cubicBezTo>
                <a:close/>
                <a:moveTo>
                  <a:pt x="533" y="560"/>
                </a:moveTo>
                <a:cubicBezTo>
                  <a:pt x="533" y="636"/>
                  <a:pt x="533" y="636"/>
                  <a:pt x="533" y="636"/>
                </a:cubicBezTo>
                <a:cubicBezTo>
                  <a:pt x="533" y="640"/>
                  <a:pt x="530" y="643"/>
                  <a:pt x="526" y="643"/>
                </a:cubicBezTo>
                <a:cubicBezTo>
                  <a:pt x="224" y="643"/>
                  <a:pt x="224" y="643"/>
                  <a:pt x="224" y="643"/>
                </a:cubicBezTo>
                <a:cubicBezTo>
                  <a:pt x="220" y="643"/>
                  <a:pt x="217" y="640"/>
                  <a:pt x="217" y="636"/>
                </a:cubicBezTo>
                <a:cubicBezTo>
                  <a:pt x="217" y="560"/>
                  <a:pt x="217" y="560"/>
                  <a:pt x="217" y="560"/>
                </a:cubicBezTo>
                <a:cubicBezTo>
                  <a:pt x="217" y="556"/>
                  <a:pt x="220" y="553"/>
                  <a:pt x="224" y="553"/>
                </a:cubicBezTo>
                <a:cubicBezTo>
                  <a:pt x="526" y="553"/>
                  <a:pt x="526" y="553"/>
                  <a:pt x="526" y="553"/>
                </a:cubicBezTo>
                <a:cubicBezTo>
                  <a:pt x="530" y="553"/>
                  <a:pt x="533" y="556"/>
                  <a:pt x="533" y="560"/>
                </a:cubicBezTo>
                <a:close/>
                <a:moveTo>
                  <a:pt x="519" y="567"/>
                </a:moveTo>
                <a:cubicBezTo>
                  <a:pt x="231" y="567"/>
                  <a:pt x="231" y="567"/>
                  <a:pt x="231" y="567"/>
                </a:cubicBezTo>
                <a:cubicBezTo>
                  <a:pt x="231" y="629"/>
                  <a:pt x="231" y="629"/>
                  <a:pt x="231" y="629"/>
                </a:cubicBezTo>
                <a:cubicBezTo>
                  <a:pt x="519" y="629"/>
                  <a:pt x="519" y="629"/>
                  <a:pt x="519" y="629"/>
                </a:cubicBezTo>
                <a:lnTo>
                  <a:pt x="519" y="567"/>
                </a:lnTo>
                <a:close/>
                <a:moveTo>
                  <a:pt x="579" y="257"/>
                </a:moveTo>
                <a:cubicBezTo>
                  <a:pt x="581" y="261"/>
                  <a:pt x="580" y="265"/>
                  <a:pt x="577" y="267"/>
                </a:cubicBezTo>
                <a:cubicBezTo>
                  <a:pt x="442" y="344"/>
                  <a:pt x="442" y="344"/>
                  <a:pt x="442" y="344"/>
                </a:cubicBezTo>
                <a:cubicBezTo>
                  <a:pt x="447" y="354"/>
                  <a:pt x="449" y="364"/>
                  <a:pt x="449" y="375"/>
                </a:cubicBezTo>
                <a:cubicBezTo>
                  <a:pt x="449" y="416"/>
                  <a:pt x="416" y="449"/>
                  <a:pt x="375" y="449"/>
                </a:cubicBezTo>
                <a:cubicBezTo>
                  <a:pt x="334" y="449"/>
                  <a:pt x="301" y="416"/>
                  <a:pt x="301" y="375"/>
                </a:cubicBezTo>
                <a:cubicBezTo>
                  <a:pt x="301" y="334"/>
                  <a:pt x="334" y="301"/>
                  <a:pt x="375" y="301"/>
                </a:cubicBezTo>
                <a:cubicBezTo>
                  <a:pt x="400" y="301"/>
                  <a:pt x="422" y="313"/>
                  <a:pt x="435" y="332"/>
                </a:cubicBezTo>
                <a:cubicBezTo>
                  <a:pt x="570" y="255"/>
                  <a:pt x="570" y="255"/>
                  <a:pt x="570" y="255"/>
                </a:cubicBezTo>
                <a:cubicBezTo>
                  <a:pt x="573" y="253"/>
                  <a:pt x="577" y="254"/>
                  <a:pt x="579" y="257"/>
                </a:cubicBezTo>
                <a:close/>
                <a:moveTo>
                  <a:pt x="435" y="375"/>
                </a:moveTo>
                <a:cubicBezTo>
                  <a:pt x="435" y="342"/>
                  <a:pt x="408" y="315"/>
                  <a:pt x="375" y="315"/>
                </a:cubicBezTo>
                <a:cubicBezTo>
                  <a:pt x="342" y="315"/>
                  <a:pt x="315" y="342"/>
                  <a:pt x="315" y="375"/>
                </a:cubicBezTo>
                <a:cubicBezTo>
                  <a:pt x="315" y="408"/>
                  <a:pt x="342" y="435"/>
                  <a:pt x="375" y="435"/>
                </a:cubicBezTo>
                <a:cubicBezTo>
                  <a:pt x="408" y="435"/>
                  <a:pt x="435" y="408"/>
                  <a:pt x="435" y="3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6C2AFCB-44FF-4B1B-A621-CCCEB530C3B1}"/>
              </a:ext>
            </a:extLst>
          </p:cNvPr>
          <p:cNvSpPr/>
          <p:nvPr/>
        </p:nvSpPr>
        <p:spPr>
          <a:xfrm>
            <a:off x="791441" y="2507243"/>
            <a:ext cx="779318" cy="779318"/>
          </a:xfrm>
          <a:prstGeom prst="ellipse">
            <a:avLst/>
          </a:prstGeom>
          <a:solidFill>
            <a:srgbClr val="FFFFFF"/>
          </a:solidFill>
          <a:ln w="9525" cap="rnd" cmpd="sng" algn="ctr">
            <a:solidFill>
              <a:srgbClr val="D1D4D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F592AE6-BCFC-4269-8721-CFA598F28A9F}"/>
              </a:ext>
            </a:extLst>
          </p:cNvPr>
          <p:cNvSpPr/>
          <p:nvPr/>
        </p:nvSpPr>
        <p:spPr>
          <a:xfrm>
            <a:off x="3141749" y="2507243"/>
            <a:ext cx="779318" cy="779318"/>
          </a:xfrm>
          <a:prstGeom prst="ellipse">
            <a:avLst/>
          </a:prstGeom>
          <a:solidFill>
            <a:srgbClr val="FFFFFF"/>
          </a:solidFill>
          <a:ln w="28575" cap="rnd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E82136A-6912-4FA4-9ED7-6F5150DC5A49}"/>
              </a:ext>
            </a:extLst>
          </p:cNvPr>
          <p:cNvSpPr/>
          <p:nvPr/>
        </p:nvSpPr>
        <p:spPr>
          <a:xfrm>
            <a:off x="791441" y="3645840"/>
            <a:ext cx="779318" cy="779318"/>
          </a:xfrm>
          <a:prstGeom prst="ellipse">
            <a:avLst/>
          </a:prstGeom>
          <a:solidFill>
            <a:srgbClr val="FFFFFF"/>
          </a:solidFill>
          <a:ln w="9525" cap="rnd" cmpd="sng" algn="ctr">
            <a:solidFill>
              <a:srgbClr val="D1D4D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40C972D-E7FD-4202-BE15-D701543A266A}"/>
              </a:ext>
            </a:extLst>
          </p:cNvPr>
          <p:cNvSpPr/>
          <p:nvPr/>
        </p:nvSpPr>
        <p:spPr>
          <a:xfrm>
            <a:off x="3141749" y="4703854"/>
            <a:ext cx="779318" cy="779318"/>
          </a:xfrm>
          <a:prstGeom prst="ellipse">
            <a:avLst/>
          </a:prstGeom>
          <a:solidFill>
            <a:srgbClr val="FFFFFF"/>
          </a:solidFill>
          <a:ln w="28575" cap="rnd" cmpd="sng" algn="ctr">
            <a:solidFill>
              <a:srgbClr val="008C9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D06F8EE-E29C-4ADA-84F0-FF451E1294A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045493" y="2758403"/>
            <a:ext cx="880686" cy="27699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42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Инструменты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Big Data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BA2B64B-3EC9-4469-8D0B-76CC6E393174}"/>
              </a:ext>
            </a:extLst>
          </p:cNvPr>
          <p:cNvSpPr txBox="1"/>
          <p:nvPr/>
        </p:nvSpPr>
        <p:spPr>
          <a:xfrm>
            <a:off x="1930841" y="3590296"/>
            <a:ext cx="1243930" cy="153888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defTabSz="742908">
              <a:buSzPct val="100000"/>
              <a:buFont typeface="Trebuchet MS" panose="020B0603020202020204" pitchFamily="34" charset="0"/>
              <a:buChar char="​"/>
              <a:defRPr sz="81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742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Сырьевая гипотеза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A049269-F8A5-433E-B645-8A1B989692F9}"/>
              </a:ext>
            </a:extLst>
          </p:cNvPr>
          <p:cNvSpPr txBox="1"/>
          <p:nvPr/>
        </p:nvSpPr>
        <p:spPr>
          <a:xfrm>
            <a:off x="3828409" y="3590296"/>
            <a:ext cx="1391407" cy="153888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defTabSz="742908">
              <a:buSzPct val="100000"/>
              <a:buFont typeface="Trebuchet MS" panose="020B0603020202020204" pitchFamily="34" charset="0"/>
              <a:buChar char="​"/>
              <a:defRPr sz="81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742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Событийная гипотеза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25D662F-715F-4249-ACD1-3DAECF0D758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44780" y="4477059"/>
            <a:ext cx="472640" cy="184036"/>
          </a:xfrm>
          <a:prstGeom prst="rect">
            <a:avLst/>
          </a:prstGeom>
          <a:noFill/>
          <a:effectLst/>
        </p:spPr>
        <p:txBody>
          <a:bodyPr wrap="none" lIns="29247" tIns="29247" rIns="29247" bIns="29247" rtlCol="0">
            <a:spAutoFit/>
          </a:bodyPr>
          <a:lstStyle/>
          <a:p>
            <a:pPr marL="0" marR="0" lvl="0" indent="0" algn="l" defTabSz="742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8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КЛИЕНТ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E84D446-1917-4749-B40A-2921DE15F1E5}"/>
              </a:ext>
            </a:extLst>
          </p:cNvPr>
          <p:cNvGrpSpPr>
            <a:grpSpLocks noChangeAspect="1"/>
          </p:cNvGrpSpPr>
          <p:nvPr/>
        </p:nvGrpSpPr>
        <p:grpSpPr>
          <a:xfrm>
            <a:off x="964590" y="2680191"/>
            <a:ext cx="433021" cy="433423"/>
            <a:chOff x="5273799" y="2606040"/>
            <a:chExt cx="1644396" cy="1645920"/>
          </a:xfrm>
        </p:grpSpPr>
        <p:sp>
          <p:nvSpPr>
            <p:cNvPr id="61" name="AutoShape 13">
              <a:extLst>
                <a:ext uri="{FF2B5EF4-FFF2-40B4-BE49-F238E27FC236}">
                  <a16:creationId xmlns:a16="http://schemas.microsoft.com/office/drawing/2014/main" id="{AE562279-D2A1-4F69-A8CE-B7707E1A332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799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24C81D0-6DED-44CA-8C2B-A90746CDB702}"/>
                </a:ext>
              </a:extLst>
            </p:cNvPr>
            <p:cNvGrpSpPr/>
            <p:nvPr/>
          </p:nvGrpSpPr>
          <p:grpSpPr>
            <a:xfrm>
              <a:off x="5407149" y="2775204"/>
              <a:ext cx="1379220" cy="1306068"/>
              <a:chOff x="5407149" y="2775204"/>
              <a:chExt cx="1379220" cy="1306068"/>
            </a:xfrm>
          </p:grpSpPr>
          <p:sp>
            <p:nvSpPr>
              <p:cNvPr id="63" name="Freeform 15">
                <a:extLst>
                  <a:ext uri="{FF2B5EF4-FFF2-40B4-BE49-F238E27FC236}">
                    <a16:creationId xmlns:a16="http://schemas.microsoft.com/office/drawing/2014/main" id="{F84EC912-0552-4263-8476-3084FD3F40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2983" y="3357372"/>
                <a:ext cx="987552" cy="308229"/>
              </a:xfrm>
              <a:custGeom>
                <a:avLst/>
                <a:gdLst>
                  <a:gd name="T0" fmla="*/ 10 w 1384"/>
                  <a:gd name="T1" fmla="*/ 183 h 431"/>
                  <a:gd name="T2" fmla="*/ 0 w 1384"/>
                  <a:gd name="T3" fmla="*/ 10 h 431"/>
                  <a:gd name="T4" fmla="*/ 292 w 1384"/>
                  <a:gd name="T5" fmla="*/ 0 h 431"/>
                  <a:gd name="T6" fmla="*/ 302 w 1384"/>
                  <a:gd name="T7" fmla="*/ 173 h 431"/>
                  <a:gd name="T8" fmla="*/ 662 w 1384"/>
                  <a:gd name="T9" fmla="*/ 173 h 431"/>
                  <a:gd name="T10" fmla="*/ 652 w 1384"/>
                  <a:gd name="T11" fmla="*/ 0 h 431"/>
                  <a:gd name="T12" fmla="*/ 361 w 1384"/>
                  <a:gd name="T13" fmla="*/ 10 h 431"/>
                  <a:gd name="T14" fmla="*/ 371 w 1384"/>
                  <a:gd name="T15" fmla="*/ 183 h 431"/>
                  <a:gd name="T16" fmla="*/ 662 w 1384"/>
                  <a:gd name="T17" fmla="*/ 173 h 431"/>
                  <a:gd name="T18" fmla="*/ 1023 w 1384"/>
                  <a:gd name="T19" fmla="*/ 10 h 431"/>
                  <a:gd name="T20" fmla="*/ 732 w 1384"/>
                  <a:gd name="T21" fmla="*/ 0 h 431"/>
                  <a:gd name="T22" fmla="*/ 722 w 1384"/>
                  <a:gd name="T23" fmla="*/ 173 h 431"/>
                  <a:gd name="T24" fmla="*/ 1013 w 1384"/>
                  <a:gd name="T25" fmla="*/ 183 h 431"/>
                  <a:gd name="T26" fmla="*/ 1384 w 1384"/>
                  <a:gd name="T27" fmla="*/ 173 h 431"/>
                  <a:gd name="T28" fmla="*/ 1374 w 1384"/>
                  <a:gd name="T29" fmla="*/ 0 h 431"/>
                  <a:gd name="T30" fmla="*/ 1082 w 1384"/>
                  <a:gd name="T31" fmla="*/ 10 h 431"/>
                  <a:gd name="T32" fmla="*/ 1092 w 1384"/>
                  <a:gd name="T33" fmla="*/ 183 h 431"/>
                  <a:gd name="T34" fmla="*/ 1384 w 1384"/>
                  <a:gd name="T35" fmla="*/ 173 h 431"/>
                  <a:gd name="T36" fmla="*/ 302 w 1384"/>
                  <a:gd name="T37" fmla="*/ 258 h 431"/>
                  <a:gd name="T38" fmla="*/ 10 w 1384"/>
                  <a:gd name="T39" fmla="*/ 248 h 431"/>
                  <a:gd name="T40" fmla="*/ 0 w 1384"/>
                  <a:gd name="T41" fmla="*/ 421 h 431"/>
                  <a:gd name="T42" fmla="*/ 292 w 1384"/>
                  <a:gd name="T43" fmla="*/ 431 h 431"/>
                  <a:gd name="T44" fmla="*/ 662 w 1384"/>
                  <a:gd name="T45" fmla="*/ 421 h 431"/>
                  <a:gd name="T46" fmla="*/ 652 w 1384"/>
                  <a:gd name="T47" fmla="*/ 248 h 431"/>
                  <a:gd name="T48" fmla="*/ 361 w 1384"/>
                  <a:gd name="T49" fmla="*/ 258 h 431"/>
                  <a:gd name="T50" fmla="*/ 371 w 1384"/>
                  <a:gd name="T51" fmla="*/ 431 h 431"/>
                  <a:gd name="T52" fmla="*/ 662 w 1384"/>
                  <a:gd name="T53" fmla="*/ 421 h 431"/>
                  <a:gd name="T54" fmla="*/ 1023 w 1384"/>
                  <a:gd name="T55" fmla="*/ 258 h 431"/>
                  <a:gd name="T56" fmla="*/ 732 w 1384"/>
                  <a:gd name="T57" fmla="*/ 248 h 431"/>
                  <a:gd name="T58" fmla="*/ 722 w 1384"/>
                  <a:gd name="T59" fmla="*/ 421 h 431"/>
                  <a:gd name="T60" fmla="*/ 1013 w 1384"/>
                  <a:gd name="T61" fmla="*/ 431 h 431"/>
                  <a:gd name="T62" fmla="*/ 1384 w 1384"/>
                  <a:gd name="T63" fmla="*/ 421 h 431"/>
                  <a:gd name="T64" fmla="*/ 1374 w 1384"/>
                  <a:gd name="T65" fmla="*/ 248 h 431"/>
                  <a:gd name="T66" fmla="*/ 1082 w 1384"/>
                  <a:gd name="T67" fmla="*/ 258 h 431"/>
                  <a:gd name="T68" fmla="*/ 1092 w 1384"/>
                  <a:gd name="T69" fmla="*/ 431 h 431"/>
                  <a:gd name="T70" fmla="*/ 1384 w 1384"/>
                  <a:gd name="T71" fmla="*/ 42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84" h="431">
                    <a:moveTo>
                      <a:pt x="292" y="183"/>
                    </a:moveTo>
                    <a:cubicBezTo>
                      <a:pt x="10" y="183"/>
                      <a:pt x="10" y="183"/>
                      <a:pt x="10" y="183"/>
                    </a:cubicBezTo>
                    <a:cubicBezTo>
                      <a:pt x="4" y="183"/>
                      <a:pt x="0" y="179"/>
                      <a:pt x="0" y="17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292" y="0"/>
                      <a:pt x="292" y="0"/>
                      <a:pt x="292" y="0"/>
                    </a:cubicBezTo>
                    <a:cubicBezTo>
                      <a:pt x="297" y="0"/>
                      <a:pt x="302" y="5"/>
                      <a:pt x="302" y="10"/>
                    </a:cubicBezTo>
                    <a:cubicBezTo>
                      <a:pt x="302" y="173"/>
                      <a:pt x="302" y="173"/>
                      <a:pt x="302" y="173"/>
                    </a:cubicBezTo>
                    <a:cubicBezTo>
                      <a:pt x="302" y="179"/>
                      <a:pt x="297" y="183"/>
                      <a:pt x="292" y="183"/>
                    </a:cubicBezTo>
                    <a:close/>
                    <a:moveTo>
                      <a:pt x="662" y="173"/>
                    </a:moveTo>
                    <a:cubicBezTo>
                      <a:pt x="662" y="10"/>
                      <a:pt x="662" y="10"/>
                      <a:pt x="662" y="10"/>
                    </a:cubicBezTo>
                    <a:cubicBezTo>
                      <a:pt x="662" y="5"/>
                      <a:pt x="658" y="0"/>
                      <a:pt x="652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65" y="0"/>
                      <a:pt x="361" y="5"/>
                      <a:pt x="361" y="10"/>
                    </a:cubicBezTo>
                    <a:cubicBezTo>
                      <a:pt x="361" y="173"/>
                      <a:pt x="361" y="173"/>
                      <a:pt x="361" y="173"/>
                    </a:cubicBezTo>
                    <a:cubicBezTo>
                      <a:pt x="361" y="179"/>
                      <a:pt x="365" y="183"/>
                      <a:pt x="371" y="183"/>
                    </a:cubicBezTo>
                    <a:cubicBezTo>
                      <a:pt x="652" y="183"/>
                      <a:pt x="652" y="183"/>
                      <a:pt x="652" y="183"/>
                    </a:cubicBezTo>
                    <a:cubicBezTo>
                      <a:pt x="658" y="183"/>
                      <a:pt x="662" y="179"/>
                      <a:pt x="662" y="173"/>
                    </a:cubicBezTo>
                    <a:close/>
                    <a:moveTo>
                      <a:pt x="1023" y="173"/>
                    </a:moveTo>
                    <a:cubicBezTo>
                      <a:pt x="1023" y="10"/>
                      <a:pt x="1023" y="10"/>
                      <a:pt x="1023" y="10"/>
                    </a:cubicBezTo>
                    <a:cubicBezTo>
                      <a:pt x="1023" y="5"/>
                      <a:pt x="1019" y="0"/>
                      <a:pt x="1013" y="0"/>
                    </a:cubicBezTo>
                    <a:cubicBezTo>
                      <a:pt x="732" y="0"/>
                      <a:pt x="732" y="0"/>
                      <a:pt x="732" y="0"/>
                    </a:cubicBezTo>
                    <a:cubicBezTo>
                      <a:pt x="726" y="0"/>
                      <a:pt x="722" y="5"/>
                      <a:pt x="722" y="10"/>
                    </a:cubicBezTo>
                    <a:cubicBezTo>
                      <a:pt x="722" y="173"/>
                      <a:pt x="722" y="173"/>
                      <a:pt x="722" y="173"/>
                    </a:cubicBezTo>
                    <a:cubicBezTo>
                      <a:pt x="722" y="179"/>
                      <a:pt x="726" y="183"/>
                      <a:pt x="732" y="183"/>
                    </a:cubicBezTo>
                    <a:cubicBezTo>
                      <a:pt x="1013" y="183"/>
                      <a:pt x="1013" y="183"/>
                      <a:pt x="1013" y="183"/>
                    </a:cubicBezTo>
                    <a:cubicBezTo>
                      <a:pt x="1019" y="183"/>
                      <a:pt x="1023" y="179"/>
                      <a:pt x="1023" y="173"/>
                    </a:cubicBezTo>
                    <a:close/>
                    <a:moveTo>
                      <a:pt x="1384" y="173"/>
                    </a:moveTo>
                    <a:cubicBezTo>
                      <a:pt x="1384" y="10"/>
                      <a:pt x="1384" y="10"/>
                      <a:pt x="1384" y="10"/>
                    </a:cubicBezTo>
                    <a:cubicBezTo>
                      <a:pt x="1384" y="5"/>
                      <a:pt x="1380" y="0"/>
                      <a:pt x="1374" y="0"/>
                    </a:cubicBezTo>
                    <a:cubicBezTo>
                      <a:pt x="1092" y="0"/>
                      <a:pt x="1092" y="0"/>
                      <a:pt x="1092" y="0"/>
                    </a:cubicBezTo>
                    <a:cubicBezTo>
                      <a:pt x="1087" y="0"/>
                      <a:pt x="1082" y="5"/>
                      <a:pt x="1082" y="10"/>
                    </a:cubicBezTo>
                    <a:cubicBezTo>
                      <a:pt x="1082" y="173"/>
                      <a:pt x="1082" y="173"/>
                      <a:pt x="1082" y="173"/>
                    </a:cubicBezTo>
                    <a:cubicBezTo>
                      <a:pt x="1082" y="179"/>
                      <a:pt x="1087" y="183"/>
                      <a:pt x="1092" y="183"/>
                    </a:cubicBezTo>
                    <a:cubicBezTo>
                      <a:pt x="1374" y="183"/>
                      <a:pt x="1374" y="183"/>
                      <a:pt x="1374" y="183"/>
                    </a:cubicBezTo>
                    <a:cubicBezTo>
                      <a:pt x="1380" y="183"/>
                      <a:pt x="1384" y="179"/>
                      <a:pt x="1384" y="173"/>
                    </a:cubicBezTo>
                    <a:close/>
                    <a:moveTo>
                      <a:pt x="302" y="421"/>
                    </a:moveTo>
                    <a:cubicBezTo>
                      <a:pt x="302" y="258"/>
                      <a:pt x="302" y="258"/>
                      <a:pt x="302" y="258"/>
                    </a:cubicBezTo>
                    <a:cubicBezTo>
                      <a:pt x="302" y="253"/>
                      <a:pt x="297" y="248"/>
                      <a:pt x="292" y="248"/>
                    </a:cubicBezTo>
                    <a:cubicBezTo>
                      <a:pt x="10" y="248"/>
                      <a:pt x="10" y="248"/>
                      <a:pt x="10" y="248"/>
                    </a:cubicBezTo>
                    <a:cubicBezTo>
                      <a:pt x="4" y="248"/>
                      <a:pt x="0" y="253"/>
                      <a:pt x="0" y="258"/>
                    </a:cubicBezTo>
                    <a:cubicBezTo>
                      <a:pt x="0" y="421"/>
                      <a:pt x="0" y="421"/>
                      <a:pt x="0" y="421"/>
                    </a:cubicBezTo>
                    <a:cubicBezTo>
                      <a:pt x="0" y="427"/>
                      <a:pt x="4" y="431"/>
                      <a:pt x="10" y="431"/>
                    </a:cubicBezTo>
                    <a:cubicBezTo>
                      <a:pt x="292" y="431"/>
                      <a:pt x="292" y="431"/>
                      <a:pt x="292" y="431"/>
                    </a:cubicBezTo>
                    <a:cubicBezTo>
                      <a:pt x="297" y="431"/>
                      <a:pt x="302" y="427"/>
                      <a:pt x="302" y="421"/>
                    </a:cubicBezTo>
                    <a:close/>
                    <a:moveTo>
                      <a:pt x="662" y="421"/>
                    </a:moveTo>
                    <a:cubicBezTo>
                      <a:pt x="662" y="258"/>
                      <a:pt x="662" y="258"/>
                      <a:pt x="662" y="258"/>
                    </a:cubicBezTo>
                    <a:cubicBezTo>
                      <a:pt x="662" y="253"/>
                      <a:pt x="658" y="248"/>
                      <a:pt x="652" y="248"/>
                    </a:cubicBezTo>
                    <a:cubicBezTo>
                      <a:pt x="371" y="248"/>
                      <a:pt x="371" y="248"/>
                      <a:pt x="371" y="248"/>
                    </a:cubicBezTo>
                    <a:cubicBezTo>
                      <a:pt x="365" y="248"/>
                      <a:pt x="361" y="253"/>
                      <a:pt x="361" y="258"/>
                    </a:cubicBezTo>
                    <a:cubicBezTo>
                      <a:pt x="361" y="421"/>
                      <a:pt x="361" y="421"/>
                      <a:pt x="361" y="421"/>
                    </a:cubicBezTo>
                    <a:cubicBezTo>
                      <a:pt x="361" y="427"/>
                      <a:pt x="365" y="431"/>
                      <a:pt x="371" y="431"/>
                    </a:cubicBezTo>
                    <a:cubicBezTo>
                      <a:pt x="652" y="431"/>
                      <a:pt x="652" y="431"/>
                      <a:pt x="652" y="431"/>
                    </a:cubicBezTo>
                    <a:cubicBezTo>
                      <a:pt x="658" y="431"/>
                      <a:pt x="662" y="427"/>
                      <a:pt x="662" y="421"/>
                    </a:cubicBezTo>
                    <a:close/>
                    <a:moveTo>
                      <a:pt x="1023" y="421"/>
                    </a:moveTo>
                    <a:cubicBezTo>
                      <a:pt x="1023" y="258"/>
                      <a:pt x="1023" y="258"/>
                      <a:pt x="1023" y="258"/>
                    </a:cubicBezTo>
                    <a:cubicBezTo>
                      <a:pt x="1023" y="253"/>
                      <a:pt x="1019" y="248"/>
                      <a:pt x="1013" y="248"/>
                    </a:cubicBezTo>
                    <a:cubicBezTo>
                      <a:pt x="732" y="248"/>
                      <a:pt x="732" y="248"/>
                      <a:pt x="732" y="248"/>
                    </a:cubicBezTo>
                    <a:cubicBezTo>
                      <a:pt x="726" y="248"/>
                      <a:pt x="722" y="253"/>
                      <a:pt x="722" y="258"/>
                    </a:cubicBezTo>
                    <a:cubicBezTo>
                      <a:pt x="722" y="421"/>
                      <a:pt x="722" y="421"/>
                      <a:pt x="722" y="421"/>
                    </a:cubicBezTo>
                    <a:cubicBezTo>
                      <a:pt x="722" y="427"/>
                      <a:pt x="726" y="431"/>
                      <a:pt x="732" y="431"/>
                    </a:cubicBezTo>
                    <a:cubicBezTo>
                      <a:pt x="1013" y="431"/>
                      <a:pt x="1013" y="431"/>
                      <a:pt x="1013" y="431"/>
                    </a:cubicBezTo>
                    <a:cubicBezTo>
                      <a:pt x="1019" y="431"/>
                      <a:pt x="1023" y="427"/>
                      <a:pt x="1023" y="421"/>
                    </a:cubicBezTo>
                    <a:close/>
                    <a:moveTo>
                      <a:pt x="1384" y="421"/>
                    </a:moveTo>
                    <a:cubicBezTo>
                      <a:pt x="1384" y="258"/>
                      <a:pt x="1384" y="258"/>
                      <a:pt x="1384" y="258"/>
                    </a:cubicBezTo>
                    <a:cubicBezTo>
                      <a:pt x="1384" y="253"/>
                      <a:pt x="1380" y="248"/>
                      <a:pt x="1374" y="248"/>
                    </a:cubicBezTo>
                    <a:cubicBezTo>
                      <a:pt x="1092" y="248"/>
                      <a:pt x="1092" y="248"/>
                      <a:pt x="1092" y="248"/>
                    </a:cubicBezTo>
                    <a:cubicBezTo>
                      <a:pt x="1087" y="248"/>
                      <a:pt x="1082" y="253"/>
                      <a:pt x="1082" y="258"/>
                    </a:cubicBezTo>
                    <a:cubicBezTo>
                      <a:pt x="1082" y="421"/>
                      <a:pt x="1082" y="421"/>
                      <a:pt x="1082" y="421"/>
                    </a:cubicBezTo>
                    <a:cubicBezTo>
                      <a:pt x="1082" y="427"/>
                      <a:pt x="1087" y="431"/>
                      <a:pt x="1092" y="431"/>
                    </a:cubicBezTo>
                    <a:cubicBezTo>
                      <a:pt x="1374" y="431"/>
                      <a:pt x="1374" y="431"/>
                      <a:pt x="1374" y="431"/>
                    </a:cubicBezTo>
                    <a:cubicBezTo>
                      <a:pt x="1380" y="431"/>
                      <a:pt x="1384" y="427"/>
                      <a:pt x="1384" y="42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Freeform 16">
                <a:extLst>
                  <a:ext uri="{FF2B5EF4-FFF2-40B4-BE49-F238E27FC236}">
                    <a16:creationId xmlns:a16="http://schemas.microsoft.com/office/drawing/2014/main" id="{DBA6AC34-28D5-4B2A-9287-34FBB3B81A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07149" y="2775204"/>
                <a:ext cx="1379220" cy="1306068"/>
              </a:xfrm>
              <a:custGeom>
                <a:avLst/>
                <a:gdLst>
                  <a:gd name="T0" fmla="*/ 1687 w 1932"/>
                  <a:gd name="T1" fmla="*/ 15 h 1828"/>
                  <a:gd name="T2" fmla="*/ 1735 w 1932"/>
                  <a:gd name="T3" fmla="*/ 587 h 1828"/>
                  <a:gd name="T4" fmla="*/ 1719 w 1932"/>
                  <a:gd name="T5" fmla="*/ 604 h 1828"/>
                  <a:gd name="T6" fmla="*/ 1417 w 1932"/>
                  <a:gd name="T7" fmla="*/ 604 h 1828"/>
                  <a:gd name="T8" fmla="*/ 1401 w 1932"/>
                  <a:gd name="T9" fmla="*/ 587 h 1828"/>
                  <a:gd name="T10" fmla="*/ 1449 w 1932"/>
                  <a:gd name="T11" fmla="*/ 15 h 1828"/>
                  <a:gd name="T12" fmla="*/ 1465 w 1932"/>
                  <a:gd name="T13" fmla="*/ 0 h 1828"/>
                  <a:gd name="T14" fmla="*/ 1671 w 1932"/>
                  <a:gd name="T15" fmla="*/ 0 h 1828"/>
                  <a:gd name="T16" fmla="*/ 1687 w 1932"/>
                  <a:gd name="T17" fmla="*/ 15 h 1828"/>
                  <a:gd name="T18" fmla="*/ 1932 w 1932"/>
                  <a:gd name="T19" fmla="*/ 1706 h 1828"/>
                  <a:gd name="T20" fmla="*/ 1932 w 1932"/>
                  <a:gd name="T21" fmla="*/ 1806 h 1828"/>
                  <a:gd name="T22" fmla="*/ 1910 w 1932"/>
                  <a:gd name="T23" fmla="*/ 1828 h 1828"/>
                  <a:gd name="T24" fmla="*/ 22 w 1932"/>
                  <a:gd name="T25" fmla="*/ 1828 h 1828"/>
                  <a:gd name="T26" fmla="*/ 0 w 1932"/>
                  <a:gd name="T27" fmla="*/ 1806 h 1828"/>
                  <a:gd name="T28" fmla="*/ 0 w 1932"/>
                  <a:gd name="T29" fmla="*/ 1706 h 1828"/>
                  <a:gd name="T30" fmla="*/ 22 w 1932"/>
                  <a:gd name="T31" fmla="*/ 1684 h 1828"/>
                  <a:gd name="T32" fmla="*/ 98 w 1932"/>
                  <a:gd name="T33" fmla="*/ 1684 h 1828"/>
                  <a:gd name="T34" fmla="*/ 98 w 1932"/>
                  <a:gd name="T35" fmla="*/ 1647 h 1828"/>
                  <a:gd name="T36" fmla="*/ 120 w 1932"/>
                  <a:gd name="T37" fmla="*/ 1625 h 1828"/>
                  <a:gd name="T38" fmla="*/ 1812 w 1932"/>
                  <a:gd name="T39" fmla="*/ 1625 h 1828"/>
                  <a:gd name="T40" fmla="*/ 1834 w 1932"/>
                  <a:gd name="T41" fmla="*/ 1647 h 1828"/>
                  <a:gd name="T42" fmla="*/ 1834 w 1932"/>
                  <a:gd name="T43" fmla="*/ 1684 h 1828"/>
                  <a:gd name="T44" fmla="*/ 1910 w 1932"/>
                  <a:gd name="T45" fmla="*/ 1684 h 1828"/>
                  <a:gd name="T46" fmla="*/ 1932 w 1932"/>
                  <a:gd name="T47" fmla="*/ 1706 h 1828"/>
                  <a:gd name="T48" fmla="*/ 1812 w 1932"/>
                  <a:gd name="T49" fmla="*/ 670 h 1828"/>
                  <a:gd name="T50" fmla="*/ 1790 w 1932"/>
                  <a:gd name="T51" fmla="*/ 648 h 1828"/>
                  <a:gd name="T52" fmla="*/ 1286 w 1932"/>
                  <a:gd name="T53" fmla="*/ 648 h 1828"/>
                  <a:gd name="T54" fmla="*/ 713 w 1932"/>
                  <a:gd name="T55" fmla="*/ 459 h 1828"/>
                  <a:gd name="T56" fmla="*/ 693 w 1932"/>
                  <a:gd name="T57" fmla="*/ 462 h 1828"/>
                  <a:gd name="T58" fmla="*/ 684 w 1932"/>
                  <a:gd name="T59" fmla="*/ 480 h 1828"/>
                  <a:gd name="T60" fmla="*/ 684 w 1932"/>
                  <a:gd name="T61" fmla="*/ 638 h 1828"/>
                  <a:gd name="T62" fmla="*/ 147 w 1932"/>
                  <a:gd name="T63" fmla="*/ 459 h 1828"/>
                  <a:gd name="T64" fmla="*/ 127 w 1932"/>
                  <a:gd name="T65" fmla="*/ 462 h 1828"/>
                  <a:gd name="T66" fmla="*/ 118 w 1932"/>
                  <a:gd name="T67" fmla="*/ 480 h 1828"/>
                  <a:gd name="T68" fmla="*/ 118 w 1932"/>
                  <a:gd name="T69" fmla="*/ 1581 h 1828"/>
                  <a:gd name="T70" fmla="*/ 162 w 1932"/>
                  <a:gd name="T71" fmla="*/ 1581 h 1828"/>
                  <a:gd name="T72" fmla="*/ 162 w 1932"/>
                  <a:gd name="T73" fmla="*/ 510 h 1828"/>
                  <a:gd name="T74" fmla="*/ 699 w 1932"/>
                  <a:gd name="T75" fmla="*/ 689 h 1828"/>
                  <a:gd name="T76" fmla="*/ 719 w 1932"/>
                  <a:gd name="T77" fmla="*/ 686 h 1828"/>
                  <a:gd name="T78" fmla="*/ 728 w 1932"/>
                  <a:gd name="T79" fmla="*/ 668 h 1828"/>
                  <a:gd name="T80" fmla="*/ 728 w 1932"/>
                  <a:gd name="T81" fmla="*/ 510 h 1828"/>
                  <a:gd name="T82" fmla="*/ 1275 w 1932"/>
                  <a:gd name="T83" fmla="*/ 691 h 1828"/>
                  <a:gd name="T84" fmla="*/ 1282 w 1932"/>
                  <a:gd name="T85" fmla="*/ 692 h 1828"/>
                  <a:gd name="T86" fmla="*/ 1768 w 1932"/>
                  <a:gd name="T87" fmla="*/ 692 h 1828"/>
                  <a:gd name="T88" fmla="*/ 1768 w 1932"/>
                  <a:gd name="T89" fmla="*/ 1581 h 1828"/>
                  <a:gd name="T90" fmla="*/ 1812 w 1932"/>
                  <a:gd name="T91" fmla="*/ 1581 h 1828"/>
                  <a:gd name="T92" fmla="*/ 1812 w 1932"/>
                  <a:gd name="T93" fmla="*/ 67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32" h="1828">
                    <a:moveTo>
                      <a:pt x="1687" y="15"/>
                    </a:moveTo>
                    <a:cubicBezTo>
                      <a:pt x="1735" y="587"/>
                      <a:pt x="1735" y="587"/>
                      <a:pt x="1735" y="587"/>
                    </a:cubicBezTo>
                    <a:cubicBezTo>
                      <a:pt x="1736" y="596"/>
                      <a:pt x="1728" y="604"/>
                      <a:pt x="1719" y="604"/>
                    </a:cubicBezTo>
                    <a:cubicBezTo>
                      <a:pt x="1417" y="604"/>
                      <a:pt x="1417" y="604"/>
                      <a:pt x="1417" y="604"/>
                    </a:cubicBezTo>
                    <a:cubicBezTo>
                      <a:pt x="1407" y="604"/>
                      <a:pt x="1400" y="596"/>
                      <a:pt x="1401" y="587"/>
                    </a:cubicBezTo>
                    <a:cubicBezTo>
                      <a:pt x="1449" y="15"/>
                      <a:pt x="1449" y="15"/>
                      <a:pt x="1449" y="15"/>
                    </a:cubicBezTo>
                    <a:cubicBezTo>
                      <a:pt x="1450" y="6"/>
                      <a:pt x="1457" y="0"/>
                      <a:pt x="1465" y="0"/>
                    </a:cubicBezTo>
                    <a:cubicBezTo>
                      <a:pt x="1671" y="0"/>
                      <a:pt x="1671" y="0"/>
                      <a:pt x="1671" y="0"/>
                    </a:cubicBezTo>
                    <a:cubicBezTo>
                      <a:pt x="1679" y="0"/>
                      <a:pt x="1686" y="6"/>
                      <a:pt x="1687" y="15"/>
                    </a:cubicBezTo>
                    <a:close/>
                    <a:moveTo>
                      <a:pt x="1932" y="1706"/>
                    </a:moveTo>
                    <a:cubicBezTo>
                      <a:pt x="1932" y="1806"/>
                      <a:pt x="1932" y="1806"/>
                      <a:pt x="1932" y="1806"/>
                    </a:cubicBezTo>
                    <a:cubicBezTo>
                      <a:pt x="1932" y="1818"/>
                      <a:pt x="1923" y="1828"/>
                      <a:pt x="1910" y="1828"/>
                    </a:cubicBezTo>
                    <a:cubicBezTo>
                      <a:pt x="22" y="1828"/>
                      <a:pt x="22" y="1828"/>
                      <a:pt x="22" y="1828"/>
                    </a:cubicBezTo>
                    <a:cubicBezTo>
                      <a:pt x="9" y="1828"/>
                      <a:pt x="0" y="1818"/>
                      <a:pt x="0" y="1806"/>
                    </a:cubicBezTo>
                    <a:cubicBezTo>
                      <a:pt x="0" y="1706"/>
                      <a:pt x="0" y="1706"/>
                      <a:pt x="0" y="1706"/>
                    </a:cubicBezTo>
                    <a:cubicBezTo>
                      <a:pt x="0" y="1694"/>
                      <a:pt x="9" y="1684"/>
                      <a:pt x="22" y="1684"/>
                    </a:cubicBezTo>
                    <a:cubicBezTo>
                      <a:pt x="98" y="1684"/>
                      <a:pt x="98" y="1684"/>
                      <a:pt x="98" y="1684"/>
                    </a:cubicBezTo>
                    <a:cubicBezTo>
                      <a:pt x="98" y="1647"/>
                      <a:pt x="98" y="1647"/>
                      <a:pt x="98" y="1647"/>
                    </a:cubicBezTo>
                    <a:cubicBezTo>
                      <a:pt x="98" y="1635"/>
                      <a:pt x="108" y="1625"/>
                      <a:pt x="120" y="1625"/>
                    </a:cubicBezTo>
                    <a:cubicBezTo>
                      <a:pt x="1812" y="1625"/>
                      <a:pt x="1812" y="1625"/>
                      <a:pt x="1812" y="1625"/>
                    </a:cubicBezTo>
                    <a:cubicBezTo>
                      <a:pt x="1824" y="1625"/>
                      <a:pt x="1834" y="1635"/>
                      <a:pt x="1834" y="1647"/>
                    </a:cubicBezTo>
                    <a:cubicBezTo>
                      <a:pt x="1834" y="1684"/>
                      <a:pt x="1834" y="1684"/>
                      <a:pt x="1834" y="1684"/>
                    </a:cubicBezTo>
                    <a:cubicBezTo>
                      <a:pt x="1910" y="1684"/>
                      <a:pt x="1910" y="1684"/>
                      <a:pt x="1910" y="1684"/>
                    </a:cubicBezTo>
                    <a:cubicBezTo>
                      <a:pt x="1923" y="1684"/>
                      <a:pt x="1932" y="1694"/>
                      <a:pt x="1932" y="1706"/>
                    </a:cubicBezTo>
                    <a:close/>
                    <a:moveTo>
                      <a:pt x="1812" y="670"/>
                    </a:moveTo>
                    <a:cubicBezTo>
                      <a:pt x="1812" y="658"/>
                      <a:pt x="1802" y="648"/>
                      <a:pt x="1790" y="648"/>
                    </a:cubicBezTo>
                    <a:cubicBezTo>
                      <a:pt x="1286" y="648"/>
                      <a:pt x="1286" y="648"/>
                      <a:pt x="1286" y="648"/>
                    </a:cubicBezTo>
                    <a:cubicBezTo>
                      <a:pt x="713" y="459"/>
                      <a:pt x="713" y="459"/>
                      <a:pt x="713" y="459"/>
                    </a:cubicBezTo>
                    <a:cubicBezTo>
                      <a:pt x="706" y="457"/>
                      <a:pt x="699" y="458"/>
                      <a:pt x="693" y="462"/>
                    </a:cubicBezTo>
                    <a:cubicBezTo>
                      <a:pt x="687" y="466"/>
                      <a:pt x="684" y="473"/>
                      <a:pt x="684" y="480"/>
                    </a:cubicBezTo>
                    <a:cubicBezTo>
                      <a:pt x="684" y="638"/>
                      <a:pt x="684" y="638"/>
                      <a:pt x="684" y="638"/>
                    </a:cubicBezTo>
                    <a:cubicBezTo>
                      <a:pt x="147" y="459"/>
                      <a:pt x="147" y="459"/>
                      <a:pt x="147" y="459"/>
                    </a:cubicBezTo>
                    <a:cubicBezTo>
                      <a:pt x="140" y="457"/>
                      <a:pt x="133" y="458"/>
                      <a:pt x="127" y="462"/>
                    </a:cubicBezTo>
                    <a:cubicBezTo>
                      <a:pt x="121" y="466"/>
                      <a:pt x="118" y="473"/>
                      <a:pt x="118" y="480"/>
                    </a:cubicBezTo>
                    <a:cubicBezTo>
                      <a:pt x="118" y="1581"/>
                      <a:pt x="118" y="1581"/>
                      <a:pt x="118" y="1581"/>
                    </a:cubicBezTo>
                    <a:cubicBezTo>
                      <a:pt x="162" y="1581"/>
                      <a:pt x="162" y="1581"/>
                      <a:pt x="162" y="1581"/>
                    </a:cubicBezTo>
                    <a:cubicBezTo>
                      <a:pt x="162" y="510"/>
                      <a:pt x="162" y="510"/>
                      <a:pt x="162" y="510"/>
                    </a:cubicBezTo>
                    <a:cubicBezTo>
                      <a:pt x="699" y="689"/>
                      <a:pt x="699" y="689"/>
                      <a:pt x="699" y="689"/>
                    </a:cubicBezTo>
                    <a:cubicBezTo>
                      <a:pt x="706" y="691"/>
                      <a:pt x="713" y="690"/>
                      <a:pt x="719" y="686"/>
                    </a:cubicBezTo>
                    <a:cubicBezTo>
                      <a:pt x="725" y="682"/>
                      <a:pt x="728" y="675"/>
                      <a:pt x="728" y="668"/>
                    </a:cubicBezTo>
                    <a:cubicBezTo>
                      <a:pt x="728" y="510"/>
                      <a:pt x="728" y="510"/>
                      <a:pt x="728" y="510"/>
                    </a:cubicBezTo>
                    <a:cubicBezTo>
                      <a:pt x="1275" y="691"/>
                      <a:pt x="1275" y="691"/>
                      <a:pt x="1275" y="691"/>
                    </a:cubicBezTo>
                    <a:cubicBezTo>
                      <a:pt x="1277" y="692"/>
                      <a:pt x="1280" y="692"/>
                      <a:pt x="1282" y="692"/>
                    </a:cubicBezTo>
                    <a:cubicBezTo>
                      <a:pt x="1768" y="692"/>
                      <a:pt x="1768" y="692"/>
                      <a:pt x="1768" y="692"/>
                    </a:cubicBezTo>
                    <a:cubicBezTo>
                      <a:pt x="1768" y="1581"/>
                      <a:pt x="1768" y="1581"/>
                      <a:pt x="1768" y="1581"/>
                    </a:cubicBezTo>
                    <a:cubicBezTo>
                      <a:pt x="1812" y="1581"/>
                      <a:pt x="1812" y="1581"/>
                      <a:pt x="1812" y="1581"/>
                    </a:cubicBezTo>
                    <a:lnTo>
                      <a:pt x="1812" y="6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2C752B-CF07-4B3A-8B66-0610B795EA20}"/>
              </a:ext>
            </a:extLst>
          </p:cNvPr>
          <p:cNvGrpSpPr>
            <a:grpSpLocks noChangeAspect="1"/>
          </p:cNvGrpSpPr>
          <p:nvPr/>
        </p:nvGrpSpPr>
        <p:grpSpPr>
          <a:xfrm>
            <a:off x="3334581" y="2699892"/>
            <a:ext cx="393655" cy="394021"/>
            <a:chOff x="5273801" y="2606040"/>
            <a:chExt cx="1644396" cy="1645920"/>
          </a:xfrm>
        </p:grpSpPr>
        <p:sp>
          <p:nvSpPr>
            <p:cNvPr id="66" name="AutoShape 33">
              <a:extLst>
                <a:ext uri="{FF2B5EF4-FFF2-40B4-BE49-F238E27FC236}">
                  <a16:creationId xmlns:a16="http://schemas.microsoft.com/office/drawing/2014/main" id="{000ACD43-B20B-4144-8965-20C61499161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4A98AA2-17D3-4AAC-802D-4122AE4F20CF}"/>
                </a:ext>
              </a:extLst>
            </p:cNvPr>
            <p:cNvGrpSpPr/>
            <p:nvPr/>
          </p:nvGrpSpPr>
          <p:grpSpPr>
            <a:xfrm>
              <a:off x="5445632" y="2775204"/>
              <a:ext cx="1301877" cy="1306068"/>
              <a:chOff x="5445632" y="2775204"/>
              <a:chExt cx="1301877" cy="1306068"/>
            </a:xfrm>
          </p:grpSpPr>
          <p:sp>
            <p:nvSpPr>
              <p:cNvPr id="68" name="Freeform 35">
                <a:extLst>
                  <a:ext uri="{FF2B5EF4-FFF2-40B4-BE49-F238E27FC236}">
                    <a16:creationId xmlns:a16="http://schemas.microsoft.com/office/drawing/2014/main" id="{CC204EC3-DD4D-4CB6-BDA8-4F3BE855CD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5632" y="2775204"/>
                <a:ext cx="1301877" cy="1306068"/>
              </a:xfrm>
              <a:custGeom>
                <a:avLst/>
                <a:gdLst>
                  <a:gd name="T0" fmla="*/ 236 w 1824"/>
                  <a:gd name="T1" fmla="*/ 118 h 1828"/>
                  <a:gd name="T2" fmla="*/ 118 w 1824"/>
                  <a:gd name="T3" fmla="*/ 191 h 1828"/>
                  <a:gd name="T4" fmla="*/ 414 w 1824"/>
                  <a:gd name="T5" fmla="*/ 22 h 1828"/>
                  <a:gd name="T6" fmla="*/ 458 w 1824"/>
                  <a:gd name="T7" fmla="*/ 22 h 1828"/>
                  <a:gd name="T8" fmla="*/ 753 w 1824"/>
                  <a:gd name="T9" fmla="*/ 0 h 1828"/>
                  <a:gd name="T10" fmla="*/ 680 w 1824"/>
                  <a:gd name="T11" fmla="*/ 118 h 1828"/>
                  <a:gd name="T12" fmla="*/ 1071 w 1824"/>
                  <a:gd name="T13" fmla="*/ 0 h 1828"/>
                  <a:gd name="T14" fmla="*/ 1093 w 1824"/>
                  <a:gd name="T15" fmla="*/ 213 h 1828"/>
                  <a:gd name="T16" fmla="*/ 1366 w 1824"/>
                  <a:gd name="T17" fmla="*/ 22 h 1828"/>
                  <a:gd name="T18" fmla="*/ 1410 w 1824"/>
                  <a:gd name="T19" fmla="*/ 22 h 1828"/>
                  <a:gd name="T20" fmla="*/ 1706 w 1824"/>
                  <a:gd name="T21" fmla="*/ 0 h 1828"/>
                  <a:gd name="T22" fmla="*/ 1632 w 1824"/>
                  <a:gd name="T23" fmla="*/ 118 h 1828"/>
                  <a:gd name="T24" fmla="*/ 118 w 1824"/>
                  <a:gd name="T25" fmla="*/ 319 h 1828"/>
                  <a:gd name="T26" fmla="*/ 140 w 1824"/>
                  <a:gd name="T27" fmla="*/ 532 h 1828"/>
                  <a:gd name="T28" fmla="*/ 953 w 1824"/>
                  <a:gd name="T29" fmla="*/ 436 h 1828"/>
                  <a:gd name="T30" fmla="*/ 1071 w 1824"/>
                  <a:gd name="T31" fmla="*/ 363 h 1828"/>
                  <a:gd name="T32" fmla="*/ 1071 w 1824"/>
                  <a:gd name="T33" fmla="*/ 363 h 1828"/>
                  <a:gd name="T34" fmla="*/ 1388 w 1824"/>
                  <a:gd name="T35" fmla="*/ 554 h 1828"/>
                  <a:gd name="T36" fmla="*/ 1706 w 1824"/>
                  <a:gd name="T37" fmla="*/ 554 h 1828"/>
                  <a:gd name="T38" fmla="*/ 1706 w 1824"/>
                  <a:gd name="T39" fmla="*/ 554 h 1828"/>
                  <a:gd name="T40" fmla="*/ 1780 w 1824"/>
                  <a:gd name="T41" fmla="*/ 436 h 1828"/>
                  <a:gd name="T42" fmla="*/ 118 w 1824"/>
                  <a:gd name="T43" fmla="*/ 637 h 1828"/>
                  <a:gd name="T44" fmla="*/ 44 w 1824"/>
                  <a:gd name="T45" fmla="*/ 755 h 1828"/>
                  <a:gd name="T46" fmla="*/ 1071 w 1824"/>
                  <a:gd name="T47" fmla="*/ 872 h 1828"/>
                  <a:gd name="T48" fmla="*/ 1071 w 1824"/>
                  <a:gd name="T49" fmla="*/ 872 h 1828"/>
                  <a:gd name="T50" fmla="*/ 1144 w 1824"/>
                  <a:gd name="T51" fmla="*/ 755 h 1828"/>
                  <a:gd name="T52" fmla="*/ 1388 w 1824"/>
                  <a:gd name="T53" fmla="*/ 637 h 1828"/>
                  <a:gd name="T54" fmla="*/ 1315 w 1824"/>
                  <a:gd name="T55" fmla="*/ 755 h 1828"/>
                  <a:gd name="T56" fmla="*/ 1706 w 1824"/>
                  <a:gd name="T57" fmla="*/ 637 h 1828"/>
                  <a:gd name="T58" fmla="*/ 1728 w 1824"/>
                  <a:gd name="T59" fmla="*/ 850 h 1828"/>
                  <a:gd name="T60" fmla="*/ 96 w 1824"/>
                  <a:gd name="T61" fmla="*/ 978 h 1828"/>
                  <a:gd name="T62" fmla="*/ 140 w 1824"/>
                  <a:gd name="T63" fmla="*/ 978 h 1828"/>
                  <a:gd name="T64" fmla="*/ 436 w 1824"/>
                  <a:gd name="T65" fmla="*/ 956 h 1828"/>
                  <a:gd name="T66" fmla="*/ 362 w 1824"/>
                  <a:gd name="T67" fmla="*/ 1073 h 1828"/>
                  <a:gd name="T68" fmla="*/ 753 w 1824"/>
                  <a:gd name="T69" fmla="*/ 956 h 1828"/>
                  <a:gd name="T70" fmla="*/ 775 w 1824"/>
                  <a:gd name="T71" fmla="*/ 1169 h 1828"/>
                  <a:gd name="T72" fmla="*/ 1049 w 1824"/>
                  <a:gd name="T73" fmla="*/ 978 h 1828"/>
                  <a:gd name="T74" fmla="*/ 1093 w 1824"/>
                  <a:gd name="T75" fmla="*/ 978 h 1828"/>
                  <a:gd name="T76" fmla="*/ 1388 w 1824"/>
                  <a:gd name="T77" fmla="*/ 956 h 1828"/>
                  <a:gd name="T78" fmla="*/ 1315 w 1824"/>
                  <a:gd name="T79" fmla="*/ 1073 h 1828"/>
                  <a:gd name="T80" fmla="*/ 1706 w 1824"/>
                  <a:gd name="T81" fmla="*/ 956 h 1828"/>
                  <a:gd name="T82" fmla="*/ 1728 w 1824"/>
                  <a:gd name="T83" fmla="*/ 1169 h 1828"/>
                  <a:gd name="T84" fmla="*/ 0 w 1824"/>
                  <a:gd name="T85" fmla="*/ 1392 h 1828"/>
                  <a:gd name="T86" fmla="*/ 118 w 1824"/>
                  <a:gd name="T87" fmla="*/ 1318 h 1828"/>
                  <a:gd name="T88" fmla="*/ 118 w 1824"/>
                  <a:gd name="T89" fmla="*/ 1318 h 1828"/>
                  <a:gd name="T90" fmla="*/ 436 w 1824"/>
                  <a:gd name="T91" fmla="*/ 1509 h 1828"/>
                  <a:gd name="T92" fmla="*/ 753 w 1824"/>
                  <a:gd name="T93" fmla="*/ 1509 h 1828"/>
                  <a:gd name="T94" fmla="*/ 753 w 1824"/>
                  <a:gd name="T95" fmla="*/ 1509 h 1828"/>
                  <a:gd name="T96" fmla="*/ 827 w 1824"/>
                  <a:gd name="T97" fmla="*/ 1392 h 1828"/>
                  <a:gd name="T98" fmla="*/ 1706 w 1824"/>
                  <a:gd name="T99" fmla="*/ 1274 h 1828"/>
                  <a:gd name="T100" fmla="*/ 1632 w 1824"/>
                  <a:gd name="T101" fmla="*/ 1392 h 1828"/>
                  <a:gd name="T102" fmla="*/ 118 w 1824"/>
                  <a:gd name="T103" fmla="*/ 1828 h 1828"/>
                  <a:gd name="T104" fmla="*/ 118 w 1824"/>
                  <a:gd name="T105" fmla="*/ 1828 h 1828"/>
                  <a:gd name="T106" fmla="*/ 192 w 1824"/>
                  <a:gd name="T107" fmla="*/ 1710 h 1828"/>
                  <a:gd name="T108" fmla="*/ 414 w 1824"/>
                  <a:gd name="T109" fmla="*/ 1806 h 1828"/>
                  <a:gd name="T110" fmla="*/ 436 w 1824"/>
                  <a:gd name="T111" fmla="*/ 1593 h 1828"/>
                  <a:gd name="T112" fmla="*/ 871 w 1824"/>
                  <a:gd name="T113" fmla="*/ 1710 h 1828"/>
                  <a:gd name="T114" fmla="*/ 753 w 1824"/>
                  <a:gd name="T115" fmla="*/ 1784 h 1828"/>
                  <a:gd name="T116" fmla="*/ 1588 w 1824"/>
                  <a:gd name="T117" fmla="*/ 1710 h 1828"/>
                  <a:gd name="T118" fmla="*/ 1706 w 1824"/>
                  <a:gd name="T119" fmla="*/ 1637 h 1828"/>
                  <a:gd name="T120" fmla="*/ 1706 w 1824"/>
                  <a:gd name="T121" fmla="*/ 1637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24" h="1828">
                    <a:moveTo>
                      <a:pt x="118" y="235"/>
                    </a:moveTo>
                    <a:cubicBezTo>
                      <a:pt x="53" y="235"/>
                      <a:pt x="0" y="183"/>
                      <a:pt x="0" y="118"/>
                    </a:cubicBezTo>
                    <a:cubicBezTo>
                      <a:pt x="0" y="53"/>
                      <a:pt x="53" y="0"/>
                      <a:pt x="118" y="0"/>
                    </a:cubicBezTo>
                    <a:cubicBezTo>
                      <a:pt x="183" y="0"/>
                      <a:pt x="236" y="53"/>
                      <a:pt x="236" y="118"/>
                    </a:cubicBezTo>
                    <a:cubicBezTo>
                      <a:pt x="236" y="183"/>
                      <a:pt x="183" y="235"/>
                      <a:pt x="118" y="235"/>
                    </a:cubicBezTo>
                    <a:close/>
                    <a:moveTo>
                      <a:pt x="118" y="44"/>
                    </a:moveTo>
                    <a:cubicBezTo>
                      <a:pt x="77" y="44"/>
                      <a:pt x="44" y="77"/>
                      <a:pt x="44" y="118"/>
                    </a:cubicBezTo>
                    <a:cubicBezTo>
                      <a:pt x="44" y="158"/>
                      <a:pt x="77" y="191"/>
                      <a:pt x="118" y="191"/>
                    </a:cubicBezTo>
                    <a:cubicBezTo>
                      <a:pt x="159" y="191"/>
                      <a:pt x="192" y="158"/>
                      <a:pt x="192" y="118"/>
                    </a:cubicBezTo>
                    <a:cubicBezTo>
                      <a:pt x="192" y="77"/>
                      <a:pt x="159" y="44"/>
                      <a:pt x="118" y="44"/>
                    </a:cubicBezTo>
                    <a:close/>
                    <a:moveTo>
                      <a:pt x="436" y="0"/>
                    </a:moveTo>
                    <a:cubicBezTo>
                      <a:pt x="424" y="0"/>
                      <a:pt x="414" y="10"/>
                      <a:pt x="414" y="22"/>
                    </a:cubicBezTo>
                    <a:cubicBezTo>
                      <a:pt x="414" y="213"/>
                      <a:pt x="414" y="213"/>
                      <a:pt x="414" y="213"/>
                    </a:cubicBezTo>
                    <a:cubicBezTo>
                      <a:pt x="414" y="225"/>
                      <a:pt x="424" y="235"/>
                      <a:pt x="436" y="235"/>
                    </a:cubicBezTo>
                    <a:cubicBezTo>
                      <a:pt x="448" y="235"/>
                      <a:pt x="458" y="225"/>
                      <a:pt x="458" y="213"/>
                    </a:cubicBezTo>
                    <a:cubicBezTo>
                      <a:pt x="458" y="22"/>
                      <a:pt x="458" y="22"/>
                      <a:pt x="458" y="22"/>
                    </a:cubicBezTo>
                    <a:cubicBezTo>
                      <a:pt x="458" y="10"/>
                      <a:pt x="448" y="0"/>
                      <a:pt x="436" y="0"/>
                    </a:cubicBezTo>
                    <a:close/>
                    <a:moveTo>
                      <a:pt x="753" y="235"/>
                    </a:moveTo>
                    <a:cubicBezTo>
                      <a:pt x="688" y="235"/>
                      <a:pt x="636" y="183"/>
                      <a:pt x="636" y="118"/>
                    </a:cubicBezTo>
                    <a:cubicBezTo>
                      <a:pt x="636" y="53"/>
                      <a:pt x="688" y="0"/>
                      <a:pt x="753" y="0"/>
                    </a:cubicBezTo>
                    <a:cubicBezTo>
                      <a:pt x="818" y="0"/>
                      <a:pt x="871" y="53"/>
                      <a:pt x="871" y="118"/>
                    </a:cubicBezTo>
                    <a:cubicBezTo>
                      <a:pt x="871" y="183"/>
                      <a:pt x="818" y="235"/>
                      <a:pt x="753" y="235"/>
                    </a:cubicBezTo>
                    <a:close/>
                    <a:moveTo>
                      <a:pt x="753" y="44"/>
                    </a:moveTo>
                    <a:cubicBezTo>
                      <a:pt x="713" y="44"/>
                      <a:pt x="680" y="77"/>
                      <a:pt x="680" y="118"/>
                    </a:cubicBezTo>
                    <a:cubicBezTo>
                      <a:pt x="680" y="158"/>
                      <a:pt x="713" y="191"/>
                      <a:pt x="753" y="191"/>
                    </a:cubicBezTo>
                    <a:cubicBezTo>
                      <a:pt x="794" y="191"/>
                      <a:pt x="827" y="158"/>
                      <a:pt x="827" y="118"/>
                    </a:cubicBezTo>
                    <a:cubicBezTo>
                      <a:pt x="827" y="77"/>
                      <a:pt x="794" y="44"/>
                      <a:pt x="753" y="44"/>
                    </a:cubicBezTo>
                    <a:close/>
                    <a:moveTo>
                      <a:pt x="1071" y="0"/>
                    </a:moveTo>
                    <a:cubicBezTo>
                      <a:pt x="1059" y="0"/>
                      <a:pt x="1049" y="10"/>
                      <a:pt x="1049" y="22"/>
                    </a:cubicBezTo>
                    <a:cubicBezTo>
                      <a:pt x="1049" y="213"/>
                      <a:pt x="1049" y="213"/>
                      <a:pt x="1049" y="213"/>
                    </a:cubicBezTo>
                    <a:cubicBezTo>
                      <a:pt x="1049" y="225"/>
                      <a:pt x="1059" y="235"/>
                      <a:pt x="1071" y="235"/>
                    </a:cubicBezTo>
                    <a:cubicBezTo>
                      <a:pt x="1083" y="235"/>
                      <a:pt x="1093" y="225"/>
                      <a:pt x="1093" y="213"/>
                    </a:cubicBezTo>
                    <a:cubicBezTo>
                      <a:pt x="1093" y="22"/>
                      <a:pt x="1093" y="22"/>
                      <a:pt x="1093" y="22"/>
                    </a:cubicBezTo>
                    <a:cubicBezTo>
                      <a:pt x="1093" y="10"/>
                      <a:pt x="1083" y="0"/>
                      <a:pt x="1071" y="0"/>
                    </a:cubicBezTo>
                    <a:close/>
                    <a:moveTo>
                      <a:pt x="1388" y="0"/>
                    </a:moveTo>
                    <a:cubicBezTo>
                      <a:pt x="1376" y="0"/>
                      <a:pt x="1366" y="10"/>
                      <a:pt x="1366" y="22"/>
                    </a:cubicBezTo>
                    <a:cubicBezTo>
                      <a:pt x="1366" y="213"/>
                      <a:pt x="1366" y="213"/>
                      <a:pt x="1366" y="213"/>
                    </a:cubicBezTo>
                    <a:cubicBezTo>
                      <a:pt x="1366" y="225"/>
                      <a:pt x="1376" y="235"/>
                      <a:pt x="1388" y="235"/>
                    </a:cubicBezTo>
                    <a:cubicBezTo>
                      <a:pt x="1400" y="235"/>
                      <a:pt x="1410" y="225"/>
                      <a:pt x="1410" y="213"/>
                    </a:cubicBezTo>
                    <a:cubicBezTo>
                      <a:pt x="1410" y="22"/>
                      <a:pt x="1410" y="22"/>
                      <a:pt x="1410" y="22"/>
                    </a:cubicBezTo>
                    <a:cubicBezTo>
                      <a:pt x="1410" y="10"/>
                      <a:pt x="1400" y="0"/>
                      <a:pt x="1388" y="0"/>
                    </a:cubicBezTo>
                    <a:close/>
                    <a:moveTo>
                      <a:pt x="1706" y="235"/>
                    </a:moveTo>
                    <a:cubicBezTo>
                      <a:pt x="1641" y="235"/>
                      <a:pt x="1588" y="183"/>
                      <a:pt x="1588" y="118"/>
                    </a:cubicBezTo>
                    <a:cubicBezTo>
                      <a:pt x="1588" y="53"/>
                      <a:pt x="1641" y="0"/>
                      <a:pt x="1706" y="0"/>
                    </a:cubicBezTo>
                    <a:cubicBezTo>
                      <a:pt x="1771" y="0"/>
                      <a:pt x="1824" y="53"/>
                      <a:pt x="1824" y="118"/>
                    </a:cubicBezTo>
                    <a:cubicBezTo>
                      <a:pt x="1824" y="183"/>
                      <a:pt x="1771" y="235"/>
                      <a:pt x="1706" y="235"/>
                    </a:cubicBezTo>
                    <a:close/>
                    <a:moveTo>
                      <a:pt x="1706" y="44"/>
                    </a:moveTo>
                    <a:cubicBezTo>
                      <a:pt x="1665" y="44"/>
                      <a:pt x="1632" y="77"/>
                      <a:pt x="1632" y="118"/>
                    </a:cubicBezTo>
                    <a:cubicBezTo>
                      <a:pt x="1632" y="158"/>
                      <a:pt x="1665" y="191"/>
                      <a:pt x="1706" y="191"/>
                    </a:cubicBezTo>
                    <a:cubicBezTo>
                      <a:pt x="1747" y="191"/>
                      <a:pt x="1780" y="158"/>
                      <a:pt x="1780" y="118"/>
                    </a:cubicBezTo>
                    <a:cubicBezTo>
                      <a:pt x="1780" y="77"/>
                      <a:pt x="1747" y="44"/>
                      <a:pt x="1706" y="44"/>
                    </a:cubicBezTo>
                    <a:close/>
                    <a:moveTo>
                      <a:pt x="118" y="319"/>
                    </a:moveTo>
                    <a:cubicBezTo>
                      <a:pt x="106" y="319"/>
                      <a:pt x="96" y="328"/>
                      <a:pt x="96" y="341"/>
                    </a:cubicBezTo>
                    <a:cubicBezTo>
                      <a:pt x="96" y="532"/>
                      <a:pt x="96" y="532"/>
                      <a:pt x="96" y="532"/>
                    </a:cubicBezTo>
                    <a:cubicBezTo>
                      <a:pt x="96" y="544"/>
                      <a:pt x="106" y="554"/>
                      <a:pt x="118" y="554"/>
                    </a:cubicBezTo>
                    <a:cubicBezTo>
                      <a:pt x="130" y="554"/>
                      <a:pt x="140" y="544"/>
                      <a:pt x="140" y="532"/>
                    </a:cubicBezTo>
                    <a:cubicBezTo>
                      <a:pt x="140" y="341"/>
                      <a:pt x="140" y="341"/>
                      <a:pt x="140" y="341"/>
                    </a:cubicBezTo>
                    <a:cubicBezTo>
                      <a:pt x="140" y="328"/>
                      <a:pt x="130" y="319"/>
                      <a:pt x="118" y="319"/>
                    </a:cubicBezTo>
                    <a:close/>
                    <a:moveTo>
                      <a:pt x="1071" y="554"/>
                    </a:moveTo>
                    <a:cubicBezTo>
                      <a:pt x="1006" y="554"/>
                      <a:pt x="953" y="501"/>
                      <a:pt x="953" y="436"/>
                    </a:cubicBezTo>
                    <a:cubicBezTo>
                      <a:pt x="953" y="371"/>
                      <a:pt x="1006" y="319"/>
                      <a:pt x="1071" y="319"/>
                    </a:cubicBezTo>
                    <a:cubicBezTo>
                      <a:pt x="1136" y="319"/>
                      <a:pt x="1188" y="371"/>
                      <a:pt x="1188" y="436"/>
                    </a:cubicBezTo>
                    <a:cubicBezTo>
                      <a:pt x="1188" y="501"/>
                      <a:pt x="1136" y="554"/>
                      <a:pt x="1071" y="554"/>
                    </a:cubicBezTo>
                    <a:close/>
                    <a:moveTo>
                      <a:pt x="1071" y="363"/>
                    </a:moveTo>
                    <a:cubicBezTo>
                      <a:pt x="1030" y="363"/>
                      <a:pt x="997" y="396"/>
                      <a:pt x="997" y="436"/>
                    </a:cubicBezTo>
                    <a:cubicBezTo>
                      <a:pt x="997" y="477"/>
                      <a:pt x="1030" y="510"/>
                      <a:pt x="1071" y="510"/>
                    </a:cubicBezTo>
                    <a:cubicBezTo>
                      <a:pt x="1111" y="510"/>
                      <a:pt x="1144" y="477"/>
                      <a:pt x="1144" y="436"/>
                    </a:cubicBezTo>
                    <a:cubicBezTo>
                      <a:pt x="1144" y="396"/>
                      <a:pt x="1111" y="363"/>
                      <a:pt x="1071" y="363"/>
                    </a:cubicBezTo>
                    <a:close/>
                    <a:moveTo>
                      <a:pt x="1388" y="319"/>
                    </a:moveTo>
                    <a:cubicBezTo>
                      <a:pt x="1376" y="319"/>
                      <a:pt x="1366" y="328"/>
                      <a:pt x="1366" y="341"/>
                    </a:cubicBezTo>
                    <a:cubicBezTo>
                      <a:pt x="1366" y="532"/>
                      <a:pt x="1366" y="532"/>
                      <a:pt x="1366" y="532"/>
                    </a:cubicBezTo>
                    <a:cubicBezTo>
                      <a:pt x="1366" y="544"/>
                      <a:pt x="1376" y="554"/>
                      <a:pt x="1388" y="554"/>
                    </a:cubicBezTo>
                    <a:cubicBezTo>
                      <a:pt x="1400" y="554"/>
                      <a:pt x="1410" y="544"/>
                      <a:pt x="1410" y="532"/>
                    </a:cubicBezTo>
                    <a:cubicBezTo>
                      <a:pt x="1410" y="341"/>
                      <a:pt x="1410" y="341"/>
                      <a:pt x="1410" y="341"/>
                    </a:cubicBezTo>
                    <a:cubicBezTo>
                      <a:pt x="1410" y="328"/>
                      <a:pt x="1400" y="319"/>
                      <a:pt x="1388" y="319"/>
                    </a:cubicBezTo>
                    <a:close/>
                    <a:moveTo>
                      <a:pt x="1706" y="554"/>
                    </a:moveTo>
                    <a:cubicBezTo>
                      <a:pt x="1641" y="554"/>
                      <a:pt x="1588" y="501"/>
                      <a:pt x="1588" y="436"/>
                    </a:cubicBezTo>
                    <a:cubicBezTo>
                      <a:pt x="1588" y="371"/>
                      <a:pt x="1641" y="319"/>
                      <a:pt x="1706" y="319"/>
                    </a:cubicBezTo>
                    <a:cubicBezTo>
                      <a:pt x="1771" y="319"/>
                      <a:pt x="1824" y="371"/>
                      <a:pt x="1824" y="436"/>
                    </a:cubicBezTo>
                    <a:cubicBezTo>
                      <a:pt x="1824" y="501"/>
                      <a:pt x="1771" y="554"/>
                      <a:pt x="1706" y="554"/>
                    </a:cubicBezTo>
                    <a:close/>
                    <a:moveTo>
                      <a:pt x="1706" y="363"/>
                    </a:moveTo>
                    <a:cubicBezTo>
                      <a:pt x="1665" y="363"/>
                      <a:pt x="1632" y="396"/>
                      <a:pt x="1632" y="436"/>
                    </a:cubicBezTo>
                    <a:cubicBezTo>
                      <a:pt x="1632" y="477"/>
                      <a:pt x="1665" y="510"/>
                      <a:pt x="1706" y="510"/>
                    </a:cubicBezTo>
                    <a:cubicBezTo>
                      <a:pt x="1747" y="510"/>
                      <a:pt x="1780" y="477"/>
                      <a:pt x="1780" y="436"/>
                    </a:cubicBezTo>
                    <a:cubicBezTo>
                      <a:pt x="1780" y="396"/>
                      <a:pt x="1747" y="363"/>
                      <a:pt x="1706" y="363"/>
                    </a:cubicBezTo>
                    <a:close/>
                    <a:moveTo>
                      <a:pt x="118" y="872"/>
                    </a:moveTo>
                    <a:cubicBezTo>
                      <a:pt x="53" y="872"/>
                      <a:pt x="0" y="820"/>
                      <a:pt x="0" y="755"/>
                    </a:cubicBezTo>
                    <a:cubicBezTo>
                      <a:pt x="0" y="690"/>
                      <a:pt x="53" y="637"/>
                      <a:pt x="118" y="637"/>
                    </a:cubicBezTo>
                    <a:cubicBezTo>
                      <a:pt x="183" y="637"/>
                      <a:pt x="236" y="690"/>
                      <a:pt x="236" y="755"/>
                    </a:cubicBezTo>
                    <a:cubicBezTo>
                      <a:pt x="236" y="820"/>
                      <a:pt x="183" y="872"/>
                      <a:pt x="118" y="872"/>
                    </a:cubicBezTo>
                    <a:close/>
                    <a:moveTo>
                      <a:pt x="118" y="681"/>
                    </a:moveTo>
                    <a:cubicBezTo>
                      <a:pt x="77" y="681"/>
                      <a:pt x="44" y="714"/>
                      <a:pt x="44" y="755"/>
                    </a:cubicBezTo>
                    <a:cubicBezTo>
                      <a:pt x="44" y="795"/>
                      <a:pt x="77" y="828"/>
                      <a:pt x="118" y="828"/>
                    </a:cubicBezTo>
                    <a:cubicBezTo>
                      <a:pt x="159" y="828"/>
                      <a:pt x="192" y="795"/>
                      <a:pt x="192" y="755"/>
                    </a:cubicBezTo>
                    <a:cubicBezTo>
                      <a:pt x="192" y="714"/>
                      <a:pt x="159" y="681"/>
                      <a:pt x="118" y="681"/>
                    </a:cubicBezTo>
                    <a:close/>
                    <a:moveTo>
                      <a:pt x="1071" y="872"/>
                    </a:moveTo>
                    <a:cubicBezTo>
                      <a:pt x="1006" y="872"/>
                      <a:pt x="953" y="820"/>
                      <a:pt x="953" y="755"/>
                    </a:cubicBezTo>
                    <a:cubicBezTo>
                      <a:pt x="953" y="690"/>
                      <a:pt x="1006" y="637"/>
                      <a:pt x="1071" y="637"/>
                    </a:cubicBezTo>
                    <a:cubicBezTo>
                      <a:pt x="1136" y="637"/>
                      <a:pt x="1188" y="690"/>
                      <a:pt x="1188" y="755"/>
                    </a:cubicBezTo>
                    <a:cubicBezTo>
                      <a:pt x="1188" y="820"/>
                      <a:pt x="1136" y="872"/>
                      <a:pt x="1071" y="872"/>
                    </a:cubicBezTo>
                    <a:close/>
                    <a:moveTo>
                      <a:pt x="1071" y="681"/>
                    </a:moveTo>
                    <a:cubicBezTo>
                      <a:pt x="1030" y="681"/>
                      <a:pt x="997" y="714"/>
                      <a:pt x="997" y="755"/>
                    </a:cubicBezTo>
                    <a:cubicBezTo>
                      <a:pt x="997" y="795"/>
                      <a:pt x="1030" y="828"/>
                      <a:pt x="1071" y="828"/>
                    </a:cubicBezTo>
                    <a:cubicBezTo>
                      <a:pt x="1111" y="828"/>
                      <a:pt x="1144" y="795"/>
                      <a:pt x="1144" y="755"/>
                    </a:cubicBezTo>
                    <a:cubicBezTo>
                      <a:pt x="1144" y="714"/>
                      <a:pt x="1111" y="681"/>
                      <a:pt x="1071" y="681"/>
                    </a:cubicBezTo>
                    <a:close/>
                    <a:moveTo>
                      <a:pt x="1388" y="872"/>
                    </a:moveTo>
                    <a:cubicBezTo>
                      <a:pt x="1323" y="872"/>
                      <a:pt x="1271" y="820"/>
                      <a:pt x="1271" y="755"/>
                    </a:cubicBezTo>
                    <a:cubicBezTo>
                      <a:pt x="1271" y="690"/>
                      <a:pt x="1323" y="637"/>
                      <a:pt x="1388" y="637"/>
                    </a:cubicBezTo>
                    <a:cubicBezTo>
                      <a:pt x="1453" y="637"/>
                      <a:pt x="1506" y="690"/>
                      <a:pt x="1506" y="755"/>
                    </a:cubicBezTo>
                    <a:cubicBezTo>
                      <a:pt x="1506" y="820"/>
                      <a:pt x="1453" y="872"/>
                      <a:pt x="1388" y="872"/>
                    </a:cubicBezTo>
                    <a:close/>
                    <a:moveTo>
                      <a:pt x="1388" y="681"/>
                    </a:moveTo>
                    <a:cubicBezTo>
                      <a:pt x="1348" y="681"/>
                      <a:pt x="1315" y="714"/>
                      <a:pt x="1315" y="755"/>
                    </a:cubicBezTo>
                    <a:cubicBezTo>
                      <a:pt x="1315" y="795"/>
                      <a:pt x="1348" y="828"/>
                      <a:pt x="1388" y="828"/>
                    </a:cubicBezTo>
                    <a:cubicBezTo>
                      <a:pt x="1429" y="828"/>
                      <a:pt x="1462" y="795"/>
                      <a:pt x="1462" y="755"/>
                    </a:cubicBezTo>
                    <a:cubicBezTo>
                      <a:pt x="1462" y="714"/>
                      <a:pt x="1429" y="681"/>
                      <a:pt x="1388" y="681"/>
                    </a:cubicBezTo>
                    <a:close/>
                    <a:moveTo>
                      <a:pt x="1706" y="637"/>
                    </a:moveTo>
                    <a:cubicBezTo>
                      <a:pt x="1694" y="637"/>
                      <a:pt x="1684" y="647"/>
                      <a:pt x="1684" y="659"/>
                    </a:cubicBezTo>
                    <a:cubicBezTo>
                      <a:pt x="1684" y="850"/>
                      <a:pt x="1684" y="850"/>
                      <a:pt x="1684" y="850"/>
                    </a:cubicBezTo>
                    <a:cubicBezTo>
                      <a:pt x="1684" y="863"/>
                      <a:pt x="1694" y="872"/>
                      <a:pt x="1706" y="872"/>
                    </a:cubicBezTo>
                    <a:cubicBezTo>
                      <a:pt x="1718" y="872"/>
                      <a:pt x="1728" y="863"/>
                      <a:pt x="1728" y="850"/>
                    </a:cubicBezTo>
                    <a:cubicBezTo>
                      <a:pt x="1728" y="659"/>
                      <a:pt x="1728" y="659"/>
                      <a:pt x="1728" y="659"/>
                    </a:cubicBezTo>
                    <a:cubicBezTo>
                      <a:pt x="1728" y="647"/>
                      <a:pt x="1718" y="637"/>
                      <a:pt x="1706" y="637"/>
                    </a:cubicBezTo>
                    <a:close/>
                    <a:moveTo>
                      <a:pt x="118" y="956"/>
                    </a:moveTo>
                    <a:cubicBezTo>
                      <a:pt x="106" y="956"/>
                      <a:pt x="96" y="965"/>
                      <a:pt x="96" y="978"/>
                    </a:cubicBezTo>
                    <a:cubicBezTo>
                      <a:pt x="96" y="1169"/>
                      <a:pt x="96" y="1169"/>
                      <a:pt x="96" y="1169"/>
                    </a:cubicBezTo>
                    <a:cubicBezTo>
                      <a:pt x="96" y="1181"/>
                      <a:pt x="106" y="1191"/>
                      <a:pt x="118" y="1191"/>
                    </a:cubicBezTo>
                    <a:cubicBezTo>
                      <a:pt x="130" y="1191"/>
                      <a:pt x="140" y="1181"/>
                      <a:pt x="140" y="1169"/>
                    </a:cubicBezTo>
                    <a:cubicBezTo>
                      <a:pt x="140" y="978"/>
                      <a:pt x="140" y="978"/>
                      <a:pt x="140" y="978"/>
                    </a:cubicBezTo>
                    <a:cubicBezTo>
                      <a:pt x="140" y="965"/>
                      <a:pt x="130" y="956"/>
                      <a:pt x="118" y="956"/>
                    </a:cubicBezTo>
                    <a:close/>
                    <a:moveTo>
                      <a:pt x="436" y="1191"/>
                    </a:moveTo>
                    <a:cubicBezTo>
                      <a:pt x="371" y="1191"/>
                      <a:pt x="318" y="1138"/>
                      <a:pt x="318" y="1073"/>
                    </a:cubicBezTo>
                    <a:cubicBezTo>
                      <a:pt x="318" y="1008"/>
                      <a:pt x="371" y="956"/>
                      <a:pt x="436" y="956"/>
                    </a:cubicBezTo>
                    <a:cubicBezTo>
                      <a:pt x="501" y="956"/>
                      <a:pt x="553" y="1008"/>
                      <a:pt x="553" y="1073"/>
                    </a:cubicBezTo>
                    <a:cubicBezTo>
                      <a:pt x="553" y="1138"/>
                      <a:pt x="501" y="1191"/>
                      <a:pt x="436" y="1191"/>
                    </a:cubicBezTo>
                    <a:close/>
                    <a:moveTo>
                      <a:pt x="436" y="1000"/>
                    </a:moveTo>
                    <a:cubicBezTo>
                      <a:pt x="395" y="1000"/>
                      <a:pt x="362" y="1033"/>
                      <a:pt x="362" y="1073"/>
                    </a:cubicBezTo>
                    <a:cubicBezTo>
                      <a:pt x="362" y="1114"/>
                      <a:pt x="395" y="1147"/>
                      <a:pt x="436" y="1147"/>
                    </a:cubicBezTo>
                    <a:cubicBezTo>
                      <a:pt x="476" y="1147"/>
                      <a:pt x="509" y="1114"/>
                      <a:pt x="509" y="1073"/>
                    </a:cubicBezTo>
                    <a:cubicBezTo>
                      <a:pt x="509" y="1033"/>
                      <a:pt x="476" y="1000"/>
                      <a:pt x="436" y="1000"/>
                    </a:cubicBezTo>
                    <a:close/>
                    <a:moveTo>
                      <a:pt x="753" y="956"/>
                    </a:moveTo>
                    <a:cubicBezTo>
                      <a:pt x="741" y="956"/>
                      <a:pt x="731" y="965"/>
                      <a:pt x="731" y="978"/>
                    </a:cubicBezTo>
                    <a:cubicBezTo>
                      <a:pt x="731" y="1169"/>
                      <a:pt x="731" y="1169"/>
                      <a:pt x="731" y="1169"/>
                    </a:cubicBezTo>
                    <a:cubicBezTo>
                      <a:pt x="731" y="1181"/>
                      <a:pt x="741" y="1191"/>
                      <a:pt x="753" y="1191"/>
                    </a:cubicBezTo>
                    <a:cubicBezTo>
                      <a:pt x="765" y="1191"/>
                      <a:pt x="775" y="1181"/>
                      <a:pt x="775" y="1169"/>
                    </a:cubicBezTo>
                    <a:cubicBezTo>
                      <a:pt x="775" y="978"/>
                      <a:pt x="775" y="978"/>
                      <a:pt x="775" y="978"/>
                    </a:cubicBezTo>
                    <a:cubicBezTo>
                      <a:pt x="775" y="965"/>
                      <a:pt x="765" y="956"/>
                      <a:pt x="753" y="956"/>
                    </a:cubicBezTo>
                    <a:close/>
                    <a:moveTo>
                      <a:pt x="1071" y="956"/>
                    </a:moveTo>
                    <a:cubicBezTo>
                      <a:pt x="1059" y="956"/>
                      <a:pt x="1049" y="965"/>
                      <a:pt x="1049" y="978"/>
                    </a:cubicBezTo>
                    <a:cubicBezTo>
                      <a:pt x="1049" y="1169"/>
                      <a:pt x="1049" y="1169"/>
                      <a:pt x="1049" y="1169"/>
                    </a:cubicBezTo>
                    <a:cubicBezTo>
                      <a:pt x="1049" y="1181"/>
                      <a:pt x="1059" y="1191"/>
                      <a:pt x="1071" y="1191"/>
                    </a:cubicBezTo>
                    <a:cubicBezTo>
                      <a:pt x="1083" y="1191"/>
                      <a:pt x="1093" y="1181"/>
                      <a:pt x="1093" y="1169"/>
                    </a:cubicBezTo>
                    <a:cubicBezTo>
                      <a:pt x="1093" y="978"/>
                      <a:pt x="1093" y="978"/>
                      <a:pt x="1093" y="978"/>
                    </a:cubicBezTo>
                    <a:cubicBezTo>
                      <a:pt x="1093" y="965"/>
                      <a:pt x="1083" y="956"/>
                      <a:pt x="1071" y="956"/>
                    </a:cubicBezTo>
                    <a:close/>
                    <a:moveTo>
                      <a:pt x="1388" y="1191"/>
                    </a:moveTo>
                    <a:cubicBezTo>
                      <a:pt x="1323" y="1191"/>
                      <a:pt x="1271" y="1138"/>
                      <a:pt x="1271" y="1073"/>
                    </a:cubicBezTo>
                    <a:cubicBezTo>
                      <a:pt x="1271" y="1008"/>
                      <a:pt x="1323" y="956"/>
                      <a:pt x="1388" y="956"/>
                    </a:cubicBezTo>
                    <a:cubicBezTo>
                      <a:pt x="1453" y="956"/>
                      <a:pt x="1506" y="1008"/>
                      <a:pt x="1506" y="1073"/>
                    </a:cubicBezTo>
                    <a:cubicBezTo>
                      <a:pt x="1506" y="1138"/>
                      <a:pt x="1453" y="1191"/>
                      <a:pt x="1388" y="1191"/>
                    </a:cubicBezTo>
                    <a:close/>
                    <a:moveTo>
                      <a:pt x="1388" y="1000"/>
                    </a:moveTo>
                    <a:cubicBezTo>
                      <a:pt x="1348" y="1000"/>
                      <a:pt x="1315" y="1033"/>
                      <a:pt x="1315" y="1073"/>
                    </a:cubicBezTo>
                    <a:cubicBezTo>
                      <a:pt x="1315" y="1114"/>
                      <a:pt x="1348" y="1147"/>
                      <a:pt x="1388" y="1147"/>
                    </a:cubicBezTo>
                    <a:cubicBezTo>
                      <a:pt x="1429" y="1147"/>
                      <a:pt x="1462" y="1114"/>
                      <a:pt x="1462" y="1073"/>
                    </a:cubicBezTo>
                    <a:cubicBezTo>
                      <a:pt x="1462" y="1033"/>
                      <a:pt x="1429" y="1000"/>
                      <a:pt x="1388" y="1000"/>
                    </a:cubicBezTo>
                    <a:close/>
                    <a:moveTo>
                      <a:pt x="1706" y="956"/>
                    </a:moveTo>
                    <a:cubicBezTo>
                      <a:pt x="1694" y="956"/>
                      <a:pt x="1684" y="965"/>
                      <a:pt x="1684" y="978"/>
                    </a:cubicBezTo>
                    <a:cubicBezTo>
                      <a:pt x="1684" y="1169"/>
                      <a:pt x="1684" y="1169"/>
                      <a:pt x="1684" y="1169"/>
                    </a:cubicBezTo>
                    <a:cubicBezTo>
                      <a:pt x="1684" y="1181"/>
                      <a:pt x="1694" y="1191"/>
                      <a:pt x="1706" y="1191"/>
                    </a:cubicBezTo>
                    <a:cubicBezTo>
                      <a:pt x="1718" y="1191"/>
                      <a:pt x="1728" y="1181"/>
                      <a:pt x="1728" y="1169"/>
                    </a:cubicBezTo>
                    <a:cubicBezTo>
                      <a:pt x="1728" y="978"/>
                      <a:pt x="1728" y="978"/>
                      <a:pt x="1728" y="978"/>
                    </a:cubicBezTo>
                    <a:cubicBezTo>
                      <a:pt x="1728" y="965"/>
                      <a:pt x="1718" y="956"/>
                      <a:pt x="1706" y="956"/>
                    </a:cubicBezTo>
                    <a:close/>
                    <a:moveTo>
                      <a:pt x="118" y="1509"/>
                    </a:moveTo>
                    <a:cubicBezTo>
                      <a:pt x="53" y="1509"/>
                      <a:pt x="0" y="1457"/>
                      <a:pt x="0" y="1392"/>
                    </a:cubicBezTo>
                    <a:cubicBezTo>
                      <a:pt x="0" y="1327"/>
                      <a:pt x="53" y="1274"/>
                      <a:pt x="118" y="1274"/>
                    </a:cubicBezTo>
                    <a:cubicBezTo>
                      <a:pt x="183" y="1274"/>
                      <a:pt x="236" y="1327"/>
                      <a:pt x="236" y="1392"/>
                    </a:cubicBezTo>
                    <a:cubicBezTo>
                      <a:pt x="236" y="1457"/>
                      <a:pt x="183" y="1509"/>
                      <a:pt x="118" y="1509"/>
                    </a:cubicBezTo>
                    <a:close/>
                    <a:moveTo>
                      <a:pt x="118" y="1318"/>
                    </a:moveTo>
                    <a:cubicBezTo>
                      <a:pt x="77" y="1318"/>
                      <a:pt x="44" y="1351"/>
                      <a:pt x="44" y="1392"/>
                    </a:cubicBezTo>
                    <a:cubicBezTo>
                      <a:pt x="44" y="1432"/>
                      <a:pt x="77" y="1465"/>
                      <a:pt x="118" y="1465"/>
                    </a:cubicBezTo>
                    <a:cubicBezTo>
                      <a:pt x="159" y="1465"/>
                      <a:pt x="192" y="1432"/>
                      <a:pt x="192" y="1392"/>
                    </a:cubicBezTo>
                    <a:cubicBezTo>
                      <a:pt x="192" y="1351"/>
                      <a:pt x="159" y="1318"/>
                      <a:pt x="118" y="1318"/>
                    </a:cubicBezTo>
                    <a:close/>
                    <a:moveTo>
                      <a:pt x="436" y="1274"/>
                    </a:moveTo>
                    <a:cubicBezTo>
                      <a:pt x="424" y="1274"/>
                      <a:pt x="414" y="1284"/>
                      <a:pt x="414" y="1296"/>
                    </a:cubicBezTo>
                    <a:cubicBezTo>
                      <a:pt x="414" y="1487"/>
                      <a:pt x="414" y="1487"/>
                      <a:pt x="414" y="1487"/>
                    </a:cubicBezTo>
                    <a:cubicBezTo>
                      <a:pt x="414" y="1500"/>
                      <a:pt x="424" y="1509"/>
                      <a:pt x="436" y="1509"/>
                    </a:cubicBezTo>
                    <a:cubicBezTo>
                      <a:pt x="448" y="1509"/>
                      <a:pt x="458" y="1500"/>
                      <a:pt x="458" y="1487"/>
                    </a:cubicBezTo>
                    <a:cubicBezTo>
                      <a:pt x="458" y="1296"/>
                      <a:pt x="458" y="1296"/>
                      <a:pt x="458" y="1296"/>
                    </a:cubicBezTo>
                    <a:cubicBezTo>
                      <a:pt x="458" y="1284"/>
                      <a:pt x="448" y="1274"/>
                      <a:pt x="436" y="1274"/>
                    </a:cubicBezTo>
                    <a:close/>
                    <a:moveTo>
                      <a:pt x="753" y="1509"/>
                    </a:moveTo>
                    <a:cubicBezTo>
                      <a:pt x="688" y="1509"/>
                      <a:pt x="636" y="1457"/>
                      <a:pt x="636" y="1392"/>
                    </a:cubicBezTo>
                    <a:cubicBezTo>
                      <a:pt x="636" y="1327"/>
                      <a:pt x="688" y="1274"/>
                      <a:pt x="753" y="1274"/>
                    </a:cubicBezTo>
                    <a:cubicBezTo>
                      <a:pt x="818" y="1274"/>
                      <a:pt x="871" y="1327"/>
                      <a:pt x="871" y="1392"/>
                    </a:cubicBezTo>
                    <a:cubicBezTo>
                      <a:pt x="871" y="1457"/>
                      <a:pt x="818" y="1509"/>
                      <a:pt x="753" y="1509"/>
                    </a:cubicBezTo>
                    <a:close/>
                    <a:moveTo>
                      <a:pt x="753" y="1318"/>
                    </a:moveTo>
                    <a:cubicBezTo>
                      <a:pt x="713" y="1318"/>
                      <a:pt x="680" y="1351"/>
                      <a:pt x="680" y="1392"/>
                    </a:cubicBezTo>
                    <a:cubicBezTo>
                      <a:pt x="680" y="1432"/>
                      <a:pt x="713" y="1465"/>
                      <a:pt x="753" y="1465"/>
                    </a:cubicBezTo>
                    <a:cubicBezTo>
                      <a:pt x="794" y="1465"/>
                      <a:pt x="827" y="1432"/>
                      <a:pt x="827" y="1392"/>
                    </a:cubicBezTo>
                    <a:cubicBezTo>
                      <a:pt x="827" y="1351"/>
                      <a:pt x="794" y="1318"/>
                      <a:pt x="753" y="1318"/>
                    </a:cubicBezTo>
                    <a:close/>
                    <a:moveTo>
                      <a:pt x="1706" y="1509"/>
                    </a:moveTo>
                    <a:cubicBezTo>
                      <a:pt x="1641" y="1509"/>
                      <a:pt x="1588" y="1457"/>
                      <a:pt x="1588" y="1392"/>
                    </a:cubicBezTo>
                    <a:cubicBezTo>
                      <a:pt x="1588" y="1327"/>
                      <a:pt x="1641" y="1274"/>
                      <a:pt x="1706" y="1274"/>
                    </a:cubicBezTo>
                    <a:cubicBezTo>
                      <a:pt x="1771" y="1274"/>
                      <a:pt x="1824" y="1327"/>
                      <a:pt x="1824" y="1392"/>
                    </a:cubicBezTo>
                    <a:cubicBezTo>
                      <a:pt x="1824" y="1457"/>
                      <a:pt x="1771" y="1509"/>
                      <a:pt x="1706" y="1509"/>
                    </a:cubicBezTo>
                    <a:close/>
                    <a:moveTo>
                      <a:pt x="1706" y="1318"/>
                    </a:moveTo>
                    <a:cubicBezTo>
                      <a:pt x="1665" y="1318"/>
                      <a:pt x="1632" y="1351"/>
                      <a:pt x="1632" y="1392"/>
                    </a:cubicBezTo>
                    <a:cubicBezTo>
                      <a:pt x="1632" y="1432"/>
                      <a:pt x="1665" y="1465"/>
                      <a:pt x="1706" y="1465"/>
                    </a:cubicBezTo>
                    <a:cubicBezTo>
                      <a:pt x="1747" y="1465"/>
                      <a:pt x="1780" y="1432"/>
                      <a:pt x="1780" y="1392"/>
                    </a:cubicBezTo>
                    <a:cubicBezTo>
                      <a:pt x="1780" y="1351"/>
                      <a:pt x="1747" y="1318"/>
                      <a:pt x="1706" y="1318"/>
                    </a:cubicBezTo>
                    <a:close/>
                    <a:moveTo>
                      <a:pt x="118" y="1828"/>
                    </a:moveTo>
                    <a:cubicBezTo>
                      <a:pt x="53" y="1828"/>
                      <a:pt x="0" y="1775"/>
                      <a:pt x="0" y="1710"/>
                    </a:cubicBezTo>
                    <a:cubicBezTo>
                      <a:pt x="0" y="1645"/>
                      <a:pt x="53" y="1593"/>
                      <a:pt x="118" y="1593"/>
                    </a:cubicBezTo>
                    <a:cubicBezTo>
                      <a:pt x="183" y="1593"/>
                      <a:pt x="236" y="1645"/>
                      <a:pt x="236" y="1710"/>
                    </a:cubicBezTo>
                    <a:cubicBezTo>
                      <a:pt x="236" y="1775"/>
                      <a:pt x="183" y="1828"/>
                      <a:pt x="118" y="1828"/>
                    </a:cubicBezTo>
                    <a:close/>
                    <a:moveTo>
                      <a:pt x="118" y="1637"/>
                    </a:moveTo>
                    <a:cubicBezTo>
                      <a:pt x="77" y="1637"/>
                      <a:pt x="44" y="1670"/>
                      <a:pt x="44" y="1710"/>
                    </a:cubicBezTo>
                    <a:cubicBezTo>
                      <a:pt x="44" y="1751"/>
                      <a:pt x="77" y="1784"/>
                      <a:pt x="118" y="1784"/>
                    </a:cubicBezTo>
                    <a:cubicBezTo>
                      <a:pt x="159" y="1784"/>
                      <a:pt x="192" y="1751"/>
                      <a:pt x="192" y="1710"/>
                    </a:cubicBezTo>
                    <a:cubicBezTo>
                      <a:pt x="192" y="1670"/>
                      <a:pt x="159" y="1637"/>
                      <a:pt x="118" y="1637"/>
                    </a:cubicBezTo>
                    <a:close/>
                    <a:moveTo>
                      <a:pt x="436" y="1593"/>
                    </a:moveTo>
                    <a:cubicBezTo>
                      <a:pt x="424" y="1593"/>
                      <a:pt x="414" y="1603"/>
                      <a:pt x="414" y="1615"/>
                    </a:cubicBezTo>
                    <a:cubicBezTo>
                      <a:pt x="414" y="1806"/>
                      <a:pt x="414" y="1806"/>
                      <a:pt x="414" y="1806"/>
                    </a:cubicBezTo>
                    <a:cubicBezTo>
                      <a:pt x="414" y="1818"/>
                      <a:pt x="424" y="1828"/>
                      <a:pt x="436" y="1828"/>
                    </a:cubicBezTo>
                    <a:cubicBezTo>
                      <a:pt x="448" y="1828"/>
                      <a:pt x="458" y="1818"/>
                      <a:pt x="458" y="1806"/>
                    </a:cubicBezTo>
                    <a:cubicBezTo>
                      <a:pt x="458" y="1615"/>
                      <a:pt x="458" y="1615"/>
                      <a:pt x="458" y="1615"/>
                    </a:cubicBezTo>
                    <a:cubicBezTo>
                      <a:pt x="458" y="1603"/>
                      <a:pt x="448" y="1593"/>
                      <a:pt x="436" y="1593"/>
                    </a:cubicBezTo>
                    <a:close/>
                    <a:moveTo>
                      <a:pt x="753" y="1828"/>
                    </a:moveTo>
                    <a:cubicBezTo>
                      <a:pt x="688" y="1828"/>
                      <a:pt x="636" y="1775"/>
                      <a:pt x="636" y="1710"/>
                    </a:cubicBezTo>
                    <a:cubicBezTo>
                      <a:pt x="636" y="1645"/>
                      <a:pt x="688" y="1593"/>
                      <a:pt x="753" y="1593"/>
                    </a:cubicBezTo>
                    <a:cubicBezTo>
                      <a:pt x="818" y="1593"/>
                      <a:pt x="871" y="1645"/>
                      <a:pt x="871" y="1710"/>
                    </a:cubicBezTo>
                    <a:cubicBezTo>
                      <a:pt x="871" y="1775"/>
                      <a:pt x="818" y="1828"/>
                      <a:pt x="753" y="1828"/>
                    </a:cubicBezTo>
                    <a:close/>
                    <a:moveTo>
                      <a:pt x="753" y="1637"/>
                    </a:moveTo>
                    <a:cubicBezTo>
                      <a:pt x="713" y="1637"/>
                      <a:pt x="680" y="1670"/>
                      <a:pt x="680" y="1710"/>
                    </a:cubicBezTo>
                    <a:cubicBezTo>
                      <a:pt x="680" y="1751"/>
                      <a:pt x="713" y="1784"/>
                      <a:pt x="753" y="1784"/>
                    </a:cubicBezTo>
                    <a:cubicBezTo>
                      <a:pt x="794" y="1784"/>
                      <a:pt x="827" y="1751"/>
                      <a:pt x="827" y="1710"/>
                    </a:cubicBezTo>
                    <a:cubicBezTo>
                      <a:pt x="827" y="1670"/>
                      <a:pt x="794" y="1637"/>
                      <a:pt x="753" y="1637"/>
                    </a:cubicBezTo>
                    <a:close/>
                    <a:moveTo>
                      <a:pt x="1706" y="1828"/>
                    </a:moveTo>
                    <a:cubicBezTo>
                      <a:pt x="1641" y="1828"/>
                      <a:pt x="1588" y="1775"/>
                      <a:pt x="1588" y="1710"/>
                    </a:cubicBezTo>
                    <a:cubicBezTo>
                      <a:pt x="1588" y="1645"/>
                      <a:pt x="1641" y="1593"/>
                      <a:pt x="1706" y="1593"/>
                    </a:cubicBezTo>
                    <a:cubicBezTo>
                      <a:pt x="1771" y="1593"/>
                      <a:pt x="1824" y="1645"/>
                      <a:pt x="1824" y="1710"/>
                    </a:cubicBezTo>
                    <a:cubicBezTo>
                      <a:pt x="1824" y="1775"/>
                      <a:pt x="1771" y="1828"/>
                      <a:pt x="1706" y="1828"/>
                    </a:cubicBezTo>
                    <a:close/>
                    <a:moveTo>
                      <a:pt x="1706" y="1637"/>
                    </a:moveTo>
                    <a:cubicBezTo>
                      <a:pt x="1665" y="1637"/>
                      <a:pt x="1632" y="1670"/>
                      <a:pt x="1632" y="1710"/>
                    </a:cubicBezTo>
                    <a:cubicBezTo>
                      <a:pt x="1632" y="1751"/>
                      <a:pt x="1665" y="1784"/>
                      <a:pt x="1706" y="1784"/>
                    </a:cubicBezTo>
                    <a:cubicBezTo>
                      <a:pt x="1747" y="1784"/>
                      <a:pt x="1780" y="1751"/>
                      <a:pt x="1780" y="1710"/>
                    </a:cubicBezTo>
                    <a:cubicBezTo>
                      <a:pt x="1780" y="1670"/>
                      <a:pt x="1747" y="1637"/>
                      <a:pt x="1706" y="16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" name="Freeform 36">
                <a:extLst>
                  <a:ext uri="{FF2B5EF4-FFF2-40B4-BE49-F238E27FC236}">
                    <a16:creationId xmlns:a16="http://schemas.microsoft.com/office/drawing/2014/main" id="{469F4B2A-7AD7-4CDA-97F1-CA63F4FBA1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66231" y="2983230"/>
                <a:ext cx="854583" cy="1092327"/>
              </a:xfrm>
              <a:custGeom>
                <a:avLst/>
                <a:gdLst>
                  <a:gd name="T0" fmla="*/ 511 w 1197"/>
                  <a:gd name="T1" fmla="*/ 220 h 1529"/>
                  <a:gd name="T2" fmla="*/ 473 w 1197"/>
                  <a:gd name="T3" fmla="*/ 132 h 1529"/>
                  <a:gd name="T4" fmla="*/ 388 w 1197"/>
                  <a:gd name="T5" fmla="*/ 18 h 1529"/>
                  <a:gd name="T6" fmla="*/ 259 w 1197"/>
                  <a:gd name="T7" fmla="*/ 31 h 1529"/>
                  <a:gd name="T8" fmla="*/ 168 w 1197"/>
                  <a:gd name="T9" fmla="*/ 17 h 1529"/>
                  <a:gd name="T10" fmla="*/ 117 w 1197"/>
                  <a:gd name="T11" fmla="*/ 94 h 1529"/>
                  <a:gd name="T12" fmla="*/ 19 w 1197"/>
                  <a:gd name="T13" fmla="*/ 179 h 1529"/>
                  <a:gd name="T14" fmla="*/ 42 w 1197"/>
                  <a:gd name="T15" fmla="*/ 320 h 1529"/>
                  <a:gd name="T16" fmla="*/ 80 w 1197"/>
                  <a:gd name="T17" fmla="*/ 409 h 1529"/>
                  <a:gd name="T18" fmla="*/ 160 w 1197"/>
                  <a:gd name="T19" fmla="*/ 524 h 1529"/>
                  <a:gd name="T20" fmla="*/ 298 w 1197"/>
                  <a:gd name="T21" fmla="*/ 513 h 1529"/>
                  <a:gd name="T22" fmla="*/ 386 w 1197"/>
                  <a:gd name="T23" fmla="*/ 528 h 1529"/>
                  <a:gd name="T24" fmla="*/ 436 w 1197"/>
                  <a:gd name="T25" fmla="*/ 453 h 1529"/>
                  <a:gd name="T26" fmla="*/ 538 w 1197"/>
                  <a:gd name="T27" fmla="*/ 359 h 1529"/>
                  <a:gd name="T28" fmla="*/ 325 w 1197"/>
                  <a:gd name="T29" fmla="*/ 384 h 1529"/>
                  <a:gd name="T30" fmla="*/ 229 w 1197"/>
                  <a:gd name="T31" fmla="*/ 161 h 1529"/>
                  <a:gd name="T32" fmla="*/ 325 w 1197"/>
                  <a:gd name="T33" fmla="*/ 384 h 1529"/>
                  <a:gd name="T34" fmla="*/ 1154 w 1197"/>
                  <a:gd name="T35" fmla="*/ 1204 h 1529"/>
                  <a:gd name="T36" fmla="*/ 1116 w 1197"/>
                  <a:gd name="T37" fmla="*/ 1116 h 1529"/>
                  <a:gd name="T38" fmla="*/ 1031 w 1197"/>
                  <a:gd name="T39" fmla="*/ 1003 h 1529"/>
                  <a:gd name="T40" fmla="*/ 902 w 1197"/>
                  <a:gd name="T41" fmla="*/ 1015 h 1529"/>
                  <a:gd name="T42" fmla="*/ 811 w 1197"/>
                  <a:gd name="T43" fmla="*/ 1001 h 1529"/>
                  <a:gd name="T44" fmla="*/ 760 w 1197"/>
                  <a:gd name="T45" fmla="*/ 1078 h 1529"/>
                  <a:gd name="T46" fmla="*/ 662 w 1197"/>
                  <a:gd name="T47" fmla="*/ 1164 h 1529"/>
                  <a:gd name="T48" fmla="*/ 685 w 1197"/>
                  <a:gd name="T49" fmla="*/ 1305 h 1529"/>
                  <a:gd name="T50" fmla="*/ 723 w 1197"/>
                  <a:gd name="T51" fmla="*/ 1393 h 1529"/>
                  <a:gd name="T52" fmla="*/ 803 w 1197"/>
                  <a:gd name="T53" fmla="*/ 1508 h 1529"/>
                  <a:gd name="T54" fmla="*/ 941 w 1197"/>
                  <a:gd name="T55" fmla="*/ 1498 h 1529"/>
                  <a:gd name="T56" fmla="*/ 1029 w 1197"/>
                  <a:gd name="T57" fmla="*/ 1512 h 1529"/>
                  <a:gd name="T58" fmla="*/ 1079 w 1197"/>
                  <a:gd name="T59" fmla="*/ 1438 h 1529"/>
                  <a:gd name="T60" fmla="*/ 1181 w 1197"/>
                  <a:gd name="T61" fmla="*/ 1343 h 1529"/>
                  <a:gd name="T62" fmla="*/ 968 w 1197"/>
                  <a:gd name="T63" fmla="*/ 1368 h 1529"/>
                  <a:gd name="T64" fmla="*/ 872 w 1197"/>
                  <a:gd name="T65" fmla="*/ 1145 h 1529"/>
                  <a:gd name="T66" fmla="*/ 968 w 1197"/>
                  <a:gd name="T67" fmla="*/ 1368 h 1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97" h="1529">
                    <a:moveTo>
                      <a:pt x="550" y="244"/>
                    </a:moveTo>
                    <a:cubicBezTo>
                      <a:pt x="511" y="220"/>
                      <a:pt x="511" y="220"/>
                      <a:pt x="511" y="220"/>
                    </a:cubicBezTo>
                    <a:cubicBezTo>
                      <a:pt x="508" y="205"/>
                      <a:pt x="503" y="191"/>
                      <a:pt x="497" y="176"/>
                    </a:cubicBezTo>
                    <a:cubicBezTo>
                      <a:pt x="491" y="161"/>
                      <a:pt x="482" y="146"/>
                      <a:pt x="473" y="132"/>
                    </a:cubicBezTo>
                    <a:cubicBezTo>
                      <a:pt x="482" y="87"/>
                      <a:pt x="482" y="87"/>
                      <a:pt x="482" y="87"/>
                    </a:cubicBezTo>
                    <a:cubicBezTo>
                      <a:pt x="456" y="58"/>
                      <a:pt x="423" y="34"/>
                      <a:pt x="388" y="18"/>
                    </a:cubicBezTo>
                    <a:cubicBezTo>
                      <a:pt x="348" y="41"/>
                      <a:pt x="348" y="41"/>
                      <a:pt x="348" y="41"/>
                    </a:cubicBezTo>
                    <a:cubicBezTo>
                      <a:pt x="319" y="32"/>
                      <a:pt x="289" y="29"/>
                      <a:pt x="259" y="31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6" y="4"/>
                      <a:pt x="187" y="9"/>
                      <a:pt x="168" y="17"/>
                    </a:cubicBezTo>
                    <a:cubicBezTo>
                      <a:pt x="150" y="25"/>
                      <a:pt x="132" y="35"/>
                      <a:pt x="117" y="46"/>
                    </a:cubicBezTo>
                    <a:cubicBezTo>
                      <a:pt x="117" y="94"/>
                      <a:pt x="117" y="94"/>
                      <a:pt x="117" y="94"/>
                    </a:cubicBezTo>
                    <a:cubicBezTo>
                      <a:pt x="94" y="115"/>
                      <a:pt x="75" y="138"/>
                      <a:pt x="62" y="165"/>
                    </a:cubicBezTo>
                    <a:cubicBezTo>
                      <a:pt x="19" y="179"/>
                      <a:pt x="19" y="179"/>
                      <a:pt x="19" y="179"/>
                    </a:cubicBezTo>
                    <a:cubicBezTo>
                      <a:pt x="5" y="216"/>
                      <a:pt x="0" y="256"/>
                      <a:pt x="3" y="297"/>
                    </a:cubicBezTo>
                    <a:cubicBezTo>
                      <a:pt x="42" y="320"/>
                      <a:pt x="42" y="320"/>
                      <a:pt x="42" y="320"/>
                    </a:cubicBezTo>
                    <a:cubicBezTo>
                      <a:pt x="45" y="336"/>
                      <a:pt x="50" y="352"/>
                      <a:pt x="58" y="368"/>
                    </a:cubicBezTo>
                    <a:cubicBezTo>
                      <a:pt x="64" y="382"/>
                      <a:pt x="71" y="396"/>
                      <a:pt x="80" y="409"/>
                    </a:cubicBezTo>
                    <a:cubicBezTo>
                      <a:pt x="69" y="453"/>
                      <a:pt x="69" y="453"/>
                      <a:pt x="69" y="453"/>
                    </a:cubicBezTo>
                    <a:cubicBezTo>
                      <a:pt x="95" y="484"/>
                      <a:pt x="126" y="507"/>
                      <a:pt x="160" y="524"/>
                    </a:cubicBezTo>
                    <a:cubicBezTo>
                      <a:pt x="199" y="501"/>
                      <a:pt x="199" y="501"/>
                      <a:pt x="199" y="501"/>
                    </a:cubicBezTo>
                    <a:cubicBezTo>
                      <a:pt x="231" y="512"/>
                      <a:pt x="264" y="516"/>
                      <a:pt x="298" y="513"/>
                    </a:cubicBezTo>
                    <a:cubicBezTo>
                      <a:pt x="333" y="545"/>
                      <a:pt x="333" y="545"/>
                      <a:pt x="333" y="545"/>
                    </a:cubicBezTo>
                    <a:cubicBezTo>
                      <a:pt x="350" y="540"/>
                      <a:pt x="368" y="535"/>
                      <a:pt x="386" y="528"/>
                    </a:cubicBezTo>
                    <a:cubicBezTo>
                      <a:pt x="403" y="520"/>
                      <a:pt x="420" y="510"/>
                      <a:pt x="436" y="499"/>
                    </a:cubicBezTo>
                    <a:cubicBezTo>
                      <a:pt x="436" y="453"/>
                      <a:pt x="436" y="453"/>
                      <a:pt x="436" y="453"/>
                    </a:cubicBezTo>
                    <a:cubicBezTo>
                      <a:pt x="461" y="430"/>
                      <a:pt x="481" y="402"/>
                      <a:pt x="495" y="372"/>
                    </a:cubicBezTo>
                    <a:cubicBezTo>
                      <a:pt x="538" y="359"/>
                      <a:pt x="538" y="359"/>
                      <a:pt x="538" y="359"/>
                    </a:cubicBezTo>
                    <a:cubicBezTo>
                      <a:pt x="550" y="322"/>
                      <a:pt x="554" y="283"/>
                      <a:pt x="550" y="244"/>
                    </a:cubicBezTo>
                    <a:close/>
                    <a:moveTo>
                      <a:pt x="325" y="384"/>
                    </a:moveTo>
                    <a:cubicBezTo>
                      <a:pt x="264" y="411"/>
                      <a:pt x="193" y="382"/>
                      <a:pt x="167" y="320"/>
                    </a:cubicBezTo>
                    <a:cubicBezTo>
                      <a:pt x="140" y="258"/>
                      <a:pt x="168" y="187"/>
                      <a:pt x="229" y="161"/>
                    </a:cubicBezTo>
                    <a:cubicBezTo>
                      <a:pt x="290" y="134"/>
                      <a:pt x="361" y="163"/>
                      <a:pt x="387" y="224"/>
                    </a:cubicBezTo>
                    <a:cubicBezTo>
                      <a:pt x="414" y="285"/>
                      <a:pt x="386" y="358"/>
                      <a:pt x="325" y="384"/>
                    </a:cubicBezTo>
                    <a:close/>
                    <a:moveTo>
                      <a:pt x="1193" y="1228"/>
                    </a:moveTo>
                    <a:cubicBezTo>
                      <a:pt x="1154" y="1204"/>
                      <a:pt x="1154" y="1204"/>
                      <a:pt x="1154" y="1204"/>
                    </a:cubicBezTo>
                    <a:cubicBezTo>
                      <a:pt x="1151" y="1190"/>
                      <a:pt x="1146" y="1175"/>
                      <a:pt x="1140" y="1160"/>
                    </a:cubicBezTo>
                    <a:cubicBezTo>
                      <a:pt x="1134" y="1145"/>
                      <a:pt x="1125" y="1130"/>
                      <a:pt x="1116" y="1116"/>
                    </a:cubicBezTo>
                    <a:cubicBezTo>
                      <a:pt x="1125" y="1072"/>
                      <a:pt x="1125" y="1072"/>
                      <a:pt x="1125" y="1072"/>
                    </a:cubicBezTo>
                    <a:cubicBezTo>
                      <a:pt x="1099" y="1042"/>
                      <a:pt x="1066" y="1018"/>
                      <a:pt x="1031" y="1003"/>
                    </a:cubicBezTo>
                    <a:cubicBezTo>
                      <a:pt x="991" y="1026"/>
                      <a:pt x="991" y="1026"/>
                      <a:pt x="991" y="1026"/>
                    </a:cubicBezTo>
                    <a:cubicBezTo>
                      <a:pt x="962" y="1016"/>
                      <a:pt x="932" y="1013"/>
                      <a:pt x="902" y="1015"/>
                    </a:cubicBezTo>
                    <a:cubicBezTo>
                      <a:pt x="868" y="984"/>
                      <a:pt x="868" y="984"/>
                      <a:pt x="868" y="984"/>
                    </a:cubicBezTo>
                    <a:cubicBezTo>
                      <a:pt x="849" y="988"/>
                      <a:pt x="830" y="993"/>
                      <a:pt x="811" y="1001"/>
                    </a:cubicBezTo>
                    <a:cubicBezTo>
                      <a:pt x="793" y="1010"/>
                      <a:pt x="775" y="1019"/>
                      <a:pt x="760" y="1031"/>
                    </a:cubicBezTo>
                    <a:cubicBezTo>
                      <a:pt x="760" y="1078"/>
                      <a:pt x="760" y="1078"/>
                      <a:pt x="760" y="1078"/>
                    </a:cubicBezTo>
                    <a:cubicBezTo>
                      <a:pt x="737" y="1099"/>
                      <a:pt x="718" y="1123"/>
                      <a:pt x="705" y="1150"/>
                    </a:cubicBezTo>
                    <a:cubicBezTo>
                      <a:pt x="662" y="1164"/>
                      <a:pt x="662" y="1164"/>
                      <a:pt x="662" y="1164"/>
                    </a:cubicBezTo>
                    <a:cubicBezTo>
                      <a:pt x="648" y="1201"/>
                      <a:pt x="643" y="1240"/>
                      <a:pt x="646" y="1282"/>
                    </a:cubicBezTo>
                    <a:cubicBezTo>
                      <a:pt x="685" y="1305"/>
                      <a:pt x="685" y="1305"/>
                      <a:pt x="685" y="1305"/>
                    </a:cubicBezTo>
                    <a:cubicBezTo>
                      <a:pt x="688" y="1320"/>
                      <a:pt x="693" y="1337"/>
                      <a:pt x="701" y="1352"/>
                    </a:cubicBezTo>
                    <a:cubicBezTo>
                      <a:pt x="707" y="1367"/>
                      <a:pt x="714" y="1381"/>
                      <a:pt x="723" y="1393"/>
                    </a:cubicBezTo>
                    <a:cubicBezTo>
                      <a:pt x="712" y="1438"/>
                      <a:pt x="712" y="1438"/>
                      <a:pt x="712" y="1438"/>
                    </a:cubicBezTo>
                    <a:cubicBezTo>
                      <a:pt x="738" y="1468"/>
                      <a:pt x="769" y="1491"/>
                      <a:pt x="803" y="1508"/>
                    </a:cubicBezTo>
                    <a:cubicBezTo>
                      <a:pt x="842" y="1485"/>
                      <a:pt x="842" y="1485"/>
                      <a:pt x="842" y="1485"/>
                    </a:cubicBezTo>
                    <a:cubicBezTo>
                      <a:pt x="874" y="1496"/>
                      <a:pt x="907" y="1500"/>
                      <a:pt x="941" y="1498"/>
                    </a:cubicBezTo>
                    <a:cubicBezTo>
                      <a:pt x="976" y="1529"/>
                      <a:pt x="976" y="1529"/>
                      <a:pt x="976" y="1529"/>
                    </a:cubicBezTo>
                    <a:cubicBezTo>
                      <a:pt x="993" y="1525"/>
                      <a:pt x="1011" y="1519"/>
                      <a:pt x="1029" y="1512"/>
                    </a:cubicBezTo>
                    <a:cubicBezTo>
                      <a:pt x="1046" y="1504"/>
                      <a:pt x="1063" y="1494"/>
                      <a:pt x="1079" y="1484"/>
                    </a:cubicBezTo>
                    <a:cubicBezTo>
                      <a:pt x="1079" y="1438"/>
                      <a:pt x="1079" y="1438"/>
                      <a:pt x="1079" y="1438"/>
                    </a:cubicBezTo>
                    <a:cubicBezTo>
                      <a:pt x="1104" y="1415"/>
                      <a:pt x="1124" y="1387"/>
                      <a:pt x="1138" y="1356"/>
                    </a:cubicBezTo>
                    <a:cubicBezTo>
                      <a:pt x="1181" y="1343"/>
                      <a:pt x="1181" y="1343"/>
                      <a:pt x="1181" y="1343"/>
                    </a:cubicBezTo>
                    <a:cubicBezTo>
                      <a:pt x="1193" y="1307"/>
                      <a:pt x="1197" y="1267"/>
                      <a:pt x="1193" y="1228"/>
                    </a:cubicBezTo>
                    <a:close/>
                    <a:moveTo>
                      <a:pt x="968" y="1368"/>
                    </a:moveTo>
                    <a:cubicBezTo>
                      <a:pt x="907" y="1395"/>
                      <a:pt x="836" y="1366"/>
                      <a:pt x="810" y="1305"/>
                    </a:cubicBezTo>
                    <a:cubicBezTo>
                      <a:pt x="783" y="1243"/>
                      <a:pt x="811" y="1171"/>
                      <a:pt x="872" y="1145"/>
                    </a:cubicBezTo>
                    <a:cubicBezTo>
                      <a:pt x="933" y="1118"/>
                      <a:pt x="1004" y="1147"/>
                      <a:pt x="1030" y="1208"/>
                    </a:cubicBezTo>
                    <a:cubicBezTo>
                      <a:pt x="1057" y="1270"/>
                      <a:pt x="1029" y="1342"/>
                      <a:pt x="968" y="136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B9FE9EF-BDC2-40FC-B59E-89E95FCAD2C7}"/>
              </a:ext>
            </a:extLst>
          </p:cNvPr>
          <p:cNvGrpSpPr>
            <a:grpSpLocks noChangeAspect="1"/>
          </p:cNvGrpSpPr>
          <p:nvPr/>
        </p:nvGrpSpPr>
        <p:grpSpPr>
          <a:xfrm>
            <a:off x="918829" y="3744399"/>
            <a:ext cx="524542" cy="525048"/>
            <a:chOff x="5272881" y="2605088"/>
            <a:chExt cx="1646238" cy="1647825"/>
          </a:xfrm>
        </p:grpSpPr>
        <p:sp>
          <p:nvSpPr>
            <p:cNvPr id="71" name="AutoShape 50">
              <a:extLst>
                <a:ext uri="{FF2B5EF4-FFF2-40B4-BE49-F238E27FC236}">
                  <a16:creationId xmlns:a16="http://schemas.microsoft.com/office/drawing/2014/main" id="{FEE2CCDB-A4A9-4666-A3F3-E4E18FAF40D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2881" y="2605088"/>
              <a:ext cx="1646238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FFD9C8E-F84B-45A9-BAE7-468C364B72C1}"/>
                </a:ext>
              </a:extLst>
            </p:cNvPr>
            <p:cNvGrpSpPr/>
            <p:nvPr/>
          </p:nvGrpSpPr>
          <p:grpSpPr>
            <a:xfrm>
              <a:off x="5442744" y="2774950"/>
              <a:ext cx="1306513" cy="1308100"/>
              <a:chOff x="5442744" y="2774950"/>
              <a:chExt cx="1306513" cy="1308100"/>
            </a:xfrm>
          </p:grpSpPr>
          <p:sp>
            <p:nvSpPr>
              <p:cNvPr id="73" name="Freeform 5">
                <a:extLst>
                  <a:ext uri="{FF2B5EF4-FFF2-40B4-BE49-F238E27FC236}">
                    <a16:creationId xmlns:a16="http://schemas.microsoft.com/office/drawing/2014/main" id="{C871736A-DDFF-4CF8-A77F-BA78DD1D2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107" y="3005137"/>
                <a:ext cx="1087438" cy="898526"/>
              </a:xfrm>
              <a:custGeom>
                <a:avLst/>
                <a:gdLst>
                  <a:gd name="connsiteX0" fmla="*/ 1025525 w 1087438"/>
                  <a:gd name="connsiteY0" fmla="*/ 722313 h 898526"/>
                  <a:gd name="connsiteX1" fmla="*/ 1070359 w 1087438"/>
                  <a:gd name="connsiteY1" fmla="*/ 722313 h 898526"/>
                  <a:gd name="connsiteX2" fmla="*/ 1087438 w 1087438"/>
                  <a:gd name="connsiteY2" fmla="*/ 738691 h 898526"/>
                  <a:gd name="connsiteX3" fmla="*/ 1087438 w 1087438"/>
                  <a:gd name="connsiteY3" fmla="*/ 895351 h 898526"/>
                  <a:gd name="connsiteX4" fmla="*/ 1055414 w 1087438"/>
                  <a:gd name="connsiteY4" fmla="*/ 895351 h 898526"/>
                  <a:gd name="connsiteX5" fmla="*/ 1055414 w 1087438"/>
                  <a:gd name="connsiteY5" fmla="*/ 754357 h 898526"/>
                  <a:gd name="connsiteX6" fmla="*/ 1025525 w 1087438"/>
                  <a:gd name="connsiteY6" fmla="*/ 754357 h 898526"/>
                  <a:gd name="connsiteX7" fmla="*/ 1025525 w 1087438"/>
                  <a:gd name="connsiteY7" fmla="*/ 722313 h 898526"/>
                  <a:gd name="connsiteX8" fmla="*/ 49048 w 1087438"/>
                  <a:gd name="connsiteY8" fmla="*/ 203200 h 898526"/>
                  <a:gd name="connsiteX9" fmla="*/ 47625 w 1087438"/>
                  <a:gd name="connsiteY9" fmla="*/ 206073 h 898526"/>
                  <a:gd name="connsiteX10" fmla="*/ 47625 w 1087438"/>
                  <a:gd name="connsiteY10" fmla="*/ 520700 h 898526"/>
                  <a:gd name="connsiteX11" fmla="*/ 157163 w 1087438"/>
                  <a:gd name="connsiteY11" fmla="*/ 520700 h 898526"/>
                  <a:gd name="connsiteX12" fmla="*/ 157163 w 1087438"/>
                  <a:gd name="connsiteY12" fmla="*/ 206073 h 898526"/>
                  <a:gd name="connsiteX13" fmla="*/ 155741 w 1087438"/>
                  <a:gd name="connsiteY13" fmla="*/ 203200 h 898526"/>
                  <a:gd name="connsiteX14" fmla="*/ 49048 w 1087438"/>
                  <a:gd name="connsiteY14" fmla="*/ 203200 h 898526"/>
                  <a:gd name="connsiteX15" fmla="*/ 15037 w 1087438"/>
                  <a:gd name="connsiteY15" fmla="*/ 173038 h 898526"/>
                  <a:gd name="connsiteX16" fmla="*/ 190467 w 1087438"/>
                  <a:gd name="connsiteY16" fmla="*/ 173038 h 898526"/>
                  <a:gd name="connsiteX17" fmla="*/ 204788 w 1087438"/>
                  <a:gd name="connsiteY17" fmla="*/ 188763 h 898526"/>
                  <a:gd name="connsiteX18" fmla="*/ 190467 w 1087438"/>
                  <a:gd name="connsiteY18" fmla="*/ 204488 h 898526"/>
                  <a:gd name="connsiteX19" fmla="*/ 186171 w 1087438"/>
                  <a:gd name="connsiteY19" fmla="*/ 204488 h 898526"/>
                  <a:gd name="connsiteX20" fmla="*/ 186171 w 1087438"/>
                  <a:gd name="connsiteY20" fmla="*/ 207347 h 898526"/>
                  <a:gd name="connsiteX21" fmla="*/ 186171 w 1087438"/>
                  <a:gd name="connsiteY21" fmla="*/ 520415 h 898526"/>
                  <a:gd name="connsiteX22" fmla="*/ 190467 w 1087438"/>
                  <a:gd name="connsiteY22" fmla="*/ 520415 h 898526"/>
                  <a:gd name="connsiteX23" fmla="*/ 204788 w 1087438"/>
                  <a:gd name="connsiteY23" fmla="*/ 536140 h 898526"/>
                  <a:gd name="connsiteX24" fmla="*/ 190467 w 1087438"/>
                  <a:gd name="connsiteY24" fmla="*/ 551864 h 898526"/>
                  <a:gd name="connsiteX25" fmla="*/ 186171 w 1087438"/>
                  <a:gd name="connsiteY25" fmla="*/ 551864 h 898526"/>
                  <a:gd name="connsiteX26" fmla="*/ 186171 w 1087438"/>
                  <a:gd name="connsiteY26" fmla="*/ 898526 h 898526"/>
                  <a:gd name="connsiteX27" fmla="*/ 157529 w 1087438"/>
                  <a:gd name="connsiteY27" fmla="*/ 898526 h 898526"/>
                  <a:gd name="connsiteX28" fmla="*/ 157529 w 1087438"/>
                  <a:gd name="connsiteY28" fmla="*/ 551864 h 898526"/>
                  <a:gd name="connsiteX29" fmla="*/ 47259 w 1087438"/>
                  <a:gd name="connsiteY29" fmla="*/ 551864 h 898526"/>
                  <a:gd name="connsiteX30" fmla="*/ 47259 w 1087438"/>
                  <a:gd name="connsiteY30" fmla="*/ 898526 h 898526"/>
                  <a:gd name="connsiteX31" fmla="*/ 18617 w 1087438"/>
                  <a:gd name="connsiteY31" fmla="*/ 898526 h 898526"/>
                  <a:gd name="connsiteX32" fmla="*/ 18617 w 1087438"/>
                  <a:gd name="connsiteY32" fmla="*/ 551864 h 898526"/>
                  <a:gd name="connsiteX33" fmla="*/ 15037 w 1087438"/>
                  <a:gd name="connsiteY33" fmla="*/ 551864 h 898526"/>
                  <a:gd name="connsiteX34" fmla="*/ 0 w 1087438"/>
                  <a:gd name="connsiteY34" fmla="*/ 536140 h 898526"/>
                  <a:gd name="connsiteX35" fmla="*/ 15037 w 1087438"/>
                  <a:gd name="connsiteY35" fmla="*/ 520415 h 898526"/>
                  <a:gd name="connsiteX36" fmla="*/ 18617 w 1087438"/>
                  <a:gd name="connsiteY36" fmla="*/ 520415 h 898526"/>
                  <a:gd name="connsiteX37" fmla="*/ 18617 w 1087438"/>
                  <a:gd name="connsiteY37" fmla="*/ 207347 h 898526"/>
                  <a:gd name="connsiteX38" fmla="*/ 18617 w 1087438"/>
                  <a:gd name="connsiteY38" fmla="*/ 204488 h 898526"/>
                  <a:gd name="connsiteX39" fmla="*/ 15037 w 1087438"/>
                  <a:gd name="connsiteY39" fmla="*/ 204488 h 898526"/>
                  <a:gd name="connsiteX40" fmla="*/ 0 w 1087438"/>
                  <a:gd name="connsiteY40" fmla="*/ 188763 h 898526"/>
                  <a:gd name="connsiteX41" fmla="*/ 15037 w 1087438"/>
                  <a:gd name="connsiteY41" fmla="*/ 173038 h 898526"/>
                  <a:gd name="connsiteX42" fmla="*/ 634139 w 1087438"/>
                  <a:gd name="connsiteY42" fmla="*/ 133350 h 898526"/>
                  <a:gd name="connsiteX43" fmla="*/ 913675 w 1087438"/>
                  <a:gd name="connsiteY43" fmla="*/ 133350 h 898526"/>
                  <a:gd name="connsiteX44" fmla="*/ 928688 w 1087438"/>
                  <a:gd name="connsiteY44" fmla="*/ 150744 h 898526"/>
                  <a:gd name="connsiteX45" fmla="*/ 928688 w 1087438"/>
                  <a:gd name="connsiteY45" fmla="*/ 200025 h 898526"/>
                  <a:gd name="connsiteX46" fmla="*/ 900091 w 1087438"/>
                  <a:gd name="connsiteY46" fmla="*/ 197126 h 898526"/>
                  <a:gd name="connsiteX47" fmla="*/ 900091 w 1087438"/>
                  <a:gd name="connsiteY47" fmla="*/ 165963 h 898526"/>
                  <a:gd name="connsiteX48" fmla="*/ 647722 w 1087438"/>
                  <a:gd name="connsiteY48" fmla="*/ 165963 h 898526"/>
                  <a:gd name="connsiteX49" fmla="*/ 647722 w 1087438"/>
                  <a:gd name="connsiteY49" fmla="*/ 197126 h 898526"/>
                  <a:gd name="connsiteX50" fmla="*/ 619125 w 1087438"/>
                  <a:gd name="connsiteY50" fmla="*/ 200025 h 898526"/>
                  <a:gd name="connsiteX51" fmla="*/ 619125 w 1087438"/>
                  <a:gd name="connsiteY51" fmla="*/ 150744 h 898526"/>
                  <a:gd name="connsiteX52" fmla="*/ 634139 w 1087438"/>
                  <a:gd name="connsiteY52" fmla="*/ 133350 h 898526"/>
                  <a:gd name="connsiteX53" fmla="*/ 312573 w 1087438"/>
                  <a:gd name="connsiteY53" fmla="*/ 31750 h 898526"/>
                  <a:gd name="connsiteX54" fmla="*/ 311150 w 1087438"/>
                  <a:gd name="connsiteY54" fmla="*/ 34615 h 898526"/>
                  <a:gd name="connsiteX55" fmla="*/ 311150 w 1087438"/>
                  <a:gd name="connsiteY55" fmla="*/ 434975 h 898526"/>
                  <a:gd name="connsiteX56" fmla="*/ 420688 w 1087438"/>
                  <a:gd name="connsiteY56" fmla="*/ 434975 h 898526"/>
                  <a:gd name="connsiteX57" fmla="*/ 420688 w 1087438"/>
                  <a:gd name="connsiteY57" fmla="*/ 34615 h 898526"/>
                  <a:gd name="connsiteX58" fmla="*/ 419266 w 1087438"/>
                  <a:gd name="connsiteY58" fmla="*/ 31750 h 898526"/>
                  <a:gd name="connsiteX59" fmla="*/ 312573 w 1087438"/>
                  <a:gd name="connsiteY59" fmla="*/ 31750 h 898526"/>
                  <a:gd name="connsiteX60" fmla="*/ 278562 w 1087438"/>
                  <a:gd name="connsiteY60" fmla="*/ 0 h 898526"/>
                  <a:gd name="connsiteX61" fmla="*/ 453992 w 1087438"/>
                  <a:gd name="connsiteY61" fmla="*/ 0 h 898526"/>
                  <a:gd name="connsiteX62" fmla="*/ 468313 w 1087438"/>
                  <a:gd name="connsiteY62" fmla="*/ 15739 h 898526"/>
                  <a:gd name="connsiteX63" fmla="*/ 453992 w 1087438"/>
                  <a:gd name="connsiteY63" fmla="*/ 31477 h 898526"/>
                  <a:gd name="connsiteX64" fmla="*/ 449696 w 1087438"/>
                  <a:gd name="connsiteY64" fmla="*/ 31477 h 898526"/>
                  <a:gd name="connsiteX65" fmla="*/ 449696 w 1087438"/>
                  <a:gd name="connsiteY65" fmla="*/ 34339 h 898526"/>
                  <a:gd name="connsiteX66" fmla="*/ 449696 w 1087438"/>
                  <a:gd name="connsiteY66" fmla="*/ 434240 h 898526"/>
                  <a:gd name="connsiteX67" fmla="*/ 453992 w 1087438"/>
                  <a:gd name="connsiteY67" fmla="*/ 434240 h 898526"/>
                  <a:gd name="connsiteX68" fmla="*/ 468313 w 1087438"/>
                  <a:gd name="connsiteY68" fmla="*/ 449978 h 898526"/>
                  <a:gd name="connsiteX69" fmla="*/ 453992 w 1087438"/>
                  <a:gd name="connsiteY69" fmla="*/ 465717 h 898526"/>
                  <a:gd name="connsiteX70" fmla="*/ 449696 w 1087438"/>
                  <a:gd name="connsiteY70" fmla="*/ 465717 h 898526"/>
                  <a:gd name="connsiteX71" fmla="*/ 449696 w 1087438"/>
                  <a:gd name="connsiteY71" fmla="*/ 898525 h 898526"/>
                  <a:gd name="connsiteX72" fmla="*/ 421054 w 1087438"/>
                  <a:gd name="connsiteY72" fmla="*/ 898525 h 898526"/>
                  <a:gd name="connsiteX73" fmla="*/ 421054 w 1087438"/>
                  <a:gd name="connsiteY73" fmla="*/ 465717 h 898526"/>
                  <a:gd name="connsiteX74" fmla="*/ 310784 w 1087438"/>
                  <a:gd name="connsiteY74" fmla="*/ 465717 h 898526"/>
                  <a:gd name="connsiteX75" fmla="*/ 310784 w 1087438"/>
                  <a:gd name="connsiteY75" fmla="*/ 898525 h 898526"/>
                  <a:gd name="connsiteX76" fmla="*/ 282142 w 1087438"/>
                  <a:gd name="connsiteY76" fmla="*/ 898525 h 898526"/>
                  <a:gd name="connsiteX77" fmla="*/ 282142 w 1087438"/>
                  <a:gd name="connsiteY77" fmla="*/ 465717 h 898526"/>
                  <a:gd name="connsiteX78" fmla="*/ 278562 w 1087438"/>
                  <a:gd name="connsiteY78" fmla="*/ 465717 h 898526"/>
                  <a:gd name="connsiteX79" fmla="*/ 263525 w 1087438"/>
                  <a:gd name="connsiteY79" fmla="*/ 449978 h 898526"/>
                  <a:gd name="connsiteX80" fmla="*/ 278562 w 1087438"/>
                  <a:gd name="connsiteY80" fmla="*/ 434240 h 898526"/>
                  <a:gd name="connsiteX81" fmla="*/ 282142 w 1087438"/>
                  <a:gd name="connsiteY81" fmla="*/ 434240 h 898526"/>
                  <a:gd name="connsiteX82" fmla="*/ 282142 w 1087438"/>
                  <a:gd name="connsiteY82" fmla="*/ 34339 h 898526"/>
                  <a:gd name="connsiteX83" fmla="*/ 282142 w 1087438"/>
                  <a:gd name="connsiteY83" fmla="*/ 31477 h 898526"/>
                  <a:gd name="connsiteX84" fmla="*/ 278562 w 1087438"/>
                  <a:gd name="connsiteY84" fmla="*/ 31477 h 898526"/>
                  <a:gd name="connsiteX85" fmla="*/ 263525 w 1087438"/>
                  <a:gd name="connsiteY85" fmla="*/ 15739 h 898526"/>
                  <a:gd name="connsiteX86" fmla="*/ 278562 w 1087438"/>
                  <a:gd name="connsiteY86" fmla="*/ 0 h 898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087438" h="898526">
                    <a:moveTo>
                      <a:pt x="1025525" y="722313"/>
                    </a:moveTo>
                    <a:cubicBezTo>
                      <a:pt x="1025525" y="722313"/>
                      <a:pt x="1025525" y="722313"/>
                      <a:pt x="1070359" y="722313"/>
                    </a:cubicBezTo>
                    <a:cubicBezTo>
                      <a:pt x="1080322" y="722313"/>
                      <a:pt x="1087438" y="729434"/>
                      <a:pt x="1087438" y="738691"/>
                    </a:cubicBezTo>
                    <a:cubicBezTo>
                      <a:pt x="1087438" y="738691"/>
                      <a:pt x="1087438" y="738691"/>
                      <a:pt x="1087438" y="895351"/>
                    </a:cubicBezTo>
                    <a:cubicBezTo>
                      <a:pt x="1087438" y="895351"/>
                      <a:pt x="1087438" y="895351"/>
                      <a:pt x="1055414" y="895351"/>
                    </a:cubicBezTo>
                    <a:cubicBezTo>
                      <a:pt x="1055414" y="895351"/>
                      <a:pt x="1055414" y="895351"/>
                      <a:pt x="1055414" y="754357"/>
                    </a:cubicBezTo>
                    <a:cubicBezTo>
                      <a:pt x="1055414" y="754357"/>
                      <a:pt x="1055414" y="754357"/>
                      <a:pt x="1025525" y="754357"/>
                    </a:cubicBezTo>
                    <a:cubicBezTo>
                      <a:pt x="1025525" y="754357"/>
                      <a:pt x="1025525" y="754357"/>
                      <a:pt x="1025525" y="722313"/>
                    </a:cubicBezTo>
                    <a:close/>
                    <a:moveTo>
                      <a:pt x="49048" y="203200"/>
                    </a:moveTo>
                    <a:cubicBezTo>
                      <a:pt x="49048" y="203200"/>
                      <a:pt x="47625" y="203918"/>
                      <a:pt x="47625" y="206073"/>
                    </a:cubicBezTo>
                    <a:cubicBezTo>
                      <a:pt x="47625" y="206073"/>
                      <a:pt x="47625" y="206073"/>
                      <a:pt x="47625" y="520700"/>
                    </a:cubicBezTo>
                    <a:cubicBezTo>
                      <a:pt x="68964" y="520700"/>
                      <a:pt x="103106" y="520700"/>
                      <a:pt x="157163" y="520700"/>
                    </a:cubicBezTo>
                    <a:cubicBezTo>
                      <a:pt x="157163" y="520700"/>
                      <a:pt x="157163" y="520700"/>
                      <a:pt x="157163" y="206073"/>
                    </a:cubicBezTo>
                    <a:cubicBezTo>
                      <a:pt x="157163" y="204637"/>
                      <a:pt x="155741" y="203200"/>
                      <a:pt x="155741" y="203200"/>
                    </a:cubicBezTo>
                    <a:cubicBezTo>
                      <a:pt x="134402" y="203200"/>
                      <a:pt x="100972" y="203200"/>
                      <a:pt x="49048" y="203200"/>
                    </a:cubicBezTo>
                    <a:close/>
                    <a:moveTo>
                      <a:pt x="15037" y="173038"/>
                    </a:moveTo>
                    <a:cubicBezTo>
                      <a:pt x="15037" y="173038"/>
                      <a:pt x="43679" y="173038"/>
                      <a:pt x="190467" y="173038"/>
                    </a:cubicBezTo>
                    <a:cubicBezTo>
                      <a:pt x="198344" y="173038"/>
                      <a:pt x="204788" y="180186"/>
                      <a:pt x="204788" y="188763"/>
                    </a:cubicBezTo>
                    <a:cubicBezTo>
                      <a:pt x="204788" y="196625"/>
                      <a:pt x="198344" y="204488"/>
                      <a:pt x="190467" y="204488"/>
                    </a:cubicBezTo>
                    <a:cubicBezTo>
                      <a:pt x="190467" y="204488"/>
                      <a:pt x="189035" y="204488"/>
                      <a:pt x="186171" y="204488"/>
                    </a:cubicBezTo>
                    <a:cubicBezTo>
                      <a:pt x="186171" y="205203"/>
                      <a:pt x="186171" y="206632"/>
                      <a:pt x="186171" y="207347"/>
                    </a:cubicBezTo>
                    <a:cubicBezTo>
                      <a:pt x="186171" y="207347"/>
                      <a:pt x="186171" y="207347"/>
                      <a:pt x="186171" y="520415"/>
                    </a:cubicBezTo>
                    <a:cubicBezTo>
                      <a:pt x="187603" y="520415"/>
                      <a:pt x="189035" y="520415"/>
                      <a:pt x="190467" y="520415"/>
                    </a:cubicBezTo>
                    <a:cubicBezTo>
                      <a:pt x="198344" y="520415"/>
                      <a:pt x="204788" y="527562"/>
                      <a:pt x="204788" y="536140"/>
                    </a:cubicBezTo>
                    <a:cubicBezTo>
                      <a:pt x="204788" y="544002"/>
                      <a:pt x="198344" y="551864"/>
                      <a:pt x="190467" y="551864"/>
                    </a:cubicBezTo>
                    <a:cubicBezTo>
                      <a:pt x="190467" y="551864"/>
                      <a:pt x="189035" y="551864"/>
                      <a:pt x="186171" y="551864"/>
                    </a:cubicBezTo>
                    <a:cubicBezTo>
                      <a:pt x="186171" y="551864"/>
                      <a:pt x="186171" y="551864"/>
                      <a:pt x="186171" y="898526"/>
                    </a:cubicBezTo>
                    <a:cubicBezTo>
                      <a:pt x="186171" y="898526"/>
                      <a:pt x="186171" y="898526"/>
                      <a:pt x="157529" y="898526"/>
                    </a:cubicBezTo>
                    <a:cubicBezTo>
                      <a:pt x="157529" y="898526"/>
                      <a:pt x="157529" y="898526"/>
                      <a:pt x="157529" y="551864"/>
                    </a:cubicBezTo>
                    <a:cubicBezTo>
                      <a:pt x="136048" y="551864"/>
                      <a:pt x="101678" y="551864"/>
                      <a:pt x="47259" y="551864"/>
                    </a:cubicBezTo>
                    <a:cubicBezTo>
                      <a:pt x="47259" y="551864"/>
                      <a:pt x="47259" y="551864"/>
                      <a:pt x="47259" y="898526"/>
                    </a:cubicBezTo>
                    <a:cubicBezTo>
                      <a:pt x="47259" y="898526"/>
                      <a:pt x="47259" y="898526"/>
                      <a:pt x="18617" y="898526"/>
                    </a:cubicBezTo>
                    <a:cubicBezTo>
                      <a:pt x="18617" y="898526"/>
                      <a:pt x="18617" y="898526"/>
                      <a:pt x="18617" y="551864"/>
                    </a:cubicBezTo>
                    <a:cubicBezTo>
                      <a:pt x="17185" y="551864"/>
                      <a:pt x="16469" y="551864"/>
                      <a:pt x="15037" y="551864"/>
                    </a:cubicBezTo>
                    <a:cubicBezTo>
                      <a:pt x="7161" y="551864"/>
                      <a:pt x="0" y="544002"/>
                      <a:pt x="0" y="536140"/>
                    </a:cubicBezTo>
                    <a:cubicBezTo>
                      <a:pt x="0" y="527562"/>
                      <a:pt x="7161" y="520415"/>
                      <a:pt x="15037" y="520415"/>
                    </a:cubicBezTo>
                    <a:cubicBezTo>
                      <a:pt x="15037" y="520415"/>
                      <a:pt x="16469" y="520415"/>
                      <a:pt x="18617" y="520415"/>
                    </a:cubicBezTo>
                    <a:cubicBezTo>
                      <a:pt x="18617" y="520415"/>
                      <a:pt x="18617" y="520415"/>
                      <a:pt x="18617" y="207347"/>
                    </a:cubicBezTo>
                    <a:cubicBezTo>
                      <a:pt x="18617" y="206632"/>
                      <a:pt x="18617" y="205203"/>
                      <a:pt x="18617" y="204488"/>
                    </a:cubicBezTo>
                    <a:cubicBezTo>
                      <a:pt x="17901" y="204488"/>
                      <a:pt x="16469" y="204488"/>
                      <a:pt x="15037" y="204488"/>
                    </a:cubicBezTo>
                    <a:cubicBezTo>
                      <a:pt x="7161" y="204488"/>
                      <a:pt x="0" y="196625"/>
                      <a:pt x="0" y="188763"/>
                    </a:cubicBezTo>
                    <a:cubicBezTo>
                      <a:pt x="0" y="180186"/>
                      <a:pt x="7161" y="173038"/>
                      <a:pt x="15037" y="173038"/>
                    </a:cubicBezTo>
                    <a:close/>
                    <a:moveTo>
                      <a:pt x="634139" y="133350"/>
                    </a:moveTo>
                    <a:cubicBezTo>
                      <a:pt x="634139" y="133350"/>
                      <a:pt x="634139" y="133350"/>
                      <a:pt x="913675" y="133350"/>
                    </a:cubicBezTo>
                    <a:cubicBezTo>
                      <a:pt x="922254" y="133350"/>
                      <a:pt x="928688" y="141322"/>
                      <a:pt x="928688" y="150744"/>
                    </a:cubicBezTo>
                    <a:cubicBezTo>
                      <a:pt x="928688" y="150744"/>
                      <a:pt x="928688" y="153643"/>
                      <a:pt x="928688" y="200025"/>
                    </a:cubicBezTo>
                    <a:cubicBezTo>
                      <a:pt x="928688" y="200025"/>
                      <a:pt x="915820" y="198576"/>
                      <a:pt x="900091" y="197126"/>
                    </a:cubicBezTo>
                    <a:cubicBezTo>
                      <a:pt x="900091" y="197126"/>
                      <a:pt x="900091" y="197126"/>
                      <a:pt x="900091" y="165963"/>
                    </a:cubicBezTo>
                    <a:cubicBezTo>
                      <a:pt x="900091" y="165963"/>
                      <a:pt x="900091" y="165963"/>
                      <a:pt x="647722" y="165963"/>
                    </a:cubicBezTo>
                    <a:cubicBezTo>
                      <a:pt x="647722" y="165963"/>
                      <a:pt x="647722" y="165963"/>
                      <a:pt x="647722" y="197126"/>
                    </a:cubicBezTo>
                    <a:cubicBezTo>
                      <a:pt x="647722" y="197126"/>
                      <a:pt x="633424" y="198576"/>
                      <a:pt x="619125" y="200025"/>
                    </a:cubicBezTo>
                    <a:cubicBezTo>
                      <a:pt x="619125" y="200025"/>
                      <a:pt x="619125" y="197126"/>
                      <a:pt x="619125" y="150744"/>
                    </a:cubicBezTo>
                    <a:cubicBezTo>
                      <a:pt x="619125" y="141322"/>
                      <a:pt x="625560" y="133350"/>
                      <a:pt x="634139" y="133350"/>
                    </a:cubicBezTo>
                    <a:close/>
                    <a:moveTo>
                      <a:pt x="312573" y="31750"/>
                    </a:moveTo>
                    <a:cubicBezTo>
                      <a:pt x="312573" y="31750"/>
                      <a:pt x="311150" y="32466"/>
                      <a:pt x="311150" y="34615"/>
                    </a:cubicBezTo>
                    <a:cubicBezTo>
                      <a:pt x="311150" y="34615"/>
                      <a:pt x="311150" y="34615"/>
                      <a:pt x="311150" y="434975"/>
                    </a:cubicBezTo>
                    <a:cubicBezTo>
                      <a:pt x="332489" y="434975"/>
                      <a:pt x="366631" y="434975"/>
                      <a:pt x="420688" y="434975"/>
                    </a:cubicBezTo>
                    <a:cubicBezTo>
                      <a:pt x="420688" y="434975"/>
                      <a:pt x="420688" y="434975"/>
                      <a:pt x="420688" y="34615"/>
                    </a:cubicBezTo>
                    <a:cubicBezTo>
                      <a:pt x="420688" y="33183"/>
                      <a:pt x="419266" y="31750"/>
                      <a:pt x="419266" y="31750"/>
                    </a:cubicBezTo>
                    <a:cubicBezTo>
                      <a:pt x="397927" y="31750"/>
                      <a:pt x="364497" y="31750"/>
                      <a:pt x="312573" y="31750"/>
                    </a:cubicBezTo>
                    <a:close/>
                    <a:moveTo>
                      <a:pt x="278562" y="0"/>
                    </a:moveTo>
                    <a:cubicBezTo>
                      <a:pt x="278562" y="0"/>
                      <a:pt x="307204" y="0"/>
                      <a:pt x="453992" y="0"/>
                    </a:cubicBezTo>
                    <a:cubicBezTo>
                      <a:pt x="461869" y="0"/>
                      <a:pt x="468313" y="7154"/>
                      <a:pt x="468313" y="15739"/>
                    </a:cubicBezTo>
                    <a:cubicBezTo>
                      <a:pt x="468313" y="23608"/>
                      <a:pt x="461869" y="31477"/>
                      <a:pt x="453992" y="31477"/>
                    </a:cubicBezTo>
                    <a:cubicBezTo>
                      <a:pt x="453992" y="31477"/>
                      <a:pt x="452560" y="31477"/>
                      <a:pt x="449696" y="31477"/>
                    </a:cubicBezTo>
                    <a:cubicBezTo>
                      <a:pt x="449696" y="32193"/>
                      <a:pt x="449696" y="33623"/>
                      <a:pt x="449696" y="34339"/>
                    </a:cubicBezTo>
                    <a:cubicBezTo>
                      <a:pt x="449696" y="34339"/>
                      <a:pt x="449696" y="34339"/>
                      <a:pt x="449696" y="434240"/>
                    </a:cubicBezTo>
                    <a:cubicBezTo>
                      <a:pt x="451128" y="434240"/>
                      <a:pt x="452560" y="434240"/>
                      <a:pt x="453992" y="434240"/>
                    </a:cubicBezTo>
                    <a:cubicBezTo>
                      <a:pt x="461869" y="434240"/>
                      <a:pt x="468313" y="441393"/>
                      <a:pt x="468313" y="449978"/>
                    </a:cubicBezTo>
                    <a:cubicBezTo>
                      <a:pt x="468313" y="457847"/>
                      <a:pt x="461869" y="465717"/>
                      <a:pt x="453992" y="465717"/>
                    </a:cubicBezTo>
                    <a:cubicBezTo>
                      <a:pt x="453992" y="465717"/>
                      <a:pt x="452560" y="465717"/>
                      <a:pt x="449696" y="465717"/>
                    </a:cubicBezTo>
                    <a:cubicBezTo>
                      <a:pt x="449696" y="465717"/>
                      <a:pt x="449696" y="465717"/>
                      <a:pt x="449696" y="898525"/>
                    </a:cubicBezTo>
                    <a:cubicBezTo>
                      <a:pt x="449696" y="898525"/>
                      <a:pt x="449696" y="898525"/>
                      <a:pt x="421054" y="898525"/>
                    </a:cubicBezTo>
                    <a:cubicBezTo>
                      <a:pt x="421054" y="898525"/>
                      <a:pt x="421054" y="898525"/>
                      <a:pt x="421054" y="465717"/>
                    </a:cubicBezTo>
                    <a:cubicBezTo>
                      <a:pt x="399573" y="465717"/>
                      <a:pt x="365203" y="465717"/>
                      <a:pt x="310784" y="465717"/>
                    </a:cubicBezTo>
                    <a:cubicBezTo>
                      <a:pt x="310784" y="465717"/>
                      <a:pt x="310784" y="465717"/>
                      <a:pt x="310784" y="898525"/>
                    </a:cubicBezTo>
                    <a:cubicBezTo>
                      <a:pt x="310784" y="898525"/>
                      <a:pt x="310784" y="898525"/>
                      <a:pt x="282142" y="898525"/>
                    </a:cubicBezTo>
                    <a:cubicBezTo>
                      <a:pt x="282142" y="898525"/>
                      <a:pt x="282142" y="898525"/>
                      <a:pt x="282142" y="465717"/>
                    </a:cubicBezTo>
                    <a:cubicBezTo>
                      <a:pt x="280710" y="465717"/>
                      <a:pt x="279994" y="465717"/>
                      <a:pt x="278562" y="465717"/>
                    </a:cubicBezTo>
                    <a:cubicBezTo>
                      <a:pt x="270686" y="465717"/>
                      <a:pt x="263525" y="457847"/>
                      <a:pt x="263525" y="449978"/>
                    </a:cubicBezTo>
                    <a:cubicBezTo>
                      <a:pt x="263525" y="441393"/>
                      <a:pt x="270686" y="434240"/>
                      <a:pt x="278562" y="434240"/>
                    </a:cubicBezTo>
                    <a:cubicBezTo>
                      <a:pt x="278562" y="434240"/>
                      <a:pt x="279994" y="434240"/>
                      <a:pt x="282142" y="434240"/>
                    </a:cubicBezTo>
                    <a:cubicBezTo>
                      <a:pt x="282142" y="434240"/>
                      <a:pt x="282142" y="434240"/>
                      <a:pt x="282142" y="34339"/>
                    </a:cubicBezTo>
                    <a:cubicBezTo>
                      <a:pt x="282142" y="33623"/>
                      <a:pt x="282142" y="32193"/>
                      <a:pt x="282142" y="31477"/>
                    </a:cubicBezTo>
                    <a:cubicBezTo>
                      <a:pt x="281426" y="31477"/>
                      <a:pt x="279994" y="31477"/>
                      <a:pt x="278562" y="31477"/>
                    </a:cubicBezTo>
                    <a:cubicBezTo>
                      <a:pt x="270686" y="31477"/>
                      <a:pt x="263525" y="23608"/>
                      <a:pt x="263525" y="15739"/>
                    </a:cubicBezTo>
                    <a:cubicBezTo>
                      <a:pt x="263525" y="7154"/>
                      <a:pt x="270686" y="0"/>
                      <a:pt x="278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Freeform 6">
                <a:extLst>
                  <a:ext uri="{FF2B5EF4-FFF2-40B4-BE49-F238E27FC236}">
                    <a16:creationId xmlns:a16="http://schemas.microsoft.com/office/drawing/2014/main" id="{DCFF6654-80E9-4BFE-B2D5-73B447343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744" y="2774950"/>
                <a:ext cx="1306513" cy="1308100"/>
              </a:xfrm>
              <a:custGeom>
                <a:avLst/>
                <a:gdLst>
                  <a:gd name="connsiteX0" fmla="*/ 118514 w 1306513"/>
                  <a:gd name="connsiteY0" fmla="*/ 1160462 h 1308100"/>
                  <a:gd name="connsiteX1" fmla="*/ 1187999 w 1306513"/>
                  <a:gd name="connsiteY1" fmla="*/ 1160462 h 1308100"/>
                  <a:gd name="connsiteX2" fmla="*/ 1203706 w 1306513"/>
                  <a:gd name="connsiteY2" fmla="*/ 1176153 h 1308100"/>
                  <a:gd name="connsiteX3" fmla="*/ 1203706 w 1306513"/>
                  <a:gd name="connsiteY3" fmla="*/ 1204682 h 1308100"/>
                  <a:gd name="connsiteX4" fmla="*/ 1290806 w 1306513"/>
                  <a:gd name="connsiteY4" fmla="*/ 1204682 h 1308100"/>
                  <a:gd name="connsiteX5" fmla="*/ 1306513 w 1306513"/>
                  <a:gd name="connsiteY5" fmla="*/ 1220373 h 1308100"/>
                  <a:gd name="connsiteX6" fmla="*/ 1306513 w 1306513"/>
                  <a:gd name="connsiteY6" fmla="*/ 1292409 h 1308100"/>
                  <a:gd name="connsiteX7" fmla="*/ 1290806 w 1306513"/>
                  <a:gd name="connsiteY7" fmla="*/ 1308100 h 1308100"/>
                  <a:gd name="connsiteX8" fmla="*/ 15706 w 1306513"/>
                  <a:gd name="connsiteY8" fmla="*/ 1308100 h 1308100"/>
                  <a:gd name="connsiteX9" fmla="*/ 0 w 1306513"/>
                  <a:gd name="connsiteY9" fmla="*/ 1292409 h 1308100"/>
                  <a:gd name="connsiteX10" fmla="*/ 0 w 1306513"/>
                  <a:gd name="connsiteY10" fmla="*/ 1220373 h 1308100"/>
                  <a:gd name="connsiteX11" fmla="*/ 15706 w 1306513"/>
                  <a:gd name="connsiteY11" fmla="*/ 1204682 h 1308100"/>
                  <a:gd name="connsiteX12" fmla="*/ 102807 w 1306513"/>
                  <a:gd name="connsiteY12" fmla="*/ 1204682 h 1308100"/>
                  <a:gd name="connsiteX13" fmla="*/ 102807 w 1306513"/>
                  <a:gd name="connsiteY13" fmla="*/ 1176153 h 1308100"/>
                  <a:gd name="connsiteX14" fmla="*/ 118514 w 1306513"/>
                  <a:gd name="connsiteY14" fmla="*/ 1160462 h 1308100"/>
                  <a:gd name="connsiteX15" fmla="*/ 907952 w 1306513"/>
                  <a:gd name="connsiteY15" fmla="*/ 933450 h 1308100"/>
                  <a:gd name="connsiteX16" fmla="*/ 996157 w 1306513"/>
                  <a:gd name="connsiteY16" fmla="*/ 933450 h 1308100"/>
                  <a:gd name="connsiteX17" fmla="*/ 1084362 w 1306513"/>
                  <a:gd name="connsiteY17" fmla="*/ 933450 h 1308100"/>
                  <a:gd name="connsiteX18" fmla="*/ 1100138 w 1306513"/>
                  <a:gd name="connsiteY18" fmla="*/ 948446 h 1308100"/>
                  <a:gd name="connsiteX19" fmla="*/ 1100138 w 1306513"/>
                  <a:gd name="connsiteY19" fmla="*/ 1036992 h 1308100"/>
                  <a:gd name="connsiteX20" fmla="*/ 1100138 w 1306513"/>
                  <a:gd name="connsiteY20" fmla="*/ 1125538 h 1308100"/>
                  <a:gd name="connsiteX21" fmla="*/ 892175 w 1306513"/>
                  <a:gd name="connsiteY21" fmla="*/ 1125538 h 1308100"/>
                  <a:gd name="connsiteX22" fmla="*/ 892175 w 1306513"/>
                  <a:gd name="connsiteY22" fmla="*/ 1036992 h 1308100"/>
                  <a:gd name="connsiteX23" fmla="*/ 892175 w 1306513"/>
                  <a:gd name="connsiteY23" fmla="*/ 948446 h 1308100"/>
                  <a:gd name="connsiteX24" fmla="*/ 907952 w 1306513"/>
                  <a:gd name="connsiteY24" fmla="*/ 933450 h 1308100"/>
                  <a:gd name="connsiteX25" fmla="*/ 668857 w 1306513"/>
                  <a:gd name="connsiteY25" fmla="*/ 933450 h 1308100"/>
                  <a:gd name="connsiteX26" fmla="*/ 757238 w 1306513"/>
                  <a:gd name="connsiteY26" fmla="*/ 933450 h 1308100"/>
                  <a:gd name="connsiteX27" fmla="*/ 845620 w 1306513"/>
                  <a:gd name="connsiteY27" fmla="*/ 933450 h 1308100"/>
                  <a:gd name="connsiteX28" fmla="*/ 862013 w 1306513"/>
                  <a:gd name="connsiteY28" fmla="*/ 948446 h 1308100"/>
                  <a:gd name="connsiteX29" fmla="*/ 862013 w 1306513"/>
                  <a:gd name="connsiteY29" fmla="*/ 1036992 h 1308100"/>
                  <a:gd name="connsiteX30" fmla="*/ 862013 w 1306513"/>
                  <a:gd name="connsiteY30" fmla="*/ 1125538 h 1308100"/>
                  <a:gd name="connsiteX31" fmla="*/ 652463 w 1306513"/>
                  <a:gd name="connsiteY31" fmla="*/ 1125538 h 1308100"/>
                  <a:gd name="connsiteX32" fmla="*/ 652463 w 1306513"/>
                  <a:gd name="connsiteY32" fmla="*/ 1036992 h 1308100"/>
                  <a:gd name="connsiteX33" fmla="*/ 652463 w 1306513"/>
                  <a:gd name="connsiteY33" fmla="*/ 948446 h 1308100"/>
                  <a:gd name="connsiteX34" fmla="*/ 668857 w 1306513"/>
                  <a:gd name="connsiteY34" fmla="*/ 933450 h 1308100"/>
                  <a:gd name="connsiteX35" fmla="*/ 907952 w 1306513"/>
                  <a:gd name="connsiteY35" fmla="*/ 692150 h 1308100"/>
                  <a:gd name="connsiteX36" fmla="*/ 996157 w 1306513"/>
                  <a:gd name="connsiteY36" fmla="*/ 692150 h 1308100"/>
                  <a:gd name="connsiteX37" fmla="*/ 1084362 w 1306513"/>
                  <a:gd name="connsiteY37" fmla="*/ 692150 h 1308100"/>
                  <a:gd name="connsiteX38" fmla="*/ 1100138 w 1306513"/>
                  <a:gd name="connsiteY38" fmla="*/ 707938 h 1308100"/>
                  <a:gd name="connsiteX39" fmla="*/ 1100138 w 1306513"/>
                  <a:gd name="connsiteY39" fmla="*/ 796925 h 1308100"/>
                  <a:gd name="connsiteX40" fmla="*/ 1100138 w 1306513"/>
                  <a:gd name="connsiteY40" fmla="*/ 885912 h 1308100"/>
                  <a:gd name="connsiteX41" fmla="*/ 1084362 w 1306513"/>
                  <a:gd name="connsiteY41" fmla="*/ 901700 h 1308100"/>
                  <a:gd name="connsiteX42" fmla="*/ 996157 w 1306513"/>
                  <a:gd name="connsiteY42" fmla="*/ 901700 h 1308100"/>
                  <a:gd name="connsiteX43" fmla="*/ 907952 w 1306513"/>
                  <a:gd name="connsiteY43" fmla="*/ 901700 h 1308100"/>
                  <a:gd name="connsiteX44" fmla="*/ 892175 w 1306513"/>
                  <a:gd name="connsiteY44" fmla="*/ 885912 h 1308100"/>
                  <a:gd name="connsiteX45" fmla="*/ 892175 w 1306513"/>
                  <a:gd name="connsiteY45" fmla="*/ 796925 h 1308100"/>
                  <a:gd name="connsiteX46" fmla="*/ 892175 w 1306513"/>
                  <a:gd name="connsiteY46" fmla="*/ 707938 h 1308100"/>
                  <a:gd name="connsiteX47" fmla="*/ 907952 w 1306513"/>
                  <a:gd name="connsiteY47" fmla="*/ 692150 h 1308100"/>
                  <a:gd name="connsiteX48" fmla="*/ 668857 w 1306513"/>
                  <a:gd name="connsiteY48" fmla="*/ 692150 h 1308100"/>
                  <a:gd name="connsiteX49" fmla="*/ 757238 w 1306513"/>
                  <a:gd name="connsiteY49" fmla="*/ 692150 h 1308100"/>
                  <a:gd name="connsiteX50" fmla="*/ 845620 w 1306513"/>
                  <a:gd name="connsiteY50" fmla="*/ 692150 h 1308100"/>
                  <a:gd name="connsiteX51" fmla="*/ 862013 w 1306513"/>
                  <a:gd name="connsiteY51" fmla="*/ 707938 h 1308100"/>
                  <a:gd name="connsiteX52" fmla="*/ 862013 w 1306513"/>
                  <a:gd name="connsiteY52" fmla="*/ 796925 h 1308100"/>
                  <a:gd name="connsiteX53" fmla="*/ 862013 w 1306513"/>
                  <a:gd name="connsiteY53" fmla="*/ 885912 h 1308100"/>
                  <a:gd name="connsiteX54" fmla="*/ 845620 w 1306513"/>
                  <a:gd name="connsiteY54" fmla="*/ 901700 h 1308100"/>
                  <a:gd name="connsiteX55" fmla="*/ 757238 w 1306513"/>
                  <a:gd name="connsiteY55" fmla="*/ 901700 h 1308100"/>
                  <a:gd name="connsiteX56" fmla="*/ 668857 w 1306513"/>
                  <a:gd name="connsiteY56" fmla="*/ 901700 h 1308100"/>
                  <a:gd name="connsiteX57" fmla="*/ 652463 w 1306513"/>
                  <a:gd name="connsiteY57" fmla="*/ 885912 h 1308100"/>
                  <a:gd name="connsiteX58" fmla="*/ 652463 w 1306513"/>
                  <a:gd name="connsiteY58" fmla="*/ 796925 h 1308100"/>
                  <a:gd name="connsiteX59" fmla="*/ 652463 w 1306513"/>
                  <a:gd name="connsiteY59" fmla="*/ 707938 h 1308100"/>
                  <a:gd name="connsiteX60" fmla="*/ 668857 w 1306513"/>
                  <a:gd name="connsiteY60" fmla="*/ 692150 h 1308100"/>
                  <a:gd name="connsiteX61" fmla="*/ 996157 w 1306513"/>
                  <a:gd name="connsiteY61" fmla="*/ 452437 h 1308100"/>
                  <a:gd name="connsiteX62" fmla="*/ 1100138 w 1306513"/>
                  <a:gd name="connsiteY62" fmla="*/ 505542 h 1308100"/>
                  <a:gd name="connsiteX63" fmla="*/ 1099426 w 1306513"/>
                  <a:gd name="connsiteY63" fmla="*/ 510566 h 1308100"/>
                  <a:gd name="connsiteX64" fmla="*/ 1099426 w 1306513"/>
                  <a:gd name="connsiteY64" fmla="*/ 511283 h 1308100"/>
                  <a:gd name="connsiteX65" fmla="*/ 1099426 w 1306513"/>
                  <a:gd name="connsiteY65" fmla="*/ 557930 h 1308100"/>
                  <a:gd name="connsiteX66" fmla="*/ 1099426 w 1306513"/>
                  <a:gd name="connsiteY66" fmla="*/ 646199 h 1308100"/>
                  <a:gd name="connsiteX67" fmla="*/ 1083758 w 1306513"/>
                  <a:gd name="connsiteY67" fmla="*/ 661987 h 1308100"/>
                  <a:gd name="connsiteX68" fmla="*/ 996157 w 1306513"/>
                  <a:gd name="connsiteY68" fmla="*/ 661987 h 1308100"/>
                  <a:gd name="connsiteX69" fmla="*/ 908556 w 1306513"/>
                  <a:gd name="connsiteY69" fmla="*/ 661987 h 1308100"/>
                  <a:gd name="connsiteX70" fmla="*/ 892887 w 1306513"/>
                  <a:gd name="connsiteY70" fmla="*/ 646199 h 1308100"/>
                  <a:gd name="connsiteX71" fmla="*/ 892887 w 1306513"/>
                  <a:gd name="connsiteY71" fmla="*/ 557930 h 1308100"/>
                  <a:gd name="connsiteX72" fmla="*/ 892887 w 1306513"/>
                  <a:gd name="connsiteY72" fmla="*/ 511283 h 1308100"/>
                  <a:gd name="connsiteX73" fmla="*/ 892887 w 1306513"/>
                  <a:gd name="connsiteY73" fmla="*/ 510566 h 1308100"/>
                  <a:gd name="connsiteX74" fmla="*/ 892175 w 1306513"/>
                  <a:gd name="connsiteY74" fmla="*/ 505542 h 1308100"/>
                  <a:gd name="connsiteX75" fmla="*/ 996157 w 1306513"/>
                  <a:gd name="connsiteY75" fmla="*/ 452437 h 1308100"/>
                  <a:gd name="connsiteX76" fmla="*/ 757951 w 1306513"/>
                  <a:gd name="connsiteY76" fmla="*/ 452437 h 1308100"/>
                  <a:gd name="connsiteX77" fmla="*/ 862013 w 1306513"/>
                  <a:gd name="connsiteY77" fmla="*/ 505542 h 1308100"/>
                  <a:gd name="connsiteX78" fmla="*/ 862013 w 1306513"/>
                  <a:gd name="connsiteY78" fmla="*/ 510566 h 1308100"/>
                  <a:gd name="connsiteX79" fmla="*/ 862013 w 1306513"/>
                  <a:gd name="connsiteY79" fmla="*/ 511283 h 1308100"/>
                  <a:gd name="connsiteX80" fmla="*/ 862013 w 1306513"/>
                  <a:gd name="connsiteY80" fmla="*/ 557930 h 1308100"/>
                  <a:gd name="connsiteX81" fmla="*/ 862013 w 1306513"/>
                  <a:gd name="connsiteY81" fmla="*/ 646199 h 1308100"/>
                  <a:gd name="connsiteX82" fmla="*/ 845620 w 1306513"/>
                  <a:gd name="connsiteY82" fmla="*/ 661987 h 1308100"/>
                  <a:gd name="connsiteX83" fmla="*/ 757238 w 1306513"/>
                  <a:gd name="connsiteY83" fmla="*/ 661987 h 1308100"/>
                  <a:gd name="connsiteX84" fmla="*/ 668857 w 1306513"/>
                  <a:gd name="connsiteY84" fmla="*/ 661987 h 1308100"/>
                  <a:gd name="connsiteX85" fmla="*/ 652463 w 1306513"/>
                  <a:gd name="connsiteY85" fmla="*/ 646199 h 1308100"/>
                  <a:gd name="connsiteX86" fmla="*/ 652463 w 1306513"/>
                  <a:gd name="connsiteY86" fmla="*/ 557930 h 1308100"/>
                  <a:gd name="connsiteX87" fmla="*/ 652463 w 1306513"/>
                  <a:gd name="connsiteY87" fmla="*/ 511283 h 1308100"/>
                  <a:gd name="connsiteX88" fmla="*/ 652463 w 1306513"/>
                  <a:gd name="connsiteY88" fmla="*/ 510566 h 1308100"/>
                  <a:gd name="connsiteX89" fmla="*/ 652463 w 1306513"/>
                  <a:gd name="connsiteY89" fmla="*/ 505542 h 1308100"/>
                  <a:gd name="connsiteX90" fmla="*/ 757951 w 1306513"/>
                  <a:gd name="connsiteY90" fmla="*/ 452437 h 1308100"/>
                  <a:gd name="connsiteX91" fmla="*/ 145762 w 1306513"/>
                  <a:gd name="connsiteY91" fmla="*/ 173037 h 1308100"/>
                  <a:gd name="connsiteX92" fmla="*/ 142876 w 1306513"/>
                  <a:gd name="connsiteY92" fmla="*/ 195906 h 1308100"/>
                  <a:gd name="connsiteX93" fmla="*/ 145041 w 1306513"/>
                  <a:gd name="connsiteY93" fmla="*/ 216632 h 1308100"/>
                  <a:gd name="connsiteX94" fmla="*/ 217200 w 1306513"/>
                  <a:gd name="connsiteY94" fmla="*/ 275949 h 1308100"/>
                  <a:gd name="connsiteX95" fmla="*/ 228745 w 1306513"/>
                  <a:gd name="connsiteY95" fmla="*/ 320259 h 1308100"/>
                  <a:gd name="connsiteX96" fmla="*/ 216478 w 1306513"/>
                  <a:gd name="connsiteY96" fmla="*/ 355277 h 1308100"/>
                  <a:gd name="connsiteX97" fmla="*/ 209262 w 1306513"/>
                  <a:gd name="connsiteY97" fmla="*/ 366712 h 1308100"/>
                  <a:gd name="connsiteX98" fmla="*/ 210705 w 1306513"/>
                  <a:gd name="connsiteY98" fmla="*/ 344557 h 1308100"/>
                  <a:gd name="connsiteX99" fmla="*/ 206376 w 1306513"/>
                  <a:gd name="connsiteY99" fmla="*/ 323117 h 1308100"/>
                  <a:gd name="connsiteX100" fmla="*/ 142154 w 1306513"/>
                  <a:gd name="connsiteY100" fmla="*/ 276664 h 1308100"/>
                  <a:gd name="connsiteX101" fmla="*/ 121228 w 1306513"/>
                  <a:gd name="connsiteY101" fmla="*/ 233784 h 1308100"/>
                  <a:gd name="connsiteX102" fmla="*/ 135660 w 1306513"/>
                  <a:gd name="connsiteY102" fmla="*/ 184472 h 1308100"/>
                  <a:gd name="connsiteX103" fmla="*/ 145762 w 1306513"/>
                  <a:gd name="connsiteY103" fmla="*/ 173037 h 1308100"/>
                  <a:gd name="connsiteX104" fmla="*/ 408906 w 1306513"/>
                  <a:gd name="connsiteY104" fmla="*/ 0 h 1308100"/>
                  <a:gd name="connsiteX105" fmla="*/ 406061 w 1306513"/>
                  <a:gd name="connsiteY105" fmla="*/ 22954 h 1308100"/>
                  <a:gd name="connsiteX106" fmla="*/ 408195 w 1306513"/>
                  <a:gd name="connsiteY106" fmla="*/ 43756 h 1308100"/>
                  <a:gd name="connsiteX107" fmla="*/ 479323 w 1306513"/>
                  <a:gd name="connsiteY107" fmla="*/ 102576 h 1308100"/>
                  <a:gd name="connsiteX108" fmla="*/ 490704 w 1306513"/>
                  <a:gd name="connsiteY108" fmla="*/ 147049 h 1308100"/>
                  <a:gd name="connsiteX109" fmla="*/ 478612 w 1306513"/>
                  <a:gd name="connsiteY109" fmla="*/ 182198 h 1308100"/>
                  <a:gd name="connsiteX110" fmla="*/ 471499 w 1306513"/>
                  <a:gd name="connsiteY110" fmla="*/ 193675 h 1308100"/>
                  <a:gd name="connsiteX111" fmla="*/ 472922 w 1306513"/>
                  <a:gd name="connsiteY111" fmla="*/ 171438 h 1308100"/>
                  <a:gd name="connsiteX112" fmla="*/ 468654 w 1306513"/>
                  <a:gd name="connsiteY112" fmla="*/ 149919 h 1308100"/>
                  <a:gd name="connsiteX113" fmla="*/ 405349 w 1306513"/>
                  <a:gd name="connsiteY113" fmla="*/ 103293 h 1308100"/>
                  <a:gd name="connsiteX114" fmla="*/ 384722 w 1306513"/>
                  <a:gd name="connsiteY114" fmla="*/ 60972 h 1308100"/>
                  <a:gd name="connsiteX115" fmla="*/ 398948 w 1306513"/>
                  <a:gd name="connsiteY115" fmla="*/ 11477 h 1308100"/>
                  <a:gd name="connsiteX116" fmla="*/ 408906 w 1306513"/>
                  <a:gd name="connsiteY116" fmla="*/ 0 h 130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1306513" h="1308100">
                    <a:moveTo>
                      <a:pt x="118514" y="1160462"/>
                    </a:moveTo>
                    <a:cubicBezTo>
                      <a:pt x="118514" y="1160462"/>
                      <a:pt x="118514" y="1160462"/>
                      <a:pt x="1187999" y="1160462"/>
                    </a:cubicBezTo>
                    <a:cubicBezTo>
                      <a:pt x="1196566" y="1160462"/>
                      <a:pt x="1203706" y="1167594"/>
                      <a:pt x="1203706" y="1176153"/>
                    </a:cubicBezTo>
                    <a:cubicBezTo>
                      <a:pt x="1203706" y="1176153"/>
                      <a:pt x="1203706" y="1176153"/>
                      <a:pt x="1203706" y="1204682"/>
                    </a:cubicBezTo>
                    <a:cubicBezTo>
                      <a:pt x="1203706" y="1204682"/>
                      <a:pt x="1203706" y="1204682"/>
                      <a:pt x="1290806" y="1204682"/>
                    </a:cubicBezTo>
                    <a:cubicBezTo>
                      <a:pt x="1299374" y="1204682"/>
                      <a:pt x="1306513" y="1211814"/>
                      <a:pt x="1306513" y="1220373"/>
                    </a:cubicBezTo>
                    <a:cubicBezTo>
                      <a:pt x="1306513" y="1220373"/>
                      <a:pt x="1306513" y="1220373"/>
                      <a:pt x="1306513" y="1292409"/>
                    </a:cubicBezTo>
                    <a:cubicBezTo>
                      <a:pt x="1306513" y="1300968"/>
                      <a:pt x="1299374" y="1308100"/>
                      <a:pt x="1290806" y="1308100"/>
                    </a:cubicBezTo>
                    <a:cubicBezTo>
                      <a:pt x="1290806" y="1308100"/>
                      <a:pt x="1290806" y="1308100"/>
                      <a:pt x="15706" y="1308100"/>
                    </a:cubicBezTo>
                    <a:cubicBezTo>
                      <a:pt x="7139" y="1308100"/>
                      <a:pt x="0" y="1300968"/>
                      <a:pt x="0" y="1292409"/>
                    </a:cubicBezTo>
                    <a:cubicBezTo>
                      <a:pt x="0" y="1292409"/>
                      <a:pt x="0" y="1292409"/>
                      <a:pt x="0" y="1220373"/>
                    </a:cubicBezTo>
                    <a:cubicBezTo>
                      <a:pt x="0" y="1211814"/>
                      <a:pt x="7139" y="1204682"/>
                      <a:pt x="15706" y="1204682"/>
                    </a:cubicBezTo>
                    <a:cubicBezTo>
                      <a:pt x="15706" y="1204682"/>
                      <a:pt x="15706" y="1204682"/>
                      <a:pt x="102807" y="1204682"/>
                    </a:cubicBezTo>
                    <a:cubicBezTo>
                      <a:pt x="102807" y="1204682"/>
                      <a:pt x="102807" y="1204682"/>
                      <a:pt x="102807" y="1176153"/>
                    </a:cubicBezTo>
                    <a:cubicBezTo>
                      <a:pt x="102807" y="1167594"/>
                      <a:pt x="109947" y="1160462"/>
                      <a:pt x="118514" y="1160462"/>
                    </a:cubicBezTo>
                    <a:close/>
                    <a:moveTo>
                      <a:pt x="907952" y="933450"/>
                    </a:moveTo>
                    <a:cubicBezTo>
                      <a:pt x="907952" y="933450"/>
                      <a:pt x="907952" y="933450"/>
                      <a:pt x="996157" y="933450"/>
                    </a:cubicBezTo>
                    <a:cubicBezTo>
                      <a:pt x="996157" y="933450"/>
                      <a:pt x="996157" y="933450"/>
                      <a:pt x="1084362" y="933450"/>
                    </a:cubicBezTo>
                    <a:cubicBezTo>
                      <a:pt x="1093684" y="933450"/>
                      <a:pt x="1100138" y="940591"/>
                      <a:pt x="1100138" y="948446"/>
                    </a:cubicBezTo>
                    <a:cubicBezTo>
                      <a:pt x="1100138" y="948446"/>
                      <a:pt x="1100138" y="948446"/>
                      <a:pt x="1100138" y="1036992"/>
                    </a:cubicBezTo>
                    <a:cubicBezTo>
                      <a:pt x="1100138" y="1036992"/>
                      <a:pt x="1100138" y="1036992"/>
                      <a:pt x="1100138" y="1125538"/>
                    </a:cubicBezTo>
                    <a:cubicBezTo>
                      <a:pt x="892175" y="1125538"/>
                      <a:pt x="892175" y="1125538"/>
                      <a:pt x="892175" y="1125538"/>
                    </a:cubicBezTo>
                    <a:cubicBezTo>
                      <a:pt x="892175" y="1125538"/>
                      <a:pt x="892175" y="1125538"/>
                      <a:pt x="892175" y="1036992"/>
                    </a:cubicBezTo>
                    <a:cubicBezTo>
                      <a:pt x="892175" y="948446"/>
                      <a:pt x="892175" y="948446"/>
                      <a:pt x="892175" y="948446"/>
                    </a:cubicBezTo>
                    <a:cubicBezTo>
                      <a:pt x="892175" y="940591"/>
                      <a:pt x="898629" y="933450"/>
                      <a:pt x="907952" y="933450"/>
                    </a:cubicBezTo>
                    <a:close/>
                    <a:moveTo>
                      <a:pt x="668857" y="933450"/>
                    </a:moveTo>
                    <a:cubicBezTo>
                      <a:pt x="668857" y="933450"/>
                      <a:pt x="668857" y="933450"/>
                      <a:pt x="757238" y="933450"/>
                    </a:cubicBezTo>
                    <a:cubicBezTo>
                      <a:pt x="757238" y="933450"/>
                      <a:pt x="757238" y="933450"/>
                      <a:pt x="845620" y="933450"/>
                    </a:cubicBezTo>
                    <a:cubicBezTo>
                      <a:pt x="854886" y="933450"/>
                      <a:pt x="862013" y="940591"/>
                      <a:pt x="862013" y="948446"/>
                    </a:cubicBezTo>
                    <a:cubicBezTo>
                      <a:pt x="862013" y="948446"/>
                      <a:pt x="862013" y="948446"/>
                      <a:pt x="862013" y="1036992"/>
                    </a:cubicBezTo>
                    <a:cubicBezTo>
                      <a:pt x="862013" y="1036992"/>
                      <a:pt x="862013" y="1036992"/>
                      <a:pt x="862013" y="1125538"/>
                    </a:cubicBezTo>
                    <a:cubicBezTo>
                      <a:pt x="652463" y="1125538"/>
                      <a:pt x="652463" y="1125538"/>
                      <a:pt x="652463" y="1125538"/>
                    </a:cubicBezTo>
                    <a:cubicBezTo>
                      <a:pt x="652463" y="1125538"/>
                      <a:pt x="652463" y="1125538"/>
                      <a:pt x="652463" y="1036992"/>
                    </a:cubicBezTo>
                    <a:cubicBezTo>
                      <a:pt x="652463" y="948446"/>
                      <a:pt x="652463" y="948446"/>
                      <a:pt x="652463" y="948446"/>
                    </a:cubicBezTo>
                    <a:cubicBezTo>
                      <a:pt x="652463" y="940591"/>
                      <a:pt x="658878" y="933450"/>
                      <a:pt x="668857" y="933450"/>
                    </a:cubicBezTo>
                    <a:close/>
                    <a:moveTo>
                      <a:pt x="907952" y="692150"/>
                    </a:moveTo>
                    <a:cubicBezTo>
                      <a:pt x="907952" y="692150"/>
                      <a:pt x="907952" y="692150"/>
                      <a:pt x="996157" y="692150"/>
                    </a:cubicBezTo>
                    <a:cubicBezTo>
                      <a:pt x="996157" y="692150"/>
                      <a:pt x="996157" y="692150"/>
                      <a:pt x="1084362" y="692150"/>
                    </a:cubicBezTo>
                    <a:cubicBezTo>
                      <a:pt x="1093684" y="692150"/>
                      <a:pt x="1100138" y="699326"/>
                      <a:pt x="1100138" y="707938"/>
                    </a:cubicBezTo>
                    <a:cubicBezTo>
                      <a:pt x="1100138" y="707938"/>
                      <a:pt x="1100138" y="707938"/>
                      <a:pt x="1100138" y="796925"/>
                    </a:cubicBezTo>
                    <a:cubicBezTo>
                      <a:pt x="1100138" y="796925"/>
                      <a:pt x="1100138" y="796925"/>
                      <a:pt x="1100138" y="885912"/>
                    </a:cubicBezTo>
                    <a:cubicBezTo>
                      <a:pt x="1100138" y="894524"/>
                      <a:pt x="1093684" y="901700"/>
                      <a:pt x="1084362" y="901700"/>
                    </a:cubicBezTo>
                    <a:cubicBezTo>
                      <a:pt x="1084362" y="901700"/>
                      <a:pt x="1084362" y="901700"/>
                      <a:pt x="996157" y="901700"/>
                    </a:cubicBezTo>
                    <a:cubicBezTo>
                      <a:pt x="996157" y="901700"/>
                      <a:pt x="996157" y="901700"/>
                      <a:pt x="907952" y="901700"/>
                    </a:cubicBezTo>
                    <a:cubicBezTo>
                      <a:pt x="898629" y="901700"/>
                      <a:pt x="892175" y="894524"/>
                      <a:pt x="892175" y="885912"/>
                    </a:cubicBezTo>
                    <a:cubicBezTo>
                      <a:pt x="892175" y="885912"/>
                      <a:pt x="892175" y="885912"/>
                      <a:pt x="892175" y="796925"/>
                    </a:cubicBezTo>
                    <a:cubicBezTo>
                      <a:pt x="892175" y="796925"/>
                      <a:pt x="892175" y="796925"/>
                      <a:pt x="892175" y="707938"/>
                    </a:cubicBezTo>
                    <a:cubicBezTo>
                      <a:pt x="892175" y="699326"/>
                      <a:pt x="898629" y="692150"/>
                      <a:pt x="907952" y="692150"/>
                    </a:cubicBezTo>
                    <a:close/>
                    <a:moveTo>
                      <a:pt x="668857" y="692150"/>
                    </a:moveTo>
                    <a:cubicBezTo>
                      <a:pt x="668857" y="692150"/>
                      <a:pt x="668857" y="692150"/>
                      <a:pt x="757238" y="692150"/>
                    </a:cubicBezTo>
                    <a:cubicBezTo>
                      <a:pt x="757238" y="692150"/>
                      <a:pt x="757238" y="692150"/>
                      <a:pt x="845620" y="692150"/>
                    </a:cubicBezTo>
                    <a:cubicBezTo>
                      <a:pt x="854886" y="692150"/>
                      <a:pt x="862013" y="699326"/>
                      <a:pt x="862013" y="707938"/>
                    </a:cubicBezTo>
                    <a:cubicBezTo>
                      <a:pt x="862013" y="707938"/>
                      <a:pt x="862013" y="707938"/>
                      <a:pt x="862013" y="796925"/>
                    </a:cubicBezTo>
                    <a:cubicBezTo>
                      <a:pt x="862013" y="796925"/>
                      <a:pt x="862013" y="796925"/>
                      <a:pt x="862013" y="885912"/>
                    </a:cubicBezTo>
                    <a:cubicBezTo>
                      <a:pt x="862013" y="894524"/>
                      <a:pt x="854886" y="901700"/>
                      <a:pt x="845620" y="901700"/>
                    </a:cubicBezTo>
                    <a:cubicBezTo>
                      <a:pt x="845620" y="901700"/>
                      <a:pt x="845620" y="901700"/>
                      <a:pt x="757238" y="901700"/>
                    </a:cubicBezTo>
                    <a:cubicBezTo>
                      <a:pt x="757238" y="901700"/>
                      <a:pt x="757238" y="901700"/>
                      <a:pt x="668857" y="901700"/>
                    </a:cubicBezTo>
                    <a:cubicBezTo>
                      <a:pt x="658878" y="901700"/>
                      <a:pt x="652463" y="894524"/>
                      <a:pt x="652463" y="885912"/>
                    </a:cubicBezTo>
                    <a:cubicBezTo>
                      <a:pt x="652463" y="885912"/>
                      <a:pt x="652463" y="885912"/>
                      <a:pt x="652463" y="796925"/>
                    </a:cubicBezTo>
                    <a:cubicBezTo>
                      <a:pt x="652463" y="796925"/>
                      <a:pt x="652463" y="796925"/>
                      <a:pt x="652463" y="707938"/>
                    </a:cubicBezTo>
                    <a:cubicBezTo>
                      <a:pt x="652463" y="699326"/>
                      <a:pt x="658878" y="692150"/>
                      <a:pt x="668857" y="692150"/>
                    </a:cubicBezTo>
                    <a:close/>
                    <a:moveTo>
                      <a:pt x="996157" y="452437"/>
                    </a:moveTo>
                    <a:cubicBezTo>
                      <a:pt x="1053133" y="452437"/>
                      <a:pt x="1100138" y="476119"/>
                      <a:pt x="1100138" y="505542"/>
                    </a:cubicBezTo>
                    <a:cubicBezTo>
                      <a:pt x="1100138" y="507695"/>
                      <a:pt x="1100138" y="509130"/>
                      <a:pt x="1099426" y="510566"/>
                    </a:cubicBezTo>
                    <a:cubicBezTo>
                      <a:pt x="1099426" y="510566"/>
                      <a:pt x="1099426" y="510566"/>
                      <a:pt x="1099426" y="511283"/>
                    </a:cubicBezTo>
                    <a:cubicBezTo>
                      <a:pt x="1099426" y="520613"/>
                      <a:pt x="1099426" y="534248"/>
                      <a:pt x="1099426" y="557930"/>
                    </a:cubicBezTo>
                    <a:cubicBezTo>
                      <a:pt x="1099426" y="557930"/>
                      <a:pt x="1099426" y="557930"/>
                      <a:pt x="1099426" y="646199"/>
                    </a:cubicBezTo>
                    <a:cubicBezTo>
                      <a:pt x="1099426" y="655528"/>
                      <a:pt x="1093016" y="661987"/>
                      <a:pt x="1083758" y="661987"/>
                    </a:cubicBezTo>
                    <a:cubicBezTo>
                      <a:pt x="1083758" y="661987"/>
                      <a:pt x="1083758" y="661987"/>
                      <a:pt x="996157" y="661987"/>
                    </a:cubicBezTo>
                    <a:cubicBezTo>
                      <a:pt x="996157" y="661987"/>
                      <a:pt x="996157" y="661987"/>
                      <a:pt x="908556" y="661987"/>
                    </a:cubicBezTo>
                    <a:cubicBezTo>
                      <a:pt x="899297" y="661987"/>
                      <a:pt x="892887" y="655528"/>
                      <a:pt x="892887" y="646199"/>
                    </a:cubicBezTo>
                    <a:cubicBezTo>
                      <a:pt x="892887" y="646199"/>
                      <a:pt x="892887" y="646199"/>
                      <a:pt x="892887" y="557930"/>
                    </a:cubicBezTo>
                    <a:cubicBezTo>
                      <a:pt x="892887" y="557930"/>
                      <a:pt x="892887" y="557930"/>
                      <a:pt x="892887" y="511283"/>
                    </a:cubicBezTo>
                    <a:cubicBezTo>
                      <a:pt x="892887" y="511283"/>
                      <a:pt x="892887" y="511283"/>
                      <a:pt x="892887" y="510566"/>
                    </a:cubicBezTo>
                    <a:cubicBezTo>
                      <a:pt x="892887" y="509130"/>
                      <a:pt x="892175" y="507695"/>
                      <a:pt x="892175" y="505542"/>
                    </a:cubicBezTo>
                    <a:cubicBezTo>
                      <a:pt x="892175" y="476119"/>
                      <a:pt x="939181" y="452437"/>
                      <a:pt x="996157" y="452437"/>
                    </a:cubicBezTo>
                    <a:close/>
                    <a:moveTo>
                      <a:pt x="757951" y="452437"/>
                    </a:moveTo>
                    <a:cubicBezTo>
                      <a:pt x="815684" y="452437"/>
                      <a:pt x="862013" y="476119"/>
                      <a:pt x="862013" y="505542"/>
                    </a:cubicBezTo>
                    <a:cubicBezTo>
                      <a:pt x="862013" y="507695"/>
                      <a:pt x="862013" y="509130"/>
                      <a:pt x="862013" y="510566"/>
                    </a:cubicBezTo>
                    <a:cubicBezTo>
                      <a:pt x="862013" y="510566"/>
                      <a:pt x="862013" y="510566"/>
                      <a:pt x="862013" y="511283"/>
                    </a:cubicBezTo>
                    <a:cubicBezTo>
                      <a:pt x="862013" y="520613"/>
                      <a:pt x="862013" y="534248"/>
                      <a:pt x="862013" y="557930"/>
                    </a:cubicBezTo>
                    <a:cubicBezTo>
                      <a:pt x="862013" y="557930"/>
                      <a:pt x="862013" y="557930"/>
                      <a:pt x="862013" y="646199"/>
                    </a:cubicBezTo>
                    <a:cubicBezTo>
                      <a:pt x="862013" y="655528"/>
                      <a:pt x="854886" y="661987"/>
                      <a:pt x="845620" y="661987"/>
                    </a:cubicBezTo>
                    <a:cubicBezTo>
                      <a:pt x="845620" y="661987"/>
                      <a:pt x="845620" y="661987"/>
                      <a:pt x="757238" y="661987"/>
                    </a:cubicBezTo>
                    <a:cubicBezTo>
                      <a:pt x="757238" y="661987"/>
                      <a:pt x="757238" y="661987"/>
                      <a:pt x="668857" y="661987"/>
                    </a:cubicBezTo>
                    <a:cubicBezTo>
                      <a:pt x="658878" y="661987"/>
                      <a:pt x="652463" y="655528"/>
                      <a:pt x="652463" y="646199"/>
                    </a:cubicBezTo>
                    <a:cubicBezTo>
                      <a:pt x="652463" y="646199"/>
                      <a:pt x="652463" y="646199"/>
                      <a:pt x="652463" y="557930"/>
                    </a:cubicBezTo>
                    <a:cubicBezTo>
                      <a:pt x="652463" y="557930"/>
                      <a:pt x="652463" y="557930"/>
                      <a:pt x="652463" y="511283"/>
                    </a:cubicBezTo>
                    <a:cubicBezTo>
                      <a:pt x="652463" y="511283"/>
                      <a:pt x="652463" y="511283"/>
                      <a:pt x="652463" y="510566"/>
                    </a:cubicBezTo>
                    <a:cubicBezTo>
                      <a:pt x="652463" y="509130"/>
                      <a:pt x="652463" y="507695"/>
                      <a:pt x="652463" y="505542"/>
                    </a:cubicBezTo>
                    <a:cubicBezTo>
                      <a:pt x="652463" y="476119"/>
                      <a:pt x="698792" y="452437"/>
                      <a:pt x="757951" y="452437"/>
                    </a:cubicBezTo>
                    <a:close/>
                    <a:moveTo>
                      <a:pt x="145762" y="173037"/>
                    </a:moveTo>
                    <a:cubicBezTo>
                      <a:pt x="145041" y="180184"/>
                      <a:pt x="144319" y="188045"/>
                      <a:pt x="142876" y="195906"/>
                    </a:cubicBezTo>
                    <a:cubicBezTo>
                      <a:pt x="142154" y="205197"/>
                      <a:pt x="144319" y="213059"/>
                      <a:pt x="145041" y="216632"/>
                    </a:cubicBezTo>
                    <a:cubicBezTo>
                      <a:pt x="150813" y="243075"/>
                      <a:pt x="194830" y="240931"/>
                      <a:pt x="217200" y="275949"/>
                    </a:cubicBezTo>
                    <a:cubicBezTo>
                      <a:pt x="230188" y="295245"/>
                      <a:pt x="229467" y="316685"/>
                      <a:pt x="228745" y="320259"/>
                    </a:cubicBezTo>
                    <a:cubicBezTo>
                      <a:pt x="227302" y="336696"/>
                      <a:pt x="220808" y="348845"/>
                      <a:pt x="216478" y="355277"/>
                    </a:cubicBezTo>
                    <a:cubicBezTo>
                      <a:pt x="216478" y="355277"/>
                      <a:pt x="216478" y="355277"/>
                      <a:pt x="209262" y="366712"/>
                    </a:cubicBezTo>
                    <a:cubicBezTo>
                      <a:pt x="209262" y="359565"/>
                      <a:pt x="209262" y="351704"/>
                      <a:pt x="210705" y="344557"/>
                    </a:cubicBezTo>
                    <a:cubicBezTo>
                      <a:pt x="210705" y="333123"/>
                      <a:pt x="207097" y="325976"/>
                      <a:pt x="206376" y="323117"/>
                    </a:cubicBezTo>
                    <a:cubicBezTo>
                      <a:pt x="197717" y="300248"/>
                      <a:pt x="166688" y="303821"/>
                      <a:pt x="142154" y="276664"/>
                    </a:cubicBezTo>
                    <a:cubicBezTo>
                      <a:pt x="136381" y="271661"/>
                      <a:pt x="122671" y="256653"/>
                      <a:pt x="121228" y="233784"/>
                    </a:cubicBezTo>
                    <a:cubicBezTo>
                      <a:pt x="119063" y="209485"/>
                      <a:pt x="132773" y="188045"/>
                      <a:pt x="135660" y="184472"/>
                    </a:cubicBezTo>
                    <a:cubicBezTo>
                      <a:pt x="138546" y="179469"/>
                      <a:pt x="142876" y="175181"/>
                      <a:pt x="145762" y="173037"/>
                    </a:cubicBezTo>
                    <a:close/>
                    <a:moveTo>
                      <a:pt x="408906" y="0"/>
                    </a:moveTo>
                    <a:cubicBezTo>
                      <a:pt x="408195" y="7173"/>
                      <a:pt x="407483" y="15063"/>
                      <a:pt x="406061" y="22954"/>
                    </a:cubicBezTo>
                    <a:cubicBezTo>
                      <a:pt x="405349" y="32279"/>
                      <a:pt x="407483" y="40170"/>
                      <a:pt x="408195" y="43756"/>
                    </a:cubicBezTo>
                    <a:cubicBezTo>
                      <a:pt x="413885" y="70297"/>
                      <a:pt x="457273" y="68145"/>
                      <a:pt x="479323" y="102576"/>
                    </a:cubicBezTo>
                    <a:cubicBezTo>
                      <a:pt x="492126" y="121943"/>
                      <a:pt x="491415" y="143463"/>
                      <a:pt x="490704" y="147049"/>
                    </a:cubicBezTo>
                    <a:cubicBezTo>
                      <a:pt x="489281" y="163548"/>
                      <a:pt x="482880" y="175742"/>
                      <a:pt x="478612" y="182198"/>
                    </a:cubicBezTo>
                    <a:cubicBezTo>
                      <a:pt x="478612" y="182198"/>
                      <a:pt x="478612" y="182198"/>
                      <a:pt x="471499" y="193675"/>
                    </a:cubicBezTo>
                    <a:cubicBezTo>
                      <a:pt x="471499" y="186502"/>
                      <a:pt x="471499" y="178612"/>
                      <a:pt x="472922" y="171438"/>
                    </a:cubicBezTo>
                    <a:cubicBezTo>
                      <a:pt x="472922" y="159961"/>
                      <a:pt x="469365" y="152788"/>
                      <a:pt x="468654" y="149919"/>
                    </a:cubicBezTo>
                    <a:cubicBezTo>
                      <a:pt x="460118" y="126965"/>
                      <a:pt x="429533" y="130551"/>
                      <a:pt x="405349" y="103293"/>
                    </a:cubicBezTo>
                    <a:cubicBezTo>
                      <a:pt x="399659" y="98272"/>
                      <a:pt x="386145" y="83926"/>
                      <a:pt x="384722" y="60972"/>
                    </a:cubicBezTo>
                    <a:cubicBezTo>
                      <a:pt x="382588" y="36583"/>
                      <a:pt x="396103" y="15063"/>
                      <a:pt x="398948" y="11477"/>
                    </a:cubicBezTo>
                    <a:cubicBezTo>
                      <a:pt x="401793" y="6456"/>
                      <a:pt x="406061" y="2152"/>
                      <a:pt x="40890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D9E974E5-A80D-4F94-9A12-7E1D9A6399F9}"/>
              </a:ext>
            </a:extLst>
          </p:cNvPr>
          <p:cNvSpPr/>
          <p:nvPr/>
        </p:nvSpPr>
        <p:spPr>
          <a:xfrm>
            <a:off x="1930841" y="3793339"/>
            <a:ext cx="164117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Модель зависимости количества дефектов от режимов производства сырьевых материалов (со стороны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B0B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СИБУР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69D7607-D334-4874-A1E8-0EC869DEBC78}"/>
              </a:ext>
            </a:extLst>
          </p:cNvPr>
          <p:cNvSpPr/>
          <p:nvPr/>
        </p:nvSpPr>
        <p:spPr>
          <a:xfrm>
            <a:off x="3828409" y="3793339"/>
            <a:ext cx="164117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Модель зависимости количества дефектов от режимов переработки сырья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(со стороны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B0B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КЛИЕНТА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92CCA4C-C391-4079-A077-6AF146826C3A}"/>
              </a:ext>
            </a:extLst>
          </p:cNvPr>
          <p:cNvSpPr/>
          <p:nvPr/>
        </p:nvSpPr>
        <p:spPr>
          <a:xfrm>
            <a:off x="2587161" y="5570823"/>
            <a:ext cx="188849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Рекомендации по снижению количества дефектов при переработке продукции СИБУРа потребителями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DA9C8F9-1A3A-40BE-A582-ABBD1A62A544}"/>
              </a:ext>
            </a:extLst>
          </p:cNvPr>
          <p:cNvCxnSpPr>
            <a:cxnSpLocks/>
          </p:cNvCxnSpPr>
          <p:nvPr/>
        </p:nvCxnSpPr>
        <p:spPr>
          <a:xfrm>
            <a:off x="2219325" y="2896902"/>
            <a:ext cx="843364" cy="0"/>
          </a:xfrm>
          <a:prstGeom prst="straightConnector1">
            <a:avLst/>
          </a:prstGeom>
          <a:ln w="19050" cap="rnd">
            <a:solidFill>
              <a:schemeClr val="bg1">
                <a:lumMod val="85000"/>
              </a:schemeClr>
            </a:solidFill>
            <a:prstDash val="solid"/>
            <a:round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FBA8DDA-4B8A-41DF-9D40-43E859BB91A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695185" y="2827653"/>
            <a:ext cx="880686" cy="13849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42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СИБУР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6AF0861-7223-417A-A2F9-D100F4A313FD}"/>
              </a:ext>
            </a:extLst>
          </p:cNvPr>
          <p:cNvCxnSpPr>
            <a:cxnSpLocks/>
            <a:stCxn id="50" idx="0"/>
            <a:endCxn id="48" idx="4"/>
          </p:cNvCxnSpPr>
          <p:nvPr/>
        </p:nvCxnSpPr>
        <p:spPr>
          <a:xfrm flipV="1">
            <a:off x="1181100" y="3286561"/>
            <a:ext cx="0" cy="359279"/>
          </a:xfrm>
          <a:prstGeom prst="straightConnector1">
            <a:avLst/>
          </a:prstGeom>
          <a:ln w="19050" cap="rnd">
            <a:solidFill>
              <a:schemeClr val="bg1">
                <a:lumMod val="85000"/>
              </a:schemeClr>
            </a:solidFill>
            <a:prstDash val="solid"/>
            <a:round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CB02E0C-8B9B-4C64-B4DF-144F5031C897}"/>
              </a:ext>
            </a:extLst>
          </p:cNvPr>
          <p:cNvCxnSpPr>
            <a:cxnSpLocks/>
          </p:cNvCxnSpPr>
          <p:nvPr/>
        </p:nvCxnSpPr>
        <p:spPr>
          <a:xfrm>
            <a:off x="3187236" y="3325527"/>
            <a:ext cx="0" cy="231615"/>
          </a:xfrm>
          <a:prstGeom prst="straightConnector1">
            <a:avLst/>
          </a:prstGeom>
          <a:ln w="19050" cap="rnd">
            <a:solidFill>
              <a:schemeClr val="bg1">
                <a:lumMod val="85000"/>
              </a:schemeClr>
            </a:solidFill>
            <a:prstDash val="solid"/>
            <a:round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910B1C5-F3EB-41AC-8DFD-73F482262555}"/>
              </a:ext>
            </a:extLst>
          </p:cNvPr>
          <p:cNvCxnSpPr>
            <a:cxnSpLocks/>
          </p:cNvCxnSpPr>
          <p:nvPr/>
        </p:nvCxnSpPr>
        <p:spPr>
          <a:xfrm>
            <a:off x="3833840" y="3325527"/>
            <a:ext cx="0" cy="231615"/>
          </a:xfrm>
          <a:prstGeom prst="straightConnector1">
            <a:avLst/>
          </a:prstGeom>
          <a:ln w="19050" cap="rnd">
            <a:solidFill>
              <a:schemeClr val="bg1">
                <a:lumMod val="85000"/>
              </a:schemeClr>
            </a:solidFill>
            <a:prstDash val="solid"/>
            <a:round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E4ACA6F-1FFD-4883-8685-298F017F5626}"/>
              </a:ext>
            </a:extLst>
          </p:cNvPr>
          <p:cNvCxnSpPr>
            <a:cxnSpLocks/>
          </p:cNvCxnSpPr>
          <p:nvPr/>
        </p:nvCxnSpPr>
        <p:spPr>
          <a:xfrm>
            <a:off x="1930841" y="4477059"/>
            <a:ext cx="3538746" cy="0"/>
          </a:xfrm>
          <a:prstGeom prst="line">
            <a:avLst/>
          </a:prstGeom>
          <a:ln w="9525" cap="rnd">
            <a:solidFill>
              <a:schemeClr val="bg1"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8DF0527-1722-4A88-9A31-7CC84B721841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3531408" y="4526106"/>
            <a:ext cx="0" cy="177748"/>
          </a:xfrm>
          <a:prstGeom prst="straightConnector1">
            <a:avLst/>
          </a:prstGeom>
          <a:ln w="19050" cap="rnd">
            <a:solidFill>
              <a:schemeClr val="bg1">
                <a:lumMod val="85000"/>
              </a:schemeClr>
            </a:solidFill>
            <a:prstDash val="solid"/>
            <a:round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bcgIcons_Handshake">
            <a:extLst>
              <a:ext uri="{FF2B5EF4-FFF2-40B4-BE49-F238E27FC236}">
                <a16:creationId xmlns:a16="http://schemas.microsoft.com/office/drawing/2014/main" id="{7F084B48-04A6-45F5-999C-E7EF887949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93247" y="4883706"/>
            <a:ext cx="476323" cy="476765"/>
            <a:chOff x="1682" y="0"/>
            <a:chExt cx="4316" cy="4320"/>
          </a:xfrm>
        </p:grpSpPr>
        <p:sp>
          <p:nvSpPr>
            <p:cNvPr id="94" name="AutoShape 3">
              <a:extLst>
                <a:ext uri="{FF2B5EF4-FFF2-40B4-BE49-F238E27FC236}">
                  <a16:creationId xmlns:a16="http://schemas.microsoft.com/office/drawing/2014/main" id="{2ABB4DDA-00BC-4598-82A9-694F01B7321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076D9F8B-3D41-45C9-B9E1-3AD505E14A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9" y="763"/>
              <a:ext cx="2730" cy="2428"/>
            </a:xfrm>
            <a:custGeom>
              <a:avLst/>
              <a:gdLst>
                <a:gd name="T0" fmla="*/ 182 w 1457"/>
                <a:gd name="T1" fmla="*/ 441 h 1295"/>
                <a:gd name="T2" fmla="*/ 163 w 1457"/>
                <a:gd name="T3" fmla="*/ 326 h 1295"/>
                <a:gd name="T4" fmla="*/ 724 w 1457"/>
                <a:gd name="T5" fmla="*/ 120 h 1295"/>
                <a:gd name="T6" fmla="*/ 1145 w 1457"/>
                <a:gd name="T7" fmla="*/ 295 h 1295"/>
                <a:gd name="T8" fmla="*/ 1419 w 1457"/>
                <a:gd name="T9" fmla="*/ 153 h 1295"/>
                <a:gd name="T10" fmla="*/ 1457 w 1457"/>
                <a:gd name="T11" fmla="*/ 172 h 1295"/>
                <a:gd name="T12" fmla="*/ 1457 w 1457"/>
                <a:gd name="T13" fmla="*/ 660 h 1295"/>
                <a:gd name="T14" fmla="*/ 1449 w 1457"/>
                <a:gd name="T15" fmla="*/ 672 h 1295"/>
                <a:gd name="T16" fmla="*/ 1275 w 1457"/>
                <a:gd name="T17" fmla="*/ 716 h 1295"/>
                <a:gd name="T18" fmla="*/ 1263 w 1457"/>
                <a:gd name="T19" fmla="*/ 715 h 1295"/>
                <a:gd name="T20" fmla="*/ 668 w 1457"/>
                <a:gd name="T21" fmla="*/ 358 h 1295"/>
                <a:gd name="T22" fmla="*/ 462 w 1457"/>
                <a:gd name="T23" fmla="*/ 341 h 1295"/>
                <a:gd name="T24" fmla="*/ 421 w 1457"/>
                <a:gd name="T25" fmla="*/ 361 h 1295"/>
                <a:gd name="T26" fmla="*/ 182 w 1457"/>
                <a:gd name="T27" fmla="*/ 441 h 1295"/>
                <a:gd name="T28" fmla="*/ 592 w 1457"/>
                <a:gd name="T29" fmla="*/ 1039 h 1295"/>
                <a:gd name="T30" fmla="*/ 528 w 1457"/>
                <a:gd name="T31" fmla="*/ 1079 h 1295"/>
                <a:gd name="T32" fmla="*/ 472 w 1457"/>
                <a:gd name="T33" fmla="*/ 1191 h 1295"/>
                <a:gd name="T34" fmla="*/ 505 w 1457"/>
                <a:gd name="T35" fmla="*/ 1287 h 1295"/>
                <a:gd name="T36" fmla="*/ 505 w 1457"/>
                <a:gd name="T37" fmla="*/ 1287 h 1295"/>
                <a:gd name="T38" fmla="*/ 536 w 1457"/>
                <a:gd name="T39" fmla="*/ 1295 h 1295"/>
                <a:gd name="T40" fmla="*/ 601 w 1457"/>
                <a:gd name="T41" fmla="*/ 1255 h 1295"/>
                <a:gd name="T42" fmla="*/ 657 w 1457"/>
                <a:gd name="T43" fmla="*/ 1143 h 1295"/>
                <a:gd name="T44" fmla="*/ 624 w 1457"/>
                <a:gd name="T45" fmla="*/ 1046 h 1295"/>
                <a:gd name="T46" fmla="*/ 592 w 1457"/>
                <a:gd name="T47" fmla="*/ 1039 h 1295"/>
                <a:gd name="T48" fmla="*/ 462 w 1457"/>
                <a:gd name="T49" fmla="*/ 901 h 1295"/>
                <a:gd name="T50" fmla="*/ 397 w 1457"/>
                <a:gd name="T51" fmla="*/ 941 h 1295"/>
                <a:gd name="T52" fmla="*/ 307 w 1457"/>
                <a:gd name="T53" fmla="*/ 1123 h 1295"/>
                <a:gd name="T54" fmla="*/ 339 w 1457"/>
                <a:gd name="T55" fmla="*/ 1219 h 1295"/>
                <a:gd name="T56" fmla="*/ 339 w 1457"/>
                <a:gd name="T57" fmla="*/ 1219 h 1295"/>
                <a:gd name="T58" fmla="*/ 371 w 1457"/>
                <a:gd name="T59" fmla="*/ 1227 h 1295"/>
                <a:gd name="T60" fmla="*/ 435 w 1457"/>
                <a:gd name="T61" fmla="*/ 1187 h 1295"/>
                <a:gd name="T62" fmla="*/ 526 w 1457"/>
                <a:gd name="T63" fmla="*/ 1005 h 1295"/>
                <a:gd name="T64" fmla="*/ 493 w 1457"/>
                <a:gd name="T65" fmla="*/ 909 h 1295"/>
                <a:gd name="T66" fmla="*/ 493 w 1457"/>
                <a:gd name="T67" fmla="*/ 909 h 1295"/>
                <a:gd name="T68" fmla="*/ 462 w 1457"/>
                <a:gd name="T69" fmla="*/ 901 h 1295"/>
                <a:gd name="T70" fmla="*/ 298 w 1457"/>
                <a:gd name="T71" fmla="*/ 829 h 1295"/>
                <a:gd name="T72" fmla="*/ 233 w 1457"/>
                <a:gd name="T73" fmla="*/ 869 h 1295"/>
                <a:gd name="T74" fmla="*/ 150 w 1457"/>
                <a:gd name="T75" fmla="*/ 1036 h 1295"/>
                <a:gd name="T76" fmla="*/ 183 w 1457"/>
                <a:gd name="T77" fmla="*/ 1132 h 1295"/>
                <a:gd name="T78" fmla="*/ 215 w 1457"/>
                <a:gd name="T79" fmla="*/ 1140 h 1295"/>
                <a:gd name="T80" fmla="*/ 279 w 1457"/>
                <a:gd name="T81" fmla="*/ 1100 h 1295"/>
                <a:gd name="T82" fmla="*/ 362 w 1457"/>
                <a:gd name="T83" fmla="*/ 933 h 1295"/>
                <a:gd name="T84" fmla="*/ 330 w 1457"/>
                <a:gd name="T85" fmla="*/ 837 h 1295"/>
                <a:gd name="T86" fmla="*/ 330 w 1457"/>
                <a:gd name="T87" fmla="*/ 837 h 1295"/>
                <a:gd name="T88" fmla="*/ 298 w 1457"/>
                <a:gd name="T89" fmla="*/ 829 h 1295"/>
                <a:gd name="T90" fmla="*/ 131 w 1457"/>
                <a:gd name="T91" fmla="*/ 762 h 1295"/>
                <a:gd name="T92" fmla="*/ 66 w 1457"/>
                <a:gd name="T93" fmla="*/ 802 h 1295"/>
                <a:gd name="T94" fmla="*/ 18 w 1457"/>
                <a:gd name="T95" fmla="*/ 900 h 1295"/>
                <a:gd name="T96" fmla="*/ 50 w 1457"/>
                <a:gd name="T97" fmla="*/ 996 h 1295"/>
                <a:gd name="T98" fmla="*/ 82 w 1457"/>
                <a:gd name="T99" fmla="*/ 1004 h 1295"/>
                <a:gd name="T100" fmla="*/ 146 w 1457"/>
                <a:gd name="T101" fmla="*/ 964 h 1295"/>
                <a:gd name="T102" fmla="*/ 195 w 1457"/>
                <a:gd name="T103" fmla="*/ 866 h 1295"/>
                <a:gd name="T104" fmla="*/ 162 w 1457"/>
                <a:gd name="T105" fmla="*/ 770 h 1295"/>
                <a:gd name="T106" fmla="*/ 131 w 1457"/>
                <a:gd name="T107" fmla="*/ 76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7" h="1295">
                  <a:moveTo>
                    <a:pt x="182" y="441"/>
                  </a:moveTo>
                  <a:cubicBezTo>
                    <a:pt x="138" y="419"/>
                    <a:pt x="128" y="361"/>
                    <a:pt x="163" y="326"/>
                  </a:cubicBezTo>
                  <a:cubicBezTo>
                    <a:pt x="484" y="0"/>
                    <a:pt x="654" y="98"/>
                    <a:pt x="724" y="120"/>
                  </a:cubicBezTo>
                  <a:cubicBezTo>
                    <a:pt x="823" y="149"/>
                    <a:pt x="1071" y="278"/>
                    <a:pt x="1145" y="295"/>
                  </a:cubicBezTo>
                  <a:cubicBezTo>
                    <a:pt x="1199" y="308"/>
                    <a:pt x="1348" y="206"/>
                    <a:pt x="1419" y="153"/>
                  </a:cubicBezTo>
                  <a:cubicBezTo>
                    <a:pt x="1435" y="142"/>
                    <a:pt x="1457" y="153"/>
                    <a:pt x="1457" y="172"/>
                  </a:cubicBezTo>
                  <a:cubicBezTo>
                    <a:pt x="1457" y="172"/>
                    <a:pt x="1457" y="172"/>
                    <a:pt x="1457" y="660"/>
                  </a:cubicBezTo>
                  <a:cubicBezTo>
                    <a:pt x="1457" y="666"/>
                    <a:pt x="1454" y="670"/>
                    <a:pt x="1449" y="672"/>
                  </a:cubicBezTo>
                  <a:cubicBezTo>
                    <a:pt x="1449" y="672"/>
                    <a:pt x="1449" y="672"/>
                    <a:pt x="1275" y="716"/>
                  </a:cubicBezTo>
                  <a:cubicBezTo>
                    <a:pt x="1271" y="718"/>
                    <a:pt x="1266" y="717"/>
                    <a:pt x="1263" y="715"/>
                  </a:cubicBezTo>
                  <a:cubicBezTo>
                    <a:pt x="1207" y="679"/>
                    <a:pt x="737" y="382"/>
                    <a:pt x="668" y="358"/>
                  </a:cubicBezTo>
                  <a:cubicBezTo>
                    <a:pt x="614" y="338"/>
                    <a:pt x="510" y="340"/>
                    <a:pt x="462" y="341"/>
                  </a:cubicBezTo>
                  <a:cubicBezTo>
                    <a:pt x="446" y="342"/>
                    <a:pt x="431" y="349"/>
                    <a:pt x="421" y="361"/>
                  </a:cubicBezTo>
                  <a:cubicBezTo>
                    <a:pt x="320" y="472"/>
                    <a:pt x="237" y="468"/>
                    <a:pt x="182" y="441"/>
                  </a:cubicBezTo>
                  <a:close/>
                  <a:moveTo>
                    <a:pt x="592" y="1039"/>
                  </a:moveTo>
                  <a:cubicBezTo>
                    <a:pt x="566" y="1039"/>
                    <a:pt x="541" y="1054"/>
                    <a:pt x="528" y="1079"/>
                  </a:cubicBezTo>
                  <a:cubicBezTo>
                    <a:pt x="472" y="1191"/>
                    <a:pt x="472" y="1191"/>
                    <a:pt x="472" y="1191"/>
                  </a:cubicBezTo>
                  <a:cubicBezTo>
                    <a:pt x="455" y="1227"/>
                    <a:pt x="469" y="1270"/>
                    <a:pt x="505" y="1287"/>
                  </a:cubicBezTo>
                  <a:cubicBezTo>
                    <a:pt x="505" y="1287"/>
                    <a:pt x="505" y="1287"/>
                    <a:pt x="505" y="1287"/>
                  </a:cubicBezTo>
                  <a:cubicBezTo>
                    <a:pt x="515" y="1292"/>
                    <a:pt x="526" y="1295"/>
                    <a:pt x="536" y="1295"/>
                  </a:cubicBezTo>
                  <a:cubicBezTo>
                    <a:pt x="563" y="1295"/>
                    <a:pt x="588" y="1280"/>
                    <a:pt x="601" y="1255"/>
                  </a:cubicBezTo>
                  <a:cubicBezTo>
                    <a:pt x="657" y="1143"/>
                    <a:pt x="657" y="1143"/>
                    <a:pt x="657" y="1143"/>
                  </a:cubicBezTo>
                  <a:cubicBezTo>
                    <a:pt x="674" y="1107"/>
                    <a:pt x="660" y="1064"/>
                    <a:pt x="624" y="1046"/>
                  </a:cubicBezTo>
                  <a:cubicBezTo>
                    <a:pt x="614" y="1041"/>
                    <a:pt x="603" y="1039"/>
                    <a:pt x="592" y="1039"/>
                  </a:cubicBezTo>
                  <a:moveTo>
                    <a:pt x="462" y="901"/>
                  </a:moveTo>
                  <a:cubicBezTo>
                    <a:pt x="435" y="901"/>
                    <a:pt x="410" y="916"/>
                    <a:pt x="397" y="941"/>
                  </a:cubicBezTo>
                  <a:cubicBezTo>
                    <a:pt x="307" y="1123"/>
                    <a:pt x="307" y="1123"/>
                    <a:pt x="307" y="1123"/>
                  </a:cubicBezTo>
                  <a:cubicBezTo>
                    <a:pt x="289" y="1159"/>
                    <a:pt x="304" y="1202"/>
                    <a:pt x="339" y="1219"/>
                  </a:cubicBezTo>
                  <a:cubicBezTo>
                    <a:pt x="339" y="1219"/>
                    <a:pt x="339" y="1219"/>
                    <a:pt x="339" y="1219"/>
                  </a:cubicBezTo>
                  <a:cubicBezTo>
                    <a:pt x="350" y="1224"/>
                    <a:pt x="360" y="1227"/>
                    <a:pt x="371" y="1227"/>
                  </a:cubicBezTo>
                  <a:cubicBezTo>
                    <a:pt x="397" y="1227"/>
                    <a:pt x="423" y="1212"/>
                    <a:pt x="435" y="1187"/>
                  </a:cubicBezTo>
                  <a:cubicBezTo>
                    <a:pt x="526" y="1005"/>
                    <a:pt x="526" y="1005"/>
                    <a:pt x="526" y="1005"/>
                  </a:cubicBezTo>
                  <a:cubicBezTo>
                    <a:pt x="543" y="970"/>
                    <a:pt x="529" y="927"/>
                    <a:pt x="493" y="909"/>
                  </a:cubicBezTo>
                  <a:cubicBezTo>
                    <a:pt x="493" y="909"/>
                    <a:pt x="493" y="909"/>
                    <a:pt x="493" y="909"/>
                  </a:cubicBezTo>
                  <a:cubicBezTo>
                    <a:pt x="483" y="904"/>
                    <a:pt x="472" y="901"/>
                    <a:pt x="462" y="901"/>
                  </a:cubicBezTo>
                  <a:moveTo>
                    <a:pt x="298" y="829"/>
                  </a:moveTo>
                  <a:cubicBezTo>
                    <a:pt x="271" y="829"/>
                    <a:pt x="246" y="844"/>
                    <a:pt x="233" y="869"/>
                  </a:cubicBezTo>
                  <a:cubicBezTo>
                    <a:pt x="150" y="1036"/>
                    <a:pt x="150" y="1036"/>
                    <a:pt x="150" y="1036"/>
                  </a:cubicBezTo>
                  <a:cubicBezTo>
                    <a:pt x="133" y="1072"/>
                    <a:pt x="147" y="1115"/>
                    <a:pt x="183" y="1132"/>
                  </a:cubicBezTo>
                  <a:cubicBezTo>
                    <a:pt x="193" y="1138"/>
                    <a:pt x="204" y="1140"/>
                    <a:pt x="215" y="1140"/>
                  </a:cubicBezTo>
                  <a:cubicBezTo>
                    <a:pt x="241" y="1140"/>
                    <a:pt x="266" y="1125"/>
                    <a:pt x="279" y="1100"/>
                  </a:cubicBezTo>
                  <a:cubicBezTo>
                    <a:pt x="362" y="933"/>
                    <a:pt x="362" y="933"/>
                    <a:pt x="362" y="933"/>
                  </a:cubicBezTo>
                  <a:cubicBezTo>
                    <a:pt x="379" y="898"/>
                    <a:pt x="365" y="855"/>
                    <a:pt x="330" y="837"/>
                  </a:cubicBezTo>
                  <a:cubicBezTo>
                    <a:pt x="330" y="837"/>
                    <a:pt x="330" y="837"/>
                    <a:pt x="330" y="837"/>
                  </a:cubicBezTo>
                  <a:cubicBezTo>
                    <a:pt x="319" y="832"/>
                    <a:pt x="308" y="829"/>
                    <a:pt x="298" y="829"/>
                  </a:cubicBezTo>
                  <a:moveTo>
                    <a:pt x="131" y="762"/>
                  </a:moveTo>
                  <a:cubicBezTo>
                    <a:pt x="104" y="762"/>
                    <a:pt x="79" y="777"/>
                    <a:pt x="66" y="802"/>
                  </a:cubicBezTo>
                  <a:cubicBezTo>
                    <a:pt x="18" y="900"/>
                    <a:pt x="18" y="900"/>
                    <a:pt x="18" y="900"/>
                  </a:cubicBezTo>
                  <a:cubicBezTo>
                    <a:pt x="0" y="936"/>
                    <a:pt x="14" y="979"/>
                    <a:pt x="50" y="996"/>
                  </a:cubicBezTo>
                  <a:cubicBezTo>
                    <a:pt x="60" y="1002"/>
                    <a:pt x="71" y="1004"/>
                    <a:pt x="82" y="1004"/>
                  </a:cubicBezTo>
                  <a:cubicBezTo>
                    <a:pt x="108" y="1004"/>
                    <a:pt x="133" y="989"/>
                    <a:pt x="146" y="964"/>
                  </a:cubicBezTo>
                  <a:cubicBezTo>
                    <a:pt x="195" y="866"/>
                    <a:pt x="195" y="866"/>
                    <a:pt x="195" y="866"/>
                  </a:cubicBezTo>
                  <a:cubicBezTo>
                    <a:pt x="212" y="830"/>
                    <a:pt x="198" y="787"/>
                    <a:pt x="162" y="770"/>
                  </a:cubicBezTo>
                  <a:cubicBezTo>
                    <a:pt x="152" y="765"/>
                    <a:pt x="141" y="762"/>
                    <a:pt x="131" y="76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6E61F1A5-101F-4CCD-8D5A-E90D6D8A8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1" y="921"/>
              <a:ext cx="3007" cy="2422"/>
            </a:xfrm>
            <a:custGeom>
              <a:avLst/>
              <a:gdLst>
                <a:gd name="T0" fmla="*/ 262 w 1605"/>
                <a:gd name="T1" fmla="*/ 725 h 1292"/>
                <a:gd name="T2" fmla="*/ 15 w 1605"/>
                <a:gd name="T3" fmla="*/ 587 h 1292"/>
                <a:gd name="T4" fmla="*/ 0 w 1605"/>
                <a:gd name="T5" fmla="*/ 37 h 1292"/>
                <a:gd name="T6" fmla="*/ 36 w 1605"/>
                <a:gd name="T7" fmla="*/ 0 h 1292"/>
                <a:gd name="T8" fmla="*/ 155 w 1605"/>
                <a:gd name="T9" fmla="*/ 96 h 1292"/>
                <a:gd name="T10" fmla="*/ 324 w 1605"/>
                <a:gd name="T11" fmla="*/ 190 h 1292"/>
                <a:gd name="T12" fmla="*/ 364 w 1605"/>
                <a:gd name="T13" fmla="*/ 178 h 1292"/>
                <a:gd name="T14" fmla="*/ 366 w 1605"/>
                <a:gd name="T15" fmla="*/ 207 h 1292"/>
                <a:gd name="T16" fmla="*/ 324 w 1605"/>
                <a:gd name="T17" fmla="*/ 226 h 1292"/>
                <a:gd name="T18" fmla="*/ 36 w 1605"/>
                <a:gd name="T19" fmla="*/ 36 h 1292"/>
                <a:gd name="T20" fmla="*/ 1538 w 1605"/>
                <a:gd name="T21" fmla="*/ 719 h 1292"/>
                <a:gd name="T22" fmla="*/ 785 w 1605"/>
                <a:gd name="T23" fmla="*/ 307 h 1292"/>
                <a:gd name="T24" fmla="*/ 1544 w 1605"/>
                <a:gd name="T25" fmla="*/ 848 h 1292"/>
                <a:gd name="T26" fmla="*/ 1482 w 1605"/>
                <a:gd name="T27" fmla="*/ 883 h 1292"/>
                <a:gd name="T28" fmla="*/ 1236 w 1605"/>
                <a:gd name="T29" fmla="*/ 747 h 1292"/>
                <a:gd name="T30" fmla="*/ 1210 w 1605"/>
                <a:gd name="T31" fmla="*/ 752 h 1292"/>
                <a:gd name="T32" fmla="*/ 1380 w 1605"/>
                <a:gd name="T33" fmla="*/ 881 h 1292"/>
                <a:gd name="T34" fmla="*/ 1345 w 1605"/>
                <a:gd name="T35" fmla="*/ 1015 h 1292"/>
                <a:gd name="T36" fmla="*/ 1123 w 1605"/>
                <a:gd name="T37" fmla="*/ 893 h 1292"/>
                <a:gd name="T38" fmla="*/ 1098 w 1605"/>
                <a:gd name="T39" fmla="*/ 898 h 1292"/>
                <a:gd name="T40" fmla="*/ 1229 w 1605"/>
                <a:gd name="T41" fmla="*/ 1002 h 1292"/>
                <a:gd name="T42" fmla="*/ 1253 w 1605"/>
                <a:gd name="T43" fmla="*/ 1100 h 1292"/>
                <a:gd name="T44" fmla="*/ 1155 w 1605"/>
                <a:gd name="T45" fmla="*/ 1124 h 1292"/>
                <a:gd name="T46" fmla="*/ 986 w 1605"/>
                <a:gd name="T47" fmla="*/ 1044 h 1292"/>
                <a:gd name="T48" fmla="*/ 992 w 1605"/>
                <a:gd name="T49" fmla="*/ 1075 h 1292"/>
                <a:gd name="T50" fmla="*/ 1097 w 1605"/>
                <a:gd name="T51" fmla="*/ 1222 h 1292"/>
                <a:gd name="T52" fmla="*/ 998 w 1605"/>
                <a:gd name="T53" fmla="*/ 1246 h 1292"/>
                <a:gd name="T54" fmla="*/ 862 w 1605"/>
                <a:gd name="T55" fmla="*/ 1206 h 1292"/>
                <a:gd name="T56" fmla="*/ 1035 w 1605"/>
                <a:gd name="T57" fmla="*/ 1292 h 1292"/>
                <a:gd name="T58" fmla="*/ 1139 w 1605"/>
                <a:gd name="T59" fmla="*/ 1157 h 1292"/>
                <a:gd name="T60" fmla="*/ 1284 w 1605"/>
                <a:gd name="T61" fmla="*/ 1119 h 1292"/>
                <a:gd name="T62" fmla="*/ 1345 w 1605"/>
                <a:gd name="T63" fmla="*/ 1051 h 1292"/>
                <a:gd name="T64" fmla="*/ 1450 w 1605"/>
                <a:gd name="T65" fmla="*/ 917 h 1292"/>
                <a:gd name="T66" fmla="*/ 1482 w 1605"/>
                <a:gd name="T67" fmla="*/ 919 h 1292"/>
                <a:gd name="T68" fmla="*/ 1538 w 1605"/>
                <a:gd name="T69" fmla="*/ 719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5" h="1292">
                  <a:moveTo>
                    <a:pt x="36" y="558"/>
                  </a:moveTo>
                  <a:cubicBezTo>
                    <a:pt x="262" y="725"/>
                    <a:pt x="262" y="725"/>
                    <a:pt x="262" y="725"/>
                  </a:cubicBezTo>
                  <a:cubicBezTo>
                    <a:pt x="246" y="757"/>
                    <a:pt x="246" y="757"/>
                    <a:pt x="246" y="757"/>
                  </a:cubicBezTo>
                  <a:cubicBezTo>
                    <a:pt x="15" y="587"/>
                    <a:pt x="15" y="587"/>
                    <a:pt x="15" y="587"/>
                  </a:cubicBezTo>
                  <a:cubicBezTo>
                    <a:pt x="6" y="580"/>
                    <a:pt x="0" y="569"/>
                    <a:pt x="0" y="55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4"/>
                    <a:pt x="7" y="11"/>
                    <a:pt x="18" y="5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5" y="0"/>
                    <a:pt x="54" y="3"/>
                    <a:pt x="61" y="9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82" y="123"/>
                    <a:pt x="263" y="190"/>
                    <a:pt x="324" y="190"/>
                  </a:cubicBezTo>
                  <a:cubicBezTo>
                    <a:pt x="336" y="190"/>
                    <a:pt x="346" y="187"/>
                    <a:pt x="355" y="182"/>
                  </a:cubicBezTo>
                  <a:cubicBezTo>
                    <a:pt x="358" y="180"/>
                    <a:pt x="361" y="179"/>
                    <a:pt x="364" y="178"/>
                  </a:cubicBezTo>
                  <a:cubicBezTo>
                    <a:pt x="413" y="161"/>
                    <a:pt x="413" y="161"/>
                    <a:pt x="413" y="161"/>
                  </a:cubicBezTo>
                  <a:cubicBezTo>
                    <a:pt x="397" y="176"/>
                    <a:pt x="382" y="191"/>
                    <a:pt x="366" y="207"/>
                  </a:cubicBezTo>
                  <a:cubicBezTo>
                    <a:pt x="361" y="212"/>
                    <a:pt x="357" y="217"/>
                    <a:pt x="353" y="222"/>
                  </a:cubicBezTo>
                  <a:cubicBezTo>
                    <a:pt x="344" y="225"/>
                    <a:pt x="334" y="226"/>
                    <a:pt x="324" y="226"/>
                  </a:cubicBezTo>
                  <a:cubicBezTo>
                    <a:pt x="234" y="226"/>
                    <a:pt x="131" y="123"/>
                    <a:pt x="131" y="123"/>
                  </a:cubicBezTo>
                  <a:cubicBezTo>
                    <a:pt x="36" y="36"/>
                    <a:pt x="36" y="36"/>
                    <a:pt x="36" y="36"/>
                  </a:cubicBezTo>
                  <a:lnTo>
                    <a:pt x="36" y="558"/>
                  </a:lnTo>
                  <a:close/>
                  <a:moveTo>
                    <a:pt x="1538" y="719"/>
                  </a:moveTo>
                  <a:cubicBezTo>
                    <a:pt x="868" y="315"/>
                    <a:pt x="868" y="315"/>
                    <a:pt x="868" y="315"/>
                  </a:cubicBezTo>
                  <a:cubicBezTo>
                    <a:pt x="850" y="312"/>
                    <a:pt x="824" y="309"/>
                    <a:pt x="785" y="307"/>
                  </a:cubicBezTo>
                  <a:cubicBezTo>
                    <a:pt x="1520" y="750"/>
                    <a:pt x="1520" y="750"/>
                    <a:pt x="1520" y="750"/>
                  </a:cubicBezTo>
                  <a:cubicBezTo>
                    <a:pt x="1553" y="770"/>
                    <a:pt x="1564" y="814"/>
                    <a:pt x="1544" y="848"/>
                  </a:cubicBezTo>
                  <a:cubicBezTo>
                    <a:pt x="1544" y="848"/>
                    <a:pt x="1544" y="848"/>
                    <a:pt x="1544" y="848"/>
                  </a:cubicBezTo>
                  <a:cubicBezTo>
                    <a:pt x="1531" y="871"/>
                    <a:pt x="1507" y="883"/>
                    <a:pt x="1482" y="883"/>
                  </a:cubicBezTo>
                  <a:cubicBezTo>
                    <a:pt x="1470" y="883"/>
                    <a:pt x="1457" y="880"/>
                    <a:pt x="1446" y="873"/>
                  </a:cubicBezTo>
                  <a:cubicBezTo>
                    <a:pt x="1236" y="747"/>
                    <a:pt x="1236" y="747"/>
                    <a:pt x="1236" y="747"/>
                  </a:cubicBezTo>
                  <a:cubicBezTo>
                    <a:pt x="1227" y="741"/>
                    <a:pt x="1216" y="743"/>
                    <a:pt x="1210" y="752"/>
                  </a:cubicBezTo>
                  <a:cubicBezTo>
                    <a:pt x="1210" y="752"/>
                    <a:pt x="1210" y="752"/>
                    <a:pt x="1210" y="752"/>
                  </a:cubicBezTo>
                  <a:cubicBezTo>
                    <a:pt x="1202" y="761"/>
                    <a:pt x="1205" y="775"/>
                    <a:pt x="1215" y="781"/>
                  </a:cubicBezTo>
                  <a:cubicBezTo>
                    <a:pt x="1380" y="881"/>
                    <a:pt x="1380" y="881"/>
                    <a:pt x="1380" y="881"/>
                  </a:cubicBezTo>
                  <a:cubicBezTo>
                    <a:pt x="1414" y="901"/>
                    <a:pt x="1427" y="947"/>
                    <a:pt x="1406" y="981"/>
                  </a:cubicBezTo>
                  <a:cubicBezTo>
                    <a:pt x="1393" y="1003"/>
                    <a:pt x="1369" y="1015"/>
                    <a:pt x="1345" y="1015"/>
                  </a:cubicBezTo>
                  <a:cubicBezTo>
                    <a:pt x="1332" y="1015"/>
                    <a:pt x="1320" y="1012"/>
                    <a:pt x="1308" y="1005"/>
                  </a:cubicBezTo>
                  <a:cubicBezTo>
                    <a:pt x="1123" y="893"/>
                    <a:pt x="1123" y="893"/>
                    <a:pt x="1123" y="893"/>
                  </a:cubicBezTo>
                  <a:cubicBezTo>
                    <a:pt x="1115" y="888"/>
                    <a:pt x="1104" y="890"/>
                    <a:pt x="1098" y="898"/>
                  </a:cubicBezTo>
                  <a:cubicBezTo>
                    <a:pt x="1098" y="898"/>
                    <a:pt x="1098" y="898"/>
                    <a:pt x="1098" y="898"/>
                  </a:cubicBezTo>
                  <a:cubicBezTo>
                    <a:pt x="1091" y="907"/>
                    <a:pt x="1093" y="920"/>
                    <a:pt x="1103" y="926"/>
                  </a:cubicBezTo>
                  <a:cubicBezTo>
                    <a:pt x="1229" y="1002"/>
                    <a:pt x="1229" y="1002"/>
                    <a:pt x="1229" y="1002"/>
                  </a:cubicBezTo>
                  <a:cubicBezTo>
                    <a:pt x="1263" y="1022"/>
                    <a:pt x="1274" y="1066"/>
                    <a:pt x="1253" y="1100"/>
                  </a:cubicBezTo>
                  <a:cubicBezTo>
                    <a:pt x="1253" y="1100"/>
                    <a:pt x="1253" y="1100"/>
                    <a:pt x="1253" y="1100"/>
                  </a:cubicBezTo>
                  <a:cubicBezTo>
                    <a:pt x="1240" y="1122"/>
                    <a:pt x="1216" y="1135"/>
                    <a:pt x="1192" y="1135"/>
                  </a:cubicBezTo>
                  <a:cubicBezTo>
                    <a:pt x="1179" y="1135"/>
                    <a:pt x="1167" y="1131"/>
                    <a:pt x="1155" y="1124"/>
                  </a:cubicBezTo>
                  <a:cubicBezTo>
                    <a:pt x="1013" y="1039"/>
                    <a:pt x="1013" y="1039"/>
                    <a:pt x="1013" y="1039"/>
                  </a:cubicBezTo>
                  <a:cubicBezTo>
                    <a:pt x="1004" y="1033"/>
                    <a:pt x="992" y="1036"/>
                    <a:pt x="986" y="1044"/>
                  </a:cubicBezTo>
                  <a:cubicBezTo>
                    <a:pt x="986" y="1044"/>
                    <a:pt x="986" y="1044"/>
                    <a:pt x="986" y="1044"/>
                  </a:cubicBezTo>
                  <a:cubicBezTo>
                    <a:pt x="978" y="1054"/>
                    <a:pt x="981" y="1068"/>
                    <a:pt x="992" y="1075"/>
                  </a:cubicBezTo>
                  <a:cubicBezTo>
                    <a:pt x="1071" y="1122"/>
                    <a:pt x="1071" y="1122"/>
                    <a:pt x="1071" y="1122"/>
                  </a:cubicBezTo>
                  <a:cubicBezTo>
                    <a:pt x="1105" y="1143"/>
                    <a:pt x="1117" y="1188"/>
                    <a:pt x="1097" y="1222"/>
                  </a:cubicBezTo>
                  <a:cubicBezTo>
                    <a:pt x="1083" y="1244"/>
                    <a:pt x="1059" y="1256"/>
                    <a:pt x="1035" y="1256"/>
                  </a:cubicBezTo>
                  <a:cubicBezTo>
                    <a:pt x="1023" y="1256"/>
                    <a:pt x="1010" y="1253"/>
                    <a:pt x="998" y="1246"/>
                  </a:cubicBezTo>
                  <a:cubicBezTo>
                    <a:pt x="884" y="1177"/>
                    <a:pt x="884" y="1177"/>
                    <a:pt x="884" y="1177"/>
                  </a:cubicBezTo>
                  <a:cubicBezTo>
                    <a:pt x="862" y="1206"/>
                    <a:pt x="862" y="1206"/>
                    <a:pt x="862" y="1206"/>
                  </a:cubicBezTo>
                  <a:cubicBezTo>
                    <a:pt x="980" y="1277"/>
                    <a:pt x="980" y="1277"/>
                    <a:pt x="980" y="1277"/>
                  </a:cubicBezTo>
                  <a:cubicBezTo>
                    <a:pt x="997" y="1287"/>
                    <a:pt x="1016" y="1292"/>
                    <a:pt x="1035" y="1292"/>
                  </a:cubicBezTo>
                  <a:cubicBezTo>
                    <a:pt x="1073" y="1292"/>
                    <a:pt x="1108" y="1272"/>
                    <a:pt x="1128" y="1240"/>
                  </a:cubicBezTo>
                  <a:cubicBezTo>
                    <a:pt x="1143" y="1214"/>
                    <a:pt x="1147" y="1184"/>
                    <a:pt x="1139" y="1157"/>
                  </a:cubicBezTo>
                  <a:cubicBezTo>
                    <a:pt x="1155" y="1166"/>
                    <a:pt x="1174" y="1171"/>
                    <a:pt x="1192" y="1171"/>
                  </a:cubicBezTo>
                  <a:cubicBezTo>
                    <a:pt x="1230" y="1171"/>
                    <a:pt x="1265" y="1151"/>
                    <a:pt x="1284" y="1119"/>
                  </a:cubicBezTo>
                  <a:cubicBezTo>
                    <a:pt x="1299" y="1094"/>
                    <a:pt x="1303" y="1066"/>
                    <a:pt x="1297" y="1040"/>
                  </a:cubicBezTo>
                  <a:cubicBezTo>
                    <a:pt x="1312" y="1047"/>
                    <a:pt x="1328" y="1051"/>
                    <a:pt x="1345" y="1051"/>
                  </a:cubicBezTo>
                  <a:cubicBezTo>
                    <a:pt x="1383" y="1051"/>
                    <a:pt x="1418" y="1031"/>
                    <a:pt x="1437" y="999"/>
                  </a:cubicBezTo>
                  <a:cubicBezTo>
                    <a:pt x="1452" y="974"/>
                    <a:pt x="1457" y="945"/>
                    <a:pt x="1450" y="917"/>
                  </a:cubicBezTo>
                  <a:cubicBezTo>
                    <a:pt x="1449" y="916"/>
                    <a:pt x="1449" y="915"/>
                    <a:pt x="1449" y="913"/>
                  </a:cubicBezTo>
                  <a:cubicBezTo>
                    <a:pt x="1459" y="917"/>
                    <a:pt x="1471" y="919"/>
                    <a:pt x="1482" y="919"/>
                  </a:cubicBezTo>
                  <a:cubicBezTo>
                    <a:pt x="1520" y="919"/>
                    <a:pt x="1555" y="899"/>
                    <a:pt x="1575" y="867"/>
                  </a:cubicBezTo>
                  <a:cubicBezTo>
                    <a:pt x="1605" y="816"/>
                    <a:pt x="1589" y="750"/>
                    <a:pt x="1538" y="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7" name="Прямоугольник 55">
            <a:extLst>
              <a:ext uri="{FF2B5EF4-FFF2-40B4-BE49-F238E27FC236}">
                <a16:creationId xmlns:a16="http://schemas.microsoft.com/office/drawing/2014/main" id="{1FFA6E68-5B82-410F-8F97-228F58F93514}"/>
              </a:ext>
            </a:extLst>
          </p:cNvPr>
          <p:cNvSpPr/>
          <p:nvPr/>
        </p:nvSpPr>
        <p:spPr>
          <a:xfrm>
            <a:off x="646466" y="4959681"/>
            <a:ext cx="1663705" cy="895218"/>
          </a:xfrm>
          <a:prstGeom prst="roundRect">
            <a:avLst>
              <a:gd name="adj" fmla="val 0"/>
            </a:avLst>
          </a:prstGeom>
          <a:solidFill>
            <a:schemeClr val="tx2">
              <a:alpha val="10000"/>
            </a:schemeClr>
          </a:solidFill>
        </p:spPr>
        <p:txBody>
          <a:bodyPr wrap="square" lIns="144000" tIns="108000" bIns="1080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Потери при производстве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низкая операционная эффективность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00F5AF0-7081-4002-AEA2-4FD1A770DC46}"/>
              </a:ext>
            </a:extLst>
          </p:cNvPr>
          <p:cNvCxnSpPr/>
          <p:nvPr/>
        </p:nvCxnSpPr>
        <p:spPr>
          <a:xfrm>
            <a:off x="646466" y="4959681"/>
            <a:ext cx="0" cy="895218"/>
          </a:xfrm>
          <a:prstGeom prst="line">
            <a:avLst/>
          </a:prstGeom>
          <a:ln w="31750" cap="flat">
            <a:solidFill>
              <a:schemeClr val="accent4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Graphic 107">
            <a:extLst>
              <a:ext uri="{FF2B5EF4-FFF2-40B4-BE49-F238E27FC236}">
                <a16:creationId xmlns:a16="http://schemas.microsoft.com/office/drawing/2014/main" id="{24C3D9A9-F1B0-4156-898D-888EF7A530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582510" y="4252979"/>
            <a:ext cx="966182" cy="1093312"/>
          </a:xfrm>
          <a:prstGeom prst="rect">
            <a:avLst/>
          </a:prstGeom>
        </p:spPr>
      </p:pic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04DA71C0-40FD-4073-B0B3-9EA430B29E4D}"/>
              </a:ext>
            </a:extLst>
          </p:cNvPr>
          <p:cNvSpPr/>
          <p:nvPr/>
        </p:nvSpPr>
        <p:spPr>
          <a:xfrm>
            <a:off x="6957060" y="4084029"/>
            <a:ext cx="4114800" cy="440505"/>
          </a:xfrm>
          <a:custGeom>
            <a:avLst/>
            <a:gdLst>
              <a:gd name="connsiteX0" fmla="*/ 4114800 w 4114800"/>
              <a:gd name="connsiteY0" fmla="*/ 624840 h 624840"/>
              <a:gd name="connsiteX1" fmla="*/ 4114800 w 4114800"/>
              <a:gd name="connsiteY1" fmla="*/ 0 h 624840"/>
              <a:gd name="connsiteX2" fmla="*/ 0 w 41148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14800" h="624840">
                <a:moveTo>
                  <a:pt x="4114800" y="624840"/>
                </a:moveTo>
                <a:lnTo>
                  <a:pt x="4114800" y="0"/>
                </a:lnTo>
                <a:lnTo>
                  <a:pt x="0" y="0"/>
                </a:lnTo>
              </a:path>
            </a:pathLst>
          </a:custGeom>
          <a:noFill/>
          <a:ln w="9525" cap="rnd" cmpd="sng" algn="ctr">
            <a:solidFill>
              <a:schemeClr val="tx2"/>
            </a:solidFill>
            <a:prstDash val="solid"/>
            <a:round/>
            <a:headEnd type="oval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5A041B7-E2FC-4126-AED5-3FDEBA132EE0}"/>
              </a:ext>
            </a:extLst>
          </p:cNvPr>
          <p:cNvCxnSpPr>
            <a:cxnSpLocks/>
          </p:cNvCxnSpPr>
          <p:nvPr/>
        </p:nvCxnSpPr>
        <p:spPr>
          <a:xfrm flipH="1">
            <a:off x="6957060" y="4784646"/>
            <a:ext cx="3809046" cy="0"/>
          </a:xfrm>
          <a:prstGeom prst="line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oval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29B0CA39-B04F-4362-9C8A-9F04CC5ABF59}"/>
              </a:ext>
            </a:extLst>
          </p:cNvPr>
          <p:cNvSpPr/>
          <p:nvPr/>
        </p:nvSpPr>
        <p:spPr>
          <a:xfrm flipV="1">
            <a:off x="6980417" y="4967912"/>
            <a:ext cx="4368430" cy="591668"/>
          </a:xfrm>
          <a:custGeom>
            <a:avLst/>
            <a:gdLst>
              <a:gd name="connsiteX0" fmla="*/ 4114800 w 4114800"/>
              <a:gd name="connsiteY0" fmla="*/ 624840 h 624840"/>
              <a:gd name="connsiteX1" fmla="*/ 4114800 w 4114800"/>
              <a:gd name="connsiteY1" fmla="*/ 0 h 624840"/>
              <a:gd name="connsiteX2" fmla="*/ 0 w 41148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14800" h="624840">
                <a:moveTo>
                  <a:pt x="4114800" y="624840"/>
                </a:moveTo>
                <a:lnTo>
                  <a:pt x="4114800" y="0"/>
                </a:lnTo>
                <a:lnTo>
                  <a:pt x="0" y="0"/>
                </a:lnTo>
              </a:path>
            </a:pathLst>
          </a:custGeom>
          <a:noFill/>
          <a:ln w="9525" cap="rnd" cmpd="sng" algn="ctr">
            <a:solidFill>
              <a:schemeClr val="tx2"/>
            </a:solidFill>
            <a:prstDash val="solid"/>
            <a:round/>
            <a:headEnd type="oval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Нижний колонтитул 2">
            <a:extLst>
              <a:ext uri="{FF2B5EF4-FFF2-40B4-BE49-F238E27FC236}">
                <a16:creationId xmlns:a16="http://schemas.microsoft.com/office/drawing/2014/main" id="{05A19757-3F1C-4EDC-8802-9230C52E36F2}"/>
              </a:ext>
            </a:extLst>
          </p:cNvPr>
          <p:cNvSpPr txBox="1">
            <a:spLocks/>
          </p:cNvSpPr>
          <p:nvPr/>
        </p:nvSpPr>
        <p:spPr>
          <a:xfrm>
            <a:off x="340800" y="6371085"/>
            <a:ext cx="7982400" cy="48691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33" kern="12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386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Цифровой технический сервис </a:t>
            </a:r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49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E248E-12F6-4C80-B9A4-917C5902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РЕАЛИЗОВАННОГО ПРОЕКТА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15D1BE-8939-40EC-9DF8-7FCA41C8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38622"/>
            <a:r>
              <a:rPr lang="ru-RU">
                <a:solidFill>
                  <a:prstClr val="white">
                    <a:lumMod val="50000"/>
                  </a:prstClr>
                </a:solidFill>
              </a:rPr>
              <a:t>Цифровой технический сервис </a:t>
            </a:r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249EAB-FC20-4A19-8680-DB2FB2DE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38622"/>
            <a:fld id="{31ED88B6-9D2D-479B-ABA6-BAE9EF28FCC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 defTabSz="1038622"/>
              <a:t>18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866E66-79E3-484D-AFE9-F9B424F0D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1498" b="1853"/>
          <a:stretch/>
        </p:blipFill>
        <p:spPr>
          <a:xfrm>
            <a:off x="0" y="1131579"/>
            <a:ext cx="4265299" cy="5080839"/>
          </a:xfrm>
          <a:prstGeom prst="rect">
            <a:avLst/>
          </a:prstGeom>
        </p:spPr>
      </p:pic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id="{E143C5CC-F359-4E8B-A6BA-2B9BD9EC2053}"/>
              </a:ext>
            </a:extLst>
          </p:cNvPr>
          <p:cNvGraphicFramePr>
            <a:graphicFrameLocks noGrp="1"/>
          </p:cNvGraphicFramePr>
          <p:nvPr/>
        </p:nvGraphicFramePr>
        <p:xfrm>
          <a:off x="4507711" y="1124773"/>
          <a:ext cx="7344000" cy="1421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000">
                  <a:extLst>
                    <a:ext uri="{9D8B030D-6E8A-4147-A177-3AD203B41FA5}">
                      <a16:colId xmlns:a16="http://schemas.microsoft.com/office/drawing/2014/main" val="1184347283"/>
                    </a:ext>
                  </a:extLst>
                </a:gridCol>
                <a:gridCol w="1248000">
                  <a:extLst>
                    <a:ext uri="{9D8B030D-6E8A-4147-A177-3AD203B41FA5}">
                      <a16:colId xmlns:a16="http://schemas.microsoft.com/office/drawing/2014/main" val="2304586227"/>
                    </a:ext>
                  </a:extLst>
                </a:gridCol>
                <a:gridCol w="5424000">
                  <a:extLst>
                    <a:ext uri="{9D8B030D-6E8A-4147-A177-3AD203B41FA5}">
                      <a16:colId xmlns:a16="http://schemas.microsoft.com/office/drawing/2014/main" val="1303101104"/>
                    </a:ext>
                  </a:extLst>
                </a:gridCol>
              </a:tblGrid>
              <a:tr h="536044"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600" b="1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ctr"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solidFill>
                            <a:schemeClr val="accent3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КЛИЕНТ</a:t>
                      </a:r>
                    </a:p>
                  </a:txBody>
                  <a:tcPr marL="121920" marR="121920" marT="0" marB="0" anchor="ctr"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Arial Narrow" panose="020B0606020202030204" pitchFamily="34" charset="0"/>
                        </a:rPr>
                        <a:t>Производство выдувных пятислойных полиэтиленовых пленок на </a:t>
                      </a:r>
                      <a:r>
                        <a:rPr lang="ru-RU" sz="1500" kern="0" dirty="0">
                          <a:latin typeface="Arial Narrow" panose="020B0606020202030204" pitchFamily="34" charset="0"/>
                        </a:rPr>
                        <a:t>линии </a:t>
                      </a:r>
                      <a:r>
                        <a:rPr lang="en-US" sz="1500" kern="0" dirty="0" err="1">
                          <a:latin typeface="Arial Narrow" panose="020B0606020202030204" pitchFamily="34" charset="0"/>
                        </a:rPr>
                        <a:t>Reifenhauser</a:t>
                      </a:r>
                      <a:endParaRPr lang="ru-RU" altLang="ru-RU" sz="15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ctr"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084497"/>
                  </a:ext>
                </a:extLst>
              </a:tr>
              <a:tr h="442777"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600" b="1" dirty="0">
                        <a:solidFill>
                          <a:schemeClr val="accent4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ctr"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solidFill>
                            <a:schemeClr val="accent4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marL="121920" marR="121920" marT="0" marB="0" anchor="ctr"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5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Высокая обрывность пленки и перерасход сырья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37001"/>
                  </a:ext>
                </a:extLst>
              </a:tr>
              <a:tr h="442777"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600" b="1" dirty="0">
                        <a:solidFill>
                          <a:schemeClr val="accent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ctr"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РЕШЕНИЕ</a:t>
                      </a:r>
                    </a:p>
                  </a:txBody>
                  <a:tcPr marL="121920" marR="121920" marT="0" marB="0" anchor="ctr"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Arial Narrow" panose="020B0606020202030204" pitchFamily="34" charset="0"/>
                        </a:rPr>
                        <a:t>Реализация Проекта Цифрового Технического Сервиса</a:t>
                      </a:r>
                      <a:endParaRPr lang="ru-RU" altLang="ru-RU" sz="15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ctr"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941578"/>
                  </a:ext>
                </a:extLst>
              </a:tr>
            </a:tbl>
          </a:graphicData>
        </a:graphic>
      </p:graphicFrame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9D4E43B-D926-4683-99B1-C82048939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86955" y="1221680"/>
            <a:ext cx="303103" cy="37726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0101AA6-F98F-4E27-92F9-13816C8F3B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86956" y="1723836"/>
            <a:ext cx="343123" cy="28846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02D9855-F435-46A3-8E1B-B85170441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686956" y="2200848"/>
            <a:ext cx="343123" cy="309811"/>
          </a:xfrm>
          <a:prstGeom prst="rect">
            <a:avLst/>
          </a:prstGeom>
        </p:spPr>
      </p:pic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750D99D2-9092-4B1F-9308-1EB940646500}"/>
              </a:ext>
            </a:extLst>
          </p:cNvPr>
          <p:cNvGraphicFramePr>
            <a:graphicFrameLocks noGrp="1"/>
          </p:cNvGraphicFramePr>
          <p:nvPr/>
        </p:nvGraphicFramePr>
        <p:xfrm>
          <a:off x="4507711" y="2635548"/>
          <a:ext cx="7344000" cy="16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0000">
                  <a:extLst>
                    <a:ext uri="{9D8B030D-6E8A-4147-A177-3AD203B41FA5}">
                      <a16:colId xmlns:a16="http://schemas.microsoft.com/office/drawing/2014/main" val="2304586227"/>
                    </a:ext>
                  </a:extLst>
                </a:gridCol>
                <a:gridCol w="4944000">
                  <a:extLst>
                    <a:ext uri="{9D8B030D-6E8A-4147-A177-3AD203B41FA5}">
                      <a16:colId xmlns:a16="http://schemas.microsoft.com/office/drawing/2014/main" val="1262518849"/>
                    </a:ext>
                  </a:extLst>
                </a:gridCol>
              </a:tblGrid>
              <a:tr h="319520"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5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ПРОВЕРИЛИ ГИПОТЕЗЫ: </a:t>
                      </a:r>
                    </a:p>
                  </a:txBody>
                  <a:tcPr marL="48000" marR="48000" marT="48000" marB="4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5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ВЫРАБОТАЛИ РЕКОМЕНДАЦИИ: </a:t>
                      </a:r>
                    </a:p>
                  </a:txBody>
                  <a:tcPr marL="48000" marR="48000" marT="48000" marB="4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084497"/>
                  </a:ext>
                </a:extLst>
              </a:tr>
              <a:tr h="1213600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»"/>
                      </a:pPr>
                      <a:r>
                        <a:rPr lang="ru-RU" altLang="ru-RU" sz="15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Качество сырья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»"/>
                      </a:pPr>
                      <a:r>
                        <a:rPr lang="ru-RU" altLang="ru-RU" sz="15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Режимы переработки 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»"/>
                      </a:pPr>
                      <a:r>
                        <a:rPr lang="ru-RU" altLang="ru-RU" sz="15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Стабильность переработки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»"/>
                      </a:pPr>
                      <a:r>
                        <a:rPr lang="ru-RU" altLang="ru-RU" sz="15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Стабильность состава рецептур</a:t>
                      </a:r>
                    </a:p>
                  </a:txBody>
                  <a:tcPr marL="48000" marR="48000" marT="48000" marB="4800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84138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15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Анализ режимов переработки и рецептур не выявил отклонений </a:t>
                      </a:r>
                    </a:p>
                    <a:p>
                      <a:pPr marL="171450" indent="-84138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15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Основные рекомендации связаны с ведением тех. режимов при производстве сырья</a:t>
                      </a:r>
                    </a:p>
                    <a:p>
                      <a:pPr marL="171450" indent="-84138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Определены оптимальные тех. режимы производства марки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 marL="48000" marR="48000" marT="48000" marB="4800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37001"/>
                  </a:ext>
                </a:extLst>
              </a:tr>
            </a:tbl>
          </a:graphicData>
        </a:graphic>
      </p:graphicFrame>
      <p:sp>
        <p:nvSpPr>
          <p:cNvPr id="38" name="Правая фигурная скобка 37">
            <a:extLst>
              <a:ext uri="{FF2B5EF4-FFF2-40B4-BE49-F238E27FC236}">
                <a16:creationId xmlns:a16="http://schemas.microsoft.com/office/drawing/2014/main" id="{E820B018-7C82-4E67-BFC4-C73B78F6750D}"/>
              </a:ext>
            </a:extLst>
          </p:cNvPr>
          <p:cNvSpPr/>
          <p:nvPr/>
        </p:nvSpPr>
        <p:spPr bwMode="auto">
          <a:xfrm>
            <a:off x="6757266" y="3008128"/>
            <a:ext cx="205679" cy="1106885"/>
          </a:xfrm>
          <a:prstGeom prst="rightBrace">
            <a:avLst>
              <a:gd name="adj1" fmla="val 40891"/>
              <a:gd name="adj2" fmla="val 49005"/>
            </a:avLst>
          </a:prstGeom>
          <a:noFill/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BB4924AD-E714-4628-A2F0-7AFB1CB09E98}"/>
              </a:ext>
            </a:extLst>
          </p:cNvPr>
          <p:cNvGrpSpPr/>
          <p:nvPr/>
        </p:nvGrpSpPr>
        <p:grpSpPr>
          <a:xfrm>
            <a:off x="4569658" y="4800755"/>
            <a:ext cx="920841" cy="1203411"/>
            <a:chOff x="3396314" y="3494987"/>
            <a:chExt cx="690631" cy="902558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76939A5-0037-45C0-B69A-E4894B8F0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3398141" y="3494987"/>
              <a:ext cx="688804" cy="70088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4F0E7648-23DB-45D3-913F-D4009B23C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3396314" y="4276656"/>
              <a:ext cx="634666" cy="120889"/>
            </a:xfrm>
            <a:prstGeom prst="rect">
              <a:avLst/>
            </a:prstGeom>
          </p:spPr>
        </p:pic>
      </p:grpSp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id="{1EF035DA-FAAD-4E7A-849D-AAB4FC924F77}"/>
              </a:ext>
            </a:extLst>
          </p:cNvPr>
          <p:cNvGraphicFramePr>
            <a:graphicFrameLocks noGrp="1"/>
          </p:cNvGraphicFramePr>
          <p:nvPr/>
        </p:nvGraphicFramePr>
        <p:xfrm>
          <a:off x="4507711" y="4233097"/>
          <a:ext cx="7349856" cy="35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9856">
                  <a:extLst>
                    <a:ext uri="{9D8B030D-6E8A-4147-A177-3AD203B41FA5}">
                      <a16:colId xmlns:a16="http://schemas.microsoft.com/office/drawing/2014/main" val="1184347283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5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ДОСТИГНУТЫЕ РЕЗУЛЬТАТЫ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084497"/>
                  </a:ext>
                </a:extLst>
              </a:tr>
            </a:tbl>
          </a:graphicData>
        </a:graphic>
      </p:graphicFrame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7148950-935F-43AD-8686-4CF87C38BAB5}"/>
              </a:ext>
            </a:extLst>
          </p:cNvPr>
          <p:cNvSpPr/>
          <p:nvPr/>
        </p:nvSpPr>
        <p:spPr bwMode="auto">
          <a:xfrm>
            <a:off x="8213845" y="4696763"/>
            <a:ext cx="1457120" cy="12874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8000" tIns="0" rIns="4800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Увеличение времени работы</a:t>
            </a:r>
            <a:endParaRPr lang="ru-RU" sz="1467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34081E39-9818-496C-B6D2-37EFE46F21DA}"/>
              </a:ext>
            </a:extLst>
          </p:cNvPr>
          <p:cNvSpPr/>
          <p:nvPr/>
        </p:nvSpPr>
        <p:spPr>
          <a:xfrm>
            <a:off x="8841262" y="5202877"/>
            <a:ext cx="80663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038622"/>
            <a:r>
              <a:rPr lang="ru-RU" sz="26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123</a:t>
            </a:r>
            <a:r>
              <a:rPr lang="en-US" sz="26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</a:t>
            </a:r>
            <a:endParaRPr lang="ru-RU" sz="1467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3B7FAD-E422-4124-832C-855BA00DCFEB}"/>
              </a:ext>
            </a:extLst>
          </p:cNvPr>
          <p:cNvSpPr/>
          <p:nvPr/>
        </p:nvSpPr>
        <p:spPr>
          <a:xfrm>
            <a:off x="9093019" y="5557220"/>
            <a:ext cx="540533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</a:t>
            </a:r>
            <a:r>
              <a:rPr lang="en-US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</a:t>
            </a:r>
            <a:endParaRPr lang="ru-RU" sz="1467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22C9AD-571B-4644-A981-85A052D7EC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281473" y="5418629"/>
            <a:ext cx="496096" cy="496096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38507C6-D1D5-4030-B95D-101D543BF9F8}"/>
              </a:ext>
            </a:extLst>
          </p:cNvPr>
          <p:cNvSpPr/>
          <p:nvPr/>
        </p:nvSpPr>
        <p:spPr>
          <a:xfrm>
            <a:off x="8578107" y="5090186"/>
            <a:ext cx="35618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</a:t>
            </a:r>
            <a:endParaRPr lang="ru-RU" sz="146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330F6EB-D9DF-40EB-A639-754AF74784AC}"/>
              </a:ext>
            </a:extLst>
          </p:cNvPr>
          <p:cNvSpPr/>
          <p:nvPr/>
        </p:nvSpPr>
        <p:spPr bwMode="auto">
          <a:xfrm>
            <a:off x="6914082" y="4696763"/>
            <a:ext cx="1160103" cy="12874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8000" tIns="0" rIns="4800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Снижение </a:t>
            </a:r>
            <a:r>
              <a:rPr lang="ru-RU" sz="1467" b="1" dirty="0" err="1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отходности</a:t>
            </a:r>
            <a:endParaRPr lang="ru-RU" sz="1467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0E9486C-57D8-499D-9185-5CA0AD94BEFB}"/>
              </a:ext>
            </a:extLst>
          </p:cNvPr>
          <p:cNvSpPr/>
          <p:nvPr/>
        </p:nvSpPr>
        <p:spPr>
          <a:xfrm>
            <a:off x="7324898" y="5071204"/>
            <a:ext cx="729687" cy="7285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defTabSz="1038622"/>
            <a:r>
              <a:rPr lang="ru-RU" sz="26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177 </a:t>
            </a:r>
            <a:endParaRPr lang="ru-RU" sz="1467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EC197A-29C9-40BF-94E2-43D458FF46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973883" y="5429431"/>
            <a:ext cx="390947" cy="47412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D57FC05-69A6-4829-99B1-168563114919}"/>
              </a:ext>
            </a:extLst>
          </p:cNvPr>
          <p:cNvSpPr/>
          <p:nvPr/>
        </p:nvSpPr>
        <p:spPr>
          <a:xfrm>
            <a:off x="7530163" y="5599298"/>
            <a:ext cx="53091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</a:t>
            </a:r>
            <a:r>
              <a:rPr lang="en-US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</a:t>
            </a:r>
            <a:endParaRPr lang="ru-RU" sz="146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4E90627-60C6-4B50-984B-D8743F403DE0}"/>
              </a:ext>
            </a:extLst>
          </p:cNvPr>
          <p:cNvSpPr/>
          <p:nvPr/>
        </p:nvSpPr>
        <p:spPr>
          <a:xfrm>
            <a:off x="7298880" y="5113854"/>
            <a:ext cx="35618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</a:t>
            </a:r>
            <a:endParaRPr lang="ru-RU" sz="146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40DBEAC5-C575-40D4-ACD2-9D6EAD10F580}"/>
              </a:ext>
            </a:extLst>
          </p:cNvPr>
          <p:cNvSpPr/>
          <p:nvPr/>
        </p:nvSpPr>
        <p:spPr bwMode="auto">
          <a:xfrm>
            <a:off x="5614318" y="4696763"/>
            <a:ext cx="1160103" cy="12874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8000" tIns="0" rIns="4800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Снижение обрывности</a:t>
            </a:r>
            <a:endParaRPr lang="ru-RU" sz="1467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455C6DB6-712A-4526-A8A2-0967B6C43D00}"/>
              </a:ext>
            </a:extLst>
          </p:cNvPr>
          <p:cNvSpPr/>
          <p:nvPr/>
        </p:nvSpPr>
        <p:spPr>
          <a:xfrm>
            <a:off x="5934389" y="5090571"/>
            <a:ext cx="801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3200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16</a:t>
            </a:r>
            <a:r>
              <a:rPr lang="ru-RU" sz="18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</a:t>
            </a:r>
            <a:r>
              <a:rPr lang="ru-RU" sz="3200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996AF23-6239-4298-89E6-10A69D8042C6}"/>
              </a:ext>
            </a:extLst>
          </p:cNvPr>
          <p:cNvSpPr/>
          <p:nvPr/>
        </p:nvSpPr>
        <p:spPr>
          <a:xfrm>
            <a:off x="6296263" y="5498994"/>
            <a:ext cx="428322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</a:t>
            </a:r>
            <a:endParaRPr lang="ru-RU" sz="146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50C38390-01D9-4E89-9B5F-F9AE281C3B95}"/>
              </a:ext>
            </a:extLst>
          </p:cNvPr>
          <p:cNvSpPr/>
          <p:nvPr/>
        </p:nvSpPr>
        <p:spPr>
          <a:xfrm>
            <a:off x="5820007" y="5136832"/>
            <a:ext cx="266420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</a:t>
            </a:r>
            <a:endParaRPr lang="ru-RU" sz="1467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4BAD63-660B-459D-8ED6-7864E370CED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5677356" y="5531908"/>
            <a:ext cx="493411" cy="382819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0C305A5-E4E6-49A8-B45B-535233B1A30F}"/>
              </a:ext>
            </a:extLst>
          </p:cNvPr>
          <p:cNvSpPr/>
          <p:nvPr/>
        </p:nvSpPr>
        <p:spPr bwMode="auto">
          <a:xfrm>
            <a:off x="9810625" y="4699291"/>
            <a:ext cx="1980616" cy="13152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8000" tIns="0" rIns="48000" bIns="0" numCol="1" rtlCol="0" anchor="t" anchorCtr="0" compatLnSpc="1">
            <a:prstTxWarp prst="textNoShape">
              <a:avLst/>
            </a:prstTxWarp>
          </a:bodyPr>
          <a:lstStyle/>
          <a:p>
            <a:pPr defTabSz="1038669">
              <a:defRPr/>
            </a:pPr>
            <a:r>
              <a:rPr lang="ru-RU" sz="1467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Экономический эффект от доп</a:t>
            </a:r>
            <a:r>
              <a:rPr lang="ru-RU" sz="1467" b="1" dirty="0" smtClean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выпуска </a:t>
            </a:r>
            <a:endParaRPr lang="ru-RU" altLang="ru-RU" sz="1467" b="1" dirty="0">
              <a:solidFill>
                <a:srgbClr val="008C9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881A6AA-E906-4EED-BC7D-AE268ADFC843}"/>
              </a:ext>
            </a:extLst>
          </p:cNvPr>
          <p:cNvSpPr/>
          <p:nvPr/>
        </p:nvSpPr>
        <p:spPr>
          <a:xfrm>
            <a:off x="10953412" y="5389829"/>
            <a:ext cx="165945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622"/>
            <a:endParaRPr lang="ru-RU" sz="1467" dirty="0">
              <a:solidFill>
                <a:srgbClr val="008C9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1038622"/>
            <a:r>
              <a:rPr lang="ru-RU" sz="1467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млн. </a:t>
            </a:r>
            <a:r>
              <a:rPr lang="ru-RU" sz="1467" dirty="0" err="1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руб</a:t>
            </a:r>
            <a:endParaRPr lang="ru-RU" sz="1467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94E358B-66F5-43B9-97DB-DB715A58D7D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27828" y="5380800"/>
            <a:ext cx="605008" cy="533480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4081E39-9818-496C-B6D2-37EFE46F21DA}"/>
              </a:ext>
            </a:extLst>
          </p:cNvPr>
          <p:cNvSpPr/>
          <p:nvPr/>
        </p:nvSpPr>
        <p:spPr>
          <a:xfrm>
            <a:off x="10822116" y="5141143"/>
            <a:ext cx="55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038622"/>
            <a:r>
              <a:rPr lang="ru-RU" sz="3200" b="1" dirty="0">
                <a:solidFill>
                  <a:srgbClr val="008C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25</a:t>
            </a:r>
            <a:endParaRPr lang="ru-RU" sz="1600" dirty="0">
              <a:solidFill>
                <a:srgbClr val="008C95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1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Ромб 37">
            <a:extLst>
              <a:ext uri="{FF2B5EF4-FFF2-40B4-BE49-F238E27FC236}">
                <a16:creationId xmlns:a16="http://schemas.microsoft.com/office/drawing/2014/main" id="{4B71BC35-EA78-479C-95DB-9894A3C2E446}"/>
              </a:ext>
            </a:extLst>
          </p:cNvPr>
          <p:cNvSpPr/>
          <p:nvPr/>
        </p:nvSpPr>
        <p:spPr bwMode="auto">
          <a:xfrm>
            <a:off x="4020677" y="991231"/>
            <a:ext cx="4320000" cy="4320000"/>
          </a:xfrm>
          <a:prstGeom prst="diamond">
            <a:avLst/>
          </a:prstGeom>
          <a:noFill/>
          <a:ln w="63500" cap="rnd" cmpd="sng" algn="ctr">
            <a:solidFill>
              <a:srgbClr val="F6FAF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9" name="Ромб 38">
            <a:extLst>
              <a:ext uri="{FF2B5EF4-FFF2-40B4-BE49-F238E27FC236}">
                <a16:creationId xmlns:a16="http://schemas.microsoft.com/office/drawing/2014/main" id="{51255403-DE5F-4158-8E50-189F230C1A97}"/>
              </a:ext>
            </a:extLst>
          </p:cNvPr>
          <p:cNvSpPr/>
          <p:nvPr/>
        </p:nvSpPr>
        <p:spPr bwMode="auto">
          <a:xfrm>
            <a:off x="4380677" y="1351231"/>
            <a:ext cx="3600000" cy="3600000"/>
          </a:xfrm>
          <a:prstGeom prst="diamond">
            <a:avLst/>
          </a:prstGeom>
          <a:noFill/>
          <a:ln w="63500" cap="rnd" cmpd="sng" algn="ctr">
            <a:solidFill>
              <a:srgbClr val="F1F7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" name="Ромб 39">
            <a:extLst>
              <a:ext uri="{FF2B5EF4-FFF2-40B4-BE49-F238E27FC236}">
                <a16:creationId xmlns:a16="http://schemas.microsoft.com/office/drawing/2014/main" id="{38022364-3D14-4FBC-AB86-1F4BB9F80637}"/>
              </a:ext>
            </a:extLst>
          </p:cNvPr>
          <p:cNvSpPr/>
          <p:nvPr/>
        </p:nvSpPr>
        <p:spPr bwMode="auto">
          <a:xfrm>
            <a:off x="4740677" y="1711231"/>
            <a:ext cx="2880000" cy="2880000"/>
          </a:xfrm>
          <a:prstGeom prst="diamond">
            <a:avLst/>
          </a:prstGeom>
          <a:noFill/>
          <a:ln w="63500" cap="rnd" cmpd="sng" algn="ctr">
            <a:solidFill>
              <a:srgbClr val="EDF4F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" name="Ромб 40">
            <a:extLst>
              <a:ext uri="{FF2B5EF4-FFF2-40B4-BE49-F238E27FC236}">
                <a16:creationId xmlns:a16="http://schemas.microsoft.com/office/drawing/2014/main" id="{334A4C03-AF8F-4326-914C-F8B8E6896172}"/>
              </a:ext>
            </a:extLst>
          </p:cNvPr>
          <p:cNvSpPr/>
          <p:nvPr/>
        </p:nvSpPr>
        <p:spPr bwMode="auto">
          <a:xfrm>
            <a:off x="5100677" y="2071231"/>
            <a:ext cx="2160000" cy="2160000"/>
          </a:xfrm>
          <a:prstGeom prst="diamond">
            <a:avLst/>
          </a:prstGeom>
          <a:noFill/>
          <a:ln w="63500" cap="rnd" cmpd="sng" algn="ctr">
            <a:solidFill>
              <a:srgbClr val="E3EFF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5732972-FBF4-4262-BE1B-EDDD68210BF4}"/>
              </a:ext>
            </a:extLst>
          </p:cNvPr>
          <p:cNvSpPr/>
          <p:nvPr/>
        </p:nvSpPr>
        <p:spPr bwMode="auto">
          <a:xfrm>
            <a:off x="5734791" y="889417"/>
            <a:ext cx="958168" cy="2289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31AAC-60B8-4B45-BBD2-A36EAB0D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67" dirty="0"/>
              <a:t>НОВЫЕ ВОЗМОЖНОСТИ ДЛЯ КЛИЕНТА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A19757-3F1C-4EDC-8802-9230C52E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38622"/>
            <a:r>
              <a:rPr lang="ru-RU" dirty="0">
                <a:solidFill>
                  <a:prstClr val="white">
                    <a:lumMod val="50000"/>
                  </a:prstClr>
                </a:solidFill>
              </a:rPr>
              <a:t>Цифровой технический сервис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19D9DC-302E-4E8B-94D5-F4D2EC23B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38622"/>
            <a:fld id="{31ED88B6-9D2D-479B-ABA6-BAE9EF28FCC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 defTabSz="1038622"/>
              <a:t>19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14" name="Rectangle 49">
            <a:extLst>
              <a:ext uri="{FF2B5EF4-FFF2-40B4-BE49-F238E27FC236}">
                <a16:creationId xmlns:a16="http://schemas.microsoft.com/office/drawing/2014/main" id="{D9BD92F9-953D-4865-835A-8871D748B0F7}"/>
              </a:ext>
            </a:extLst>
          </p:cNvPr>
          <p:cNvSpPr/>
          <p:nvPr/>
        </p:nvSpPr>
        <p:spPr>
          <a:xfrm>
            <a:off x="8337163" y="2219798"/>
            <a:ext cx="3518836" cy="1902945"/>
          </a:xfrm>
          <a:prstGeom prst="rect">
            <a:avLst/>
          </a:prstGeom>
        </p:spPr>
        <p:txBody>
          <a:bodyPr wrap="square" lIns="96000" tIns="48000" rIns="96000" bIns="48000">
            <a:spAutoFit/>
          </a:bodyPr>
          <a:lstStyle/>
          <a:p>
            <a:pPr defTabSz="1038622">
              <a:lnSpc>
                <a:spcPct val="89000"/>
              </a:lnSpc>
            </a:pPr>
            <a:r>
              <a:rPr lang="ru-RU" sz="2400" b="1" dirty="0">
                <a:solidFill>
                  <a:srgbClr val="F58A1F"/>
                </a:solidFill>
                <a:latin typeface="Arial Narrow" panose="020B0606020202030204" pitchFamily="34" charset="0"/>
              </a:rPr>
              <a:t>Продукт</a:t>
            </a:r>
            <a:endParaRPr lang="en-US" sz="2400" b="1" dirty="0">
              <a:solidFill>
                <a:srgbClr val="F58A1F"/>
              </a:solidFill>
              <a:latin typeface="Arial Narrow" panose="020B0606020202030204" pitchFamily="34" charset="0"/>
            </a:endParaRPr>
          </a:p>
          <a:p>
            <a:pPr defTabSz="1038622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Команда Сибур разрабатывает модели и создает на их базе цифровые решения под клиента. Внедрением и эксплуатацией клиент занимается самостоятельно.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Результатом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является цифровой продукт.</a:t>
            </a:r>
          </a:p>
        </p:txBody>
      </p:sp>
      <p:sp>
        <p:nvSpPr>
          <p:cNvPr id="16" name="Rectangle 51">
            <a:extLst>
              <a:ext uri="{FF2B5EF4-FFF2-40B4-BE49-F238E27FC236}">
                <a16:creationId xmlns:a16="http://schemas.microsoft.com/office/drawing/2014/main" id="{D0D6E68B-18B1-4A7C-AF02-747D3384F8D1}"/>
              </a:ext>
            </a:extLst>
          </p:cNvPr>
          <p:cNvSpPr/>
          <p:nvPr/>
        </p:nvSpPr>
        <p:spPr>
          <a:xfrm>
            <a:off x="660400" y="2219797"/>
            <a:ext cx="3406264" cy="1656723"/>
          </a:xfrm>
          <a:prstGeom prst="rect">
            <a:avLst/>
          </a:prstGeom>
        </p:spPr>
        <p:txBody>
          <a:bodyPr wrap="square" lIns="96000" tIns="48000" rIns="96000" bIns="48000">
            <a:spAutoFit/>
          </a:bodyPr>
          <a:lstStyle/>
          <a:p>
            <a:pPr algn="r" defTabSz="1038622">
              <a:lnSpc>
                <a:spcPct val="89000"/>
              </a:lnSpc>
            </a:pPr>
            <a:r>
              <a:rPr lang="ru-RU" sz="2400" b="1" dirty="0">
                <a:solidFill>
                  <a:srgbClr val="008C95"/>
                </a:solidFill>
                <a:latin typeface="Arial Narrow" panose="020B0606020202030204" pitchFamily="34" charset="0"/>
              </a:rPr>
              <a:t>Сервис</a:t>
            </a:r>
            <a:endParaRPr lang="en-US" sz="2400" b="1" dirty="0">
              <a:solidFill>
                <a:srgbClr val="008C95"/>
              </a:solidFill>
              <a:latin typeface="Arial Narrow" panose="020B0606020202030204" pitchFamily="34" charset="0"/>
            </a:endParaRPr>
          </a:p>
          <a:p>
            <a:pPr algn="r" defTabSz="1038622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Разработанные цифровые решения запускаются на инфраструктуре Сибур, а клиент получает к ним доступ удаленно, по подписке.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Результатом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является сервис.</a:t>
            </a:r>
            <a:endParaRPr lang="en-US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56">
            <a:extLst>
              <a:ext uri="{FF2B5EF4-FFF2-40B4-BE49-F238E27FC236}">
                <a16:creationId xmlns:a16="http://schemas.microsoft.com/office/drawing/2014/main" id="{5E6C9D23-A636-4BBF-AC0A-7908C2E73EE8}"/>
              </a:ext>
            </a:extLst>
          </p:cNvPr>
          <p:cNvSpPr/>
          <p:nvPr/>
        </p:nvSpPr>
        <p:spPr>
          <a:xfrm>
            <a:off x="2012171" y="5214376"/>
            <a:ext cx="8450723" cy="998607"/>
          </a:xfrm>
          <a:prstGeom prst="rect">
            <a:avLst/>
          </a:prstGeom>
        </p:spPr>
        <p:txBody>
          <a:bodyPr wrap="square" lIns="325120" rIns="325120" bIns="130048">
            <a:spAutoFit/>
          </a:bodyPr>
          <a:lstStyle/>
          <a:p>
            <a:pPr algn="ctr" defTabSz="1038622">
              <a:lnSpc>
                <a:spcPct val="89000"/>
              </a:lnSpc>
            </a:pPr>
            <a:r>
              <a:rPr lang="ru-RU" sz="2400" b="1" dirty="0">
                <a:solidFill>
                  <a:srgbClr val="99CC00"/>
                </a:solidFill>
                <a:latin typeface="Arial Narrow" panose="020B0606020202030204" pitchFamily="34" charset="0"/>
              </a:rPr>
              <a:t>Диагностика</a:t>
            </a:r>
            <a:endParaRPr lang="en-US" sz="2400" b="1" dirty="0">
              <a:solidFill>
                <a:srgbClr val="99CC00"/>
              </a:solidFill>
              <a:latin typeface="Arial Narrow" panose="020B0606020202030204" pitchFamily="34" charset="0"/>
            </a:endParaRPr>
          </a:p>
          <a:p>
            <a:pPr algn="ctr" defTabSz="1038622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Команда Сибур проводит расширенную диагностику на стороне клиента с помощью инструментов продвинутой аналитики. Результатом является отчет и набор рекомендаций.</a:t>
            </a:r>
          </a:p>
        </p:txBody>
      </p:sp>
      <p:sp>
        <p:nvSpPr>
          <p:cNvPr id="26" name="Заголовок 15">
            <a:extLst>
              <a:ext uri="{FF2B5EF4-FFF2-40B4-BE49-F238E27FC236}">
                <a16:creationId xmlns:a16="http://schemas.microsoft.com/office/drawing/2014/main" id="{89EEA61D-D178-424F-B131-897845615A42}"/>
              </a:ext>
            </a:extLst>
          </p:cNvPr>
          <p:cNvSpPr txBox="1">
            <a:spLocks/>
          </p:cNvSpPr>
          <p:nvPr/>
        </p:nvSpPr>
        <p:spPr bwMode="auto">
          <a:xfrm>
            <a:off x="4711664" y="3179281"/>
            <a:ext cx="3051736" cy="48413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45711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23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35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47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38622"/>
            <a:r>
              <a:rPr lang="ru-RU" sz="2667" dirty="0">
                <a:solidFill>
                  <a:srgbClr val="008C95"/>
                </a:solidFill>
                <a:latin typeface="Arial Narrow" panose="020B0606020202030204" pitchFamily="34" charset="0"/>
              </a:rPr>
              <a:t>КЛИЕНТ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C8764E8-F43D-4E14-9837-F4BCE2644153}"/>
              </a:ext>
            </a:extLst>
          </p:cNvPr>
          <p:cNvSpPr/>
          <p:nvPr/>
        </p:nvSpPr>
        <p:spPr bwMode="auto">
          <a:xfrm>
            <a:off x="5718575" y="4059747"/>
            <a:ext cx="990600" cy="9906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31E41D3F-FBAA-4CB1-AD74-154EA536C877}"/>
              </a:ext>
            </a:extLst>
          </p:cNvPr>
          <p:cNvSpPr/>
          <p:nvPr/>
        </p:nvSpPr>
        <p:spPr bwMode="auto">
          <a:xfrm>
            <a:off x="4384191" y="2643936"/>
            <a:ext cx="990600" cy="9906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008C9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C8B7B12-8BF9-43F1-8540-EB9265D2F9D9}"/>
              </a:ext>
            </a:extLst>
          </p:cNvPr>
          <p:cNvSpPr/>
          <p:nvPr/>
        </p:nvSpPr>
        <p:spPr bwMode="auto">
          <a:xfrm>
            <a:off x="7032551" y="2643936"/>
            <a:ext cx="990600" cy="9906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58A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E7C97EA-AF37-4470-850A-123A0FFAF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838442" y="1374763"/>
            <a:ext cx="721967" cy="169261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8F823DD-F205-4B9D-BFE3-061C9C9BF5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967427" y="4330264"/>
            <a:ext cx="540211" cy="49562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C9CA8EA-0CD8-4AA4-A2BD-8491BE0647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210972" y="2808364"/>
            <a:ext cx="667131" cy="63458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6A29720-E5D4-4E9A-B47C-396C39A53E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6200000">
            <a:off x="4597955" y="2851813"/>
            <a:ext cx="552067" cy="55485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024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48398"/>
            <a:ext cx="12192000" cy="6857999"/>
          </a:xfrm>
          <a:prstGeom prst="rect">
            <a:avLst/>
          </a:prstGeom>
          <a:solidFill>
            <a:srgbClr val="008C95"/>
          </a:solidFill>
          <a:ln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8858"/>
            <a:endParaRPr lang="ru-RU" sz="20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D63644-BED0-4761-9394-B80639C85344}"/>
              </a:ext>
            </a:extLst>
          </p:cNvPr>
          <p:cNvSpPr/>
          <p:nvPr/>
        </p:nvSpPr>
        <p:spPr>
          <a:xfrm>
            <a:off x="1806939" y="4274663"/>
            <a:ext cx="8578117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38858"/>
            <a:r>
              <a:rPr lang="ru-RU" sz="2000" b="1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Сергей Комышан</a:t>
            </a:r>
          </a:p>
          <a:p>
            <a:pPr algn="ctr" defTabSz="1038858"/>
            <a:r>
              <a:rPr lang="ru-RU" sz="2000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Член Правления - Исполнительный директор. Маркетинг и продажи. Обеспечение производства. Инновации и развитие бизнеса,</a:t>
            </a:r>
          </a:p>
          <a:p>
            <a:pPr algn="ctr" defTabSz="1038858">
              <a:spcAft>
                <a:spcPts val="800"/>
              </a:spcAft>
            </a:pPr>
            <a:r>
              <a:rPr lang="ru-RU" sz="2000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ООО «СИБУР»</a:t>
            </a:r>
            <a:endParaRPr lang="en-US" sz="2000" dirty="0">
              <a:solidFill>
                <a:prstClr val="white"/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algn="ctr" defTabSz="1038858"/>
            <a:r>
              <a:rPr lang="en-US" sz="2000" b="1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Sergey </a:t>
            </a:r>
            <a:r>
              <a:rPr lang="en-US" sz="2000" b="1" dirty="0" err="1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Komyshan</a:t>
            </a:r>
            <a:endParaRPr lang="en-US" sz="2000" b="1" dirty="0">
              <a:solidFill>
                <a:prstClr val="white"/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algn="ctr" defTabSz="1038858"/>
            <a:r>
              <a:rPr lang="en-US" sz="2000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Management Board Member - Executive Director, Marketing and Sales. Procurement. Innovation and Business Development.  SIBUR LLC</a:t>
            </a:r>
          </a:p>
          <a:p>
            <a:pPr algn="ctr" defTabSz="1038858"/>
            <a:endParaRPr lang="ru-RU" sz="2000" dirty="0">
              <a:solidFill>
                <a:prstClr val="white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/>
          <a:stretch/>
        </p:blipFill>
        <p:spPr>
          <a:xfrm>
            <a:off x="4688837" y="168455"/>
            <a:ext cx="2814320" cy="408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raphic 84">
            <a:extLst>
              <a:ext uri="{FF2B5EF4-FFF2-40B4-BE49-F238E27FC236}">
                <a16:creationId xmlns:a16="http://schemas.microsoft.com/office/drawing/2014/main" id="{7FDE9D19-D83E-4D74-8B7C-F97C4F2EF0FB}"/>
              </a:ext>
            </a:extLst>
          </p:cNvPr>
          <p:cNvSpPr/>
          <p:nvPr/>
        </p:nvSpPr>
        <p:spPr>
          <a:xfrm>
            <a:off x="3701345" y="1035290"/>
            <a:ext cx="3940827" cy="3547556"/>
          </a:xfrm>
          <a:custGeom>
            <a:avLst/>
            <a:gdLst>
              <a:gd name="connsiteX0" fmla="*/ 967092 w 982235"/>
              <a:gd name="connsiteY0" fmla="*/ 325978 h 884214"/>
              <a:gd name="connsiteX1" fmla="*/ 779450 w 982235"/>
              <a:gd name="connsiteY1" fmla="*/ 817468 h 884214"/>
              <a:gd name="connsiteX2" fmla="*/ 258432 w 982235"/>
              <a:gd name="connsiteY2" fmla="*/ 792703 h 884214"/>
              <a:gd name="connsiteX3" fmla="*/ 10782 w 982235"/>
              <a:gd name="connsiteY3" fmla="*/ 301213 h 884214"/>
              <a:gd name="connsiteX4" fmla="*/ 500367 w 982235"/>
              <a:gd name="connsiteY4" fmla="*/ 223 h 884214"/>
              <a:gd name="connsiteX5" fmla="*/ 967092 w 982235"/>
              <a:gd name="connsiteY5" fmla="*/ 325978 h 88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235" h="884214">
                <a:moveTo>
                  <a:pt x="967092" y="325978"/>
                </a:moveTo>
                <a:cubicBezTo>
                  <a:pt x="1020432" y="504095"/>
                  <a:pt x="928040" y="717455"/>
                  <a:pt x="779450" y="817468"/>
                </a:cubicBezTo>
                <a:cubicBezTo>
                  <a:pt x="630860" y="916528"/>
                  <a:pt x="425119" y="903193"/>
                  <a:pt x="258432" y="792703"/>
                </a:cubicBezTo>
                <a:cubicBezTo>
                  <a:pt x="90792" y="682213"/>
                  <a:pt x="-38748" y="473615"/>
                  <a:pt x="10782" y="301213"/>
                </a:cubicBezTo>
                <a:cubicBezTo>
                  <a:pt x="59359" y="129763"/>
                  <a:pt x="287007" y="-4540"/>
                  <a:pt x="500367" y="223"/>
                </a:cubicBezTo>
                <a:cubicBezTo>
                  <a:pt x="713727" y="4985"/>
                  <a:pt x="912800" y="147860"/>
                  <a:pt x="967092" y="325978"/>
                </a:cubicBezTo>
                <a:close/>
              </a:path>
            </a:pathLst>
          </a:custGeom>
          <a:solidFill>
            <a:srgbClr val="008C95">
              <a:alpha val="2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20" name="Graphic 100">
            <a:extLst>
              <a:ext uri="{FF2B5EF4-FFF2-40B4-BE49-F238E27FC236}">
                <a16:creationId xmlns:a16="http://schemas.microsoft.com/office/drawing/2014/main" id="{FEC53E69-883C-4CE7-B513-581F236739B3}"/>
              </a:ext>
            </a:extLst>
          </p:cNvPr>
          <p:cNvSpPr/>
          <p:nvPr/>
        </p:nvSpPr>
        <p:spPr>
          <a:xfrm flipH="1">
            <a:off x="3919846" y="840533"/>
            <a:ext cx="4112532" cy="3539907"/>
          </a:xfrm>
          <a:custGeom>
            <a:avLst/>
            <a:gdLst>
              <a:gd name="connsiteX0" fmla="*/ 1029623 w 1042837"/>
              <a:gd name="connsiteY0" fmla="*/ 260343 h 905979"/>
              <a:gd name="connsiteX1" fmla="*/ 737206 w 1042837"/>
              <a:gd name="connsiteY1" fmla="*/ 818508 h 905979"/>
              <a:gd name="connsiteX2" fmla="*/ 164753 w 1042837"/>
              <a:gd name="connsiteY2" fmla="*/ 818508 h 905979"/>
              <a:gd name="connsiteX3" fmla="*/ 21878 w 1042837"/>
              <a:gd name="connsiteY3" fmla="*/ 327018 h 905979"/>
              <a:gd name="connsiteX4" fmla="*/ 467648 w 1042837"/>
              <a:gd name="connsiteY4" fmla="*/ 2215 h 905979"/>
              <a:gd name="connsiteX5" fmla="*/ 1029623 w 1042837"/>
              <a:gd name="connsiteY5" fmla="*/ 260343 h 90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2837" h="905979">
                <a:moveTo>
                  <a:pt x="1029623" y="260343"/>
                </a:moveTo>
                <a:cubicBezTo>
                  <a:pt x="1090583" y="438460"/>
                  <a:pt x="933421" y="695635"/>
                  <a:pt x="737206" y="818508"/>
                </a:cubicBezTo>
                <a:cubicBezTo>
                  <a:pt x="541943" y="941380"/>
                  <a:pt x="308581" y="928998"/>
                  <a:pt x="164753" y="818508"/>
                </a:cubicBezTo>
                <a:cubicBezTo>
                  <a:pt x="19973" y="708018"/>
                  <a:pt x="-34319" y="498468"/>
                  <a:pt x="21878" y="327018"/>
                </a:cubicBezTo>
                <a:cubicBezTo>
                  <a:pt x="78076" y="154615"/>
                  <a:pt x="244763" y="20312"/>
                  <a:pt x="467648" y="2215"/>
                </a:cubicBezTo>
                <a:cubicBezTo>
                  <a:pt x="690533" y="-15883"/>
                  <a:pt x="968663" y="83178"/>
                  <a:pt x="1029623" y="260343"/>
                </a:cubicBezTo>
                <a:close/>
              </a:path>
            </a:pathLst>
          </a:custGeom>
          <a:solidFill>
            <a:srgbClr val="008C95">
              <a:alpha val="2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21" name="Graphic 87">
            <a:extLst>
              <a:ext uri="{FF2B5EF4-FFF2-40B4-BE49-F238E27FC236}">
                <a16:creationId xmlns:a16="http://schemas.microsoft.com/office/drawing/2014/main" id="{8D01790E-932D-4A5E-9BFC-84F8D543AF2E}"/>
              </a:ext>
            </a:extLst>
          </p:cNvPr>
          <p:cNvSpPr/>
          <p:nvPr/>
        </p:nvSpPr>
        <p:spPr>
          <a:xfrm>
            <a:off x="4089448" y="1003595"/>
            <a:ext cx="3788941" cy="3432664"/>
          </a:xfrm>
          <a:custGeom>
            <a:avLst/>
            <a:gdLst>
              <a:gd name="connsiteX0" fmla="*/ 1038017 w 1048968"/>
              <a:gd name="connsiteY0" fmla="*/ 317287 h 950334"/>
              <a:gd name="connsiteX1" fmla="*/ 787510 w 1048968"/>
              <a:gd name="connsiteY1" fmla="*/ 826875 h 950334"/>
              <a:gd name="connsiteX2" fmla="*/ 216962 w 1048968"/>
              <a:gd name="connsiteY2" fmla="*/ 890692 h 950334"/>
              <a:gd name="connsiteX3" fmla="*/ 20747 w 1048968"/>
              <a:gd name="connsiteY3" fmla="*/ 335385 h 950334"/>
              <a:gd name="connsiteX4" fmla="*/ 539860 w 1048968"/>
              <a:gd name="connsiteY4" fmla="*/ 105 h 950334"/>
              <a:gd name="connsiteX5" fmla="*/ 1038017 w 1048968"/>
              <a:gd name="connsiteY5" fmla="*/ 317287 h 95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968" h="950334">
                <a:moveTo>
                  <a:pt x="1038017" y="317287"/>
                </a:moveTo>
                <a:cubicBezTo>
                  <a:pt x="1087547" y="491595"/>
                  <a:pt x="964675" y="701145"/>
                  <a:pt x="787510" y="826875"/>
                </a:cubicBezTo>
                <a:cubicBezTo>
                  <a:pt x="610345" y="953557"/>
                  <a:pt x="380792" y="996420"/>
                  <a:pt x="216962" y="890692"/>
                </a:cubicBezTo>
                <a:cubicBezTo>
                  <a:pt x="53132" y="785917"/>
                  <a:pt x="-44975" y="531600"/>
                  <a:pt x="20747" y="335385"/>
                </a:cubicBezTo>
                <a:cubicBezTo>
                  <a:pt x="85517" y="138217"/>
                  <a:pt x="314117" y="-848"/>
                  <a:pt x="539860" y="105"/>
                </a:cubicBezTo>
                <a:cubicBezTo>
                  <a:pt x="765602" y="1057"/>
                  <a:pt x="988487" y="142027"/>
                  <a:pt x="1038017" y="317287"/>
                </a:cubicBezTo>
                <a:close/>
              </a:path>
            </a:pathLst>
          </a:custGeom>
          <a:blipFill>
            <a:blip r:embed="rId2"/>
            <a:srcRect/>
            <a:stretch>
              <a:fillRect l="-54061" t="-34106" r="-42331"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AEBF3-8728-478E-817E-99D5E6E1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То, что нас объединяет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558430-7939-4B6C-9EDB-3BBC7A150421}"/>
              </a:ext>
            </a:extLst>
          </p:cNvPr>
          <p:cNvSpPr txBox="1"/>
          <p:nvPr/>
        </p:nvSpPr>
        <p:spPr>
          <a:xfrm>
            <a:off x="480485" y="1214225"/>
            <a:ext cx="2859616" cy="8863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77">
              <a:lnSpc>
                <a:spcPct val="120000"/>
              </a:lnSpc>
              <a:spcAft>
                <a:spcPts val="1067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Open Sans"/>
              </a:rPr>
              <a:t>Способствуем динамичному развитию экономики страны и стремимся к усилению позиций российской нефтегазохимии на глобальном рынке.</a:t>
            </a:r>
            <a:endParaRPr lang="ru-RU" sz="1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0E836E2-349C-4230-9262-18F12C64041A}"/>
              </a:ext>
            </a:extLst>
          </p:cNvPr>
          <p:cNvSpPr txBox="1"/>
          <p:nvPr/>
        </p:nvSpPr>
        <p:spPr>
          <a:xfrm>
            <a:off x="8937843" y="1214224"/>
            <a:ext cx="2930589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77">
              <a:lnSpc>
                <a:spcPct val="120000"/>
              </a:lnSpc>
              <a:spcAft>
                <a:spcPts val="1067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Open Sans"/>
              </a:rPr>
              <a:t>Привлекаем высококвалифи-цированных работников, обучаем, повышаем эффективность труда, формируем кадровые резервы с учетом стратегических задач</a:t>
            </a:r>
            <a:r>
              <a:rPr lang="en-US" sz="1200" dirty="0">
                <a:solidFill>
                  <a:prstClr val="black"/>
                </a:solidFill>
                <a:latin typeface="Open Sans"/>
              </a:rPr>
              <a:t> </a:t>
            </a:r>
            <a:r>
              <a:rPr lang="ru-RU" sz="1200" dirty="0">
                <a:solidFill>
                  <a:prstClr val="black"/>
                </a:solidFill>
                <a:latin typeface="Open Sans"/>
              </a:rPr>
              <a:t>компаний.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967054B-B8C1-4275-AE66-69010642E5E7}"/>
              </a:ext>
            </a:extLst>
          </p:cNvPr>
          <p:cNvSpPr txBox="1"/>
          <p:nvPr/>
        </p:nvSpPr>
        <p:spPr>
          <a:xfrm>
            <a:off x="4593893" y="4921333"/>
            <a:ext cx="3151097" cy="8863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77">
              <a:lnSpc>
                <a:spcPct val="120000"/>
              </a:lnSpc>
              <a:spcAft>
                <a:spcPts val="1067"/>
              </a:spcAft>
              <a:defRPr/>
            </a:pPr>
            <a:r>
              <a:rPr lang="ru-RU" sz="1200" dirty="0" smtClean="0">
                <a:latin typeface="Open Sans"/>
              </a:rPr>
              <a:t>Понимаем потребности и ожидания клиентов. Преобразовываем их в возможности и во взаимовыгодный результат.</a:t>
            </a:r>
            <a:endParaRPr lang="ru-RU" sz="1200" dirty="0">
              <a:latin typeface="Open San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4796278-329E-46D8-BC2C-B8791327708B}"/>
              </a:ext>
            </a:extLst>
          </p:cNvPr>
          <p:cNvSpPr txBox="1"/>
          <p:nvPr/>
        </p:nvSpPr>
        <p:spPr>
          <a:xfrm>
            <a:off x="445581" y="4160212"/>
            <a:ext cx="3280213" cy="15511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77">
              <a:lnSpc>
                <a:spcPct val="120000"/>
              </a:lnSpc>
              <a:spcAft>
                <a:spcPts val="1067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Open Sans"/>
              </a:rPr>
              <a:t>Реализуем социальные и благо-творительные проекты, включая поддержку детства, здравоохранения и спорта, образования и науки, культуры и предпринимательства. Инвестируем в охрану окружающей среды, инфраструктуру и развитие городов.</a:t>
            </a:r>
            <a:endParaRPr lang="ru-RU" sz="1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D234D82-8565-4098-A8CC-72F371EB7C64}"/>
              </a:ext>
            </a:extLst>
          </p:cNvPr>
          <p:cNvSpPr txBox="1"/>
          <p:nvPr/>
        </p:nvSpPr>
        <p:spPr>
          <a:xfrm>
            <a:off x="8937845" y="4412723"/>
            <a:ext cx="2930588" cy="17727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77">
              <a:lnSpc>
                <a:spcPct val="120000"/>
              </a:lnSpc>
              <a:spcAft>
                <a:spcPts val="1067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Open Sans"/>
              </a:rPr>
              <a:t>Объективно оцениваем и миними-зируем экологические риски. Создание безопасных условий труда, сохранение жизни и здоровья работников, обеспечение надежной работы опасных производственных объектов являются одними из приоритетных направлений деятельности компаний.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BB5A96-5836-4666-B5D5-9D009F777F3B}"/>
              </a:ext>
            </a:extLst>
          </p:cNvPr>
          <p:cNvGrpSpPr/>
          <p:nvPr/>
        </p:nvGrpSpPr>
        <p:grpSpPr>
          <a:xfrm>
            <a:off x="3512327" y="2652973"/>
            <a:ext cx="4603437" cy="431129"/>
            <a:chOff x="2621595" y="1628496"/>
            <a:chExt cx="3452578" cy="32334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1EF62B64-A2E9-43D2-9C50-412C0F85209E}"/>
                </a:ext>
              </a:extLst>
            </p:cNvPr>
            <p:cNvGrpSpPr/>
            <p:nvPr/>
          </p:nvGrpSpPr>
          <p:grpSpPr>
            <a:xfrm>
              <a:off x="2621595" y="1628496"/>
              <a:ext cx="1736608" cy="323347"/>
              <a:chOff x="339725" y="719134"/>
              <a:chExt cx="1736608" cy="323347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F5739243-7649-48D8-AAEB-68E075A33AF2}"/>
                  </a:ext>
                </a:extLst>
              </p:cNvPr>
              <p:cNvSpPr/>
              <p:nvPr/>
            </p:nvSpPr>
            <p:spPr>
              <a:xfrm>
                <a:off x="339725" y="719134"/>
                <a:ext cx="1736608" cy="323347"/>
              </a:xfrm>
              <a:prstGeom prst="roundRect">
                <a:avLst/>
              </a:prstGeom>
              <a:solidFill>
                <a:srgbClr val="008C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ru-RU" dirty="0">
                  <a:solidFill>
                    <a:prstClr val="white"/>
                  </a:solidFill>
                  <a:latin typeface="Open Sans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E118CD6-A18F-4941-A84C-8780D06B5E3D}"/>
                  </a:ext>
                </a:extLst>
              </p:cNvPr>
              <p:cNvSpPr txBox="1"/>
              <p:nvPr/>
            </p:nvSpPr>
            <p:spPr>
              <a:xfrm>
                <a:off x="360363" y="764373"/>
                <a:ext cx="1695332" cy="22160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 defTabSz="914377">
                  <a:lnSpc>
                    <a:spcPct val="120000"/>
                  </a:lnSpc>
                  <a:spcAft>
                    <a:spcPts val="1067"/>
                  </a:spcAft>
                  <a:defRPr/>
                </a:pPr>
                <a:r>
                  <a:rPr lang="ru-RU" sz="1600" dirty="0" smtClean="0">
                    <a:solidFill>
                      <a:prstClr val="white"/>
                    </a:solidFill>
                    <a:latin typeface="+mj-lt"/>
                  </a:rPr>
                  <a:t>Стратегические </a:t>
                </a:r>
                <a:r>
                  <a:rPr lang="ru-RU" sz="1600" dirty="0">
                    <a:solidFill>
                      <a:prstClr val="white"/>
                    </a:solidFill>
                    <a:latin typeface="+mj-lt"/>
                  </a:rPr>
                  <a:t>цели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A38D3D2-9B6D-4CE8-9806-49B50811330F}"/>
                </a:ext>
              </a:extLst>
            </p:cNvPr>
            <p:cNvGrpSpPr/>
            <p:nvPr/>
          </p:nvGrpSpPr>
          <p:grpSpPr>
            <a:xfrm>
              <a:off x="4378841" y="1628496"/>
              <a:ext cx="1695332" cy="323347"/>
              <a:chOff x="360363" y="719134"/>
              <a:chExt cx="1695332" cy="323347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20C6A4F2-65FD-405D-81BC-A9EFF8E5D06A}"/>
                  </a:ext>
                </a:extLst>
              </p:cNvPr>
              <p:cNvSpPr/>
              <p:nvPr/>
            </p:nvSpPr>
            <p:spPr>
              <a:xfrm>
                <a:off x="388704" y="719134"/>
                <a:ext cx="1638650" cy="323347"/>
              </a:xfrm>
              <a:prstGeom prst="roundRect">
                <a:avLst/>
              </a:prstGeom>
              <a:solidFill>
                <a:srgbClr val="008C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ru-RU" dirty="0">
                  <a:solidFill>
                    <a:prstClr val="white"/>
                  </a:solidFill>
                  <a:latin typeface="Open Sans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B6B53FF-4613-4D52-9751-75498B43019D}"/>
                  </a:ext>
                </a:extLst>
              </p:cNvPr>
              <p:cNvSpPr txBox="1"/>
              <p:nvPr/>
            </p:nvSpPr>
            <p:spPr>
              <a:xfrm>
                <a:off x="360363" y="764373"/>
                <a:ext cx="1695332" cy="22160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 defTabSz="914377">
                  <a:lnSpc>
                    <a:spcPct val="120000"/>
                  </a:lnSpc>
                  <a:spcAft>
                    <a:spcPts val="1067"/>
                  </a:spcAft>
                  <a:defRPr/>
                </a:pPr>
                <a:r>
                  <a:rPr lang="ru-RU" sz="1600" dirty="0">
                    <a:solidFill>
                      <a:prstClr val="white"/>
                    </a:solidFill>
                    <a:latin typeface="+mj-lt"/>
                  </a:rPr>
                  <a:t>Профессионализм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26189B-9B2E-40E2-888C-E2A324B3FCEB}"/>
              </a:ext>
            </a:extLst>
          </p:cNvPr>
          <p:cNvGrpSpPr/>
          <p:nvPr/>
        </p:nvGrpSpPr>
        <p:grpSpPr>
          <a:xfrm>
            <a:off x="3177733" y="3160584"/>
            <a:ext cx="5585268" cy="431130"/>
            <a:chOff x="2370649" y="2023491"/>
            <a:chExt cx="4188951" cy="323347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5972D58-7D68-4161-81D9-B416F5C43007}"/>
                </a:ext>
              </a:extLst>
            </p:cNvPr>
            <p:cNvGrpSpPr/>
            <p:nvPr/>
          </p:nvGrpSpPr>
          <p:grpSpPr>
            <a:xfrm>
              <a:off x="2370649" y="2023491"/>
              <a:ext cx="1987554" cy="323347"/>
              <a:chOff x="214252" y="719134"/>
              <a:chExt cx="1987554" cy="323347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49C477EA-634A-4C65-94E0-B221C5778D33}"/>
                  </a:ext>
                </a:extLst>
              </p:cNvPr>
              <p:cNvSpPr/>
              <p:nvPr/>
            </p:nvSpPr>
            <p:spPr>
              <a:xfrm>
                <a:off x="214252" y="719134"/>
                <a:ext cx="1987554" cy="323347"/>
              </a:xfrm>
              <a:prstGeom prst="roundRect">
                <a:avLst/>
              </a:prstGeom>
              <a:solidFill>
                <a:srgbClr val="008C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ru-RU" dirty="0">
                  <a:solidFill>
                    <a:prstClr val="white"/>
                  </a:solidFill>
                  <a:latin typeface="Open Sans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DD75EA1-A0E2-45EE-A42D-BC06636EF428}"/>
                  </a:ext>
                </a:extLst>
              </p:cNvPr>
              <p:cNvSpPr txBox="1"/>
              <p:nvPr/>
            </p:nvSpPr>
            <p:spPr>
              <a:xfrm>
                <a:off x="280927" y="764373"/>
                <a:ext cx="1854204" cy="20678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 defTabSz="914377">
                  <a:lnSpc>
                    <a:spcPct val="120000"/>
                  </a:lnSpc>
                  <a:spcAft>
                    <a:spcPts val="1067"/>
                  </a:spcAft>
                  <a:defRPr/>
                </a:pPr>
                <a:r>
                  <a:rPr lang="ru-RU" sz="1600" dirty="0">
                    <a:solidFill>
                      <a:prstClr val="white"/>
                    </a:solidFill>
                    <a:latin typeface="+mj-lt"/>
                  </a:rPr>
                  <a:t>Социальная ответственность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297D74A5-53C5-4CCF-86A3-F968836683BA}"/>
                </a:ext>
              </a:extLst>
            </p:cNvPr>
            <p:cNvGrpSpPr/>
            <p:nvPr/>
          </p:nvGrpSpPr>
          <p:grpSpPr>
            <a:xfrm>
              <a:off x="4424878" y="2023491"/>
              <a:ext cx="2134722" cy="323347"/>
              <a:chOff x="140668" y="719134"/>
              <a:chExt cx="2134722" cy="323347"/>
            </a:xfrm>
          </p:grpSpPr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D8298FFE-657B-4F11-B6D3-2D2AF0C72798}"/>
                  </a:ext>
                </a:extLst>
              </p:cNvPr>
              <p:cNvSpPr/>
              <p:nvPr/>
            </p:nvSpPr>
            <p:spPr>
              <a:xfrm>
                <a:off x="140668" y="719134"/>
                <a:ext cx="2134722" cy="323347"/>
              </a:xfrm>
              <a:prstGeom prst="roundRect">
                <a:avLst/>
              </a:prstGeom>
              <a:solidFill>
                <a:srgbClr val="008C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ru-RU" dirty="0">
                  <a:solidFill>
                    <a:prstClr val="white"/>
                  </a:solidFill>
                  <a:latin typeface="Open Sans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F71D38F-F356-4917-88E8-4CE7346BF3BA}"/>
                  </a:ext>
                </a:extLst>
              </p:cNvPr>
              <p:cNvSpPr txBox="1"/>
              <p:nvPr/>
            </p:nvSpPr>
            <p:spPr>
              <a:xfrm>
                <a:off x="166068" y="764373"/>
                <a:ext cx="2083922" cy="22159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 defTabSz="914377">
                  <a:lnSpc>
                    <a:spcPct val="120000"/>
                  </a:lnSpc>
                  <a:spcAft>
                    <a:spcPts val="1067"/>
                  </a:spcAft>
                  <a:defRPr/>
                </a:pPr>
                <a:r>
                  <a:rPr lang="ru-RU" sz="1600" dirty="0">
                    <a:solidFill>
                      <a:prstClr val="white"/>
                    </a:solidFill>
                    <a:latin typeface="+mj-lt"/>
                  </a:rPr>
                  <a:t>Приоритет безопасности</a:t>
                </a:r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D35E638-8C69-49EE-BDEE-2EC6210B5E2B}"/>
              </a:ext>
            </a:extLst>
          </p:cNvPr>
          <p:cNvGrpSpPr/>
          <p:nvPr/>
        </p:nvGrpSpPr>
        <p:grpSpPr>
          <a:xfrm>
            <a:off x="4253003" y="3668193"/>
            <a:ext cx="3280213" cy="431130"/>
            <a:chOff x="-24432" y="719134"/>
            <a:chExt cx="2460160" cy="323347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64E6BA66-F1A0-4308-94AB-32219A6D59C2}"/>
                </a:ext>
              </a:extLst>
            </p:cNvPr>
            <p:cNvSpPr/>
            <p:nvPr/>
          </p:nvSpPr>
          <p:spPr>
            <a:xfrm>
              <a:off x="-24432" y="719134"/>
              <a:ext cx="2460160" cy="323347"/>
            </a:xfrm>
            <a:prstGeom prst="roundRect">
              <a:avLst/>
            </a:prstGeom>
            <a:solidFill>
              <a:srgbClr val="00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33B8F3B-0123-42E3-A573-AA63EC3CCDE9}"/>
                </a:ext>
              </a:extLst>
            </p:cNvPr>
            <p:cNvSpPr txBox="1"/>
            <p:nvPr/>
          </p:nvSpPr>
          <p:spPr>
            <a:xfrm>
              <a:off x="4143" y="764373"/>
              <a:ext cx="2407772" cy="2067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377">
                <a:lnSpc>
                  <a:spcPct val="120000"/>
                </a:lnSpc>
                <a:spcAft>
                  <a:spcPts val="1067"/>
                </a:spcAft>
                <a:defRPr/>
              </a:pPr>
              <a:r>
                <a:rPr lang="ru-RU" sz="1600" dirty="0" err="1" smtClean="0">
                  <a:solidFill>
                    <a:prstClr val="white"/>
                  </a:solidFill>
                  <a:latin typeface="+mj-lt"/>
                </a:rPr>
                <a:t>Клиентоориентированный</a:t>
              </a:r>
              <a:r>
                <a:rPr lang="ru-RU" sz="1600" dirty="0" smtClean="0">
                  <a:solidFill>
                    <a:prstClr val="white"/>
                  </a:solidFill>
                  <a:latin typeface="+mj-lt"/>
                </a:rPr>
                <a:t> подход</a:t>
              </a:r>
              <a:endParaRPr lang="ru-RU" sz="1600" dirty="0">
                <a:solidFill>
                  <a:prstClr val="white"/>
                </a:solidFill>
                <a:latin typeface="+mj-lt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791BE7-1477-4EE3-AD6F-561A0186E866}"/>
              </a:ext>
            </a:extLst>
          </p:cNvPr>
          <p:cNvCxnSpPr>
            <a:cxnSpLocks/>
          </p:cNvCxnSpPr>
          <p:nvPr/>
        </p:nvCxnSpPr>
        <p:spPr>
          <a:xfrm flipV="1">
            <a:off x="5855321" y="4272809"/>
            <a:ext cx="0" cy="427316"/>
          </a:xfrm>
          <a:prstGeom prst="line">
            <a:avLst/>
          </a:prstGeom>
          <a:noFill/>
          <a:ln w="19050" cap="rnd">
            <a:solidFill>
              <a:srgbClr val="008C95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91BBA3A1-C82D-4B42-8DB5-AC9C85097C97}"/>
              </a:ext>
            </a:extLst>
          </p:cNvPr>
          <p:cNvCxnSpPr>
            <a:cxnSpLocks/>
          </p:cNvCxnSpPr>
          <p:nvPr/>
        </p:nvCxnSpPr>
        <p:spPr>
          <a:xfrm rot="18900000">
            <a:off x="3243355" y="2162030"/>
            <a:ext cx="0" cy="427316"/>
          </a:xfrm>
          <a:prstGeom prst="line">
            <a:avLst/>
          </a:prstGeom>
          <a:noFill/>
          <a:ln w="19050" cap="rnd">
            <a:solidFill>
              <a:srgbClr val="008C95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0B5C37B-C9ED-45D4-98CB-FF5CBC3F9D24}"/>
              </a:ext>
            </a:extLst>
          </p:cNvPr>
          <p:cNvCxnSpPr>
            <a:cxnSpLocks/>
          </p:cNvCxnSpPr>
          <p:nvPr/>
        </p:nvCxnSpPr>
        <p:spPr>
          <a:xfrm rot="2700000" flipH="1">
            <a:off x="8358300" y="2162030"/>
            <a:ext cx="0" cy="427316"/>
          </a:xfrm>
          <a:prstGeom prst="line">
            <a:avLst/>
          </a:prstGeom>
          <a:noFill/>
          <a:ln w="19050" cap="rnd">
            <a:solidFill>
              <a:srgbClr val="008C95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79BABCAD-A001-4DDE-A4ED-2E24AFD2F60C}"/>
              </a:ext>
            </a:extLst>
          </p:cNvPr>
          <p:cNvCxnSpPr>
            <a:cxnSpLocks/>
          </p:cNvCxnSpPr>
          <p:nvPr/>
        </p:nvCxnSpPr>
        <p:spPr>
          <a:xfrm rot="2700000" flipV="1">
            <a:off x="2898343" y="3656302"/>
            <a:ext cx="0" cy="427316"/>
          </a:xfrm>
          <a:prstGeom prst="line">
            <a:avLst/>
          </a:prstGeom>
          <a:noFill/>
          <a:ln w="19050" cap="rnd">
            <a:solidFill>
              <a:srgbClr val="008C95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DF9497B-A82C-4BDD-A4C1-748C73C45197}"/>
              </a:ext>
            </a:extLst>
          </p:cNvPr>
          <p:cNvCxnSpPr>
            <a:cxnSpLocks/>
          </p:cNvCxnSpPr>
          <p:nvPr/>
        </p:nvCxnSpPr>
        <p:spPr>
          <a:xfrm rot="18900000" flipH="1" flipV="1">
            <a:off x="8993313" y="3656303"/>
            <a:ext cx="0" cy="427316"/>
          </a:xfrm>
          <a:prstGeom prst="line">
            <a:avLst/>
          </a:prstGeom>
          <a:noFill/>
          <a:ln w="19050" cap="rnd">
            <a:solidFill>
              <a:srgbClr val="008C95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9501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87">
            <a:extLst>
              <a:ext uri="{FF2B5EF4-FFF2-40B4-BE49-F238E27FC236}">
                <a16:creationId xmlns:a16="http://schemas.microsoft.com/office/drawing/2014/main" id="{4B18F917-8184-4D75-B385-7D4ED39E79CF}"/>
              </a:ext>
            </a:extLst>
          </p:cNvPr>
          <p:cNvSpPr/>
          <p:nvPr/>
        </p:nvSpPr>
        <p:spPr>
          <a:xfrm>
            <a:off x="6673958" y="871398"/>
            <a:ext cx="6171281" cy="5590993"/>
          </a:xfrm>
          <a:custGeom>
            <a:avLst/>
            <a:gdLst>
              <a:gd name="connsiteX0" fmla="*/ 1038017 w 1048968"/>
              <a:gd name="connsiteY0" fmla="*/ 317287 h 950334"/>
              <a:gd name="connsiteX1" fmla="*/ 787510 w 1048968"/>
              <a:gd name="connsiteY1" fmla="*/ 826875 h 950334"/>
              <a:gd name="connsiteX2" fmla="*/ 216962 w 1048968"/>
              <a:gd name="connsiteY2" fmla="*/ 890692 h 950334"/>
              <a:gd name="connsiteX3" fmla="*/ 20747 w 1048968"/>
              <a:gd name="connsiteY3" fmla="*/ 335385 h 950334"/>
              <a:gd name="connsiteX4" fmla="*/ 539860 w 1048968"/>
              <a:gd name="connsiteY4" fmla="*/ 105 h 950334"/>
              <a:gd name="connsiteX5" fmla="*/ 1038017 w 1048968"/>
              <a:gd name="connsiteY5" fmla="*/ 317287 h 95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968" h="950334">
                <a:moveTo>
                  <a:pt x="1038017" y="317287"/>
                </a:moveTo>
                <a:cubicBezTo>
                  <a:pt x="1087547" y="491595"/>
                  <a:pt x="964675" y="701145"/>
                  <a:pt x="787510" y="826875"/>
                </a:cubicBezTo>
                <a:cubicBezTo>
                  <a:pt x="610345" y="953557"/>
                  <a:pt x="380792" y="996420"/>
                  <a:pt x="216962" y="890692"/>
                </a:cubicBezTo>
                <a:cubicBezTo>
                  <a:pt x="53132" y="785917"/>
                  <a:pt x="-44975" y="531600"/>
                  <a:pt x="20747" y="335385"/>
                </a:cubicBezTo>
                <a:cubicBezTo>
                  <a:pt x="85517" y="138217"/>
                  <a:pt x="314117" y="-848"/>
                  <a:pt x="539860" y="105"/>
                </a:cubicBezTo>
                <a:cubicBezTo>
                  <a:pt x="765602" y="1057"/>
                  <a:pt x="988487" y="142027"/>
                  <a:pt x="1038017" y="317287"/>
                </a:cubicBezTo>
                <a:close/>
              </a:path>
            </a:pathLst>
          </a:custGeom>
          <a:solidFill>
            <a:srgbClr val="008C95">
              <a:alpha val="8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26D1D-4C4A-49FF-91AE-9A16E69A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возможности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для клиентов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8A56C-DBFC-4E00-AE76-6A0DE78AD848}"/>
              </a:ext>
            </a:extLst>
          </p:cNvPr>
          <p:cNvSpPr txBox="1"/>
          <p:nvPr/>
        </p:nvSpPr>
        <p:spPr>
          <a:xfrm>
            <a:off x="1686143" y="1484422"/>
            <a:ext cx="4265927" cy="49194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77">
              <a:lnSpc>
                <a:spcPct val="120000"/>
              </a:lnSpc>
              <a:spcAft>
                <a:spcPts val="2400"/>
              </a:spcAft>
              <a:defRPr/>
            </a:pPr>
            <a:r>
              <a:rPr lang="ru-RU" sz="1400" dirty="0" smtClean="0">
                <a:solidFill>
                  <a:srgbClr val="008C95"/>
                </a:solidFill>
                <a:latin typeface="+mj-lt"/>
              </a:rPr>
              <a:t>Стабильность поставок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за счет синхронизации ассортимента и графиков ремонтов всех предприятий</a:t>
            </a:r>
            <a:endParaRPr lang="ru-RU" sz="1100" dirty="0">
              <a:solidFill>
                <a:srgbClr val="008C95"/>
              </a:solidFill>
              <a:latin typeface="+mj-lt"/>
            </a:endParaRPr>
          </a:p>
          <a:p>
            <a:pPr defTabSz="914377">
              <a:lnSpc>
                <a:spcPct val="120000"/>
              </a:lnSpc>
              <a:spcAft>
                <a:spcPts val="240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+mj-lt"/>
              </a:rPr>
              <a:t>Возможность</a:t>
            </a:r>
            <a:r>
              <a:rPr lang="ru-RU" sz="1600" dirty="0" smtClean="0">
                <a:solidFill>
                  <a:prstClr val="black"/>
                </a:solidFill>
                <a:latin typeface="Open Sans"/>
              </a:rPr>
              <a:t> </a:t>
            </a:r>
            <a:r>
              <a:rPr lang="ru-RU" sz="1400" dirty="0" smtClean="0">
                <a:solidFill>
                  <a:srgbClr val="008C95"/>
                </a:solidFill>
                <a:latin typeface="+mj-lt"/>
              </a:rPr>
              <a:t>пакетной </a:t>
            </a:r>
            <a:r>
              <a:rPr lang="ru-RU" sz="1400" dirty="0">
                <a:solidFill>
                  <a:srgbClr val="008C95"/>
                </a:solidFill>
                <a:latin typeface="+mj-lt"/>
              </a:rPr>
              <a:t>закупки </a:t>
            </a:r>
            <a:r>
              <a:rPr lang="ru-RU" sz="1400" dirty="0">
                <a:solidFill>
                  <a:prstClr val="black"/>
                </a:solidFill>
                <a:latin typeface="+mj-lt"/>
              </a:rPr>
              <a:t>за счет расширения ассортимента</a:t>
            </a:r>
          </a:p>
          <a:p>
            <a:pPr defTabSz="914377">
              <a:lnSpc>
                <a:spcPct val="120000"/>
              </a:lnSpc>
              <a:spcAft>
                <a:spcPts val="24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+mj-lt"/>
              </a:rPr>
              <a:t>Снижение стоимости и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 </a:t>
            </a:r>
            <a:r>
              <a:rPr lang="ru-RU" sz="1400" dirty="0" smtClean="0">
                <a:solidFill>
                  <a:prstClr val="black"/>
                </a:solidFill>
                <a:latin typeface="+mj-lt"/>
              </a:rPr>
              <a:t>повышение качества</a:t>
            </a: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ru-RU" sz="1400" dirty="0">
                <a:solidFill>
                  <a:srgbClr val="008C95"/>
                </a:solidFill>
                <a:latin typeface="+mj-lt"/>
              </a:rPr>
              <a:t>логистического </a:t>
            </a:r>
            <a:r>
              <a:rPr lang="ru-RU" sz="1400" dirty="0" smtClean="0">
                <a:solidFill>
                  <a:srgbClr val="008C95"/>
                </a:solidFill>
                <a:latin typeface="+mj-lt"/>
              </a:rPr>
              <a:t>сервиса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при расширении инфраструктуры</a:t>
            </a:r>
            <a:endParaRPr lang="ru-RU" sz="1400" dirty="0">
              <a:solidFill>
                <a:srgbClr val="008C95"/>
              </a:solidFill>
              <a:latin typeface="+mj-lt"/>
            </a:endParaRPr>
          </a:p>
          <a:p>
            <a:pPr defTabSz="914377">
              <a:lnSpc>
                <a:spcPct val="120000"/>
              </a:lnSpc>
              <a:spcAft>
                <a:spcPts val="240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+mj-lt"/>
              </a:rPr>
              <a:t>Разработка продукта</a:t>
            </a: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+mj-lt"/>
              </a:rPr>
              <a:t>под</a:t>
            </a: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 </a:t>
            </a:r>
            <a:r>
              <a:rPr lang="ru-RU" sz="1400" dirty="0" smtClean="0">
                <a:solidFill>
                  <a:srgbClr val="008C95"/>
                </a:solidFill>
                <a:latin typeface="+mj-lt"/>
              </a:rPr>
              <a:t>потребность </a:t>
            </a:r>
            <a:r>
              <a:rPr lang="ru-RU" sz="1400" dirty="0">
                <a:solidFill>
                  <a:srgbClr val="008C95"/>
                </a:solidFill>
                <a:latin typeface="+mj-lt"/>
              </a:rPr>
              <a:t>клиента </a:t>
            </a:r>
            <a:r>
              <a:rPr lang="ru-RU" sz="1400" dirty="0">
                <a:latin typeface="+mj-lt"/>
              </a:rPr>
              <a:t>с привлечением объединенной R&amp;D </a:t>
            </a:r>
            <a:r>
              <a:rPr lang="ru-RU" sz="1400" dirty="0" smtClean="0">
                <a:latin typeface="+mj-lt"/>
              </a:rPr>
              <a:t>инфраструктуры</a:t>
            </a:r>
            <a:endParaRPr lang="en-US" sz="1400" dirty="0" smtClean="0">
              <a:latin typeface="+mj-lt"/>
            </a:endParaRPr>
          </a:p>
          <a:p>
            <a:pPr defTabSz="914377">
              <a:lnSpc>
                <a:spcPct val="120000"/>
              </a:lnSpc>
              <a:spcAft>
                <a:spcPts val="2400"/>
              </a:spcAft>
              <a:defRPr/>
            </a:pPr>
            <a:r>
              <a:rPr lang="ru-RU" sz="1400" dirty="0" smtClean="0">
                <a:latin typeface="+mj-lt"/>
              </a:rPr>
              <a:t>Расширение </a:t>
            </a:r>
            <a:r>
              <a:rPr lang="ru-RU" sz="1400" dirty="0">
                <a:latin typeface="+mj-lt"/>
              </a:rPr>
              <a:t>возможности давать </a:t>
            </a:r>
            <a:r>
              <a:rPr lang="ru-RU" sz="1400" dirty="0">
                <a:solidFill>
                  <a:srgbClr val="008080"/>
                </a:solidFill>
                <a:latin typeface="+mj-lt"/>
              </a:rPr>
              <a:t>длинные объемные обязательства</a:t>
            </a:r>
            <a:r>
              <a:rPr lang="ru-RU" sz="1400" dirty="0">
                <a:latin typeface="+mj-lt"/>
              </a:rPr>
              <a:t> и держать/соблюдать их</a:t>
            </a:r>
            <a:endParaRPr lang="ru-RU" sz="1400" dirty="0" smtClean="0">
              <a:latin typeface="+mj-lt"/>
            </a:endParaRPr>
          </a:p>
          <a:p>
            <a:pPr defTabSz="914377">
              <a:lnSpc>
                <a:spcPct val="120000"/>
              </a:lnSpc>
              <a:spcAft>
                <a:spcPts val="2400"/>
              </a:spcAft>
              <a:defRPr/>
            </a:pPr>
            <a:r>
              <a:rPr lang="ru-RU" sz="1400" dirty="0" smtClean="0">
                <a:latin typeface="+mj-lt"/>
              </a:rPr>
              <a:t>Больше </a:t>
            </a:r>
            <a:r>
              <a:rPr lang="ru-RU" sz="1400" dirty="0">
                <a:solidFill>
                  <a:srgbClr val="008080"/>
                </a:solidFill>
                <a:latin typeface="+mj-lt"/>
              </a:rPr>
              <a:t>уникальной экспертизы</a:t>
            </a:r>
            <a:r>
              <a:rPr lang="ru-RU" sz="1400" dirty="0">
                <a:latin typeface="+mj-lt"/>
              </a:rPr>
              <a:t>: </a:t>
            </a:r>
            <a:r>
              <a:rPr lang="ru-RU" sz="1400" dirty="0" smtClean="0">
                <a:latin typeface="+mj-lt"/>
              </a:rPr>
              <a:t>идентификация </a:t>
            </a:r>
            <a:r>
              <a:rPr lang="ru-RU" sz="1400" dirty="0">
                <a:latin typeface="+mj-lt"/>
              </a:rPr>
              <a:t>и интеграция знаний и </a:t>
            </a:r>
            <a:r>
              <a:rPr lang="ru-RU" sz="1400" dirty="0" smtClean="0">
                <a:latin typeface="+mj-lt"/>
              </a:rPr>
              <a:t>навыков</a:t>
            </a:r>
            <a:endParaRPr lang="ru-RU" sz="14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A80970-F0B3-4EEC-9D25-76773037D9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14720" y="-657013"/>
            <a:ext cx="6299200" cy="8398933"/>
          </a:xfrm>
          <a:prstGeom prst="rect">
            <a:avLst/>
          </a:prstGeom>
        </p:spPr>
      </p:pic>
      <p:sp>
        <p:nvSpPr>
          <p:cNvPr id="11" name="Graphic 8">
            <a:extLst>
              <a:ext uri="{FF2B5EF4-FFF2-40B4-BE49-F238E27FC236}">
                <a16:creationId xmlns:a16="http://schemas.microsoft.com/office/drawing/2014/main" id="{C61CE52B-CE78-4328-AAB2-DFF706E63BF4}"/>
              </a:ext>
            </a:extLst>
          </p:cNvPr>
          <p:cNvSpPr/>
          <p:nvPr/>
        </p:nvSpPr>
        <p:spPr>
          <a:xfrm>
            <a:off x="752125" y="1526332"/>
            <a:ext cx="468544" cy="477325"/>
          </a:xfrm>
          <a:custGeom>
            <a:avLst/>
            <a:gdLst>
              <a:gd name="connsiteX0" fmla="*/ 951548 w 951547"/>
              <a:gd name="connsiteY0" fmla="*/ 476250 h 952500"/>
              <a:gd name="connsiteX1" fmla="*/ 475298 w 951547"/>
              <a:gd name="connsiteY1" fmla="*/ 952500 h 952500"/>
              <a:gd name="connsiteX2" fmla="*/ 0 w 951547"/>
              <a:gd name="connsiteY2" fmla="*/ 476250 h 952500"/>
              <a:gd name="connsiteX3" fmla="*/ 476250 w 951547"/>
              <a:gd name="connsiteY3" fmla="*/ 0 h 952500"/>
              <a:gd name="connsiteX4" fmla="*/ 951548 w 951547"/>
              <a:gd name="connsiteY4" fmla="*/ 476250 h 952500"/>
              <a:gd name="connsiteX5" fmla="*/ 476250 w 951547"/>
              <a:gd name="connsiteY5" fmla="*/ 92393 h 952500"/>
              <a:gd name="connsiteX6" fmla="*/ 476250 w 951547"/>
              <a:gd name="connsiteY6" fmla="*/ 476250 h 952500"/>
              <a:gd name="connsiteX7" fmla="*/ 92393 w 951547"/>
              <a:gd name="connsiteY7" fmla="*/ 476250 h 952500"/>
              <a:gd name="connsiteX8" fmla="*/ 156210 w 951547"/>
              <a:gd name="connsiteY8" fmla="*/ 476250 h 952500"/>
              <a:gd name="connsiteX9" fmla="*/ 795338 w 951547"/>
              <a:gd name="connsiteY9" fmla="*/ 476250 h 952500"/>
              <a:gd name="connsiteX10" fmla="*/ 859155 w 951547"/>
              <a:gd name="connsiteY10" fmla="*/ 476250 h 952500"/>
              <a:gd name="connsiteX11" fmla="*/ 476250 w 951547"/>
              <a:gd name="connsiteY11" fmla="*/ 859155 h 952500"/>
              <a:gd name="connsiteX12" fmla="*/ 476250 w 951547"/>
              <a:gd name="connsiteY12" fmla="*/ 795338 h 952500"/>
              <a:gd name="connsiteX13" fmla="*/ 204788 w 951547"/>
              <a:gd name="connsiteY13" fmla="*/ 746760 h 952500"/>
              <a:gd name="connsiteX14" fmla="*/ 249555 w 951547"/>
              <a:gd name="connsiteY14" fmla="*/ 701993 h 952500"/>
              <a:gd name="connsiteX15" fmla="*/ 701993 w 951547"/>
              <a:gd name="connsiteY15" fmla="*/ 249555 h 952500"/>
              <a:gd name="connsiteX16" fmla="*/ 746760 w 951547"/>
              <a:gd name="connsiteY16" fmla="*/ 204788 h 952500"/>
              <a:gd name="connsiteX17" fmla="*/ 204788 w 951547"/>
              <a:gd name="connsiteY17" fmla="*/ 204788 h 952500"/>
              <a:gd name="connsiteX18" fmla="*/ 249555 w 951547"/>
              <a:gd name="connsiteY18" fmla="*/ 249555 h 952500"/>
              <a:gd name="connsiteX19" fmla="*/ 476250 w 951547"/>
              <a:gd name="connsiteY19" fmla="*/ 476250 h 952500"/>
              <a:gd name="connsiteX20" fmla="*/ 747713 w 951547"/>
              <a:gd name="connsiteY20" fmla="*/ 747713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1547" h="952500">
                <a:moveTo>
                  <a:pt x="951548" y="476250"/>
                </a:moveTo>
                <a:cubicBezTo>
                  <a:pt x="951548" y="739140"/>
                  <a:pt x="738188" y="952500"/>
                  <a:pt x="475298" y="952500"/>
                </a:cubicBezTo>
                <a:cubicBezTo>
                  <a:pt x="212408" y="952500"/>
                  <a:pt x="0" y="739140"/>
                  <a:pt x="0" y="476250"/>
                </a:cubicBezTo>
                <a:cubicBezTo>
                  <a:pt x="0" y="213360"/>
                  <a:pt x="213360" y="0"/>
                  <a:pt x="476250" y="0"/>
                </a:cubicBezTo>
                <a:cubicBezTo>
                  <a:pt x="739140" y="0"/>
                  <a:pt x="951548" y="213360"/>
                  <a:pt x="951548" y="476250"/>
                </a:cubicBezTo>
                <a:close/>
                <a:moveTo>
                  <a:pt x="476250" y="92393"/>
                </a:moveTo>
                <a:lnTo>
                  <a:pt x="476250" y="476250"/>
                </a:lnTo>
                <a:moveTo>
                  <a:pt x="92393" y="476250"/>
                </a:moveTo>
                <a:lnTo>
                  <a:pt x="156210" y="476250"/>
                </a:lnTo>
                <a:moveTo>
                  <a:pt x="795338" y="476250"/>
                </a:moveTo>
                <a:lnTo>
                  <a:pt x="859155" y="476250"/>
                </a:lnTo>
                <a:moveTo>
                  <a:pt x="476250" y="859155"/>
                </a:moveTo>
                <a:lnTo>
                  <a:pt x="476250" y="795338"/>
                </a:lnTo>
                <a:moveTo>
                  <a:pt x="204788" y="746760"/>
                </a:moveTo>
                <a:lnTo>
                  <a:pt x="249555" y="701993"/>
                </a:lnTo>
                <a:moveTo>
                  <a:pt x="701993" y="249555"/>
                </a:moveTo>
                <a:lnTo>
                  <a:pt x="746760" y="204788"/>
                </a:lnTo>
                <a:moveTo>
                  <a:pt x="204788" y="204788"/>
                </a:moveTo>
                <a:lnTo>
                  <a:pt x="249555" y="249555"/>
                </a:lnTo>
                <a:moveTo>
                  <a:pt x="476250" y="476250"/>
                </a:moveTo>
                <a:lnTo>
                  <a:pt x="747713" y="747713"/>
                </a:lnTo>
              </a:path>
            </a:pathLst>
          </a:custGeom>
          <a:noFill/>
          <a:ln w="19050" cap="rnd">
            <a:solidFill>
              <a:srgbClr val="008C95"/>
            </a:solidFill>
            <a:prstDash val="solid"/>
            <a:round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grpSp>
        <p:nvGrpSpPr>
          <p:cNvPr id="14" name="Graphic 12">
            <a:extLst>
              <a:ext uri="{FF2B5EF4-FFF2-40B4-BE49-F238E27FC236}">
                <a16:creationId xmlns:a16="http://schemas.microsoft.com/office/drawing/2014/main" id="{08756689-8720-42EF-9F16-29978D84CF09}"/>
              </a:ext>
            </a:extLst>
          </p:cNvPr>
          <p:cNvGrpSpPr/>
          <p:nvPr/>
        </p:nvGrpSpPr>
        <p:grpSpPr>
          <a:xfrm>
            <a:off x="744188" y="3307119"/>
            <a:ext cx="468542" cy="495861"/>
            <a:chOff x="872930" y="1925796"/>
            <a:chExt cx="310514" cy="322897"/>
          </a:xfrm>
          <a:noFill/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D884ED-6F4B-436B-87C7-1E1B7289C964}"/>
                </a:ext>
              </a:extLst>
            </p:cNvPr>
            <p:cNvSpPr/>
            <p:nvPr/>
          </p:nvSpPr>
          <p:spPr>
            <a:xfrm>
              <a:off x="1060573" y="1961038"/>
              <a:ext cx="64769" cy="66675"/>
            </a:xfrm>
            <a:custGeom>
              <a:avLst/>
              <a:gdLst>
                <a:gd name="connsiteX0" fmla="*/ 32385 w 64769"/>
                <a:gd name="connsiteY0" fmla="*/ 66675 h 66675"/>
                <a:gd name="connsiteX1" fmla="*/ 0 w 64769"/>
                <a:gd name="connsiteY1" fmla="*/ 33338 h 66675"/>
                <a:gd name="connsiteX2" fmla="*/ 32385 w 64769"/>
                <a:gd name="connsiteY2" fmla="*/ 0 h 66675"/>
                <a:gd name="connsiteX3" fmla="*/ 64770 w 64769"/>
                <a:gd name="connsiteY3" fmla="*/ 33338 h 66675"/>
                <a:gd name="connsiteX4" fmla="*/ 32385 w 64769"/>
                <a:gd name="connsiteY4" fmla="*/ 66675 h 66675"/>
                <a:gd name="connsiteX5" fmla="*/ 32385 w 64769"/>
                <a:gd name="connsiteY5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69" h="66675">
                  <a:moveTo>
                    <a:pt x="32385" y="66675"/>
                  </a:moveTo>
                  <a:cubicBezTo>
                    <a:pt x="14288" y="66675"/>
                    <a:pt x="0" y="51435"/>
                    <a:pt x="0" y="33338"/>
                  </a:cubicBezTo>
                  <a:cubicBezTo>
                    <a:pt x="0" y="15240"/>
                    <a:pt x="14288" y="0"/>
                    <a:pt x="32385" y="0"/>
                  </a:cubicBezTo>
                  <a:cubicBezTo>
                    <a:pt x="50482" y="0"/>
                    <a:pt x="64770" y="15240"/>
                    <a:pt x="64770" y="33338"/>
                  </a:cubicBezTo>
                  <a:cubicBezTo>
                    <a:pt x="64770" y="51435"/>
                    <a:pt x="50482" y="66675"/>
                    <a:pt x="32385" y="66675"/>
                  </a:cubicBezTo>
                  <a:lnTo>
                    <a:pt x="32385" y="66675"/>
                  </a:lnTo>
                  <a:close/>
                </a:path>
              </a:pathLst>
            </a:custGeom>
            <a:noFill/>
            <a:ln w="19050" cap="rnd">
              <a:solidFill>
                <a:srgbClr val="008C95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  <p:grpSp>
          <p:nvGrpSpPr>
            <p:cNvPr id="16" name="Graphic 12">
              <a:extLst>
                <a:ext uri="{FF2B5EF4-FFF2-40B4-BE49-F238E27FC236}">
                  <a16:creationId xmlns:a16="http://schemas.microsoft.com/office/drawing/2014/main" id="{BA1DE44E-F51C-4566-A6C5-41873C7BBD57}"/>
                </a:ext>
              </a:extLst>
            </p:cNvPr>
            <p:cNvGrpSpPr/>
            <p:nvPr/>
          </p:nvGrpSpPr>
          <p:grpSpPr>
            <a:xfrm>
              <a:off x="872930" y="1925796"/>
              <a:ext cx="310514" cy="322897"/>
              <a:chOff x="872930" y="1925796"/>
              <a:chExt cx="310514" cy="32289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EE80C40-325F-41B9-A641-ABFD48477981}"/>
                  </a:ext>
                </a:extLst>
              </p:cNvPr>
              <p:cNvSpPr/>
              <p:nvPr/>
            </p:nvSpPr>
            <p:spPr>
              <a:xfrm>
                <a:off x="941510" y="2118201"/>
                <a:ext cx="241934" cy="108584"/>
              </a:xfrm>
              <a:custGeom>
                <a:avLst/>
                <a:gdLst>
                  <a:gd name="connsiteX0" fmla="*/ 0 w 241934"/>
                  <a:gd name="connsiteY0" fmla="*/ 108585 h 108584"/>
                  <a:gd name="connsiteX1" fmla="*/ 222885 w 241934"/>
                  <a:gd name="connsiteY1" fmla="*/ 108585 h 108584"/>
                  <a:gd name="connsiteX2" fmla="*/ 241935 w 241934"/>
                  <a:gd name="connsiteY2" fmla="*/ 89535 h 108584"/>
                  <a:gd name="connsiteX3" fmla="*/ 222885 w 241934"/>
                  <a:gd name="connsiteY3" fmla="*/ 70485 h 108584"/>
                  <a:gd name="connsiteX4" fmla="*/ 40005 w 241934"/>
                  <a:gd name="connsiteY4" fmla="*/ 70485 h 108584"/>
                  <a:gd name="connsiteX5" fmla="*/ 4763 w 241934"/>
                  <a:gd name="connsiteY5" fmla="*/ 35242 h 108584"/>
                  <a:gd name="connsiteX6" fmla="*/ 40005 w 241934"/>
                  <a:gd name="connsiteY6" fmla="*/ 0 h 108584"/>
                  <a:gd name="connsiteX7" fmla="*/ 122873 w 241934"/>
                  <a:gd name="connsiteY7" fmla="*/ 0 h 108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934" h="108584">
                    <a:moveTo>
                      <a:pt x="0" y="108585"/>
                    </a:moveTo>
                    <a:lnTo>
                      <a:pt x="222885" y="108585"/>
                    </a:lnTo>
                    <a:cubicBezTo>
                      <a:pt x="233363" y="108585"/>
                      <a:pt x="241935" y="100013"/>
                      <a:pt x="241935" y="89535"/>
                    </a:cubicBezTo>
                    <a:cubicBezTo>
                      <a:pt x="241935" y="79057"/>
                      <a:pt x="233363" y="70485"/>
                      <a:pt x="222885" y="70485"/>
                    </a:cubicBezTo>
                    <a:lnTo>
                      <a:pt x="40005" y="70485"/>
                    </a:lnTo>
                    <a:cubicBezTo>
                      <a:pt x="20955" y="70485"/>
                      <a:pt x="4763" y="55245"/>
                      <a:pt x="4763" y="35242"/>
                    </a:cubicBezTo>
                    <a:cubicBezTo>
                      <a:pt x="4763" y="16192"/>
                      <a:pt x="20003" y="0"/>
                      <a:pt x="40005" y="0"/>
                    </a:cubicBezTo>
                    <a:lnTo>
                      <a:pt x="122873" y="0"/>
                    </a:lnTo>
                  </a:path>
                </a:pathLst>
              </a:custGeom>
              <a:noFill/>
              <a:ln w="19050" cap="rnd">
                <a:solidFill>
                  <a:srgbClr val="008C9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ru-RU">
                  <a:solidFill>
                    <a:prstClr val="black"/>
                  </a:solidFill>
                  <a:latin typeface="Open Sans"/>
                </a:endParaRPr>
              </a:p>
            </p:txBody>
          </p:sp>
          <p:grpSp>
            <p:nvGrpSpPr>
              <p:cNvPr id="18" name="Graphic 12">
                <a:extLst>
                  <a:ext uri="{FF2B5EF4-FFF2-40B4-BE49-F238E27FC236}">
                    <a16:creationId xmlns:a16="http://schemas.microsoft.com/office/drawing/2014/main" id="{1625A298-8CD8-4AAC-9552-91E6B40FE780}"/>
                  </a:ext>
                </a:extLst>
              </p:cNvPr>
              <p:cNvGrpSpPr/>
              <p:nvPr/>
            </p:nvGrpSpPr>
            <p:grpSpPr>
              <a:xfrm>
                <a:off x="872930" y="1925796"/>
                <a:ext cx="289812" cy="322897"/>
                <a:chOff x="872930" y="1925796"/>
                <a:chExt cx="289812" cy="322897"/>
              </a:xfrm>
              <a:noFill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A5D9FE1F-F3A1-4BEF-AFB8-B62D453583AE}"/>
                    </a:ext>
                  </a:extLst>
                </p:cNvPr>
                <p:cNvSpPr/>
                <p:nvPr/>
              </p:nvSpPr>
              <p:spPr>
                <a:xfrm>
                  <a:off x="872930" y="2204878"/>
                  <a:ext cx="43814" cy="43815"/>
                </a:xfrm>
                <a:custGeom>
                  <a:avLst/>
                  <a:gdLst>
                    <a:gd name="connsiteX0" fmla="*/ 21908 w 43814"/>
                    <a:gd name="connsiteY0" fmla="*/ 0 h 43815"/>
                    <a:gd name="connsiteX1" fmla="*/ 0 w 43814"/>
                    <a:gd name="connsiteY1" fmla="*/ 21907 h 43815"/>
                    <a:gd name="connsiteX2" fmla="*/ 21908 w 43814"/>
                    <a:gd name="connsiteY2" fmla="*/ 43815 h 43815"/>
                    <a:gd name="connsiteX3" fmla="*/ 43815 w 43814"/>
                    <a:gd name="connsiteY3" fmla="*/ 21907 h 43815"/>
                    <a:gd name="connsiteX4" fmla="*/ 21908 w 43814"/>
                    <a:gd name="connsiteY4" fmla="*/ 0 h 43815"/>
                    <a:gd name="connsiteX5" fmla="*/ 21908 w 43814"/>
                    <a:gd name="connsiteY5" fmla="*/ 0 h 43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814" h="43815">
                      <a:moveTo>
                        <a:pt x="21908" y="0"/>
                      </a:moveTo>
                      <a:cubicBezTo>
                        <a:pt x="9525" y="0"/>
                        <a:pt x="0" y="9525"/>
                        <a:pt x="0" y="21907"/>
                      </a:cubicBezTo>
                      <a:cubicBezTo>
                        <a:pt x="0" y="34290"/>
                        <a:pt x="9525" y="43815"/>
                        <a:pt x="21908" y="43815"/>
                      </a:cubicBezTo>
                      <a:cubicBezTo>
                        <a:pt x="34290" y="43815"/>
                        <a:pt x="43815" y="34290"/>
                        <a:pt x="43815" y="21907"/>
                      </a:cubicBezTo>
                      <a:cubicBezTo>
                        <a:pt x="43815" y="9525"/>
                        <a:pt x="33338" y="0"/>
                        <a:pt x="21908" y="0"/>
                      </a:cubicBezTo>
                      <a:lnTo>
                        <a:pt x="21908" y="0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8C9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ru-RU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F1CBA30C-F768-4863-92BE-AB2DECF23614}"/>
                    </a:ext>
                  </a:extLst>
                </p:cNvPr>
                <p:cNvSpPr/>
                <p:nvPr/>
              </p:nvSpPr>
              <p:spPr>
                <a:xfrm>
                  <a:off x="1023770" y="1925796"/>
                  <a:ext cx="138972" cy="184784"/>
                </a:xfrm>
                <a:custGeom>
                  <a:avLst/>
                  <a:gdLst>
                    <a:gd name="connsiteX0" fmla="*/ 69187 w 138972"/>
                    <a:gd name="connsiteY0" fmla="*/ 0 h 184784"/>
                    <a:gd name="connsiteX1" fmla="*/ 7275 w 138972"/>
                    <a:gd name="connsiteY1" fmla="*/ 38100 h 184784"/>
                    <a:gd name="connsiteX2" fmla="*/ 13942 w 138972"/>
                    <a:gd name="connsiteY2" fmla="*/ 110490 h 184784"/>
                    <a:gd name="connsiteX3" fmla="*/ 68235 w 138972"/>
                    <a:gd name="connsiteY3" fmla="*/ 182880 h 184784"/>
                    <a:gd name="connsiteX4" fmla="*/ 70140 w 138972"/>
                    <a:gd name="connsiteY4" fmla="*/ 184785 h 184784"/>
                    <a:gd name="connsiteX5" fmla="*/ 124432 w 138972"/>
                    <a:gd name="connsiteY5" fmla="*/ 110490 h 184784"/>
                    <a:gd name="connsiteX6" fmla="*/ 132052 w 138972"/>
                    <a:gd name="connsiteY6" fmla="*/ 37148 h 184784"/>
                    <a:gd name="connsiteX7" fmla="*/ 69187 w 138972"/>
                    <a:gd name="connsiteY7" fmla="*/ 0 h 184784"/>
                    <a:gd name="connsiteX8" fmla="*/ 69187 w 138972"/>
                    <a:gd name="connsiteY8" fmla="*/ 0 h 184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8972" h="184784">
                      <a:moveTo>
                        <a:pt x="69187" y="0"/>
                      </a:moveTo>
                      <a:cubicBezTo>
                        <a:pt x="42517" y="0"/>
                        <a:pt x="19657" y="14288"/>
                        <a:pt x="7275" y="38100"/>
                      </a:cubicBezTo>
                      <a:cubicBezTo>
                        <a:pt x="-4155" y="61913"/>
                        <a:pt x="-2250" y="89535"/>
                        <a:pt x="13942" y="110490"/>
                      </a:cubicBezTo>
                      <a:cubicBezTo>
                        <a:pt x="13942" y="110490"/>
                        <a:pt x="68235" y="182880"/>
                        <a:pt x="68235" y="182880"/>
                      </a:cubicBezTo>
                      <a:lnTo>
                        <a:pt x="70140" y="184785"/>
                      </a:lnTo>
                      <a:cubicBezTo>
                        <a:pt x="70140" y="184785"/>
                        <a:pt x="123480" y="110490"/>
                        <a:pt x="124432" y="110490"/>
                      </a:cubicBezTo>
                      <a:cubicBezTo>
                        <a:pt x="140625" y="89535"/>
                        <a:pt x="143482" y="61913"/>
                        <a:pt x="132052" y="37148"/>
                      </a:cubicBezTo>
                      <a:cubicBezTo>
                        <a:pt x="119670" y="14288"/>
                        <a:pt x="95857" y="0"/>
                        <a:pt x="69187" y="0"/>
                      </a:cubicBezTo>
                      <a:lnTo>
                        <a:pt x="69187" y="0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8C9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ru-RU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</p:grpSp>
      </p:grpSp>
      <p:sp>
        <p:nvSpPr>
          <p:cNvPr id="23" name="Graphic 21">
            <a:extLst>
              <a:ext uri="{FF2B5EF4-FFF2-40B4-BE49-F238E27FC236}">
                <a16:creationId xmlns:a16="http://schemas.microsoft.com/office/drawing/2014/main" id="{DF57F0AA-1E09-48BA-999F-E2CA077203F1}"/>
              </a:ext>
            </a:extLst>
          </p:cNvPr>
          <p:cNvSpPr/>
          <p:nvPr/>
        </p:nvSpPr>
        <p:spPr>
          <a:xfrm>
            <a:off x="767297" y="4275186"/>
            <a:ext cx="473092" cy="477325"/>
          </a:xfrm>
          <a:custGeom>
            <a:avLst/>
            <a:gdLst>
              <a:gd name="connsiteX0" fmla="*/ 249388 w 502240"/>
              <a:gd name="connsiteY0" fmla="*/ 331652 h 497910"/>
              <a:gd name="connsiteX1" fmla="*/ 166259 w 502240"/>
              <a:gd name="connsiteY1" fmla="*/ 248522 h 497910"/>
              <a:gd name="connsiteX2" fmla="*/ 249388 w 502240"/>
              <a:gd name="connsiteY2" fmla="*/ 165393 h 497910"/>
              <a:gd name="connsiteX3" fmla="*/ 332518 w 502240"/>
              <a:gd name="connsiteY3" fmla="*/ 248522 h 497910"/>
              <a:gd name="connsiteX4" fmla="*/ 249388 w 502240"/>
              <a:gd name="connsiteY4" fmla="*/ 331652 h 497910"/>
              <a:gd name="connsiteX5" fmla="*/ 297880 w 502240"/>
              <a:gd name="connsiteY5" fmla="*/ 54554 h 497910"/>
              <a:gd name="connsiteX6" fmla="*/ 294417 w 502240"/>
              <a:gd name="connsiteY6" fmla="*/ 2598 h 497910"/>
              <a:gd name="connsiteX7" fmla="*/ 214751 w 502240"/>
              <a:gd name="connsiteY7" fmla="*/ 2598 h 497910"/>
              <a:gd name="connsiteX8" fmla="*/ 207824 w 502240"/>
              <a:gd name="connsiteY8" fmla="*/ 75336 h 497910"/>
              <a:gd name="connsiteX9" fmla="*/ 204360 w 502240"/>
              <a:gd name="connsiteY9" fmla="*/ 78800 h 497910"/>
              <a:gd name="connsiteX10" fmla="*/ 169723 w 502240"/>
              <a:gd name="connsiteY10" fmla="*/ 92655 h 497910"/>
              <a:gd name="connsiteX11" fmla="*/ 162795 w 502240"/>
              <a:gd name="connsiteY11" fmla="*/ 92655 h 497910"/>
              <a:gd name="connsiteX12" fmla="*/ 103912 w 502240"/>
              <a:gd name="connsiteY12" fmla="*/ 44162 h 497910"/>
              <a:gd name="connsiteX13" fmla="*/ 76202 w 502240"/>
              <a:gd name="connsiteY13" fmla="*/ 71872 h 497910"/>
              <a:gd name="connsiteX14" fmla="*/ 48492 w 502240"/>
              <a:gd name="connsiteY14" fmla="*/ 99582 h 497910"/>
              <a:gd name="connsiteX15" fmla="*/ 93521 w 502240"/>
              <a:gd name="connsiteY15" fmla="*/ 155002 h 497910"/>
              <a:gd name="connsiteX16" fmla="*/ 93521 w 502240"/>
              <a:gd name="connsiteY16" fmla="*/ 161929 h 497910"/>
              <a:gd name="connsiteX17" fmla="*/ 79666 w 502240"/>
              <a:gd name="connsiteY17" fmla="*/ 196566 h 497910"/>
              <a:gd name="connsiteX18" fmla="*/ 76202 w 502240"/>
              <a:gd name="connsiteY18" fmla="*/ 200030 h 497910"/>
              <a:gd name="connsiteX19" fmla="*/ 3464 w 502240"/>
              <a:gd name="connsiteY19" fmla="*/ 206958 h 497910"/>
              <a:gd name="connsiteX20" fmla="*/ 0 w 502240"/>
              <a:gd name="connsiteY20" fmla="*/ 248522 h 497910"/>
              <a:gd name="connsiteX21" fmla="*/ 3464 w 502240"/>
              <a:gd name="connsiteY21" fmla="*/ 286623 h 497910"/>
              <a:gd name="connsiteX22" fmla="*/ 72738 w 502240"/>
              <a:gd name="connsiteY22" fmla="*/ 293551 h 497910"/>
              <a:gd name="connsiteX23" fmla="*/ 76202 w 502240"/>
              <a:gd name="connsiteY23" fmla="*/ 297014 h 497910"/>
              <a:gd name="connsiteX24" fmla="*/ 90057 w 502240"/>
              <a:gd name="connsiteY24" fmla="*/ 331652 h 497910"/>
              <a:gd name="connsiteX25" fmla="*/ 90057 w 502240"/>
              <a:gd name="connsiteY25" fmla="*/ 338579 h 497910"/>
              <a:gd name="connsiteX26" fmla="*/ 45028 w 502240"/>
              <a:gd name="connsiteY26" fmla="*/ 393999 h 497910"/>
              <a:gd name="connsiteX27" fmla="*/ 72738 w 502240"/>
              <a:gd name="connsiteY27" fmla="*/ 425172 h 497910"/>
              <a:gd name="connsiteX28" fmla="*/ 100448 w 502240"/>
              <a:gd name="connsiteY28" fmla="*/ 449418 h 497910"/>
              <a:gd name="connsiteX29" fmla="*/ 155868 w 502240"/>
              <a:gd name="connsiteY29" fmla="*/ 404390 h 497910"/>
              <a:gd name="connsiteX30" fmla="*/ 162795 w 502240"/>
              <a:gd name="connsiteY30" fmla="*/ 404390 h 497910"/>
              <a:gd name="connsiteX31" fmla="*/ 193969 w 502240"/>
              <a:gd name="connsiteY31" fmla="*/ 418245 h 497910"/>
              <a:gd name="connsiteX32" fmla="*/ 197432 w 502240"/>
              <a:gd name="connsiteY32" fmla="*/ 421709 h 497910"/>
              <a:gd name="connsiteX33" fmla="*/ 204360 w 502240"/>
              <a:gd name="connsiteY33" fmla="*/ 494447 h 497910"/>
              <a:gd name="connsiteX34" fmla="*/ 232070 w 502240"/>
              <a:gd name="connsiteY34" fmla="*/ 497910 h 497910"/>
              <a:gd name="connsiteX35" fmla="*/ 242461 w 502240"/>
              <a:gd name="connsiteY35" fmla="*/ 497910 h 497910"/>
              <a:gd name="connsiteX36" fmla="*/ 280562 w 502240"/>
              <a:gd name="connsiteY36" fmla="*/ 494447 h 497910"/>
              <a:gd name="connsiteX37" fmla="*/ 294417 w 502240"/>
              <a:gd name="connsiteY37" fmla="*/ 425172 h 497910"/>
              <a:gd name="connsiteX38" fmla="*/ 297880 w 502240"/>
              <a:gd name="connsiteY38" fmla="*/ 421709 h 497910"/>
              <a:gd name="connsiteX39" fmla="*/ 329054 w 502240"/>
              <a:gd name="connsiteY39" fmla="*/ 407854 h 497910"/>
              <a:gd name="connsiteX40" fmla="*/ 335981 w 502240"/>
              <a:gd name="connsiteY40" fmla="*/ 407854 h 497910"/>
              <a:gd name="connsiteX41" fmla="*/ 394865 w 502240"/>
              <a:gd name="connsiteY41" fmla="*/ 456346 h 497910"/>
              <a:gd name="connsiteX42" fmla="*/ 426038 w 502240"/>
              <a:gd name="connsiteY42" fmla="*/ 428636 h 497910"/>
              <a:gd name="connsiteX43" fmla="*/ 450284 w 502240"/>
              <a:gd name="connsiteY43" fmla="*/ 400926 h 497910"/>
              <a:gd name="connsiteX44" fmla="*/ 401792 w 502240"/>
              <a:gd name="connsiteY44" fmla="*/ 342043 h 497910"/>
              <a:gd name="connsiteX45" fmla="*/ 401792 w 502240"/>
              <a:gd name="connsiteY45" fmla="*/ 335115 h 497910"/>
              <a:gd name="connsiteX46" fmla="*/ 415647 w 502240"/>
              <a:gd name="connsiteY46" fmla="*/ 307406 h 497910"/>
              <a:gd name="connsiteX47" fmla="*/ 419111 w 502240"/>
              <a:gd name="connsiteY47" fmla="*/ 303942 h 497910"/>
              <a:gd name="connsiteX48" fmla="*/ 498776 w 502240"/>
              <a:gd name="connsiteY48" fmla="*/ 293551 h 497910"/>
              <a:gd name="connsiteX49" fmla="*/ 502240 w 502240"/>
              <a:gd name="connsiteY49" fmla="*/ 251986 h 497910"/>
              <a:gd name="connsiteX50" fmla="*/ 498776 w 502240"/>
              <a:gd name="connsiteY50" fmla="*/ 213885 h 497910"/>
              <a:gd name="connsiteX51" fmla="*/ 422574 w 502240"/>
              <a:gd name="connsiteY51" fmla="*/ 206958 h 497910"/>
              <a:gd name="connsiteX52" fmla="*/ 419111 w 502240"/>
              <a:gd name="connsiteY52" fmla="*/ 203494 h 497910"/>
              <a:gd name="connsiteX53" fmla="*/ 408720 w 502240"/>
              <a:gd name="connsiteY53" fmla="*/ 172320 h 497910"/>
              <a:gd name="connsiteX54" fmla="*/ 408720 w 502240"/>
              <a:gd name="connsiteY54" fmla="*/ 165393 h 497910"/>
              <a:gd name="connsiteX55" fmla="*/ 457212 w 502240"/>
              <a:gd name="connsiteY55" fmla="*/ 103046 h 497910"/>
              <a:gd name="connsiteX56" fmla="*/ 429502 w 502240"/>
              <a:gd name="connsiteY56" fmla="*/ 71872 h 497910"/>
              <a:gd name="connsiteX57" fmla="*/ 401792 w 502240"/>
              <a:gd name="connsiteY57" fmla="*/ 47626 h 497910"/>
              <a:gd name="connsiteX58" fmla="*/ 342909 w 502240"/>
              <a:gd name="connsiteY58" fmla="*/ 96118 h 497910"/>
              <a:gd name="connsiteX59" fmla="*/ 335981 w 502240"/>
              <a:gd name="connsiteY59" fmla="*/ 96118 h 497910"/>
              <a:gd name="connsiteX60" fmla="*/ 304808 w 502240"/>
              <a:gd name="connsiteY60" fmla="*/ 82263 h 497910"/>
              <a:gd name="connsiteX61" fmla="*/ 301344 w 502240"/>
              <a:gd name="connsiteY61" fmla="*/ 78800 h 497910"/>
              <a:gd name="connsiteX62" fmla="*/ 297880 w 502240"/>
              <a:gd name="connsiteY62" fmla="*/ 54554 h 49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02240" h="497910">
                <a:moveTo>
                  <a:pt x="249388" y="331652"/>
                </a:moveTo>
                <a:cubicBezTo>
                  <a:pt x="204360" y="331652"/>
                  <a:pt x="166259" y="293551"/>
                  <a:pt x="166259" y="248522"/>
                </a:cubicBezTo>
                <a:cubicBezTo>
                  <a:pt x="166259" y="203494"/>
                  <a:pt x="204360" y="165393"/>
                  <a:pt x="249388" y="165393"/>
                </a:cubicBezTo>
                <a:cubicBezTo>
                  <a:pt x="294417" y="165393"/>
                  <a:pt x="332518" y="203494"/>
                  <a:pt x="332518" y="248522"/>
                </a:cubicBezTo>
                <a:cubicBezTo>
                  <a:pt x="332518" y="297014"/>
                  <a:pt x="294417" y="331652"/>
                  <a:pt x="249388" y="331652"/>
                </a:cubicBezTo>
                <a:close/>
                <a:moveTo>
                  <a:pt x="297880" y="54554"/>
                </a:moveTo>
                <a:lnTo>
                  <a:pt x="294417" y="2598"/>
                </a:lnTo>
                <a:cubicBezTo>
                  <a:pt x="270171" y="-866"/>
                  <a:pt x="242461" y="-866"/>
                  <a:pt x="214751" y="2598"/>
                </a:cubicBezTo>
                <a:lnTo>
                  <a:pt x="207824" y="75336"/>
                </a:lnTo>
                <a:cubicBezTo>
                  <a:pt x="207824" y="78800"/>
                  <a:pt x="204360" y="78800"/>
                  <a:pt x="204360" y="78800"/>
                </a:cubicBezTo>
                <a:cubicBezTo>
                  <a:pt x="190505" y="82263"/>
                  <a:pt x="180114" y="85727"/>
                  <a:pt x="169723" y="92655"/>
                </a:cubicBezTo>
                <a:cubicBezTo>
                  <a:pt x="166259" y="92655"/>
                  <a:pt x="166259" y="92655"/>
                  <a:pt x="162795" y="92655"/>
                </a:cubicBezTo>
                <a:lnTo>
                  <a:pt x="103912" y="44162"/>
                </a:lnTo>
                <a:cubicBezTo>
                  <a:pt x="93521" y="54554"/>
                  <a:pt x="83129" y="61481"/>
                  <a:pt x="76202" y="71872"/>
                </a:cubicBezTo>
                <a:cubicBezTo>
                  <a:pt x="65811" y="78800"/>
                  <a:pt x="58883" y="89191"/>
                  <a:pt x="48492" y="99582"/>
                </a:cubicBezTo>
                <a:lnTo>
                  <a:pt x="93521" y="155002"/>
                </a:lnTo>
                <a:cubicBezTo>
                  <a:pt x="93521" y="158465"/>
                  <a:pt x="93521" y="158465"/>
                  <a:pt x="93521" y="161929"/>
                </a:cubicBezTo>
                <a:cubicBezTo>
                  <a:pt x="86593" y="172320"/>
                  <a:pt x="83129" y="182712"/>
                  <a:pt x="79666" y="196566"/>
                </a:cubicBezTo>
                <a:cubicBezTo>
                  <a:pt x="79666" y="200030"/>
                  <a:pt x="76202" y="200030"/>
                  <a:pt x="76202" y="200030"/>
                </a:cubicBezTo>
                <a:lnTo>
                  <a:pt x="3464" y="206958"/>
                </a:lnTo>
                <a:cubicBezTo>
                  <a:pt x="0" y="220812"/>
                  <a:pt x="0" y="234667"/>
                  <a:pt x="0" y="248522"/>
                </a:cubicBezTo>
                <a:cubicBezTo>
                  <a:pt x="0" y="262377"/>
                  <a:pt x="0" y="272768"/>
                  <a:pt x="3464" y="286623"/>
                </a:cubicBezTo>
                <a:lnTo>
                  <a:pt x="72738" y="293551"/>
                </a:lnTo>
                <a:cubicBezTo>
                  <a:pt x="76202" y="293551"/>
                  <a:pt x="76202" y="297014"/>
                  <a:pt x="76202" y="297014"/>
                </a:cubicBezTo>
                <a:cubicBezTo>
                  <a:pt x="79666" y="307406"/>
                  <a:pt x="83129" y="321261"/>
                  <a:pt x="90057" y="331652"/>
                </a:cubicBezTo>
                <a:cubicBezTo>
                  <a:pt x="90057" y="335115"/>
                  <a:pt x="90057" y="335115"/>
                  <a:pt x="90057" y="338579"/>
                </a:cubicBezTo>
                <a:lnTo>
                  <a:pt x="45028" y="393999"/>
                </a:lnTo>
                <a:cubicBezTo>
                  <a:pt x="51956" y="404390"/>
                  <a:pt x="62347" y="414781"/>
                  <a:pt x="72738" y="425172"/>
                </a:cubicBezTo>
                <a:cubicBezTo>
                  <a:pt x="83129" y="435563"/>
                  <a:pt x="93521" y="442491"/>
                  <a:pt x="100448" y="449418"/>
                </a:cubicBezTo>
                <a:lnTo>
                  <a:pt x="155868" y="404390"/>
                </a:lnTo>
                <a:cubicBezTo>
                  <a:pt x="159331" y="404390"/>
                  <a:pt x="159331" y="404390"/>
                  <a:pt x="162795" y="404390"/>
                </a:cubicBezTo>
                <a:cubicBezTo>
                  <a:pt x="173186" y="411317"/>
                  <a:pt x="183577" y="414781"/>
                  <a:pt x="193969" y="418245"/>
                </a:cubicBezTo>
                <a:cubicBezTo>
                  <a:pt x="197432" y="418245"/>
                  <a:pt x="197432" y="421709"/>
                  <a:pt x="197432" y="421709"/>
                </a:cubicBezTo>
                <a:lnTo>
                  <a:pt x="204360" y="494447"/>
                </a:lnTo>
                <a:cubicBezTo>
                  <a:pt x="214751" y="494447"/>
                  <a:pt x="221678" y="497910"/>
                  <a:pt x="232070" y="497910"/>
                </a:cubicBezTo>
                <a:cubicBezTo>
                  <a:pt x="235533" y="497910"/>
                  <a:pt x="238997" y="497910"/>
                  <a:pt x="242461" y="497910"/>
                </a:cubicBezTo>
                <a:cubicBezTo>
                  <a:pt x="256316" y="497910"/>
                  <a:pt x="266707" y="497910"/>
                  <a:pt x="280562" y="494447"/>
                </a:cubicBezTo>
                <a:lnTo>
                  <a:pt x="294417" y="425172"/>
                </a:lnTo>
                <a:cubicBezTo>
                  <a:pt x="294417" y="421709"/>
                  <a:pt x="297880" y="421709"/>
                  <a:pt x="297880" y="421709"/>
                </a:cubicBezTo>
                <a:cubicBezTo>
                  <a:pt x="308272" y="418245"/>
                  <a:pt x="318663" y="414781"/>
                  <a:pt x="329054" y="407854"/>
                </a:cubicBezTo>
                <a:cubicBezTo>
                  <a:pt x="332518" y="407854"/>
                  <a:pt x="332518" y="407854"/>
                  <a:pt x="335981" y="407854"/>
                </a:cubicBezTo>
                <a:lnTo>
                  <a:pt x="394865" y="456346"/>
                </a:lnTo>
                <a:cubicBezTo>
                  <a:pt x="405256" y="449418"/>
                  <a:pt x="415647" y="439027"/>
                  <a:pt x="426038" y="428636"/>
                </a:cubicBezTo>
                <a:cubicBezTo>
                  <a:pt x="436429" y="418245"/>
                  <a:pt x="443357" y="407854"/>
                  <a:pt x="450284" y="400926"/>
                </a:cubicBezTo>
                <a:lnTo>
                  <a:pt x="401792" y="342043"/>
                </a:lnTo>
                <a:cubicBezTo>
                  <a:pt x="401792" y="338579"/>
                  <a:pt x="401792" y="338579"/>
                  <a:pt x="401792" y="335115"/>
                </a:cubicBezTo>
                <a:cubicBezTo>
                  <a:pt x="405256" y="324724"/>
                  <a:pt x="412183" y="317797"/>
                  <a:pt x="415647" y="307406"/>
                </a:cubicBezTo>
                <a:cubicBezTo>
                  <a:pt x="415647" y="303942"/>
                  <a:pt x="419111" y="303942"/>
                  <a:pt x="419111" y="303942"/>
                </a:cubicBezTo>
                <a:lnTo>
                  <a:pt x="498776" y="293551"/>
                </a:lnTo>
                <a:cubicBezTo>
                  <a:pt x="502240" y="279696"/>
                  <a:pt x="502240" y="265841"/>
                  <a:pt x="502240" y="251986"/>
                </a:cubicBezTo>
                <a:cubicBezTo>
                  <a:pt x="502240" y="238131"/>
                  <a:pt x="502240" y="227740"/>
                  <a:pt x="498776" y="213885"/>
                </a:cubicBezTo>
                <a:lnTo>
                  <a:pt x="422574" y="206958"/>
                </a:lnTo>
                <a:cubicBezTo>
                  <a:pt x="419111" y="206958"/>
                  <a:pt x="419111" y="203494"/>
                  <a:pt x="419111" y="203494"/>
                </a:cubicBezTo>
                <a:cubicBezTo>
                  <a:pt x="415647" y="193103"/>
                  <a:pt x="412183" y="182712"/>
                  <a:pt x="408720" y="172320"/>
                </a:cubicBezTo>
                <a:cubicBezTo>
                  <a:pt x="408720" y="168857"/>
                  <a:pt x="408720" y="168857"/>
                  <a:pt x="408720" y="165393"/>
                </a:cubicBezTo>
                <a:lnTo>
                  <a:pt x="457212" y="103046"/>
                </a:lnTo>
                <a:cubicBezTo>
                  <a:pt x="450284" y="92655"/>
                  <a:pt x="439893" y="82263"/>
                  <a:pt x="429502" y="71872"/>
                </a:cubicBezTo>
                <a:cubicBezTo>
                  <a:pt x="419111" y="61481"/>
                  <a:pt x="412183" y="54554"/>
                  <a:pt x="401792" y="47626"/>
                </a:cubicBezTo>
                <a:lnTo>
                  <a:pt x="342909" y="96118"/>
                </a:lnTo>
                <a:cubicBezTo>
                  <a:pt x="339445" y="96118"/>
                  <a:pt x="339445" y="96118"/>
                  <a:pt x="335981" y="96118"/>
                </a:cubicBezTo>
                <a:cubicBezTo>
                  <a:pt x="325590" y="89191"/>
                  <a:pt x="315199" y="85727"/>
                  <a:pt x="304808" y="82263"/>
                </a:cubicBezTo>
                <a:cubicBezTo>
                  <a:pt x="301344" y="82263"/>
                  <a:pt x="301344" y="78800"/>
                  <a:pt x="301344" y="78800"/>
                </a:cubicBezTo>
                <a:lnTo>
                  <a:pt x="297880" y="54554"/>
                </a:lnTo>
              </a:path>
            </a:pathLst>
          </a:custGeom>
          <a:noFill/>
          <a:ln w="19050" cap="rnd">
            <a:solidFill>
              <a:srgbClr val="008C95"/>
            </a:solidFill>
            <a:prstDash val="solid"/>
            <a:round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1A1DF5-45FE-4DAB-8DE5-3B6DBACEEDFB}"/>
              </a:ext>
            </a:extLst>
          </p:cNvPr>
          <p:cNvGrpSpPr/>
          <p:nvPr/>
        </p:nvGrpSpPr>
        <p:grpSpPr>
          <a:xfrm>
            <a:off x="744187" y="2391425"/>
            <a:ext cx="475639" cy="493074"/>
            <a:chOff x="1155929" y="1265418"/>
            <a:chExt cx="498351" cy="50762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4E45711-E302-4519-BE08-4AE4A03B3B9E}"/>
                </a:ext>
              </a:extLst>
            </p:cNvPr>
            <p:cNvSpPr/>
            <p:nvPr/>
          </p:nvSpPr>
          <p:spPr>
            <a:xfrm>
              <a:off x="1403946" y="1362770"/>
              <a:ext cx="250334" cy="410270"/>
            </a:xfrm>
            <a:custGeom>
              <a:avLst/>
              <a:gdLst>
                <a:gd name="connsiteX0" fmla="*/ 250335 w 250334"/>
                <a:gd name="connsiteY0" fmla="*/ 0 h 410270"/>
                <a:gd name="connsiteX1" fmla="*/ 250335 w 250334"/>
                <a:gd name="connsiteY1" fmla="*/ 312918 h 410270"/>
                <a:gd name="connsiteX2" fmla="*/ 0 w 250334"/>
                <a:gd name="connsiteY2" fmla="*/ 410271 h 41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334" h="410270">
                  <a:moveTo>
                    <a:pt x="250335" y="0"/>
                  </a:moveTo>
                  <a:lnTo>
                    <a:pt x="250335" y="312918"/>
                  </a:lnTo>
                  <a:lnTo>
                    <a:pt x="0" y="410271"/>
                  </a:lnTo>
                </a:path>
              </a:pathLst>
            </a:custGeom>
            <a:noFill/>
            <a:ln w="19050" cap="rnd">
              <a:solidFill>
                <a:srgbClr val="008C95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8F03D9B-E18C-46D4-9353-30DE978304E0}"/>
                </a:ext>
              </a:extLst>
            </p:cNvPr>
            <p:cNvSpPr/>
            <p:nvPr/>
          </p:nvSpPr>
          <p:spPr>
            <a:xfrm>
              <a:off x="1155929" y="1362770"/>
              <a:ext cx="248016" cy="410270"/>
            </a:xfrm>
            <a:custGeom>
              <a:avLst/>
              <a:gdLst>
                <a:gd name="connsiteX0" fmla="*/ 248017 w 248016"/>
                <a:gd name="connsiteY0" fmla="*/ 99670 h 410270"/>
                <a:gd name="connsiteX1" fmla="*/ 248017 w 248016"/>
                <a:gd name="connsiteY1" fmla="*/ 410271 h 410270"/>
                <a:gd name="connsiteX2" fmla="*/ 0 w 248016"/>
                <a:gd name="connsiteY2" fmla="*/ 312918 h 410270"/>
                <a:gd name="connsiteX3" fmla="*/ 0 w 248016"/>
                <a:gd name="connsiteY3" fmla="*/ 0 h 41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016" h="410270">
                  <a:moveTo>
                    <a:pt x="248017" y="99670"/>
                  </a:moveTo>
                  <a:lnTo>
                    <a:pt x="248017" y="410271"/>
                  </a:lnTo>
                  <a:lnTo>
                    <a:pt x="0" y="312918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8C95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5F41445-7698-418D-8E3C-AE1D3A453AC6}"/>
                </a:ext>
              </a:extLst>
            </p:cNvPr>
            <p:cNvSpPr/>
            <p:nvPr/>
          </p:nvSpPr>
          <p:spPr>
            <a:xfrm>
              <a:off x="1155929" y="1265418"/>
              <a:ext cx="498351" cy="194704"/>
            </a:xfrm>
            <a:custGeom>
              <a:avLst/>
              <a:gdLst>
                <a:gd name="connsiteX0" fmla="*/ 248017 w 498351"/>
                <a:gd name="connsiteY0" fmla="*/ 0 h 194704"/>
                <a:gd name="connsiteX1" fmla="*/ 498351 w 498351"/>
                <a:gd name="connsiteY1" fmla="*/ 97352 h 194704"/>
                <a:gd name="connsiteX2" fmla="*/ 248017 w 498351"/>
                <a:gd name="connsiteY2" fmla="*/ 194705 h 194704"/>
                <a:gd name="connsiteX3" fmla="*/ 0 w 498351"/>
                <a:gd name="connsiteY3" fmla="*/ 97352 h 19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8351" h="194704">
                  <a:moveTo>
                    <a:pt x="248017" y="0"/>
                  </a:moveTo>
                  <a:lnTo>
                    <a:pt x="498351" y="97352"/>
                  </a:lnTo>
                  <a:lnTo>
                    <a:pt x="248017" y="194705"/>
                  </a:lnTo>
                  <a:lnTo>
                    <a:pt x="0" y="97352"/>
                  </a:lnTo>
                  <a:close/>
                </a:path>
              </a:pathLst>
            </a:custGeom>
            <a:noFill/>
            <a:ln w="19050" cap="rnd">
              <a:solidFill>
                <a:srgbClr val="008C95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62" y="5920508"/>
            <a:ext cx="483401" cy="483401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3" y="5059189"/>
            <a:ext cx="554640" cy="5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926618" y="6330901"/>
            <a:ext cx="1099127" cy="420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88BFE8C-F64E-4B86-9D15-FB0E948F8751}"/>
              </a:ext>
            </a:extLst>
          </p:cNvPr>
          <p:cNvSpPr txBox="1"/>
          <p:nvPr/>
        </p:nvSpPr>
        <p:spPr>
          <a:xfrm>
            <a:off x="9904358" y="5105371"/>
            <a:ext cx="1743613" cy="2256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en-US" sz="1333" dirty="0">
                <a:solidFill>
                  <a:prstClr val="black"/>
                </a:solidFill>
                <a:latin typeface="Open Sans"/>
              </a:rPr>
              <a:t>0,3</a:t>
            </a:r>
            <a:endParaRPr lang="ru-RU" sz="1333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2183BBF-8397-4572-AFCA-CB783198DA60}"/>
              </a:ext>
            </a:extLst>
          </p:cNvPr>
          <p:cNvSpPr/>
          <p:nvPr/>
        </p:nvSpPr>
        <p:spPr>
          <a:xfrm>
            <a:off x="3033575" y="2688863"/>
            <a:ext cx="6578296" cy="2647527"/>
          </a:xfrm>
          <a:custGeom>
            <a:avLst/>
            <a:gdLst>
              <a:gd name="connsiteX0" fmla="*/ 0 w 4933722"/>
              <a:gd name="connsiteY0" fmla="*/ 1627267 h 1985645"/>
              <a:gd name="connsiteX1" fmla="*/ 4933723 w 4933722"/>
              <a:gd name="connsiteY1" fmla="*/ 0 h 1985645"/>
              <a:gd name="connsiteX2" fmla="*/ 4927391 w 4933722"/>
              <a:gd name="connsiteY2" fmla="*/ 478682 h 1985645"/>
              <a:gd name="connsiteX3" fmla="*/ 0 w 4933722"/>
              <a:gd name="connsiteY3" fmla="*/ 1985646 h 1985645"/>
              <a:gd name="connsiteX4" fmla="*/ 0 w 4933722"/>
              <a:gd name="connsiteY4" fmla="*/ 1627267 h 1985645"/>
              <a:gd name="connsiteX5" fmla="*/ 0 w 4933722"/>
              <a:gd name="connsiteY5" fmla="*/ 1627267 h 1985645"/>
              <a:gd name="connsiteX6" fmla="*/ 0 w 4933722"/>
              <a:gd name="connsiteY6" fmla="*/ 1627267 h 198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3722" h="1985645">
                <a:moveTo>
                  <a:pt x="0" y="1627267"/>
                </a:moveTo>
                <a:cubicBezTo>
                  <a:pt x="1626001" y="1619669"/>
                  <a:pt x="3272264" y="25327"/>
                  <a:pt x="4933723" y="0"/>
                </a:cubicBezTo>
                <a:cubicBezTo>
                  <a:pt x="4933723" y="116505"/>
                  <a:pt x="4927391" y="363444"/>
                  <a:pt x="4927391" y="478682"/>
                </a:cubicBezTo>
                <a:cubicBezTo>
                  <a:pt x="3233006" y="515407"/>
                  <a:pt x="1680454" y="1962851"/>
                  <a:pt x="0" y="1985646"/>
                </a:cubicBezTo>
                <a:lnTo>
                  <a:pt x="0" y="1627267"/>
                </a:lnTo>
                <a:lnTo>
                  <a:pt x="0" y="1627267"/>
                </a:lnTo>
                <a:lnTo>
                  <a:pt x="0" y="1627267"/>
                </a:lnTo>
                <a:close/>
              </a:path>
            </a:pathLst>
          </a:custGeom>
          <a:gradFill>
            <a:gsLst>
              <a:gs pos="0">
                <a:srgbClr val="734739"/>
              </a:gs>
              <a:gs pos="100000">
                <a:srgbClr val="C4C4C4">
                  <a:alpha val="60000"/>
                </a:srgbClr>
              </a:gs>
            </a:gsLst>
            <a:lin ang="0" scaled="0"/>
          </a:gra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5EB58189-DC46-4136-BE73-5EBFF54D3455}"/>
              </a:ext>
            </a:extLst>
          </p:cNvPr>
          <p:cNvSpPr/>
          <p:nvPr/>
        </p:nvSpPr>
        <p:spPr>
          <a:xfrm>
            <a:off x="3033575" y="4090298"/>
            <a:ext cx="6588427" cy="1430137"/>
          </a:xfrm>
          <a:custGeom>
            <a:avLst/>
            <a:gdLst>
              <a:gd name="connsiteX0" fmla="*/ 0 w 4941320"/>
              <a:gd name="connsiteY0" fmla="*/ 1001687 h 1072603"/>
              <a:gd name="connsiteX1" fmla="*/ 4941320 w 4941320"/>
              <a:gd name="connsiteY1" fmla="*/ 0 h 1072603"/>
              <a:gd name="connsiteX2" fmla="*/ 4932456 w 4941320"/>
              <a:gd name="connsiteY2" fmla="*/ 81047 h 1072603"/>
              <a:gd name="connsiteX3" fmla="*/ 0 w 4941320"/>
              <a:gd name="connsiteY3" fmla="*/ 1072603 h 1072603"/>
              <a:gd name="connsiteX4" fmla="*/ 0 w 4941320"/>
              <a:gd name="connsiteY4" fmla="*/ 1001687 h 1072603"/>
              <a:gd name="connsiteX5" fmla="*/ 0 w 4941320"/>
              <a:gd name="connsiteY5" fmla="*/ 1001687 h 1072603"/>
              <a:gd name="connsiteX6" fmla="*/ 0 w 4941320"/>
              <a:gd name="connsiteY6" fmla="*/ 1001687 h 107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1320" h="1072603">
                <a:moveTo>
                  <a:pt x="0" y="1001687"/>
                </a:moveTo>
                <a:cubicBezTo>
                  <a:pt x="1646263" y="944701"/>
                  <a:pt x="3349511" y="12664"/>
                  <a:pt x="4941320" y="0"/>
                </a:cubicBezTo>
                <a:lnTo>
                  <a:pt x="4932456" y="81047"/>
                </a:lnTo>
                <a:cubicBezTo>
                  <a:pt x="3368507" y="110173"/>
                  <a:pt x="1644996" y="1046010"/>
                  <a:pt x="0" y="1072603"/>
                </a:cubicBezTo>
                <a:lnTo>
                  <a:pt x="0" y="1001687"/>
                </a:lnTo>
                <a:lnTo>
                  <a:pt x="0" y="1001687"/>
                </a:lnTo>
                <a:lnTo>
                  <a:pt x="0" y="1001687"/>
                </a:lnTo>
                <a:close/>
              </a:path>
            </a:pathLst>
          </a:custGeom>
          <a:gradFill>
            <a:gsLst>
              <a:gs pos="0">
                <a:srgbClr val="734739"/>
              </a:gs>
              <a:gs pos="100000">
                <a:srgbClr val="C4C4C4">
                  <a:alpha val="60000"/>
                </a:srgbClr>
              </a:gs>
            </a:gsLst>
            <a:lin ang="0" scaled="0"/>
          </a:gra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5713E6C7-6655-4906-950F-9D2B327AE3B7}"/>
              </a:ext>
            </a:extLst>
          </p:cNvPr>
          <p:cNvSpPr/>
          <p:nvPr/>
        </p:nvSpPr>
        <p:spPr>
          <a:xfrm>
            <a:off x="3031886" y="5545762"/>
            <a:ext cx="6575295" cy="602785"/>
          </a:xfrm>
          <a:custGeom>
            <a:avLst/>
            <a:gdLst>
              <a:gd name="connsiteX0" fmla="*/ 0 w 4931471"/>
              <a:gd name="connsiteY0" fmla="*/ 359645 h 452089"/>
              <a:gd name="connsiteX1" fmla="*/ 4928657 w 4931471"/>
              <a:gd name="connsiteY1" fmla="*/ 0 h 452089"/>
              <a:gd name="connsiteX2" fmla="*/ 4928657 w 4931471"/>
              <a:gd name="connsiteY2" fmla="*/ 143098 h 452089"/>
              <a:gd name="connsiteX3" fmla="*/ 3799 w 4931471"/>
              <a:gd name="connsiteY3" fmla="*/ 452089 h 452089"/>
              <a:gd name="connsiteX4" fmla="*/ 0 w 4931471"/>
              <a:gd name="connsiteY4" fmla="*/ 359645 h 452089"/>
              <a:gd name="connsiteX5" fmla="*/ 0 w 4931471"/>
              <a:gd name="connsiteY5" fmla="*/ 359645 h 45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1471" h="452089">
                <a:moveTo>
                  <a:pt x="0" y="359645"/>
                </a:moveTo>
                <a:cubicBezTo>
                  <a:pt x="1634865" y="330519"/>
                  <a:pt x="3339381" y="12664"/>
                  <a:pt x="4928657" y="0"/>
                </a:cubicBezTo>
                <a:cubicBezTo>
                  <a:pt x="4928657" y="31659"/>
                  <a:pt x="4934989" y="103841"/>
                  <a:pt x="4928657" y="143098"/>
                </a:cubicBezTo>
                <a:cubicBezTo>
                  <a:pt x="3367240" y="172224"/>
                  <a:pt x="1646263" y="440692"/>
                  <a:pt x="3799" y="452089"/>
                </a:cubicBezTo>
                <a:cubicBezTo>
                  <a:pt x="1266" y="420430"/>
                  <a:pt x="1266" y="390038"/>
                  <a:pt x="0" y="359645"/>
                </a:cubicBezTo>
                <a:lnTo>
                  <a:pt x="0" y="359645"/>
                </a:lnTo>
                <a:close/>
              </a:path>
            </a:pathLst>
          </a:custGeom>
          <a:gradFill>
            <a:gsLst>
              <a:gs pos="0">
                <a:srgbClr val="734739"/>
              </a:gs>
              <a:gs pos="100000">
                <a:srgbClr val="C4C4C4">
                  <a:alpha val="60000"/>
                </a:srgbClr>
              </a:gs>
            </a:gsLst>
            <a:lin ang="0" scaled="0"/>
          </a:gra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A6DA43AE-7292-4EFB-A6EF-E558196BF507}"/>
              </a:ext>
            </a:extLst>
          </p:cNvPr>
          <p:cNvSpPr/>
          <p:nvPr/>
        </p:nvSpPr>
        <p:spPr>
          <a:xfrm>
            <a:off x="3025631" y="6003338"/>
            <a:ext cx="6591304" cy="359644"/>
          </a:xfrm>
          <a:custGeom>
            <a:avLst/>
            <a:gdLst>
              <a:gd name="connsiteX0" fmla="*/ 892 w 4943478"/>
              <a:gd name="connsiteY0" fmla="*/ 177290 h 269733"/>
              <a:gd name="connsiteX1" fmla="*/ 4943479 w 4943478"/>
              <a:gd name="connsiteY1" fmla="*/ 0 h 269733"/>
              <a:gd name="connsiteX2" fmla="*/ 4934614 w 4943478"/>
              <a:gd name="connsiteY2" fmla="*/ 140566 h 269733"/>
              <a:gd name="connsiteX3" fmla="*/ 892 w 4943478"/>
              <a:gd name="connsiteY3" fmla="*/ 269734 h 269733"/>
              <a:gd name="connsiteX4" fmla="*/ 892 w 4943478"/>
              <a:gd name="connsiteY4" fmla="*/ 177290 h 269733"/>
              <a:gd name="connsiteX5" fmla="*/ 892 w 4943478"/>
              <a:gd name="connsiteY5" fmla="*/ 177290 h 26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3478" h="269733">
                <a:moveTo>
                  <a:pt x="892" y="177290"/>
                </a:moveTo>
                <a:cubicBezTo>
                  <a:pt x="1638290" y="148164"/>
                  <a:pt x="3354202" y="12664"/>
                  <a:pt x="4943479" y="0"/>
                </a:cubicBezTo>
                <a:cubicBezTo>
                  <a:pt x="4943479" y="31659"/>
                  <a:pt x="4940946" y="101308"/>
                  <a:pt x="4934614" y="140566"/>
                </a:cubicBezTo>
                <a:cubicBezTo>
                  <a:pt x="3370665" y="169692"/>
                  <a:pt x="1644622" y="258336"/>
                  <a:pt x="892" y="269734"/>
                </a:cubicBezTo>
                <a:cubicBezTo>
                  <a:pt x="-1641" y="239341"/>
                  <a:pt x="2158" y="208949"/>
                  <a:pt x="892" y="177290"/>
                </a:cubicBezTo>
                <a:lnTo>
                  <a:pt x="892" y="177290"/>
                </a:lnTo>
                <a:close/>
              </a:path>
            </a:pathLst>
          </a:custGeom>
          <a:gradFill>
            <a:gsLst>
              <a:gs pos="0">
                <a:srgbClr val="734739"/>
              </a:gs>
              <a:gs pos="100000">
                <a:srgbClr val="C4C4C4">
                  <a:alpha val="60000"/>
                </a:srgbClr>
              </a:gs>
            </a:gsLst>
            <a:lin ang="0" scaled="0"/>
          </a:gra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D81332E-29C8-4FF9-B358-D6EA6C28AA33}"/>
              </a:ext>
            </a:extLst>
          </p:cNvPr>
          <p:cNvSpPr/>
          <p:nvPr/>
        </p:nvSpPr>
        <p:spPr>
          <a:xfrm>
            <a:off x="3026821" y="4480335"/>
            <a:ext cx="6579804" cy="1472349"/>
          </a:xfrm>
          <a:custGeom>
            <a:avLst/>
            <a:gdLst>
              <a:gd name="connsiteX0" fmla="*/ 4932456 w 4934853"/>
              <a:gd name="connsiteY0" fmla="*/ 0 h 1104262"/>
              <a:gd name="connsiteX1" fmla="*/ 0 w 4934853"/>
              <a:gd name="connsiteY1" fmla="*/ 852257 h 1104262"/>
              <a:gd name="connsiteX2" fmla="*/ 0 w 4934853"/>
              <a:gd name="connsiteY2" fmla="*/ 1104262 h 1104262"/>
              <a:gd name="connsiteX3" fmla="*/ 4932456 w 4934853"/>
              <a:gd name="connsiteY3" fmla="*/ 284930 h 1104262"/>
              <a:gd name="connsiteX4" fmla="*/ 4932456 w 4934853"/>
              <a:gd name="connsiteY4" fmla="*/ 0 h 1104262"/>
              <a:gd name="connsiteX5" fmla="*/ 4932456 w 4934853"/>
              <a:gd name="connsiteY5" fmla="*/ 0 h 110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4853" h="1104262">
                <a:moveTo>
                  <a:pt x="4932456" y="0"/>
                </a:moveTo>
                <a:cubicBezTo>
                  <a:pt x="3277329" y="6332"/>
                  <a:pt x="1627267" y="839594"/>
                  <a:pt x="0" y="852257"/>
                </a:cubicBezTo>
                <a:lnTo>
                  <a:pt x="0" y="1104262"/>
                </a:lnTo>
                <a:cubicBezTo>
                  <a:pt x="1681721" y="1076403"/>
                  <a:pt x="3239338" y="295061"/>
                  <a:pt x="4932456" y="284930"/>
                </a:cubicBezTo>
                <a:cubicBezTo>
                  <a:pt x="4934989" y="229210"/>
                  <a:pt x="4936255" y="53187"/>
                  <a:pt x="4932456" y="0"/>
                </a:cubicBezTo>
                <a:lnTo>
                  <a:pt x="4932456" y="0"/>
                </a:lnTo>
                <a:close/>
              </a:path>
            </a:pathLst>
          </a:custGeom>
          <a:gradFill>
            <a:gsLst>
              <a:gs pos="0">
                <a:srgbClr val="734739"/>
              </a:gs>
              <a:gs pos="100000">
                <a:srgbClr val="C4C4C4">
                  <a:alpha val="60000"/>
                </a:srgbClr>
              </a:gs>
            </a:gsLst>
            <a:lin ang="0" scaled="0"/>
          </a:gra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856886E6-C74B-4041-A739-704E18B87AD2}"/>
              </a:ext>
            </a:extLst>
          </p:cNvPr>
          <p:cNvSpPr/>
          <p:nvPr/>
        </p:nvSpPr>
        <p:spPr>
          <a:xfrm>
            <a:off x="3033575" y="990259"/>
            <a:ext cx="6578296" cy="1705707"/>
          </a:xfrm>
          <a:custGeom>
            <a:avLst/>
            <a:gdLst>
              <a:gd name="connsiteX0" fmla="*/ 0 w 4933722"/>
              <a:gd name="connsiteY0" fmla="*/ 372309 h 1279280"/>
              <a:gd name="connsiteX1" fmla="*/ 4933723 w 4933722"/>
              <a:gd name="connsiteY1" fmla="*/ 0 h 1279280"/>
              <a:gd name="connsiteX2" fmla="*/ 4933723 w 4933722"/>
              <a:gd name="connsiteY2" fmla="*/ 1279019 h 1279280"/>
              <a:gd name="connsiteX3" fmla="*/ 0 w 4933722"/>
              <a:gd name="connsiteY3" fmla="*/ 1018150 h 1279280"/>
              <a:gd name="connsiteX4" fmla="*/ 0 w 4933722"/>
              <a:gd name="connsiteY4" fmla="*/ 372309 h 1279280"/>
              <a:gd name="connsiteX5" fmla="*/ 0 w 4933722"/>
              <a:gd name="connsiteY5" fmla="*/ 372309 h 1279280"/>
              <a:gd name="connsiteX6" fmla="*/ 0 w 4933722"/>
              <a:gd name="connsiteY6" fmla="*/ 372309 h 127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3722" h="1279280">
                <a:moveTo>
                  <a:pt x="0" y="372309"/>
                </a:moveTo>
                <a:cubicBezTo>
                  <a:pt x="1600674" y="397636"/>
                  <a:pt x="3259600" y="70916"/>
                  <a:pt x="4933723" y="0"/>
                </a:cubicBezTo>
                <a:lnTo>
                  <a:pt x="4933723" y="1279019"/>
                </a:lnTo>
                <a:cubicBezTo>
                  <a:pt x="3267198" y="1289150"/>
                  <a:pt x="1695650" y="1001687"/>
                  <a:pt x="0" y="1018150"/>
                </a:cubicBezTo>
                <a:lnTo>
                  <a:pt x="0" y="372309"/>
                </a:lnTo>
                <a:lnTo>
                  <a:pt x="0" y="372309"/>
                </a:lnTo>
                <a:lnTo>
                  <a:pt x="0" y="372309"/>
                </a:lnTo>
                <a:close/>
              </a:path>
            </a:pathLst>
          </a:custGeom>
          <a:gradFill>
            <a:gsLst>
              <a:gs pos="0">
                <a:srgbClr val="008C95"/>
              </a:gs>
              <a:gs pos="100000">
                <a:srgbClr val="C4C4C4">
                  <a:alpha val="80000"/>
                </a:srgbClr>
              </a:gs>
            </a:gsLst>
            <a:lin ang="0" scaled="0"/>
          </a:gra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E639B199-6174-4441-8921-44FA87306F6B}"/>
              </a:ext>
            </a:extLst>
          </p:cNvPr>
          <p:cNvSpPr/>
          <p:nvPr/>
        </p:nvSpPr>
        <p:spPr>
          <a:xfrm>
            <a:off x="3033575" y="2440658"/>
            <a:ext cx="6591804" cy="1649639"/>
          </a:xfrm>
          <a:custGeom>
            <a:avLst/>
            <a:gdLst>
              <a:gd name="connsiteX0" fmla="*/ 0 w 4943853"/>
              <a:gd name="connsiteY0" fmla="*/ 0 h 1237229"/>
              <a:gd name="connsiteX1" fmla="*/ 4928657 w 4943853"/>
              <a:gd name="connsiteY1" fmla="*/ 714225 h 1237229"/>
              <a:gd name="connsiteX2" fmla="*/ 4943853 w 4943853"/>
              <a:gd name="connsiteY2" fmla="*/ 1237230 h 1237229"/>
              <a:gd name="connsiteX3" fmla="*/ 0 w 4943853"/>
              <a:gd name="connsiteY3" fmla="*/ 538201 h 1237229"/>
              <a:gd name="connsiteX4" fmla="*/ 0 w 4943853"/>
              <a:gd name="connsiteY4" fmla="*/ 0 h 1237229"/>
              <a:gd name="connsiteX5" fmla="*/ 0 w 4943853"/>
              <a:gd name="connsiteY5" fmla="*/ 0 h 1237229"/>
              <a:gd name="connsiteX6" fmla="*/ 0 w 4943853"/>
              <a:gd name="connsiteY6" fmla="*/ 0 h 123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3853" h="1237229">
                <a:moveTo>
                  <a:pt x="0" y="0"/>
                </a:moveTo>
                <a:cubicBezTo>
                  <a:pt x="1605739" y="48121"/>
                  <a:pt x="3300124" y="714225"/>
                  <a:pt x="4928657" y="714225"/>
                </a:cubicBezTo>
                <a:lnTo>
                  <a:pt x="4943853" y="1237230"/>
                </a:lnTo>
                <a:cubicBezTo>
                  <a:pt x="3295058" y="1235963"/>
                  <a:pt x="1655127" y="547066"/>
                  <a:pt x="0" y="538201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8C95"/>
              </a:gs>
              <a:gs pos="100000">
                <a:srgbClr val="C4C4C4">
                  <a:alpha val="80000"/>
                </a:srgbClr>
              </a:gs>
            </a:gsLst>
            <a:lin ang="0" scaled="0"/>
          </a:gra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45B3E97B-B54F-48AE-86F0-8B8241EF9FD5}"/>
              </a:ext>
            </a:extLst>
          </p:cNvPr>
          <p:cNvSpPr/>
          <p:nvPr/>
        </p:nvSpPr>
        <p:spPr>
          <a:xfrm>
            <a:off x="3031886" y="3251125"/>
            <a:ext cx="6576607" cy="1237651"/>
          </a:xfrm>
          <a:custGeom>
            <a:avLst/>
            <a:gdLst>
              <a:gd name="connsiteX0" fmla="*/ 1266 w 4932455"/>
              <a:gd name="connsiteY0" fmla="*/ 0 h 928238"/>
              <a:gd name="connsiteX1" fmla="*/ 4929923 w 4932455"/>
              <a:gd name="connsiteY1" fmla="*/ 780075 h 928238"/>
              <a:gd name="connsiteX2" fmla="*/ 4932456 w 4932455"/>
              <a:gd name="connsiteY2" fmla="*/ 928239 h 928238"/>
              <a:gd name="connsiteX3" fmla="*/ 0 w 4932455"/>
              <a:gd name="connsiteY3" fmla="*/ 138033 h 928238"/>
              <a:gd name="connsiteX4" fmla="*/ 1266 w 4932455"/>
              <a:gd name="connsiteY4" fmla="*/ 0 h 928238"/>
              <a:gd name="connsiteX5" fmla="*/ 1266 w 4932455"/>
              <a:gd name="connsiteY5" fmla="*/ 0 h 92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2455" h="928238">
                <a:moveTo>
                  <a:pt x="1266" y="0"/>
                </a:moveTo>
                <a:cubicBezTo>
                  <a:pt x="1607006" y="48122"/>
                  <a:pt x="3301390" y="780075"/>
                  <a:pt x="4929923" y="780075"/>
                </a:cubicBezTo>
                <a:cubicBezTo>
                  <a:pt x="4931190" y="831996"/>
                  <a:pt x="4932456" y="873785"/>
                  <a:pt x="4932456" y="928239"/>
                </a:cubicBezTo>
                <a:cubicBezTo>
                  <a:pt x="3286193" y="925706"/>
                  <a:pt x="1653861" y="145631"/>
                  <a:pt x="0" y="138033"/>
                </a:cubicBezTo>
                <a:cubicBezTo>
                  <a:pt x="1266" y="83580"/>
                  <a:pt x="1266" y="43056"/>
                  <a:pt x="1266" y="0"/>
                </a:cubicBezTo>
                <a:lnTo>
                  <a:pt x="1266" y="0"/>
                </a:lnTo>
                <a:close/>
              </a:path>
            </a:pathLst>
          </a:custGeom>
          <a:gradFill>
            <a:gsLst>
              <a:gs pos="0">
                <a:srgbClr val="008C95"/>
              </a:gs>
              <a:gs pos="100000">
                <a:srgbClr val="C4C4C4">
                  <a:alpha val="80000"/>
                </a:srgbClr>
              </a:gs>
            </a:gsLst>
            <a:lin ang="0" scaled="0"/>
          </a:gra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C40F3EFB-9096-452D-9FDA-EC32C063D4B8}"/>
              </a:ext>
            </a:extLst>
          </p:cNvPr>
          <p:cNvSpPr/>
          <p:nvPr/>
        </p:nvSpPr>
        <p:spPr>
          <a:xfrm>
            <a:off x="3026821" y="3534788"/>
            <a:ext cx="6585049" cy="1806667"/>
          </a:xfrm>
          <a:custGeom>
            <a:avLst/>
            <a:gdLst>
              <a:gd name="connsiteX0" fmla="*/ 5065 w 4938787"/>
              <a:gd name="connsiteY0" fmla="*/ 0 h 1355000"/>
              <a:gd name="connsiteX1" fmla="*/ 4936255 w 4938787"/>
              <a:gd name="connsiteY1" fmla="*/ 1062473 h 1355000"/>
              <a:gd name="connsiteX2" fmla="*/ 4938788 w 4938787"/>
              <a:gd name="connsiteY2" fmla="*/ 1355001 h 1355000"/>
              <a:gd name="connsiteX3" fmla="*/ 0 w 4938787"/>
              <a:gd name="connsiteY3" fmla="*/ 100042 h 1355000"/>
              <a:gd name="connsiteX4" fmla="*/ 5065 w 4938787"/>
              <a:gd name="connsiteY4" fmla="*/ 0 h 1355000"/>
              <a:gd name="connsiteX5" fmla="*/ 5065 w 4938787"/>
              <a:gd name="connsiteY5" fmla="*/ 0 h 135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8787" h="1355000">
                <a:moveTo>
                  <a:pt x="5065" y="0"/>
                </a:moveTo>
                <a:cubicBezTo>
                  <a:pt x="1610805" y="48122"/>
                  <a:pt x="3307721" y="1062473"/>
                  <a:pt x="4936255" y="1062473"/>
                </a:cubicBezTo>
                <a:cubicBezTo>
                  <a:pt x="4934989" y="1099197"/>
                  <a:pt x="4936255" y="1320809"/>
                  <a:pt x="4938788" y="1355001"/>
                </a:cubicBezTo>
                <a:cubicBezTo>
                  <a:pt x="3292525" y="1352468"/>
                  <a:pt x="1653861" y="107640"/>
                  <a:pt x="0" y="100042"/>
                </a:cubicBezTo>
                <a:cubicBezTo>
                  <a:pt x="2533" y="45589"/>
                  <a:pt x="5065" y="43056"/>
                  <a:pt x="5065" y="0"/>
                </a:cubicBezTo>
                <a:lnTo>
                  <a:pt x="5065" y="0"/>
                </a:lnTo>
                <a:close/>
              </a:path>
            </a:pathLst>
          </a:custGeom>
          <a:gradFill>
            <a:gsLst>
              <a:gs pos="0">
                <a:srgbClr val="008C95"/>
              </a:gs>
              <a:gs pos="100000">
                <a:srgbClr val="C4C4C4">
                  <a:alpha val="80000"/>
                </a:srgbClr>
              </a:gs>
            </a:gsLst>
            <a:lin ang="0" scaled="0"/>
          </a:gra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A04C358F-20F9-4141-8D5A-CF6920B94D2F}"/>
              </a:ext>
            </a:extLst>
          </p:cNvPr>
          <p:cNvSpPr/>
          <p:nvPr/>
        </p:nvSpPr>
        <p:spPr>
          <a:xfrm>
            <a:off x="3023445" y="3772864"/>
            <a:ext cx="6585049" cy="1776275"/>
          </a:xfrm>
          <a:custGeom>
            <a:avLst/>
            <a:gdLst>
              <a:gd name="connsiteX0" fmla="*/ 7598 w 4938787"/>
              <a:gd name="connsiteY0" fmla="*/ 0 h 1332206"/>
              <a:gd name="connsiteX1" fmla="*/ 4938788 w 4938787"/>
              <a:gd name="connsiteY1" fmla="*/ 1260024 h 1332206"/>
              <a:gd name="connsiteX2" fmla="*/ 4937521 w 4938787"/>
              <a:gd name="connsiteY2" fmla="*/ 1332206 h 1332206"/>
              <a:gd name="connsiteX3" fmla="*/ 0 w 4938787"/>
              <a:gd name="connsiteY3" fmla="*/ 34192 h 1332206"/>
              <a:gd name="connsiteX4" fmla="*/ 7598 w 4938787"/>
              <a:gd name="connsiteY4" fmla="*/ 0 h 1332206"/>
              <a:gd name="connsiteX5" fmla="*/ 7598 w 4938787"/>
              <a:gd name="connsiteY5" fmla="*/ 0 h 133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8787" h="1332206">
                <a:moveTo>
                  <a:pt x="7598" y="0"/>
                </a:moveTo>
                <a:cubicBezTo>
                  <a:pt x="1613337" y="48122"/>
                  <a:pt x="3310254" y="1260024"/>
                  <a:pt x="4938788" y="1260024"/>
                </a:cubicBezTo>
                <a:cubicBezTo>
                  <a:pt x="4937521" y="1277753"/>
                  <a:pt x="4937521" y="1320809"/>
                  <a:pt x="4937521" y="1332206"/>
                </a:cubicBezTo>
                <a:cubicBezTo>
                  <a:pt x="3289992" y="1328407"/>
                  <a:pt x="1653861" y="41790"/>
                  <a:pt x="0" y="34192"/>
                </a:cubicBezTo>
                <a:cubicBezTo>
                  <a:pt x="1266" y="20262"/>
                  <a:pt x="7598" y="10131"/>
                  <a:pt x="7598" y="0"/>
                </a:cubicBezTo>
                <a:lnTo>
                  <a:pt x="7598" y="0"/>
                </a:lnTo>
                <a:close/>
              </a:path>
            </a:pathLst>
          </a:custGeom>
          <a:gradFill>
            <a:gsLst>
              <a:gs pos="0">
                <a:srgbClr val="008C95"/>
              </a:gs>
              <a:gs pos="100000">
                <a:srgbClr val="C4C4C4">
                  <a:alpha val="80000"/>
                </a:srgbClr>
              </a:gs>
            </a:gsLst>
            <a:lin ang="0" scaled="0"/>
          </a:gra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A378FDA7-5990-4F4C-B93D-7AFF753960F6}"/>
              </a:ext>
            </a:extLst>
          </p:cNvPr>
          <p:cNvSpPr/>
          <p:nvPr/>
        </p:nvSpPr>
        <p:spPr>
          <a:xfrm>
            <a:off x="3026821" y="3911320"/>
            <a:ext cx="6593492" cy="2086953"/>
          </a:xfrm>
          <a:custGeom>
            <a:avLst/>
            <a:gdLst>
              <a:gd name="connsiteX0" fmla="*/ 5065 w 4945119"/>
              <a:gd name="connsiteY0" fmla="*/ 0 h 1565215"/>
              <a:gd name="connsiteX1" fmla="*/ 4938788 w 4945119"/>
              <a:gd name="connsiteY1" fmla="*/ 1439847 h 1565215"/>
              <a:gd name="connsiteX2" fmla="*/ 4945120 w 4945119"/>
              <a:gd name="connsiteY2" fmla="*/ 1565216 h 1565215"/>
              <a:gd name="connsiteX3" fmla="*/ 0 w 4945119"/>
              <a:gd name="connsiteY3" fmla="*/ 101308 h 1565215"/>
              <a:gd name="connsiteX4" fmla="*/ 5065 w 4945119"/>
              <a:gd name="connsiteY4" fmla="*/ 0 h 1565215"/>
              <a:gd name="connsiteX5" fmla="*/ 5065 w 4945119"/>
              <a:gd name="connsiteY5" fmla="*/ 0 h 156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5119" h="1565215">
                <a:moveTo>
                  <a:pt x="5065" y="0"/>
                </a:moveTo>
                <a:cubicBezTo>
                  <a:pt x="1610805" y="48122"/>
                  <a:pt x="3310254" y="1439847"/>
                  <a:pt x="4938788" y="1439847"/>
                </a:cubicBezTo>
                <a:cubicBezTo>
                  <a:pt x="4937522" y="1476571"/>
                  <a:pt x="4941321" y="1531024"/>
                  <a:pt x="4945120" y="1565216"/>
                </a:cubicBezTo>
                <a:cubicBezTo>
                  <a:pt x="3298857" y="1562683"/>
                  <a:pt x="1655127" y="108907"/>
                  <a:pt x="0" y="101308"/>
                </a:cubicBezTo>
                <a:cubicBezTo>
                  <a:pt x="2533" y="45589"/>
                  <a:pt x="5065" y="43056"/>
                  <a:pt x="5065" y="0"/>
                </a:cubicBezTo>
                <a:lnTo>
                  <a:pt x="5065" y="0"/>
                </a:lnTo>
                <a:close/>
              </a:path>
            </a:pathLst>
          </a:custGeom>
          <a:gradFill>
            <a:gsLst>
              <a:gs pos="0">
                <a:srgbClr val="008C95"/>
              </a:gs>
              <a:gs pos="100000">
                <a:srgbClr val="C4C4C4">
                  <a:alpha val="80000"/>
                </a:srgbClr>
              </a:gs>
            </a:gsLst>
            <a:lin ang="0" scaled="0"/>
          </a:gra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B102B834-6B76-48FF-B7C1-D6944D621EE3}"/>
              </a:ext>
            </a:extLst>
          </p:cNvPr>
          <p:cNvSpPr/>
          <p:nvPr/>
        </p:nvSpPr>
        <p:spPr>
          <a:xfrm>
            <a:off x="3026820" y="4149394"/>
            <a:ext cx="6590115" cy="2335159"/>
          </a:xfrm>
          <a:custGeom>
            <a:avLst/>
            <a:gdLst>
              <a:gd name="connsiteX0" fmla="*/ 5065 w 4942586"/>
              <a:gd name="connsiteY0" fmla="*/ 0 h 1751369"/>
              <a:gd name="connsiteX1" fmla="*/ 4936255 w 4942586"/>
              <a:gd name="connsiteY1" fmla="*/ 1595608 h 1751369"/>
              <a:gd name="connsiteX2" fmla="*/ 4942587 w 4942586"/>
              <a:gd name="connsiteY2" fmla="*/ 1751370 h 1751369"/>
              <a:gd name="connsiteX3" fmla="*/ 0 w 4942586"/>
              <a:gd name="connsiteY3" fmla="*/ 100042 h 1751369"/>
              <a:gd name="connsiteX4" fmla="*/ 5065 w 4942586"/>
              <a:gd name="connsiteY4" fmla="*/ 0 h 1751369"/>
              <a:gd name="connsiteX5" fmla="*/ 5065 w 4942586"/>
              <a:gd name="connsiteY5" fmla="*/ 0 h 175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2586" h="1751369">
                <a:moveTo>
                  <a:pt x="5065" y="0"/>
                </a:moveTo>
                <a:cubicBezTo>
                  <a:pt x="1610805" y="48121"/>
                  <a:pt x="3307721" y="1595608"/>
                  <a:pt x="4936255" y="1595608"/>
                </a:cubicBezTo>
                <a:cubicBezTo>
                  <a:pt x="4934989" y="1632332"/>
                  <a:pt x="4938788" y="1717178"/>
                  <a:pt x="4942587" y="1751370"/>
                </a:cubicBezTo>
                <a:cubicBezTo>
                  <a:pt x="3295058" y="1748837"/>
                  <a:pt x="1655127" y="107640"/>
                  <a:pt x="0" y="100042"/>
                </a:cubicBezTo>
                <a:cubicBezTo>
                  <a:pt x="2533" y="44322"/>
                  <a:pt x="5065" y="43056"/>
                  <a:pt x="5065" y="0"/>
                </a:cubicBezTo>
                <a:lnTo>
                  <a:pt x="5065" y="0"/>
                </a:lnTo>
                <a:close/>
              </a:path>
            </a:pathLst>
          </a:custGeom>
          <a:gradFill>
            <a:gsLst>
              <a:gs pos="0">
                <a:srgbClr val="008C95"/>
              </a:gs>
              <a:gs pos="100000">
                <a:srgbClr val="C4C4C4">
                  <a:alpha val="80000"/>
                </a:srgbClr>
              </a:gs>
            </a:gsLst>
            <a:lin ang="0" scaled="0"/>
          </a:gra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2ABF1825-7AF4-4F3F-8C51-B4A80D7ED71A}"/>
              </a:ext>
            </a:extLst>
          </p:cNvPr>
          <p:cNvSpPr/>
          <p:nvPr/>
        </p:nvSpPr>
        <p:spPr>
          <a:xfrm>
            <a:off x="9600051" y="991947"/>
            <a:ext cx="116504" cy="2336848"/>
          </a:xfrm>
          <a:custGeom>
            <a:avLst/>
            <a:gdLst>
              <a:gd name="connsiteX0" fmla="*/ 0 w 87378"/>
              <a:gd name="connsiteY0" fmla="*/ 0 h 1752636"/>
              <a:gd name="connsiteX1" fmla="*/ 87378 w 87378"/>
              <a:gd name="connsiteY1" fmla="*/ 0 h 1752636"/>
              <a:gd name="connsiteX2" fmla="*/ 87378 w 87378"/>
              <a:gd name="connsiteY2" fmla="*/ 1752636 h 1752636"/>
              <a:gd name="connsiteX3" fmla="*/ 0 w 87378"/>
              <a:gd name="connsiteY3" fmla="*/ 1752636 h 1752636"/>
              <a:gd name="connsiteX4" fmla="*/ 0 w 87378"/>
              <a:gd name="connsiteY4" fmla="*/ 0 h 175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78" h="1752636">
                <a:moveTo>
                  <a:pt x="0" y="0"/>
                </a:moveTo>
                <a:lnTo>
                  <a:pt x="87378" y="0"/>
                </a:lnTo>
                <a:lnTo>
                  <a:pt x="87378" y="1752636"/>
                </a:lnTo>
                <a:lnTo>
                  <a:pt x="0" y="1752636"/>
                </a:lnTo>
                <a:lnTo>
                  <a:pt x="0" y="0"/>
                </a:lnTo>
                <a:close/>
              </a:path>
            </a:pathLst>
          </a:custGeom>
          <a:solidFill>
            <a:srgbClr val="939BA1"/>
          </a:soli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349F8851-636E-4D14-BF17-EE7B4EF22BA9}"/>
              </a:ext>
            </a:extLst>
          </p:cNvPr>
          <p:cNvSpPr/>
          <p:nvPr/>
        </p:nvSpPr>
        <p:spPr>
          <a:xfrm>
            <a:off x="9600051" y="3392957"/>
            <a:ext cx="116504" cy="807091"/>
          </a:xfrm>
          <a:custGeom>
            <a:avLst/>
            <a:gdLst>
              <a:gd name="connsiteX0" fmla="*/ 0 w 87378"/>
              <a:gd name="connsiteY0" fmla="*/ 0 h 605318"/>
              <a:gd name="connsiteX1" fmla="*/ 87378 w 87378"/>
              <a:gd name="connsiteY1" fmla="*/ 0 h 605318"/>
              <a:gd name="connsiteX2" fmla="*/ 87378 w 87378"/>
              <a:gd name="connsiteY2" fmla="*/ 605318 h 605318"/>
              <a:gd name="connsiteX3" fmla="*/ 0 w 87378"/>
              <a:gd name="connsiteY3" fmla="*/ 605318 h 605318"/>
              <a:gd name="connsiteX4" fmla="*/ 0 w 87378"/>
              <a:gd name="connsiteY4" fmla="*/ 0 h 60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78" h="605318">
                <a:moveTo>
                  <a:pt x="0" y="0"/>
                </a:moveTo>
                <a:lnTo>
                  <a:pt x="87378" y="0"/>
                </a:lnTo>
                <a:lnTo>
                  <a:pt x="87378" y="605318"/>
                </a:lnTo>
                <a:lnTo>
                  <a:pt x="0" y="605318"/>
                </a:lnTo>
                <a:lnTo>
                  <a:pt x="0" y="0"/>
                </a:lnTo>
                <a:close/>
              </a:path>
            </a:pathLst>
          </a:custGeom>
          <a:solidFill>
            <a:srgbClr val="939BA1"/>
          </a:soli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633D3A1D-1289-4DEB-919A-86DB30D3A20A}"/>
              </a:ext>
            </a:extLst>
          </p:cNvPr>
          <p:cNvSpPr/>
          <p:nvPr/>
        </p:nvSpPr>
        <p:spPr>
          <a:xfrm>
            <a:off x="9600051" y="4294603"/>
            <a:ext cx="116504" cy="562261"/>
          </a:xfrm>
          <a:custGeom>
            <a:avLst/>
            <a:gdLst>
              <a:gd name="connsiteX0" fmla="*/ 0 w 87378"/>
              <a:gd name="connsiteY0" fmla="*/ 0 h 421696"/>
              <a:gd name="connsiteX1" fmla="*/ 87378 w 87378"/>
              <a:gd name="connsiteY1" fmla="*/ 0 h 421696"/>
              <a:gd name="connsiteX2" fmla="*/ 87378 w 87378"/>
              <a:gd name="connsiteY2" fmla="*/ 421696 h 421696"/>
              <a:gd name="connsiteX3" fmla="*/ 0 w 87378"/>
              <a:gd name="connsiteY3" fmla="*/ 421696 h 421696"/>
              <a:gd name="connsiteX4" fmla="*/ 0 w 87378"/>
              <a:gd name="connsiteY4" fmla="*/ 0 h 42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78" h="421696">
                <a:moveTo>
                  <a:pt x="0" y="0"/>
                </a:moveTo>
                <a:lnTo>
                  <a:pt x="87378" y="0"/>
                </a:lnTo>
                <a:lnTo>
                  <a:pt x="87378" y="421696"/>
                </a:lnTo>
                <a:lnTo>
                  <a:pt x="0" y="421696"/>
                </a:lnTo>
                <a:lnTo>
                  <a:pt x="0" y="0"/>
                </a:lnTo>
                <a:close/>
              </a:path>
            </a:pathLst>
          </a:custGeom>
          <a:solidFill>
            <a:srgbClr val="939BA1"/>
          </a:soli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B0D0DFDA-AD6C-44CA-9C76-F1BAAB0CC0D7}"/>
              </a:ext>
            </a:extLst>
          </p:cNvPr>
          <p:cNvSpPr/>
          <p:nvPr/>
        </p:nvSpPr>
        <p:spPr>
          <a:xfrm>
            <a:off x="9600051" y="4951419"/>
            <a:ext cx="116504" cy="391725"/>
          </a:xfrm>
          <a:custGeom>
            <a:avLst/>
            <a:gdLst>
              <a:gd name="connsiteX0" fmla="*/ 0 w 87378"/>
              <a:gd name="connsiteY0" fmla="*/ 0 h 293794"/>
              <a:gd name="connsiteX1" fmla="*/ 87378 w 87378"/>
              <a:gd name="connsiteY1" fmla="*/ 0 h 293794"/>
              <a:gd name="connsiteX2" fmla="*/ 87378 w 87378"/>
              <a:gd name="connsiteY2" fmla="*/ 293794 h 293794"/>
              <a:gd name="connsiteX3" fmla="*/ 0 w 87378"/>
              <a:gd name="connsiteY3" fmla="*/ 293794 h 293794"/>
              <a:gd name="connsiteX4" fmla="*/ 0 w 87378"/>
              <a:gd name="connsiteY4" fmla="*/ 0 h 29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78" h="293794">
                <a:moveTo>
                  <a:pt x="0" y="0"/>
                </a:moveTo>
                <a:lnTo>
                  <a:pt x="87378" y="0"/>
                </a:lnTo>
                <a:lnTo>
                  <a:pt x="87378" y="293794"/>
                </a:lnTo>
                <a:lnTo>
                  <a:pt x="0" y="293794"/>
                </a:lnTo>
                <a:lnTo>
                  <a:pt x="0" y="0"/>
                </a:lnTo>
                <a:close/>
              </a:path>
            </a:pathLst>
          </a:custGeom>
          <a:solidFill>
            <a:srgbClr val="939BA1"/>
          </a:soli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C87BAC66-EA94-4DBE-BB3F-AAF5AEFF77B1}"/>
              </a:ext>
            </a:extLst>
          </p:cNvPr>
          <p:cNvSpPr/>
          <p:nvPr/>
        </p:nvSpPr>
        <p:spPr>
          <a:xfrm>
            <a:off x="9600051" y="5451207"/>
            <a:ext cx="116504" cy="285352"/>
          </a:xfrm>
          <a:custGeom>
            <a:avLst/>
            <a:gdLst>
              <a:gd name="connsiteX0" fmla="*/ 0 w 87378"/>
              <a:gd name="connsiteY0" fmla="*/ 0 h 214014"/>
              <a:gd name="connsiteX1" fmla="*/ 87378 w 87378"/>
              <a:gd name="connsiteY1" fmla="*/ 0 h 214014"/>
              <a:gd name="connsiteX2" fmla="*/ 87378 w 87378"/>
              <a:gd name="connsiteY2" fmla="*/ 214014 h 214014"/>
              <a:gd name="connsiteX3" fmla="*/ 0 w 87378"/>
              <a:gd name="connsiteY3" fmla="*/ 214014 h 214014"/>
              <a:gd name="connsiteX4" fmla="*/ 0 w 87378"/>
              <a:gd name="connsiteY4" fmla="*/ 0 h 21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78" h="214014">
                <a:moveTo>
                  <a:pt x="0" y="0"/>
                </a:moveTo>
                <a:lnTo>
                  <a:pt x="87378" y="0"/>
                </a:lnTo>
                <a:lnTo>
                  <a:pt x="87378" y="214014"/>
                </a:lnTo>
                <a:lnTo>
                  <a:pt x="0" y="214014"/>
                </a:lnTo>
                <a:lnTo>
                  <a:pt x="0" y="0"/>
                </a:lnTo>
                <a:close/>
              </a:path>
            </a:pathLst>
          </a:custGeom>
          <a:solidFill>
            <a:srgbClr val="939BA1"/>
          </a:soli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C0976C14-DA17-4A6B-9DF2-45E84A80E8B2}"/>
              </a:ext>
            </a:extLst>
          </p:cNvPr>
          <p:cNvSpPr/>
          <p:nvPr/>
        </p:nvSpPr>
        <p:spPr>
          <a:xfrm>
            <a:off x="9600051" y="5831114"/>
            <a:ext cx="116504" cy="361333"/>
          </a:xfrm>
          <a:custGeom>
            <a:avLst/>
            <a:gdLst>
              <a:gd name="connsiteX0" fmla="*/ 0 w 87378"/>
              <a:gd name="connsiteY0" fmla="*/ 0 h 271000"/>
              <a:gd name="connsiteX1" fmla="*/ 87378 w 87378"/>
              <a:gd name="connsiteY1" fmla="*/ 0 h 271000"/>
              <a:gd name="connsiteX2" fmla="*/ 87378 w 87378"/>
              <a:gd name="connsiteY2" fmla="*/ 271000 h 271000"/>
              <a:gd name="connsiteX3" fmla="*/ 0 w 87378"/>
              <a:gd name="connsiteY3" fmla="*/ 271000 h 271000"/>
              <a:gd name="connsiteX4" fmla="*/ 0 w 87378"/>
              <a:gd name="connsiteY4" fmla="*/ 0 h 27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78" h="271000">
                <a:moveTo>
                  <a:pt x="0" y="0"/>
                </a:moveTo>
                <a:lnTo>
                  <a:pt x="87378" y="0"/>
                </a:lnTo>
                <a:lnTo>
                  <a:pt x="87378" y="271000"/>
                </a:lnTo>
                <a:lnTo>
                  <a:pt x="0" y="271000"/>
                </a:lnTo>
                <a:lnTo>
                  <a:pt x="0" y="0"/>
                </a:lnTo>
                <a:close/>
              </a:path>
            </a:pathLst>
          </a:custGeom>
          <a:solidFill>
            <a:srgbClr val="939BA1"/>
          </a:soli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1281A1E8-BE7B-490E-A2AD-D111D634A667}"/>
              </a:ext>
            </a:extLst>
          </p:cNvPr>
          <p:cNvSpPr/>
          <p:nvPr/>
        </p:nvSpPr>
        <p:spPr>
          <a:xfrm>
            <a:off x="9600051" y="6276871"/>
            <a:ext cx="116504" cy="202616"/>
          </a:xfrm>
          <a:custGeom>
            <a:avLst/>
            <a:gdLst>
              <a:gd name="connsiteX0" fmla="*/ 0 w 87378"/>
              <a:gd name="connsiteY0" fmla="*/ 0 h 151962"/>
              <a:gd name="connsiteX1" fmla="*/ 87378 w 87378"/>
              <a:gd name="connsiteY1" fmla="*/ 0 h 151962"/>
              <a:gd name="connsiteX2" fmla="*/ 87378 w 87378"/>
              <a:gd name="connsiteY2" fmla="*/ 151963 h 151962"/>
              <a:gd name="connsiteX3" fmla="*/ 0 w 87378"/>
              <a:gd name="connsiteY3" fmla="*/ 151963 h 151962"/>
              <a:gd name="connsiteX4" fmla="*/ 0 w 87378"/>
              <a:gd name="connsiteY4" fmla="*/ 0 h 15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78" h="151962">
                <a:moveTo>
                  <a:pt x="0" y="0"/>
                </a:moveTo>
                <a:lnTo>
                  <a:pt x="87378" y="0"/>
                </a:lnTo>
                <a:lnTo>
                  <a:pt x="87378" y="151963"/>
                </a:lnTo>
                <a:lnTo>
                  <a:pt x="0" y="151963"/>
                </a:lnTo>
                <a:lnTo>
                  <a:pt x="0" y="0"/>
                </a:lnTo>
                <a:close/>
              </a:path>
            </a:pathLst>
          </a:custGeom>
          <a:solidFill>
            <a:srgbClr val="939BA1"/>
          </a:soli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37A3B-A1DF-40A2-8CB8-5F066CD3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Взаимодополняемость продуктового портфеля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76C5D6-C22B-4FA3-AE5D-7FDB22B2FE53}"/>
              </a:ext>
            </a:extLst>
          </p:cNvPr>
          <p:cNvGrpSpPr/>
          <p:nvPr/>
        </p:nvGrpSpPr>
        <p:grpSpPr>
          <a:xfrm>
            <a:off x="102049" y="1353997"/>
            <a:ext cx="1020843" cy="192580"/>
            <a:chOff x="1914970" y="2071686"/>
            <a:chExt cx="5316679" cy="1002983"/>
          </a:xfrm>
          <a:solidFill>
            <a:srgbClr val="008C95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1BB2AD8-8541-49D9-90FE-3CD7ADACB561}"/>
                </a:ext>
              </a:extLst>
            </p:cNvPr>
            <p:cNvSpPr/>
            <p:nvPr/>
          </p:nvSpPr>
          <p:spPr>
            <a:xfrm>
              <a:off x="1914970" y="2071687"/>
              <a:ext cx="1029483" cy="1002982"/>
            </a:xfrm>
            <a:custGeom>
              <a:avLst/>
              <a:gdLst>
                <a:gd name="connsiteX0" fmla="*/ 1001584 w 1029483"/>
                <a:gd name="connsiteY0" fmla="*/ 434340 h 1002982"/>
                <a:gd name="connsiteX1" fmla="*/ 1029207 w 1029483"/>
                <a:gd name="connsiteY1" fmla="*/ 124778 h 1002982"/>
                <a:gd name="connsiteX2" fmla="*/ 911097 w 1029483"/>
                <a:gd name="connsiteY2" fmla="*/ 0 h 1002982"/>
                <a:gd name="connsiteX3" fmla="*/ 656779 w 1029483"/>
                <a:gd name="connsiteY3" fmla="*/ 0 h 1002982"/>
                <a:gd name="connsiteX4" fmla="*/ 656779 w 1029483"/>
                <a:gd name="connsiteY4" fmla="*/ 0 h 1002982"/>
                <a:gd name="connsiteX5" fmla="*/ 503427 w 1029483"/>
                <a:gd name="connsiteY5" fmla="*/ 0 h 1002982"/>
                <a:gd name="connsiteX6" fmla="*/ 478662 w 1029483"/>
                <a:gd name="connsiteY6" fmla="*/ 0 h 1002982"/>
                <a:gd name="connsiteX7" fmla="*/ 199579 w 1029483"/>
                <a:gd name="connsiteY7" fmla="*/ 0 h 1002982"/>
                <a:gd name="connsiteX8" fmla="*/ 66229 w 1029483"/>
                <a:gd name="connsiteY8" fmla="*/ 114300 h 1002982"/>
                <a:gd name="connsiteX9" fmla="*/ 507 w 1029483"/>
                <a:gd name="connsiteY9" fmla="*/ 868680 h 1002982"/>
                <a:gd name="connsiteX10" fmla="*/ 117664 w 1029483"/>
                <a:gd name="connsiteY10" fmla="*/ 1002983 h 1002982"/>
                <a:gd name="connsiteX11" fmla="*/ 416749 w 1029483"/>
                <a:gd name="connsiteY11" fmla="*/ 1002983 h 1002982"/>
                <a:gd name="connsiteX12" fmla="*/ 541527 w 1029483"/>
                <a:gd name="connsiteY12" fmla="*/ 1002983 h 1002982"/>
                <a:gd name="connsiteX13" fmla="*/ 825372 w 1029483"/>
                <a:gd name="connsiteY13" fmla="*/ 1002983 h 1002982"/>
                <a:gd name="connsiteX14" fmla="*/ 963484 w 1029483"/>
                <a:gd name="connsiteY14" fmla="*/ 876300 h 1002982"/>
                <a:gd name="connsiteX15" fmla="*/ 991107 w 1029483"/>
                <a:gd name="connsiteY15" fmla="*/ 552450 h 1002982"/>
                <a:gd name="connsiteX16" fmla="*/ 563434 w 1029483"/>
                <a:gd name="connsiteY16" fmla="*/ 552450 h 1002982"/>
                <a:gd name="connsiteX17" fmla="*/ 545337 w 1029483"/>
                <a:gd name="connsiteY17" fmla="*/ 766763 h 1002982"/>
                <a:gd name="connsiteX18" fmla="*/ 436752 w 1029483"/>
                <a:gd name="connsiteY18" fmla="*/ 766763 h 1002982"/>
                <a:gd name="connsiteX19" fmla="*/ 483424 w 1029483"/>
                <a:gd name="connsiteY19" fmla="*/ 234315 h 1002982"/>
                <a:gd name="connsiteX20" fmla="*/ 592009 w 1029483"/>
                <a:gd name="connsiteY20" fmla="*/ 234315 h 1002982"/>
                <a:gd name="connsiteX21" fmla="*/ 574864 w 1029483"/>
                <a:gd name="connsiteY21" fmla="*/ 433388 h 1002982"/>
                <a:gd name="connsiteX22" fmla="*/ 1001584 w 1029483"/>
                <a:gd name="connsiteY22" fmla="*/ 433388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9483" h="1002982">
                  <a:moveTo>
                    <a:pt x="1001584" y="434340"/>
                  </a:moveTo>
                  <a:cubicBezTo>
                    <a:pt x="1001584" y="434340"/>
                    <a:pt x="1026349" y="152400"/>
                    <a:pt x="1029207" y="124778"/>
                  </a:cubicBezTo>
                  <a:cubicBezTo>
                    <a:pt x="1033017" y="80963"/>
                    <a:pt x="997774" y="0"/>
                    <a:pt x="911097" y="0"/>
                  </a:cubicBezTo>
                  <a:lnTo>
                    <a:pt x="656779" y="0"/>
                  </a:lnTo>
                  <a:lnTo>
                    <a:pt x="656779" y="0"/>
                  </a:lnTo>
                  <a:lnTo>
                    <a:pt x="503427" y="0"/>
                  </a:lnTo>
                  <a:lnTo>
                    <a:pt x="478662" y="0"/>
                  </a:lnTo>
                  <a:lnTo>
                    <a:pt x="199579" y="0"/>
                  </a:lnTo>
                  <a:cubicBezTo>
                    <a:pt x="113854" y="0"/>
                    <a:pt x="71944" y="58103"/>
                    <a:pt x="66229" y="114300"/>
                  </a:cubicBezTo>
                  <a:cubicBezTo>
                    <a:pt x="63372" y="147638"/>
                    <a:pt x="4317" y="828675"/>
                    <a:pt x="507" y="868680"/>
                  </a:cubicBezTo>
                  <a:cubicBezTo>
                    <a:pt x="-5208" y="931545"/>
                    <a:pt x="37654" y="1002983"/>
                    <a:pt x="117664" y="1002983"/>
                  </a:cubicBezTo>
                  <a:lnTo>
                    <a:pt x="416749" y="1002983"/>
                  </a:lnTo>
                  <a:lnTo>
                    <a:pt x="541527" y="1002983"/>
                  </a:lnTo>
                  <a:lnTo>
                    <a:pt x="825372" y="1002983"/>
                  </a:lnTo>
                  <a:cubicBezTo>
                    <a:pt x="918717" y="1002983"/>
                    <a:pt x="955864" y="953453"/>
                    <a:pt x="963484" y="876300"/>
                  </a:cubicBezTo>
                  <a:cubicBezTo>
                    <a:pt x="968247" y="830580"/>
                    <a:pt x="991107" y="552450"/>
                    <a:pt x="991107" y="552450"/>
                  </a:cubicBezTo>
                  <a:lnTo>
                    <a:pt x="563434" y="552450"/>
                  </a:lnTo>
                  <a:lnTo>
                    <a:pt x="545337" y="766763"/>
                  </a:lnTo>
                  <a:lnTo>
                    <a:pt x="436752" y="766763"/>
                  </a:lnTo>
                  <a:lnTo>
                    <a:pt x="483424" y="234315"/>
                  </a:lnTo>
                  <a:lnTo>
                    <a:pt x="592009" y="234315"/>
                  </a:lnTo>
                  <a:lnTo>
                    <a:pt x="574864" y="433388"/>
                  </a:lnTo>
                  <a:lnTo>
                    <a:pt x="1001584" y="4333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2748FA-8917-4C08-B216-F985F54C0D5A}"/>
                </a:ext>
              </a:extLst>
            </p:cNvPr>
            <p:cNvSpPr/>
            <p:nvPr/>
          </p:nvSpPr>
          <p:spPr>
            <a:xfrm>
              <a:off x="2975610" y="2071687"/>
              <a:ext cx="1051560" cy="1002982"/>
            </a:xfrm>
            <a:custGeom>
              <a:avLst/>
              <a:gdLst>
                <a:gd name="connsiteX0" fmla="*/ 601028 w 1051560"/>
                <a:gd name="connsiteY0" fmla="*/ 85725 h 1002982"/>
                <a:gd name="connsiteX1" fmla="*/ 461010 w 1051560"/>
                <a:gd name="connsiteY1" fmla="*/ 519113 h 1002982"/>
                <a:gd name="connsiteX2" fmla="*/ 517207 w 1051560"/>
                <a:gd name="connsiteY2" fmla="*/ 0 h 1002982"/>
                <a:gd name="connsiteX3" fmla="*/ 89535 w 1051560"/>
                <a:gd name="connsiteY3" fmla="*/ 0 h 1002982"/>
                <a:gd name="connsiteX4" fmla="*/ 0 w 1051560"/>
                <a:gd name="connsiteY4" fmla="*/ 1002983 h 1002982"/>
                <a:gd name="connsiteX5" fmla="*/ 321945 w 1051560"/>
                <a:gd name="connsiteY5" fmla="*/ 1002983 h 1002982"/>
                <a:gd name="connsiteX6" fmla="*/ 443865 w 1051560"/>
                <a:gd name="connsiteY6" fmla="*/ 920115 h 1002982"/>
                <a:gd name="connsiteX7" fmla="*/ 578168 w 1051560"/>
                <a:gd name="connsiteY7" fmla="*/ 548640 h 1002982"/>
                <a:gd name="connsiteX8" fmla="*/ 534353 w 1051560"/>
                <a:gd name="connsiteY8" fmla="*/ 1002983 h 1002982"/>
                <a:gd name="connsiteX9" fmla="*/ 962025 w 1051560"/>
                <a:gd name="connsiteY9" fmla="*/ 1002983 h 1002982"/>
                <a:gd name="connsiteX10" fmla="*/ 1051560 w 1051560"/>
                <a:gd name="connsiteY10" fmla="*/ 0 h 1002982"/>
                <a:gd name="connsiteX11" fmla="*/ 715328 w 1051560"/>
                <a:gd name="connsiteY11" fmla="*/ 0 h 1002982"/>
                <a:gd name="connsiteX12" fmla="*/ 601028 w 1051560"/>
                <a:gd name="connsiteY12" fmla="*/ 85725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1560" h="1002982">
                  <a:moveTo>
                    <a:pt x="601028" y="85725"/>
                  </a:moveTo>
                  <a:cubicBezTo>
                    <a:pt x="585787" y="129540"/>
                    <a:pt x="461010" y="519113"/>
                    <a:pt x="461010" y="519113"/>
                  </a:cubicBezTo>
                  <a:lnTo>
                    <a:pt x="517207" y="0"/>
                  </a:lnTo>
                  <a:lnTo>
                    <a:pt x="89535" y="0"/>
                  </a:lnTo>
                  <a:lnTo>
                    <a:pt x="0" y="1002983"/>
                  </a:lnTo>
                  <a:lnTo>
                    <a:pt x="321945" y="1002983"/>
                  </a:lnTo>
                  <a:cubicBezTo>
                    <a:pt x="402907" y="1002983"/>
                    <a:pt x="430530" y="957263"/>
                    <a:pt x="443865" y="920115"/>
                  </a:cubicBezTo>
                  <a:cubicBezTo>
                    <a:pt x="460057" y="876300"/>
                    <a:pt x="578168" y="548640"/>
                    <a:pt x="578168" y="548640"/>
                  </a:cubicBezTo>
                  <a:lnTo>
                    <a:pt x="534353" y="1002983"/>
                  </a:lnTo>
                  <a:lnTo>
                    <a:pt x="962025" y="1002983"/>
                  </a:lnTo>
                  <a:lnTo>
                    <a:pt x="1051560" y="0"/>
                  </a:lnTo>
                  <a:cubicBezTo>
                    <a:pt x="1051560" y="0"/>
                    <a:pt x="744855" y="0"/>
                    <a:pt x="715328" y="0"/>
                  </a:cubicBezTo>
                  <a:cubicBezTo>
                    <a:pt x="641032" y="0"/>
                    <a:pt x="612457" y="55245"/>
                    <a:pt x="601028" y="85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E8B90E0-456C-4089-8F21-A8F8E06A1C69}"/>
                </a:ext>
              </a:extLst>
            </p:cNvPr>
            <p:cNvSpPr/>
            <p:nvPr/>
          </p:nvSpPr>
          <p:spPr>
            <a:xfrm>
              <a:off x="5120640" y="2071686"/>
              <a:ext cx="1050607" cy="1002982"/>
            </a:xfrm>
            <a:custGeom>
              <a:avLst/>
              <a:gdLst>
                <a:gd name="connsiteX0" fmla="*/ 622935 w 1050607"/>
                <a:gd name="connsiteY0" fmla="*/ 0 h 1002982"/>
                <a:gd name="connsiteX1" fmla="*/ 582930 w 1050607"/>
                <a:gd name="connsiteY1" fmla="*/ 457200 h 1002982"/>
                <a:gd name="connsiteX2" fmla="*/ 474345 w 1050607"/>
                <a:gd name="connsiteY2" fmla="*/ 457200 h 1002982"/>
                <a:gd name="connsiteX3" fmla="*/ 514350 w 1050607"/>
                <a:gd name="connsiteY3" fmla="*/ 0 h 1002982"/>
                <a:gd name="connsiteX4" fmla="*/ 86678 w 1050607"/>
                <a:gd name="connsiteY4" fmla="*/ 0 h 1002982"/>
                <a:gd name="connsiteX5" fmla="*/ 40957 w 1050607"/>
                <a:gd name="connsiteY5" fmla="*/ 531495 h 1002982"/>
                <a:gd name="connsiteX6" fmla="*/ 161925 w 1050607"/>
                <a:gd name="connsiteY6" fmla="*/ 666750 h 1002982"/>
                <a:gd name="connsiteX7" fmla="*/ 563880 w 1050607"/>
                <a:gd name="connsiteY7" fmla="*/ 666750 h 1002982"/>
                <a:gd name="connsiteX8" fmla="*/ 556260 w 1050607"/>
                <a:gd name="connsiteY8" fmla="*/ 767715 h 1002982"/>
                <a:gd name="connsiteX9" fmla="*/ 20955 w 1050607"/>
                <a:gd name="connsiteY9" fmla="*/ 767715 h 1002982"/>
                <a:gd name="connsiteX10" fmla="*/ 0 w 1050607"/>
                <a:gd name="connsiteY10" fmla="*/ 1002983 h 1002982"/>
                <a:gd name="connsiteX11" fmla="*/ 551497 w 1050607"/>
                <a:gd name="connsiteY11" fmla="*/ 1002983 h 1002982"/>
                <a:gd name="connsiteX12" fmla="*/ 576263 w 1050607"/>
                <a:gd name="connsiteY12" fmla="*/ 1002983 h 1002982"/>
                <a:gd name="connsiteX13" fmla="*/ 851535 w 1050607"/>
                <a:gd name="connsiteY13" fmla="*/ 1002983 h 1002982"/>
                <a:gd name="connsiteX14" fmla="*/ 972503 w 1050607"/>
                <a:gd name="connsiteY14" fmla="*/ 884873 h 1002982"/>
                <a:gd name="connsiteX15" fmla="*/ 1050607 w 1050607"/>
                <a:gd name="connsiteY15" fmla="*/ 0 h 1002982"/>
                <a:gd name="connsiteX16" fmla="*/ 622935 w 1050607"/>
                <a:gd name="connsiteY16" fmla="*/ 0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0607" h="1002982">
                  <a:moveTo>
                    <a:pt x="622935" y="0"/>
                  </a:moveTo>
                  <a:lnTo>
                    <a:pt x="582930" y="457200"/>
                  </a:lnTo>
                  <a:lnTo>
                    <a:pt x="474345" y="457200"/>
                  </a:lnTo>
                  <a:lnTo>
                    <a:pt x="514350" y="0"/>
                  </a:lnTo>
                  <a:lnTo>
                    <a:pt x="86678" y="0"/>
                  </a:lnTo>
                  <a:cubicBezTo>
                    <a:pt x="86678" y="0"/>
                    <a:pt x="45720" y="483870"/>
                    <a:pt x="40957" y="531495"/>
                  </a:cubicBezTo>
                  <a:cubicBezTo>
                    <a:pt x="35242" y="587693"/>
                    <a:pt x="67628" y="666750"/>
                    <a:pt x="161925" y="666750"/>
                  </a:cubicBezTo>
                  <a:lnTo>
                    <a:pt x="563880" y="666750"/>
                  </a:lnTo>
                  <a:lnTo>
                    <a:pt x="556260" y="767715"/>
                  </a:lnTo>
                  <a:lnTo>
                    <a:pt x="20955" y="767715"/>
                  </a:lnTo>
                  <a:lnTo>
                    <a:pt x="0" y="1002983"/>
                  </a:lnTo>
                  <a:lnTo>
                    <a:pt x="551497" y="1002983"/>
                  </a:lnTo>
                  <a:lnTo>
                    <a:pt x="576263" y="1002983"/>
                  </a:lnTo>
                  <a:lnTo>
                    <a:pt x="851535" y="1002983"/>
                  </a:lnTo>
                  <a:cubicBezTo>
                    <a:pt x="909638" y="1002983"/>
                    <a:pt x="964882" y="964883"/>
                    <a:pt x="972503" y="884873"/>
                  </a:cubicBezTo>
                  <a:cubicBezTo>
                    <a:pt x="977265" y="833438"/>
                    <a:pt x="1050607" y="0"/>
                    <a:pt x="1050607" y="0"/>
                  </a:cubicBezTo>
                  <a:lnTo>
                    <a:pt x="6229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3A0078B-E07C-49FF-98CF-354F8E7A4A08}"/>
                </a:ext>
              </a:extLst>
            </p:cNvPr>
            <p:cNvSpPr/>
            <p:nvPr/>
          </p:nvSpPr>
          <p:spPr>
            <a:xfrm>
              <a:off x="6191250" y="2071687"/>
              <a:ext cx="1040399" cy="1002982"/>
            </a:xfrm>
            <a:custGeom>
              <a:avLst/>
              <a:gdLst>
                <a:gd name="connsiteX0" fmla="*/ 668655 w 1040399"/>
                <a:gd name="connsiteY0" fmla="*/ 0 h 1002982"/>
                <a:gd name="connsiteX1" fmla="*/ 668655 w 1040399"/>
                <a:gd name="connsiteY1" fmla="*/ 0 h 1002982"/>
                <a:gd name="connsiteX2" fmla="*/ 515303 w 1040399"/>
                <a:gd name="connsiteY2" fmla="*/ 0 h 1002982"/>
                <a:gd name="connsiteX3" fmla="*/ 87630 w 1040399"/>
                <a:gd name="connsiteY3" fmla="*/ 0 h 1002982"/>
                <a:gd name="connsiteX4" fmla="*/ 0 w 1040399"/>
                <a:gd name="connsiteY4" fmla="*/ 1002983 h 1002982"/>
                <a:gd name="connsiteX5" fmla="*/ 427672 w 1040399"/>
                <a:gd name="connsiteY5" fmla="*/ 1002983 h 1002982"/>
                <a:gd name="connsiteX6" fmla="*/ 454343 w 1040399"/>
                <a:gd name="connsiteY6" fmla="*/ 692468 h 1002982"/>
                <a:gd name="connsiteX7" fmla="*/ 607695 w 1040399"/>
                <a:gd name="connsiteY7" fmla="*/ 692468 h 1002982"/>
                <a:gd name="connsiteX8" fmla="*/ 579120 w 1040399"/>
                <a:gd name="connsiteY8" fmla="*/ 692468 h 1002982"/>
                <a:gd name="connsiteX9" fmla="*/ 870585 w 1040399"/>
                <a:gd name="connsiteY9" fmla="*/ 692468 h 1002982"/>
                <a:gd name="connsiteX10" fmla="*/ 1001077 w 1040399"/>
                <a:gd name="connsiteY10" fmla="*/ 568643 h 1002982"/>
                <a:gd name="connsiteX11" fmla="*/ 1040130 w 1040399"/>
                <a:gd name="connsiteY11" fmla="*/ 120968 h 1002982"/>
                <a:gd name="connsiteX12" fmla="*/ 912495 w 1040399"/>
                <a:gd name="connsiteY12" fmla="*/ 0 h 1002982"/>
                <a:gd name="connsiteX13" fmla="*/ 668655 w 1040399"/>
                <a:gd name="connsiteY13" fmla="*/ 0 h 1002982"/>
                <a:gd name="connsiteX14" fmla="*/ 473393 w 1040399"/>
                <a:gd name="connsiteY14" fmla="*/ 483870 h 1002982"/>
                <a:gd name="connsiteX15" fmla="*/ 495300 w 1040399"/>
                <a:gd name="connsiteY15" fmla="*/ 235268 h 1002982"/>
                <a:gd name="connsiteX16" fmla="*/ 602932 w 1040399"/>
                <a:gd name="connsiteY16" fmla="*/ 235268 h 1002982"/>
                <a:gd name="connsiteX17" fmla="*/ 581025 w 1040399"/>
                <a:gd name="connsiteY17" fmla="*/ 483870 h 1002982"/>
                <a:gd name="connsiteX18" fmla="*/ 473393 w 1040399"/>
                <a:gd name="connsiteY18" fmla="*/ 483870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0399" h="1002982">
                  <a:moveTo>
                    <a:pt x="668655" y="0"/>
                  </a:moveTo>
                  <a:lnTo>
                    <a:pt x="668655" y="0"/>
                  </a:lnTo>
                  <a:lnTo>
                    <a:pt x="515303" y="0"/>
                  </a:lnTo>
                  <a:lnTo>
                    <a:pt x="87630" y="0"/>
                  </a:lnTo>
                  <a:lnTo>
                    <a:pt x="0" y="1002983"/>
                  </a:lnTo>
                  <a:lnTo>
                    <a:pt x="427672" y="1002983"/>
                  </a:lnTo>
                  <a:lnTo>
                    <a:pt x="454343" y="692468"/>
                  </a:lnTo>
                  <a:lnTo>
                    <a:pt x="607695" y="692468"/>
                  </a:lnTo>
                  <a:lnTo>
                    <a:pt x="579120" y="692468"/>
                  </a:lnTo>
                  <a:lnTo>
                    <a:pt x="870585" y="692468"/>
                  </a:lnTo>
                  <a:cubicBezTo>
                    <a:pt x="943927" y="692468"/>
                    <a:pt x="992505" y="655320"/>
                    <a:pt x="1001077" y="568643"/>
                  </a:cubicBezTo>
                  <a:cubicBezTo>
                    <a:pt x="1003935" y="535305"/>
                    <a:pt x="1038225" y="155258"/>
                    <a:pt x="1040130" y="120968"/>
                  </a:cubicBezTo>
                  <a:cubicBezTo>
                    <a:pt x="1044893" y="47625"/>
                    <a:pt x="985838" y="0"/>
                    <a:pt x="912495" y="0"/>
                  </a:cubicBezTo>
                  <a:lnTo>
                    <a:pt x="668655" y="0"/>
                  </a:lnTo>
                  <a:close/>
                  <a:moveTo>
                    <a:pt x="473393" y="483870"/>
                  </a:moveTo>
                  <a:lnTo>
                    <a:pt x="495300" y="235268"/>
                  </a:lnTo>
                  <a:lnTo>
                    <a:pt x="602932" y="235268"/>
                  </a:lnTo>
                  <a:lnTo>
                    <a:pt x="581025" y="483870"/>
                  </a:lnTo>
                  <a:lnTo>
                    <a:pt x="473393" y="4838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3CA842B-9E48-4C7B-8B51-E35852FD315F}"/>
                </a:ext>
              </a:extLst>
            </p:cNvPr>
            <p:cNvSpPr/>
            <p:nvPr/>
          </p:nvSpPr>
          <p:spPr>
            <a:xfrm>
              <a:off x="4048125" y="2071687"/>
              <a:ext cx="1051559" cy="1002982"/>
            </a:xfrm>
            <a:custGeom>
              <a:avLst/>
              <a:gdLst>
                <a:gd name="connsiteX0" fmla="*/ 485775 w 1051559"/>
                <a:gd name="connsiteY0" fmla="*/ 337185 h 1002982"/>
                <a:gd name="connsiteX1" fmla="*/ 494347 w 1051559"/>
                <a:gd name="connsiteY1" fmla="*/ 235268 h 1002982"/>
                <a:gd name="connsiteX2" fmla="*/ 1029653 w 1051559"/>
                <a:gd name="connsiteY2" fmla="*/ 235268 h 1002982"/>
                <a:gd name="connsiteX3" fmla="*/ 1051560 w 1051559"/>
                <a:gd name="connsiteY3" fmla="*/ 0 h 1002982"/>
                <a:gd name="connsiteX4" fmla="*/ 515303 w 1051559"/>
                <a:gd name="connsiteY4" fmla="*/ 0 h 1002982"/>
                <a:gd name="connsiteX5" fmla="*/ 490538 w 1051559"/>
                <a:gd name="connsiteY5" fmla="*/ 0 h 1002982"/>
                <a:gd name="connsiteX6" fmla="*/ 87630 w 1051559"/>
                <a:gd name="connsiteY6" fmla="*/ 0 h 1002982"/>
                <a:gd name="connsiteX7" fmla="*/ 0 w 1051559"/>
                <a:gd name="connsiteY7" fmla="*/ 1002983 h 1002982"/>
                <a:gd name="connsiteX8" fmla="*/ 160972 w 1051559"/>
                <a:gd name="connsiteY8" fmla="*/ 1002983 h 1002982"/>
                <a:gd name="connsiteX9" fmla="*/ 160972 w 1051559"/>
                <a:gd name="connsiteY9" fmla="*/ 1002983 h 1002982"/>
                <a:gd name="connsiteX10" fmla="*/ 854393 w 1051559"/>
                <a:gd name="connsiteY10" fmla="*/ 1002983 h 1002982"/>
                <a:gd name="connsiteX11" fmla="*/ 975360 w 1051559"/>
                <a:gd name="connsiteY11" fmla="*/ 886778 h 1002982"/>
                <a:gd name="connsiteX12" fmla="*/ 1012507 w 1051559"/>
                <a:gd name="connsiteY12" fmla="*/ 471488 h 1002982"/>
                <a:gd name="connsiteX13" fmla="*/ 882968 w 1051559"/>
                <a:gd name="connsiteY13" fmla="*/ 336233 h 1002982"/>
                <a:gd name="connsiteX14" fmla="*/ 485775 w 1051559"/>
                <a:gd name="connsiteY14" fmla="*/ 336233 h 1002982"/>
                <a:gd name="connsiteX15" fmla="*/ 555307 w 1051559"/>
                <a:gd name="connsiteY15" fmla="*/ 794385 h 1002982"/>
                <a:gd name="connsiteX16" fmla="*/ 445770 w 1051559"/>
                <a:gd name="connsiteY16" fmla="*/ 794385 h 1002982"/>
                <a:gd name="connsiteX17" fmla="*/ 467678 w 1051559"/>
                <a:gd name="connsiteY17" fmla="*/ 545783 h 1002982"/>
                <a:gd name="connsiteX18" fmla="*/ 577215 w 1051559"/>
                <a:gd name="connsiteY18" fmla="*/ 545783 h 1002982"/>
                <a:gd name="connsiteX19" fmla="*/ 555307 w 1051559"/>
                <a:gd name="connsiteY19" fmla="*/ 794385 h 10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1559" h="1002982">
                  <a:moveTo>
                    <a:pt x="485775" y="337185"/>
                  </a:moveTo>
                  <a:lnTo>
                    <a:pt x="494347" y="235268"/>
                  </a:lnTo>
                  <a:lnTo>
                    <a:pt x="1029653" y="235268"/>
                  </a:lnTo>
                  <a:lnTo>
                    <a:pt x="1051560" y="0"/>
                  </a:lnTo>
                  <a:lnTo>
                    <a:pt x="515303" y="0"/>
                  </a:lnTo>
                  <a:lnTo>
                    <a:pt x="490538" y="0"/>
                  </a:lnTo>
                  <a:lnTo>
                    <a:pt x="87630" y="0"/>
                  </a:lnTo>
                  <a:lnTo>
                    <a:pt x="0" y="1002983"/>
                  </a:lnTo>
                  <a:lnTo>
                    <a:pt x="160972" y="1002983"/>
                  </a:lnTo>
                  <a:lnTo>
                    <a:pt x="160972" y="1002983"/>
                  </a:lnTo>
                  <a:cubicBezTo>
                    <a:pt x="160972" y="1002983"/>
                    <a:pt x="802005" y="1002983"/>
                    <a:pt x="854393" y="1002983"/>
                  </a:cubicBezTo>
                  <a:cubicBezTo>
                    <a:pt x="908685" y="1002983"/>
                    <a:pt x="967740" y="970598"/>
                    <a:pt x="975360" y="886778"/>
                  </a:cubicBezTo>
                  <a:cubicBezTo>
                    <a:pt x="981075" y="823913"/>
                    <a:pt x="1007745" y="525780"/>
                    <a:pt x="1012507" y="471488"/>
                  </a:cubicBezTo>
                  <a:cubicBezTo>
                    <a:pt x="1019175" y="399098"/>
                    <a:pt x="972503" y="336233"/>
                    <a:pt x="882968" y="336233"/>
                  </a:cubicBezTo>
                  <a:lnTo>
                    <a:pt x="485775" y="336233"/>
                  </a:lnTo>
                  <a:close/>
                  <a:moveTo>
                    <a:pt x="555307" y="794385"/>
                  </a:moveTo>
                  <a:lnTo>
                    <a:pt x="445770" y="794385"/>
                  </a:lnTo>
                  <a:lnTo>
                    <a:pt x="467678" y="545783"/>
                  </a:lnTo>
                  <a:lnTo>
                    <a:pt x="577215" y="545783"/>
                  </a:lnTo>
                  <a:lnTo>
                    <a:pt x="555307" y="794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902A13A-5DE5-4D59-9D1E-A7E2253DACF6}"/>
              </a:ext>
            </a:extLst>
          </p:cNvPr>
          <p:cNvSpPr txBox="1"/>
          <p:nvPr/>
        </p:nvSpPr>
        <p:spPr>
          <a:xfrm>
            <a:off x="1194490" y="1806386"/>
            <a:ext cx="1284816" cy="1806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067" dirty="0">
                <a:solidFill>
                  <a:prstClr val="black"/>
                </a:solidFill>
                <a:latin typeface="Open Sans"/>
              </a:rPr>
              <a:t>Полиэтилен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DE56D8C-01D9-4143-A742-55E6A17DC5E8}"/>
              </a:ext>
            </a:extLst>
          </p:cNvPr>
          <p:cNvSpPr txBox="1"/>
          <p:nvPr/>
        </p:nvSpPr>
        <p:spPr>
          <a:xfrm>
            <a:off x="1194489" y="2709160"/>
            <a:ext cx="1128671" cy="1806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067" dirty="0">
                <a:solidFill>
                  <a:prstClr val="black"/>
                </a:solidFill>
                <a:latin typeface="Open Sans"/>
              </a:rPr>
              <a:t>Полипропилен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A8CD9C2-C43B-49D8-984C-DEC88F64350F}"/>
              </a:ext>
            </a:extLst>
          </p:cNvPr>
          <p:cNvSpPr txBox="1"/>
          <p:nvPr/>
        </p:nvSpPr>
        <p:spPr>
          <a:xfrm>
            <a:off x="1194489" y="3242559"/>
            <a:ext cx="907207" cy="1806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067" dirty="0">
                <a:solidFill>
                  <a:prstClr val="black"/>
                </a:solidFill>
                <a:latin typeface="Open Sans"/>
              </a:rPr>
              <a:t>Каучуки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3F86E7D-E977-482C-8C8F-36DEBA11AE80}"/>
              </a:ext>
            </a:extLst>
          </p:cNvPr>
          <p:cNvSpPr txBox="1"/>
          <p:nvPr/>
        </p:nvSpPr>
        <p:spPr>
          <a:xfrm>
            <a:off x="1194489" y="3509259"/>
            <a:ext cx="907207" cy="1806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067" dirty="0">
                <a:solidFill>
                  <a:prstClr val="black"/>
                </a:solidFill>
                <a:latin typeface="Open Sans"/>
              </a:rPr>
              <a:t>ПЭТФ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485E3CA-894D-4C3D-9C99-1D09B8D1568A}"/>
              </a:ext>
            </a:extLst>
          </p:cNvPr>
          <p:cNvSpPr txBox="1"/>
          <p:nvPr/>
        </p:nvSpPr>
        <p:spPr>
          <a:xfrm>
            <a:off x="1194489" y="3687060"/>
            <a:ext cx="1363621" cy="1806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067" dirty="0">
                <a:solidFill>
                  <a:prstClr val="black"/>
                </a:solidFill>
                <a:latin typeface="Open Sans"/>
              </a:rPr>
              <a:t>Полистирол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3ED9E39-E133-429A-AAC2-44545F2B2FE2}"/>
              </a:ext>
            </a:extLst>
          </p:cNvPr>
          <p:cNvSpPr txBox="1"/>
          <p:nvPr/>
        </p:nvSpPr>
        <p:spPr>
          <a:xfrm>
            <a:off x="1194489" y="3883912"/>
            <a:ext cx="1363621" cy="1806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067" dirty="0">
                <a:solidFill>
                  <a:prstClr val="black"/>
                </a:solidFill>
                <a:latin typeface="Open Sans"/>
              </a:rPr>
              <a:t>Гликоли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5D449CF-F5BF-41B7-8D17-9D569A6C7540}"/>
              </a:ext>
            </a:extLst>
          </p:cNvPr>
          <p:cNvSpPr txBox="1"/>
          <p:nvPr/>
        </p:nvSpPr>
        <p:spPr>
          <a:xfrm>
            <a:off x="1194489" y="4125211"/>
            <a:ext cx="1363621" cy="1806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067" dirty="0">
                <a:solidFill>
                  <a:prstClr val="black"/>
                </a:solidFill>
                <a:latin typeface="Open Sans"/>
              </a:rPr>
              <a:t>ПВХ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0B5E33C-6EBD-4E2B-9E36-F6CE88EFF899}"/>
              </a:ext>
            </a:extLst>
          </p:cNvPr>
          <p:cNvSpPr txBox="1"/>
          <p:nvPr/>
        </p:nvSpPr>
        <p:spPr>
          <a:xfrm>
            <a:off x="1205084" y="5014126"/>
            <a:ext cx="1284816" cy="1806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067" dirty="0">
                <a:solidFill>
                  <a:prstClr val="black"/>
                </a:solidFill>
                <a:latin typeface="Open Sans"/>
              </a:rPr>
              <a:t>Полиэтилен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E0FEDE2-3003-46C1-84C0-397DD455E850}"/>
              </a:ext>
            </a:extLst>
          </p:cNvPr>
          <p:cNvSpPr txBox="1"/>
          <p:nvPr/>
        </p:nvSpPr>
        <p:spPr>
          <a:xfrm>
            <a:off x="1194489" y="5368427"/>
            <a:ext cx="1128671" cy="1806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067" dirty="0">
                <a:solidFill>
                  <a:prstClr val="black"/>
                </a:solidFill>
                <a:latin typeface="Open Sans"/>
              </a:rPr>
              <a:t>Полипропилен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80430BC-A0C4-4780-B869-CC94C149C4E7}"/>
              </a:ext>
            </a:extLst>
          </p:cNvPr>
          <p:cNvSpPr txBox="1"/>
          <p:nvPr/>
        </p:nvSpPr>
        <p:spPr>
          <a:xfrm>
            <a:off x="1205084" y="5690847"/>
            <a:ext cx="907207" cy="1806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067" dirty="0">
                <a:solidFill>
                  <a:prstClr val="black"/>
                </a:solidFill>
                <a:latin typeface="Open Sans"/>
              </a:rPr>
              <a:t>Каучуки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4DF34A3-2013-4196-8178-E47D57CB93C4}"/>
              </a:ext>
            </a:extLst>
          </p:cNvPr>
          <p:cNvSpPr txBox="1"/>
          <p:nvPr/>
        </p:nvSpPr>
        <p:spPr>
          <a:xfrm>
            <a:off x="1205084" y="5989644"/>
            <a:ext cx="1363621" cy="1806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067" dirty="0">
                <a:solidFill>
                  <a:prstClr val="black"/>
                </a:solidFill>
                <a:latin typeface="Open Sans"/>
              </a:rPr>
              <a:t>Полистирол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C2C7037-9587-4F1A-BA38-99174078CD99}"/>
              </a:ext>
            </a:extLst>
          </p:cNvPr>
          <p:cNvSpPr txBox="1"/>
          <p:nvPr/>
        </p:nvSpPr>
        <p:spPr>
          <a:xfrm>
            <a:off x="1205084" y="6204265"/>
            <a:ext cx="1363621" cy="1806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067" dirty="0">
                <a:solidFill>
                  <a:prstClr val="black"/>
                </a:solidFill>
                <a:latin typeface="Open Sans"/>
              </a:rPr>
              <a:t>Гликоли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1360348-491E-4900-98CA-244B7C0ED480}"/>
              </a:ext>
            </a:extLst>
          </p:cNvPr>
          <p:cNvSpPr txBox="1"/>
          <p:nvPr/>
        </p:nvSpPr>
        <p:spPr>
          <a:xfrm>
            <a:off x="10241088" y="1825639"/>
            <a:ext cx="1284816" cy="1666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067" dirty="0" smtClean="0">
                <a:solidFill>
                  <a:prstClr val="black"/>
                </a:solidFill>
                <a:latin typeface="Open Sans"/>
              </a:rPr>
              <a:t>Полиэтилен:</a:t>
            </a:r>
            <a:endParaRPr lang="ru-RU" sz="1067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D0E56DD-3E5B-4EFF-BA4E-E7F4F5A2BDDA}"/>
              </a:ext>
            </a:extLst>
          </p:cNvPr>
          <p:cNvSpPr txBox="1"/>
          <p:nvPr/>
        </p:nvSpPr>
        <p:spPr>
          <a:xfrm>
            <a:off x="10284353" y="3464250"/>
            <a:ext cx="1128671" cy="1666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067" dirty="0" smtClean="0">
                <a:solidFill>
                  <a:prstClr val="black"/>
                </a:solidFill>
                <a:latin typeface="Open Sans"/>
              </a:rPr>
              <a:t>Полипропилен</a:t>
            </a:r>
            <a:r>
              <a:rPr lang="ru-RU" sz="1067" dirty="0">
                <a:solidFill>
                  <a:prstClr val="black"/>
                </a:solidFill>
                <a:latin typeface="Open Sans"/>
              </a:rPr>
              <a:t>: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5084FD2-F1AA-4E1C-AFCC-9E34218E3F75}"/>
              </a:ext>
            </a:extLst>
          </p:cNvPr>
          <p:cNvSpPr txBox="1"/>
          <p:nvPr/>
        </p:nvSpPr>
        <p:spPr>
          <a:xfrm>
            <a:off x="10284352" y="5121242"/>
            <a:ext cx="1507978" cy="1666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067" dirty="0" smtClean="0">
                <a:solidFill>
                  <a:prstClr val="black"/>
                </a:solidFill>
                <a:latin typeface="Open Sans"/>
              </a:rPr>
              <a:t>ПЭТФ – 3 линии</a:t>
            </a:r>
            <a:endParaRPr lang="ru-RU" sz="8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EF9427F-8C0F-4870-A62B-2DEA372D6AE6}"/>
              </a:ext>
            </a:extLst>
          </p:cNvPr>
          <p:cNvSpPr txBox="1"/>
          <p:nvPr/>
        </p:nvSpPr>
        <p:spPr>
          <a:xfrm>
            <a:off x="10284349" y="5490676"/>
            <a:ext cx="1466535" cy="1806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067" dirty="0" smtClean="0">
                <a:solidFill>
                  <a:prstClr val="black"/>
                </a:solidFill>
                <a:latin typeface="Open Sans"/>
              </a:rPr>
              <a:t>Полистирол – 6 линий </a:t>
            </a:r>
            <a:endParaRPr lang="ru-RU" sz="1067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9DA488F-CD52-419C-B41B-26576FA42CFF}"/>
              </a:ext>
            </a:extLst>
          </p:cNvPr>
          <p:cNvSpPr txBox="1"/>
          <p:nvPr/>
        </p:nvSpPr>
        <p:spPr>
          <a:xfrm>
            <a:off x="10284350" y="5928838"/>
            <a:ext cx="1363621" cy="1666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067" dirty="0" smtClean="0">
                <a:solidFill>
                  <a:prstClr val="black"/>
                </a:solidFill>
                <a:latin typeface="Open Sans"/>
              </a:rPr>
              <a:t>Гликоли – 3 линии </a:t>
            </a:r>
            <a:endParaRPr lang="ru-RU" sz="1067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EBEC60B-2C14-4353-9438-DBE09EE55090}"/>
              </a:ext>
            </a:extLst>
          </p:cNvPr>
          <p:cNvSpPr txBox="1"/>
          <p:nvPr/>
        </p:nvSpPr>
        <p:spPr>
          <a:xfrm>
            <a:off x="10284349" y="6263410"/>
            <a:ext cx="1363621" cy="1806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067" dirty="0" smtClean="0">
                <a:solidFill>
                  <a:prstClr val="black"/>
                </a:solidFill>
                <a:latin typeface="Open Sans"/>
              </a:rPr>
              <a:t>ПВХ – 3 линии </a:t>
            </a:r>
            <a:endParaRPr lang="ru-RU" sz="1067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13B4E08-237E-4F35-B490-59DFE8C9B814}"/>
              </a:ext>
            </a:extLst>
          </p:cNvPr>
          <p:cNvSpPr txBox="1"/>
          <p:nvPr/>
        </p:nvSpPr>
        <p:spPr>
          <a:xfrm>
            <a:off x="1431320" y="1794737"/>
            <a:ext cx="1284816" cy="2256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 defTabSz="914377">
              <a:lnSpc>
                <a:spcPct val="110000"/>
              </a:lnSpc>
              <a:defRPr/>
            </a:pPr>
            <a:r>
              <a:rPr lang="ru-RU" sz="1333" dirty="0">
                <a:solidFill>
                  <a:prstClr val="black"/>
                </a:solidFill>
                <a:latin typeface="+mj-lt"/>
              </a:rPr>
              <a:t>1,8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F8CF222-9688-4089-B845-8745BE5A646B}"/>
              </a:ext>
            </a:extLst>
          </p:cNvPr>
          <p:cNvSpPr txBox="1"/>
          <p:nvPr/>
        </p:nvSpPr>
        <p:spPr>
          <a:xfrm>
            <a:off x="1587466" y="2697512"/>
            <a:ext cx="1128671" cy="2256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 defTabSz="914377">
              <a:lnSpc>
                <a:spcPct val="110000"/>
              </a:lnSpc>
              <a:defRPr/>
            </a:pPr>
            <a:r>
              <a:rPr lang="ru-RU" sz="1333" dirty="0">
                <a:solidFill>
                  <a:prstClr val="black"/>
                </a:solidFill>
                <a:latin typeface="+mj-lt"/>
              </a:rPr>
              <a:t>1,5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06DC751-8CFE-4571-BC8F-3529B81CA70A}"/>
              </a:ext>
            </a:extLst>
          </p:cNvPr>
          <p:cNvSpPr txBox="1"/>
          <p:nvPr/>
        </p:nvSpPr>
        <p:spPr>
          <a:xfrm>
            <a:off x="1808930" y="3230911"/>
            <a:ext cx="907207" cy="2256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 defTabSz="914377">
              <a:lnSpc>
                <a:spcPct val="110000"/>
              </a:lnSpc>
              <a:defRPr/>
            </a:pPr>
            <a:r>
              <a:rPr lang="ru-RU" sz="1333" dirty="0">
                <a:solidFill>
                  <a:prstClr val="black"/>
                </a:solidFill>
                <a:latin typeface="+mj-lt"/>
              </a:rPr>
              <a:t>0,4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0F61B93-80BB-42E7-90D3-07545183E420}"/>
              </a:ext>
            </a:extLst>
          </p:cNvPr>
          <p:cNvSpPr txBox="1"/>
          <p:nvPr/>
        </p:nvSpPr>
        <p:spPr>
          <a:xfrm>
            <a:off x="1808930" y="3497611"/>
            <a:ext cx="907207" cy="2256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 defTabSz="914377">
              <a:lnSpc>
                <a:spcPct val="110000"/>
              </a:lnSpc>
              <a:defRPr/>
            </a:pPr>
            <a:r>
              <a:rPr lang="ru-RU" sz="1333" dirty="0">
                <a:solidFill>
                  <a:prstClr val="black"/>
                </a:solidFill>
                <a:latin typeface="+mj-lt"/>
              </a:rPr>
              <a:t>0,3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262C04B-2400-4144-B9B6-792C8FBB9F39}"/>
              </a:ext>
            </a:extLst>
          </p:cNvPr>
          <p:cNvSpPr txBox="1"/>
          <p:nvPr/>
        </p:nvSpPr>
        <p:spPr>
          <a:xfrm>
            <a:off x="1352515" y="3675412"/>
            <a:ext cx="1363621" cy="2256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 defTabSz="914377">
              <a:lnSpc>
                <a:spcPct val="110000"/>
              </a:lnSpc>
              <a:defRPr/>
            </a:pPr>
            <a:r>
              <a:rPr lang="ru-RU" sz="1333" dirty="0">
                <a:solidFill>
                  <a:prstClr val="black"/>
                </a:solidFill>
                <a:latin typeface="+mj-lt"/>
              </a:rPr>
              <a:t>0,1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E8ACB07-96E4-43C5-9994-229EEE14E722}"/>
              </a:ext>
            </a:extLst>
          </p:cNvPr>
          <p:cNvSpPr txBox="1"/>
          <p:nvPr/>
        </p:nvSpPr>
        <p:spPr>
          <a:xfrm>
            <a:off x="1352515" y="3872264"/>
            <a:ext cx="1363621" cy="2256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 defTabSz="914377">
              <a:lnSpc>
                <a:spcPct val="110000"/>
              </a:lnSpc>
              <a:defRPr/>
            </a:pPr>
            <a:r>
              <a:rPr lang="ru-RU" sz="1333" dirty="0">
                <a:solidFill>
                  <a:prstClr val="black"/>
                </a:solidFill>
                <a:latin typeface="+mj-lt"/>
              </a:rPr>
              <a:t>0,3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D0121E5-0CCA-459D-AC33-8B225AD1034A}"/>
              </a:ext>
            </a:extLst>
          </p:cNvPr>
          <p:cNvSpPr txBox="1"/>
          <p:nvPr/>
        </p:nvSpPr>
        <p:spPr>
          <a:xfrm>
            <a:off x="1352515" y="4113563"/>
            <a:ext cx="1363621" cy="2256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 defTabSz="914377">
              <a:lnSpc>
                <a:spcPct val="110000"/>
              </a:lnSpc>
              <a:defRPr/>
            </a:pPr>
            <a:r>
              <a:rPr lang="ru-RU" sz="1333" dirty="0">
                <a:solidFill>
                  <a:prstClr val="black"/>
                </a:solidFill>
                <a:latin typeface="+mj-lt"/>
              </a:rPr>
              <a:t>0,3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07E74F0-C1A2-449D-8F90-9EF354967075}"/>
              </a:ext>
            </a:extLst>
          </p:cNvPr>
          <p:cNvSpPr txBox="1"/>
          <p:nvPr/>
        </p:nvSpPr>
        <p:spPr>
          <a:xfrm>
            <a:off x="1431320" y="4996388"/>
            <a:ext cx="1284816" cy="2256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 defTabSz="914377">
              <a:lnSpc>
                <a:spcPct val="110000"/>
              </a:lnSpc>
              <a:defRPr/>
            </a:pPr>
            <a:r>
              <a:rPr lang="ru-RU" sz="1333" dirty="0">
                <a:solidFill>
                  <a:prstClr val="black"/>
                </a:solidFill>
                <a:latin typeface="+mj-lt"/>
              </a:rPr>
              <a:t>1,0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8F501D4-D8C9-4755-A070-2E25AD68E58C}"/>
              </a:ext>
            </a:extLst>
          </p:cNvPr>
          <p:cNvSpPr txBox="1"/>
          <p:nvPr/>
        </p:nvSpPr>
        <p:spPr>
          <a:xfrm>
            <a:off x="1587466" y="5357296"/>
            <a:ext cx="1128671" cy="2256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 defTabSz="914377">
              <a:lnSpc>
                <a:spcPct val="110000"/>
              </a:lnSpc>
              <a:defRPr/>
            </a:pPr>
            <a:r>
              <a:rPr lang="ru-RU" sz="1333" dirty="0">
                <a:solidFill>
                  <a:prstClr val="black"/>
                </a:solidFill>
                <a:latin typeface="+mj-lt"/>
              </a:rPr>
              <a:t>0,2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1FE3F58-5747-4F3D-971E-864F46EDC359}"/>
              </a:ext>
            </a:extLst>
          </p:cNvPr>
          <p:cNvSpPr txBox="1"/>
          <p:nvPr/>
        </p:nvSpPr>
        <p:spPr>
          <a:xfrm>
            <a:off x="1808930" y="5681145"/>
            <a:ext cx="907207" cy="2256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 defTabSz="914377">
              <a:lnSpc>
                <a:spcPct val="110000"/>
              </a:lnSpc>
              <a:defRPr/>
            </a:pPr>
            <a:r>
              <a:rPr lang="ru-RU" sz="1333" dirty="0">
                <a:solidFill>
                  <a:prstClr val="black"/>
                </a:solidFill>
                <a:latin typeface="+mj-lt"/>
              </a:rPr>
              <a:t>0,8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595674D-7BB4-4C89-A76C-E03ED03B1937}"/>
              </a:ext>
            </a:extLst>
          </p:cNvPr>
          <p:cNvSpPr txBox="1"/>
          <p:nvPr/>
        </p:nvSpPr>
        <p:spPr>
          <a:xfrm>
            <a:off x="1352515" y="5980639"/>
            <a:ext cx="1363621" cy="2256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 defTabSz="914377">
              <a:lnSpc>
                <a:spcPct val="110000"/>
              </a:lnSpc>
              <a:defRPr/>
            </a:pPr>
            <a:r>
              <a:rPr lang="ru-RU" sz="1333" dirty="0">
                <a:solidFill>
                  <a:prstClr val="black"/>
                </a:solidFill>
                <a:latin typeface="+mj-lt"/>
              </a:rPr>
              <a:t>0,3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6EFAA05-673A-4FDD-A5B1-02791D3BBE48}"/>
              </a:ext>
            </a:extLst>
          </p:cNvPr>
          <p:cNvSpPr txBox="1"/>
          <p:nvPr/>
        </p:nvSpPr>
        <p:spPr>
          <a:xfrm>
            <a:off x="1352515" y="6195260"/>
            <a:ext cx="1363621" cy="2256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 defTabSz="914377">
              <a:lnSpc>
                <a:spcPct val="110000"/>
              </a:lnSpc>
              <a:defRPr/>
            </a:pPr>
            <a:r>
              <a:rPr lang="ru-RU" sz="1333" dirty="0">
                <a:solidFill>
                  <a:prstClr val="black"/>
                </a:solidFill>
                <a:latin typeface="+mj-lt"/>
              </a:rPr>
              <a:t>0,3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4D89AA6-274C-448D-989D-8BFDD968A64E}"/>
              </a:ext>
            </a:extLst>
          </p:cNvPr>
          <p:cNvSpPr txBox="1"/>
          <p:nvPr/>
        </p:nvSpPr>
        <p:spPr>
          <a:xfrm>
            <a:off x="9900500" y="2111620"/>
            <a:ext cx="1284816" cy="2256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en-US" sz="1333" dirty="0">
                <a:solidFill>
                  <a:prstClr val="black"/>
                </a:solidFill>
                <a:latin typeface="Open Sans"/>
              </a:rPr>
              <a:t>2,8</a:t>
            </a:r>
            <a:endParaRPr lang="ru-RU" sz="1333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FB492C0-EA1C-4356-BED6-5329121C1F8B}"/>
              </a:ext>
            </a:extLst>
          </p:cNvPr>
          <p:cNvSpPr txBox="1"/>
          <p:nvPr/>
        </p:nvSpPr>
        <p:spPr>
          <a:xfrm>
            <a:off x="9909670" y="3632382"/>
            <a:ext cx="1128671" cy="2256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en-US" sz="1333" dirty="0">
                <a:solidFill>
                  <a:prstClr val="black"/>
                </a:solidFill>
                <a:latin typeface="Open Sans"/>
              </a:rPr>
              <a:t>1,7</a:t>
            </a:r>
            <a:endParaRPr lang="ru-RU" sz="1333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F21C866-DB39-4194-AEB1-55445368D16F}"/>
              </a:ext>
            </a:extLst>
          </p:cNvPr>
          <p:cNvSpPr txBox="1"/>
          <p:nvPr/>
        </p:nvSpPr>
        <p:spPr>
          <a:xfrm>
            <a:off x="9904360" y="4457928"/>
            <a:ext cx="907207" cy="2256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en-US" sz="1333" dirty="0">
                <a:solidFill>
                  <a:prstClr val="black"/>
                </a:solidFill>
                <a:latin typeface="Open Sans"/>
              </a:rPr>
              <a:t>1,2</a:t>
            </a:r>
            <a:endParaRPr lang="ru-RU" sz="1333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5FA2016-074F-4188-A740-BA191DEB23FB}"/>
              </a:ext>
            </a:extLst>
          </p:cNvPr>
          <p:cNvSpPr txBox="1"/>
          <p:nvPr/>
        </p:nvSpPr>
        <p:spPr>
          <a:xfrm>
            <a:off x="9904359" y="5476077"/>
            <a:ext cx="1363621" cy="2256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en-US" sz="1333" dirty="0">
                <a:solidFill>
                  <a:prstClr val="black"/>
                </a:solidFill>
                <a:latin typeface="Open Sans"/>
              </a:rPr>
              <a:t>0,4</a:t>
            </a:r>
            <a:endParaRPr lang="ru-RU" sz="1333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0AE2F5C-C0AF-43B2-9297-3E1A6BA9BCBB}"/>
              </a:ext>
            </a:extLst>
          </p:cNvPr>
          <p:cNvSpPr txBox="1"/>
          <p:nvPr/>
        </p:nvSpPr>
        <p:spPr>
          <a:xfrm>
            <a:off x="9904359" y="5893974"/>
            <a:ext cx="1363621" cy="2256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en-US" sz="1333" dirty="0">
                <a:solidFill>
                  <a:prstClr val="black"/>
                </a:solidFill>
                <a:latin typeface="Open Sans"/>
              </a:rPr>
              <a:t>0,6</a:t>
            </a:r>
            <a:endParaRPr lang="ru-RU" sz="1333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12B3F69-997B-4380-90C5-61D143B01577}"/>
              </a:ext>
            </a:extLst>
          </p:cNvPr>
          <p:cNvSpPr txBox="1"/>
          <p:nvPr/>
        </p:nvSpPr>
        <p:spPr>
          <a:xfrm>
            <a:off x="1525440" y="1269757"/>
            <a:ext cx="1284816" cy="36106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 defTabSz="914377">
              <a:lnSpc>
                <a:spcPct val="110000"/>
              </a:lnSpc>
              <a:defRPr/>
            </a:pPr>
            <a:r>
              <a:rPr lang="en-US" sz="2133" b="1" dirty="0">
                <a:solidFill>
                  <a:srgbClr val="008C95"/>
                </a:solidFill>
                <a:latin typeface="Open Sans"/>
              </a:rPr>
              <a:t>4</a:t>
            </a:r>
            <a:r>
              <a:rPr lang="ru-RU" sz="2133" b="1" dirty="0">
                <a:solidFill>
                  <a:srgbClr val="008C95"/>
                </a:solidFill>
                <a:latin typeface="Open Sans"/>
              </a:rPr>
              <a:t>,</a:t>
            </a:r>
            <a:r>
              <a:rPr lang="en-US" sz="2133" b="1" dirty="0">
                <a:solidFill>
                  <a:srgbClr val="008C95"/>
                </a:solidFill>
                <a:latin typeface="Open Sans"/>
              </a:rPr>
              <a:t>7</a:t>
            </a:r>
            <a:endParaRPr lang="ru-RU" sz="2133" b="1" dirty="0">
              <a:solidFill>
                <a:srgbClr val="008C95"/>
              </a:solidFill>
              <a:latin typeface="Open San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1A85121-6B7F-4A78-978C-034282C1E4DD}"/>
              </a:ext>
            </a:extLst>
          </p:cNvPr>
          <p:cNvSpPr txBox="1"/>
          <p:nvPr/>
        </p:nvSpPr>
        <p:spPr>
          <a:xfrm>
            <a:off x="1533806" y="4507400"/>
            <a:ext cx="1284816" cy="36106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 defTabSz="914377">
              <a:lnSpc>
                <a:spcPct val="110000"/>
              </a:lnSpc>
              <a:defRPr/>
            </a:pPr>
            <a:r>
              <a:rPr lang="en-US" sz="2133" b="1" dirty="0">
                <a:solidFill>
                  <a:srgbClr val="734739"/>
                </a:solidFill>
                <a:latin typeface="Open Sans"/>
              </a:rPr>
              <a:t>2</a:t>
            </a:r>
            <a:r>
              <a:rPr lang="ru-RU" sz="2133" b="1" dirty="0" smtClean="0">
                <a:solidFill>
                  <a:srgbClr val="734739"/>
                </a:solidFill>
                <a:latin typeface="Open Sans"/>
              </a:rPr>
              <a:t>,</a:t>
            </a:r>
            <a:r>
              <a:rPr lang="en-US" sz="2133" b="1" dirty="0" smtClean="0">
                <a:solidFill>
                  <a:srgbClr val="734739"/>
                </a:solidFill>
                <a:latin typeface="Open Sans"/>
              </a:rPr>
              <a:t>7</a:t>
            </a:r>
            <a:endParaRPr lang="ru-RU" sz="2133" b="1" dirty="0">
              <a:solidFill>
                <a:srgbClr val="734739"/>
              </a:solidFill>
              <a:latin typeface="Open Sans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56D73C3-DB9B-4571-A212-64E0B8A9D94E}"/>
              </a:ext>
            </a:extLst>
          </p:cNvPr>
          <p:cNvSpPr txBox="1"/>
          <p:nvPr/>
        </p:nvSpPr>
        <p:spPr>
          <a:xfrm>
            <a:off x="9904358" y="908696"/>
            <a:ext cx="1743615" cy="36106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en-US" sz="2133" b="1" dirty="0">
                <a:solidFill>
                  <a:prstClr val="black"/>
                </a:solidFill>
                <a:latin typeface="Open Sans"/>
              </a:rPr>
              <a:t>7</a:t>
            </a:r>
            <a:r>
              <a:rPr lang="ru-RU" sz="2133" b="1" dirty="0" smtClean="0">
                <a:solidFill>
                  <a:prstClr val="black"/>
                </a:solidFill>
                <a:latin typeface="Open Sans"/>
              </a:rPr>
              <a:t>,</a:t>
            </a:r>
            <a:r>
              <a:rPr lang="en-US" sz="2133" b="1" dirty="0" smtClean="0">
                <a:solidFill>
                  <a:prstClr val="black"/>
                </a:solidFill>
                <a:latin typeface="Open Sans"/>
              </a:rPr>
              <a:t>4</a:t>
            </a:r>
            <a:endParaRPr lang="ru-RU" sz="2133" b="1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43" name="Star: 5 Points 142">
            <a:extLst>
              <a:ext uri="{FF2B5EF4-FFF2-40B4-BE49-F238E27FC236}">
                <a16:creationId xmlns:a16="http://schemas.microsoft.com/office/drawing/2014/main" id="{92940A6E-E312-4003-AFFF-078966B32AE3}"/>
              </a:ext>
            </a:extLst>
          </p:cNvPr>
          <p:cNvSpPr>
            <a:spLocks noChangeAspect="1"/>
          </p:cNvSpPr>
          <p:nvPr/>
        </p:nvSpPr>
        <p:spPr>
          <a:xfrm>
            <a:off x="2273728" y="1839537"/>
            <a:ext cx="138488" cy="138488"/>
          </a:xfrm>
          <a:prstGeom prst="star5">
            <a:avLst>
              <a:gd name="adj" fmla="val 23259"/>
              <a:gd name="hf" fmla="val 105146"/>
              <a:gd name="vf" fmla="val 110557"/>
            </a:avLst>
          </a:prstGeom>
          <a:solidFill>
            <a:srgbClr val="F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44" name="Star: 5 Points 143">
            <a:extLst>
              <a:ext uri="{FF2B5EF4-FFF2-40B4-BE49-F238E27FC236}">
                <a16:creationId xmlns:a16="http://schemas.microsoft.com/office/drawing/2014/main" id="{F733C353-FF10-48C2-8EBB-6E837936864A}"/>
              </a:ext>
            </a:extLst>
          </p:cNvPr>
          <p:cNvSpPr>
            <a:spLocks noChangeAspect="1"/>
          </p:cNvSpPr>
          <p:nvPr/>
        </p:nvSpPr>
        <p:spPr>
          <a:xfrm>
            <a:off x="2273728" y="2744412"/>
            <a:ext cx="138488" cy="138488"/>
          </a:xfrm>
          <a:prstGeom prst="star5">
            <a:avLst>
              <a:gd name="adj" fmla="val 23259"/>
              <a:gd name="hf" fmla="val 105146"/>
              <a:gd name="vf" fmla="val 110557"/>
            </a:avLst>
          </a:prstGeom>
          <a:solidFill>
            <a:srgbClr val="F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45" name="Star: 5 Points 144">
            <a:extLst>
              <a:ext uri="{FF2B5EF4-FFF2-40B4-BE49-F238E27FC236}">
                <a16:creationId xmlns:a16="http://schemas.microsoft.com/office/drawing/2014/main" id="{6D78FC04-2410-424C-96E7-287244854ABA}"/>
              </a:ext>
            </a:extLst>
          </p:cNvPr>
          <p:cNvSpPr>
            <a:spLocks noChangeAspect="1"/>
          </p:cNvSpPr>
          <p:nvPr/>
        </p:nvSpPr>
        <p:spPr>
          <a:xfrm>
            <a:off x="2273728" y="3538163"/>
            <a:ext cx="138488" cy="138488"/>
          </a:xfrm>
          <a:prstGeom prst="star5">
            <a:avLst>
              <a:gd name="adj" fmla="val 23259"/>
              <a:gd name="hf" fmla="val 105146"/>
              <a:gd name="vf" fmla="val 110557"/>
            </a:avLst>
          </a:prstGeom>
          <a:solidFill>
            <a:srgbClr val="F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46" name="Star: 5 Points 145">
            <a:extLst>
              <a:ext uri="{FF2B5EF4-FFF2-40B4-BE49-F238E27FC236}">
                <a16:creationId xmlns:a16="http://schemas.microsoft.com/office/drawing/2014/main" id="{6038696C-133A-4515-A6A8-443D317A234D}"/>
              </a:ext>
            </a:extLst>
          </p:cNvPr>
          <p:cNvSpPr>
            <a:spLocks noChangeAspect="1"/>
          </p:cNvSpPr>
          <p:nvPr/>
        </p:nvSpPr>
        <p:spPr>
          <a:xfrm>
            <a:off x="2273728" y="4154113"/>
            <a:ext cx="138488" cy="138488"/>
          </a:xfrm>
          <a:prstGeom prst="star5">
            <a:avLst>
              <a:gd name="adj" fmla="val 23259"/>
              <a:gd name="hf" fmla="val 105146"/>
              <a:gd name="vf" fmla="val 110557"/>
            </a:avLst>
          </a:prstGeom>
          <a:solidFill>
            <a:srgbClr val="F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47" name="Star: 5 Points 146">
            <a:extLst>
              <a:ext uri="{FF2B5EF4-FFF2-40B4-BE49-F238E27FC236}">
                <a16:creationId xmlns:a16="http://schemas.microsoft.com/office/drawing/2014/main" id="{870A9F25-BFF9-4708-9FD5-6D9F5CA2FD12}"/>
              </a:ext>
            </a:extLst>
          </p:cNvPr>
          <p:cNvSpPr>
            <a:spLocks noChangeAspect="1"/>
          </p:cNvSpPr>
          <p:nvPr/>
        </p:nvSpPr>
        <p:spPr>
          <a:xfrm>
            <a:off x="2273728" y="5728912"/>
            <a:ext cx="138488" cy="138488"/>
          </a:xfrm>
          <a:prstGeom prst="star5">
            <a:avLst>
              <a:gd name="adj" fmla="val 23259"/>
              <a:gd name="hf" fmla="val 105146"/>
              <a:gd name="vf" fmla="val 110557"/>
            </a:avLst>
          </a:prstGeom>
          <a:solidFill>
            <a:srgbClr val="F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48" name="Star: 5 Points 147">
            <a:extLst>
              <a:ext uri="{FF2B5EF4-FFF2-40B4-BE49-F238E27FC236}">
                <a16:creationId xmlns:a16="http://schemas.microsoft.com/office/drawing/2014/main" id="{E0D1C599-117B-47E0-91C6-5FAA783DC949}"/>
              </a:ext>
            </a:extLst>
          </p:cNvPr>
          <p:cNvSpPr>
            <a:spLocks noChangeAspect="1"/>
          </p:cNvSpPr>
          <p:nvPr/>
        </p:nvSpPr>
        <p:spPr>
          <a:xfrm>
            <a:off x="2273728" y="6021013"/>
            <a:ext cx="138488" cy="138488"/>
          </a:xfrm>
          <a:prstGeom prst="star5">
            <a:avLst>
              <a:gd name="adj" fmla="val 23259"/>
              <a:gd name="hf" fmla="val 105146"/>
              <a:gd name="vf" fmla="val 110557"/>
            </a:avLst>
          </a:prstGeom>
          <a:solidFill>
            <a:srgbClr val="F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6996F82-3CD1-4FC1-A337-F0CE84E4A791}"/>
              </a:ext>
            </a:extLst>
          </p:cNvPr>
          <p:cNvSpPr/>
          <p:nvPr/>
        </p:nvSpPr>
        <p:spPr>
          <a:xfrm>
            <a:off x="2833071" y="1390399"/>
            <a:ext cx="188333" cy="5145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1814F13-3590-4C08-92CF-2478ABD8BDBD}"/>
              </a:ext>
            </a:extLst>
          </p:cNvPr>
          <p:cNvSpPr txBox="1"/>
          <p:nvPr/>
        </p:nvSpPr>
        <p:spPr>
          <a:xfrm>
            <a:off x="480484" y="823346"/>
            <a:ext cx="1284816" cy="2708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600" dirty="0">
                <a:solidFill>
                  <a:prstClr val="black"/>
                </a:solidFill>
                <a:latin typeface="Open Sans"/>
              </a:rPr>
              <a:t>млн 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1" y="4967742"/>
            <a:ext cx="702852" cy="7214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" y="5781160"/>
            <a:ext cx="916235" cy="549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F7AE27-4EF0-4F4D-B0CA-F7C4BA0C7F8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77" y="4608514"/>
            <a:ext cx="923169" cy="196852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 flipV="1">
            <a:off x="1096956" y="4959067"/>
            <a:ext cx="8508" cy="145349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1099123" y="1770049"/>
            <a:ext cx="12099" cy="263210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932FDC3D-CE70-4168-9DCB-6D97EA7CDE2B}"/>
              </a:ext>
            </a:extLst>
          </p:cNvPr>
          <p:cNvSpPr txBox="1"/>
          <p:nvPr/>
        </p:nvSpPr>
        <p:spPr>
          <a:xfrm>
            <a:off x="10284352" y="4017723"/>
            <a:ext cx="2180824" cy="109523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070" dirty="0" smtClean="0">
                <a:solidFill>
                  <a:prstClr val="black"/>
                </a:solidFill>
                <a:latin typeface="Open Sans"/>
              </a:rPr>
              <a:t>Каучуки:</a:t>
            </a:r>
          </a:p>
          <a:p>
            <a:pPr defTabSz="914377">
              <a:lnSpc>
                <a:spcPct val="110000"/>
              </a:lnSpc>
              <a:defRPr/>
            </a:pPr>
            <a:r>
              <a:rPr lang="ru-RU" sz="900" dirty="0" smtClean="0">
                <a:solidFill>
                  <a:prstClr val="black"/>
                </a:solidFill>
                <a:latin typeface="Open Sans"/>
              </a:rPr>
              <a:t>СКД (+НД/Н/Л) – 12 линий</a:t>
            </a:r>
          </a:p>
          <a:p>
            <a:pPr defTabSz="914377">
              <a:lnSpc>
                <a:spcPct val="110000"/>
              </a:lnSpc>
              <a:defRPr/>
            </a:pPr>
            <a:r>
              <a:rPr lang="ru-RU" sz="900" dirty="0" smtClean="0">
                <a:solidFill>
                  <a:prstClr val="black"/>
                </a:solidFill>
                <a:latin typeface="Open Sans"/>
              </a:rPr>
              <a:t>СКС/ДССК – 9 линий</a:t>
            </a:r>
          </a:p>
          <a:p>
            <a:pPr defTabSz="914377">
              <a:lnSpc>
                <a:spcPct val="110000"/>
              </a:lnSpc>
              <a:defRPr/>
            </a:pPr>
            <a:r>
              <a:rPr lang="ru-RU" sz="900" dirty="0" smtClean="0">
                <a:solidFill>
                  <a:prstClr val="black"/>
                </a:solidFill>
                <a:latin typeface="Open Sans"/>
              </a:rPr>
              <a:t>СКИ-3 – 7 линий</a:t>
            </a:r>
          </a:p>
          <a:p>
            <a:pPr defTabSz="914377">
              <a:lnSpc>
                <a:spcPct val="110000"/>
              </a:lnSpc>
              <a:defRPr/>
            </a:pPr>
            <a:r>
              <a:rPr lang="ru-RU" sz="900" dirty="0" smtClean="0">
                <a:solidFill>
                  <a:prstClr val="black"/>
                </a:solidFill>
                <a:latin typeface="Open Sans"/>
              </a:rPr>
              <a:t>БК/ГБК – 7 линий</a:t>
            </a:r>
          </a:p>
          <a:p>
            <a:pPr defTabSz="914377">
              <a:lnSpc>
                <a:spcPct val="110000"/>
              </a:lnSpc>
              <a:defRPr/>
            </a:pPr>
            <a:r>
              <a:rPr lang="ru-RU" sz="900" dirty="0" smtClean="0">
                <a:solidFill>
                  <a:prstClr val="black"/>
                </a:solidFill>
                <a:latin typeface="Open Sans"/>
              </a:rPr>
              <a:t>СКН – 3 линии</a:t>
            </a:r>
          </a:p>
          <a:p>
            <a:pPr defTabSz="914377">
              <a:lnSpc>
                <a:spcPct val="110000"/>
              </a:lnSpc>
              <a:defRPr/>
            </a:pPr>
            <a:r>
              <a:rPr lang="ru-RU" sz="900" dirty="0" smtClean="0">
                <a:solidFill>
                  <a:prstClr val="black"/>
                </a:solidFill>
                <a:latin typeface="Open Sans"/>
              </a:rPr>
              <a:t>СБС – 4 линии</a:t>
            </a:r>
            <a:endParaRPr lang="ru-RU" sz="9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0243761" y="2021132"/>
            <a:ext cx="1961915" cy="50783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>
              <a:lnSpc>
                <a:spcPct val="110000"/>
              </a:lnSpc>
            </a:pPr>
            <a:r>
              <a:rPr lang="ru-RU" sz="1000" dirty="0">
                <a:solidFill>
                  <a:prstClr val="black"/>
                </a:solidFill>
                <a:latin typeface="Open Sans"/>
                <a:cs typeface="Calibri Light" panose="020F0302020204030204" pitchFamily="34" charset="0"/>
              </a:rPr>
              <a:t>ЛПЭНП/ПЭВП – 6 </a:t>
            </a:r>
            <a:r>
              <a:rPr lang="ru-RU" sz="1000" dirty="0" smtClean="0">
                <a:solidFill>
                  <a:prstClr val="black"/>
                </a:solidFill>
                <a:latin typeface="Open Sans"/>
                <a:cs typeface="Calibri Light" panose="020F0302020204030204" pitchFamily="34" charset="0"/>
              </a:rPr>
              <a:t>линий</a:t>
            </a:r>
            <a:endParaRPr lang="ru-RU" sz="1000" dirty="0">
              <a:solidFill>
                <a:prstClr val="black"/>
              </a:solidFill>
              <a:latin typeface="Open Sans"/>
              <a:cs typeface="Calibri Light" panose="020F0302020204030204" pitchFamily="34" charset="0"/>
            </a:endParaRPr>
          </a:p>
          <a:p>
            <a:pPr defTabSz="914377">
              <a:lnSpc>
                <a:spcPct val="110000"/>
              </a:lnSpc>
            </a:pPr>
            <a:r>
              <a:rPr lang="ru-RU" sz="1000" dirty="0">
                <a:solidFill>
                  <a:prstClr val="black"/>
                </a:solidFill>
                <a:latin typeface="Open Sans"/>
                <a:cs typeface="Calibri Light" panose="020F0302020204030204" pitchFamily="34" charset="0"/>
              </a:rPr>
              <a:t>ПЭВП – 2 </a:t>
            </a:r>
            <a:r>
              <a:rPr lang="ru-RU" sz="1000" dirty="0" smtClean="0">
                <a:solidFill>
                  <a:prstClr val="black"/>
                </a:solidFill>
                <a:latin typeface="Open Sans"/>
                <a:cs typeface="Calibri Light" panose="020F0302020204030204" pitchFamily="34" charset="0"/>
              </a:rPr>
              <a:t>линии</a:t>
            </a:r>
            <a:endParaRPr lang="ru-RU" sz="1000" dirty="0">
              <a:solidFill>
                <a:prstClr val="black"/>
              </a:solidFill>
              <a:latin typeface="Open Sans"/>
              <a:cs typeface="Calibri Light" panose="020F0302020204030204" pitchFamily="34" charset="0"/>
            </a:endParaRPr>
          </a:p>
          <a:p>
            <a:pPr defTabSz="914377">
              <a:lnSpc>
                <a:spcPct val="110000"/>
              </a:lnSpc>
            </a:pPr>
            <a:r>
              <a:rPr lang="ru-RU" sz="1000" dirty="0">
                <a:solidFill>
                  <a:prstClr val="black"/>
                </a:solidFill>
                <a:latin typeface="Open Sans"/>
                <a:cs typeface="Calibri Light" panose="020F0302020204030204" pitchFamily="34" charset="0"/>
              </a:rPr>
              <a:t>ПЭНП – </a:t>
            </a:r>
            <a:r>
              <a:rPr lang="ru-RU" sz="1000" dirty="0" smtClean="0">
                <a:solidFill>
                  <a:prstClr val="black"/>
                </a:solidFill>
                <a:latin typeface="Open Sans"/>
                <a:cs typeface="Calibri Light" panose="020F0302020204030204" pitchFamily="34" charset="0"/>
              </a:rPr>
              <a:t>10 линий</a:t>
            </a:r>
            <a:endParaRPr lang="ru-RU" sz="1000" dirty="0">
              <a:solidFill>
                <a:prstClr val="black"/>
              </a:solidFill>
              <a:latin typeface="Open Sans"/>
              <a:cs typeface="Calibri Light" panose="020F030202020403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0284350" y="3630135"/>
            <a:ext cx="1961915" cy="33855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>
              <a:lnSpc>
                <a:spcPct val="110000"/>
              </a:lnSpc>
            </a:pPr>
            <a:r>
              <a:rPr lang="ru-RU" sz="1000" dirty="0" smtClean="0">
                <a:solidFill>
                  <a:prstClr val="black"/>
                </a:solidFill>
                <a:latin typeface="Open Sans"/>
              </a:rPr>
              <a:t>ПП </a:t>
            </a:r>
            <a:r>
              <a:rPr lang="en-US" sz="1000" dirty="0" smtClean="0">
                <a:solidFill>
                  <a:prstClr val="black"/>
                </a:solidFill>
                <a:latin typeface="Open Sans"/>
              </a:rPr>
              <a:t>homo</a:t>
            </a:r>
            <a:r>
              <a:rPr lang="ru-RU" sz="1000" dirty="0" smtClean="0">
                <a:solidFill>
                  <a:prstClr val="black"/>
                </a:solidFill>
                <a:latin typeface="Open Sans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Open Sans"/>
              </a:rPr>
              <a:t>– 4</a:t>
            </a:r>
            <a:r>
              <a:rPr lang="ru-RU" sz="1000" dirty="0" smtClean="0">
                <a:solidFill>
                  <a:prstClr val="black"/>
                </a:solidFill>
                <a:latin typeface="Open Sans"/>
              </a:rPr>
              <a:t> линии</a:t>
            </a:r>
            <a:endParaRPr lang="ru-RU" sz="1000" dirty="0">
              <a:solidFill>
                <a:prstClr val="black"/>
              </a:solidFill>
              <a:latin typeface="Open Sans"/>
            </a:endParaRPr>
          </a:p>
          <a:p>
            <a:pPr defTabSz="914377">
              <a:lnSpc>
                <a:spcPct val="110000"/>
              </a:lnSpc>
            </a:pPr>
            <a:r>
              <a:rPr lang="ru-RU" sz="1000" dirty="0" smtClean="0">
                <a:solidFill>
                  <a:prstClr val="black"/>
                </a:solidFill>
                <a:latin typeface="Open Sans"/>
              </a:rPr>
              <a:t>ПП </a:t>
            </a:r>
            <a:r>
              <a:rPr lang="en-US" sz="1000" dirty="0" smtClean="0">
                <a:solidFill>
                  <a:prstClr val="black"/>
                </a:solidFill>
                <a:latin typeface="Open Sans"/>
              </a:rPr>
              <a:t>ho</a:t>
            </a:r>
            <a:r>
              <a:rPr lang="en-US" sz="1000" dirty="0">
                <a:solidFill>
                  <a:prstClr val="black"/>
                </a:solidFill>
                <a:latin typeface="Open Sans"/>
              </a:rPr>
              <a:t>m</a:t>
            </a:r>
            <a:r>
              <a:rPr lang="en-US" sz="1000" dirty="0" smtClean="0">
                <a:solidFill>
                  <a:prstClr val="black"/>
                </a:solidFill>
                <a:latin typeface="Open Sans"/>
              </a:rPr>
              <a:t>o/</a:t>
            </a:r>
            <a:r>
              <a:rPr lang="en-US" sz="1000" dirty="0" err="1" smtClean="0">
                <a:solidFill>
                  <a:prstClr val="black"/>
                </a:solidFill>
                <a:latin typeface="Open Sans"/>
              </a:rPr>
              <a:t>copo</a:t>
            </a:r>
            <a:r>
              <a:rPr lang="ru-RU" sz="1000" dirty="0" smtClean="0">
                <a:solidFill>
                  <a:prstClr val="black"/>
                </a:solidFill>
                <a:latin typeface="Open Sans"/>
              </a:rPr>
              <a:t> – 4 линии</a:t>
            </a:r>
            <a:endParaRPr lang="ru-RU" sz="10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89446C3-9627-4F27-8EAC-0F5668F7A4BD}"/>
              </a:ext>
            </a:extLst>
          </p:cNvPr>
          <p:cNvSpPr txBox="1"/>
          <p:nvPr/>
        </p:nvSpPr>
        <p:spPr>
          <a:xfrm>
            <a:off x="9904359" y="6239880"/>
            <a:ext cx="1363621" cy="2256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en-US" sz="1333" dirty="0">
                <a:solidFill>
                  <a:prstClr val="black"/>
                </a:solidFill>
                <a:latin typeface="Open Sans"/>
              </a:rPr>
              <a:t>0,3</a:t>
            </a:r>
            <a:endParaRPr lang="ru-RU" sz="1333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86" name="Freeform: Shape 102">
            <a:extLst>
              <a:ext uri="{FF2B5EF4-FFF2-40B4-BE49-F238E27FC236}">
                <a16:creationId xmlns:a16="http://schemas.microsoft.com/office/drawing/2014/main" id="{5EB58189-DC46-4136-BE73-5EBFF54D3455}"/>
              </a:ext>
            </a:extLst>
          </p:cNvPr>
          <p:cNvSpPr/>
          <p:nvPr/>
        </p:nvSpPr>
        <p:spPr>
          <a:xfrm>
            <a:off x="3044219" y="6451317"/>
            <a:ext cx="6626153" cy="291839"/>
          </a:xfrm>
          <a:custGeom>
            <a:avLst/>
            <a:gdLst>
              <a:gd name="connsiteX0" fmla="*/ 0 w 4941320"/>
              <a:gd name="connsiteY0" fmla="*/ 1001687 h 1072603"/>
              <a:gd name="connsiteX1" fmla="*/ 4941320 w 4941320"/>
              <a:gd name="connsiteY1" fmla="*/ 0 h 1072603"/>
              <a:gd name="connsiteX2" fmla="*/ 4932456 w 4941320"/>
              <a:gd name="connsiteY2" fmla="*/ 81047 h 1072603"/>
              <a:gd name="connsiteX3" fmla="*/ 0 w 4941320"/>
              <a:gd name="connsiteY3" fmla="*/ 1072603 h 1072603"/>
              <a:gd name="connsiteX4" fmla="*/ 0 w 4941320"/>
              <a:gd name="connsiteY4" fmla="*/ 1001687 h 1072603"/>
              <a:gd name="connsiteX5" fmla="*/ 0 w 4941320"/>
              <a:gd name="connsiteY5" fmla="*/ 1001687 h 1072603"/>
              <a:gd name="connsiteX6" fmla="*/ 0 w 4941320"/>
              <a:gd name="connsiteY6" fmla="*/ 1001687 h 1072603"/>
              <a:gd name="connsiteX0" fmla="*/ 0 w 4946824"/>
              <a:gd name="connsiteY0" fmla="*/ 1001687 h 1125368"/>
              <a:gd name="connsiteX1" fmla="*/ 4941320 w 4946824"/>
              <a:gd name="connsiteY1" fmla="*/ 0 h 1125368"/>
              <a:gd name="connsiteX2" fmla="*/ 4946311 w 4946824"/>
              <a:gd name="connsiteY2" fmla="*/ 1120139 h 1125368"/>
              <a:gd name="connsiteX3" fmla="*/ 0 w 4946824"/>
              <a:gd name="connsiteY3" fmla="*/ 1072603 h 1125368"/>
              <a:gd name="connsiteX4" fmla="*/ 0 w 4946824"/>
              <a:gd name="connsiteY4" fmla="*/ 1001687 h 1125368"/>
              <a:gd name="connsiteX5" fmla="*/ 0 w 4946824"/>
              <a:gd name="connsiteY5" fmla="*/ 1001687 h 1125368"/>
              <a:gd name="connsiteX6" fmla="*/ 0 w 4946824"/>
              <a:gd name="connsiteY6" fmla="*/ 1001687 h 1125368"/>
              <a:gd name="connsiteX0" fmla="*/ 0 w 4946642"/>
              <a:gd name="connsiteY0" fmla="*/ 16830 h 140511"/>
              <a:gd name="connsiteX1" fmla="*/ 4934393 w 4946642"/>
              <a:gd name="connsiteY1" fmla="*/ 54235 h 140511"/>
              <a:gd name="connsiteX2" fmla="*/ 4946311 w 4946642"/>
              <a:gd name="connsiteY2" fmla="*/ 135282 h 140511"/>
              <a:gd name="connsiteX3" fmla="*/ 0 w 4946642"/>
              <a:gd name="connsiteY3" fmla="*/ 87746 h 140511"/>
              <a:gd name="connsiteX4" fmla="*/ 0 w 4946642"/>
              <a:gd name="connsiteY4" fmla="*/ 16830 h 140511"/>
              <a:gd name="connsiteX5" fmla="*/ 0 w 4946642"/>
              <a:gd name="connsiteY5" fmla="*/ 16830 h 140511"/>
              <a:gd name="connsiteX6" fmla="*/ 0 w 4946642"/>
              <a:gd name="connsiteY6" fmla="*/ 16830 h 140511"/>
              <a:gd name="connsiteX0" fmla="*/ 0 w 4955175"/>
              <a:gd name="connsiteY0" fmla="*/ 16830 h 140511"/>
              <a:gd name="connsiteX1" fmla="*/ 4955175 w 4955175"/>
              <a:gd name="connsiteY1" fmla="*/ 54235 h 140511"/>
              <a:gd name="connsiteX2" fmla="*/ 4946311 w 4955175"/>
              <a:gd name="connsiteY2" fmla="*/ 135282 h 140511"/>
              <a:gd name="connsiteX3" fmla="*/ 0 w 4955175"/>
              <a:gd name="connsiteY3" fmla="*/ 87746 h 140511"/>
              <a:gd name="connsiteX4" fmla="*/ 0 w 4955175"/>
              <a:gd name="connsiteY4" fmla="*/ 16830 h 140511"/>
              <a:gd name="connsiteX5" fmla="*/ 0 w 4955175"/>
              <a:gd name="connsiteY5" fmla="*/ 16830 h 140511"/>
              <a:gd name="connsiteX6" fmla="*/ 0 w 4955175"/>
              <a:gd name="connsiteY6" fmla="*/ 16830 h 140511"/>
              <a:gd name="connsiteX0" fmla="*/ 0 w 4955175"/>
              <a:gd name="connsiteY0" fmla="*/ 16830 h 229932"/>
              <a:gd name="connsiteX1" fmla="*/ 4955175 w 4955175"/>
              <a:gd name="connsiteY1" fmla="*/ 54235 h 229932"/>
              <a:gd name="connsiteX2" fmla="*/ 4912015 w 4955175"/>
              <a:gd name="connsiteY2" fmla="*/ 226957 h 229932"/>
              <a:gd name="connsiteX3" fmla="*/ 0 w 4955175"/>
              <a:gd name="connsiteY3" fmla="*/ 87746 h 229932"/>
              <a:gd name="connsiteX4" fmla="*/ 0 w 4955175"/>
              <a:gd name="connsiteY4" fmla="*/ 16830 h 229932"/>
              <a:gd name="connsiteX5" fmla="*/ 0 w 4955175"/>
              <a:gd name="connsiteY5" fmla="*/ 16830 h 229932"/>
              <a:gd name="connsiteX6" fmla="*/ 0 w 4955175"/>
              <a:gd name="connsiteY6" fmla="*/ 16830 h 229932"/>
              <a:gd name="connsiteX0" fmla="*/ 0 w 4920878"/>
              <a:gd name="connsiteY0" fmla="*/ 9717 h 222819"/>
              <a:gd name="connsiteX1" fmla="*/ 4920878 w 4920878"/>
              <a:gd name="connsiteY1" fmla="*/ 152901 h 222819"/>
              <a:gd name="connsiteX2" fmla="*/ 4912015 w 4920878"/>
              <a:gd name="connsiteY2" fmla="*/ 219844 h 222819"/>
              <a:gd name="connsiteX3" fmla="*/ 0 w 4920878"/>
              <a:gd name="connsiteY3" fmla="*/ 80633 h 222819"/>
              <a:gd name="connsiteX4" fmla="*/ 0 w 4920878"/>
              <a:gd name="connsiteY4" fmla="*/ 9717 h 222819"/>
              <a:gd name="connsiteX5" fmla="*/ 0 w 4920878"/>
              <a:gd name="connsiteY5" fmla="*/ 9717 h 222819"/>
              <a:gd name="connsiteX6" fmla="*/ 0 w 4920878"/>
              <a:gd name="connsiteY6" fmla="*/ 9717 h 22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0878" h="222819">
                <a:moveTo>
                  <a:pt x="0" y="9717"/>
                </a:moveTo>
                <a:cubicBezTo>
                  <a:pt x="1646263" y="-47269"/>
                  <a:pt x="3329069" y="165565"/>
                  <a:pt x="4920878" y="152901"/>
                </a:cubicBezTo>
                <a:lnTo>
                  <a:pt x="4912015" y="219844"/>
                </a:lnTo>
                <a:cubicBezTo>
                  <a:pt x="3348066" y="248970"/>
                  <a:pt x="1644996" y="54040"/>
                  <a:pt x="0" y="80633"/>
                </a:cubicBezTo>
                <a:lnTo>
                  <a:pt x="0" y="9717"/>
                </a:lnTo>
                <a:lnTo>
                  <a:pt x="0" y="9717"/>
                </a:lnTo>
                <a:lnTo>
                  <a:pt x="0" y="9717"/>
                </a:lnTo>
                <a:close/>
              </a:path>
            </a:pathLst>
          </a:custGeom>
          <a:gradFill>
            <a:gsLst>
              <a:gs pos="0">
                <a:srgbClr val="734739"/>
              </a:gs>
              <a:gs pos="100000">
                <a:srgbClr val="C4C4C4">
                  <a:alpha val="60000"/>
                </a:srgbClr>
              </a:gs>
            </a:gsLst>
            <a:lin ang="0" scaled="0"/>
          </a:gra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88" name="Freeform: Shape 160">
            <a:extLst>
              <a:ext uri="{FF2B5EF4-FFF2-40B4-BE49-F238E27FC236}">
                <a16:creationId xmlns:a16="http://schemas.microsoft.com/office/drawing/2014/main" id="{1281A1E8-BE7B-490E-A2AD-D111D634A667}"/>
              </a:ext>
            </a:extLst>
          </p:cNvPr>
          <p:cNvSpPr/>
          <p:nvPr/>
        </p:nvSpPr>
        <p:spPr>
          <a:xfrm>
            <a:off x="9616935" y="6639544"/>
            <a:ext cx="99620" cy="103611"/>
          </a:xfrm>
          <a:custGeom>
            <a:avLst/>
            <a:gdLst>
              <a:gd name="connsiteX0" fmla="*/ 0 w 87378"/>
              <a:gd name="connsiteY0" fmla="*/ 0 h 151962"/>
              <a:gd name="connsiteX1" fmla="*/ 87378 w 87378"/>
              <a:gd name="connsiteY1" fmla="*/ 0 h 151962"/>
              <a:gd name="connsiteX2" fmla="*/ 87378 w 87378"/>
              <a:gd name="connsiteY2" fmla="*/ 151963 h 151962"/>
              <a:gd name="connsiteX3" fmla="*/ 0 w 87378"/>
              <a:gd name="connsiteY3" fmla="*/ 151963 h 151962"/>
              <a:gd name="connsiteX4" fmla="*/ 0 w 87378"/>
              <a:gd name="connsiteY4" fmla="*/ 0 h 15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78" h="151962">
                <a:moveTo>
                  <a:pt x="0" y="0"/>
                </a:moveTo>
                <a:lnTo>
                  <a:pt x="87378" y="0"/>
                </a:lnTo>
                <a:lnTo>
                  <a:pt x="87378" y="151963"/>
                </a:lnTo>
                <a:lnTo>
                  <a:pt x="0" y="151963"/>
                </a:lnTo>
                <a:lnTo>
                  <a:pt x="0" y="0"/>
                </a:lnTo>
                <a:close/>
              </a:path>
            </a:pathLst>
          </a:custGeom>
          <a:solidFill>
            <a:srgbClr val="939BA1"/>
          </a:soli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C2C7037-9587-4F1A-BA38-99174078CD99}"/>
              </a:ext>
            </a:extLst>
          </p:cNvPr>
          <p:cNvSpPr txBox="1"/>
          <p:nvPr/>
        </p:nvSpPr>
        <p:spPr>
          <a:xfrm>
            <a:off x="1205084" y="6424294"/>
            <a:ext cx="1363621" cy="1666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067" dirty="0" smtClean="0">
                <a:solidFill>
                  <a:prstClr val="black"/>
                </a:solidFill>
                <a:latin typeface="Open Sans"/>
              </a:rPr>
              <a:t>Поликарбонат</a:t>
            </a:r>
            <a:endParaRPr lang="ru-RU" sz="1067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6EFAA05-673A-4FDD-A5B1-02791D3BBE48}"/>
              </a:ext>
            </a:extLst>
          </p:cNvPr>
          <p:cNvSpPr txBox="1"/>
          <p:nvPr/>
        </p:nvSpPr>
        <p:spPr>
          <a:xfrm>
            <a:off x="1352515" y="6420899"/>
            <a:ext cx="1363621" cy="21441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 defTabSz="914377">
              <a:lnSpc>
                <a:spcPct val="110000"/>
              </a:lnSpc>
              <a:defRPr/>
            </a:pPr>
            <a:r>
              <a:rPr lang="ru-RU" sz="1333" dirty="0" smtClean="0">
                <a:solidFill>
                  <a:prstClr val="black"/>
                </a:solidFill>
                <a:latin typeface="+mj-lt"/>
              </a:rPr>
              <a:t>0,1</a:t>
            </a:r>
            <a:endParaRPr lang="ru-RU" sz="1333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C2C7037-9587-4F1A-BA38-99174078CD99}"/>
              </a:ext>
            </a:extLst>
          </p:cNvPr>
          <p:cNvSpPr txBox="1"/>
          <p:nvPr/>
        </p:nvSpPr>
        <p:spPr>
          <a:xfrm>
            <a:off x="10284349" y="6598584"/>
            <a:ext cx="1741396" cy="1806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067" dirty="0" smtClean="0">
                <a:solidFill>
                  <a:prstClr val="black"/>
                </a:solidFill>
                <a:latin typeface="Open Sans"/>
              </a:rPr>
              <a:t>Поликарбонат – 1 линия</a:t>
            </a:r>
            <a:endParaRPr lang="ru-RU" sz="1067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9446C3-9627-4F27-8EAC-0F5668F7A4BD}"/>
              </a:ext>
            </a:extLst>
          </p:cNvPr>
          <p:cNvSpPr txBox="1"/>
          <p:nvPr/>
        </p:nvSpPr>
        <p:spPr>
          <a:xfrm>
            <a:off x="9909670" y="6576773"/>
            <a:ext cx="1363621" cy="2256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en-US" sz="1333" dirty="0" smtClean="0">
                <a:solidFill>
                  <a:prstClr val="black"/>
                </a:solidFill>
                <a:latin typeface="Open Sans"/>
              </a:rPr>
              <a:t>0,</a:t>
            </a:r>
            <a:r>
              <a:rPr lang="ru-RU" sz="1333" dirty="0" smtClean="0">
                <a:solidFill>
                  <a:prstClr val="black"/>
                </a:solidFill>
                <a:latin typeface="Open Sans"/>
              </a:rPr>
              <a:t>1</a:t>
            </a:r>
            <a:endParaRPr lang="ru-RU" sz="1333" dirty="0">
              <a:solidFill>
                <a:prstClr val="black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428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83759034"/>
              </p:ext>
            </p:extLst>
          </p:nvPr>
        </p:nvGraphicFramePr>
        <p:xfrm>
          <a:off x="4551044" y="1659201"/>
          <a:ext cx="3117666" cy="255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89341" y="366152"/>
            <a:ext cx="11702659" cy="640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38622"/>
            <a:r>
              <a:rPr lang="ru-RU" sz="3200" kern="0" dirty="0" smtClean="0">
                <a:solidFill>
                  <a:schemeClr val="tx1"/>
                </a:solidFill>
                <a:cs typeface="Arial" panose="020B0604020202020204" pitchFamily="34" charset="0"/>
              </a:rPr>
              <a:t>Объединенная компания становится крупнейшим в Европе производителем полиолефинов и синтетических каучуков</a:t>
            </a:r>
            <a:endParaRPr lang="ru-RU" sz="32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69608630"/>
              </p:ext>
            </p:extLst>
          </p:nvPr>
        </p:nvGraphicFramePr>
        <p:xfrm>
          <a:off x="928279" y="1659201"/>
          <a:ext cx="3117666" cy="255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045945" y="1340243"/>
            <a:ext cx="4109568" cy="33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Синтетические каучуки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95660407"/>
              </p:ext>
            </p:extLst>
          </p:nvPr>
        </p:nvGraphicFramePr>
        <p:xfrm>
          <a:off x="4551044" y="4129839"/>
          <a:ext cx="3117666" cy="250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6548435"/>
            <a:ext cx="4650377" cy="28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i="1" dirty="0">
                <a:solidFill>
                  <a:srgbClr val="000000"/>
                </a:solidFill>
                <a:latin typeface="Arial"/>
                <a:sym typeface="+mn-lt"/>
              </a:rPr>
              <a:t>Примечание: </a:t>
            </a:r>
            <a:r>
              <a:rPr lang="ru-RU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Мощности, тыс.т в год в 2024 году после запуска АГХК</a:t>
            </a:r>
            <a:endParaRPr lang="ru-RU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994200" y="5975244"/>
            <a:ext cx="862152" cy="50509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endParaRPr lang="ru-RU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94200" y="3532768"/>
            <a:ext cx="862152" cy="505097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 Европе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7973" y="1206259"/>
            <a:ext cx="3639395" cy="471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Полиолефины </a:t>
            </a:r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-756834" y="2767231"/>
            <a:ext cx="2551612" cy="33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Европа</a:t>
            </a:r>
            <a:endParaRPr lang="ru-RU" sz="16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-756834" y="5218411"/>
            <a:ext cx="2551612" cy="33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Мир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305713" y="3532768"/>
            <a:ext cx="862152" cy="505097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 Европе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348728242"/>
              </p:ext>
            </p:extLst>
          </p:nvPr>
        </p:nvGraphicFramePr>
        <p:xfrm>
          <a:off x="928279" y="4101671"/>
          <a:ext cx="3117666" cy="255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3305713" y="5975244"/>
            <a:ext cx="862152" cy="50509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022633371"/>
              </p:ext>
            </p:extLst>
          </p:nvPr>
        </p:nvGraphicFramePr>
        <p:xfrm>
          <a:off x="8173810" y="1659201"/>
          <a:ext cx="3117666" cy="255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8043506" y="1321199"/>
            <a:ext cx="4111195" cy="33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Моноэтиленгликоль</a:t>
            </a:r>
            <a:r>
              <a:rPr lang="ru-RU" sz="1600" b="1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964868638"/>
              </p:ext>
            </p:extLst>
          </p:nvPr>
        </p:nvGraphicFramePr>
        <p:xfrm>
          <a:off x="8173810" y="4129839"/>
          <a:ext cx="3117666" cy="250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10733508" y="5798893"/>
            <a:ext cx="862152" cy="50509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endParaRPr lang="ru-RU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682687" y="3532768"/>
            <a:ext cx="862152" cy="505097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 Европе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1005195"/>
              </p:ext>
            </p:extLst>
          </p:nvPr>
        </p:nvGraphicFramePr>
        <p:xfrm>
          <a:off x="0" y="0"/>
          <a:ext cx="211667" cy="211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Слайд think-cell" r:id="rId19" imgW="270" imgH="270" progId="TCLayout.ActiveDocument.1">
                  <p:embed/>
                </p:oleObj>
              </mc:Choice>
              <mc:Fallback>
                <p:oleObj name="Слайд think-cell" r:id="rId19" imgW="270" imgH="270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211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" name="Title 1"/>
          <p:cNvSpPr txBox="1">
            <a:spLocks/>
          </p:cNvSpPr>
          <p:nvPr/>
        </p:nvSpPr>
        <p:spPr>
          <a:xfrm>
            <a:off x="401184" y="269898"/>
            <a:ext cx="11702659" cy="640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38622"/>
            <a:r>
              <a:rPr lang="ru-RU" sz="3200" kern="0" dirty="0" smtClean="0">
                <a:solidFill>
                  <a:schemeClr val="tx1"/>
                </a:solidFill>
                <a:cs typeface="Arial" panose="020B0604020202020204" pitchFamily="34" charset="0"/>
              </a:rPr>
              <a:t>Развитая инфраструктура СИБУР на ключевых мировых рынках позволяет повысить качество сервиса для клиентов</a:t>
            </a:r>
            <a:endParaRPr lang="ru-RU" sz="32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243" name="Straight Connector 194"/>
          <p:cNvCxnSpPr/>
          <p:nvPr/>
        </p:nvCxnSpPr>
        <p:spPr bwMode="auto">
          <a:xfrm>
            <a:off x="7535818" y="1640482"/>
            <a:ext cx="4286249" cy="0"/>
          </a:xfrm>
          <a:prstGeom prst="line">
            <a:avLst/>
          </a:prstGeom>
          <a:solidFill>
            <a:srgbClr val="008C95"/>
          </a:solidFill>
          <a:ln w="19050" cap="flat" cmpd="sng" algn="ctr">
            <a:solidFill>
              <a:srgbClr val="008C9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4" name="Rectangle 195"/>
          <p:cNvSpPr/>
          <p:nvPr/>
        </p:nvSpPr>
        <p:spPr bwMode="auto">
          <a:xfrm>
            <a:off x="7544627" y="1104164"/>
            <a:ext cx="4277440" cy="4689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095" tIns="45549" rIns="91095" bIns="45549" numCol="1" rtlCol="0" anchor="ctr" anchorCtr="0" compatLnSpc="1">
            <a:prstTxWarp prst="textNoShape">
              <a:avLst/>
            </a:prstTxWarp>
          </a:bodyPr>
          <a:lstStyle/>
          <a:p>
            <a:pPr algn="ctr" defTabSz="90928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8080"/>
                </a:solidFill>
                <a:latin typeface="+mj-lt"/>
              </a:rPr>
              <a:t>Ключевые элементы ценностного предложения объединенной компании</a:t>
            </a:r>
            <a:endParaRPr lang="ru-RU" sz="16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57" name="Rectangle 196"/>
          <p:cNvSpPr/>
          <p:nvPr/>
        </p:nvSpPr>
        <p:spPr bwMode="auto">
          <a:xfrm>
            <a:off x="7520558" y="1822850"/>
            <a:ext cx="4303233" cy="46045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71728" rIns="144000" bIns="45549" numCol="1" rtlCol="0" anchor="ctr" anchorCtr="0" compatLnSpc="1">
            <a:prstTxWarp prst="textNoShape">
              <a:avLst/>
            </a:prstTxWarp>
          </a:bodyPr>
          <a:lstStyle/>
          <a:p>
            <a:pPr marL="335504" indent="-255676" algn="just" defTabSz="909280" fontAlgn="base">
              <a:spcBef>
                <a:spcPts val="599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Широкий </a:t>
            </a:r>
            <a:r>
              <a:rPr lang="ru-RU" sz="1400" dirty="0" smtClean="0">
                <a:solidFill>
                  <a:srgbClr val="008080"/>
                </a:solidFill>
                <a:latin typeface="+mj-lt"/>
              </a:rPr>
              <a:t>марочный ассортимент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покрывает потребности основных отраслей применения нефтехимической продукции (Упаковка, Транспорт, Строительство, Медицина, С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/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Х)</a:t>
            </a:r>
          </a:p>
          <a:p>
            <a:pPr marL="335504" indent="-255676" algn="just" defTabSz="909280" fontAlgn="base">
              <a:spcBef>
                <a:spcPts val="599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Развитая </a:t>
            </a:r>
            <a:r>
              <a:rPr lang="ru-RU" sz="1400" dirty="0">
                <a:solidFill>
                  <a:srgbClr val="008080"/>
                </a:solidFill>
                <a:latin typeface="+mj-lt"/>
              </a:rPr>
              <a:t>сеть складов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обеспечивает оптимальный </a:t>
            </a:r>
            <a:r>
              <a:rPr lang="ru-RU" sz="1400" dirty="0" err="1">
                <a:solidFill>
                  <a:srgbClr val="000000"/>
                </a:solidFill>
                <a:latin typeface="+mj-lt"/>
              </a:rPr>
              <a:t>leadtime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 до клиентов в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ключевых географиях</a:t>
            </a:r>
            <a:endParaRPr lang="ru-RU" sz="1400" dirty="0">
              <a:solidFill>
                <a:srgbClr val="000000"/>
              </a:solidFill>
              <a:latin typeface="+mj-lt"/>
            </a:endParaRPr>
          </a:p>
          <a:p>
            <a:pPr marL="335504" indent="-255676" algn="just" defTabSz="909280" fontAlgn="base">
              <a:spcBef>
                <a:spcPts val="599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Опытная </a:t>
            </a:r>
            <a:r>
              <a:rPr lang="ru-RU" sz="1400" dirty="0" smtClean="0">
                <a:solidFill>
                  <a:srgbClr val="008080"/>
                </a:solidFill>
                <a:latin typeface="+mj-lt"/>
              </a:rPr>
              <a:t>команда продавцов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говорит на языках и находится в регионах присутствия ключевых клиентов </a:t>
            </a:r>
          </a:p>
          <a:p>
            <a:pPr marL="335504" indent="-255676" algn="just" defTabSz="909280" fontAlgn="base">
              <a:spcBef>
                <a:spcPts val="599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Сотрудники </a:t>
            </a:r>
            <a:r>
              <a:rPr lang="ru-RU" sz="1400" dirty="0" smtClean="0">
                <a:solidFill>
                  <a:srgbClr val="008080"/>
                </a:solidFill>
                <a:latin typeface="+mj-lt"/>
              </a:rPr>
              <a:t>технического сервиса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с опытом работы в индустрии 10+ лет обеспечат эффективную п</a:t>
            </a:r>
            <a:r>
              <a:rPr lang="ru-RU" sz="1400" dirty="0" smtClean="0">
                <a:latin typeface="+mj-lt"/>
              </a:rPr>
              <a:t>ереработку продукции на стороне клиента</a:t>
            </a:r>
            <a:endParaRPr lang="ru-RU" sz="1400" dirty="0">
              <a:latin typeface="+mj-lt"/>
            </a:endParaRPr>
          </a:p>
        </p:txBody>
      </p:sp>
      <p:sp>
        <p:nvSpPr>
          <p:cNvPr id="267" name="S_CHN1"/>
          <p:cNvSpPr>
            <a:spLocks/>
          </p:cNvSpPr>
          <p:nvPr/>
        </p:nvSpPr>
        <p:spPr bwMode="auto">
          <a:xfrm>
            <a:off x="2908713" y="4052869"/>
            <a:ext cx="3793393" cy="2349407"/>
          </a:xfrm>
          <a:custGeom>
            <a:avLst/>
            <a:gdLst>
              <a:gd name="T0" fmla="*/ 10 w 817"/>
              <a:gd name="T1" fmla="*/ 6 h 618"/>
              <a:gd name="T2" fmla="*/ 11 w 817"/>
              <a:gd name="T3" fmla="*/ 9 h 618"/>
              <a:gd name="T4" fmla="*/ 17 w 817"/>
              <a:gd name="T5" fmla="*/ 11 h 618"/>
              <a:gd name="T6" fmla="*/ 22 w 817"/>
              <a:gd name="T7" fmla="*/ 11 h 618"/>
              <a:gd name="T8" fmla="*/ 24 w 817"/>
              <a:gd name="T9" fmla="*/ 10 h 618"/>
              <a:gd name="T10" fmla="*/ 27 w 817"/>
              <a:gd name="T11" fmla="*/ 8 h 618"/>
              <a:gd name="T12" fmla="*/ 29 w 817"/>
              <a:gd name="T13" fmla="*/ 6 h 618"/>
              <a:gd name="T14" fmla="*/ 27 w 817"/>
              <a:gd name="T15" fmla="*/ 6 h 618"/>
              <a:gd name="T16" fmla="*/ 29 w 817"/>
              <a:gd name="T17" fmla="*/ 4 h 618"/>
              <a:gd name="T18" fmla="*/ 31 w 817"/>
              <a:gd name="T19" fmla="*/ 1 h 618"/>
              <a:gd name="T20" fmla="*/ 31 w 817"/>
              <a:gd name="T21" fmla="*/ 0 h 618"/>
              <a:gd name="T22" fmla="*/ 34 w 817"/>
              <a:gd name="T23" fmla="*/ 1 h 618"/>
              <a:gd name="T24" fmla="*/ 37 w 817"/>
              <a:gd name="T25" fmla="*/ 5 h 618"/>
              <a:gd name="T26" fmla="*/ 40 w 817"/>
              <a:gd name="T27" fmla="*/ 5 h 618"/>
              <a:gd name="T28" fmla="*/ 38 w 817"/>
              <a:gd name="T29" fmla="*/ 9 h 618"/>
              <a:gd name="T30" fmla="*/ 37 w 817"/>
              <a:gd name="T31" fmla="*/ 11 h 618"/>
              <a:gd name="T32" fmla="*/ 35 w 817"/>
              <a:gd name="T33" fmla="*/ 12 h 618"/>
              <a:gd name="T34" fmla="*/ 33 w 817"/>
              <a:gd name="T35" fmla="*/ 14 h 618"/>
              <a:gd name="T36" fmla="*/ 31 w 817"/>
              <a:gd name="T37" fmla="*/ 15 h 618"/>
              <a:gd name="T38" fmla="*/ 31 w 817"/>
              <a:gd name="T39" fmla="*/ 12 h 618"/>
              <a:gd name="T40" fmla="*/ 29 w 817"/>
              <a:gd name="T41" fmla="*/ 15 h 618"/>
              <a:gd name="T42" fmla="*/ 32 w 817"/>
              <a:gd name="T43" fmla="*/ 16 h 618"/>
              <a:gd name="T44" fmla="*/ 31 w 817"/>
              <a:gd name="T45" fmla="*/ 17 h 618"/>
              <a:gd name="T46" fmla="*/ 31 w 817"/>
              <a:gd name="T47" fmla="*/ 20 h 618"/>
              <a:gd name="T48" fmla="*/ 31 w 817"/>
              <a:gd name="T49" fmla="*/ 22 h 618"/>
              <a:gd name="T50" fmla="*/ 31 w 817"/>
              <a:gd name="T51" fmla="*/ 24 h 618"/>
              <a:gd name="T52" fmla="*/ 30 w 817"/>
              <a:gd name="T53" fmla="*/ 25 h 618"/>
              <a:gd name="T54" fmla="*/ 29 w 817"/>
              <a:gd name="T55" fmla="*/ 26 h 618"/>
              <a:gd name="T56" fmla="*/ 27 w 817"/>
              <a:gd name="T57" fmla="*/ 28 h 618"/>
              <a:gd name="T58" fmla="*/ 26 w 817"/>
              <a:gd name="T59" fmla="*/ 28 h 618"/>
              <a:gd name="T60" fmla="*/ 24 w 817"/>
              <a:gd name="T61" fmla="*/ 28 h 618"/>
              <a:gd name="T62" fmla="*/ 19 w 817"/>
              <a:gd name="T63" fmla="*/ 28 h 618"/>
              <a:gd name="T64" fmla="*/ 18 w 817"/>
              <a:gd name="T65" fmla="*/ 28 h 618"/>
              <a:gd name="T66" fmla="*/ 18 w 817"/>
              <a:gd name="T67" fmla="*/ 28 h 618"/>
              <a:gd name="T68" fmla="*/ 17 w 817"/>
              <a:gd name="T69" fmla="*/ 27 h 618"/>
              <a:gd name="T70" fmla="*/ 16 w 817"/>
              <a:gd name="T71" fmla="*/ 24 h 618"/>
              <a:gd name="T72" fmla="*/ 15 w 817"/>
              <a:gd name="T73" fmla="*/ 23 h 618"/>
              <a:gd name="T74" fmla="*/ 10 w 817"/>
              <a:gd name="T75" fmla="*/ 24 h 618"/>
              <a:gd name="T76" fmla="*/ 8 w 817"/>
              <a:gd name="T77" fmla="*/ 24 h 618"/>
              <a:gd name="T78" fmla="*/ 5 w 817"/>
              <a:gd name="T79" fmla="*/ 22 h 618"/>
              <a:gd name="T80" fmla="*/ 4 w 817"/>
              <a:gd name="T81" fmla="*/ 20 h 618"/>
              <a:gd name="T82" fmla="*/ 4 w 817"/>
              <a:gd name="T83" fmla="*/ 17 h 618"/>
              <a:gd name="T84" fmla="*/ 2 w 817"/>
              <a:gd name="T85" fmla="*/ 17 h 618"/>
              <a:gd name="T86" fmla="*/ 1 w 817"/>
              <a:gd name="T87" fmla="*/ 15 h 618"/>
              <a:gd name="T88" fmla="*/ 1 w 817"/>
              <a:gd name="T89" fmla="*/ 13 h 618"/>
              <a:gd name="T90" fmla="*/ 3 w 817"/>
              <a:gd name="T91" fmla="*/ 12 h 618"/>
              <a:gd name="T92" fmla="*/ 4 w 817"/>
              <a:gd name="T93" fmla="*/ 9 h 618"/>
              <a:gd name="T94" fmla="*/ 6 w 817"/>
              <a:gd name="T95" fmla="*/ 7 h 618"/>
              <a:gd name="T96" fmla="*/ 8 w 817"/>
              <a:gd name="T97" fmla="*/ 5 h 61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618"/>
              <a:gd name="T149" fmla="*/ 817 w 817"/>
              <a:gd name="T150" fmla="*/ 618 h 61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618">
                <a:moveTo>
                  <a:pt x="172" y="104"/>
                </a:moveTo>
                <a:lnTo>
                  <a:pt x="185" y="97"/>
                </a:lnTo>
                <a:lnTo>
                  <a:pt x="199" y="126"/>
                </a:lnTo>
                <a:lnTo>
                  <a:pt x="222" y="126"/>
                </a:lnTo>
                <a:lnTo>
                  <a:pt x="227" y="141"/>
                </a:lnTo>
                <a:lnTo>
                  <a:pt x="227" y="179"/>
                </a:lnTo>
                <a:lnTo>
                  <a:pt x="276" y="201"/>
                </a:lnTo>
                <a:lnTo>
                  <a:pt x="306" y="225"/>
                </a:lnTo>
                <a:lnTo>
                  <a:pt x="355" y="225"/>
                </a:lnTo>
                <a:lnTo>
                  <a:pt x="385" y="247"/>
                </a:lnTo>
                <a:lnTo>
                  <a:pt x="420" y="253"/>
                </a:lnTo>
                <a:lnTo>
                  <a:pt x="447" y="232"/>
                </a:lnTo>
                <a:lnTo>
                  <a:pt x="484" y="232"/>
                </a:lnTo>
                <a:lnTo>
                  <a:pt x="512" y="208"/>
                </a:lnTo>
                <a:lnTo>
                  <a:pt x="505" y="201"/>
                </a:lnTo>
                <a:lnTo>
                  <a:pt x="519" y="179"/>
                </a:lnTo>
                <a:lnTo>
                  <a:pt x="534" y="188"/>
                </a:lnTo>
                <a:lnTo>
                  <a:pt x="562" y="171"/>
                </a:lnTo>
                <a:lnTo>
                  <a:pt x="574" y="151"/>
                </a:lnTo>
                <a:lnTo>
                  <a:pt x="611" y="151"/>
                </a:lnTo>
                <a:lnTo>
                  <a:pt x="604" y="132"/>
                </a:lnTo>
                <a:lnTo>
                  <a:pt x="596" y="126"/>
                </a:lnTo>
                <a:lnTo>
                  <a:pt x="574" y="132"/>
                </a:lnTo>
                <a:lnTo>
                  <a:pt x="562" y="132"/>
                </a:lnTo>
                <a:lnTo>
                  <a:pt x="562" y="97"/>
                </a:lnTo>
                <a:lnTo>
                  <a:pt x="569" y="80"/>
                </a:lnTo>
                <a:lnTo>
                  <a:pt x="591" y="89"/>
                </a:lnTo>
                <a:lnTo>
                  <a:pt x="611" y="80"/>
                </a:lnTo>
                <a:lnTo>
                  <a:pt x="619" y="42"/>
                </a:lnTo>
                <a:lnTo>
                  <a:pt x="631" y="28"/>
                </a:lnTo>
                <a:lnTo>
                  <a:pt x="631" y="21"/>
                </a:lnTo>
                <a:lnTo>
                  <a:pt x="619" y="21"/>
                </a:lnTo>
                <a:lnTo>
                  <a:pt x="631" y="8"/>
                </a:lnTo>
                <a:lnTo>
                  <a:pt x="661" y="0"/>
                </a:lnTo>
                <a:lnTo>
                  <a:pt x="691" y="8"/>
                </a:lnTo>
                <a:lnTo>
                  <a:pt x="705" y="21"/>
                </a:lnTo>
                <a:lnTo>
                  <a:pt x="725" y="89"/>
                </a:lnTo>
                <a:lnTo>
                  <a:pt x="740" y="89"/>
                </a:lnTo>
                <a:lnTo>
                  <a:pt x="769" y="104"/>
                </a:lnTo>
                <a:lnTo>
                  <a:pt x="769" y="126"/>
                </a:lnTo>
                <a:lnTo>
                  <a:pt x="782" y="126"/>
                </a:lnTo>
                <a:lnTo>
                  <a:pt x="817" y="110"/>
                </a:lnTo>
                <a:lnTo>
                  <a:pt x="817" y="132"/>
                </a:lnTo>
                <a:lnTo>
                  <a:pt x="787" y="188"/>
                </a:lnTo>
                <a:lnTo>
                  <a:pt x="782" y="179"/>
                </a:lnTo>
                <a:lnTo>
                  <a:pt x="769" y="188"/>
                </a:lnTo>
                <a:lnTo>
                  <a:pt x="775" y="216"/>
                </a:lnTo>
                <a:lnTo>
                  <a:pt x="769" y="232"/>
                </a:lnTo>
                <a:lnTo>
                  <a:pt x="755" y="232"/>
                </a:lnTo>
                <a:lnTo>
                  <a:pt x="740" y="247"/>
                </a:lnTo>
                <a:lnTo>
                  <a:pt x="733" y="247"/>
                </a:lnTo>
                <a:lnTo>
                  <a:pt x="725" y="253"/>
                </a:lnTo>
                <a:lnTo>
                  <a:pt x="718" y="253"/>
                </a:lnTo>
                <a:lnTo>
                  <a:pt x="683" y="284"/>
                </a:lnTo>
                <a:lnTo>
                  <a:pt x="683" y="292"/>
                </a:lnTo>
                <a:lnTo>
                  <a:pt x="661" y="292"/>
                </a:lnTo>
                <a:lnTo>
                  <a:pt x="638" y="307"/>
                </a:lnTo>
                <a:lnTo>
                  <a:pt x="638" y="292"/>
                </a:lnTo>
                <a:lnTo>
                  <a:pt x="646" y="270"/>
                </a:lnTo>
                <a:lnTo>
                  <a:pt x="638" y="263"/>
                </a:lnTo>
                <a:lnTo>
                  <a:pt x="604" y="300"/>
                </a:lnTo>
                <a:lnTo>
                  <a:pt x="596" y="300"/>
                </a:lnTo>
                <a:lnTo>
                  <a:pt x="591" y="307"/>
                </a:lnTo>
                <a:lnTo>
                  <a:pt x="611" y="339"/>
                </a:lnTo>
                <a:lnTo>
                  <a:pt x="631" y="331"/>
                </a:lnTo>
                <a:lnTo>
                  <a:pt x="653" y="339"/>
                </a:lnTo>
                <a:lnTo>
                  <a:pt x="653" y="346"/>
                </a:lnTo>
                <a:lnTo>
                  <a:pt x="646" y="339"/>
                </a:lnTo>
                <a:lnTo>
                  <a:pt x="631" y="346"/>
                </a:lnTo>
                <a:lnTo>
                  <a:pt x="611" y="373"/>
                </a:lnTo>
                <a:lnTo>
                  <a:pt x="619" y="381"/>
                </a:lnTo>
                <a:lnTo>
                  <a:pt x="631" y="420"/>
                </a:lnTo>
                <a:lnTo>
                  <a:pt x="646" y="428"/>
                </a:lnTo>
                <a:lnTo>
                  <a:pt x="638" y="428"/>
                </a:lnTo>
                <a:lnTo>
                  <a:pt x="646" y="452"/>
                </a:lnTo>
                <a:lnTo>
                  <a:pt x="619" y="457"/>
                </a:lnTo>
                <a:lnTo>
                  <a:pt x="646" y="457"/>
                </a:lnTo>
                <a:lnTo>
                  <a:pt x="638" y="494"/>
                </a:lnTo>
                <a:lnTo>
                  <a:pt x="619" y="511"/>
                </a:lnTo>
                <a:lnTo>
                  <a:pt x="611" y="511"/>
                </a:lnTo>
                <a:lnTo>
                  <a:pt x="611" y="532"/>
                </a:lnTo>
                <a:lnTo>
                  <a:pt x="604" y="549"/>
                </a:lnTo>
                <a:lnTo>
                  <a:pt x="596" y="549"/>
                </a:lnTo>
                <a:lnTo>
                  <a:pt x="596" y="556"/>
                </a:lnTo>
                <a:lnTo>
                  <a:pt x="569" y="579"/>
                </a:lnTo>
                <a:lnTo>
                  <a:pt x="547" y="579"/>
                </a:lnTo>
                <a:lnTo>
                  <a:pt x="547" y="586"/>
                </a:lnTo>
                <a:lnTo>
                  <a:pt x="534" y="579"/>
                </a:lnTo>
                <a:lnTo>
                  <a:pt x="534" y="586"/>
                </a:lnTo>
                <a:lnTo>
                  <a:pt x="527" y="586"/>
                </a:lnTo>
                <a:lnTo>
                  <a:pt x="490" y="601"/>
                </a:lnTo>
                <a:lnTo>
                  <a:pt x="484" y="618"/>
                </a:lnTo>
                <a:lnTo>
                  <a:pt x="484" y="595"/>
                </a:lnTo>
                <a:lnTo>
                  <a:pt x="442" y="595"/>
                </a:lnTo>
                <a:lnTo>
                  <a:pt x="442" y="579"/>
                </a:lnTo>
                <a:lnTo>
                  <a:pt x="392" y="586"/>
                </a:lnTo>
                <a:lnTo>
                  <a:pt x="385" y="579"/>
                </a:lnTo>
                <a:lnTo>
                  <a:pt x="385" y="586"/>
                </a:lnTo>
                <a:lnTo>
                  <a:pt x="378" y="586"/>
                </a:lnTo>
                <a:lnTo>
                  <a:pt x="378" y="601"/>
                </a:lnTo>
                <a:lnTo>
                  <a:pt x="363" y="601"/>
                </a:lnTo>
                <a:lnTo>
                  <a:pt x="363" y="595"/>
                </a:lnTo>
                <a:lnTo>
                  <a:pt x="355" y="595"/>
                </a:lnTo>
                <a:lnTo>
                  <a:pt x="341" y="586"/>
                </a:lnTo>
                <a:lnTo>
                  <a:pt x="341" y="573"/>
                </a:lnTo>
                <a:lnTo>
                  <a:pt x="333" y="556"/>
                </a:lnTo>
                <a:lnTo>
                  <a:pt x="320" y="556"/>
                </a:lnTo>
                <a:lnTo>
                  <a:pt x="333" y="511"/>
                </a:lnTo>
                <a:lnTo>
                  <a:pt x="320" y="494"/>
                </a:lnTo>
                <a:lnTo>
                  <a:pt x="315" y="494"/>
                </a:lnTo>
                <a:lnTo>
                  <a:pt x="298" y="474"/>
                </a:lnTo>
                <a:lnTo>
                  <a:pt x="276" y="474"/>
                </a:lnTo>
                <a:lnTo>
                  <a:pt x="234" y="494"/>
                </a:lnTo>
                <a:lnTo>
                  <a:pt x="212" y="494"/>
                </a:lnTo>
                <a:lnTo>
                  <a:pt x="199" y="505"/>
                </a:lnTo>
                <a:lnTo>
                  <a:pt x="192" y="494"/>
                </a:lnTo>
                <a:lnTo>
                  <a:pt x="157" y="494"/>
                </a:lnTo>
                <a:lnTo>
                  <a:pt x="135" y="474"/>
                </a:lnTo>
                <a:lnTo>
                  <a:pt x="127" y="474"/>
                </a:lnTo>
                <a:lnTo>
                  <a:pt x="107" y="457"/>
                </a:lnTo>
                <a:lnTo>
                  <a:pt x="62" y="452"/>
                </a:lnTo>
                <a:lnTo>
                  <a:pt x="56" y="420"/>
                </a:lnTo>
                <a:lnTo>
                  <a:pt x="72" y="420"/>
                </a:lnTo>
                <a:lnTo>
                  <a:pt x="62" y="405"/>
                </a:lnTo>
                <a:lnTo>
                  <a:pt x="85" y="381"/>
                </a:lnTo>
                <a:lnTo>
                  <a:pt x="85" y="366"/>
                </a:lnTo>
                <a:lnTo>
                  <a:pt x="72" y="353"/>
                </a:lnTo>
                <a:lnTo>
                  <a:pt x="50" y="366"/>
                </a:lnTo>
                <a:lnTo>
                  <a:pt x="36" y="353"/>
                </a:lnTo>
                <a:lnTo>
                  <a:pt x="8" y="339"/>
                </a:lnTo>
                <a:lnTo>
                  <a:pt x="15" y="339"/>
                </a:lnTo>
                <a:lnTo>
                  <a:pt x="15" y="307"/>
                </a:lnTo>
                <a:lnTo>
                  <a:pt x="0" y="307"/>
                </a:lnTo>
                <a:lnTo>
                  <a:pt x="0" y="284"/>
                </a:lnTo>
                <a:lnTo>
                  <a:pt x="15" y="270"/>
                </a:lnTo>
                <a:lnTo>
                  <a:pt x="36" y="270"/>
                </a:lnTo>
                <a:lnTo>
                  <a:pt x="43" y="263"/>
                </a:lnTo>
                <a:lnTo>
                  <a:pt x="56" y="263"/>
                </a:lnTo>
                <a:lnTo>
                  <a:pt x="85" y="247"/>
                </a:lnTo>
                <a:lnTo>
                  <a:pt x="93" y="225"/>
                </a:lnTo>
                <a:lnTo>
                  <a:pt x="85" y="188"/>
                </a:lnTo>
                <a:lnTo>
                  <a:pt x="85" y="179"/>
                </a:lnTo>
                <a:lnTo>
                  <a:pt x="107" y="179"/>
                </a:lnTo>
                <a:lnTo>
                  <a:pt x="113" y="141"/>
                </a:lnTo>
                <a:lnTo>
                  <a:pt x="150" y="141"/>
                </a:lnTo>
                <a:lnTo>
                  <a:pt x="157" y="110"/>
                </a:lnTo>
                <a:lnTo>
                  <a:pt x="172" y="104"/>
                </a:lnTo>
                <a:close/>
              </a:path>
            </a:pathLst>
          </a:custGeom>
          <a:solidFill>
            <a:schemeClr val="accent4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square" lIns="27271" tIns="23864" rIns="0" bIns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09280">
              <a:defRPr sz="1000"/>
            </a:pPr>
            <a:endParaRPr lang="en-US" sz="1200" kern="0">
              <a:solidFill>
                <a:srgbClr val="000000"/>
              </a:solidFill>
              <a:latin typeface="Arial"/>
              <a:cs typeface="Arial"/>
            </a:endParaRPr>
          </a:p>
          <a:p>
            <a:pPr defTabSz="909280">
              <a:defRPr sz="1000"/>
            </a:pPr>
            <a:endParaRPr lang="en-US" sz="700" kern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268" name="Straight Connector 200"/>
          <p:cNvCxnSpPr/>
          <p:nvPr/>
        </p:nvCxnSpPr>
        <p:spPr bwMode="auto">
          <a:xfrm>
            <a:off x="294133" y="1640482"/>
            <a:ext cx="6877635" cy="0"/>
          </a:xfrm>
          <a:prstGeom prst="line">
            <a:avLst/>
          </a:prstGeom>
          <a:solidFill>
            <a:srgbClr val="008C95"/>
          </a:solidFill>
          <a:ln w="19050" cap="flat" cmpd="sng" algn="ctr">
            <a:solidFill>
              <a:srgbClr val="008C9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9" name="Rectangle 201"/>
          <p:cNvSpPr/>
          <p:nvPr/>
        </p:nvSpPr>
        <p:spPr bwMode="auto">
          <a:xfrm>
            <a:off x="493732" y="1104164"/>
            <a:ext cx="6564630" cy="4689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095" tIns="45549" rIns="91095" bIns="45549" numCol="1" rtlCol="0" anchor="ctr" anchorCtr="0" compatLnSpc="1">
            <a:prstTxWarp prst="textNoShape">
              <a:avLst/>
            </a:prstTxWarp>
          </a:bodyPr>
          <a:lstStyle/>
          <a:p>
            <a:pPr algn="ctr" defTabSz="90928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8080"/>
                </a:solidFill>
                <a:latin typeface="+mj-lt"/>
              </a:rPr>
              <a:t>Экспортные</a:t>
            </a:r>
            <a:r>
              <a:rPr lang="ru-RU" sz="1300" b="1" dirty="0">
                <a:solidFill>
                  <a:srgbClr val="008080"/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rgbClr val="008080"/>
                </a:solidFill>
                <a:latin typeface="+mj-lt"/>
              </a:rPr>
              <a:t>офисы и объемы продаж в ключевые географии</a:t>
            </a:r>
            <a:endParaRPr lang="ru-RU" sz="16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70" name="Rectangle 202"/>
          <p:cNvSpPr>
            <a:spLocks noGrp="1" noChangeArrowheads="1"/>
          </p:cNvSpPr>
          <p:nvPr>
            <p:custDataLst>
              <p:tags r:id="rId3"/>
            </p:custDataLst>
          </p:nvPr>
        </p:nvSpPr>
        <p:spPr bwMode="gray">
          <a:xfrm>
            <a:off x="581426" y="5817063"/>
            <a:ext cx="1135703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985838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3pPr>
            <a:lvl4pPr marL="1279525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970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09280">
              <a:spcBef>
                <a:spcPct val="0"/>
              </a:spcBef>
              <a:buClr>
                <a:srgbClr val="080808"/>
              </a:buClr>
              <a:buNone/>
              <a:defRPr/>
            </a:pPr>
            <a:r>
              <a:rPr lang="ru-RU" altLang="en-US" sz="1200" kern="0" dirty="0">
                <a:solidFill>
                  <a:srgbClr val="000000"/>
                </a:solidFill>
                <a:latin typeface="+mj-lt"/>
                <a:sym typeface="+mn-lt"/>
              </a:rPr>
              <a:t>Офисы продаж</a:t>
            </a:r>
            <a:endParaRPr lang="de-AT" altLang="en-US" sz="1200" kern="0" dirty="0">
              <a:solidFill>
                <a:srgbClr val="000000"/>
              </a:solidFill>
              <a:latin typeface="+mj-lt"/>
              <a:sym typeface="+mn-lt"/>
            </a:endParaRPr>
          </a:p>
        </p:txBody>
      </p:sp>
      <p:sp>
        <p:nvSpPr>
          <p:cNvPr id="272" name="Rectangle 19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4833082" y="3477106"/>
            <a:ext cx="1135703" cy="23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985838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3pPr>
            <a:lvl4pPr marL="1279525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970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09280">
              <a:spcBef>
                <a:spcPct val="0"/>
              </a:spcBef>
              <a:buClr>
                <a:srgbClr val="080808"/>
              </a:buClr>
              <a:buNone/>
              <a:defRPr/>
            </a:pPr>
            <a:r>
              <a:rPr lang="ru-RU" altLang="en-US" sz="1200" b="1" kern="0" dirty="0">
                <a:solidFill>
                  <a:prstClr val="white"/>
                </a:solidFill>
                <a:latin typeface="Arial"/>
                <a:sym typeface="+mn-lt"/>
              </a:rPr>
              <a:t>Китай</a:t>
            </a:r>
          </a:p>
        </p:txBody>
      </p:sp>
      <p:grpSp>
        <p:nvGrpSpPr>
          <p:cNvPr id="273" name="Group 2"/>
          <p:cNvGrpSpPr>
            <a:grpSpLocks/>
          </p:cNvGrpSpPr>
          <p:nvPr/>
        </p:nvGrpSpPr>
        <p:grpSpPr bwMode="auto">
          <a:xfrm>
            <a:off x="639726" y="1732880"/>
            <a:ext cx="3371908" cy="2938033"/>
            <a:chOff x="1168" y="858"/>
            <a:chExt cx="3068" cy="2896"/>
          </a:xfrm>
        </p:grpSpPr>
        <p:sp>
          <p:nvSpPr>
            <p:cNvPr id="274" name="Freeform 3"/>
            <p:cNvSpPr>
              <a:spLocks/>
            </p:cNvSpPr>
            <p:nvPr/>
          </p:nvSpPr>
          <p:spPr bwMode="auto">
            <a:xfrm>
              <a:off x="1719" y="1813"/>
              <a:ext cx="433" cy="692"/>
            </a:xfrm>
            <a:custGeom>
              <a:avLst/>
              <a:gdLst>
                <a:gd name="T0" fmla="*/ 3 w 769"/>
                <a:gd name="T1" fmla="*/ 61 h 1264"/>
                <a:gd name="T2" fmla="*/ 10 w 769"/>
                <a:gd name="T3" fmla="*/ 62 h 1264"/>
                <a:gd name="T4" fmla="*/ 16 w 769"/>
                <a:gd name="T5" fmla="*/ 59 h 1264"/>
                <a:gd name="T6" fmla="*/ 24 w 769"/>
                <a:gd name="T7" fmla="*/ 60 h 1264"/>
                <a:gd name="T8" fmla="*/ 31 w 769"/>
                <a:gd name="T9" fmla="*/ 62 h 1264"/>
                <a:gd name="T10" fmla="*/ 39 w 769"/>
                <a:gd name="T11" fmla="*/ 59 h 1264"/>
                <a:gd name="T12" fmla="*/ 38 w 769"/>
                <a:gd name="T13" fmla="*/ 55 h 1264"/>
                <a:gd name="T14" fmla="*/ 43 w 769"/>
                <a:gd name="T15" fmla="*/ 51 h 1264"/>
                <a:gd name="T16" fmla="*/ 40 w 769"/>
                <a:gd name="T17" fmla="*/ 46 h 1264"/>
                <a:gd name="T18" fmla="*/ 36 w 769"/>
                <a:gd name="T19" fmla="*/ 48 h 1264"/>
                <a:gd name="T20" fmla="*/ 37 w 769"/>
                <a:gd name="T21" fmla="*/ 45 h 1264"/>
                <a:gd name="T22" fmla="*/ 36 w 769"/>
                <a:gd name="T23" fmla="*/ 40 h 1264"/>
                <a:gd name="T24" fmla="*/ 32 w 769"/>
                <a:gd name="T25" fmla="*/ 32 h 1264"/>
                <a:gd name="T26" fmla="*/ 32 w 769"/>
                <a:gd name="T27" fmla="*/ 25 h 1264"/>
                <a:gd name="T28" fmla="*/ 28 w 769"/>
                <a:gd name="T29" fmla="*/ 20 h 1264"/>
                <a:gd name="T30" fmla="*/ 28 w 769"/>
                <a:gd name="T31" fmla="*/ 18 h 1264"/>
                <a:gd name="T32" fmla="*/ 34 w 769"/>
                <a:gd name="T33" fmla="*/ 11 h 1264"/>
                <a:gd name="T34" fmla="*/ 29 w 769"/>
                <a:gd name="T35" fmla="*/ 8 h 1264"/>
                <a:gd name="T36" fmla="*/ 27 w 769"/>
                <a:gd name="T37" fmla="*/ 5 h 1264"/>
                <a:gd name="T38" fmla="*/ 32 w 769"/>
                <a:gd name="T39" fmla="*/ 2 h 1264"/>
                <a:gd name="T40" fmla="*/ 24 w 769"/>
                <a:gd name="T41" fmla="*/ 0 h 1264"/>
                <a:gd name="T42" fmla="*/ 18 w 769"/>
                <a:gd name="T43" fmla="*/ 5 h 1264"/>
                <a:gd name="T44" fmla="*/ 15 w 769"/>
                <a:gd name="T45" fmla="*/ 5 h 1264"/>
                <a:gd name="T46" fmla="*/ 15 w 769"/>
                <a:gd name="T47" fmla="*/ 8 h 1264"/>
                <a:gd name="T48" fmla="*/ 15 w 769"/>
                <a:gd name="T49" fmla="*/ 12 h 1264"/>
                <a:gd name="T50" fmla="*/ 17 w 769"/>
                <a:gd name="T51" fmla="*/ 14 h 1264"/>
                <a:gd name="T52" fmla="*/ 12 w 769"/>
                <a:gd name="T53" fmla="*/ 18 h 1264"/>
                <a:gd name="T54" fmla="*/ 14 w 769"/>
                <a:gd name="T55" fmla="*/ 21 h 1264"/>
                <a:gd name="T56" fmla="*/ 18 w 769"/>
                <a:gd name="T57" fmla="*/ 22 h 1264"/>
                <a:gd name="T58" fmla="*/ 15 w 769"/>
                <a:gd name="T59" fmla="*/ 28 h 1264"/>
                <a:gd name="T60" fmla="*/ 21 w 769"/>
                <a:gd name="T61" fmla="*/ 31 h 1264"/>
                <a:gd name="T62" fmla="*/ 24 w 769"/>
                <a:gd name="T63" fmla="*/ 33 h 1264"/>
                <a:gd name="T64" fmla="*/ 21 w 769"/>
                <a:gd name="T65" fmla="*/ 39 h 1264"/>
                <a:gd name="T66" fmla="*/ 14 w 769"/>
                <a:gd name="T67" fmla="*/ 38 h 1264"/>
                <a:gd name="T68" fmla="*/ 11 w 769"/>
                <a:gd name="T69" fmla="*/ 42 h 1264"/>
                <a:gd name="T70" fmla="*/ 13 w 769"/>
                <a:gd name="T71" fmla="*/ 46 h 1264"/>
                <a:gd name="T72" fmla="*/ 7 w 769"/>
                <a:gd name="T73" fmla="*/ 49 h 1264"/>
                <a:gd name="T74" fmla="*/ 13 w 769"/>
                <a:gd name="T75" fmla="*/ 51 h 1264"/>
                <a:gd name="T76" fmla="*/ 19 w 769"/>
                <a:gd name="T77" fmla="*/ 53 h 1264"/>
                <a:gd name="T78" fmla="*/ 10 w 769"/>
                <a:gd name="T79" fmla="*/ 54 h 1264"/>
                <a:gd name="T80" fmla="*/ 0 w 769"/>
                <a:gd name="T81" fmla="*/ 60 h 1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69" h="1264">
                  <a:moveTo>
                    <a:pt x="0" y="1211"/>
                  </a:moveTo>
                  <a:lnTo>
                    <a:pt x="43" y="1241"/>
                  </a:lnTo>
                  <a:lnTo>
                    <a:pt x="107" y="1199"/>
                  </a:lnTo>
                  <a:lnTo>
                    <a:pt x="181" y="1253"/>
                  </a:lnTo>
                  <a:lnTo>
                    <a:pt x="212" y="1187"/>
                  </a:lnTo>
                  <a:lnTo>
                    <a:pt x="277" y="1199"/>
                  </a:lnTo>
                  <a:lnTo>
                    <a:pt x="343" y="1241"/>
                  </a:lnTo>
                  <a:lnTo>
                    <a:pt x="415" y="1219"/>
                  </a:lnTo>
                  <a:lnTo>
                    <a:pt x="480" y="1241"/>
                  </a:lnTo>
                  <a:lnTo>
                    <a:pt x="546" y="1264"/>
                  </a:lnTo>
                  <a:lnTo>
                    <a:pt x="631" y="1253"/>
                  </a:lnTo>
                  <a:lnTo>
                    <a:pt x="695" y="1199"/>
                  </a:lnTo>
                  <a:lnTo>
                    <a:pt x="619" y="1177"/>
                  </a:lnTo>
                  <a:lnTo>
                    <a:pt x="673" y="1123"/>
                  </a:lnTo>
                  <a:lnTo>
                    <a:pt x="727" y="1092"/>
                  </a:lnTo>
                  <a:lnTo>
                    <a:pt x="769" y="1038"/>
                  </a:lnTo>
                  <a:lnTo>
                    <a:pt x="750" y="985"/>
                  </a:lnTo>
                  <a:lnTo>
                    <a:pt x="707" y="941"/>
                  </a:lnTo>
                  <a:lnTo>
                    <a:pt x="661" y="941"/>
                  </a:lnTo>
                  <a:lnTo>
                    <a:pt x="631" y="965"/>
                  </a:lnTo>
                  <a:lnTo>
                    <a:pt x="608" y="941"/>
                  </a:lnTo>
                  <a:lnTo>
                    <a:pt x="653" y="911"/>
                  </a:lnTo>
                  <a:lnTo>
                    <a:pt x="641" y="857"/>
                  </a:lnTo>
                  <a:lnTo>
                    <a:pt x="631" y="815"/>
                  </a:lnTo>
                  <a:lnTo>
                    <a:pt x="619" y="696"/>
                  </a:lnTo>
                  <a:lnTo>
                    <a:pt x="566" y="653"/>
                  </a:lnTo>
                  <a:lnTo>
                    <a:pt x="557" y="589"/>
                  </a:lnTo>
                  <a:lnTo>
                    <a:pt x="557" y="516"/>
                  </a:lnTo>
                  <a:lnTo>
                    <a:pt x="546" y="462"/>
                  </a:lnTo>
                  <a:lnTo>
                    <a:pt x="492" y="417"/>
                  </a:lnTo>
                  <a:lnTo>
                    <a:pt x="438" y="407"/>
                  </a:lnTo>
                  <a:lnTo>
                    <a:pt x="492" y="374"/>
                  </a:lnTo>
                  <a:lnTo>
                    <a:pt x="534" y="332"/>
                  </a:lnTo>
                  <a:lnTo>
                    <a:pt x="608" y="236"/>
                  </a:lnTo>
                  <a:lnTo>
                    <a:pt x="619" y="181"/>
                  </a:lnTo>
                  <a:lnTo>
                    <a:pt x="500" y="162"/>
                  </a:lnTo>
                  <a:lnTo>
                    <a:pt x="438" y="151"/>
                  </a:lnTo>
                  <a:lnTo>
                    <a:pt x="480" y="97"/>
                  </a:lnTo>
                  <a:lnTo>
                    <a:pt x="557" y="63"/>
                  </a:lnTo>
                  <a:lnTo>
                    <a:pt x="557" y="32"/>
                  </a:lnTo>
                  <a:lnTo>
                    <a:pt x="480" y="20"/>
                  </a:lnTo>
                  <a:lnTo>
                    <a:pt x="415" y="0"/>
                  </a:lnTo>
                  <a:lnTo>
                    <a:pt x="373" y="55"/>
                  </a:lnTo>
                  <a:lnTo>
                    <a:pt x="320" y="97"/>
                  </a:lnTo>
                  <a:lnTo>
                    <a:pt x="300" y="139"/>
                  </a:lnTo>
                  <a:lnTo>
                    <a:pt x="266" y="109"/>
                  </a:lnTo>
                  <a:lnTo>
                    <a:pt x="234" y="119"/>
                  </a:lnTo>
                  <a:lnTo>
                    <a:pt x="257" y="162"/>
                  </a:lnTo>
                  <a:lnTo>
                    <a:pt x="311" y="181"/>
                  </a:lnTo>
                  <a:lnTo>
                    <a:pt x="257" y="246"/>
                  </a:lnTo>
                  <a:lnTo>
                    <a:pt x="234" y="289"/>
                  </a:lnTo>
                  <a:lnTo>
                    <a:pt x="300" y="278"/>
                  </a:lnTo>
                  <a:lnTo>
                    <a:pt x="266" y="343"/>
                  </a:lnTo>
                  <a:lnTo>
                    <a:pt x="204" y="374"/>
                  </a:lnTo>
                  <a:lnTo>
                    <a:pt x="246" y="385"/>
                  </a:lnTo>
                  <a:lnTo>
                    <a:pt x="234" y="439"/>
                  </a:lnTo>
                  <a:lnTo>
                    <a:pt x="288" y="385"/>
                  </a:lnTo>
                  <a:lnTo>
                    <a:pt x="311" y="450"/>
                  </a:lnTo>
                  <a:lnTo>
                    <a:pt x="257" y="524"/>
                  </a:lnTo>
                  <a:lnTo>
                    <a:pt x="266" y="578"/>
                  </a:lnTo>
                  <a:lnTo>
                    <a:pt x="407" y="566"/>
                  </a:lnTo>
                  <a:lnTo>
                    <a:pt x="362" y="620"/>
                  </a:lnTo>
                  <a:lnTo>
                    <a:pt x="385" y="673"/>
                  </a:lnTo>
                  <a:lnTo>
                    <a:pt x="427" y="685"/>
                  </a:lnTo>
                  <a:lnTo>
                    <a:pt x="385" y="738"/>
                  </a:lnTo>
                  <a:lnTo>
                    <a:pt x="362" y="804"/>
                  </a:lnTo>
                  <a:lnTo>
                    <a:pt x="311" y="804"/>
                  </a:lnTo>
                  <a:lnTo>
                    <a:pt x="234" y="770"/>
                  </a:lnTo>
                  <a:lnTo>
                    <a:pt x="234" y="804"/>
                  </a:lnTo>
                  <a:lnTo>
                    <a:pt x="192" y="846"/>
                  </a:lnTo>
                  <a:lnTo>
                    <a:pt x="246" y="857"/>
                  </a:lnTo>
                  <a:lnTo>
                    <a:pt x="224" y="931"/>
                  </a:lnTo>
                  <a:lnTo>
                    <a:pt x="117" y="965"/>
                  </a:lnTo>
                  <a:lnTo>
                    <a:pt x="117" y="1008"/>
                  </a:lnTo>
                  <a:lnTo>
                    <a:pt x="181" y="1015"/>
                  </a:lnTo>
                  <a:lnTo>
                    <a:pt x="224" y="1038"/>
                  </a:lnTo>
                  <a:lnTo>
                    <a:pt x="257" y="1092"/>
                  </a:lnTo>
                  <a:lnTo>
                    <a:pt x="331" y="1070"/>
                  </a:lnTo>
                  <a:lnTo>
                    <a:pt x="277" y="1123"/>
                  </a:lnTo>
                  <a:lnTo>
                    <a:pt x="181" y="1092"/>
                  </a:lnTo>
                  <a:lnTo>
                    <a:pt x="127" y="1145"/>
                  </a:lnTo>
                  <a:lnTo>
                    <a:pt x="0" y="1211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5" name="Freeform 4"/>
            <p:cNvSpPr>
              <a:spLocks/>
            </p:cNvSpPr>
            <p:nvPr/>
          </p:nvSpPr>
          <p:spPr bwMode="auto">
            <a:xfrm>
              <a:off x="1719" y="1813"/>
              <a:ext cx="433" cy="692"/>
            </a:xfrm>
            <a:custGeom>
              <a:avLst/>
              <a:gdLst>
                <a:gd name="T0" fmla="*/ 3 w 769"/>
                <a:gd name="T1" fmla="*/ 61 h 1264"/>
                <a:gd name="T2" fmla="*/ 10 w 769"/>
                <a:gd name="T3" fmla="*/ 62 h 1264"/>
                <a:gd name="T4" fmla="*/ 16 w 769"/>
                <a:gd name="T5" fmla="*/ 59 h 1264"/>
                <a:gd name="T6" fmla="*/ 24 w 769"/>
                <a:gd name="T7" fmla="*/ 60 h 1264"/>
                <a:gd name="T8" fmla="*/ 31 w 769"/>
                <a:gd name="T9" fmla="*/ 62 h 1264"/>
                <a:gd name="T10" fmla="*/ 39 w 769"/>
                <a:gd name="T11" fmla="*/ 59 h 1264"/>
                <a:gd name="T12" fmla="*/ 38 w 769"/>
                <a:gd name="T13" fmla="*/ 55 h 1264"/>
                <a:gd name="T14" fmla="*/ 43 w 769"/>
                <a:gd name="T15" fmla="*/ 51 h 1264"/>
                <a:gd name="T16" fmla="*/ 40 w 769"/>
                <a:gd name="T17" fmla="*/ 46 h 1264"/>
                <a:gd name="T18" fmla="*/ 36 w 769"/>
                <a:gd name="T19" fmla="*/ 48 h 1264"/>
                <a:gd name="T20" fmla="*/ 37 w 769"/>
                <a:gd name="T21" fmla="*/ 45 h 1264"/>
                <a:gd name="T22" fmla="*/ 36 w 769"/>
                <a:gd name="T23" fmla="*/ 40 h 1264"/>
                <a:gd name="T24" fmla="*/ 32 w 769"/>
                <a:gd name="T25" fmla="*/ 32 h 1264"/>
                <a:gd name="T26" fmla="*/ 32 w 769"/>
                <a:gd name="T27" fmla="*/ 25 h 1264"/>
                <a:gd name="T28" fmla="*/ 28 w 769"/>
                <a:gd name="T29" fmla="*/ 20 h 1264"/>
                <a:gd name="T30" fmla="*/ 28 w 769"/>
                <a:gd name="T31" fmla="*/ 18 h 1264"/>
                <a:gd name="T32" fmla="*/ 34 w 769"/>
                <a:gd name="T33" fmla="*/ 11 h 1264"/>
                <a:gd name="T34" fmla="*/ 29 w 769"/>
                <a:gd name="T35" fmla="*/ 8 h 1264"/>
                <a:gd name="T36" fmla="*/ 27 w 769"/>
                <a:gd name="T37" fmla="*/ 5 h 1264"/>
                <a:gd name="T38" fmla="*/ 32 w 769"/>
                <a:gd name="T39" fmla="*/ 2 h 1264"/>
                <a:gd name="T40" fmla="*/ 24 w 769"/>
                <a:gd name="T41" fmla="*/ 0 h 1264"/>
                <a:gd name="T42" fmla="*/ 18 w 769"/>
                <a:gd name="T43" fmla="*/ 5 h 1264"/>
                <a:gd name="T44" fmla="*/ 15 w 769"/>
                <a:gd name="T45" fmla="*/ 5 h 1264"/>
                <a:gd name="T46" fmla="*/ 15 w 769"/>
                <a:gd name="T47" fmla="*/ 8 h 1264"/>
                <a:gd name="T48" fmla="*/ 15 w 769"/>
                <a:gd name="T49" fmla="*/ 12 h 1264"/>
                <a:gd name="T50" fmla="*/ 17 w 769"/>
                <a:gd name="T51" fmla="*/ 14 h 1264"/>
                <a:gd name="T52" fmla="*/ 12 w 769"/>
                <a:gd name="T53" fmla="*/ 18 h 1264"/>
                <a:gd name="T54" fmla="*/ 14 w 769"/>
                <a:gd name="T55" fmla="*/ 21 h 1264"/>
                <a:gd name="T56" fmla="*/ 18 w 769"/>
                <a:gd name="T57" fmla="*/ 22 h 1264"/>
                <a:gd name="T58" fmla="*/ 15 w 769"/>
                <a:gd name="T59" fmla="*/ 28 h 1264"/>
                <a:gd name="T60" fmla="*/ 21 w 769"/>
                <a:gd name="T61" fmla="*/ 31 h 1264"/>
                <a:gd name="T62" fmla="*/ 24 w 769"/>
                <a:gd name="T63" fmla="*/ 33 h 1264"/>
                <a:gd name="T64" fmla="*/ 21 w 769"/>
                <a:gd name="T65" fmla="*/ 39 h 1264"/>
                <a:gd name="T66" fmla="*/ 14 w 769"/>
                <a:gd name="T67" fmla="*/ 38 h 1264"/>
                <a:gd name="T68" fmla="*/ 11 w 769"/>
                <a:gd name="T69" fmla="*/ 42 h 1264"/>
                <a:gd name="T70" fmla="*/ 13 w 769"/>
                <a:gd name="T71" fmla="*/ 46 h 1264"/>
                <a:gd name="T72" fmla="*/ 7 w 769"/>
                <a:gd name="T73" fmla="*/ 49 h 1264"/>
                <a:gd name="T74" fmla="*/ 13 w 769"/>
                <a:gd name="T75" fmla="*/ 51 h 1264"/>
                <a:gd name="T76" fmla="*/ 19 w 769"/>
                <a:gd name="T77" fmla="*/ 53 h 1264"/>
                <a:gd name="T78" fmla="*/ 10 w 769"/>
                <a:gd name="T79" fmla="*/ 54 h 1264"/>
                <a:gd name="T80" fmla="*/ 0 w 769"/>
                <a:gd name="T81" fmla="*/ 60 h 1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69" h="1264">
                  <a:moveTo>
                    <a:pt x="0" y="1211"/>
                  </a:moveTo>
                  <a:lnTo>
                    <a:pt x="43" y="1241"/>
                  </a:lnTo>
                  <a:lnTo>
                    <a:pt x="107" y="1199"/>
                  </a:lnTo>
                  <a:lnTo>
                    <a:pt x="181" y="1253"/>
                  </a:lnTo>
                  <a:lnTo>
                    <a:pt x="212" y="1187"/>
                  </a:lnTo>
                  <a:lnTo>
                    <a:pt x="277" y="1199"/>
                  </a:lnTo>
                  <a:lnTo>
                    <a:pt x="343" y="1241"/>
                  </a:lnTo>
                  <a:lnTo>
                    <a:pt x="415" y="1219"/>
                  </a:lnTo>
                  <a:lnTo>
                    <a:pt x="480" y="1241"/>
                  </a:lnTo>
                  <a:lnTo>
                    <a:pt x="546" y="1264"/>
                  </a:lnTo>
                  <a:lnTo>
                    <a:pt x="631" y="1253"/>
                  </a:lnTo>
                  <a:lnTo>
                    <a:pt x="695" y="1199"/>
                  </a:lnTo>
                  <a:lnTo>
                    <a:pt x="619" y="1177"/>
                  </a:lnTo>
                  <a:lnTo>
                    <a:pt x="673" y="1123"/>
                  </a:lnTo>
                  <a:lnTo>
                    <a:pt x="727" y="1092"/>
                  </a:lnTo>
                  <a:lnTo>
                    <a:pt x="769" y="1038"/>
                  </a:lnTo>
                  <a:lnTo>
                    <a:pt x="750" y="985"/>
                  </a:lnTo>
                  <a:lnTo>
                    <a:pt x="707" y="941"/>
                  </a:lnTo>
                  <a:lnTo>
                    <a:pt x="661" y="941"/>
                  </a:lnTo>
                  <a:lnTo>
                    <a:pt x="631" y="965"/>
                  </a:lnTo>
                  <a:lnTo>
                    <a:pt x="608" y="941"/>
                  </a:lnTo>
                  <a:lnTo>
                    <a:pt x="653" y="911"/>
                  </a:lnTo>
                  <a:lnTo>
                    <a:pt x="641" y="857"/>
                  </a:lnTo>
                  <a:lnTo>
                    <a:pt x="631" y="815"/>
                  </a:lnTo>
                  <a:lnTo>
                    <a:pt x="619" y="696"/>
                  </a:lnTo>
                  <a:lnTo>
                    <a:pt x="566" y="653"/>
                  </a:lnTo>
                  <a:lnTo>
                    <a:pt x="557" y="589"/>
                  </a:lnTo>
                  <a:lnTo>
                    <a:pt x="557" y="516"/>
                  </a:lnTo>
                  <a:lnTo>
                    <a:pt x="546" y="462"/>
                  </a:lnTo>
                  <a:lnTo>
                    <a:pt x="492" y="417"/>
                  </a:lnTo>
                  <a:lnTo>
                    <a:pt x="438" y="407"/>
                  </a:lnTo>
                  <a:lnTo>
                    <a:pt x="492" y="374"/>
                  </a:lnTo>
                  <a:lnTo>
                    <a:pt x="534" y="332"/>
                  </a:lnTo>
                  <a:lnTo>
                    <a:pt x="608" y="236"/>
                  </a:lnTo>
                  <a:lnTo>
                    <a:pt x="619" y="181"/>
                  </a:lnTo>
                  <a:lnTo>
                    <a:pt x="500" y="162"/>
                  </a:lnTo>
                  <a:lnTo>
                    <a:pt x="438" y="151"/>
                  </a:lnTo>
                  <a:lnTo>
                    <a:pt x="480" y="97"/>
                  </a:lnTo>
                  <a:lnTo>
                    <a:pt x="557" y="63"/>
                  </a:lnTo>
                  <a:lnTo>
                    <a:pt x="557" y="32"/>
                  </a:lnTo>
                  <a:lnTo>
                    <a:pt x="480" y="20"/>
                  </a:lnTo>
                  <a:lnTo>
                    <a:pt x="415" y="0"/>
                  </a:lnTo>
                  <a:lnTo>
                    <a:pt x="373" y="55"/>
                  </a:lnTo>
                  <a:lnTo>
                    <a:pt x="320" y="97"/>
                  </a:lnTo>
                  <a:lnTo>
                    <a:pt x="300" y="139"/>
                  </a:lnTo>
                  <a:lnTo>
                    <a:pt x="266" y="109"/>
                  </a:lnTo>
                  <a:lnTo>
                    <a:pt x="234" y="119"/>
                  </a:lnTo>
                  <a:lnTo>
                    <a:pt x="257" y="162"/>
                  </a:lnTo>
                  <a:lnTo>
                    <a:pt x="311" y="181"/>
                  </a:lnTo>
                  <a:lnTo>
                    <a:pt x="257" y="246"/>
                  </a:lnTo>
                  <a:lnTo>
                    <a:pt x="234" y="289"/>
                  </a:lnTo>
                  <a:lnTo>
                    <a:pt x="300" y="278"/>
                  </a:lnTo>
                  <a:lnTo>
                    <a:pt x="266" y="343"/>
                  </a:lnTo>
                  <a:lnTo>
                    <a:pt x="204" y="374"/>
                  </a:lnTo>
                  <a:lnTo>
                    <a:pt x="246" y="385"/>
                  </a:lnTo>
                  <a:lnTo>
                    <a:pt x="234" y="439"/>
                  </a:lnTo>
                  <a:lnTo>
                    <a:pt x="288" y="385"/>
                  </a:lnTo>
                  <a:lnTo>
                    <a:pt x="311" y="450"/>
                  </a:lnTo>
                  <a:lnTo>
                    <a:pt x="257" y="524"/>
                  </a:lnTo>
                  <a:lnTo>
                    <a:pt x="266" y="578"/>
                  </a:lnTo>
                  <a:lnTo>
                    <a:pt x="407" y="566"/>
                  </a:lnTo>
                  <a:lnTo>
                    <a:pt x="362" y="620"/>
                  </a:lnTo>
                  <a:lnTo>
                    <a:pt x="385" y="673"/>
                  </a:lnTo>
                  <a:lnTo>
                    <a:pt x="427" y="685"/>
                  </a:lnTo>
                  <a:lnTo>
                    <a:pt x="385" y="738"/>
                  </a:lnTo>
                  <a:lnTo>
                    <a:pt x="362" y="804"/>
                  </a:lnTo>
                  <a:lnTo>
                    <a:pt x="311" y="804"/>
                  </a:lnTo>
                  <a:lnTo>
                    <a:pt x="234" y="770"/>
                  </a:lnTo>
                  <a:lnTo>
                    <a:pt x="234" y="804"/>
                  </a:lnTo>
                  <a:lnTo>
                    <a:pt x="192" y="846"/>
                  </a:lnTo>
                  <a:lnTo>
                    <a:pt x="246" y="857"/>
                  </a:lnTo>
                  <a:lnTo>
                    <a:pt x="224" y="931"/>
                  </a:lnTo>
                  <a:lnTo>
                    <a:pt x="117" y="965"/>
                  </a:lnTo>
                  <a:lnTo>
                    <a:pt x="117" y="1008"/>
                  </a:lnTo>
                  <a:lnTo>
                    <a:pt x="181" y="1015"/>
                  </a:lnTo>
                  <a:lnTo>
                    <a:pt x="224" y="1038"/>
                  </a:lnTo>
                  <a:lnTo>
                    <a:pt x="257" y="1092"/>
                  </a:lnTo>
                  <a:lnTo>
                    <a:pt x="331" y="1070"/>
                  </a:lnTo>
                  <a:lnTo>
                    <a:pt x="277" y="1123"/>
                  </a:lnTo>
                  <a:lnTo>
                    <a:pt x="181" y="1092"/>
                  </a:lnTo>
                  <a:lnTo>
                    <a:pt x="127" y="1145"/>
                  </a:lnTo>
                  <a:lnTo>
                    <a:pt x="0" y="1211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6" name="Freeform 5"/>
            <p:cNvSpPr>
              <a:spLocks/>
            </p:cNvSpPr>
            <p:nvPr/>
          </p:nvSpPr>
          <p:spPr bwMode="auto">
            <a:xfrm>
              <a:off x="2873" y="3021"/>
              <a:ext cx="246" cy="229"/>
            </a:xfrm>
            <a:custGeom>
              <a:avLst/>
              <a:gdLst>
                <a:gd name="T0" fmla="*/ 17 w 438"/>
                <a:gd name="T1" fmla="*/ 21 h 416"/>
                <a:gd name="T2" fmla="*/ 12 w 438"/>
                <a:gd name="T3" fmla="*/ 18 h 416"/>
                <a:gd name="T4" fmla="*/ 10 w 438"/>
                <a:gd name="T5" fmla="*/ 15 h 416"/>
                <a:gd name="T6" fmla="*/ 10 w 438"/>
                <a:gd name="T7" fmla="*/ 14 h 416"/>
                <a:gd name="T8" fmla="*/ 8 w 438"/>
                <a:gd name="T9" fmla="*/ 13 h 416"/>
                <a:gd name="T10" fmla="*/ 2 w 438"/>
                <a:gd name="T11" fmla="*/ 8 h 416"/>
                <a:gd name="T12" fmla="*/ 2 w 438"/>
                <a:gd name="T13" fmla="*/ 5 h 416"/>
                <a:gd name="T14" fmla="*/ 0 w 438"/>
                <a:gd name="T15" fmla="*/ 4 h 416"/>
                <a:gd name="T16" fmla="*/ 1 w 438"/>
                <a:gd name="T17" fmla="*/ 0 h 416"/>
                <a:gd name="T18" fmla="*/ 4 w 438"/>
                <a:gd name="T19" fmla="*/ 2 h 416"/>
                <a:gd name="T20" fmla="*/ 4 w 438"/>
                <a:gd name="T21" fmla="*/ 1 h 416"/>
                <a:gd name="T22" fmla="*/ 8 w 438"/>
                <a:gd name="T23" fmla="*/ 1 h 416"/>
                <a:gd name="T24" fmla="*/ 14 w 438"/>
                <a:gd name="T25" fmla="*/ 2 h 416"/>
                <a:gd name="T26" fmla="*/ 18 w 438"/>
                <a:gd name="T27" fmla="*/ 2 h 416"/>
                <a:gd name="T28" fmla="*/ 20 w 438"/>
                <a:gd name="T29" fmla="*/ 3 h 416"/>
                <a:gd name="T30" fmla="*/ 21 w 438"/>
                <a:gd name="T31" fmla="*/ 3 h 416"/>
                <a:gd name="T32" fmla="*/ 24 w 438"/>
                <a:gd name="T33" fmla="*/ 4 h 416"/>
                <a:gd name="T34" fmla="*/ 21 w 438"/>
                <a:gd name="T35" fmla="*/ 8 h 416"/>
                <a:gd name="T36" fmla="*/ 25 w 438"/>
                <a:gd name="T37" fmla="*/ 9 h 416"/>
                <a:gd name="T38" fmla="*/ 25 w 438"/>
                <a:gd name="T39" fmla="*/ 10 h 416"/>
                <a:gd name="T40" fmla="*/ 22 w 438"/>
                <a:gd name="T41" fmla="*/ 10 h 416"/>
                <a:gd name="T42" fmla="*/ 24 w 438"/>
                <a:gd name="T43" fmla="*/ 13 h 416"/>
                <a:gd name="T44" fmla="*/ 22 w 438"/>
                <a:gd name="T45" fmla="*/ 13 h 416"/>
                <a:gd name="T46" fmla="*/ 22 w 438"/>
                <a:gd name="T47" fmla="*/ 13 h 416"/>
                <a:gd name="T48" fmla="*/ 21 w 438"/>
                <a:gd name="T49" fmla="*/ 13 h 416"/>
                <a:gd name="T50" fmla="*/ 21 w 438"/>
                <a:gd name="T51" fmla="*/ 15 h 416"/>
                <a:gd name="T52" fmla="*/ 19 w 438"/>
                <a:gd name="T53" fmla="*/ 13 h 416"/>
                <a:gd name="T54" fmla="*/ 18 w 438"/>
                <a:gd name="T55" fmla="*/ 14 h 416"/>
                <a:gd name="T56" fmla="*/ 19 w 438"/>
                <a:gd name="T57" fmla="*/ 17 h 416"/>
                <a:gd name="T58" fmla="*/ 17 w 438"/>
                <a:gd name="T59" fmla="*/ 17 h 416"/>
                <a:gd name="T60" fmla="*/ 18 w 438"/>
                <a:gd name="T61" fmla="*/ 20 h 416"/>
                <a:gd name="T62" fmla="*/ 17 w 438"/>
                <a:gd name="T63" fmla="*/ 21 h 4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38" h="416">
                  <a:moveTo>
                    <a:pt x="308" y="416"/>
                  </a:moveTo>
                  <a:lnTo>
                    <a:pt x="224" y="354"/>
                  </a:lnTo>
                  <a:lnTo>
                    <a:pt x="169" y="300"/>
                  </a:lnTo>
                  <a:lnTo>
                    <a:pt x="169" y="277"/>
                  </a:lnTo>
                  <a:lnTo>
                    <a:pt x="138" y="266"/>
                  </a:lnTo>
                  <a:lnTo>
                    <a:pt x="43" y="159"/>
                  </a:lnTo>
                  <a:lnTo>
                    <a:pt x="31" y="96"/>
                  </a:lnTo>
                  <a:lnTo>
                    <a:pt x="0" y="74"/>
                  </a:lnTo>
                  <a:lnTo>
                    <a:pt x="20" y="0"/>
                  </a:lnTo>
                  <a:lnTo>
                    <a:pt x="65" y="42"/>
                  </a:lnTo>
                  <a:lnTo>
                    <a:pt x="85" y="9"/>
                  </a:lnTo>
                  <a:lnTo>
                    <a:pt x="138" y="9"/>
                  </a:lnTo>
                  <a:lnTo>
                    <a:pt x="246" y="32"/>
                  </a:lnTo>
                  <a:lnTo>
                    <a:pt x="319" y="32"/>
                  </a:lnTo>
                  <a:lnTo>
                    <a:pt x="353" y="62"/>
                  </a:lnTo>
                  <a:lnTo>
                    <a:pt x="373" y="54"/>
                  </a:lnTo>
                  <a:lnTo>
                    <a:pt x="415" y="74"/>
                  </a:lnTo>
                  <a:lnTo>
                    <a:pt x="385" y="151"/>
                  </a:lnTo>
                  <a:lnTo>
                    <a:pt x="438" y="181"/>
                  </a:lnTo>
                  <a:lnTo>
                    <a:pt x="438" y="193"/>
                  </a:lnTo>
                  <a:lnTo>
                    <a:pt x="407" y="193"/>
                  </a:lnTo>
                  <a:lnTo>
                    <a:pt x="427" y="246"/>
                  </a:lnTo>
                  <a:lnTo>
                    <a:pt x="407" y="246"/>
                  </a:lnTo>
                  <a:lnTo>
                    <a:pt x="395" y="266"/>
                  </a:lnTo>
                  <a:lnTo>
                    <a:pt x="373" y="266"/>
                  </a:lnTo>
                  <a:lnTo>
                    <a:pt x="385" y="300"/>
                  </a:lnTo>
                  <a:lnTo>
                    <a:pt x="341" y="266"/>
                  </a:lnTo>
                  <a:lnTo>
                    <a:pt x="319" y="277"/>
                  </a:lnTo>
                  <a:lnTo>
                    <a:pt x="341" y="332"/>
                  </a:lnTo>
                  <a:lnTo>
                    <a:pt x="308" y="342"/>
                  </a:lnTo>
                  <a:lnTo>
                    <a:pt x="319" y="404"/>
                  </a:lnTo>
                  <a:lnTo>
                    <a:pt x="308" y="416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7" name="Freeform 6"/>
            <p:cNvSpPr>
              <a:spLocks/>
            </p:cNvSpPr>
            <p:nvPr/>
          </p:nvSpPr>
          <p:spPr bwMode="auto">
            <a:xfrm>
              <a:off x="2873" y="3021"/>
              <a:ext cx="246" cy="229"/>
            </a:xfrm>
            <a:custGeom>
              <a:avLst/>
              <a:gdLst>
                <a:gd name="T0" fmla="*/ 17 w 438"/>
                <a:gd name="T1" fmla="*/ 21 h 416"/>
                <a:gd name="T2" fmla="*/ 12 w 438"/>
                <a:gd name="T3" fmla="*/ 18 h 416"/>
                <a:gd name="T4" fmla="*/ 10 w 438"/>
                <a:gd name="T5" fmla="*/ 15 h 416"/>
                <a:gd name="T6" fmla="*/ 10 w 438"/>
                <a:gd name="T7" fmla="*/ 14 h 416"/>
                <a:gd name="T8" fmla="*/ 8 w 438"/>
                <a:gd name="T9" fmla="*/ 13 h 416"/>
                <a:gd name="T10" fmla="*/ 2 w 438"/>
                <a:gd name="T11" fmla="*/ 8 h 416"/>
                <a:gd name="T12" fmla="*/ 2 w 438"/>
                <a:gd name="T13" fmla="*/ 5 h 416"/>
                <a:gd name="T14" fmla="*/ 0 w 438"/>
                <a:gd name="T15" fmla="*/ 4 h 416"/>
                <a:gd name="T16" fmla="*/ 1 w 438"/>
                <a:gd name="T17" fmla="*/ 0 h 416"/>
                <a:gd name="T18" fmla="*/ 4 w 438"/>
                <a:gd name="T19" fmla="*/ 2 h 416"/>
                <a:gd name="T20" fmla="*/ 4 w 438"/>
                <a:gd name="T21" fmla="*/ 1 h 416"/>
                <a:gd name="T22" fmla="*/ 8 w 438"/>
                <a:gd name="T23" fmla="*/ 1 h 416"/>
                <a:gd name="T24" fmla="*/ 14 w 438"/>
                <a:gd name="T25" fmla="*/ 2 h 416"/>
                <a:gd name="T26" fmla="*/ 18 w 438"/>
                <a:gd name="T27" fmla="*/ 2 h 416"/>
                <a:gd name="T28" fmla="*/ 20 w 438"/>
                <a:gd name="T29" fmla="*/ 3 h 416"/>
                <a:gd name="T30" fmla="*/ 21 w 438"/>
                <a:gd name="T31" fmla="*/ 3 h 416"/>
                <a:gd name="T32" fmla="*/ 24 w 438"/>
                <a:gd name="T33" fmla="*/ 4 h 416"/>
                <a:gd name="T34" fmla="*/ 21 w 438"/>
                <a:gd name="T35" fmla="*/ 8 h 416"/>
                <a:gd name="T36" fmla="*/ 25 w 438"/>
                <a:gd name="T37" fmla="*/ 9 h 416"/>
                <a:gd name="T38" fmla="*/ 25 w 438"/>
                <a:gd name="T39" fmla="*/ 10 h 416"/>
                <a:gd name="T40" fmla="*/ 22 w 438"/>
                <a:gd name="T41" fmla="*/ 10 h 416"/>
                <a:gd name="T42" fmla="*/ 24 w 438"/>
                <a:gd name="T43" fmla="*/ 13 h 416"/>
                <a:gd name="T44" fmla="*/ 22 w 438"/>
                <a:gd name="T45" fmla="*/ 13 h 416"/>
                <a:gd name="T46" fmla="*/ 22 w 438"/>
                <a:gd name="T47" fmla="*/ 13 h 416"/>
                <a:gd name="T48" fmla="*/ 21 w 438"/>
                <a:gd name="T49" fmla="*/ 13 h 416"/>
                <a:gd name="T50" fmla="*/ 21 w 438"/>
                <a:gd name="T51" fmla="*/ 15 h 416"/>
                <a:gd name="T52" fmla="*/ 19 w 438"/>
                <a:gd name="T53" fmla="*/ 13 h 416"/>
                <a:gd name="T54" fmla="*/ 18 w 438"/>
                <a:gd name="T55" fmla="*/ 14 h 416"/>
                <a:gd name="T56" fmla="*/ 19 w 438"/>
                <a:gd name="T57" fmla="*/ 17 h 416"/>
                <a:gd name="T58" fmla="*/ 17 w 438"/>
                <a:gd name="T59" fmla="*/ 17 h 416"/>
                <a:gd name="T60" fmla="*/ 18 w 438"/>
                <a:gd name="T61" fmla="*/ 20 h 416"/>
                <a:gd name="T62" fmla="*/ 17 w 438"/>
                <a:gd name="T63" fmla="*/ 21 h 4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38" h="416">
                  <a:moveTo>
                    <a:pt x="308" y="416"/>
                  </a:moveTo>
                  <a:lnTo>
                    <a:pt x="224" y="354"/>
                  </a:lnTo>
                  <a:lnTo>
                    <a:pt x="169" y="300"/>
                  </a:lnTo>
                  <a:lnTo>
                    <a:pt x="169" y="277"/>
                  </a:lnTo>
                  <a:lnTo>
                    <a:pt x="138" y="266"/>
                  </a:lnTo>
                  <a:lnTo>
                    <a:pt x="43" y="159"/>
                  </a:lnTo>
                  <a:lnTo>
                    <a:pt x="31" y="96"/>
                  </a:lnTo>
                  <a:lnTo>
                    <a:pt x="0" y="74"/>
                  </a:lnTo>
                  <a:lnTo>
                    <a:pt x="20" y="0"/>
                  </a:lnTo>
                  <a:lnTo>
                    <a:pt x="65" y="42"/>
                  </a:lnTo>
                  <a:lnTo>
                    <a:pt x="85" y="9"/>
                  </a:lnTo>
                  <a:lnTo>
                    <a:pt x="138" y="9"/>
                  </a:lnTo>
                  <a:lnTo>
                    <a:pt x="246" y="32"/>
                  </a:lnTo>
                  <a:lnTo>
                    <a:pt x="319" y="32"/>
                  </a:lnTo>
                  <a:lnTo>
                    <a:pt x="353" y="62"/>
                  </a:lnTo>
                  <a:lnTo>
                    <a:pt x="373" y="54"/>
                  </a:lnTo>
                  <a:lnTo>
                    <a:pt x="415" y="74"/>
                  </a:lnTo>
                  <a:lnTo>
                    <a:pt x="385" y="151"/>
                  </a:lnTo>
                  <a:lnTo>
                    <a:pt x="438" y="181"/>
                  </a:lnTo>
                  <a:lnTo>
                    <a:pt x="438" y="193"/>
                  </a:lnTo>
                  <a:lnTo>
                    <a:pt x="407" y="193"/>
                  </a:lnTo>
                  <a:lnTo>
                    <a:pt x="427" y="246"/>
                  </a:lnTo>
                  <a:lnTo>
                    <a:pt x="407" y="246"/>
                  </a:lnTo>
                  <a:lnTo>
                    <a:pt x="395" y="266"/>
                  </a:lnTo>
                  <a:lnTo>
                    <a:pt x="373" y="266"/>
                  </a:lnTo>
                  <a:lnTo>
                    <a:pt x="385" y="300"/>
                  </a:lnTo>
                  <a:lnTo>
                    <a:pt x="341" y="266"/>
                  </a:lnTo>
                  <a:lnTo>
                    <a:pt x="319" y="277"/>
                  </a:lnTo>
                  <a:lnTo>
                    <a:pt x="341" y="332"/>
                  </a:lnTo>
                  <a:lnTo>
                    <a:pt x="308" y="342"/>
                  </a:lnTo>
                  <a:lnTo>
                    <a:pt x="319" y="404"/>
                  </a:lnTo>
                  <a:lnTo>
                    <a:pt x="308" y="416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8" name="Freeform 7"/>
            <p:cNvSpPr>
              <a:spLocks/>
            </p:cNvSpPr>
            <p:nvPr/>
          </p:nvSpPr>
          <p:spPr bwMode="auto">
            <a:xfrm>
              <a:off x="1719" y="2493"/>
              <a:ext cx="718" cy="723"/>
            </a:xfrm>
            <a:custGeom>
              <a:avLst/>
              <a:gdLst>
                <a:gd name="T0" fmla="*/ 8 w 1273"/>
                <a:gd name="T1" fmla="*/ 55 h 1318"/>
                <a:gd name="T2" fmla="*/ 15 w 1273"/>
                <a:gd name="T3" fmla="*/ 59 h 1318"/>
                <a:gd name="T4" fmla="*/ 20 w 1273"/>
                <a:gd name="T5" fmla="*/ 60 h 1318"/>
                <a:gd name="T6" fmla="*/ 25 w 1273"/>
                <a:gd name="T7" fmla="*/ 63 h 1318"/>
                <a:gd name="T8" fmla="*/ 29 w 1273"/>
                <a:gd name="T9" fmla="*/ 64 h 1318"/>
                <a:gd name="T10" fmla="*/ 36 w 1273"/>
                <a:gd name="T11" fmla="*/ 60 h 1318"/>
                <a:gd name="T12" fmla="*/ 43 w 1273"/>
                <a:gd name="T13" fmla="*/ 58 h 1318"/>
                <a:gd name="T14" fmla="*/ 51 w 1273"/>
                <a:gd name="T15" fmla="*/ 60 h 1318"/>
                <a:gd name="T16" fmla="*/ 58 w 1273"/>
                <a:gd name="T17" fmla="*/ 63 h 1318"/>
                <a:gd name="T18" fmla="*/ 65 w 1273"/>
                <a:gd name="T19" fmla="*/ 59 h 1318"/>
                <a:gd name="T20" fmla="*/ 65 w 1273"/>
                <a:gd name="T21" fmla="*/ 55 h 1318"/>
                <a:gd name="T22" fmla="*/ 63 w 1273"/>
                <a:gd name="T23" fmla="*/ 54 h 1318"/>
                <a:gd name="T24" fmla="*/ 61 w 1273"/>
                <a:gd name="T25" fmla="*/ 50 h 1318"/>
                <a:gd name="T26" fmla="*/ 64 w 1273"/>
                <a:gd name="T27" fmla="*/ 42 h 1318"/>
                <a:gd name="T28" fmla="*/ 63 w 1273"/>
                <a:gd name="T29" fmla="*/ 38 h 1318"/>
                <a:gd name="T30" fmla="*/ 59 w 1273"/>
                <a:gd name="T31" fmla="*/ 39 h 1318"/>
                <a:gd name="T32" fmla="*/ 61 w 1273"/>
                <a:gd name="T33" fmla="*/ 34 h 1318"/>
                <a:gd name="T34" fmla="*/ 65 w 1273"/>
                <a:gd name="T35" fmla="*/ 30 h 1318"/>
                <a:gd name="T36" fmla="*/ 69 w 1273"/>
                <a:gd name="T37" fmla="*/ 29 h 1318"/>
                <a:gd name="T38" fmla="*/ 71 w 1273"/>
                <a:gd name="T39" fmla="*/ 22 h 1318"/>
                <a:gd name="T40" fmla="*/ 72 w 1273"/>
                <a:gd name="T41" fmla="*/ 18 h 1318"/>
                <a:gd name="T42" fmla="*/ 65 w 1273"/>
                <a:gd name="T43" fmla="*/ 16 h 1318"/>
                <a:gd name="T44" fmla="*/ 63 w 1273"/>
                <a:gd name="T45" fmla="*/ 14 h 1318"/>
                <a:gd name="T46" fmla="*/ 59 w 1273"/>
                <a:gd name="T47" fmla="*/ 13 h 1318"/>
                <a:gd name="T48" fmla="*/ 58 w 1273"/>
                <a:gd name="T49" fmla="*/ 11 h 1318"/>
                <a:gd name="T50" fmla="*/ 55 w 1273"/>
                <a:gd name="T51" fmla="*/ 10 h 1318"/>
                <a:gd name="T52" fmla="*/ 52 w 1273"/>
                <a:gd name="T53" fmla="*/ 7 h 1318"/>
                <a:gd name="T54" fmla="*/ 49 w 1273"/>
                <a:gd name="T55" fmla="*/ 3 h 1318"/>
                <a:gd name="T56" fmla="*/ 47 w 1273"/>
                <a:gd name="T57" fmla="*/ 1 h 1318"/>
                <a:gd name="T58" fmla="*/ 41 w 1273"/>
                <a:gd name="T59" fmla="*/ 2 h 1318"/>
                <a:gd name="T60" fmla="*/ 38 w 1273"/>
                <a:gd name="T61" fmla="*/ 7 h 1318"/>
                <a:gd name="T62" fmla="*/ 33 w 1273"/>
                <a:gd name="T63" fmla="*/ 8 h 1318"/>
                <a:gd name="T64" fmla="*/ 28 w 1273"/>
                <a:gd name="T65" fmla="*/ 11 h 1318"/>
                <a:gd name="T66" fmla="*/ 23 w 1273"/>
                <a:gd name="T67" fmla="*/ 10 h 1318"/>
                <a:gd name="T68" fmla="*/ 19 w 1273"/>
                <a:gd name="T69" fmla="*/ 7 h 1318"/>
                <a:gd name="T70" fmla="*/ 19 w 1273"/>
                <a:gd name="T71" fmla="*/ 15 h 1318"/>
                <a:gd name="T72" fmla="*/ 12 w 1273"/>
                <a:gd name="T73" fmla="*/ 14 h 1318"/>
                <a:gd name="T74" fmla="*/ 7 w 1273"/>
                <a:gd name="T75" fmla="*/ 11 h 1318"/>
                <a:gd name="T76" fmla="*/ 1 w 1273"/>
                <a:gd name="T77" fmla="*/ 11 h 1318"/>
                <a:gd name="T78" fmla="*/ 2 w 1273"/>
                <a:gd name="T79" fmla="*/ 16 h 1318"/>
                <a:gd name="T80" fmla="*/ 7 w 1273"/>
                <a:gd name="T81" fmla="*/ 20 h 1318"/>
                <a:gd name="T82" fmla="*/ 14 w 1273"/>
                <a:gd name="T83" fmla="*/ 26 h 1318"/>
                <a:gd name="T84" fmla="*/ 13 w 1273"/>
                <a:gd name="T85" fmla="*/ 30 h 1318"/>
                <a:gd name="T86" fmla="*/ 16 w 1273"/>
                <a:gd name="T87" fmla="*/ 36 h 1318"/>
                <a:gd name="T88" fmla="*/ 9 w 1273"/>
                <a:gd name="T89" fmla="*/ 50 h 13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73" h="1318">
                  <a:moveTo>
                    <a:pt x="117" y="1060"/>
                  </a:moveTo>
                  <a:lnTo>
                    <a:pt x="150" y="1103"/>
                  </a:lnTo>
                  <a:lnTo>
                    <a:pt x="170" y="1123"/>
                  </a:lnTo>
                  <a:lnTo>
                    <a:pt x="257" y="1187"/>
                  </a:lnTo>
                  <a:lnTo>
                    <a:pt x="311" y="1210"/>
                  </a:lnTo>
                  <a:lnTo>
                    <a:pt x="353" y="1219"/>
                  </a:lnTo>
                  <a:lnTo>
                    <a:pt x="395" y="1210"/>
                  </a:lnTo>
                  <a:lnTo>
                    <a:pt x="438" y="1252"/>
                  </a:lnTo>
                  <a:lnTo>
                    <a:pt x="469" y="1272"/>
                  </a:lnTo>
                  <a:lnTo>
                    <a:pt x="512" y="1296"/>
                  </a:lnTo>
                  <a:lnTo>
                    <a:pt x="641" y="1318"/>
                  </a:lnTo>
                  <a:lnTo>
                    <a:pt x="631" y="1219"/>
                  </a:lnTo>
                  <a:lnTo>
                    <a:pt x="695" y="1199"/>
                  </a:lnTo>
                  <a:lnTo>
                    <a:pt x="750" y="1167"/>
                  </a:lnTo>
                  <a:lnTo>
                    <a:pt x="812" y="1199"/>
                  </a:lnTo>
                  <a:lnTo>
                    <a:pt x="888" y="1219"/>
                  </a:lnTo>
                  <a:lnTo>
                    <a:pt x="941" y="1272"/>
                  </a:lnTo>
                  <a:lnTo>
                    <a:pt x="1003" y="1264"/>
                  </a:lnTo>
                  <a:lnTo>
                    <a:pt x="1060" y="1219"/>
                  </a:lnTo>
                  <a:lnTo>
                    <a:pt x="1134" y="1187"/>
                  </a:lnTo>
                  <a:lnTo>
                    <a:pt x="1145" y="1167"/>
                  </a:lnTo>
                  <a:lnTo>
                    <a:pt x="1145" y="1115"/>
                  </a:lnTo>
                  <a:lnTo>
                    <a:pt x="1112" y="1103"/>
                  </a:lnTo>
                  <a:lnTo>
                    <a:pt x="1092" y="1080"/>
                  </a:lnTo>
                  <a:lnTo>
                    <a:pt x="1092" y="1038"/>
                  </a:lnTo>
                  <a:lnTo>
                    <a:pt x="1080" y="996"/>
                  </a:lnTo>
                  <a:lnTo>
                    <a:pt x="1112" y="911"/>
                  </a:lnTo>
                  <a:lnTo>
                    <a:pt x="1122" y="846"/>
                  </a:lnTo>
                  <a:lnTo>
                    <a:pt x="1100" y="815"/>
                  </a:lnTo>
                  <a:lnTo>
                    <a:pt x="1100" y="760"/>
                  </a:lnTo>
                  <a:lnTo>
                    <a:pt x="1068" y="760"/>
                  </a:lnTo>
                  <a:lnTo>
                    <a:pt x="1038" y="792"/>
                  </a:lnTo>
                  <a:lnTo>
                    <a:pt x="1026" y="750"/>
                  </a:lnTo>
                  <a:lnTo>
                    <a:pt x="1080" y="685"/>
                  </a:lnTo>
                  <a:lnTo>
                    <a:pt x="1122" y="631"/>
                  </a:lnTo>
                  <a:lnTo>
                    <a:pt x="1145" y="599"/>
                  </a:lnTo>
                  <a:lnTo>
                    <a:pt x="1176" y="611"/>
                  </a:lnTo>
                  <a:lnTo>
                    <a:pt x="1207" y="589"/>
                  </a:lnTo>
                  <a:lnTo>
                    <a:pt x="1207" y="557"/>
                  </a:lnTo>
                  <a:lnTo>
                    <a:pt x="1241" y="450"/>
                  </a:lnTo>
                  <a:lnTo>
                    <a:pt x="1273" y="415"/>
                  </a:lnTo>
                  <a:lnTo>
                    <a:pt x="1253" y="373"/>
                  </a:lnTo>
                  <a:lnTo>
                    <a:pt x="1164" y="343"/>
                  </a:lnTo>
                  <a:lnTo>
                    <a:pt x="1145" y="323"/>
                  </a:lnTo>
                  <a:lnTo>
                    <a:pt x="1112" y="289"/>
                  </a:lnTo>
                  <a:lnTo>
                    <a:pt x="1092" y="289"/>
                  </a:lnTo>
                  <a:lnTo>
                    <a:pt x="1060" y="278"/>
                  </a:lnTo>
                  <a:lnTo>
                    <a:pt x="1026" y="266"/>
                  </a:lnTo>
                  <a:lnTo>
                    <a:pt x="995" y="236"/>
                  </a:lnTo>
                  <a:lnTo>
                    <a:pt x="1003" y="224"/>
                  </a:lnTo>
                  <a:lnTo>
                    <a:pt x="995" y="182"/>
                  </a:lnTo>
                  <a:lnTo>
                    <a:pt x="961" y="204"/>
                  </a:lnTo>
                  <a:lnTo>
                    <a:pt x="931" y="193"/>
                  </a:lnTo>
                  <a:lnTo>
                    <a:pt x="919" y="139"/>
                  </a:lnTo>
                  <a:lnTo>
                    <a:pt x="876" y="108"/>
                  </a:lnTo>
                  <a:lnTo>
                    <a:pt x="857" y="65"/>
                  </a:lnTo>
                  <a:lnTo>
                    <a:pt x="812" y="55"/>
                  </a:lnTo>
                  <a:lnTo>
                    <a:pt x="822" y="12"/>
                  </a:lnTo>
                  <a:lnTo>
                    <a:pt x="822" y="0"/>
                  </a:lnTo>
                  <a:lnTo>
                    <a:pt x="715" y="32"/>
                  </a:lnTo>
                  <a:lnTo>
                    <a:pt x="685" y="74"/>
                  </a:lnTo>
                  <a:lnTo>
                    <a:pt x="661" y="139"/>
                  </a:lnTo>
                  <a:lnTo>
                    <a:pt x="619" y="150"/>
                  </a:lnTo>
                  <a:lnTo>
                    <a:pt x="566" y="150"/>
                  </a:lnTo>
                  <a:lnTo>
                    <a:pt x="524" y="174"/>
                  </a:lnTo>
                  <a:lnTo>
                    <a:pt x="492" y="224"/>
                  </a:lnTo>
                  <a:lnTo>
                    <a:pt x="438" y="204"/>
                  </a:lnTo>
                  <a:lnTo>
                    <a:pt x="395" y="204"/>
                  </a:lnTo>
                  <a:lnTo>
                    <a:pt x="385" y="139"/>
                  </a:lnTo>
                  <a:lnTo>
                    <a:pt x="331" y="127"/>
                  </a:lnTo>
                  <a:lnTo>
                    <a:pt x="343" y="204"/>
                  </a:lnTo>
                  <a:lnTo>
                    <a:pt x="331" y="300"/>
                  </a:lnTo>
                  <a:lnTo>
                    <a:pt x="277" y="278"/>
                  </a:lnTo>
                  <a:lnTo>
                    <a:pt x="212" y="278"/>
                  </a:lnTo>
                  <a:lnTo>
                    <a:pt x="192" y="224"/>
                  </a:lnTo>
                  <a:lnTo>
                    <a:pt x="127" y="216"/>
                  </a:lnTo>
                  <a:lnTo>
                    <a:pt x="63" y="224"/>
                  </a:lnTo>
                  <a:lnTo>
                    <a:pt x="8" y="224"/>
                  </a:lnTo>
                  <a:lnTo>
                    <a:pt x="0" y="300"/>
                  </a:lnTo>
                  <a:lnTo>
                    <a:pt x="31" y="331"/>
                  </a:lnTo>
                  <a:lnTo>
                    <a:pt x="73" y="343"/>
                  </a:lnTo>
                  <a:lnTo>
                    <a:pt x="127" y="397"/>
                  </a:lnTo>
                  <a:lnTo>
                    <a:pt x="192" y="427"/>
                  </a:lnTo>
                  <a:lnTo>
                    <a:pt x="234" y="515"/>
                  </a:lnTo>
                  <a:lnTo>
                    <a:pt x="212" y="557"/>
                  </a:lnTo>
                  <a:lnTo>
                    <a:pt x="224" y="599"/>
                  </a:lnTo>
                  <a:lnTo>
                    <a:pt x="266" y="643"/>
                  </a:lnTo>
                  <a:lnTo>
                    <a:pt x="277" y="718"/>
                  </a:lnTo>
                  <a:lnTo>
                    <a:pt x="224" y="877"/>
                  </a:lnTo>
                  <a:lnTo>
                    <a:pt x="159" y="1018"/>
                  </a:lnTo>
                  <a:lnTo>
                    <a:pt x="117" y="1060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9" name="Freeform 8"/>
            <p:cNvSpPr>
              <a:spLocks/>
            </p:cNvSpPr>
            <p:nvPr/>
          </p:nvSpPr>
          <p:spPr bwMode="auto">
            <a:xfrm>
              <a:off x="1719" y="2493"/>
              <a:ext cx="718" cy="723"/>
            </a:xfrm>
            <a:custGeom>
              <a:avLst/>
              <a:gdLst>
                <a:gd name="T0" fmla="*/ 8 w 1273"/>
                <a:gd name="T1" fmla="*/ 55 h 1318"/>
                <a:gd name="T2" fmla="*/ 15 w 1273"/>
                <a:gd name="T3" fmla="*/ 59 h 1318"/>
                <a:gd name="T4" fmla="*/ 20 w 1273"/>
                <a:gd name="T5" fmla="*/ 60 h 1318"/>
                <a:gd name="T6" fmla="*/ 25 w 1273"/>
                <a:gd name="T7" fmla="*/ 63 h 1318"/>
                <a:gd name="T8" fmla="*/ 29 w 1273"/>
                <a:gd name="T9" fmla="*/ 64 h 1318"/>
                <a:gd name="T10" fmla="*/ 36 w 1273"/>
                <a:gd name="T11" fmla="*/ 60 h 1318"/>
                <a:gd name="T12" fmla="*/ 43 w 1273"/>
                <a:gd name="T13" fmla="*/ 58 h 1318"/>
                <a:gd name="T14" fmla="*/ 51 w 1273"/>
                <a:gd name="T15" fmla="*/ 60 h 1318"/>
                <a:gd name="T16" fmla="*/ 58 w 1273"/>
                <a:gd name="T17" fmla="*/ 63 h 1318"/>
                <a:gd name="T18" fmla="*/ 65 w 1273"/>
                <a:gd name="T19" fmla="*/ 59 h 1318"/>
                <a:gd name="T20" fmla="*/ 65 w 1273"/>
                <a:gd name="T21" fmla="*/ 55 h 1318"/>
                <a:gd name="T22" fmla="*/ 63 w 1273"/>
                <a:gd name="T23" fmla="*/ 54 h 1318"/>
                <a:gd name="T24" fmla="*/ 61 w 1273"/>
                <a:gd name="T25" fmla="*/ 50 h 1318"/>
                <a:gd name="T26" fmla="*/ 64 w 1273"/>
                <a:gd name="T27" fmla="*/ 42 h 1318"/>
                <a:gd name="T28" fmla="*/ 63 w 1273"/>
                <a:gd name="T29" fmla="*/ 38 h 1318"/>
                <a:gd name="T30" fmla="*/ 59 w 1273"/>
                <a:gd name="T31" fmla="*/ 39 h 1318"/>
                <a:gd name="T32" fmla="*/ 61 w 1273"/>
                <a:gd name="T33" fmla="*/ 34 h 1318"/>
                <a:gd name="T34" fmla="*/ 65 w 1273"/>
                <a:gd name="T35" fmla="*/ 30 h 1318"/>
                <a:gd name="T36" fmla="*/ 69 w 1273"/>
                <a:gd name="T37" fmla="*/ 29 h 1318"/>
                <a:gd name="T38" fmla="*/ 71 w 1273"/>
                <a:gd name="T39" fmla="*/ 22 h 1318"/>
                <a:gd name="T40" fmla="*/ 72 w 1273"/>
                <a:gd name="T41" fmla="*/ 18 h 1318"/>
                <a:gd name="T42" fmla="*/ 65 w 1273"/>
                <a:gd name="T43" fmla="*/ 16 h 1318"/>
                <a:gd name="T44" fmla="*/ 63 w 1273"/>
                <a:gd name="T45" fmla="*/ 14 h 1318"/>
                <a:gd name="T46" fmla="*/ 59 w 1273"/>
                <a:gd name="T47" fmla="*/ 13 h 1318"/>
                <a:gd name="T48" fmla="*/ 58 w 1273"/>
                <a:gd name="T49" fmla="*/ 11 h 1318"/>
                <a:gd name="T50" fmla="*/ 55 w 1273"/>
                <a:gd name="T51" fmla="*/ 10 h 1318"/>
                <a:gd name="T52" fmla="*/ 52 w 1273"/>
                <a:gd name="T53" fmla="*/ 7 h 1318"/>
                <a:gd name="T54" fmla="*/ 49 w 1273"/>
                <a:gd name="T55" fmla="*/ 3 h 1318"/>
                <a:gd name="T56" fmla="*/ 47 w 1273"/>
                <a:gd name="T57" fmla="*/ 1 h 1318"/>
                <a:gd name="T58" fmla="*/ 41 w 1273"/>
                <a:gd name="T59" fmla="*/ 2 h 1318"/>
                <a:gd name="T60" fmla="*/ 38 w 1273"/>
                <a:gd name="T61" fmla="*/ 7 h 1318"/>
                <a:gd name="T62" fmla="*/ 33 w 1273"/>
                <a:gd name="T63" fmla="*/ 8 h 1318"/>
                <a:gd name="T64" fmla="*/ 28 w 1273"/>
                <a:gd name="T65" fmla="*/ 11 h 1318"/>
                <a:gd name="T66" fmla="*/ 23 w 1273"/>
                <a:gd name="T67" fmla="*/ 10 h 1318"/>
                <a:gd name="T68" fmla="*/ 19 w 1273"/>
                <a:gd name="T69" fmla="*/ 7 h 1318"/>
                <a:gd name="T70" fmla="*/ 19 w 1273"/>
                <a:gd name="T71" fmla="*/ 15 h 1318"/>
                <a:gd name="T72" fmla="*/ 12 w 1273"/>
                <a:gd name="T73" fmla="*/ 14 h 1318"/>
                <a:gd name="T74" fmla="*/ 7 w 1273"/>
                <a:gd name="T75" fmla="*/ 11 h 1318"/>
                <a:gd name="T76" fmla="*/ 1 w 1273"/>
                <a:gd name="T77" fmla="*/ 11 h 1318"/>
                <a:gd name="T78" fmla="*/ 2 w 1273"/>
                <a:gd name="T79" fmla="*/ 16 h 1318"/>
                <a:gd name="T80" fmla="*/ 7 w 1273"/>
                <a:gd name="T81" fmla="*/ 20 h 1318"/>
                <a:gd name="T82" fmla="*/ 14 w 1273"/>
                <a:gd name="T83" fmla="*/ 26 h 1318"/>
                <a:gd name="T84" fmla="*/ 13 w 1273"/>
                <a:gd name="T85" fmla="*/ 30 h 1318"/>
                <a:gd name="T86" fmla="*/ 16 w 1273"/>
                <a:gd name="T87" fmla="*/ 36 h 1318"/>
                <a:gd name="T88" fmla="*/ 9 w 1273"/>
                <a:gd name="T89" fmla="*/ 50 h 13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73" h="1318">
                  <a:moveTo>
                    <a:pt x="117" y="1060"/>
                  </a:moveTo>
                  <a:lnTo>
                    <a:pt x="150" y="1103"/>
                  </a:lnTo>
                  <a:lnTo>
                    <a:pt x="170" y="1123"/>
                  </a:lnTo>
                  <a:lnTo>
                    <a:pt x="257" y="1187"/>
                  </a:lnTo>
                  <a:lnTo>
                    <a:pt x="311" y="1210"/>
                  </a:lnTo>
                  <a:lnTo>
                    <a:pt x="353" y="1219"/>
                  </a:lnTo>
                  <a:lnTo>
                    <a:pt x="395" y="1210"/>
                  </a:lnTo>
                  <a:lnTo>
                    <a:pt x="438" y="1252"/>
                  </a:lnTo>
                  <a:lnTo>
                    <a:pt x="469" y="1272"/>
                  </a:lnTo>
                  <a:lnTo>
                    <a:pt x="512" y="1296"/>
                  </a:lnTo>
                  <a:lnTo>
                    <a:pt x="641" y="1318"/>
                  </a:lnTo>
                  <a:lnTo>
                    <a:pt x="631" y="1219"/>
                  </a:lnTo>
                  <a:lnTo>
                    <a:pt x="695" y="1199"/>
                  </a:lnTo>
                  <a:lnTo>
                    <a:pt x="750" y="1167"/>
                  </a:lnTo>
                  <a:lnTo>
                    <a:pt x="812" y="1199"/>
                  </a:lnTo>
                  <a:lnTo>
                    <a:pt x="888" y="1219"/>
                  </a:lnTo>
                  <a:lnTo>
                    <a:pt x="941" y="1272"/>
                  </a:lnTo>
                  <a:lnTo>
                    <a:pt x="1003" y="1264"/>
                  </a:lnTo>
                  <a:lnTo>
                    <a:pt x="1060" y="1219"/>
                  </a:lnTo>
                  <a:lnTo>
                    <a:pt x="1134" y="1187"/>
                  </a:lnTo>
                  <a:lnTo>
                    <a:pt x="1145" y="1167"/>
                  </a:lnTo>
                  <a:lnTo>
                    <a:pt x="1145" y="1115"/>
                  </a:lnTo>
                  <a:lnTo>
                    <a:pt x="1112" y="1103"/>
                  </a:lnTo>
                  <a:lnTo>
                    <a:pt x="1092" y="1080"/>
                  </a:lnTo>
                  <a:lnTo>
                    <a:pt x="1092" y="1038"/>
                  </a:lnTo>
                  <a:lnTo>
                    <a:pt x="1080" y="996"/>
                  </a:lnTo>
                  <a:lnTo>
                    <a:pt x="1112" y="911"/>
                  </a:lnTo>
                  <a:lnTo>
                    <a:pt x="1122" y="846"/>
                  </a:lnTo>
                  <a:lnTo>
                    <a:pt x="1100" y="815"/>
                  </a:lnTo>
                  <a:lnTo>
                    <a:pt x="1100" y="760"/>
                  </a:lnTo>
                  <a:lnTo>
                    <a:pt x="1068" y="760"/>
                  </a:lnTo>
                  <a:lnTo>
                    <a:pt x="1038" y="792"/>
                  </a:lnTo>
                  <a:lnTo>
                    <a:pt x="1026" y="750"/>
                  </a:lnTo>
                  <a:lnTo>
                    <a:pt x="1080" y="685"/>
                  </a:lnTo>
                  <a:lnTo>
                    <a:pt x="1122" y="631"/>
                  </a:lnTo>
                  <a:lnTo>
                    <a:pt x="1145" y="599"/>
                  </a:lnTo>
                  <a:lnTo>
                    <a:pt x="1176" y="611"/>
                  </a:lnTo>
                  <a:lnTo>
                    <a:pt x="1207" y="589"/>
                  </a:lnTo>
                  <a:lnTo>
                    <a:pt x="1207" y="557"/>
                  </a:lnTo>
                  <a:lnTo>
                    <a:pt x="1241" y="450"/>
                  </a:lnTo>
                  <a:lnTo>
                    <a:pt x="1273" y="415"/>
                  </a:lnTo>
                  <a:lnTo>
                    <a:pt x="1253" y="373"/>
                  </a:lnTo>
                  <a:lnTo>
                    <a:pt x="1164" y="343"/>
                  </a:lnTo>
                  <a:lnTo>
                    <a:pt x="1145" y="323"/>
                  </a:lnTo>
                  <a:lnTo>
                    <a:pt x="1112" y="289"/>
                  </a:lnTo>
                  <a:lnTo>
                    <a:pt x="1092" y="289"/>
                  </a:lnTo>
                  <a:lnTo>
                    <a:pt x="1060" y="278"/>
                  </a:lnTo>
                  <a:lnTo>
                    <a:pt x="1026" y="266"/>
                  </a:lnTo>
                  <a:lnTo>
                    <a:pt x="995" y="236"/>
                  </a:lnTo>
                  <a:lnTo>
                    <a:pt x="1003" y="224"/>
                  </a:lnTo>
                  <a:lnTo>
                    <a:pt x="995" y="182"/>
                  </a:lnTo>
                  <a:lnTo>
                    <a:pt x="961" y="204"/>
                  </a:lnTo>
                  <a:lnTo>
                    <a:pt x="931" y="193"/>
                  </a:lnTo>
                  <a:lnTo>
                    <a:pt x="919" y="139"/>
                  </a:lnTo>
                  <a:lnTo>
                    <a:pt x="876" y="108"/>
                  </a:lnTo>
                  <a:lnTo>
                    <a:pt x="857" y="65"/>
                  </a:lnTo>
                  <a:lnTo>
                    <a:pt x="812" y="55"/>
                  </a:lnTo>
                  <a:lnTo>
                    <a:pt x="822" y="12"/>
                  </a:lnTo>
                  <a:lnTo>
                    <a:pt x="822" y="0"/>
                  </a:lnTo>
                  <a:lnTo>
                    <a:pt x="715" y="32"/>
                  </a:lnTo>
                  <a:lnTo>
                    <a:pt x="685" y="74"/>
                  </a:lnTo>
                  <a:lnTo>
                    <a:pt x="661" y="139"/>
                  </a:lnTo>
                  <a:lnTo>
                    <a:pt x="619" y="150"/>
                  </a:lnTo>
                  <a:lnTo>
                    <a:pt x="566" y="150"/>
                  </a:lnTo>
                  <a:lnTo>
                    <a:pt x="524" y="174"/>
                  </a:lnTo>
                  <a:lnTo>
                    <a:pt x="492" y="224"/>
                  </a:lnTo>
                  <a:lnTo>
                    <a:pt x="438" y="204"/>
                  </a:lnTo>
                  <a:lnTo>
                    <a:pt x="395" y="204"/>
                  </a:lnTo>
                  <a:lnTo>
                    <a:pt x="385" y="139"/>
                  </a:lnTo>
                  <a:lnTo>
                    <a:pt x="331" y="127"/>
                  </a:lnTo>
                  <a:lnTo>
                    <a:pt x="343" y="204"/>
                  </a:lnTo>
                  <a:lnTo>
                    <a:pt x="331" y="300"/>
                  </a:lnTo>
                  <a:lnTo>
                    <a:pt x="277" y="278"/>
                  </a:lnTo>
                  <a:lnTo>
                    <a:pt x="212" y="278"/>
                  </a:lnTo>
                  <a:lnTo>
                    <a:pt x="192" y="224"/>
                  </a:lnTo>
                  <a:lnTo>
                    <a:pt x="127" y="216"/>
                  </a:lnTo>
                  <a:lnTo>
                    <a:pt x="63" y="224"/>
                  </a:lnTo>
                  <a:lnTo>
                    <a:pt x="8" y="224"/>
                  </a:lnTo>
                  <a:lnTo>
                    <a:pt x="0" y="300"/>
                  </a:lnTo>
                  <a:lnTo>
                    <a:pt x="31" y="331"/>
                  </a:lnTo>
                  <a:lnTo>
                    <a:pt x="73" y="343"/>
                  </a:lnTo>
                  <a:lnTo>
                    <a:pt x="127" y="397"/>
                  </a:lnTo>
                  <a:lnTo>
                    <a:pt x="192" y="427"/>
                  </a:lnTo>
                  <a:lnTo>
                    <a:pt x="234" y="515"/>
                  </a:lnTo>
                  <a:lnTo>
                    <a:pt x="212" y="557"/>
                  </a:lnTo>
                  <a:lnTo>
                    <a:pt x="224" y="599"/>
                  </a:lnTo>
                  <a:lnTo>
                    <a:pt x="266" y="643"/>
                  </a:lnTo>
                  <a:lnTo>
                    <a:pt x="277" y="718"/>
                  </a:lnTo>
                  <a:lnTo>
                    <a:pt x="224" y="877"/>
                  </a:lnTo>
                  <a:lnTo>
                    <a:pt x="159" y="1018"/>
                  </a:lnTo>
                  <a:lnTo>
                    <a:pt x="117" y="1060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0" name="Freeform 9"/>
            <p:cNvSpPr>
              <a:spLocks/>
            </p:cNvSpPr>
            <p:nvPr/>
          </p:nvSpPr>
          <p:spPr bwMode="auto">
            <a:xfrm>
              <a:off x="1289" y="2933"/>
              <a:ext cx="791" cy="667"/>
            </a:xfrm>
            <a:custGeom>
              <a:avLst/>
              <a:gdLst>
                <a:gd name="T0" fmla="*/ 71 w 1402"/>
                <a:gd name="T1" fmla="*/ 23 h 1218"/>
                <a:gd name="T2" fmla="*/ 73 w 1402"/>
                <a:gd name="T3" fmla="*/ 24 h 1218"/>
                <a:gd name="T4" fmla="*/ 80 w 1402"/>
                <a:gd name="T5" fmla="*/ 25 h 1218"/>
                <a:gd name="T6" fmla="*/ 79 w 1402"/>
                <a:gd name="T7" fmla="*/ 29 h 1218"/>
                <a:gd name="T8" fmla="*/ 71 w 1402"/>
                <a:gd name="T9" fmla="*/ 32 h 1218"/>
                <a:gd name="T10" fmla="*/ 63 w 1402"/>
                <a:gd name="T11" fmla="*/ 33 h 1218"/>
                <a:gd name="T12" fmla="*/ 51 w 1402"/>
                <a:gd name="T13" fmla="*/ 43 h 1218"/>
                <a:gd name="T14" fmla="*/ 51 w 1402"/>
                <a:gd name="T15" fmla="*/ 46 h 1218"/>
                <a:gd name="T16" fmla="*/ 55 w 1402"/>
                <a:gd name="T17" fmla="*/ 49 h 1218"/>
                <a:gd name="T18" fmla="*/ 50 w 1402"/>
                <a:gd name="T19" fmla="*/ 51 h 1218"/>
                <a:gd name="T20" fmla="*/ 46 w 1402"/>
                <a:gd name="T21" fmla="*/ 52 h 1218"/>
                <a:gd name="T22" fmla="*/ 45 w 1402"/>
                <a:gd name="T23" fmla="*/ 55 h 1218"/>
                <a:gd name="T24" fmla="*/ 41 w 1402"/>
                <a:gd name="T25" fmla="*/ 54 h 1218"/>
                <a:gd name="T26" fmla="*/ 37 w 1402"/>
                <a:gd name="T27" fmla="*/ 58 h 1218"/>
                <a:gd name="T28" fmla="*/ 34 w 1402"/>
                <a:gd name="T29" fmla="*/ 60 h 1218"/>
                <a:gd name="T30" fmla="*/ 21 w 1402"/>
                <a:gd name="T31" fmla="*/ 58 h 1218"/>
                <a:gd name="T32" fmla="*/ 17 w 1402"/>
                <a:gd name="T33" fmla="*/ 57 h 1218"/>
                <a:gd name="T34" fmla="*/ 14 w 1402"/>
                <a:gd name="T35" fmla="*/ 57 h 1218"/>
                <a:gd name="T36" fmla="*/ 8 w 1402"/>
                <a:gd name="T37" fmla="*/ 59 h 1218"/>
                <a:gd name="T38" fmla="*/ 6 w 1402"/>
                <a:gd name="T39" fmla="*/ 57 h 1218"/>
                <a:gd name="T40" fmla="*/ 5 w 1402"/>
                <a:gd name="T41" fmla="*/ 51 h 1218"/>
                <a:gd name="T42" fmla="*/ 0 w 1402"/>
                <a:gd name="T43" fmla="*/ 48 h 1218"/>
                <a:gd name="T44" fmla="*/ 1 w 1402"/>
                <a:gd name="T45" fmla="*/ 45 h 1218"/>
                <a:gd name="T46" fmla="*/ 4 w 1402"/>
                <a:gd name="T47" fmla="*/ 43 h 1218"/>
                <a:gd name="T48" fmla="*/ 5 w 1402"/>
                <a:gd name="T49" fmla="*/ 42 h 1218"/>
                <a:gd name="T50" fmla="*/ 5 w 1402"/>
                <a:gd name="T51" fmla="*/ 38 h 1218"/>
                <a:gd name="T52" fmla="*/ 6 w 1402"/>
                <a:gd name="T53" fmla="*/ 37 h 1218"/>
                <a:gd name="T54" fmla="*/ 7 w 1402"/>
                <a:gd name="T55" fmla="*/ 33 h 1218"/>
                <a:gd name="T56" fmla="*/ 7 w 1402"/>
                <a:gd name="T57" fmla="*/ 31 h 1218"/>
                <a:gd name="T58" fmla="*/ 9 w 1402"/>
                <a:gd name="T59" fmla="*/ 31 h 1218"/>
                <a:gd name="T60" fmla="*/ 11 w 1402"/>
                <a:gd name="T61" fmla="*/ 29 h 1218"/>
                <a:gd name="T62" fmla="*/ 14 w 1402"/>
                <a:gd name="T63" fmla="*/ 23 h 1218"/>
                <a:gd name="T64" fmla="*/ 19 w 1402"/>
                <a:gd name="T65" fmla="*/ 20 h 1218"/>
                <a:gd name="T66" fmla="*/ 19 w 1402"/>
                <a:gd name="T67" fmla="*/ 16 h 1218"/>
                <a:gd name="T68" fmla="*/ 15 w 1402"/>
                <a:gd name="T69" fmla="*/ 15 h 1218"/>
                <a:gd name="T70" fmla="*/ 11 w 1402"/>
                <a:gd name="T71" fmla="*/ 15 h 1218"/>
                <a:gd name="T72" fmla="*/ 8 w 1402"/>
                <a:gd name="T73" fmla="*/ 14 h 1218"/>
                <a:gd name="T74" fmla="*/ 7 w 1402"/>
                <a:gd name="T75" fmla="*/ 12 h 1218"/>
                <a:gd name="T76" fmla="*/ 4 w 1402"/>
                <a:gd name="T77" fmla="*/ 13 h 1218"/>
                <a:gd name="T78" fmla="*/ 3 w 1402"/>
                <a:gd name="T79" fmla="*/ 13 h 1218"/>
                <a:gd name="T80" fmla="*/ 3 w 1402"/>
                <a:gd name="T81" fmla="*/ 11 h 1218"/>
                <a:gd name="T82" fmla="*/ 5 w 1402"/>
                <a:gd name="T83" fmla="*/ 8 h 1218"/>
                <a:gd name="T84" fmla="*/ 4 w 1402"/>
                <a:gd name="T85" fmla="*/ 3 h 1218"/>
                <a:gd name="T86" fmla="*/ 6 w 1402"/>
                <a:gd name="T87" fmla="*/ 2 h 1218"/>
                <a:gd name="T88" fmla="*/ 10 w 1402"/>
                <a:gd name="T89" fmla="*/ 3 h 1218"/>
                <a:gd name="T90" fmla="*/ 13 w 1402"/>
                <a:gd name="T91" fmla="*/ 0 h 1218"/>
                <a:gd name="T92" fmla="*/ 16 w 1402"/>
                <a:gd name="T93" fmla="*/ 3 h 1218"/>
                <a:gd name="T94" fmla="*/ 21 w 1402"/>
                <a:gd name="T95" fmla="*/ 4 h 1218"/>
                <a:gd name="T96" fmla="*/ 26 w 1402"/>
                <a:gd name="T97" fmla="*/ 5 h 1218"/>
                <a:gd name="T98" fmla="*/ 30 w 1402"/>
                <a:gd name="T99" fmla="*/ 7 h 1218"/>
                <a:gd name="T100" fmla="*/ 34 w 1402"/>
                <a:gd name="T101" fmla="*/ 9 h 1218"/>
                <a:gd name="T102" fmla="*/ 39 w 1402"/>
                <a:gd name="T103" fmla="*/ 9 h 1218"/>
                <a:gd name="T104" fmla="*/ 48 w 1402"/>
                <a:gd name="T105" fmla="*/ 12 h 1218"/>
                <a:gd name="T106" fmla="*/ 50 w 1402"/>
                <a:gd name="T107" fmla="*/ 13 h 1218"/>
                <a:gd name="T108" fmla="*/ 52 w 1402"/>
                <a:gd name="T109" fmla="*/ 15 h 1218"/>
                <a:gd name="T110" fmla="*/ 53 w 1402"/>
                <a:gd name="T111" fmla="*/ 16 h 1218"/>
                <a:gd name="T112" fmla="*/ 58 w 1402"/>
                <a:gd name="T113" fmla="*/ 19 h 1218"/>
                <a:gd name="T114" fmla="*/ 61 w 1402"/>
                <a:gd name="T115" fmla="*/ 20 h 1218"/>
                <a:gd name="T116" fmla="*/ 64 w 1402"/>
                <a:gd name="T117" fmla="*/ 20 h 1218"/>
                <a:gd name="T118" fmla="*/ 66 w 1402"/>
                <a:gd name="T119" fmla="*/ 20 h 1218"/>
                <a:gd name="T120" fmla="*/ 68 w 1402"/>
                <a:gd name="T121" fmla="*/ 22 h 1218"/>
                <a:gd name="T122" fmla="*/ 71 w 1402"/>
                <a:gd name="T123" fmla="*/ 23 h 12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02" h="1218">
                  <a:moveTo>
                    <a:pt x="1230" y="469"/>
                  </a:moveTo>
                  <a:lnTo>
                    <a:pt x="1273" y="493"/>
                  </a:lnTo>
                  <a:lnTo>
                    <a:pt x="1402" y="515"/>
                  </a:lnTo>
                  <a:lnTo>
                    <a:pt x="1380" y="588"/>
                  </a:lnTo>
                  <a:lnTo>
                    <a:pt x="1241" y="653"/>
                  </a:lnTo>
                  <a:lnTo>
                    <a:pt x="1104" y="672"/>
                  </a:lnTo>
                  <a:lnTo>
                    <a:pt x="900" y="868"/>
                  </a:lnTo>
                  <a:lnTo>
                    <a:pt x="900" y="930"/>
                  </a:lnTo>
                  <a:lnTo>
                    <a:pt x="953" y="995"/>
                  </a:lnTo>
                  <a:lnTo>
                    <a:pt x="868" y="1027"/>
                  </a:lnTo>
                  <a:lnTo>
                    <a:pt x="814" y="1060"/>
                  </a:lnTo>
                  <a:lnTo>
                    <a:pt x="781" y="1122"/>
                  </a:lnTo>
                  <a:lnTo>
                    <a:pt x="719" y="1102"/>
                  </a:lnTo>
                  <a:lnTo>
                    <a:pt x="643" y="1168"/>
                  </a:lnTo>
                  <a:lnTo>
                    <a:pt x="588" y="1218"/>
                  </a:lnTo>
                  <a:lnTo>
                    <a:pt x="374" y="1168"/>
                  </a:lnTo>
                  <a:lnTo>
                    <a:pt x="300" y="1156"/>
                  </a:lnTo>
                  <a:lnTo>
                    <a:pt x="236" y="1156"/>
                  </a:lnTo>
                  <a:lnTo>
                    <a:pt x="151" y="1198"/>
                  </a:lnTo>
                  <a:lnTo>
                    <a:pt x="97" y="1156"/>
                  </a:lnTo>
                  <a:lnTo>
                    <a:pt x="74" y="1027"/>
                  </a:lnTo>
                  <a:lnTo>
                    <a:pt x="0" y="972"/>
                  </a:lnTo>
                  <a:lnTo>
                    <a:pt x="12" y="910"/>
                  </a:lnTo>
                  <a:lnTo>
                    <a:pt x="65" y="876"/>
                  </a:lnTo>
                  <a:lnTo>
                    <a:pt x="85" y="846"/>
                  </a:lnTo>
                  <a:lnTo>
                    <a:pt x="74" y="781"/>
                  </a:lnTo>
                  <a:lnTo>
                    <a:pt x="109" y="739"/>
                  </a:lnTo>
                  <a:lnTo>
                    <a:pt x="119" y="684"/>
                  </a:lnTo>
                  <a:lnTo>
                    <a:pt x="119" y="630"/>
                  </a:lnTo>
                  <a:lnTo>
                    <a:pt x="162" y="620"/>
                  </a:lnTo>
                  <a:lnTo>
                    <a:pt x="193" y="588"/>
                  </a:lnTo>
                  <a:lnTo>
                    <a:pt x="236" y="469"/>
                  </a:lnTo>
                  <a:lnTo>
                    <a:pt x="332" y="396"/>
                  </a:lnTo>
                  <a:lnTo>
                    <a:pt x="320" y="331"/>
                  </a:lnTo>
                  <a:lnTo>
                    <a:pt x="258" y="312"/>
                  </a:lnTo>
                  <a:lnTo>
                    <a:pt x="193" y="300"/>
                  </a:lnTo>
                  <a:lnTo>
                    <a:pt x="151" y="289"/>
                  </a:lnTo>
                  <a:lnTo>
                    <a:pt x="119" y="235"/>
                  </a:lnTo>
                  <a:lnTo>
                    <a:pt x="65" y="257"/>
                  </a:lnTo>
                  <a:lnTo>
                    <a:pt x="55" y="257"/>
                  </a:lnTo>
                  <a:lnTo>
                    <a:pt x="55" y="223"/>
                  </a:lnTo>
                  <a:lnTo>
                    <a:pt x="74" y="170"/>
                  </a:lnTo>
                  <a:lnTo>
                    <a:pt x="65" y="66"/>
                  </a:lnTo>
                  <a:lnTo>
                    <a:pt x="109" y="43"/>
                  </a:lnTo>
                  <a:lnTo>
                    <a:pt x="171" y="54"/>
                  </a:lnTo>
                  <a:lnTo>
                    <a:pt x="224" y="0"/>
                  </a:lnTo>
                  <a:lnTo>
                    <a:pt x="290" y="66"/>
                  </a:lnTo>
                  <a:lnTo>
                    <a:pt x="365" y="86"/>
                  </a:lnTo>
                  <a:lnTo>
                    <a:pt x="450" y="108"/>
                  </a:lnTo>
                  <a:lnTo>
                    <a:pt x="524" y="138"/>
                  </a:lnTo>
                  <a:lnTo>
                    <a:pt x="588" y="181"/>
                  </a:lnTo>
                  <a:lnTo>
                    <a:pt x="685" y="181"/>
                  </a:lnTo>
                  <a:lnTo>
                    <a:pt x="834" y="247"/>
                  </a:lnTo>
                  <a:lnTo>
                    <a:pt x="878" y="257"/>
                  </a:lnTo>
                  <a:lnTo>
                    <a:pt x="911" y="300"/>
                  </a:lnTo>
                  <a:lnTo>
                    <a:pt x="931" y="320"/>
                  </a:lnTo>
                  <a:lnTo>
                    <a:pt x="1018" y="384"/>
                  </a:lnTo>
                  <a:lnTo>
                    <a:pt x="1072" y="407"/>
                  </a:lnTo>
                  <a:lnTo>
                    <a:pt x="1114" y="416"/>
                  </a:lnTo>
                  <a:lnTo>
                    <a:pt x="1156" y="407"/>
                  </a:lnTo>
                  <a:lnTo>
                    <a:pt x="1199" y="449"/>
                  </a:lnTo>
                  <a:lnTo>
                    <a:pt x="1230" y="469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1" name="Freeform 10"/>
            <p:cNvSpPr>
              <a:spLocks/>
            </p:cNvSpPr>
            <p:nvPr/>
          </p:nvSpPr>
          <p:spPr bwMode="auto">
            <a:xfrm>
              <a:off x="1289" y="2933"/>
              <a:ext cx="791" cy="667"/>
            </a:xfrm>
            <a:custGeom>
              <a:avLst/>
              <a:gdLst>
                <a:gd name="T0" fmla="*/ 71 w 1402"/>
                <a:gd name="T1" fmla="*/ 23 h 1218"/>
                <a:gd name="T2" fmla="*/ 73 w 1402"/>
                <a:gd name="T3" fmla="*/ 24 h 1218"/>
                <a:gd name="T4" fmla="*/ 80 w 1402"/>
                <a:gd name="T5" fmla="*/ 25 h 1218"/>
                <a:gd name="T6" fmla="*/ 79 w 1402"/>
                <a:gd name="T7" fmla="*/ 29 h 1218"/>
                <a:gd name="T8" fmla="*/ 71 w 1402"/>
                <a:gd name="T9" fmla="*/ 32 h 1218"/>
                <a:gd name="T10" fmla="*/ 63 w 1402"/>
                <a:gd name="T11" fmla="*/ 33 h 1218"/>
                <a:gd name="T12" fmla="*/ 51 w 1402"/>
                <a:gd name="T13" fmla="*/ 43 h 1218"/>
                <a:gd name="T14" fmla="*/ 51 w 1402"/>
                <a:gd name="T15" fmla="*/ 46 h 1218"/>
                <a:gd name="T16" fmla="*/ 55 w 1402"/>
                <a:gd name="T17" fmla="*/ 49 h 1218"/>
                <a:gd name="T18" fmla="*/ 50 w 1402"/>
                <a:gd name="T19" fmla="*/ 51 h 1218"/>
                <a:gd name="T20" fmla="*/ 46 w 1402"/>
                <a:gd name="T21" fmla="*/ 52 h 1218"/>
                <a:gd name="T22" fmla="*/ 45 w 1402"/>
                <a:gd name="T23" fmla="*/ 55 h 1218"/>
                <a:gd name="T24" fmla="*/ 41 w 1402"/>
                <a:gd name="T25" fmla="*/ 54 h 1218"/>
                <a:gd name="T26" fmla="*/ 37 w 1402"/>
                <a:gd name="T27" fmla="*/ 58 h 1218"/>
                <a:gd name="T28" fmla="*/ 34 w 1402"/>
                <a:gd name="T29" fmla="*/ 60 h 1218"/>
                <a:gd name="T30" fmla="*/ 21 w 1402"/>
                <a:gd name="T31" fmla="*/ 58 h 1218"/>
                <a:gd name="T32" fmla="*/ 17 w 1402"/>
                <a:gd name="T33" fmla="*/ 57 h 1218"/>
                <a:gd name="T34" fmla="*/ 14 w 1402"/>
                <a:gd name="T35" fmla="*/ 57 h 1218"/>
                <a:gd name="T36" fmla="*/ 8 w 1402"/>
                <a:gd name="T37" fmla="*/ 59 h 1218"/>
                <a:gd name="T38" fmla="*/ 6 w 1402"/>
                <a:gd name="T39" fmla="*/ 57 h 1218"/>
                <a:gd name="T40" fmla="*/ 5 w 1402"/>
                <a:gd name="T41" fmla="*/ 51 h 1218"/>
                <a:gd name="T42" fmla="*/ 0 w 1402"/>
                <a:gd name="T43" fmla="*/ 48 h 1218"/>
                <a:gd name="T44" fmla="*/ 1 w 1402"/>
                <a:gd name="T45" fmla="*/ 45 h 1218"/>
                <a:gd name="T46" fmla="*/ 4 w 1402"/>
                <a:gd name="T47" fmla="*/ 43 h 1218"/>
                <a:gd name="T48" fmla="*/ 5 w 1402"/>
                <a:gd name="T49" fmla="*/ 42 h 1218"/>
                <a:gd name="T50" fmla="*/ 5 w 1402"/>
                <a:gd name="T51" fmla="*/ 38 h 1218"/>
                <a:gd name="T52" fmla="*/ 6 w 1402"/>
                <a:gd name="T53" fmla="*/ 37 h 1218"/>
                <a:gd name="T54" fmla="*/ 7 w 1402"/>
                <a:gd name="T55" fmla="*/ 33 h 1218"/>
                <a:gd name="T56" fmla="*/ 7 w 1402"/>
                <a:gd name="T57" fmla="*/ 31 h 1218"/>
                <a:gd name="T58" fmla="*/ 9 w 1402"/>
                <a:gd name="T59" fmla="*/ 31 h 1218"/>
                <a:gd name="T60" fmla="*/ 11 w 1402"/>
                <a:gd name="T61" fmla="*/ 29 h 1218"/>
                <a:gd name="T62" fmla="*/ 14 w 1402"/>
                <a:gd name="T63" fmla="*/ 23 h 1218"/>
                <a:gd name="T64" fmla="*/ 19 w 1402"/>
                <a:gd name="T65" fmla="*/ 20 h 1218"/>
                <a:gd name="T66" fmla="*/ 19 w 1402"/>
                <a:gd name="T67" fmla="*/ 16 h 1218"/>
                <a:gd name="T68" fmla="*/ 15 w 1402"/>
                <a:gd name="T69" fmla="*/ 15 h 1218"/>
                <a:gd name="T70" fmla="*/ 11 w 1402"/>
                <a:gd name="T71" fmla="*/ 15 h 1218"/>
                <a:gd name="T72" fmla="*/ 8 w 1402"/>
                <a:gd name="T73" fmla="*/ 14 h 1218"/>
                <a:gd name="T74" fmla="*/ 7 w 1402"/>
                <a:gd name="T75" fmla="*/ 12 h 1218"/>
                <a:gd name="T76" fmla="*/ 4 w 1402"/>
                <a:gd name="T77" fmla="*/ 13 h 1218"/>
                <a:gd name="T78" fmla="*/ 3 w 1402"/>
                <a:gd name="T79" fmla="*/ 13 h 1218"/>
                <a:gd name="T80" fmla="*/ 3 w 1402"/>
                <a:gd name="T81" fmla="*/ 11 h 1218"/>
                <a:gd name="T82" fmla="*/ 5 w 1402"/>
                <a:gd name="T83" fmla="*/ 8 h 1218"/>
                <a:gd name="T84" fmla="*/ 4 w 1402"/>
                <a:gd name="T85" fmla="*/ 3 h 1218"/>
                <a:gd name="T86" fmla="*/ 6 w 1402"/>
                <a:gd name="T87" fmla="*/ 2 h 1218"/>
                <a:gd name="T88" fmla="*/ 10 w 1402"/>
                <a:gd name="T89" fmla="*/ 3 h 1218"/>
                <a:gd name="T90" fmla="*/ 13 w 1402"/>
                <a:gd name="T91" fmla="*/ 0 h 1218"/>
                <a:gd name="T92" fmla="*/ 16 w 1402"/>
                <a:gd name="T93" fmla="*/ 3 h 1218"/>
                <a:gd name="T94" fmla="*/ 21 w 1402"/>
                <a:gd name="T95" fmla="*/ 4 h 1218"/>
                <a:gd name="T96" fmla="*/ 26 w 1402"/>
                <a:gd name="T97" fmla="*/ 5 h 1218"/>
                <a:gd name="T98" fmla="*/ 30 w 1402"/>
                <a:gd name="T99" fmla="*/ 7 h 1218"/>
                <a:gd name="T100" fmla="*/ 34 w 1402"/>
                <a:gd name="T101" fmla="*/ 9 h 1218"/>
                <a:gd name="T102" fmla="*/ 39 w 1402"/>
                <a:gd name="T103" fmla="*/ 9 h 1218"/>
                <a:gd name="T104" fmla="*/ 48 w 1402"/>
                <a:gd name="T105" fmla="*/ 12 h 1218"/>
                <a:gd name="T106" fmla="*/ 50 w 1402"/>
                <a:gd name="T107" fmla="*/ 13 h 1218"/>
                <a:gd name="T108" fmla="*/ 52 w 1402"/>
                <a:gd name="T109" fmla="*/ 15 h 1218"/>
                <a:gd name="T110" fmla="*/ 53 w 1402"/>
                <a:gd name="T111" fmla="*/ 16 h 1218"/>
                <a:gd name="T112" fmla="*/ 58 w 1402"/>
                <a:gd name="T113" fmla="*/ 19 h 1218"/>
                <a:gd name="T114" fmla="*/ 61 w 1402"/>
                <a:gd name="T115" fmla="*/ 20 h 1218"/>
                <a:gd name="T116" fmla="*/ 64 w 1402"/>
                <a:gd name="T117" fmla="*/ 20 h 1218"/>
                <a:gd name="T118" fmla="*/ 66 w 1402"/>
                <a:gd name="T119" fmla="*/ 20 h 1218"/>
                <a:gd name="T120" fmla="*/ 68 w 1402"/>
                <a:gd name="T121" fmla="*/ 22 h 1218"/>
                <a:gd name="T122" fmla="*/ 71 w 1402"/>
                <a:gd name="T123" fmla="*/ 23 h 12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02" h="1218">
                  <a:moveTo>
                    <a:pt x="1230" y="469"/>
                  </a:moveTo>
                  <a:lnTo>
                    <a:pt x="1273" y="493"/>
                  </a:lnTo>
                  <a:lnTo>
                    <a:pt x="1402" y="515"/>
                  </a:lnTo>
                  <a:lnTo>
                    <a:pt x="1380" y="588"/>
                  </a:lnTo>
                  <a:lnTo>
                    <a:pt x="1241" y="653"/>
                  </a:lnTo>
                  <a:lnTo>
                    <a:pt x="1104" y="672"/>
                  </a:lnTo>
                  <a:lnTo>
                    <a:pt x="900" y="868"/>
                  </a:lnTo>
                  <a:lnTo>
                    <a:pt x="900" y="930"/>
                  </a:lnTo>
                  <a:lnTo>
                    <a:pt x="953" y="995"/>
                  </a:lnTo>
                  <a:lnTo>
                    <a:pt x="868" y="1027"/>
                  </a:lnTo>
                  <a:lnTo>
                    <a:pt x="814" y="1060"/>
                  </a:lnTo>
                  <a:lnTo>
                    <a:pt x="781" y="1122"/>
                  </a:lnTo>
                  <a:lnTo>
                    <a:pt x="719" y="1102"/>
                  </a:lnTo>
                  <a:lnTo>
                    <a:pt x="643" y="1168"/>
                  </a:lnTo>
                  <a:lnTo>
                    <a:pt x="588" y="1218"/>
                  </a:lnTo>
                  <a:lnTo>
                    <a:pt x="374" y="1168"/>
                  </a:lnTo>
                  <a:lnTo>
                    <a:pt x="300" y="1156"/>
                  </a:lnTo>
                  <a:lnTo>
                    <a:pt x="236" y="1156"/>
                  </a:lnTo>
                  <a:lnTo>
                    <a:pt x="151" y="1198"/>
                  </a:lnTo>
                  <a:lnTo>
                    <a:pt x="97" y="1156"/>
                  </a:lnTo>
                  <a:lnTo>
                    <a:pt x="74" y="1027"/>
                  </a:lnTo>
                  <a:lnTo>
                    <a:pt x="0" y="972"/>
                  </a:lnTo>
                  <a:lnTo>
                    <a:pt x="12" y="910"/>
                  </a:lnTo>
                  <a:lnTo>
                    <a:pt x="65" y="876"/>
                  </a:lnTo>
                  <a:lnTo>
                    <a:pt x="85" y="846"/>
                  </a:lnTo>
                  <a:lnTo>
                    <a:pt x="74" y="781"/>
                  </a:lnTo>
                  <a:lnTo>
                    <a:pt x="109" y="739"/>
                  </a:lnTo>
                  <a:lnTo>
                    <a:pt x="119" y="684"/>
                  </a:lnTo>
                  <a:lnTo>
                    <a:pt x="119" y="630"/>
                  </a:lnTo>
                  <a:lnTo>
                    <a:pt x="162" y="620"/>
                  </a:lnTo>
                  <a:lnTo>
                    <a:pt x="193" y="588"/>
                  </a:lnTo>
                  <a:lnTo>
                    <a:pt x="236" y="469"/>
                  </a:lnTo>
                  <a:lnTo>
                    <a:pt x="332" y="396"/>
                  </a:lnTo>
                  <a:lnTo>
                    <a:pt x="320" y="331"/>
                  </a:lnTo>
                  <a:lnTo>
                    <a:pt x="258" y="312"/>
                  </a:lnTo>
                  <a:lnTo>
                    <a:pt x="193" y="300"/>
                  </a:lnTo>
                  <a:lnTo>
                    <a:pt x="151" y="289"/>
                  </a:lnTo>
                  <a:lnTo>
                    <a:pt x="119" y="235"/>
                  </a:lnTo>
                  <a:lnTo>
                    <a:pt x="65" y="257"/>
                  </a:lnTo>
                  <a:lnTo>
                    <a:pt x="55" y="257"/>
                  </a:lnTo>
                  <a:lnTo>
                    <a:pt x="55" y="223"/>
                  </a:lnTo>
                  <a:lnTo>
                    <a:pt x="74" y="170"/>
                  </a:lnTo>
                  <a:lnTo>
                    <a:pt x="65" y="66"/>
                  </a:lnTo>
                  <a:lnTo>
                    <a:pt x="109" y="43"/>
                  </a:lnTo>
                  <a:lnTo>
                    <a:pt x="171" y="54"/>
                  </a:lnTo>
                  <a:lnTo>
                    <a:pt x="224" y="0"/>
                  </a:lnTo>
                  <a:lnTo>
                    <a:pt x="290" y="66"/>
                  </a:lnTo>
                  <a:lnTo>
                    <a:pt x="365" y="86"/>
                  </a:lnTo>
                  <a:lnTo>
                    <a:pt x="450" y="108"/>
                  </a:lnTo>
                  <a:lnTo>
                    <a:pt x="524" y="138"/>
                  </a:lnTo>
                  <a:lnTo>
                    <a:pt x="588" y="181"/>
                  </a:lnTo>
                  <a:lnTo>
                    <a:pt x="685" y="181"/>
                  </a:lnTo>
                  <a:lnTo>
                    <a:pt x="834" y="247"/>
                  </a:lnTo>
                  <a:lnTo>
                    <a:pt x="878" y="257"/>
                  </a:lnTo>
                  <a:lnTo>
                    <a:pt x="911" y="300"/>
                  </a:lnTo>
                  <a:lnTo>
                    <a:pt x="931" y="320"/>
                  </a:lnTo>
                  <a:lnTo>
                    <a:pt x="1018" y="384"/>
                  </a:lnTo>
                  <a:lnTo>
                    <a:pt x="1072" y="407"/>
                  </a:lnTo>
                  <a:lnTo>
                    <a:pt x="1114" y="416"/>
                  </a:lnTo>
                  <a:lnTo>
                    <a:pt x="1156" y="407"/>
                  </a:lnTo>
                  <a:lnTo>
                    <a:pt x="1199" y="449"/>
                  </a:lnTo>
                  <a:lnTo>
                    <a:pt x="1230" y="469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2" name="Freeform 11"/>
            <p:cNvSpPr>
              <a:spLocks/>
            </p:cNvSpPr>
            <p:nvPr/>
          </p:nvSpPr>
          <p:spPr bwMode="auto">
            <a:xfrm>
              <a:off x="2926" y="2659"/>
              <a:ext cx="319" cy="162"/>
            </a:xfrm>
            <a:custGeom>
              <a:avLst/>
              <a:gdLst>
                <a:gd name="T0" fmla="*/ 0 w 566"/>
                <a:gd name="T1" fmla="*/ 7 h 296"/>
                <a:gd name="T2" fmla="*/ 3 w 566"/>
                <a:gd name="T3" fmla="*/ 13 h 296"/>
                <a:gd name="T4" fmla="*/ 6 w 566"/>
                <a:gd name="T5" fmla="*/ 15 h 296"/>
                <a:gd name="T6" fmla="*/ 8 w 566"/>
                <a:gd name="T7" fmla="*/ 15 h 296"/>
                <a:gd name="T8" fmla="*/ 10 w 566"/>
                <a:gd name="T9" fmla="*/ 15 h 296"/>
                <a:gd name="T10" fmla="*/ 17 w 566"/>
                <a:gd name="T11" fmla="*/ 11 h 296"/>
                <a:gd name="T12" fmla="*/ 20 w 566"/>
                <a:gd name="T13" fmla="*/ 10 h 296"/>
                <a:gd name="T14" fmla="*/ 21 w 566"/>
                <a:gd name="T15" fmla="*/ 9 h 296"/>
                <a:gd name="T16" fmla="*/ 23 w 566"/>
                <a:gd name="T17" fmla="*/ 8 h 296"/>
                <a:gd name="T18" fmla="*/ 26 w 566"/>
                <a:gd name="T19" fmla="*/ 8 h 296"/>
                <a:gd name="T20" fmla="*/ 31 w 566"/>
                <a:gd name="T21" fmla="*/ 9 h 296"/>
                <a:gd name="T22" fmla="*/ 32 w 566"/>
                <a:gd name="T23" fmla="*/ 3 h 296"/>
                <a:gd name="T24" fmla="*/ 31 w 566"/>
                <a:gd name="T25" fmla="*/ 3 h 296"/>
                <a:gd name="T26" fmla="*/ 29 w 566"/>
                <a:gd name="T27" fmla="*/ 1 h 296"/>
                <a:gd name="T28" fmla="*/ 26 w 566"/>
                <a:gd name="T29" fmla="*/ 1 h 296"/>
                <a:gd name="T30" fmla="*/ 24 w 566"/>
                <a:gd name="T31" fmla="*/ 2 h 296"/>
                <a:gd name="T32" fmla="*/ 21 w 566"/>
                <a:gd name="T33" fmla="*/ 2 h 296"/>
                <a:gd name="T34" fmla="*/ 19 w 566"/>
                <a:gd name="T35" fmla="*/ 3 h 296"/>
                <a:gd name="T36" fmla="*/ 15 w 566"/>
                <a:gd name="T37" fmla="*/ 1 h 296"/>
                <a:gd name="T38" fmla="*/ 13 w 566"/>
                <a:gd name="T39" fmla="*/ 2 h 296"/>
                <a:gd name="T40" fmla="*/ 9 w 566"/>
                <a:gd name="T41" fmla="*/ 0 h 296"/>
                <a:gd name="T42" fmla="*/ 0 w 566"/>
                <a:gd name="T43" fmla="*/ 7 h 2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66" h="296">
                  <a:moveTo>
                    <a:pt x="0" y="147"/>
                  </a:moveTo>
                  <a:lnTo>
                    <a:pt x="43" y="254"/>
                  </a:lnTo>
                  <a:lnTo>
                    <a:pt x="109" y="296"/>
                  </a:lnTo>
                  <a:lnTo>
                    <a:pt x="139" y="296"/>
                  </a:lnTo>
                  <a:lnTo>
                    <a:pt x="171" y="296"/>
                  </a:lnTo>
                  <a:lnTo>
                    <a:pt x="300" y="221"/>
                  </a:lnTo>
                  <a:lnTo>
                    <a:pt x="354" y="212"/>
                  </a:lnTo>
                  <a:lnTo>
                    <a:pt x="374" y="189"/>
                  </a:lnTo>
                  <a:lnTo>
                    <a:pt x="407" y="169"/>
                  </a:lnTo>
                  <a:lnTo>
                    <a:pt x="462" y="159"/>
                  </a:lnTo>
                  <a:lnTo>
                    <a:pt x="546" y="179"/>
                  </a:lnTo>
                  <a:lnTo>
                    <a:pt x="566" y="62"/>
                  </a:lnTo>
                  <a:lnTo>
                    <a:pt x="546" y="62"/>
                  </a:lnTo>
                  <a:lnTo>
                    <a:pt x="513" y="28"/>
                  </a:lnTo>
                  <a:lnTo>
                    <a:pt x="462" y="20"/>
                  </a:lnTo>
                  <a:lnTo>
                    <a:pt x="427" y="40"/>
                  </a:lnTo>
                  <a:lnTo>
                    <a:pt x="362" y="40"/>
                  </a:lnTo>
                  <a:lnTo>
                    <a:pt x="332" y="70"/>
                  </a:lnTo>
                  <a:lnTo>
                    <a:pt x="266" y="20"/>
                  </a:lnTo>
                  <a:lnTo>
                    <a:pt x="224" y="40"/>
                  </a:lnTo>
                  <a:lnTo>
                    <a:pt x="156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3" name="Freeform 12"/>
            <p:cNvSpPr>
              <a:spLocks/>
            </p:cNvSpPr>
            <p:nvPr/>
          </p:nvSpPr>
          <p:spPr bwMode="auto">
            <a:xfrm>
              <a:off x="2926" y="2659"/>
              <a:ext cx="319" cy="162"/>
            </a:xfrm>
            <a:custGeom>
              <a:avLst/>
              <a:gdLst>
                <a:gd name="T0" fmla="*/ 0 w 566"/>
                <a:gd name="T1" fmla="*/ 7 h 296"/>
                <a:gd name="T2" fmla="*/ 3 w 566"/>
                <a:gd name="T3" fmla="*/ 13 h 296"/>
                <a:gd name="T4" fmla="*/ 6 w 566"/>
                <a:gd name="T5" fmla="*/ 15 h 296"/>
                <a:gd name="T6" fmla="*/ 8 w 566"/>
                <a:gd name="T7" fmla="*/ 15 h 296"/>
                <a:gd name="T8" fmla="*/ 10 w 566"/>
                <a:gd name="T9" fmla="*/ 15 h 296"/>
                <a:gd name="T10" fmla="*/ 17 w 566"/>
                <a:gd name="T11" fmla="*/ 11 h 296"/>
                <a:gd name="T12" fmla="*/ 20 w 566"/>
                <a:gd name="T13" fmla="*/ 10 h 296"/>
                <a:gd name="T14" fmla="*/ 21 w 566"/>
                <a:gd name="T15" fmla="*/ 9 h 296"/>
                <a:gd name="T16" fmla="*/ 23 w 566"/>
                <a:gd name="T17" fmla="*/ 8 h 296"/>
                <a:gd name="T18" fmla="*/ 26 w 566"/>
                <a:gd name="T19" fmla="*/ 8 h 296"/>
                <a:gd name="T20" fmla="*/ 31 w 566"/>
                <a:gd name="T21" fmla="*/ 9 h 296"/>
                <a:gd name="T22" fmla="*/ 32 w 566"/>
                <a:gd name="T23" fmla="*/ 3 h 296"/>
                <a:gd name="T24" fmla="*/ 31 w 566"/>
                <a:gd name="T25" fmla="*/ 3 h 296"/>
                <a:gd name="T26" fmla="*/ 29 w 566"/>
                <a:gd name="T27" fmla="*/ 1 h 296"/>
                <a:gd name="T28" fmla="*/ 26 w 566"/>
                <a:gd name="T29" fmla="*/ 1 h 296"/>
                <a:gd name="T30" fmla="*/ 24 w 566"/>
                <a:gd name="T31" fmla="*/ 2 h 296"/>
                <a:gd name="T32" fmla="*/ 21 w 566"/>
                <a:gd name="T33" fmla="*/ 2 h 296"/>
                <a:gd name="T34" fmla="*/ 19 w 566"/>
                <a:gd name="T35" fmla="*/ 3 h 296"/>
                <a:gd name="T36" fmla="*/ 15 w 566"/>
                <a:gd name="T37" fmla="*/ 1 h 296"/>
                <a:gd name="T38" fmla="*/ 13 w 566"/>
                <a:gd name="T39" fmla="*/ 2 h 296"/>
                <a:gd name="T40" fmla="*/ 9 w 566"/>
                <a:gd name="T41" fmla="*/ 0 h 296"/>
                <a:gd name="T42" fmla="*/ 0 w 566"/>
                <a:gd name="T43" fmla="*/ 7 h 2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66" h="296">
                  <a:moveTo>
                    <a:pt x="0" y="147"/>
                  </a:moveTo>
                  <a:lnTo>
                    <a:pt x="43" y="254"/>
                  </a:lnTo>
                  <a:lnTo>
                    <a:pt x="109" y="296"/>
                  </a:lnTo>
                  <a:lnTo>
                    <a:pt x="139" y="296"/>
                  </a:lnTo>
                  <a:lnTo>
                    <a:pt x="171" y="296"/>
                  </a:lnTo>
                  <a:lnTo>
                    <a:pt x="300" y="221"/>
                  </a:lnTo>
                  <a:lnTo>
                    <a:pt x="354" y="212"/>
                  </a:lnTo>
                  <a:lnTo>
                    <a:pt x="374" y="189"/>
                  </a:lnTo>
                  <a:lnTo>
                    <a:pt x="407" y="169"/>
                  </a:lnTo>
                  <a:lnTo>
                    <a:pt x="462" y="159"/>
                  </a:lnTo>
                  <a:lnTo>
                    <a:pt x="546" y="179"/>
                  </a:lnTo>
                  <a:lnTo>
                    <a:pt x="566" y="62"/>
                  </a:lnTo>
                  <a:lnTo>
                    <a:pt x="546" y="62"/>
                  </a:lnTo>
                  <a:lnTo>
                    <a:pt x="513" y="28"/>
                  </a:lnTo>
                  <a:lnTo>
                    <a:pt x="462" y="20"/>
                  </a:lnTo>
                  <a:lnTo>
                    <a:pt x="427" y="40"/>
                  </a:lnTo>
                  <a:lnTo>
                    <a:pt x="362" y="40"/>
                  </a:lnTo>
                  <a:lnTo>
                    <a:pt x="332" y="70"/>
                  </a:lnTo>
                  <a:lnTo>
                    <a:pt x="266" y="20"/>
                  </a:lnTo>
                  <a:lnTo>
                    <a:pt x="224" y="40"/>
                  </a:lnTo>
                  <a:lnTo>
                    <a:pt x="156" y="0"/>
                  </a:lnTo>
                  <a:lnTo>
                    <a:pt x="0" y="147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4" name="Freeform 13"/>
            <p:cNvSpPr>
              <a:spLocks/>
            </p:cNvSpPr>
            <p:nvPr/>
          </p:nvSpPr>
          <p:spPr bwMode="auto">
            <a:xfrm>
              <a:off x="3499" y="2720"/>
              <a:ext cx="224" cy="230"/>
            </a:xfrm>
            <a:custGeom>
              <a:avLst/>
              <a:gdLst>
                <a:gd name="T0" fmla="*/ 0 w 396"/>
                <a:gd name="T1" fmla="*/ 2 h 419"/>
                <a:gd name="T2" fmla="*/ 1 w 396"/>
                <a:gd name="T3" fmla="*/ 2 h 419"/>
                <a:gd name="T4" fmla="*/ 3 w 396"/>
                <a:gd name="T5" fmla="*/ 3 h 419"/>
                <a:gd name="T6" fmla="*/ 5 w 396"/>
                <a:gd name="T7" fmla="*/ 5 h 419"/>
                <a:gd name="T8" fmla="*/ 10 w 396"/>
                <a:gd name="T9" fmla="*/ 10 h 419"/>
                <a:gd name="T10" fmla="*/ 11 w 396"/>
                <a:gd name="T11" fmla="*/ 13 h 419"/>
                <a:gd name="T12" fmla="*/ 11 w 396"/>
                <a:gd name="T13" fmla="*/ 16 h 419"/>
                <a:gd name="T14" fmla="*/ 12 w 396"/>
                <a:gd name="T15" fmla="*/ 19 h 419"/>
                <a:gd name="T16" fmla="*/ 14 w 396"/>
                <a:gd name="T17" fmla="*/ 21 h 419"/>
                <a:gd name="T18" fmla="*/ 15 w 396"/>
                <a:gd name="T19" fmla="*/ 21 h 419"/>
                <a:gd name="T20" fmla="*/ 16 w 396"/>
                <a:gd name="T21" fmla="*/ 21 h 419"/>
                <a:gd name="T22" fmla="*/ 16 w 396"/>
                <a:gd name="T23" fmla="*/ 19 h 419"/>
                <a:gd name="T24" fmla="*/ 16 w 396"/>
                <a:gd name="T25" fmla="*/ 19 h 419"/>
                <a:gd name="T26" fmla="*/ 16 w 396"/>
                <a:gd name="T27" fmla="*/ 18 h 419"/>
                <a:gd name="T28" fmla="*/ 17 w 396"/>
                <a:gd name="T29" fmla="*/ 17 h 419"/>
                <a:gd name="T30" fmla="*/ 18 w 396"/>
                <a:gd name="T31" fmla="*/ 16 h 419"/>
                <a:gd name="T32" fmla="*/ 17 w 396"/>
                <a:gd name="T33" fmla="*/ 14 h 419"/>
                <a:gd name="T34" fmla="*/ 18 w 396"/>
                <a:gd name="T35" fmla="*/ 13 h 419"/>
                <a:gd name="T36" fmla="*/ 18 w 396"/>
                <a:gd name="T37" fmla="*/ 13 h 419"/>
                <a:gd name="T38" fmla="*/ 19 w 396"/>
                <a:gd name="T39" fmla="*/ 13 h 419"/>
                <a:gd name="T40" fmla="*/ 20 w 396"/>
                <a:gd name="T41" fmla="*/ 13 h 419"/>
                <a:gd name="T42" fmla="*/ 21 w 396"/>
                <a:gd name="T43" fmla="*/ 13 h 419"/>
                <a:gd name="T44" fmla="*/ 23 w 396"/>
                <a:gd name="T45" fmla="*/ 13 h 419"/>
                <a:gd name="T46" fmla="*/ 23 w 396"/>
                <a:gd name="T47" fmla="*/ 12 h 419"/>
                <a:gd name="T48" fmla="*/ 23 w 396"/>
                <a:gd name="T49" fmla="*/ 12 h 419"/>
                <a:gd name="T50" fmla="*/ 21 w 396"/>
                <a:gd name="T51" fmla="*/ 10 h 419"/>
                <a:gd name="T52" fmla="*/ 21 w 396"/>
                <a:gd name="T53" fmla="*/ 9 h 419"/>
                <a:gd name="T54" fmla="*/ 20 w 396"/>
                <a:gd name="T55" fmla="*/ 9 h 419"/>
                <a:gd name="T56" fmla="*/ 19 w 396"/>
                <a:gd name="T57" fmla="*/ 8 h 419"/>
                <a:gd name="T58" fmla="*/ 19 w 396"/>
                <a:gd name="T59" fmla="*/ 7 h 419"/>
                <a:gd name="T60" fmla="*/ 18 w 396"/>
                <a:gd name="T61" fmla="*/ 6 h 419"/>
                <a:gd name="T62" fmla="*/ 18 w 396"/>
                <a:gd name="T63" fmla="*/ 6 h 419"/>
                <a:gd name="T64" fmla="*/ 16 w 396"/>
                <a:gd name="T65" fmla="*/ 5 h 419"/>
                <a:gd name="T66" fmla="*/ 16 w 396"/>
                <a:gd name="T67" fmla="*/ 3 h 419"/>
                <a:gd name="T68" fmla="*/ 15 w 396"/>
                <a:gd name="T69" fmla="*/ 2 h 419"/>
                <a:gd name="T70" fmla="*/ 14 w 396"/>
                <a:gd name="T71" fmla="*/ 2 h 419"/>
                <a:gd name="T72" fmla="*/ 12 w 396"/>
                <a:gd name="T73" fmla="*/ 1 h 419"/>
                <a:gd name="T74" fmla="*/ 12 w 396"/>
                <a:gd name="T75" fmla="*/ 1 h 419"/>
                <a:gd name="T76" fmla="*/ 10 w 396"/>
                <a:gd name="T77" fmla="*/ 2 h 419"/>
                <a:gd name="T78" fmla="*/ 9 w 396"/>
                <a:gd name="T79" fmla="*/ 2 h 419"/>
                <a:gd name="T80" fmla="*/ 7 w 396"/>
                <a:gd name="T81" fmla="*/ 1 h 419"/>
                <a:gd name="T82" fmla="*/ 5 w 396"/>
                <a:gd name="T83" fmla="*/ 0 h 419"/>
                <a:gd name="T84" fmla="*/ 3 w 396"/>
                <a:gd name="T85" fmla="*/ 1 h 419"/>
                <a:gd name="T86" fmla="*/ 1 w 396"/>
                <a:gd name="T87" fmla="*/ 1 h 419"/>
                <a:gd name="T88" fmla="*/ 0 w 396"/>
                <a:gd name="T89" fmla="*/ 2 h 4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96" h="419">
                  <a:moveTo>
                    <a:pt x="0" y="35"/>
                  </a:moveTo>
                  <a:lnTo>
                    <a:pt x="23" y="35"/>
                  </a:lnTo>
                  <a:lnTo>
                    <a:pt x="54" y="57"/>
                  </a:lnTo>
                  <a:lnTo>
                    <a:pt x="89" y="109"/>
                  </a:lnTo>
                  <a:lnTo>
                    <a:pt x="173" y="204"/>
                  </a:lnTo>
                  <a:lnTo>
                    <a:pt x="196" y="258"/>
                  </a:lnTo>
                  <a:lnTo>
                    <a:pt x="196" y="335"/>
                  </a:lnTo>
                  <a:lnTo>
                    <a:pt x="215" y="377"/>
                  </a:lnTo>
                  <a:lnTo>
                    <a:pt x="246" y="419"/>
                  </a:lnTo>
                  <a:lnTo>
                    <a:pt x="258" y="419"/>
                  </a:lnTo>
                  <a:lnTo>
                    <a:pt x="270" y="419"/>
                  </a:lnTo>
                  <a:lnTo>
                    <a:pt x="270" y="388"/>
                  </a:lnTo>
                  <a:lnTo>
                    <a:pt x="280" y="377"/>
                  </a:lnTo>
                  <a:lnTo>
                    <a:pt x="280" y="355"/>
                  </a:lnTo>
                  <a:lnTo>
                    <a:pt x="292" y="345"/>
                  </a:lnTo>
                  <a:lnTo>
                    <a:pt x="300" y="335"/>
                  </a:lnTo>
                  <a:lnTo>
                    <a:pt x="292" y="293"/>
                  </a:lnTo>
                  <a:lnTo>
                    <a:pt x="300" y="270"/>
                  </a:lnTo>
                  <a:lnTo>
                    <a:pt x="312" y="258"/>
                  </a:lnTo>
                  <a:lnTo>
                    <a:pt x="322" y="270"/>
                  </a:lnTo>
                  <a:lnTo>
                    <a:pt x="334" y="258"/>
                  </a:lnTo>
                  <a:lnTo>
                    <a:pt x="377" y="270"/>
                  </a:lnTo>
                  <a:lnTo>
                    <a:pt x="387" y="258"/>
                  </a:lnTo>
                  <a:lnTo>
                    <a:pt x="396" y="238"/>
                  </a:lnTo>
                  <a:lnTo>
                    <a:pt x="387" y="228"/>
                  </a:lnTo>
                  <a:lnTo>
                    <a:pt x="377" y="196"/>
                  </a:lnTo>
                  <a:lnTo>
                    <a:pt x="365" y="184"/>
                  </a:lnTo>
                  <a:lnTo>
                    <a:pt x="345" y="174"/>
                  </a:lnTo>
                  <a:lnTo>
                    <a:pt x="322" y="154"/>
                  </a:lnTo>
                  <a:lnTo>
                    <a:pt x="322" y="142"/>
                  </a:lnTo>
                  <a:lnTo>
                    <a:pt x="312" y="119"/>
                  </a:lnTo>
                  <a:lnTo>
                    <a:pt x="300" y="119"/>
                  </a:lnTo>
                  <a:lnTo>
                    <a:pt x="270" y="109"/>
                  </a:lnTo>
                  <a:lnTo>
                    <a:pt x="270" y="57"/>
                  </a:lnTo>
                  <a:lnTo>
                    <a:pt x="258" y="35"/>
                  </a:lnTo>
                  <a:lnTo>
                    <a:pt x="246" y="47"/>
                  </a:lnTo>
                  <a:lnTo>
                    <a:pt x="215" y="24"/>
                  </a:lnTo>
                  <a:lnTo>
                    <a:pt x="204" y="24"/>
                  </a:lnTo>
                  <a:lnTo>
                    <a:pt x="173" y="35"/>
                  </a:lnTo>
                  <a:lnTo>
                    <a:pt x="161" y="35"/>
                  </a:lnTo>
                  <a:lnTo>
                    <a:pt x="119" y="12"/>
                  </a:lnTo>
                  <a:lnTo>
                    <a:pt x="77" y="0"/>
                  </a:lnTo>
                  <a:lnTo>
                    <a:pt x="46" y="12"/>
                  </a:lnTo>
                  <a:lnTo>
                    <a:pt x="23" y="2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5" name="Freeform 14"/>
            <p:cNvSpPr>
              <a:spLocks/>
            </p:cNvSpPr>
            <p:nvPr/>
          </p:nvSpPr>
          <p:spPr bwMode="auto">
            <a:xfrm>
              <a:off x="3499" y="2720"/>
              <a:ext cx="224" cy="230"/>
            </a:xfrm>
            <a:custGeom>
              <a:avLst/>
              <a:gdLst>
                <a:gd name="T0" fmla="*/ 0 w 396"/>
                <a:gd name="T1" fmla="*/ 2 h 419"/>
                <a:gd name="T2" fmla="*/ 1 w 396"/>
                <a:gd name="T3" fmla="*/ 2 h 419"/>
                <a:gd name="T4" fmla="*/ 3 w 396"/>
                <a:gd name="T5" fmla="*/ 3 h 419"/>
                <a:gd name="T6" fmla="*/ 5 w 396"/>
                <a:gd name="T7" fmla="*/ 5 h 419"/>
                <a:gd name="T8" fmla="*/ 10 w 396"/>
                <a:gd name="T9" fmla="*/ 10 h 419"/>
                <a:gd name="T10" fmla="*/ 11 w 396"/>
                <a:gd name="T11" fmla="*/ 13 h 419"/>
                <a:gd name="T12" fmla="*/ 11 w 396"/>
                <a:gd name="T13" fmla="*/ 16 h 419"/>
                <a:gd name="T14" fmla="*/ 12 w 396"/>
                <a:gd name="T15" fmla="*/ 19 h 419"/>
                <a:gd name="T16" fmla="*/ 14 w 396"/>
                <a:gd name="T17" fmla="*/ 21 h 419"/>
                <a:gd name="T18" fmla="*/ 15 w 396"/>
                <a:gd name="T19" fmla="*/ 21 h 419"/>
                <a:gd name="T20" fmla="*/ 16 w 396"/>
                <a:gd name="T21" fmla="*/ 21 h 419"/>
                <a:gd name="T22" fmla="*/ 16 w 396"/>
                <a:gd name="T23" fmla="*/ 19 h 419"/>
                <a:gd name="T24" fmla="*/ 16 w 396"/>
                <a:gd name="T25" fmla="*/ 19 h 419"/>
                <a:gd name="T26" fmla="*/ 16 w 396"/>
                <a:gd name="T27" fmla="*/ 18 h 419"/>
                <a:gd name="T28" fmla="*/ 17 w 396"/>
                <a:gd name="T29" fmla="*/ 17 h 419"/>
                <a:gd name="T30" fmla="*/ 18 w 396"/>
                <a:gd name="T31" fmla="*/ 16 h 419"/>
                <a:gd name="T32" fmla="*/ 17 w 396"/>
                <a:gd name="T33" fmla="*/ 14 h 419"/>
                <a:gd name="T34" fmla="*/ 18 w 396"/>
                <a:gd name="T35" fmla="*/ 13 h 419"/>
                <a:gd name="T36" fmla="*/ 18 w 396"/>
                <a:gd name="T37" fmla="*/ 13 h 419"/>
                <a:gd name="T38" fmla="*/ 19 w 396"/>
                <a:gd name="T39" fmla="*/ 13 h 419"/>
                <a:gd name="T40" fmla="*/ 20 w 396"/>
                <a:gd name="T41" fmla="*/ 13 h 419"/>
                <a:gd name="T42" fmla="*/ 21 w 396"/>
                <a:gd name="T43" fmla="*/ 13 h 419"/>
                <a:gd name="T44" fmla="*/ 23 w 396"/>
                <a:gd name="T45" fmla="*/ 13 h 419"/>
                <a:gd name="T46" fmla="*/ 23 w 396"/>
                <a:gd name="T47" fmla="*/ 12 h 419"/>
                <a:gd name="T48" fmla="*/ 23 w 396"/>
                <a:gd name="T49" fmla="*/ 12 h 419"/>
                <a:gd name="T50" fmla="*/ 21 w 396"/>
                <a:gd name="T51" fmla="*/ 10 h 419"/>
                <a:gd name="T52" fmla="*/ 21 w 396"/>
                <a:gd name="T53" fmla="*/ 9 h 419"/>
                <a:gd name="T54" fmla="*/ 20 w 396"/>
                <a:gd name="T55" fmla="*/ 9 h 419"/>
                <a:gd name="T56" fmla="*/ 19 w 396"/>
                <a:gd name="T57" fmla="*/ 8 h 419"/>
                <a:gd name="T58" fmla="*/ 19 w 396"/>
                <a:gd name="T59" fmla="*/ 7 h 419"/>
                <a:gd name="T60" fmla="*/ 18 w 396"/>
                <a:gd name="T61" fmla="*/ 6 h 419"/>
                <a:gd name="T62" fmla="*/ 18 w 396"/>
                <a:gd name="T63" fmla="*/ 6 h 419"/>
                <a:gd name="T64" fmla="*/ 16 w 396"/>
                <a:gd name="T65" fmla="*/ 5 h 419"/>
                <a:gd name="T66" fmla="*/ 16 w 396"/>
                <a:gd name="T67" fmla="*/ 3 h 419"/>
                <a:gd name="T68" fmla="*/ 15 w 396"/>
                <a:gd name="T69" fmla="*/ 2 h 419"/>
                <a:gd name="T70" fmla="*/ 14 w 396"/>
                <a:gd name="T71" fmla="*/ 2 h 419"/>
                <a:gd name="T72" fmla="*/ 12 w 396"/>
                <a:gd name="T73" fmla="*/ 1 h 419"/>
                <a:gd name="T74" fmla="*/ 12 w 396"/>
                <a:gd name="T75" fmla="*/ 1 h 419"/>
                <a:gd name="T76" fmla="*/ 10 w 396"/>
                <a:gd name="T77" fmla="*/ 2 h 419"/>
                <a:gd name="T78" fmla="*/ 9 w 396"/>
                <a:gd name="T79" fmla="*/ 2 h 419"/>
                <a:gd name="T80" fmla="*/ 7 w 396"/>
                <a:gd name="T81" fmla="*/ 1 h 419"/>
                <a:gd name="T82" fmla="*/ 5 w 396"/>
                <a:gd name="T83" fmla="*/ 0 h 419"/>
                <a:gd name="T84" fmla="*/ 3 w 396"/>
                <a:gd name="T85" fmla="*/ 1 h 419"/>
                <a:gd name="T86" fmla="*/ 1 w 396"/>
                <a:gd name="T87" fmla="*/ 1 h 419"/>
                <a:gd name="T88" fmla="*/ 0 w 396"/>
                <a:gd name="T89" fmla="*/ 2 h 4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96" h="419">
                  <a:moveTo>
                    <a:pt x="0" y="35"/>
                  </a:moveTo>
                  <a:lnTo>
                    <a:pt x="23" y="35"/>
                  </a:lnTo>
                  <a:lnTo>
                    <a:pt x="54" y="57"/>
                  </a:lnTo>
                  <a:lnTo>
                    <a:pt x="89" y="109"/>
                  </a:lnTo>
                  <a:lnTo>
                    <a:pt x="173" y="204"/>
                  </a:lnTo>
                  <a:lnTo>
                    <a:pt x="196" y="258"/>
                  </a:lnTo>
                  <a:lnTo>
                    <a:pt x="196" y="335"/>
                  </a:lnTo>
                  <a:lnTo>
                    <a:pt x="215" y="377"/>
                  </a:lnTo>
                  <a:lnTo>
                    <a:pt x="246" y="419"/>
                  </a:lnTo>
                  <a:lnTo>
                    <a:pt x="258" y="419"/>
                  </a:lnTo>
                  <a:lnTo>
                    <a:pt x="270" y="419"/>
                  </a:lnTo>
                  <a:lnTo>
                    <a:pt x="270" y="388"/>
                  </a:lnTo>
                  <a:lnTo>
                    <a:pt x="280" y="377"/>
                  </a:lnTo>
                  <a:lnTo>
                    <a:pt x="280" y="355"/>
                  </a:lnTo>
                  <a:lnTo>
                    <a:pt x="292" y="345"/>
                  </a:lnTo>
                  <a:lnTo>
                    <a:pt x="300" y="335"/>
                  </a:lnTo>
                  <a:lnTo>
                    <a:pt x="292" y="293"/>
                  </a:lnTo>
                  <a:lnTo>
                    <a:pt x="300" y="270"/>
                  </a:lnTo>
                  <a:lnTo>
                    <a:pt x="312" y="258"/>
                  </a:lnTo>
                  <a:lnTo>
                    <a:pt x="322" y="270"/>
                  </a:lnTo>
                  <a:lnTo>
                    <a:pt x="334" y="258"/>
                  </a:lnTo>
                  <a:lnTo>
                    <a:pt x="377" y="270"/>
                  </a:lnTo>
                  <a:lnTo>
                    <a:pt x="387" y="258"/>
                  </a:lnTo>
                  <a:lnTo>
                    <a:pt x="396" y="238"/>
                  </a:lnTo>
                  <a:lnTo>
                    <a:pt x="387" y="228"/>
                  </a:lnTo>
                  <a:lnTo>
                    <a:pt x="377" y="196"/>
                  </a:lnTo>
                  <a:lnTo>
                    <a:pt x="365" y="184"/>
                  </a:lnTo>
                  <a:lnTo>
                    <a:pt x="345" y="174"/>
                  </a:lnTo>
                  <a:lnTo>
                    <a:pt x="322" y="154"/>
                  </a:lnTo>
                  <a:lnTo>
                    <a:pt x="322" y="142"/>
                  </a:lnTo>
                  <a:lnTo>
                    <a:pt x="312" y="119"/>
                  </a:lnTo>
                  <a:lnTo>
                    <a:pt x="300" y="119"/>
                  </a:lnTo>
                  <a:lnTo>
                    <a:pt x="270" y="109"/>
                  </a:lnTo>
                  <a:lnTo>
                    <a:pt x="270" y="57"/>
                  </a:lnTo>
                  <a:lnTo>
                    <a:pt x="258" y="35"/>
                  </a:lnTo>
                  <a:lnTo>
                    <a:pt x="246" y="47"/>
                  </a:lnTo>
                  <a:lnTo>
                    <a:pt x="215" y="24"/>
                  </a:lnTo>
                  <a:lnTo>
                    <a:pt x="204" y="24"/>
                  </a:lnTo>
                  <a:lnTo>
                    <a:pt x="173" y="35"/>
                  </a:lnTo>
                  <a:lnTo>
                    <a:pt x="161" y="35"/>
                  </a:lnTo>
                  <a:lnTo>
                    <a:pt x="119" y="12"/>
                  </a:lnTo>
                  <a:lnTo>
                    <a:pt x="77" y="0"/>
                  </a:lnTo>
                  <a:lnTo>
                    <a:pt x="46" y="12"/>
                  </a:lnTo>
                  <a:lnTo>
                    <a:pt x="23" y="24"/>
                  </a:lnTo>
                  <a:lnTo>
                    <a:pt x="0" y="35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6" name="Freeform 15"/>
            <p:cNvSpPr>
              <a:spLocks/>
            </p:cNvSpPr>
            <p:nvPr/>
          </p:nvSpPr>
          <p:spPr bwMode="auto">
            <a:xfrm>
              <a:off x="3234" y="2336"/>
              <a:ext cx="1002" cy="627"/>
            </a:xfrm>
            <a:custGeom>
              <a:avLst/>
              <a:gdLst>
                <a:gd name="T0" fmla="*/ 94 w 1776"/>
                <a:gd name="T1" fmla="*/ 28 h 1145"/>
                <a:gd name="T2" fmla="*/ 97 w 1776"/>
                <a:gd name="T3" fmla="*/ 24 h 1145"/>
                <a:gd name="T4" fmla="*/ 101 w 1776"/>
                <a:gd name="T5" fmla="*/ 19 h 1145"/>
                <a:gd name="T6" fmla="*/ 100 w 1776"/>
                <a:gd name="T7" fmla="*/ 15 h 1145"/>
                <a:gd name="T8" fmla="*/ 100 w 1776"/>
                <a:gd name="T9" fmla="*/ 12 h 1145"/>
                <a:gd name="T10" fmla="*/ 98 w 1776"/>
                <a:gd name="T11" fmla="*/ 9 h 1145"/>
                <a:gd name="T12" fmla="*/ 90 w 1776"/>
                <a:gd name="T13" fmla="*/ 10 h 1145"/>
                <a:gd name="T14" fmla="*/ 87 w 1776"/>
                <a:gd name="T15" fmla="*/ 9 h 1145"/>
                <a:gd name="T16" fmla="*/ 86 w 1776"/>
                <a:gd name="T17" fmla="*/ 11 h 1145"/>
                <a:gd name="T18" fmla="*/ 81 w 1776"/>
                <a:gd name="T19" fmla="*/ 8 h 1145"/>
                <a:gd name="T20" fmla="*/ 77 w 1776"/>
                <a:gd name="T21" fmla="*/ 10 h 1145"/>
                <a:gd name="T22" fmla="*/ 74 w 1776"/>
                <a:gd name="T23" fmla="*/ 10 h 1145"/>
                <a:gd name="T24" fmla="*/ 71 w 1776"/>
                <a:gd name="T25" fmla="*/ 10 h 1145"/>
                <a:gd name="T26" fmla="*/ 67 w 1776"/>
                <a:gd name="T27" fmla="*/ 5 h 1145"/>
                <a:gd name="T28" fmla="*/ 63 w 1776"/>
                <a:gd name="T29" fmla="*/ 6 h 1145"/>
                <a:gd name="T30" fmla="*/ 61 w 1776"/>
                <a:gd name="T31" fmla="*/ 3 h 1145"/>
                <a:gd name="T32" fmla="*/ 58 w 1776"/>
                <a:gd name="T33" fmla="*/ 0 h 1145"/>
                <a:gd name="T34" fmla="*/ 53 w 1776"/>
                <a:gd name="T35" fmla="*/ 1 h 1145"/>
                <a:gd name="T36" fmla="*/ 50 w 1776"/>
                <a:gd name="T37" fmla="*/ 3 h 1145"/>
                <a:gd name="T38" fmla="*/ 46 w 1776"/>
                <a:gd name="T39" fmla="*/ 4 h 1145"/>
                <a:gd name="T40" fmla="*/ 43 w 1776"/>
                <a:gd name="T41" fmla="*/ 9 h 1145"/>
                <a:gd name="T42" fmla="*/ 43 w 1776"/>
                <a:gd name="T43" fmla="*/ 11 h 1145"/>
                <a:gd name="T44" fmla="*/ 37 w 1776"/>
                <a:gd name="T45" fmla="*/ 11 h 1145"/>
                <a:gd name="T46" fmla="*/ 34 w 1776"/>
                <a:gd name="T47" fmla="*/ 10 h 1145"/>
                <a:gd name="T48" fmla="*/ 32 w 1776"/>
                <a:gd name="T49" fmla="*/ 11 h 1145"/>
                <a:gd name="T50" fmla="*/ 28 w 1776"/>
                <a:gd name="T51" fmla="*/ 12 h 1145"/>
                <a:gd name="T52" fmla="*/ 27 w 1776"/>
                <a:gd name="T53" fmla="*/ 11 h 1145"/>
                <a:gd name="T54" fmla="*/ 24 w 1776"/>
                <a:gd name="T55" fmla="*/ 11 h 1145"/>
                <a:gd name="T56" fmla="*/ 19 w 1776"/>
                <a:gd name="T57" fmla="*/ 10 h 1145"/>
                <a:gd name="T58" fmla="*/ 14 w 1776"/>
                <a:gd name="T59" fmla="*/ 10 h 1145"/>
                <a:gd name="T60" fmla="*/ 10 w 1776"/>
                <a:gd name="T61" fmla="*/ 13 h 1145"/>
                <a:gd name="T62" fmla="*/ 6 w 1776"/>
                <a:gd name="T63" fmla="*/ 14 h 1145"/>
                <a:gd name="T64" fmla="*/ 8 w 1776"/>
                <a:gd name="T65" fmla="*/ 21 h 1145"/>
                <a:gd name="T66" fmla="*/ 1 w 1776"/>
                <a:gd name="T67" fmla="*/ 32 h 1145"/>
                <a:gd name="T68" fmla="*/ 5 w 1776"/>
                <a:gd name="T69" fmla="*/ 41 h 1145"/>
                <a:gd name="T70" fmla="*/ 15 w 1776"/>
                <a:gd name="T71" fmla="*/ 39 h 1145"/>
                <a:gd name="T72" fmla="*/ 22 w 1776"/>
                <a:gd name="T73" fmla="*/ 38 h 1145"/>
                <a:gd name="T74" fmla="*/ 28 w 1776"/>
                <a:gd name="T75" fmla="*/ 36 h 1145"/>
                <a:gd name="T76" fmla="*/ 34 w 1776"/>
                <a:gd name="T77" fmla="*/ 36 h 1145"/>
                <a:gd name="T78" fmla="*/ 38 w 1776"/>
                <a:gd name="T79" fmla="*/ 36 h 1145"/>
                <a:gd name="T80" fmla="*/ 41 w 1776"/>
                <a:gd name="T81" fmla="*/ 36 h 1145"/>
                <a:gd name="T82" fmla="*/ 44 w 1776"/>
                <a:gd name="T83" fmla="*/ 41 h 1145"/>
                <a:gd name="T84" fmla="*/ 45 w 1776"/>
                <a:gd name="T85" fmla="*/ 42 h 1145"/>
                <a:gd name="T86" fmla="*/ 49 w 1776"/>
                <a:gd name="T87" fmla="*/ 44 h 1145"/>
                <a:gd name="T88" fmla="*/ 49 w 1776"/>
                <a:gd name="T89" fmla="*/ 48 h 1145"/>
                <a:gd name="T90" fmla="*/ 45 w 1776"/>
                <a:gd name="T91" fmla="*/ 48 h 1145"/>
                <a:gd name="T92" fmla="*/ 43 w 1776"/>
                <a:gd name="T93" fmla="*/ 49 h 1145"/>
                <a:gd name="T94" fmla="*/ 43 w 1776"/>
                <a:gd name="T95" fmla="*/ 52 h 1145"/>
                <a:gd name="T96" fmla="*/ 42 w 1776"/>
                <a:gd name="T97" fmla="*/ 55 h 1145"/>
                <a:gd name="T98" fmla="*/ 46 w 1776"/>
                <a:gd name="T99" fmla="*/ 54 h 1145"/>
                <a:gd name="T100" fmla="*/ 48 w 1776"/>
                <a:gd name="T101" fmla="*/ 52 h 1145"/>
                <a:gd name="T102" fmla="*/ 53 w 1776"/>
                <a:gd name="T103" fmla="*/ 44 h 1145"/>
                <a:gd name="T104" fmla="*/ 65 w 1776"/>
                <a:gd name="T105" fmla="*/ 46 h 1145"/>
                <a:gd name="T106" fmla="*/ 68 w 1776"/>
                <a:gd name="T107" fmla="*/ 48 h 1145"/>
                <a:gd name="T108" fmla="*/ 73 w 1776"/>
                <a:gd name="T109" fmla="*/ 52 h 1145"/>
                <a:gd name="T110" fmla="*/ 78 w 1776"/>
                <a:gd name="T111" fmla="*/ 55 h 1145"/>
                <a:gd name="T112" fmla="*/ 85 w 1776"/>
                <a:gd name="T113" fmla="*/ 49 h 1145"/>
                <a:gd name="T114" fmla="*/ 91 w 1776"/>
                <a:gd name="T115" fmla="*/ 47 h 1145"/>
                <a:gd name="T116" fmla="*/ 87 w 1776"/>
                <a:gd name="T117" fmla="*/ 45 h 1145"/>
                <a:gd name="T118" fmla="*/ 78 w 1776"/>
                <a:gd name="T119" fmla="*/ 45 h 1145"/>
                <a:gd name="T120" fmla="*/ 80 w 1776"/>
                <a:gd name="T121" fmla="*/ 39 h 1145"/>
                <a:gd name="T122" fmla="*/ 91 w 1776"/>
                <a:gd name="T123" fmla="*/ 31 h 11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76" h="1145">
                  <a:moveTo>
                    <a:pt x="1615" y="619"/>
                  </a:moveTo>
                  <a:lnTo>
                    <a:pt x="1659" y="588"/>
                  </a:lnTo>
                  <a:lnTo>
                    <a:pt x="1648" y="566"/>
                  </a:lnTo>
                  <a:lnTo>
                    <a:pt x="1648" y="546"/>
                  </a:lnTo>
                  <a:lnTo>
                    <a:pt x="1679" y="524"/>
                  </a:lnTo>
                  <a:lnTo>
                    <a:pt x="1691" y="481"/>
                  </a:lnTo>
                  <a:lnTo>
                    <a:pt x="1722" y="481"/>
                  </a:lnTo>
                  <a:lnTo>
                    <a:pt x="1776" y="462"/>
                  </a:lnTo>
                  <a:lnTo>
                    <a:pt x="1764" y="385"/>
                  </a:lnTo>
                  <a:lnTo>
                    <a:pt x="1722" y="353"/>
                  </a:lnTo>
                  <a:lnTo>
                    <a:pt x="1722" y="320"/>
                  </a:lnTo>
                  <a:lnTo>
                    <a:pt x="1756" y="300"/>
                  </a:lnTo>
                  <a:lnTo>
                    <a:pt x="1714" y="288"/>
                  </a:lnTo>
                  <a:lnTo>
                    <a:pt x="1733" y="266"/>
                  </a:lnTo>
                  <a:lnTo>
                    <a:pt x="1744" y="246"/>
                  </a:lnTo>
                  <a:lnTo>
                    <a:pt x="1714" y="204"/>
                  </a:lnTo>
                  <a:lnTo>
                    <a:pt x="1722" y="192"/>
                  </a:lnTo>
                  <a:lnTo>
                    <a:pt x="1714" y="192"/>
                  </a:lnTo>
                  <a:lnTo>
                    <a:pt x="1648" y="192"/>
                  </a:lnTo>
                  <a:lnTo>
                    <a:pt x="1605" y="204"/>
                  </a:lnTo>
                  <a:lnTo>
                    <a:pt x="1583" y="212"/>
                  </a:lnTo>
                  <a:lnTo>
                    <a:pt x="1572" y="204"/>
                  </a:lnTo>
                  <a:lnTo>
                    <a:pt x="1541" y="204"/>
                  </a:lnTo>
                  <a:lnTo>
                    <a:pt x="1530" y="192"/>
                  </a:lnTo>
                  <a:lnTo>
                    <a:pt x="1508" y="204"/>
                  </a:lnTo>
                  <a:lnTo>
                    <a:pt x="1508" y="212"/>
                  </a:lnTo>
                  <a:lnTo>
                    <a:pt x="1498" y="224"/>
                  </a:lnTo>
                  <a:lnTo>
                    <a:pt x="1476" y="204"/>
                  </a:lnTo>
                  <a:lnTo>
                    <a:pt x="1434" y="170"/>
                  </a:lnTo>
                  <a:lnTo>
                    <a:pt x="1414" y="170"/>
                  </a:lnTo>
                  <a:lnTo>
                    <a:pt x="1391" y="192"/>
                  </a:lnTo>
                  <a:lnTo>
                    <a:pt x="1357" y="212"/>
                  </a:lnTo>
                  <a:lnTo>
                    <a:pt x="1349" y="212"/>
                  </a:lnTo>
                  <a:lnTo>
                    <a:pt x="1327" y="224"/>
                  </a:lnTo>
                  <a:lnTo>
                    <a:pt x="1307" y="204"/>
                  </a:lnTo>
                  <a:lnTo>
                    <a:pt x="1295" y="212"/>
                  </a:lnTo>
                  <a:lnTo>
                    <a:pt x="1272" y="224"/>
                  </a:lnTo>
                  <a:lnTo>
                    <a:pt x="1241" y="212"/>
                  </a:lnTo>
                  <a:lnTo>
                    <a:pt x="1230" y="204"/>
                  </a:lnTo>
                  <a:lnTo>
                    <a:pt x="1230" y="192"/>
                  </a:lnTo>
                  <a:lnTo>
                    <a:pt x="1210" y="150"/>
                  </a:lnTo>
                  <a:lnTo>
                    <a:pt x="1176" y="117"/>
                  </a:lnTo>
                  <a:lnTo>
                    <a:pt x="1146" y="139"/>
                  </a:lnTo>
                  <a:lnTo>
                    <a:pt x="1123" y="139"/>
                  </a:lnTo>
                  <a:lnTo>
                    <a:pt x="1091" y="127"/>
                  </a:lnTo>
                  <a:lnTo>
                    <a:pt x="1069" y="85"/>
                  </a:lnTo>
                  <a:lnTo>
                    <a:pt x="1091" y="62"/>
                  </a:lnTo>
                  <a:lnTo>
                    <a:pt x="1079" y="55"/>
                  </a:lnTo>
                  <a:lnTo>
                    <a:pt x="1049" y="32"/>
                  </a:lnTo>
                  <a:lnTo>
                    <a:pt x="1037" y="12"/>
                  </a:lnTo>
                  <a:lnTo>
                    <a:pt x="1007" y="0"/>
                  </a:lnTo>
                  <a:lnTo>
                    <a:pt x="984" y="12"/>
                  </a:lnTo>
                  <a:lnTo>
                    <a:pt x="965" y="12"/>
                  </a:lnTo>
                  <a:lnTo>
                    <a:pt x="930" y="20"/>
                  </a:lnTo>
                  <a:lnTo>
                    <a:pt x="888" y="32"/>
                  </a:lnTo>
                  <a:lnTo>
                    <a:pt x="876" y="43"/>
                  </a:lnTo>
                  <a:lnTo>
                    <a:pt x="876" y="62"/>
                  </a:lnTo>
                  <a:lnTo>
                    <a:pt x="865" y="74"/>
                  </a:lnTo>
                  <a:lnTo>
                    <a:pt x="846" y="74"/>
                  </a:lnTo>
                  <a:lnTo>
                    <a:pt x="814" y="74"/>
                  </a:lnTo>
                  <a:lnTo>
                    <a:pt x="769" y="97"/>
                  </a:lnTo>
                  <a:lnTo>
                    <a:pt x="749" y="139"/>
                  </a:lnTo>
                  <a:lnTo>
                    <a:pt x="749" y="181"/>
                  </a:lnTo>
                  <a:lnTo>
                    <a:pt x="761" y="204"/>
                  </a:lnTo>
                  <a:lnTo>
                    <a:pt x="761" y="212"/>
                  </a:lnTo>
                  <a:lnTo>
                    <a:pt x="749" y="224"/>
                  </a:lnTo>
                  <a:lnTo>
                    <a:pt x="715" y="212"/>
                  </a:lnTo>
                  <a:lnTo>
                    <a:pt x="665" y="224"/>
                  </a:lnTo>
                  <a:lnTo>
                    <a:pt x="653" y="234"/>
                  </a:lnTo>
                  <a:lnTo>
                    <a:pt x="642" y="234"/>
                  </a:lnTo>
                  <a:lnTo>
                    <a:pt x="630" y="224"/>
                  </a:lnTo>
                  <a:lnTo>
                    <a:pt x="610" y="204"/>
                  </a:lnTo>
                  <a:lnTo>
                    <a:pt x="588" y="246"/>
                  </a:lnTo>
                  <a:lnTo>
                    <a:pt x="566" y="224"/>
                  </a:lnTo>
                  <a:lnTo>
                    <a:pt x="558" y="234"/>
                  </a:lnTo>
                  <a:lnTo>
                    <a:pt x="523" y="224"/>
                  </a:lnTo>
                  <a:lnTo>
                    <a:pt x="523" y="234"/>
                  </a:lnTo>
                  <a:lnTo>
                    <a:pt x="492" y="246"/>
                  </a:lnTo>
                  <a:lnTo>
                    <a:pt x="481" y="258"/>
                  </a:lnTo>
                  <a:lnTo>
                    <a:pt x="469" y="258"/>
                  </a:lnTo>
                  <a:lnTo>
                    <a:pt x="469" y="234"/>
                  </a:lnTo>
                  <a:lnTo>
                    <a:pt x="439" y="246"/>
                  </a:lnTo>
                  <a:lnTo>
                    <a:pt x="427" y="234"/>
                  </a:lnTo>
                  <a:lnTo>
                    <a:pt x="427" y="224"/>
                  </a:lnTo>
                  <a:lnTo>
                    <a:pt x="385" y="212"/>
                  </a:lnTo>
                  <a:lnTo>
                    <a:pt x="354" y="224"/>
                  </a:lnTo>
                  <a:lnTo>
                    <a:pt x="332" y="212"/>
                  </a:lnTo>
                  <a:lnTo>
                    <a:pt x="300" y="204"/>
                  </a:lnTo>
                  <a:lnTo>
                    <a:pt x="266" y="212"/>
                  </a:lnTo>
                  <a:lnTo>
                    <a:pt x="246" y="212"/>
                  </a:lnTo>
                  <a:lnTo>
                    <a:pt x="181" y="234"/>
                  </a:lnTo>
                  <a:lnTo>
                    <a:pt x="170" y="246"/>
                  </a:lnTo>
                  <a:lnTo>
                    <a:pt x="170" y="258"/>
                  </a:lnTo>
                  <a:lnTo>
                    <a:pt x="161" y="266"/>
                  </a:lnTo>
                  <a:lnTo>
                    <a:pt x="139" y="278"/>
                  </a:lnTo>
                  <a:lnTo>
                    <a:pt x="108" y="288"/>
                  </a:lnTo>
                  <a:lnTo>
                    <a:pt x="97" y="300"/>
                  </a:lnTo>
                  <a:lnTo>
                    <a:pt x="139" y="385"/>
                  </a:lnTo>
                  <a:lnTo>
                    <a:pt x="151" y="438"/>
                  </a:lnTo>
                  <a:lnTo>
                    <a:pt x="85" y="492"/>
                  </a:lnTo>
                  <a:lnTo>
                    <a:pt x="54" y="566"/>
                  </a:lnTo>
                  <a:lnTo>
                    <a:pt x="20" y="653"/>
                  </a:lnTo>
                  <a:lnTo>
                    <a:pt x="0" y="770"/>
                  </a:lnTo>
                  <a:lnTo>
                    <a:pt x="54" y="792"/>
                  </a:lnTo>
                  <a:lnTo>
                    <a:pt x="74" y="822"/>
                  </a:lnTo>
                  <a:lnTo>
                    <a:pt x="116" y="812"/>
                  </a:lnTo>
                  <a:lnTo>
                    <a:pt x="204" y="812"/>
                  </a:lnTo>
                  <a:lnTo>
                    <a:pt x="258" y="792"/>
                  </a:lnTo>
                  <a:lnTo>
                    <a:pt x="300" y="822"/>
                  </a:lnTo>
                  <a:lnTo>
                    <a:pt x="320" y="792"/>
                  </a:lnTo>
                  <a:lnTo>
                    <a:pt x="385" y="770"/>
                  </a:lnTo>
                  <a:lnTo>
                    <a:pt x="439" y="727"/>
                  </a:lnTo>
                  <a:lnTo>
                    <a:pt x="469" y="738"/>
                  </a:lnTo>
                  <a:lnTo>
                    <a:pt x="492" y="727"/>
                  </a:lnTo>
                  <a:lnTo>
                    <a:pt x="515" y="715"/>
                  </a:lnTo>
                  <a:lnTo>
                    <a:pt x="546" y="703"/>
                  </a:lnTo>
                  <a:lnTo>
                    <a:pt x="588" y="715"/>
                  </a:lnTo>
                  <a:lnTo>
                    <a:pt x="630" y="738"/>
                  </a:lnTo>
                  <a:lnTo>
                    <a:pt x="642" y="738"/>
                  </a:lnTo>
                  <a:lnTo>
                    <a:pt x="673" y="727"/>
                  </a:lnTo>
                  <a:lnTo>
                    <a:pt x="684" y="727"/>
                  </a:lnTo>
                  <a:lnTo>
                    <a:pt x="715" y="750"/>
                  </a:lnTo>
                  <a:lnTo>
                    <a:pt x="727" y="738"/>
                  </a:lnTo>
                  <a:lnTo>
                    <a:pt x="739" y="760"/>
                  </a:lnTo>
                  <a:lnTo>
                    <a:pt x="739" y="812"/>
                  </a:lnTo>
                  <a:lnTo>
                    <a:pt x="769" y="822"/>
                  </a:lnTo>
                  <a:lnTo>
                    <a:pt x="781" y="822"/>
                  </a:lnTo>
                  <a:lnTo>
                    <a:pt x="791" y="845"/>
                  </a:lnTo>
                  <a:lnTo>
                    <a:pt x="791" y="857"/>
                  </a:lnTo>
                  <a:lnTo>
                    <a:pt x="814" y="877"/>
                  </a:lnTo>
                  <a:lnTo>
                    <a:pt x="834" y="887"/>
                  </a:lnTo>
                  <a:lnTo>
                    <a:pt x="846" y="899"/>
                  </a:lnTo>
                  <a:lnTo>
                    <a:pt x="856" y="931"/>
                  </a:lnTo>
                  <a:lnTo>
                    <a:pt x="865" y="941"/>
                  </a:lnTo>
                  <a:lnTo>
                    <a:pt x="856" y="961"/>
                  </a:lnTo>
                  <a:lnTo>
                    <a:pt x="846" y="973"/>
                  </a:lnTo>
                  <a:lnTo>
                    <a:pt x="803" y="961"/>
                  </a:lnTo>
                  <a:lnTo>
                    <a:pt x="791" y="973"/>
                  </a:lnTo>
                  <a:lnTo>
                    <a:pt x="781" y="961"/>
                  </a:lnTo>
                  <a:lnTo>
                    <a:pt x="769" y="973"/>
                  </a:lnTo>
                  <a:lnTo>
                    <a:pt x="761" y="996"/>
                  </a:lnTo>
                  <a:lnTo>
                    <a:pt x="769" y="1038"/>
                  </a:lnTo>
                  <a:lnTo>
                    <a:pt x="761" y="1048"/>
                  </a:lnTo>
                  <a:lnTo>
                    <a:pt x="749" y="1058"/>
                  </a:lnTo>
                  <a:lnTo>
                    <a:pt x="749" y="1080"/>
                  </a:lnTo>
                  <a:lnTo>
                    <a:pt x="739" y="1091"/>
                  </a:lnTo>
                  <a:lnTo>
                    <a:pt x="739" y="1122"/>
                  </a:lnTo>
                  <a:lnTo>
                    <a:pt x="727" y="1122"/>
                  </a:lnTo>
                  <a:lnTo>
                    <a:pt x="761" y="1134"/>
                  </a:lnTo>
                  <a:lnTo>
                    <a:pt x="803" y="1103"/>
                  </a:lnTo>
                  <a:lnTo>
                    <a:pt x="834" y="1091"/>
                  </a:lnTo>
                  <a:lnTo>
                    <a:pt x="846" y="1091"/>
                  </a:lnTo>
                  <a:lnTo>
                    <a:pt x="834" y="1058"/>
                  </a:lnTo>
                  <a:lnTo>
                    <a:pt x="888" y="1015"/>
                  </a:lnTo>
                  <a:lnTo>
                    <a:pt x="920" y="961"/>
                  </a:lnTo>
                  <a:lnTo>
                    <a:pt x="930" y="899"/>
                  </a:lnTo>
                  <a:lnTo>
                    <a:pt x="1060" y="865"/>
                  </a:lnTo>
                  <a:lnTo>
                    <a:pt x="1049" y="919"/>
                  </a:lnTo>
                  <a:lnTo>
                    <a:pt x="1134" y="941"/>
                  </a:lnTo>
                  <a:lnTo>
                    <a:pt x="1188" y="899"/>
                  </a:lnTo>
                  <a:lnTo>
                    <a:pt x="1253" y="919"/>
                  </a:lnTo>
                  <a:lnTo>
                    <a:pt x="1198" y="961"/>
                  </a:lnTo>
                  <a:lnTo>
                    <a:pt x="1165" y="1026"/>
                  </a:lnTo>
                  <a:lnTo>
                    <a:pt x="1230" y="1038"/>
                  </a:lnTo>
                  <a:lnTo>
                    <a:pt x="1272" y="1058"/>
                  </a:lnTo>
                  <a:lnTo>
                    <a:pt x="1272" y="1122"/>
                  </a:lnTo>
                  <a:lnTo>
                    <a:pt x="1315" y="1145"/>
                  </a:lnTo>
                  <a:lnTo>
                    <a:pt x="1369" y="1114"/>
                  </a:lnTo>
                  <a:lnTo>
                    <a:pt x="1391" y="1058"/>
                  </a:lnTo>
                  <a:lnTo>
                    <a:pt x="1444" y="1038"/>
                  </a:lnTo>
                  <a:lnTo>
                    <a:pt x="1476" y="984"/>
                  </a:lnTo>
                  <a:lnTo>
                    <a:pt x="1541" y="984"/>
                  </a:lnTo>
                  <a:lnTo>
                    <a:pt x="1583" y="961"/>
                  </a:lnTo>
                  <a:lnTo>
                    <a:pt x="1595" y="953"/>
                  </a:lnTo>
                  <a:lnTo>
                    <a:pt x="1595" y="907"/>
                  </a:lnTo>
                  <a:lnTo>
                    <a:pt x="1563" y="907"/>
                  </a:lnTo>
                  <a:lnTo>
                    <a:pt x="1518" y="919"/>
                  </a:lnTo>
                  <a:lnTo>
                    <a:pt x="1464" y="961"/>
                  </a:lnTo>
                  <a:lnTo>
                    <a:pt x="1402" y="953"/>
                  </a:lnTo>
                  <a:lnTo>
                    <a:pt x="1369" y="907"/>
                  </a:lnTo>
                  <a:lnTo>
                    <a:pt x="1327" y="899"/>
                  </a:lnTo>
                  <a:lnTo>
                    <a:pt x="1379" y="857"/>
                  </a:lnTo>
                  <a:lnTo>
                    <a:pt x="1402" y="792"/>
                  </a:lnTo>
                  <a:lnTo>
                    <a:pt x="1464" y="738"/>
                  </a:lnTo>
                  <a:lnTo>
                    <a:pt x="1530" y="703"/>
                  </a:lnTo>
                  <a:lnTo>
                    <a:pt x="1595" y="631"/>
                  </a:lnTo>
                  <a:lnTo>
                    <a:pt x="1615" y="619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7" name="Freeform 16"/>
            <p:cNvSpPr>
              <a:spLocks/>
            </p:cNvSpPr>
            <p:nvPr/>
          </p:nvSpPr>
          <p:spPr bwMode="auto">
            <a:xfrm>
              <a:off x="3234" y="2336"/>
              <a:ext cx="1002" cy="627"/>
            </a:xfrm>
            <a:custGeom>
              <a:avLst/>
              <a:gdLst>
                <a:gd name="T0" fmla="*/ 94 w 1776"/>
                <a:gd name="T1" fmla="*/ 28 h 1145"/>
                <a:gd name="T2" fmla="*/ 97 w 1776"/>
                <a:gd name="T3" fmla="*/ 24 h 1145"/>
                <a:gd name="T4" fmla="*/ 101 w 1776"/>
                <a:gd name="T5" fmla="*/ 19 h 1145"/>
                <a:gd name="T6" fmla="*/ 100 w 1776"/>
                <a:gd name="T7" fmla="*/ 15 h 1145"/>
                <a:gd name="T8" fmla="*/ 100 w 1776"/>
                <a:gd name="T9" fmla="*/ 12 h 1145"/>
                <a:gd name="T10" fmla="*/ 98 w 1776"/>
                <a:gd name="T11" fmla="*/ 9 h 1145"/>
                <a:gd name="T12" fmla="*/ 90 w 1776"/>
                <a:gd name="T13" fmla="*/ 10 h 1145"/>
                <a:gd name="T14" fmla="*/ 87 w 1776"/>
                <a:gd name="T15" fmla="*/ 9 h 1145"/>
                <a:gd name="T16" fmla="*/ 86 w 1776"/>
                <a:gd name="T17" fmla="*/ 11 h 1145"/>
                <a:gd name="T18" fmla="*/ 81 w 1776"/>
                <a:gd name="T19" fmla="*/ 8 h 1145"/>
                <a:gd name="T20" fmla="*/ 77 w 1776"/>
                <a:gd name="T21" fmla="*/ 10 h 1145"/>
                <a:gd name="T22" fmla="*/ 74 w 1776"/>
                <a:gd name="T23" fmla="*/ 10 h 1145"/>
                <a:gd name="T24" fmla="*/ 71 w 1776"/>
                <a:gd name="T25" fmla="*/ 10 h 1145"/>
                <a:gd name="T26" fmla="*/ 67 w 1776"/>
                <a:gd name="T27" fmla="*/ 5 h 1145"/>
                <a:gd name="T28" fmla="*/ 63 w 1776"/>
                <a:gd name="T29" fmla="*/ 6 h 1145"/>
                <a:gd name="T30" fmla="*/ 61 w 1776"/>
                <a:gd name="T31" fmla="*/ 3 h 1145"/>
                <a:gd name="T32" fmla="*/ 58 w 1776"/>
                <a:gd name="T33" fmla="*/ 0 h 1145"/>
                <a:gd name="T34" fmla="*/ 53 w 1776"/>
                <a:gd name="T35" fmla="*/ 1 h 1145"/>
                <a:gd name="T36" fmla="*/ 50 w 1776"/>
                <a:gd name="T37" fmla="*/ 3 h 1145"/>
                <a:gd name="T38" fmla="*/ 46 w 1776"/>
                <a:gd name="T39" fmla="*/ 4 h 1145"/>
                <a:gd name="T40" fmla="*/ 43 w 1776"/>
                <a:gd name="T41" fmla="*/ 9 h 1145"/>
                <a:gd name="T42" fmla="*/ 43 w 1776"/>
                <a:gd name="T43" fmla="*/ 11 h 1145"/>
                <a:gd name="T44" fmla="*/ 37 w 1776"/>
                <a:gd name="T45" fmla="*/ 11 h 1145"/>
                <a:gd name="T46" fmla="*/ 34 w 1776"/>
                <a:gd name="T47" fmla="*/ 10 h 1145"/>
                <a:gd name="T48" fmla="*/ 32 w 1776"/>
                <a:gd name="T49" fmla="*/ 11 h 1145"/>
                <a:gd name="T50" fmla="*/ 28 w 1776"/>
                <a:gd name="T51" fmla="*/ 12 h 1145"/>
                <a:gd name="T52" fmla="*/ 27 w 1776"/>
                <a:gd name="T53" fmla="*/ 11 h 1145"/>
                <a:gd name="T54" fmla="*/ 24 w 1776"/>
                <a:gd name="T55" fmla="*/ 11 h 1145"/>
                <a:gd name="T56" fmla="*/ 19 w 1776"/>
                <a:gd name="T57" fmla="*/ 10 h 1145"/>
                <a:gd name="T58" fmla="*/ 14 w 1776"/>
                <a:gd name="T59" fmla="*/ 10 h 1145"/>
                <a:gd name="T60" fmla="*/ 10 w 1776"/>
                <a:gd name="T61" fmla="*/ 13 h 1145"/>
                <a:gd name="T62" fmla="*/ 6 w 1776"/>
                <a:gd name="T63" fmla="*/ 14 h 1145"/>
                <a:gd name="T64" fmla="*/ 8 w 1776"/>
                <a:gd name="T65" fmla="*/ 21 h 1145"/>
                <a:gd name="T66" fmla="*/ 1 w 1776"/>
                <a:gd name="T67" fmla="*/ 32 h 1145"/>
                <a:gd name="T68" fmla="*/ 5 w 1776"/>
                <a:gd name="T69" fmla="*/ 41 h 1145"/>
                <a:gd name="T70" fmla="*/ 15 w 1776"/>
                <a:gd name="T71" fmla="*/ 39 h 1145"/>
                <a:gd name="T72" fmla="*/ 22 w 1776"/>
                <a:gd name="T73" fmla="*/ 38 h 1145"/>
                <a:gd name="T74" fmla="*/ 28 w 1776"/>
                <a:gd name="T75" fmla="*/ 36 h 1145"/>
                <a:gd name="T76" fmla="*/ 34 w 1776"/>
                <a:gd name="T77" fmla="*/ 36 h 1145"/>
                <a:gd name="T78" fmla="*/ 38 w 1776"/>
                <a:gd name="T79" fmla="*/ 36 h 1145"/>
                <a:gd name="T80" fmla="*/ 41 w 1776"/>
                <a:gd name="T81" fmla="*/ 36 h 1145"/>
                <a:gd name="T82" fmla="*/ 44 w 1776"/>
                <a:gd name="T83" fmla="*/ 41 h 1145"/>
                <a:gd name="T84" fmla="*/ 45 w 1776"/>
                <a:gd name="T85" fmla="*/ 42 h 1145"/>
                <a:gd name="T86" fmla="*/ 49 w 1776"/>
                <a:gd name="T87" fmla="*/ 44 h 1145"/>
                <a:gd name="T88" fmla="*/ 49 w 1776"/>
                <a:gd name="T89" fmla="*/ 48 h 1145"/>
                <a:gd name="T90" fmla="*/ 45 w 1776"/>
                <a:gd name="T91" fmla="*/ 48 h 1145"/>
                <a:gd name="T92" fmla="*/ 43 w 1776"/>
                <a:gd name="T93" fmla="*/ 49 h 1145"/>
                <a:gd name="T94" fmla="*/ 43 w 1776"/>
                <a:gd name="T95" fmla="*/ 52 h 1145"/>
                <a:gd name="T96" fmla="*/ 42 w 1776"/>
                <a:gd name="T97" fmla="*/ 55 h 1145"/>
                <a:gd name="T98" fmla="*/ 46 w 1776"/>
                <a:gd name="T99" fmla="*/ 54 h 1145"/>
                <a:gd name="T100" fmla="*/ 48 w 1776"/>
                <a:gd name="T101" fmla="*/ 52 h 1145"/>
                <a:gd name="T102" fmla="*/ 53 w 1776"/>
                <a:gd name="T103" fmla="*/ 44 h 1145"/>
                <a:gd name="T104" fmla="*/ 65 w 1776"/>
                <a:gd name="T105" fmla="*/ 46 h 1145"/>
                <a:gd name="T106" fmla="*/ 68 w 1776"/>
                <a:gd name="T107" fmla="*/ 48 h 1145"/>
                <a:gd name="T108" fmla="*/ 73 w 1776"/>
                <a:gd name="T109" fmla="*/ 52 h 1145"/>
                <a:gd name="T110" fmla="*/ 78 w 1776"/>
                <a:gd name="T111" fmla="*/ 55 h 1145"/>
                <a:gd name="T112" fmla="*/ 85 w 1776"/>
                <a:gd name="T113" fmla="*/ 49 h 1145"/>
                <a:gd name="T114" fmla="*/ 91 w 1776"/>
                <a:gd name="T115" fmla="*/ 47 h 1145"/>
                <a:gd name="T116" fmla="*/ 87 w 1776"/>
                <a:gd name="T117" fmla="*/ 45 h 1145"/>
                <a:gd name="T118" fmla="*/ 78 w 1776"/>
                <a:gd name="T119" fmla="*/ 45 h 1145"/>
                <a:gd name="T120" fmla="*/ 80 w 1776"/>
                <a:gd name="T121" fmla="*/ 39 h 1145"/>
                <a:gd name="T122" fmla="*/ 91 w 1776"/>
                <a:gd name="T123" fmla="*/ 31 h 11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76" h="1145">
                  <a:moveTo>
                    <a:pt x="1615" y="619"/>
                  </a:moveTo>
                  <a:lnTo>
                    <a:pt x="1659" y="588"/>
                  </a:lnTo>
                  <a:lnTo>
                    <a:pt x="1648" y="566"/>
                  </a:lnTo>
                  <a:lnTo>
                    <a:pt x="1648" y="546"/>
                  </a:lnTo>
                  <a:lnTo>
                    <a:pt x="1679" y="524"/>
                  </a:lnTo>
                  <a:lnTo>
                    <a:pt x="1691" y="481"/>
                  </a:lnTo>
                  <a:lnTo>
                    <a:pt x="1722" y="481"/>
                  </a:lnTo>
                  <a:lnTo>
                    <a:pt x="1776" y="462"/>
                  </a:lnTo>
                  <a:lnTo>
                    <a:pt x="1764" y="385"/>
                  </a:lnTo>
                  <a:lnTo>
                    <a:pt x="1722" y="353"/>
                  </a:lnTo>
                  <a:lnTo>
                    <a:pt x="1722" y="320"/>
                  </a:lnTo>
                  <a:lnTo>
                    <a:pt x="1756" y="300"/>
                  </a:lnTo>
                  <a:lnTo>
                    <a:pt x="1714" y="288"/>
                  </a:lnTo>
                  <a:lnTo>
                    <a:pt x="1733" y="266"/>
                  </a:lnTo>
                  <a:lnTo>
                    <a:pt x="1744" y="246"/>
                  </a:lnTo>
                  <a:lnTo>
                    <a:pt x="1714" y="204"/>
                  </a:lnTo>
                  <a:lnTo>
                    <a:pt x="1722" y="192"/>
                  </a:lnTo>
                  <a:lnTo>
                    <a:pt x="1714" y="192"/>
                  </a:lnTo>
                  <a:lnTo>
                    <a:pt x="1648" y="192"/>
                  </a:lnTo>
                  <a:lnTo>
                    <a:pt x="1605" y="204"/>
                  </a:lnTo>
                  <a:lnTo>
                    <a:pt x="1583" y="212"/>
                  </a:lnTo>
                  <a:lnTo>
                    <a:pt x="1572" y="204"/>
                  </a:lnTo>
                  <a:lnTo>
                    <a:pt x="1541" y="204"/>
                  </a:lnTo>
                  <a:lnTo>
                    <a:pt x="1530" y="192"/>
                  </a:lnTo>
                  <a:lnTo>
                    <a:pt x="1508" y="204"/>
                  </a:lnTo>
                  <a:lnTo>
                    <a:pt x="1508" y="212"/>
                  </a:lnTo>
                  <a:lnTo>
                    <a:pt x="1498" y="224"/>
                  </a:lnTo>
                  <a:lnTo>
                    <a:pt x="1476" y="204"/>
                  </a:lnTo>
                  <a:lnTo>
                    <a:pt x="1434" y="170"/>
                  </a:lnTo>
                  <a:lnTo>
                    <a:pt x="1414" y="170"/>
                  </a:lnTo>
                  <a:lnTo>
                    <a:pt x="1391" y="192"/>
                  </a:lnTo>
                  <a:lnTo>
                    <a:pt x="1357" y="212"/>
                  </a:lnTo>
                  <a:lnTo>
                    <a:pt x="1349" y="212"/>
                  </a:lnTo>
                  <a:lnTo>
                    <a:pt x="1327" y="224"/>
                  </a:lnTo>
                  <a:lnTo>
                    <a:pt x="1307" y="204"/>
                  </a:lnTo>
                  <a:lnTo>
                    <a:pt x="1295" y="212"/>
                  </a:lnTo>
                  <a:lnTo>
                    <a:pt x="1272" y="224"/>
                  </a:lnTo>
                  <a:lnTo>
                    <a:pt x="1241" y="212"/>
                  </a:lnTo>
                  <a:lnTo>
                    <a:pt x="1230" y="204"/>
                  </a:lnTo>
                  <a:lnTo>
                    <a:pt x="1230" y="192"/>
                  </a:lnTo>
                  <a:lnTo>
                    <a:pt x="1210" y="150"/>
                  </a:lnTo>
                  <a:lnTo>
                    <a:pt x="1176" y="117"/>
                  </a:lnTo>
                  <a:lnTo>
                    <a:pt x="1146" y="139"/>
                  </a:lnTo>
                  <a:lnTo>
                    <a:pt x="1123" y="139"/>
                  </a:lnTo>
                  <a:lnTo>
                    <a:pt x="1091" y="127"/>
                  </a:lnTo>
                  <a:lnTo>
                    <a:pt x="1069" y="85"/>
                  </a:lnTo>
                  <a:lnTo>
                    <a:pt x="1091" y="62"/>
                  </a:lnTo>
                  <a:lnTo>
                    <a:pt x="1079" y="55"/>
                  </a:lnTo>
                  <a:lnTo>
                    <a:pt x="1049" y="32"/>
                  </a:lnTo>
                  <a:lnTo>
                    <a:pt x="1037" y="12"/>
                  </a:lnTo>
                  <a:lnTo>
                    <a:pt x="1007" y="0"/>
                  </a:lnTo>
                  <a:lnTo>
                    <a:pt x="984" y="12"/>
                  </a:lnTo>
                  <a:lnTo>
                    <a:pt x="965" y="12"/>
                  </a:lnTo>
                  <a:lnTo>
                    <a:pt x="930" y="20"/>
                  </a:lnTo>
                  <a:lnTo>
                    <a:pt x="888" y="32"/>
                  </a:lnTo>
                  <a:lnTo>
                    <a:pt x="876" y="43"/>
                  </a:lnTo>
                  <a:lnTo>
                    <a:pt x="876" y="62"/>
                  </a:lnTo>
                  <a:lnTo>
                    <a:pt x="865" y="74"/>
                  </a:lnTo>
                  <a:lnTo>
                    <a:pt x="846" y="74"/>
                  </a:lnTo>
                  <a:lnTo>
                    <a:pt x="814" y="74"/>
                  </a:lnTo>
                  <a:lnTo>
                    <a:pt x="769" y="97"/>
                  </a:lnTo>
                  <a:lnTo>
                    <a:pt x="749" y="139"/>
                  </a:lnTo>
                  <a:lnTo>
                    <a:pt x="749" y="181"/>
                  </a:lnTo>
                  <a:lnTo>
                    <a:pt x="761" y="204"/>
                  </a:lnTo>
                  <a:lnTo>
                    <a:pt x="761" y="212"/>
                  </a:lnTo>
                  <a:lnTo>
                    <a:pt x="749" y="224"/>
                  </a:lnTo>
                  <a:lnTo>
                    <a:pt x="715" y="212"/>
                  </a:lnTo>
                  <a:lnTo>
                    <a:pt x="665" y="224"/>
                  </a:lnTo>
                  <a:lnTo>
                    <a:pt x="653" y="234"/>
                  </a:lnTo>
                  <a:lnTo>
                    <a:pt x="642" y="234"/>
                  </a:lnTo>
                  <a:lnTo>
                    <a:pt x="630" y="224"/>
                  </a:lnTo>
                  <a:lnTo>
                    <a:pt x="610" y="204"/>
                  </a:lnTo>
                  <a:lnTo>
                    <a:pt x="588" y="246"/>
                  </a:lnTo>
                  <a:lnTo>
                    <a:pt x="566" y="224"/>
                  </a:lnTo>
                  <a:lnTo>
                    <a:pt x="558" y="234"/>
                  </a:lnTo>
                  <a:lnTo>
                    <a:pt x="523" y="224"/>
                  </a:lnTo>
                  <a:lnTo>
                    <a:pt x="523" y="234"/>
                  </a:lnTo>
                  <a:lnTo>
                    <a:pt x="492" y="246"/>
                  </a:lnTo>
                  <a:lnTo>
                    <a:pt x="481" y="258"/>
                  </a:lnTo>
                  <a:lnTo>
                    <a:pt x="469" y="258"/>
                  </a:lnTo>
                  <a:lnTo>
                    <a:pt x="469" y="234"/>
                  </a:lnTo>
                  <a:lnTo>
                    <a:pt x="439" y="246"/>
                  </a:lnTo>
                  <a:lnTo>
                    <a:pt x="427" y="234"/>
                  </a:lnTo>
                  <a:lnTo>
                    <a:pt x="427" y="224"/>
                  </a:lnTo>
                  <a:lnTo>
                    <a:pt x="385" y="212"/>
                  </a:lnTo>
                  <a:lnTo>
                    <a:pt x="354" y="224"/>
                  </a:lnTo>
                  <a:lnTo>
                    <a:pt x="332" y="212"/>
                  </a:lnTo>
                  <a:lnTo>
                    <a:pt x="300" y="204"/>
                  </a:lnTo>
                  <a:lnTo>
                    <a:pt x="266" y="212"/>
                  </a:lnTo>
                  <a:lnTo>
                    <a:pt x="246" y="212"/>
                  </a:lnTo>
                  <a:lnTo>
                    <a:pt x="181" y="234"/>
                  </a:lnTo>
                  <a:lnTo>
                    <a:pt x="170" y="246"/>
                  </a:lnTo>
                  <a:lnTo>
                    <a:pt x="170" y="258"/>
                  </a:lnTo>
                  <a:lnTo>
                    <a:pt x="161" y="266"/>
                  </a:lnTo>
                  <a:lnTo>
                    <a:pt x="139" y="278"/>
                  </a:lnTo>
                  <a:lnTo>
                    <a:pt x="108" y="288"/>
                  </a:lnTo>
                  <a:lnTo>
                    <a:pt x="97" y="300"/>
                  </a:lnTo>
                  <a:lnTo>
                    <a:pt x="139" y="385"/>
                  </a:lnTo>
                  <a:lnTo>
                    <a:pt x="151" y="438"/>
                  </a:lnTo>
                  <a:lnTo>
                    <a:pt x="85" y="492"/>
                  </a:lnTo>
                  <a:lnTo>
                    <a:pt x="54" y="566"/>
                  </a:lnTo>
                  <a:lnTo>
                    <a:pt x="20" y="653"/>
                  </a:lnTo>
                  <a:lnTo>
                    <a:pt x="0" y="770"/>
                  </a:lnTo>
                  <a:lnTo>
                    <a:pt x="54" y="792"/>
                  </a:lnTo>
                  <a:lnTo>
                    <a:pt x="74" y="822"/>
                  </a:lnTo>
                  <a:lnTo>
                    <a:pt x="116" y="812"/>
                  </a:lnTo>
                  <a:lnTo>
                    <a:pt x="204" y="812"/>
                  </a:lnTo>
                  <a:lnTo>
                    <a:pt x="258" y="792"/>
                  </a:lnTo>
                  <a:lnTo>
                    <a:pt x="300" y="822"/>
                  </a:lnTo>
                  <a:lnTo>
                    <a:pt x="320" y="792"/>
                  </a:lnTo>
                  <a:lnTo>
                    <a:pt x="385" y="770"/>
                  </a:lnTo>
                  <a:lnTo>
                    <a:pt x="439" y="727"/>
                  </a:lnTo>
                  <a:lnTo>
                    <a:pt x="469" y="738"/>
                  </a:lnTo>
                  <a:lnTo>
                    <a:pt x="492" y="727"/>
                  </a:lnTo>
                  <a:lnTo>
                    <a:pt x="515" y="715"/>
                  </a:lnTo>
                  <a:lnTo>
                    <a:pt x="546" y="703"/>
                  </a:lnTo>
                  <a:lnTo>
                    <a:pt x="588" y="715"/>
                  </a:lnTo>
                  <a:lnTo>
                    <a:pt x="630" y="738"/>
                  </a:lnTo>
                  <a:lnTo>
                    <a:pt x="642" y="738"/>
                  </a:lnTo>
                  <a:lnTo>
                    <a:pt x="673" y="727"/>
                  </a:lnTo>
                  <a:lnTo>
                    <a:pt x="684" y="727"/>
                  </a:lnTo>
                  <a:lnTo>
                    <a:pt x="715" y="750"/>
                  </a:lnTo>
                  <a:lnTo>
                    <a:pt x="727" y="738"/>
                  </a:lnTo>
                  <a:lnTo>
                    <a:pt x="739" y="760"/>
                  </a:lnTo>
                  <a:lnTo>
                    <a:pt x="739" y="812"/>
                  </a:lnTo>
                  <a:lnTo>
                    <a:pt x="769" y="822"/>
                  </a:lnTo>
                  <a:lnTo>
                    <a:pt x="781" y="822"/>
                  </a:lnTo>
                  <a:lnTo>
                    <a:pt x="791" y="845"/>
                  </a:lnTo>
                  <a:lnTo>
                    <a:pt x="791" y="857"/>
                  </a:lnTo>
                  <a:lnTo>
                    <a:pt x="814" y="877"/>
                  </a:lnTo>
                  <a:lnTo>
                    <a:pt x="834" y="887"/>
                  </a:lnTo>
                  <a:lnTo>
                    <a:pt x="846" y="899"/>
                  </a:lnTo>
                  <a:lnTo>
                    <a:pt x="856" y="931"/>
                  </a:lnTo>
                  <a:lnTo>
                    <a:pt x="865" y="941"/>
                  </a:lnTo>
                  <a:lnTo>
                    <a:pt x="856" y="961"/>
                  </a:lnTo>
                  <a:lnTo>
                    <a:pt x="846" y="973"/>
                  </a:lnTo>
                  <a:lnTo>
                    <a:pt x="803" y="961"/>
                  </a:lnTo>
                  <a:lnTo>
                    <a:pt x="791" y="973"/>
                  </a:lnTo>
                  <a:lnTo>
                    <a:pt x="781" y="961"/>
                  </a:lnTo>
                  <a:lnTo>
                    <a:pt x="769" y="973"/>
                  </a:lnTo>
                  <a:lnTo>
                    <a:pt x="761" y="996"/>
                  </a:lnTo>
                  <a:lnTo>
                    <a:pt x="769" y="1038"/>
                  </a:lnTo>
                  <a:lnTo>
                    <a:pt x="761" y="1048"/>
                  </a:lnTo>
                  <a:lnTo>
                    <a:pt x="749" y="1058"/>
                  </a:lnTo>
                  <a:lnTo>
                    <a:pt x="749" y="1080"/>
                  </a:lnTo>
                  <a:lnTo>
                    <a:pt x="739" y="1091"/>
                  </a:lnTo>
                  <a:lnTo>
                    <a:pt x="739" y="1122"/>
                  </a:lnTo>
                  <a:lnTo>
                    <a:pt x="727" y="1122"/>
                  </a:lnTo>
                  <a:lnTo>
                    <a:pt x="761" y="1134"/>
                  </a:lnTo>
                  <a:lnTo>
                    <a:pt x="803" y="1103"/>
                  </a:lnTo>
                  <a:lnTo>
                    <a:pt x="834" y="1091"/>
                  </a:lnTo>
                  <a:lnTo>
                    <a:pt x="846" y="1091"/>
                  </a:lnTo>
                  <a:lnTo>
                    <a:pt x="834" y="1058"/>
                  </a:lnTo>
                  <a:lnTo>
                    <a:pt x="888" y="1015"/>
                  </a:lnTo>
                  <a:lnTo>
                    <a:pt x="920" y="961"/>
                  </a:lnTo>
                  <a:lnTo>
                    <a:pt x="930" y="899"/>
                  </a:lnTo>
                  <a:lnTo>
                    <a:pt x="1060" y="865"/>
                  </a:lnTo>
                  <a:lnTo>
                    <a:pt x="1049" y="919"/>
                  </a:lnTo>
                  <a:lnTo>
                    <a:pt x="1134" y="941"/>
                  </a:lnTo>
                  <a:lnTo>
                    <a:pt x="1188" y="899"/>
                  </a:lnTo>
                  <a:lnTo>
                    <a:pt x="1253" y="919"/>
                  </a:lnTo>
                  <a:lnTo>
                    <a:pt x="1198" y="961"/>
                  </a:lnTo>
                  <a:lnTo>
                    <a:pt x="1165" y="1026"/>
                  </a:lnTo>
                  <a:lnTo>
                    <a:pt x="1230" y="1038"/>
                  </a:lnTo>
                  <a:lnTo>
                    <a:pt x="1272" y="1058"/>
                  </a:lnTo>
                  <a:lnTo>
                    <a:pt x="1272" y="1122"/>
                  </a:lnTo>
                  <a:lnTo>
                    <a:pt x="1315" y="1145"/>
                  </a:lnTo>
                  <a:lnTo>
                    <a:pt x="1369" y="1114"/>
                  </a:lnTo>
                  <a:lnTo>
                    <a:pt x="1391" y="1058"/>
                  </a:lnTo>
                  <a:lnTo>
                    <a:pt x="1444" y="1038"/>
                  </a:lnTo>
                  <a:lnTo>
                    <a:pt x="1476" y="984"/>
                  </a:lnTo>
                  <a:lnTo>
                    <a:pt x="1541" y="984"/>
                  </a:lnTo>
                  <a:lnTo>
                    <a:pt x="1583" y="961"/>
                  </a:lnTo>
                  <a:lnTo>
                    <a:pt x="1595" y="953"/>
                  </a:lnTo>
                  <a:lnTo>
                    <a:pt x="1595" y="907"/>
                  </a:lnTo>
                  <a:lnTo>
                    <a:pt x="1563" y="907"/>
                  </a:lnTo>
                  <a:lnTo>
                    <a:pt x="1518" y="919"/>
                  </a:lnTo>
                  <a:lnTo>
                    <a:pt x="1464" y="961"/>
                  </a:lnTo>
                  <a:lnTo>
                    <a:pt x="1402" y="953"/>
                  </a:lnTo>
                  <a:lnTo>
                    <a:pt x="1369" y="907"/>
                  </a:lnTo>
                  <a:lnTo>
                    <a:pt x="1327" y="899"/>
                  </a:lnTo>
                  <a:lnTo>
                    <a:pt x="1379" y="857"/>
                  </a:lnTo>
                  <a:lnTo>
                    <a:pt x="1402" y="792"/>
                  </a:lnTo>
                  <a:lnTo>
                    <a:pt x="1464" y="738"/>
                  </a:lnTo>
                  <a:lnTo>
                    <a:pt x="1530" y="703"/>
                  </a:lnTo>
                  <a:lnTo>
                    <a:pt x="1595" y="631"/>
                  </a:lnTo>
                  <a:lnTo>
                    <a:pt x="1615" y="619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8" name="Freeform 17"/>
            <p:cNvSpPr>
              <a:spLocks/>
            </p:cNvSpPr>
            <p:nvPr/>
          </p:nvSpPr>
          <p:spPr bwMode="auto">
            <a:xfrm>
              <a:off x="3113" y="2089"/>
              <a:ext cx="290" cy="217"/>
            </a:xfrm>
            <a:custGeom>
              <a:avLst/>
              <a:gdLst>
                <a:gd name="T0" fmla="*/ 1 w 514"/>
                <a:gd name="T1" fmla="*/ 4 h 395"/>
                <a:gd name="T2" fmla="*/ 1 w 514"/>
                <a:gd name="T3" fmla="*/ 7 h 395"/>
                <a:gd name="T4" fmla="*/ 0 w 514"/>
                <a:gd name="T5" fmla="*/ 9 h 395"/>
                <a:gd name="T6" fmla="*/ 3 w 514"/>
                <a:gd name="T7" fmla="*/ 9 h 395"/>
                <a:gd name="T8" fmla="*/ 4 w 514"/>
                <a:gd name="T9" fmla="*/ 10 h 395"/>
                <a:gd name="T10" fmla="*/ 6 w 514"/>
                <a:gd name="T11" fmla="*/ 10 h 395"/>
                <a:gd name="T12" fmla="*/ 7 w 514"/>
                <a:gd name="T13" fmla="*/ 10 h 395"/>
                <a:gd name="T14" fmla="*/ 8 w 514"/>
                <a:gd name="T15" fmla="*/ 10 h 395"/>
                <a:gd name="T16" fmla="*/ 9 w 514"/>
                <a:gd name="T17" fmla="*/ 10 h 395"/>
                <a:gd name="T18" fmla="*/ 11 w 514"/>
                <a:gd name="T19" fmla="*/ 13 h 395"/>
                <a:gd name="T20" fmla="*/ 10 w 514"/>
                <a:gd name="T21" fmla="*/ 13 h 395"/>
                <a:gd name="T22" fmla="*/ 10 w 514"/>
                <a:gd name="T23" fmla="*/ 14 h 395"/>
                <a:gd name="T24" fmla="*/ 11 w 514"/>
                <a:gd name="T25" fmla="*/ 15 h 395"/>
                <a:gd name="T26" fmla="*/ 12 w 514"/>
                <a:gd name="T27" fmla="*/ 16 h 395"/>
                <a:gd name="T28" fmla="*/ 14 w 514"/>
                <a:gd name="T29" fmla="*/ 18 h 395"/>
                <a:gd name="T30" fmla="*/ 15 w 514"/>
                <a:gd name="T31" fmla="*/ 19 h 395"/>
                <a:gd name="T32" fmla="*/ 16 w 514"/>
                <a:gd name="T33" fmla="*/ 20 h 395"/>
                <a:gd name="T34" fmla="*/ 18 w 514"/>
                <a:gd name="T35" fmla="*/ 19 h 395"/>
                <a:gd name="T36" fmla="*/ 19 w 514"/>
                <a:gd name="T37" fmla="*/ 19 h 395"/>
                <a:gd name="T38" fmla="*/ 20 w 514"/>
                <a:gd name="T39" fmla="*/ 18 h 395"/>
                <a:gd name="T40" fmla="*/ 21 w 514"/>
                <a:gd name="T41" fmla="*/ 19 h 395"/>
                <a:gd name="T42" fmla="*/ 22 w 514"/>
                <a:gd name="T43" fmla="*/ 18 h 395"/>
                <a:gd name="T44" fmla="*/ 21 w 514"/>
                <a:gd name="T45" fmla="*/ 17 h 395"/>
                <a:gd name="T46" fmla="*/ 23 w 514"/>
                <a:gd name="T47" fmla="*/ 17 h 395"/>
                <a:gd name="T48" fmla="*/ 24 w 514"/>
                <a:gd name="T49" fmla="*/ 16 h 395"/>
                <a:gd name="T50" fmla="*/ 26 w 514"/>
                <a:gd name="T51" fmla="*/ 16 h 395"/>
                <a:gd name="T52" fmla="*/ 27 w 514"/>
                <a:gd name="T53" fmla="*/ 16 h 395"/>
                <a:gd name="T54" fmla="*/ 25 w 514"/>
                <a:gd name="T55" fmla="*/ 15 h 395"/>
                <a:gd name="T56" fmla="*/ 26 w 514"/>
                <a:gd name="T57" fmla="*/ 13 h 395"/>
                <a:gd name="T58" fmla="*/ 26 w 514"/>
                <a:gd name="T59" fmla="*/ 10 h 395"/>
                <a:gd name="T60" fmla="*/ 27 w 514"/>
                <a:gd name="T61" fmla="*/ 10 h 395"/>
                <a:gd name="T62" fmla="*/ 28 w 514"/>
                <a:gd name="T63" fmla="*/ 8 h 395"/>
                <a:gd name="T64" fmla="*/ 29 w 514"/>
                <a:gd name="T65" fmla="*/ 8 h 395"/>
                <a:gd name="T66" fmla="*/ 29 w 514"/>
                <a:gd name="T67" fmla="*/ 7 h 395"/>
                <a:gd name="T68" fmla="*/ 28 w 514"/>
                <a:gd name="T69" fmla="*/ 7 h 395"/>
                <a:gd name="T70" fmla="*/ 28 w 514"/>
                <a:gd name="T71" fmla="*/ 5 h 395"/>
                <a:gd name="T72" fmla="*/ 28 w 514"/>
                <a:gd name="T73" fmla="*/ 5 h 395"/>
                <a:gd name="T74" fmla="*/ 29 w 514"/>
                <a:gd name="T75" fmla="*/ 5 h 395"/>
                <a:gd name="T76" fmla="*/ 27 w 514"/>
                <a:gd name="T77" fmla="*/ 4 h 395"/>
                <a:gd name="T78" fmla="*/ 25 w 514"/>
                <a:gd name="T79" fmla="*/ 3 h 395"/>
                <a:gd name="T80" fmla="*/ 23 w 514"/>
                <a:gd name="T81" fmla="*/ 2 h 395"/>
                <a:gd name="T82" fmla="*/ 20 w 514"/>
                <a:gd name="T83" fmla="*/ 2 h 395"/>
                <a:gd name="T84" fmla="*/ 19 w 514"/>
                <a:gd name="T85" fmla="*/ 0 h 395"/>
                <a:gd name="T86" fmla="*/ 19 w 514"/>
                <a:gd name="T87" fmla="*/ 0 h 395"/>
                <a:gd name="T88" fmla="*/ 17 w 514"/>
                <a:gd name="T89" fmla="*/ 1 h 395"/>
                <a:gd name="T90" fmla="*/ 16 w 514"/>
                <a:gd name="T91" fmla="*/ 2 h 395"/>
                <a:gd name="T92" fmla="*/ 13 w 514"/>
                <a:gd name="T93" fmla="*/ 1 h 395"/>
                <a:gd name="T94" fmla="*/ 10 w 514"/>
                <a:gd name="T95" fmla="*/ 1 h 395"/>
                <a:gd name="T96" fmla="*/ 8 w 514"/>
                <a:gd name="T97" fmla="*/ 2 h 395"/>
                <a:gd name="T98" fmla="*/ 8 w 514"/>
                <a:gd name="T99" fmla="*/ 1 h 395"/>
                <a:gd name="T100" fmla="*/ 6 w 514"/>
                <a:gd name="T101" fmla="*/ 2 h 395"/>
                <a:gd name="T102" fmla="*/ 3 w 514"/>
                <a:gd name="T103" fmla="*/ 3 h 395"/>
                <a:gd name="T104" fmla="*/ 1 w 514"/>
                <a:gd name="T105" fmla="*/ 4 h 395"/>
                <a:gd name="T106" fmla="*/ 1 w 514"/>
                <a:gd name="T107" fmla="*/ 4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14" h="395">
                  <a:moveTo>
                    <a:pt x="11" y="85"/>
                  </a:moveTo>
                  <a:lnTo>
                    <a:pt x="22" y="127"/>
                  </a:lnTo>
                  <a:lnTo>
                    <a:pt x="0" y="181"/>
                  </a:lnTo>
                  <a:lnTo>
                    <a:pt x="53" y="181"/>
                  </a:lnTo>
                  <a:lnTo>
                    <a:pt x="65" y="192"/>
                  </a:lnTo>
                  <a:lnTo>
                    <a:pt x="95" y="204"/>
                  </a:lnTo>
                  <a:lnTo>
                    <a:pt x="118" y="204"/>
                  </a:lnTo>
                  <a:lnTo>
                    <a:pt x="149" y="204"/>
                  </a:lnTo>
                  <a:lnTo>
                    <a:pt x="161" y="204"/>
                  </a:lnTo>
                  <a:lnTo>
                    <a:pt x="181" y="246"/>
                  </a:lnTo>
                  <a:lnTo>
                    <a:pt x="172" y="266"/>
                  </a:lnTo>
                  <a:lnTo>
                    <a:pt x="172" y="288"/>
                  </a:lnTo>
                  <a:lnTo>
                    <a:pt x="181" y="300"/>
                  </a:lnTo>
                  <a:lnTo>
                    <a:pt x="203" y="311"/>
                  </a:lnTo>
                  <a:lnTo>
                    <a:pt x="246" y="353"/>
                  </a:lnTo>
                  <a:lnTo>
                    <a:pt x="256" y="385"/>
                  </a:lnTo>
                  <a:lnTo>
                    <a:pt x="288" y="395"/>
                  </a:lnTo>
                  <a:lnTo>
                    <a:pt x="311" y="385"/>
                  </a:lnTo>
                  <a:lnTo>
                    <a:pt x="330" y="385"/>
                  </a:lnTo>
                  <a:lnTo>
                    <a:pt x="353" y="362"/>
                  </a:lnTo>
                  <a:lnTo>
                    <a:pt x="365" y="373"/>
                  </a:lnTo>
                  <a:lnTo>
                    <a:pt x="384" y="362"/>
                  </a:lnTo>
                  <a:lnTo>
                    <a:pt x="375" y="342"/>
                  </a:lnTo>
                  <a:lnTo>
                    <a:pt x="395" y="342"/>
                  </a:lnTo>
                  <a:lnTo>
                    <a:pt x="418" y="320"/>
                  </a:lnTo>
                  <a:lnTo>
                    <a:pt x="449" y="330"/>
                  </a:lnTo>
                  <a:lnTo>
                    <a:pt x="460" y="330"/>
                  </a:lnTo>
                  <a:lnTo>
                    <a:pt x="437" y="300"/>
                  </a:lnTo>
                  <a:lnTo>
                    <a:pt x="449" y="258"/>
                  </a:lnTo>
                  <a:lnTo>
                    <a:pt x="449" y="204"/>
                  </a:lnTo>
                  <a:lnTo>
                    <a:pt x="472" y="192"/>
                  </a:lnTo>
                  <a:lnTo>
                    <a:pt x="480" y="169"/>
                  </a:lnTo>
                  <a:lnTo>
                    <a:pt x="502" y="169"/>
                  </a:lnTo>
                  <a:lnTo>
                    <a:pt x="514" y="139"/>
                  </a:lnTo>
                  <a:lnTo>
                    <a:pt x="492" y="139"/>
                  </a:lnTo>
                  <a:lnTo>
                    <a:pt x="480" y="116"/>
                  </a:lnTo>
                  <a:lnTo>
                    <a:pt x="492" y="107"/>
                  </a:lnTo>
                  <a:lnTo>
                    <a:pt x="502" y="96"/>
                  </a:lnTo>
                  <a:lnTo>
                    <a:pt x="472" y="85"/>
                  </a:lnTo>
                  <a:lnTo>
                    <a:pt x="437" y="54"/>
                  </a:lnTo>
                  <a:lnTo>
                    <a:pt x="395" y="32"/>
                  </a:lnTo>
                  <a:lnTo>
                    <a:pt x="353" y="32"/>
                  </a:lnTo>
                  <a:lnTo>
                    <a:pt x="330" y="0"/>
                  </a:lnTo>
                  <a:lnTo>
                    <a:pt x="322" y="0"/>
                  </a:lnTo>
                  <a:lnTo>
                    <a:pt x="299" y="20"/>
                  </a:lnTo>
                  <a:lnTo>
                    <a:pt x="279" y="32"/>
                  </a:lnTo>
                  <a:lnTo>
                    <a:pt x="226" y="20"/>
                  </a:lnTo>
                  <a:lnTo>
                    <a:pt x="172" y="20"/>
                  </a:lnTo>
                  <a:lnTo>
                    <a:pt x="149" y="32"/>
                  </a:lnTo>
                  <a:lnTo>
                    <a:pt x="137" y="20"/>
                  </a:lnTo>
                  <a:lnTo>
                    <a:pt x="95" y="32"/>
                  </a:lnTo>
                  <a:lnTo>
                    <a:pt x="42" y="62"/>
                  </a:lnTo>
                  <a:lnTo>
                    <a:pt x="22" y="85"/>
                  </a:lnTo>
                  <a:lnTo>
                    <a:pt x="11" y="85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9" name="Freeform 18"/>
            <p:cNvSpPr>
              <a:spLocks/>
            </p:cNvSpPr>
            <p:nvPr/>
          </p:nvSpPr>
          <p:spPr bwMode="auto">
            <a:xfrm>
              <a:off x="3113" y="2089"/>
              <a:ext cx="290" cy="217"/>
            </a:xfrm>
            <a:custGeom>
              <a:avLst/>
              <a:gdLst>
                <a:gd name="T0" fmla="*/ 1 w 514"/>
                <a:gd name="T1" fmla="*/ 4 h 395"/>
                <a:gd name="T2" fmla="*/ 1 w 514"/>
                <a:gd name="T3" fmla="*/ 7 h 395"/>
                <a:gd name="T4" fmla="*/ 0 w 514"/>
                <a:gd name="T5" fmla="*/ 9 h 395"/>
                <a:gd name="T6" fmla="*/ 3 w 514"/>
                <a:gd name="T7" fmla="*/ 9 h 395"/>
                <a:gd name="T8" fmla="*/ 4 w 514"/>
                <a:gd name="T9" fmla="*/ 10 h 395"/>
                <a:gd name="T10" fmla="*/ 6 w 514"/>
                <a:gd name="T11" fmla="*/ 10 h 395"/>
                <a:gd name="T12" fmla="*/ 7 w 514"/>
                <a:gd name="T13" fmla="*/ 10 h 395"/>
                <a:gd name="T14" fmla="*/ 8 w 514"/>
                <a:gd name="T15" fmla="*/ 10 h 395"/>
                <a:gd name="T16" fmla="*/ 9 w 514"/>
                <a:gd name="T17" fmla="*/ 10 h 395"/>
                <a:gd name="T18" fmla="*/ 11 w 514"/>
                <a:gd name="T19" fmla="*/ 13 h 395"/>
                <a:gd name="T20" fmla="*/ 10 w 514"/>
                <a:gd name="T21" fmla="*/ 13 h 395"/>
                <a:gd name="T22" fmla="*/ 10 w 514"/>
                <a:gd name="T23" fmla="*/ 14 h 395"/>
                <a:gd name="T24" fmla="*/ 11 w 514"/>
                <a:gd name="T25" fmla="*/ 15 h 395"/>
                <a:gd name="T26" fmla="*/ 12 w 514"/>
                <a:gd name="T27" fmla="*/ 16 h 395"/>
                <a:gd name="T28" fmla="*/ 14 w 514"/>
                <a:gd name="T29" fmla="*/ 18 h 395"/>
                <a:gd name="T30" fmla="*/ 15 w 514"/>
                <a:gd name="T31" fmla="*/ 19 h 395"/>
                <a:gd name="T32" fmla="*/ 16 w 514"/>
                <a:gd name="T33" fmla="*/ 20 h 395"/>
                <a:gd name="T34" fmla="*/ 18 w 514"/>
                <a:gd name="T35" fmla="*/ 19 h 395"/>
                <a:gd name="T36" fmla="*/ 19 w 514"/>
                <a:gd name="T37" fmla="*/ 19 h 395"/>
                <a:gd name="T38" fmla="*/ 20 w 514"/>
                <a:gd name="T39" fmla="*/ 18 h 395"/>
                <a:gd name="T40" fmla="*/ 21 w 514"/>
                <a:gd name="T41" fmla="*/ 19 h 395"/>
                <a:gd name="T42" fmla="*/ 22 w 514"/>
                <a:gd name="T43" fmla="*/ 18 h 395"/>
                <a:gd name="T44" fmla="*/ 21 w 514"/>
                <a:gd name="T45" fmla="*/ 17 h 395"/>
                <a:gd name="T46" fmla="*/ 23 w 514"/>
                <a:gd name="T47" fmla="*/ 17 h 395"/>
                <a:gd name="T48" fmla="*/ 24 w 514"/>
                <a:gd name="T49" fmla="*/ 16 h 395"/>
                <a:gd name="T50" fmla="*/ 26 w 514"/>
                <a:gd name="T51" fmla="*/ 16 h 395"/>
                <a:gd name="T52" fmla="*/ 27 w 514"/>
                <a:gd name="T53" fmla="*/ 16 h 395"/>
                <a:gd name="T54" fmla="*/ 25 w 514"/>
                <a:gd name="T55" fmla="*/ 15 h 395"/>
                <a:gd name="T56" fmla="*/ 26 w 514"/>
                <a:gd name="T57" fmla="*/ 13 h 395"/>
                <a:gd name="T58" fmla="*/ 26 w 514"/>
                <a:gd name="T59" fmla="*/ 10 h 395"/>
                <a:gd name="T60" fmla="*/ 27 w 514"/>
                <a:gd name="T61" fmla="*/ 10 h 395"/>
                <a:gd name="T62" fmla="*/ 28 w 514"/>
                <a:gd name="T63" fmla="*/ 8 h 395"/>
                <a:gd name="T64" fmla="*/ 29 w 514"/>
                <a:gd name="T65" fmla="*/ 8 h 395"/>
                <a:gd name="T66" fmla="*/ 29 w 514"/>
                <a:gd name="T67" fmla="*/ 7 h 395"/>
                <a:gd name="T68" fmla="*/ 28 w 514"/>
                <a:gd name="T69" fmla="*/ 7 h 395"/>
                <a:gd name="T70" fmla="*/ 28 w 514"/>
                <a:gd name="T71" fmla="*/ 5 h 395"/>
                <a:gd name="T72" fmla="*/ 28 w 514"/>
                <a:gd name="T73" fmla="*/ 5 h 395"/>
                <a:gd name="T74" fmla="*/ 29 w 514"/>
                <a:gd name="T75" fmla="*/ 5 h 395"/>
                <a:gd name="T76" fmla="*/ 27 w 514"/>
                <a:gd name="T77" fmla="*/ 4 h 395"/>
                <a:gd name="T78" fmla="*/ 25 w 514"/>
                <a:gd name="T79" fmla="*/ 3 h 395"/>
                <a:gd name="T80" fmla="*/ 23 w 514"/>
                <a:gd name="T81" fmla="*/ 2 h 395"/>
                <a:gd name="T82" fmla="*/ 20 w 514"/>
                <a:gd name="T83" fmla="*/ 2 h 395"/>
                <a:gd name="T84" fmla="*/ 19 w 514"/>
                <a:gd name="T85" fmla="*/ 0 h 395"/>
                <a:gd name="T86" fmla="*/ 19 w 514"/>
                <a:gd name="T87" fmla="*/ 0 h 395"/>
                <a:gd name="T88" fmla="*/ 17 w 514"/>
                <a:gd name="T89" fmla="*/ 1 h 395"/>
                <a:gd name="T90" fmla="*/ 16 w 514"/>
                <a:gd name="T91" fmla="*/ 2 h 395"/>
                <a:gd name="T92" fmla="*/ 13 w 514"/>
                <a:gd name="T93" fmla="*/ 1 h 395"/>
                <a:gd name="T94" fmla="*/ 10 w 514"/>
                <a:gd name="T95" fmla="*/ 1 h 395"/>
                <a:gd name="T96" fmla="*/ 8 w 514"/>
                <a:gd name="T97" fmla="*/ 2 h 395"/>
                <a:gd name="T98" fmla="*/ 8 w 514"/>
                <a:gd name="T99" fmla="*/ 1 h 395"/>
                <a:gd name="T100" fmla="*/ 6 w 514"/>
                <a:gd name="T101" fmla="*/ 2 h 395"/>
                <a:gd name="T102" fmla="*/ 3 w 514"/>
                <a:gd name="T103" fmla="*/ 3 h 395"/>
                <a:gd name="T104" fmla="*/ 1 w 514"/>
                <a:gd name="T105" fmla="*/ 4 h 395"/>
                <a:gd name="T106" fmla="*/ 1 w 514"/>
                <a:gd name="T107" fmla="*/ 4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14" h="395">
                  <a:moveTo>
                    <a:pt x="11" y="85"/>
                  </a:moveTo>
                  <a:lnTo>
                    <a:pt x="22" y="127"/>
                  </a:lnTo>
                  <a:lnTo>
                    <a:pt x="0" y="181"/>
                  </a:lnTo>
                  <a:lnTo>
                    <a:pt x="53" y="181"/>
                  </a:lnTo>
                  <a:lnTo>
                    <a:pt x="65" y="192"/>
                  </a:lnTo>
                  <a:lnTo>
                    <a:pt x="95" y="204"/>
                  </a:lnTo>
                  <a:lnTo>
                    <a:pt x="118" y="204"/>
                  </a:lnTo>
                  <a:lnTo>
                    <a:pt x="149" y="204"/>
                  </a:lnTo>
                  <a:lnTo>
                    <a:pt x="161" y="204"/>
                  </a:lnTo>
                  <a:lnTo>
                    <a:pt x="181" y="246"/>
                  </a:lnTo>
                  <a:lnTo>
                    <a:pt x="172" y="266"/>
                  </a:lnTo>
                  <a:lnTo>
                    <a:pt x="172" y="288"/>
                  </a:lnTo>
                  <a:lnTo>
                    <a:pt x="181" y="300"/>
                  </a:lnTo>
                  <a:lnTo>
                    <a:pt x="203" y="311"/>
                  </a:lnTo>
                  <a:lnTo>
                    <a:pt x="246" y="353"/>
                  </a:lnTo>
                  <a:lnTo>
                    <a:pt x="256" y="385"/>
                  </a:lnTo>
                  <a:lnTo>
                    <a:pt x="288" y="395"/>
                  </a:lnTo>
                  <a:lnTo>
                    <a:pt x="311" y="385"/>
                  </a:lnTo>
                  <a:lnTo>
                    <a:pt x="330" y="385"/>
                  </a:lnTo>
                  <a:lnTo>
                    <a:pt x="353" y="362"/>
                  </a:lnTo>
                  <a:lnTo>
                    <a:pt x="365" y="373"/>
                  </a:lnTo>
                  <a:lnTo>
                    <a:pt x="384" y="362"/>
                  </a:lnTo>
                  <a:lnTo>
                    <a:pt x="375" y="342"/>
                  </a:lnTo>
                  <a:lnTo>
                    <a:pt x="395" y="342"/>
                  </a:lnTo>
                  <a:lnTo>
                    <a:pt x="418" y="320"/>
                  </a:lnTo>
                  <a:lnTo>
                    <a:pt x="449" y="330"/>
                  </a:lnTo>
                  <a:lnTo>
                    <a:pt x="460" y="330"/>
                  </a:lnTo>
                  <a:lnTo>
                    <a:pt x="437" y="300"/>
                  </a:lnTo>
                  <a:lnTo>
                    <a:pt x="449" y="258"/>
                  </a:lnTo>
                  <a:lnTo>
                    <a:pt x="449" y="204"/>
                  </a:lnTo>
                  <a:lnTo>
                    <a:pt x="472" y="192"/>
                  </a:lnTo>
                  <a:lnTo>
                    <a:pt x="480" y="169"/>
                  </a:lnTo>
                  <a:lnTo>
                    <a:pt x="502" y="169"/>
                  </a:lnTo>
                  <a:lnTo>
                    <a:pt x="514" y="139"/>
                  </a:lnTo>
                  <a:lnTo>
                    <a:pt x="492" y="139"/>
                  </a:lnTo>
                  <a:lnTo>
                    <a:pt x="480" y="116"/>
                  </a:lnTo>
                  <a:lnTo>
                    <a:pt x="492" y="107"/>
                  </a:lnTo>
                  <a:lnTo>
                    <a:pt x="502" y="96"/>
                  </a:lnTo>
                  <a:lnTo>
                    <a:pt x="472" y="85"/>
                  </a:lnTo>
                  <a:lnTo>
                    <a:pt x="437" y="54"/>
                  </a:lnTo>
                  <a:lnTo>
                    <a:pt x="395" y="32"/>
                  </a:lnTo>
                  <a:lnTo>
                    <a:pt x="353" y="32"/>
                  </a:lnTo>
                  <a:lnTo>
                    <a:pt x="330" y="0"/>
                  </a:lnTo>
                  <a:lnTo>
                    <a:pt x="322" y="0"/>
                  </a:lnTo>
                  <a:lnTo>
                    <a:pt x="299" y="20"/>
                  </a:lnTo>
                  <a:lnTo>
                    <a:pt x="279" y="32"/>
                  </a:lnTo>
                  <a:lnTo>
                    <a:pt x="226" y="20"/>
                  </a:lnTo>
                  <a:lnTo>
                    <a:pt x="172" y="20"/>
                  </a:lnTo>
                  <a:lnTo>
                    <a:pt x="149" y="32"/>
                  </a:lnTo>
                  <a:lnTo>
                    <a:pt x="137" y="20"/>
                  </a:lnTo>
                  <a:lnTo>
                    <a:pt x="95" y="32"/>
                  </a:lnTo>
                  <a:lnTo>
                    <a:pt x="42" y="62"/>
                  </a:lnTo>
                  <a:lnTo>
                    <a:pt x="22" y="85"/>
                  </a:lnTo>
                  <a:lnTo>
                    <a:pt x="11" y="85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0" name="Freeform 19"/>
            <p:cNvSpPr>
              <a:spLocks/>
            </p:cNvSpPr>
            <p:nvPr/>
          </p:nvSpPr>
          <p:spPr bwMode="auto">
            <a:xfrm>
              <a:off x="3258" y="2082"/>
              <a:ext cx="470" cy="418"/>
            </a:xfrm>
            <a:custGeom>
              <a:avLst/>
              <a:gdLst>
                <a:gd name="T0" fmla="*/ 45 w 834"/>
                <a:gd name="T1" fmla="*/ 24 h 761"/>
                <a:gd name="T2" fmla="*/ 43 w 834"/>
                <a:gd name="T3" fmla="*/ 24 h 761"/>
                <a:gd name="T4" fmla="*/ 43 w 834"/>
                <a:gd name="T5" fmla="*/ 23 h 761"/>
                <a:gd name="T6" fmla="*/ 42 w 834"/>
                <a:gd name="T7" fmla="*/ 21 h 761"/>
                <a:gd name="T8" fmla="*/ 41 w 834"/>
                <a:gd name="T9" fmla="*/ 20 h 761"/>
                <a:gd name="T10" fmla="*/ 41 w 834"/>
                <a:gd name="T11" fmla="*/ 19 h 761"/>
                <a:gd name="T12" fmla="*/ 43 w 834"/>
                <a:gd name="T13" fmla="*/ 18 h 761"/>
                <a:gd name="T14" fmla="*/ 46 w 834"/>
                <a:gd name="T15" fmla="*/ 19 h 761"/>
                <a:gd name="T16" fmla="*/ 47 w 834"/>
                <a:gd name="T17" fmla="*/ 15 h 761"/>
                <a:gd name="T18" fmla="*/ 46 w 834"/>
                <a:gd name="T19" fmla="*/ 14 h 761"/>
                <a:gd name="T20" fmla="*/ 45 w 834"/>
                <a:gd name="T21" fmla="*/ 13 h 761"/>
                <a:gd name="T22" fmla="*/ 42 w 834"/>
                <a:gd name="T23" fmla="*/ 14 h 761"/>
                <a:gd name="T24" fmla="*/ 39 w 834"/>
                <a:gd name="T25" fmla="*/ 12 h 761"/>
                <a:gd name="T26" fmla="*/ 37 w 834"/>
                <a:gd name="T27" fmla="*/ 9 h 761"/>
                <a:gd name="T28" fmla="*/ 36 w 834"/>
                <a:gd name="T29" fmla="*/ 7 h 761"/>
                <a:gd name="T30" fmla="*/ 36 w 834"/>
                <a:gd name="T31" fmla="*/ 5 h 761"/>
                <a:gd name="T32" fmla="*/ 34 w 834"/>
                <a:gd name="T33" fmla="*/ 2 h 761"/>
                <a:gd name="T34" fmla="*/ 32 w 834"/>
                <a:gd name="T35" fmla="*/ 1 h 761"/>
                <a:gd name="T36" fmla="*/ 29 w 834"/>
                <a:gd name="T37" fmla="*/ 1 h 761"/>
                <a:gd name="T38" fmla="*/ 27 w 834"/>
                <a:gd name="T39" fmla="*/ 1 h 761"/>
                <a:gd name="T40" fmla="*/ 23 w 834"/>
                <a:gd name="T41" fmla="*/ 1 h 761"/>
                <a:gd name="T42" fmla="*/ 21 w 834"/>
                <a:gd name="T43" fmla="*/ 1 h 761"/>
                <a:gd name="T44" fmla="*/ 19 w 834"/>
                <a:gd name="T45" fmla="*/ 1 h 761"/>
                <a:gd name="T46" fmla="*/ 18 w 834"/>
                <a:gd name="T47" fmla="*/ 4 h 761"/>
                <a:gd name="T48" fmla="*/ 15 w 834"/>
                <a:gd name="T49" fmla="*/ 4 h 761"/>
                <a:gd name="T50" fmla="*/ 14 w 834"/>
                <a:gd name="T51" fmla="*/ 5 h 761"/>
                <a:gd name="T52" fmla="*/ 13 w 834"/>
                <a:gd name="T53" fmla="*/ 7 h 761"/>
                <a:gd name="T54" fmla="*/ 15 w 834"/>
                <a:gd name="T55" fmla="*/ 8 h 761"/>
                <a:gd name="T56" fmla="*/ 13 w 834"/>
                <a:gd name="T57" fmla="*/ 9 h 761"/>
                <a:gd name="T58" fmla="*/ 11 w 834"/>
                <a:gd name="T59" fmla="*/ 11 h 761"/>
                <a:gd name="T60" fmla="*/ 10 w 834"/>
                <a:gd name="T61" fmla="*/ 16 h 761"/>
                <a:gd name="T62" fmla="*/ 11 w 834"/>
                <a:gd name="T63" fmla="*/ 17 h 761"/>
                <a:gd name="T64" fmla="*/ 8 w 834"/>
                <a:gd name="T65" fmla="*/ 18 h 761"/>
                <a:gd name="T66" fmla="*/ 7 w 834"/>
                <a:gd name="T67" fmla="*/ 19 h 761"/>
                <a:gd name="T68" fmla="*/ 6 w 834"/>
                <a:gd name="T69" fmla="*/ 19 h 761"/>
                <a:gd name="T70" fmla="*/ 3 w 834"/>
                <a:gd name="T71" fmla="*/ 20 h 761"/>
                <a:gd name="T72" fmla="*/ 0 w 834"/>
                <a:gd name="T73" fmla="*/ 20 h 761"/>
                <a:gd name="T74" fmla="*/ 2 w 834"/>
                <a:gd name="T75" fmla="*/ 29 h 761"/>
                <a:gd name="T76" fmla="*/ 2 w 834"/>
                <a:gd name="T77" fmla="*/ 35 h 761"/>
                <a:gd name="T78" fmla="*/ 3 w 834"/>
                <a:gd name="T79" fmla="*/ 38 h 761"/>
                <a:gd name="T80" fmla="*/ 6 w 834"/>
                <a:gd name="T81" fmla="*/ 37 h 761"/>
                <a:gd name="T82" fmla="*/ 7 w 834"/>
                <a:gd name="T83" fmla="*/ 36 h 761"/>
                <a:gd name="T84" fmla="*/ 8 w 834"/>
                <a:gd name="T85" fmla="*/ 35 h 761"/>
                <a:gd name="T86" fmla="*/ 13 w 834"/>
                <a:gd name="T87" fmla="*/ 34 h 761"/>
                <a:gd name="T88" fmla="*/ 16 w 834"/>
                <a:gd name="T89" fmla="*/ 34 h 761"/>
                <a:gd name="T90" fmla="*/ 19 w 834"/>
                <a:gd name="T91" fmla="*/ 34 h 761"/>
                <a:gd name="T92" fmla="*/ 22 w 834"/>
                <a:gd name="T93" fmla="*/ 35 h 761"/>
                <a:gd name="T94" fmla="*/ 24 w 834"/>
                <a:gd name="T95" fmla="*/ 35 h 761"/>
                <a:gd name="T96" fmla="*/ 25 w 834"/>
                <a:gd name="T97" fmla="*/ 36 h 761"/>
                <a:gd name="T98" fmla="*/ 27 w 834"/>
                <a:gd name="T99" fmla="*/ 35 h 761"/>
                <a:gd name="T100" fmla="*/ 29 w 834"/>
                <a:gd name="T101" fmla="*/ 35 h 761"/>
                <a:gd name="T102" fmla="*/ 31 w 834"/>
                <a:gd name="T103" fmla="*/ 35 h 761"/>
                <a:gd name="T104" fmla="*/ 33 w 834"/>
                <a:gd name="T105" fmla="*/ 35 h 761"/>
                <a:gd name="T106" fmla="*/ 34 w 834"/>
                <a:gd name="T107" fmla="*/ 35 h 761"/>
                <a:gd name="T108" fmla="*/ 38 w 834"/>
                <a:gd name="T109" fmla="*/ 34 h 761"/>
                <a:gd name="T110" fmla="*/ 41 w 834"/>
                <a:gd name="T111" fmla="*/ 34 h 761"/>
                <a:gd name="T112" fmla="*/ 40 w 834"/>
                <a:gd name="T113" fmla="*/ 32 h 761"/>
                <a:gd name="T114" fmla="*/ 41 w 834"/>
                <a:gd name="T115" fmla="*/ 28 h 761"/>
                <a:gd name="T116" fmla="*/ 46 w 834"/>
                <a:gd name="T117" fmla="*/ 26 h 7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34" h="761">
                  <a:moveTo>
                    <a:pt x="804" y="535"/>
                  </a:moveTo>
                  <a:lnTo>
                    <a:pt x="781" y="481"/>
                  </a:lnTo>
                  <a:lnTo>
                    <a:pt x="772" y="473"/>
                  </a:lnTo>
                  <a:lnTo>
                    <a:pt x="761" y="473"/>
                  </a:lnTo>
                  <a:lnTo>
                    <a:pt x="761" y="449"/>
                  </a:lnTo>
                  <a:lnTo>
                    <a:pt x="749" y="449"/>
                  </a:lnTo>
                  <a:lnTo>
                    <a:pt x="749" y="439"/>
                  </a:lnTo>
                  <a:lnTo>
                    <a:pt x="739" y="419"/>
                  </a:lnTo>
                  <a:lnTo>
                    <a:pt x="719" y="407"/>
                  </a:lnTo>
                  <a:lnTo>
                    <a:pt x="719" y="397"/>
                  </a:lnTo>
                  <a:lnTo>
                    <a:pt x="727" y="385"/>
                  </a:lnTo>
                  <a:lnTo>
                    <a:pt x="727" y="374"/>
                  </a:lnTo>
                  <a:lnTo>
                    <a:pt x="739" y="365"/>
                  </a:lnTo>
                  <a:lnTo>
                    <a:pt x="749" y="365"/>
                  </a:lnTo>
                  <a:lnTo>
                    <a:pt x="772" y="374"/>
                  </a:lnTo>
                  <a:lnTo>
                    <a:pt x="804" y="374"/>
                  </a:lnTo>
                  <a:lnTo>
                    <a:pt x="834" y="323"/>
                  </a:lnTo>
                  <a:lnTo>
                    <a:pt x="834" y="300"/>
                  </a:lnTo>
                  <a:lnTo>
                    <a:pt x="814" y="300"/>
                  </a:lnTo>
                  <a:lnTo>
                    <a:pt x="804" y="290"/>
                  </a:lnTo>
                  <a:lnTo>
                    <a:pt x="804" y="278"/>
                  </a:lnTo>
                  <a:lnTo>
                    <a:pt x="781" y="270"/>
                  </a:lnTo>
                  <a:lnTo>
                    <a:pt x="739" y="290"/>
                  </a:lnTo>
                  <a:lnTo>
                    <a:pt x="739" y="278"/>
                  </a:lnTo>
                  <a:lnTo>
                    <a:pt x="727" y="246"/>
                  </a:lnTo>
                  <a:lnTo>
                    <a:pt x="697" y="235"/>
                  </a:lnTo>
                  <a:lnTo>
                    <a:pt x="653" y="193"/>
                  </a:lnTo>
                  <a:lnTo>
                    <a:pt x="642" y="173"/>
                  </a:lnTo>
                  <a:lnTo>
                    <a:pt x="623" y="161"/>
                  </a:lnTo>
                  <a:lnTo>
                    <a:pt x="623" y="139"/>
                  </a:lnTo>
                  <a:lnTo>
                    <a:pt x="623" y="128"/>
                  </a:lnTo>
                  <a:lnTo>
                    <a:pt x="623" y="97"/>
                  </a:lnTo>
                  <a:lnTo>
                    <a:pt x="611" y="86"/>
                  </a:lnTo>
                  <a:lnTo>
                    <a:pt x="600" y="44"/>
                  </a:lnTo>
                  <a:lnTo>
                    <a:pt x="588" y="44"/>
                  </a:lnTo>
                  <a:lnTo>
                    <a:pt x="558" y="24"/>
                  </a:lnTo>
                  <a:lnTo>
                    <a:pt x="535" y="12"/>
                  </a:lnTo>
                  <a:lnTo>
                    <a:pt x="516" y="24"/>
                  </a:lnTo>
                  <a:lnTo>
                    <a:pt x="473" y="54"/>
                  </a:lnTo>
                  <a:lnTo>
                    <a:pt x="473" y="24"/>
                  </a:lnTo>
                  <a:lnTo>
                    <a:pt x="450" y="12"/>
                  </a:lnTo>
                  <a:lnTo>
                    <a:pt x="407" y="24"/>
                  </a:lnTo>
                  <a:lnTo>
                    <a:pt x="385" y="12"/>
                  </a:lnTo>
                  <a:lnTo>
                    <a:pt x="365" y="12"/>
                  </a:lnTo>
                  <a:lnTo>
                    <a:pt x="365" y="0"/>
                  </a:lnTo>
                  <a:lnTo>
                    <a:pt x="332" y="24"/>
                  </a:lnTo>
                  <a:lnTo>
                    <a:pt x="323" y="44"/>
                  </a:lnTo>
                  <a:lnTo>
                    <a:pt x="312" y="74"/>
                  </a:lnTo>
                  <a:lnTo>
                    <a:pt x="300" y="74"/>
                  </a:lnTo>
                  <a:lnTo>
                    <a:pt x="270" y="74"/>
                  </a:lnTo>
                  <a:lnTo>
                    <a:pt x="258" y="108"/>
                  </a:lnTo>
                  <a:lnTo>
                    <a:pt x="246" y="108"/>
                  </a:lnTo>
                  <a:lnTo>
                    <a:pt x="236" y="119"/>
                  </a:lnTo>
                  <a:lnTo>
                    <a:pt x="224" y="128"/>
                  </a:lnTo>
                  <a:lnTo>
                    <a:pt x="236" y="151"/>
                  </a:lnTo>
                  <a:lnTo>
                    <a:pt x="258" y="151"/>
                  </a:lnTo>
                  <a:lnTo>
                    <a:pt x="246" y="181"/>
                  </a:lnTo>
                  <a:lnTo>
                    <a:pt x="224" y="181"/>
                  </a:lnTo>
                  <a:lnTo>
                    <a:pt x="216" y="204"/>
                  </a:lnTo>
                  <a:lnTo>
                    <a:pt x="193" y="216"/>
                  </a:lnTo>
                  <a:lnTo>
                    <a:pt x="193" y="270"/>
                  </a:lnTo>
                  <a:lnTo>
                    <a:pt x="181" y="312"/>
                  </a:lnTo>
                  <a:lnTo>
                    <a:pt x="204" y="342"/>
                  </a:lnTo>
                  <a:lnTo>
                    <a:pt x="193" y="342"/>
                  </a:lnTo>
                  <a:lnTo>
                    <a:pt x="162" y="332"/>
                  </a:lnTo>
                  <a:lnTo>
                    <a:pt x="139" y="354"/>
                  </a:lnTo>
                  <a:lnTo>
                    <a:pt x="119" y="354"/>
                  </a:lnTo>
                  <a:lnTo>
                    <a:pt x="128" y="374"/>
                  </a:lnTo>
                  <a:lnTo>
                    <a:pt x="109" y="385"/>
                  </a:lnTo>
                  <a:lnTo>
                    <a:pt x="97" y="374"/>
                  </a:lnTo>
                  <a:lnTo>
                    <a:pt x="74" y="397"/>
                  </a:lnTo>
                  <a:lnTo>
                    <a:pt x="55" y="397"/>
                  </a:lnTo>
                  <a:lnTo>
                    <a:pt x="32" y="407"/>
                  </a:lnTo>
                  <a:lnTo>
                    <a:pt x="0" y="397"/>
                  </a:lnTo>
                  <a:lnTo>
                    <a:pt x="43" y="523"/>
                  </a:lnTo>
                  <a:lnTo>
                    <a:pt x="32" y="588"/>
                  </a:lnTo>
                  <a:lnTo>
                    <a:pt x="0" y="642"/>
                  </a:lnTo>
                  <a:lnTo>
                    <a:pt x="32" y="685"/>
                  </a:lnTo>
                  <a:lnTo>
                    <a:pt x="32" y="727"/>
                  </a:lnTo>
                  <a:lnTo>
                    <a:pt x="55" y="761"/>
                  </a:lnTo>
                  <a:lnTo>
                    <a:pt x="66" y="749"/>
                  </a:lnTo>
                  <a:lnTo>
                    <a:pt x="97" y="739"/>
                  </a:lnTo>
                  <a:lnTo>
                    <a:pt x="119" y="727"/>
                  </a:lnTo>
                  <a:lnTo>
                    <a:pt x="128" y="719"/>
                  </a:lnTo>
                  <a:lnTo>
                    <a:pt x="128" y="707"/>
                  </a:lnTo>
                  <a:lnTo>
                    <a:pt x="139" y="695"/>
                  </a:lnTo>
                  <a:lnTo>
                    <a:pt x="204" y="673"/>
                  </a:lnTo>
                  <a:lnTo>
                    <a:pt x="224" y="673"/>
                  </a:lnTo>
                  <a:lnTo>
                    <a:pt x="258" y="665"/>
                  </a:lnTo>
                  <a:lnTo>
                    <a:pt x="290" y="673"/>
                  </a:lnTo>
                  <a:lnTo>
                    <a:pt x="312" y="685"/>
                  </a:lnTo>
                  <a:lnTo>
                    <a:pt x="343" y="673"/>
                  </a:lnTo>
                  <a:lnTo>
                    <a:pt x="385" y="685"/>
                  </a:lnTo>
                  <a:lnTo>
                    <a:pt x="385" y="695"/>
                  </a:lnTo>
                  <a:lnTo>
                    <a:pt x="397" y="707"/>
                  </a:lnTo>
                  <a:lnTo>
                    <a:pt x="427" y="695"/>
                  </a:lnTo>
                  <a:lnTo>
                    <a:pt x="427" y="719"/>
                  </a:lnTo>
                  <a:lnTo>
                    <a:pt x="439" y="719"/>
                  </a:lnTo>
                  <a:lnTo>
                    <a:pt x="450" y="707"/>
                  </a:lnTo>
                  <a:lnTo>
                    <a:pt x="481" y="695"/>
                  </a:lnTo>
                  <a:lnTo>
                    <a:pt x="481" y="685"/>
                  </a:lnTo>
                  <a:lnTo>
                    <a:pt x="516" y="695"/>
                  </a:lnTo>
                  <a:lnTo>
                    <a:pt x="524" y="685"/>
                  </a:lnTo>
                  <a:lnTo>
                    <a:pt x="546" y="707"/>
                  </a:lnTo>
                  <a:lnTo>
                    <a:pt x="568" y="665"/>
                  </a:lnTo>
                  <a:lnTo>
                    <a:pt x="588" y="685"/>
                  </a:lnTo>
                  <a:lnTo>
                    <a:pt x="600" y="695"/>
                  </a:lnTo>
                  <a:lnTo>
                    <a:pt x="611" y="695"/>
                  </a:lnTo>
                  <a:lnTo>
                    <a:pt x="623" y="685"/>
                  </a:lnTo>
                  <a:lnTo>
                    <a:pt x="673" y="673"/>
                  </a:lnTo>
                  <a:lnTo>
                    <a:pt x="707" y="685"/>
                  </a:lnTo>
                  <a:lnTo>
                    <a:pt x="719" y="673"/>
                  </a:lnTo>
                  <a:lnTo>
                    <a:pt x="719" y="665"/>
                  </a:lnTo>
                  <a:lnTo>
                    <a:pt x="707" y="642"/>
                  </a:lnTo>
                  <a:lnTo>
                    <a:pt x="707" y="600"/>
                  </a:lnTo>
                  <a:lnTo>
                    <a:pt x="727" y="558"/>
                  </a:lnTo>
                  <a:lnTo>
                    <a:pt x="772" y="535"/>
                  </a:lnTo>
                  <a:lnTo>
                    <a:pt x="804" y="535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1" name="Freeform 20"/>
            <p:cNvSpPr>
              <a:spLocks/>
            </p:cNvSpPr>
            <p:nvPr/>
          </p:nvSpPr>
          <p:spPr bwMode="auto">
            <a:xfrm>
              <a:off x="3258" y="2082"/>
              <a:ext cx="470" cy="418"/>
            </a:xfrm>
            <a:custGeom>
              <a:avLst/>
              <a:gdLst>
                <a:gd name="T0" fmla="*/ 45 w 834"/>
                <a:gd name="T1" fmla="*/ 24 h 761"/>
                <a:gd name="T2" fmla="*/ 43 w 834"/>
                <a:gd name="T3" fmla="*/ 24 h 761"/>
                <a:gd name="T4" fmla="*/ 43 w 834"/>
                <a:gd name="T5" fmla="*/ 23 h 761"/>
                <a:gd name="T6" fmla="*/ 42 w 834"/>
                <a:gd name="T7" fmla="*/ 21 h 761"/>
                <a:gd name="T8" fmla="*/ 41 w 834"/>
                <a:gd name="T9" fmla="*/ 20 h 761"/>
                <a:gd name="T10" fmla="*/ 41 w 834"/>
                <a:gd name="T11" fmla="*/ 19 h 761"/>
                <a:gd name="T12" fmla="*/ 43 w 834"/>
                <a:gd name="T13" fmla="*/ 18 h 761"/>
                <a:gd name="T14" fmla="*/ 46 w 834"/>
                <a:gd name="T15" fmla="*/ 19 h 761"/>
                <a:gd name="T16" fmla="*/ 47 w 834"/>
                <a:gd name="T17" fmla="*/ 15 h 761"/>
                <a:gd name="T18" fmla="*/ 46 w 834"/>
                <a:gd name="T19" fmla="*/ 14 h 761"/>
                <a:gd name="T20" fmla="*/ 45 w 834"/>
                <a:gd name="T21" fmla="*/ 13 h 761"/>
                <a:gd name="T22" fmla="*/ 42 w 834"/>
                <a:gd name="T23" fmla="*/ 14 h 761"/>
                <a:gd name="T24" fmla="*/ 39 w 834"/>
                <a:gd name="T25" fmla="*/ 12 h 761"/>
                <a:gd name="T26" fmla="*/ 37 w 834"/>
                <a:gd name="T27" fmla="*/ 9 h 761"/>
                <a:gd name="T28" fmla="*/ 36 w 834"/>
                <a:gd name="T29" fmla="*/ 7 h 761"/>
                <a:gd name="T30" fmla="*/ 36 w 834"/>
                <a:gd name="T31" fmla="*/ 5 h 761"/>
                <a:gd name="T32" fmla="*/ 34 w 834"/>
                <a:gd name="T33" fmla="*/ 2 h 761"/>
                <a:gd name="T34" fmla="*/ 32 w 834"/>
                <a:gd name="T35" fmla="*/ 1 h 761"/>
                <a:gd name="T36" fmla="*/ 29 w 834"/>
                <a:gd name="T37" fmla="*/ 1 h 761"/>
                <a:gd name="T38" fmla="*/ 27 w 834"/>
                <a:gd name="T39" fmla="*/ 1 h 761"/>
                <a:gd name="T40" fmla="*/ 23 w 834"/>
                <a:gd name="T41" fmla="*/ 1 h 761"/>
                <a:gd name="T42" fmla="*/ 21 w 834"/>
                <a:gd name="T43" fmla="*/ 1 h 761"/>
                <a:gd name="T44" fmla="*/ 19 w 834"/>
                <a:gd name="T45" fmla="*/ 1 h 761"/>
                <a:gd name="T46" fmla="*/ 18 w 834"/>
                <a:gd name="T47" fmla="*/ 4 h 761"/>
                <a:gd name="T48" fmla="*/ 15 w 834"/>
                <a:gd name="T49" fmla="*/ 4 h 761"/>
                <a:gd name="T50" fmla="*/ 14 w 834"/>
                <a:gd name="T51" fmla="*/ 5 h 761"/>
                <a:gd name="T52" fmla="*/ 13 w 834"/>
                <a:gd name="T53" fmla="*/ 7 h 761"/>
                <a:gd name="T54" fmla="*/ 15 w 834"/>
                <a:gd name="T55" fmla="*/ 8 h 761"/>
                <a:gd name="T56" fmla="*/ 13 w 834"/>
                <a:gd name="T57" fmla="*/ 9 h 761"/>
                <a:gd name="T58" fmla="*/ 11 w 834"/>
                <a:gd name="T59" fmla="*/ 11 h 761"/>
                <a:gd name="T60" fmla="*/ 10 w 834"/>
                <a:gd name="T61" fmla="*/ 16 h 761"/>
                <a:gd name="T62" fmla="*/ 11 w 834"/>
                <a:gd name="T63" fmla="*/ 17 h 761"/>
                <a:gd name="T64" fmla="*/ 8 w 834"/>
                <a:gd name="T65" fmla="*/ 18 h 761"/>
                <a:gd name="T66" fmla="*/ 7 w 834"/>
                <a:gd name="T67" fmla="*/ 19 h 761"/>
                <a:gd name="T68" fmla="*/ 6 w 834"/>
                <a:gd name="T69" fmla="*/ 19 h 761"/>
                <a:gd name="T70" fmla="*/ 3 w 834"/>
                <a:gd name="T71" fmla="*/ 20 h 761"/>
                <a:gd name="T72" fmla="*/ 0 w 834"/>
                <a:gd name="T73" fmla="*/ 20 h 761"/>
                <a:gd name="T74" fmla="*/ 2 w 834"/>
                <a:gd name="T75" fmla="*/ 29 h 761"/>
                <a:gd name="T76" fmla="*/ 2 w 834"/>
                <a:gd name="T77" fmla="*/ 35 h 761"/>
                <a:gd name="T78" fmla="*/ 3 w 834"/>
                <a:gd name="T79" fmla="*/ 38 h 761"/>
                <a:gd name="T80" fmla="*/ 6 w 834"/>
                <a:gd name="T81" fmla="*/ 37 h 761"/>
                <a:gd name="T82" fmla="*/ 7 w 834"/>
                <a:gd name="T83" fmla="*/ 36 h 761"/>
                <a:gd name="T84" fmla="*/ 8 w 834"/>
                <a:gd name="T85" fmla="*/ 35 h 761"/>
                <a:gd name="T86" fmla="*/ 13 w 834"/>
                <a:gd name="T87" fmla="*/ 34 h 761"/>
                <a:gd name="T88" fmla="*/ 16 w 834"/>
                <a:gd name="T89" fmla="*/ 34 h 761"/>
                <a:gd name="T90" fmla="*/ 19 w 834"/>
                <a:gd name="T91" fmla="*/ 34 h 761"/>
                <a:gd name="T92" fmla="*/ 22 w 834"/>
                <a:gd name="T93" fmla="*/ 35 h 761"/>
                <a:gd name="T94" fmla="*/ 24 w 834"/>
                <a:gd name="T95" fmla="*/ 35 h 761"/>
                <a:gd name="T96" fmla="*/ 25 w 834"/>
                <a:gd name="T97" fmla="*/ 36 h 761"/>
                <a:gd name="T98" fmla="*/ 27 w 834"/>
                <a:gd name="T99" fmla="*/ 35 h 761"/>
                <a:gd name="T100" fmla="*/ 29 w 834"/>
                <a:gd name="T101" fmla="*/ 35 h 761"/>
                <a:gd name="T102" fmla="*/ 31 w 834"/>
                <a:gd name="T103" fmla="*/ 35 h 761"/>
                <a:gd name="T104" fmla="*/ 33 w 834"/>
                <a:gd name="T105" fmla="*/ 35 h 761"/>
                <a:gd name="T106" fmla="*/ 34 w 834"/>
                <a:gd name="T107" fmla="*/ 35 h 761"/>
                <a:gd name="T108" fmla="*/ 38 w 834"/>
                <a:gd name="T109" fmla="*/ 34 h 761"/>
                <a:gd name="T110" fmla="*/ 41 w 834"/>
                <a:gd name="T111" fmla="*/ 34 h 761"/>
                <a:gd name="T112" fmla="*/ 40 w 834"/>
                <a:gd name="T113" fmla="*/ 32 h 761"/>
                <a:gd name="T114" fmla="*/ 41 w 834"/>
                <a:gd name="T115" fmla="*/ 28 h 761"/>
                <a:gd name="T116" fmla="*/ 46 w 834"/>
                <a:gd name="T117" fmla="*/ 26 h 7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34" h="761">
                  <a:moveTo>
                    <a:pt x="804" y="535"/>
                  </a:moveTo>
                  <a:lnTo>
                    <a:pt x="781" y="481"/>
                  </a:lnTo>
                  <a:lnTo>
                    <a:pt x="772" y="473"/>
                  </a:lnTo>
                  <a:lnTo>
                    <a:pt x="761" y="473"/>
                  </a:lnTo>
                  <a:lnTo>
                    <a:pt x="761" y="449"/>
                  </a:lnTo>
                  <a:lnTo>
                    <a:pt x="749" y="449"/>
                  </a:lnTo>
                  <a:lnTo>
                    <a:pt x="749" y="439"/>
                  </a:lnTo>
                  <a:lnTo>
                    <a:pt x="739" y="419"/>
                  </a:lnTo>
                  <a:lnTo>
                    <a:pt x="719" y="407"/>
                  </a:lnTo>
                  <a:lnTo>
                    <a:pt x="719" y="397"/>
                  </a:lnTo>
                  <a:lnTo>
                    <a:pt x="727" y="385"/>
                  </a:lnTo>
                  <a:lnTo>
                    <a:pt x="727" y="374"/>
                  </a:lnTo>
                  <a:lnTo>
                    <a:pt x="739" y="365"/>
                  </a:lnTo>
                  <a:lnTo>
                    <a:pt x="749" y="365"/>
                  </a:lnTo>
                  <a:lnTo>
                    <a:pt x="772" y="374"/>
                  </a:lnTo>
                  <a:lnTo>
                    <a:pt x="804" y="374"/>
                  </a:lnTo>
                  <a:lnTo>
                    <a:pt x="834" y="323"/>
                  </a:lnTo>
                  <a:lnTo>
                    <a:pt x="834" y="300"/>
                  </a:lnTo>
                  <a:lnTo>
                    <a:pt x="814" y="300"/>
                  </a:lnTo>
                  <a:lnTo>
                    <a:pt x="804" y="290"/>
                  </a:lnTo>
                  <a:lnTo>
                    <a:pt x="804" y="278"/>
                  </a:lnTo>
                  <a:lnTo>
                    <a:pt x="781" y="270"/>
                  </a:lnTo>
                  <a:lnTo>
                    <a:pt x="739" y="290"/>
                  </a:lnTo>
                  <a:lnTo>
                    <a:pt x="739" y="278"/>
                  </a:lnTo>
                  <a:lnTo>
                    <a:pt x="727" y="246"/>
                  </a:lnTo>
                  <a:lnTo>
                    <a:pt x="697" y="235"/>
                  </a:lnTo>
                  <a:lnTo>
                    <a:pt x="653" y="193"/>
                  </a:lnTo>
                  <a:lnTo>
                    <a:pt x="642" y="173"/>
                  </a:lnTo>
                  <a:lnTo>
                    <a:pt x="623" y="161"/>
                  </a:lnTo>
                  <a:lnTo>
                    <a:pt x="623" y="139"/>
                  </a:lnTo>
                  <a:lnTo>
                    <a:pt x="623" y="128"/>
                  </a:lnTo>
                  <a:lnTo>
                    <a:pt x="623" y="97"/>
                  </a:lnTo>
                  <a:lnTo>
                    <a:pt x="611" y="86"/>
                  </a:lnTo>
                  <a:lnTo>
                    <a:pt x="600" y="44"/>
                  </a:lnTo>
                  <a:lnTo>
                    <a:pt x="588" y="44"/>
                  </a:lnTo>
                  <a:lnTo>
                    <a:pt x="558" y="24"/>
                  </a:lnTo>
                  <a:lnTo>
                    <a:pt x="535" y="12"/>
                  </a:lnTo>
                  <a:lnTo>
                    <a:pt x="516" y="24"/>
                  </a:lnTo>
                  <a:lnTo>
                    <a:pt x="473" y="54"/>
                  </a:lnTo>
                  <a:lnTo>
                    <a:pt x="473" y="24"/>
                  </a:lnTo>
                  <a:lnTo>
                    <a:pt x="450" y="12"/>
                  </a:lnTo>
                  <a:lnTo>
                    <a:pt x="407" y="24"/>
                  </a:lnTo>
                  <a:lnTo>
                    <a:pt x="385" y="12"/>
                  </a:lnTo>
                  <a:lnTo>
                    <a:pt x="365" y="12"/>
                  </a:lnTo>
                  <a:lnTo>
                    <a:pt x="365" y="0"/>
                  </a:lnTo>
                  <a:lnTo>
                    <a:pt x="332" y="24"/>
                  </a:lnTo>
                  <a:lnTo>
                    <a:pt x="323" y="44"/>
                  </a:lnTo>
                  <a:lnTo>
                    <a:pt x="312" y="74"/>
                  </a:lnTo>
                  <a:lnTo>
                    <a:pt x="300" y="74"/>
                  </a:lnTo>
                  <a:lnTo>
                    <a:pt x="270" y="74"/>
                  </a:lnTo>
                  <a:lnTo>
                    <a:pt x="258" y="108"/>
                  </a:lnTo>
                  <a:lnTo>
                    <a:pt x="246" y="108"/>
                  </a:lnTo>
                  <a:lnTo>
                    <a:pt x="236" y="119"/>
                  </a:lnTo>
                  <a:lnTo>
                    <a:pt x="224" y="128"/>
                  </a:lnTo>
                  <a:lnTo>
                    <a:pt x="236" y="151"/>
                  </a:lnTo>
                  <a:lnTo>
                    <a:pt x="258" y="151"/>
                  </a:lnTo>
                  <a:lnTo>
                    <a:pt x="246" y="181"/>
                  </a:lnTo>
                  <a:lnTo>
                    <a:pt x="224" y="181"/>
                  </a:lnTo>
                  <a:lnTo>
                    <a:pt x="216" y="204"/>
                  </a:lnTo>
                  <a:lnTo>
                    <a:pt x="193" y="216"/>
                  </a:lnTo>
                  <a:lnTo>
                    <a:pt x="193" y="270"/>
                  </a:lnTo>
                  <a:lnTo>
                    <a:pt x="181" y="312"/>
                  </a:lnTo>
                  <a:lnTo>
                    <a:pt x="204" y="342"/>
                  </a:lnTo>
                  <a:lnTo>
                    <a:pt x="193" y="342"/>
                  </a:lnTo>
                  <a:lnTo>
                    <a:pt x="162" y="332"/>
                  </a:lnTo>
                  <a:lnTo>
                    <a:pt x="139" y="354"/>
                  </a:lnTo>
                  <a:lnTo>
                    <a:pt x="119" y="354"/>
                  </a:lnTo>
                  <a:lnTo>
                    <a:pt x="128" y="374"/>
                  </a:lnTo>
                  <a:lnTo>
                    <a:pt x="109" y="385"/>
                  </a:lnTo>
                  <a:lnTo>
                    <a:pt x="97" y="374"/>
                  </a:lnTo>
                  <a:lnTo>
                    <a:pt x="74" y="397"/>
                  </a:lnTo>
                  <a:lnTo>
                    <a:pt x="55" y="397"/>
                  </a:lnTo>
                  <a:lnTo>
                    <a:pt x="32" y="407"/>
                  </a:lnTo>
                  <a:lnTo>
                    <a:pt x="0" y="397"/>
                  </a:lnTo>
                  <a:lnTo>
                    <a:pt x="43" y="523"/>
                  </a:lnTo>
                  <a:lnTo>
                    <a:pt x="32" y="588"/>
                  </a:lnTo>
                  <a:lnTo>
                    <a:pt x="0" y="642"/>
                  </a:lnTo>
                  <a:lnTo>
                    <a:pt x="32" y="685"/>
                  </a:lnTo>
                  <a:lnTo>
                    <a:pt x="32" y="727"/>
                  </a:lnTo>
                  <a:lnTo>
                    <a:pt x="55" y="761"/>
                  </a:lnTo>
                  <a:lnTo>
                    <a:pt x="66" y="749"/>
                  </a:lnTo>
                  <a:lnTo>
                    <a:pt x="97" y="739"/>
                  </a:lnTo>
                  <a:lnTo>
                    <a:pt x="119" y="727"/>
                  </a:lnTo>
                  <a:lnTo>
                    <a:pt x="128" y="719"/>
                  </a:lnTo>
                  <a:lnTo>
                    <a:pt x="128" y="707"/>
                  </a:lnTo>
                  <a:lnTo>
                    <a:pt x="139" y="695"/>
                  </a:lnTo>
                  <a:lnTo>
                    <a:pt x="204" y="673"/>
                  </a:lnTo>
                  <a:lnTo>
                    <a:pt x="224" y="673"/>
                  </a:lnTo>
                  <a:lnTo>
                    <a:pt x="258" y="665"/>
                  </a:lnTo>
                  <a:lnTo>
                    <a:pt x="290" y="673"/>
                  </a:lnTo>
                  <a:lnTo>
                    <a:pt x="312" y="685"/>
                  </a:lnTo>
                  <a:lnTo>
                    <a:pt x="343" y="673"/>
                  </a:lnTo>
                  <a:lnTo>
                    <a:pt x="385" y="685"/>
                  </a:lnTo>
                  <a:lnTo>
                    <a:pt x="385" y="695"/>
                  </a:lnTo>
                  <a:lnTo>
                    <a:pt x="397" y="707"/>
                  </a:lnTo>
                  <a:lnTo>
                    <a:pt x="427" y="695"/>
                  </a:lnTo>
                  <a:lnTo>
                    <a:pt x="427" y="719"/>
                  </a:lnTo>
                  <a:lnTo>
                    <a:pt x="439" y="719"/>
                  </a:lnTo>
                  <a:lnTo>
                    <a:pt x="450" y="707"/>
                  </a:lnTo>
                  <a:lnTo>
                    <a:pt x="481" y="695"/>
                  </a:lnTo>
                  <a:lnTo>
                    <a:pt x="481" y="685"/>
                  </a:lnTo>
                  <a:lnTo>
                    <a:pt x="516" y="695"/>
                  </a:lnTo>
                  <a:lnTo>
                    <a:pt x="524" y="685"/>
                  </a:lnTo>
                  <a:lnTo>
                    <a:pt x="546" y="707"/>
                  </a:lnTo>
                  <a:lnTo>
                    <a:pt x="568" y="665"/>
                  </a:lnTo>
                  <a:lnTo>
                    <a:pt x="588" y="685"/>
                  </a:lnTo>
                  <a:lnTo>
                    <a:pt x="600" y="695"/>
                  </a:lnTo>
                  <a:lnTo>
                    <a:pt x="611" y="695"/>
                  </a:lnTo>
                  <a:lnTo>
                    <a:pt x="623" y="685"/>
                  </a:lnTo>
                  <a:lnTo>
                    <a:pt x="673" y="673"/>
                  </a:lnTo>
                  <a:lnTo>
                    <a:pt x="707" y="685"/>
                  </a:lnTo>
                  <a:lnTo>
                    <a:pt x="719" y="673"/>
                  </a:lnTo>
                  <a:lnTo>
                    <a:pt x="719" y="665"/>
                  </a:lnTo>
                  <a:lnTo>
                    <a:pt x="707" y="642"/>
                  </a:lnTo>
                  <a:lnTo>
                    <a:pt x="707" y="600"/>
                  </a:lnTo>
                  <a:lnTo>
                    <a:pt x="727" y="558"/>
                  </a:lnTo>
                  <a:lnTo>
                    <a:pt x="772" y="535"/>
                  </a:lnTo>
                  <a:lnTo>
                    <a:pt x="804" y="535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2" name="Freeform 25"/>
            <p:cNvSpPr>
              <a:spLocks/>
            </p:cNvSpPr>
            <p:nvPr/>
          </p:nvSpPr>
          <p:spPr bwMode="auto">
            <a:xfrm>
              <a:off x="2973" y="1977"/>
              <a:ext cx="49" cy="77"/>
            </a:xfrm>
            <a:custGeom>
              <a:avLst/>
              <a:gdLst>
                <a:gd name="T0" fmla="*/ 0 w 86"/>
                <a:gd name="T1" fmla="*/ 4 h 139"/>
                <a:gd name="T2" fmla="*/ 1 w 86"/>
                <a:gd name="T3" fmla="*/ 7 h 139"/>
                <a:gd name="T4" fmla="*/ 3 w 86"/>
                <a:gd name="T5" fmla="*/ 6 h 139"/>
                <a:gd name="T6" fmla="*/ 3 w 86"/>
                <a:gd name="T7" fmla="*/ 2 h 139"/>
                <a:gd name="T8" fmla="*/ 5 w 86"/>
                <a:gd name="T9" fmla="*/ 0 h 139"/>
                <a:gd name="T10" fmla="*/ 2 w 86"/>
                <a:gd name="T11" fmla="*/ 2 h 139"/>
                <a:gd name="T12" fmla="*/ 0 w 86"/>
                <a:gd name="T13" fmla="*/ 4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139">
                  <a:moveTo>
                    <a:pt x="0" y="74"/>
                  </a:moveTo>
                  <a:lnTo>
                    <a:pt x="12" y="139"/>
                  </a:lnTo>
                  <a:lnTo>
                    <a:pt x="54" y="107"/>
                  </a:lnTo>
                  <a:lnTo>
                    <a:pt x="54" y="43"/>
                  </a:lnTo>
                  <a:lnTo>
                    <a:pt x="86" y="0"/>
                  </a:lnTo>
                  <a:lnTo>
                    <a:pt x="24" y="32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3" name="Freeform 26"/>
            <p:cNvSpPr>
              <a:spLocks/>
            </p:cNvSpPr>
            <p:nvPr/>
          </p:nvSpPr>
          <p:spPr bwMode="auto">
            <a:xfrm>
              <a:off x="2973" y="1977"/>
              <a:ext cx="49" cy="77"/>
            </a:xfrm>
            <a:custGeom>
              <a:avLst/>
              <a:gdLst>
                <a:gd name="T0" fmla="*/ 0 w 86"/>
                <a:gd name="T1" fmla="*/ 4 h 139"/>
                <a:gd name="T2" fmla="*/ 1 w 86"/>
                <a:gd name="T3" fmla="*/ 7 h 139"/>
                <a:gd name="T4" fmla="*/ 3 w 86"/>
                <a:gd name="T5" fmla="*/ 6 h 139"/>
                <a:gd name="T6" fmla="*/ 3 w 86"/>
                <a:gd name="T7" fmla="*/ 2 h 139"/>
                <a:gd name="T8" fmla="*/ 5 w 86"/>
                <a:gd name="T9" fmla="*/ 0 h 139"/>
                <a:gd name="T10" fmla="*/ 2 w 86"/>
                <a:gd name="T11" fmla="*/ 2 h 139"/>
                <a:gd name="T12" fmla="*/ 0 w 86"/>
                <a:gd name="T13" fmla="*/ 4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139">
                  <a:moveTo>
                    <a:pt x="0" y="74"/>
                  </a:moveTo>
                  <a:lnTo>
                    <a:pt x="12" y="139"/>
                  </a:lnTo>
                  <a:lnTo>
                    <a:pt x="54" y="107"/>
                  </a:lnTo>
                  <a:lnTo>
                    <a:pt x="54" y="43"/>
                  </a:lnTo>
                  <a:lnTo>
                    <a:pt x="86" y="0"/>
                  </a:lnTo>
                  <a:lnTo>
                    <a:pt x="24" y="32"/>
                  </a:lnTo>
                  <a:lnTo>
                    <a:pt x="0" y="74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4" name="Freeform 27"/>
            <p:cNvSpPr>
              <a:spLocks/>
            </p:cNvSpPr>
            <p:nvPr/>
          </p:nvSpPr>
          <p:spPr bwMode="auto">
            <a:xfrm>
              <a:off x="3137" y="1913"/>
              <a:ext cx="61" cy="41"/>
            </a:xfrm>
            <a:custGeom>
              <a:avLst/>
              <a:gdLst>
                <a:gd name="T0" fmla="*/ 0 w 107"/>
                <a:gd name="T1" fmla="*/ 2 h 77"/>
                <a:gd name="T2" fmla="*/ 2 w 107"/>
                <a:gd name="T3" fmla="*/ 3 h 77"/>
                <a:gd name="T4" fmla="*/ 6 w 107"/>
                <a:gd name="T5" fmla="*/ 1 h 77"/>
                <a:gd name="T6" fmla="*/ 2 w 107"/>
                <a:gd name="T7" fmla="*/ 0 h 77"/>
                <a:gd name="T8" fmla="*/ 0 w 107"/>
                <a:gd name="T9" fmla="*/ 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77">
                  <a:moveTo>
                    <a:pt x="0" y="43"/>
                  </a:moveTo>
                  <a:lnTo>
                    <a:pt x="33" y="77"/>
                  </a:lnTo>
                  <a:lnTo>
                    <a:pt x="107" y="12"/>
                  </a:lnTo>
                  <a:lnTo>
                    <a:pt x="3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5" name="Freeform 28"/>
            <p:cNvSpPr>
              <a:spLocks/>
            </p:cNvSpPr>
            <p:nvPr/>
          </p:nvSpPr>
          <p:spPr bwMode="auto">
            <a:xfrm>
              <a:off x="3137" y="1913"/>
              <a:ext cx="61" cy="41"/>
            </a:xfrm>
            <a:custGeom>
              <a:avLst/>
              <a:gdLst>
                <a:gd name="T0" fmla="*/ 0 w 107"/>
                <a:gd name="T1" fmla="*/ 2 h 77"/>
                <a:gd name="T2" fmla="*/ 2 w 107"/>
                <a:gd name="T3" fmla="*/ 3 h 77"/>
                <a:gd name="T4" fmla="*/ 6 w 107"/>
                <a:gd name="T5" fmla="*/ 1 h 77"/>
                <a:gd name="T6" fmla="*/ 2 w 107"/>
                <a:gd name="T7" fmla="*/ 0 h 77"/>
                <a:gd name="T8" fmla="*/ 0 w 107"/>
                <a:gd name="T9" fmla="*/ 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77">
                  <a:moveTo>
                    <a:pt x="0" y="43"/>
                  </a:moveTo>
                  <a:lnTo>
                    <a:pt x="33" y="77"/>
                  </a:lnTo>
                  <a:lnTo>
                    <a:pt x="107" y="12"/>
                  </a:lnTo>
                  <a:lnTo>
                    <a:pt x="33" y="0"/>
                  </a:lnTo>
                  <a:lnTo>
                    <a:pt x="0" y="43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3156" y="1872"/>
              <a:ext cx="30" cy="30"/>
            </a:xfrm>
            <a:custGeom>
              <a:avLst/>
              <a:gdLst>
                <a:gd name="T0" fmla="*/ 0 w 55"/>
                <a:gd name="T1" fmla="*/ 2 h 53"/>
                <a:gd name="T2" fmla="*/ 1 w 55"/>
                <a:gd name="T3" fmla="*/ 3 h 53"/>
                <a:gd name="T4" fmla="*/ 3 w 55"/>
                <a:gd name="T5" fmla="*/ 2 h 53"/>
                <a:gd name="T6" fmla="*/ 1 w 55"/>
                <a:gd name="T7" fmla="*/ 0 h 53"/>
                <a:gd name="T8" fmla="*/ 0 w 55"/>
                <a:gd name="T9" fmla="*/ 2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3">
                  <a:moveTo>
                    <a:pt x="0" y="30"/>
                  </a:moveTo>
                  <a:lnTo>
                    <a:pt x="10" y="53"/>
                  </a:lnTo>
                  <a:lnTo>
                    <a:pt x="55" y="30"/>
                  </a:lnTo>
                  <a:lnTo>
                    <a:pt x="1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3156" y="1872"/>
              <a:ext cx="30" cy="30"/>
            </a:xfrm>
            <a:custGeom>
              <a:avLst/>
              <a:gdLst>
                <a:gd name="T0" fmla="*/ 0 w 55"/>
                <a:gd name="T1" fmla="*/ 2 h 53"/>
                <a:gd name="T2" fmla="*/ 1 w 55"/>
                <a:gd name="T3" fmla="*/ 3 h 53"/>
                <a:gd name="T4" fmla="*/ 3 w 55"/>
                <a:gd name="T5" fmla="*/ 2 h 53"/>
                <a:gd name="T6" fmla="*/ 1 w 55"/>
                <a:gd name="T7" fmla="*/ 0 h 53"/>
                <a:gd name="T8" fmla="*/ 0 w 55"/>
                <a:gd name="T9" fmla="*/ 2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3">
                  <a:moveTo>
                    <a:pt x="0" y="30"/>
                  </a:moveTo>
                  <a:lnTo>
                    <a:pt x="10" y="53"/>
                  </a:lnTo>
                  <a:lnTo>
                    <a:pt x="55" y="30"/>
                  </a:lnTo>
                  <a:lnTo>
                    <a:pt x="10" y="0"/>
                  </a:lnTo>
                  <a:lnTo>
                    <a:pt x="0" y="30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2419" y="3216"/>
              <a:ext cx="61" cy="133"/>
            </a:xfrm>
            <a:custGeom>
              <a:avLst/>
              <a:gdLst>
                <a:gd name="T0" fmla="*/ 1 w 107"/>
                <a:gd name="T1" fmla="*/ 3 h 246"/>
                <a:gd name="T2" fmla="*/ 0 w 107"/>
                <a:gd name="T3" fmla="*/ 6 h 246"/>
                <a:gd name="T4" fmla="*/ 0 w 107"/>
                <a:gd name="T5" fmla="*/ 9 h 246"/>
                <a:gd name="T6" fmla="*/ 3 w 107"/>
                <a:gd name="T7" fmla="*/ 11 h 246"/>
                <a:gd name="T8" fmla="*/ 5 w 107"/>
                <a:gd name="T9" fmla="*/ 8 h 246"/>
                <a:gd name="T10" fmla="*/ 6 w 107"/>
                <a:gd name="T11" fmla="*/ 5 h 246"/>
                <a:gd name="T12" fmla="*/ 6 w 107"/>
                <a:gd name="T13" fmla="*/ 3 h 246"/>
                <a:gd name="T14" fmla="*/ 6 w 107"/>
                <a:gd name="T15" fmla="*/ 0 h 246"/>
                <a:gd name="T16" fmla="*/ 5 w 107"/>
                <a:gd name="T17" fmla="*/ 2 h 246"/>
                <a:gd name="T18" fmla="*/ 1 w 107"/>
                <a:gd name="T19" fmla="*/ 3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" h="246">
                  <a:moveTo>
                    <a:pt x="12" y="62"/>
                  </a:moveTo>
                  <a:lnTo>
                    <a:pt x="0" y="127"/>
                  </a:lnTo>
                  <a:lnTo>
                    <a:pt x="0" y="181"/>
                  </a:lnTo>
                  <a:lnTo>
                    <a:pt x="54" y="246"/>
                  </a:lnTo>
                  <a:lnTo>
                    <a:pt x="74" y="169"/>
                  </a:lnTo>
                  <a:lnTo>
                    <a:pt x="107" y="115"/>
                  </a:lnTo>
                  <a:lnTo>
                    <a:pt x="96" y="73"/>
                  </a:lnTo>
                  <a:lnTo>
                    <a:pt x="107" y="0"/>
                  </a:lnTo>
                  <a:lnTo>
                    <a:pt x="74" y="42"/>
                  </a:lnTo>
                  <a:lnTo>
                    <a:pt x="12" y="62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2419" y="3216"/>
              <a:ext cx="61" cy="133"/>
            </a:xfrm>
            <a:custGeom>
              <a:avLst/>
              <a:gdLst>
                <a:gd name="T0" fmla="*/ 1 w 107"/>
                <a:gd name="T1" fmla="*/ 3 h 246"/>
                <a:gd name="T2" fmla="*/ 0 w 107"/>
                <a:gd name="T3" fmla="*/ 6 h 246"/>
                <a:gd name="T4" fmla="*/ 0 w 107"/>
                <a:gd name="T5" fmla="*/ 9 h 246"/>
                <a:gd name="T6" fmla="*/ 3 w 107"/>
                <a:gd name="T7" fmla="*/ 11 h 246"/>
                <a:gd name="T8" fmla="*/ 5 w 107"/>
                <a:gd name="T9" fmla="*/ 8 h 246"/>
                <a:gd name="T10" fmla="*/ 6 w 107"/>
                <a:gd name="T11" fmla="*/ 5 h 246"/>
                <a:gd name="T12" fmla="*/ 6 w 107"/>
                <a:gd name="T13" fmla="*/ 3 h 246"/>
                <a:gd name="T14" fmla="*/ 6 w 107"/>
                <a:gd name="T15" fmla="*/ 0 h 246"/>
                <a:gd name="T16" fmla="*/ 5 w 107"/>
                <a:gd name="T17" fmla="*/ 2 h 246"/>
                <a:gd name="T18" fmla="*/ 1 w 107"/>
                <a:gd name="T19" fmla="*/ 3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" h="246">
                  <a:moveTo>
                    <a:pt x="12" y="62"/>
                  </a:moveTo>
                  <a:lnTo>
                    <a:pt x="0" y="127"/>
                  </a:lnTo>
                  <a:lnTo>
                    <a:pt x="0" y="181"/>
                  </a:lnTo>
                  <a:lnTo>
                    <a:pt x="54" y="246"/>
                  </a:lnTo>
                  <a:lnTo>
                    <a:pt x="74" y="169"/>
                  </a:lnTo>
                  <a:lnTo>
                    <a:pt x="107" y="115"/>
                  </a:lnTo>
                  <a:lnTo>
                    <a:pt x="96" y="73"/>
                  </a:lnTo>
                  <a:lnTo>
                    <a:pt x="107" y="0"/>
                  </a:lnTo>
                  <a:lnTo>
                    <a:pt x="74" y="42"/>
                  </a:lnTo>
                  <a:lnTo>
                    <a:pt x="12" y="62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2376" y="3354"/>
              <a:ext cx="104" cy="200"/>
            </a:xfrm>
            <a:custGeom>
              <a:avLst/>
              <a:gdLst>
                <a:gd name="T0" fmla="*/ 1 w 184"/>
                <a:gd name="T1" fmla="*/ 2 h 365"/>
                <a:gd name="T2" fmla="*/ 0 w 184"/>
                <a:gd name="T3" fmla="*/ 4 h 365"/>
                <a:gd name="T4" fmla="*/ 1 w 184"/>
                <a:gd name="T5" fmla="*/ 8 h 365"/>
                <a:gd name="T6" fmla="*/ 1 w 184"/>
                <a:gd name="T7" fmla="*/ 12 h 365"/>
                <a:gd name="T8" fmla="*/ 0 w 184"/>
                <a:gd name="T9" fmla="*/ 15 h 365"/>
                <a:gd name="T10" fmla="*/ 3 w 184"/>
                <a:gd name="T11" fmla="*/ 18 h 365"/>
                <a:gd name="T12" fmla="*/ 6 w 184"/>
                <a:gd name="T13" fmla="*/ 15 h 365"/>
                <a:gd name="T14" fmla="*/ 8 w 184"/>
                <a:gd name="T15" fmla="*/ 16 h 365"/>
                <a:gd name="T16" fmla="*/ 10 w 184"/>
                <a:gd name="T17" fmla="*/ 13 h 365"/>
                <a:gd name="T18" fmla="*/ 11 w 184"/>
                <a:gd name="T19" fmla="*/ 10 h 365"/>
                <a:gd name="T20" fmla="*/ 11 w 184"/>
                <a:gd name="T21" fmla="*/ 7 h 365"/>
                <a:gd name="T22" fmla="*/ 11 w 184"/>
                <a:gd name="T23" fmla="*/ 3 h 365"/>
                <a:gd name="T24" fmla="*/ 8 w 184"/>
                <a:gd name="T25" fmla="*/ 0 h 365"/>
                <a:gd name="T26" fmla="*/ 5 w 184"/>
                <a:gd name="T27" fmla="*/ 2 h 365"/>
                <a:gd name="T28" fmla="*/ 2 w 184"/>
                <a:gd name="T29" fmla="*/ 3 h 365"/>
                <a:gd name="T30" fmla="*/ 1 w 184"/>
                <a:gd name="T31" fmla="*/ 2 h 3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" h="365">
                  <a:moveTo>
                    <a:pt x="12" y="45"/>
                  </a:moveTo>
                  <a:lnTo>
                    <a:pt x="0" y="87"/>
                  </a:lnTo>
                  <a:lnTo>
                    <a:pt x="23" y="161"/>
                  </a:lnTo>
                  <a:lnTo>
                    <a:pt x="23" y="238"/>
                  </a:lnTo>
                  <a:lnTo>
                    <a:pt x="0" y="310"/>
                  </a:lnTo>
                  <a:lnTo>
                    <a:pt x="43" y="365"/>
                  </a:lnTo>
                  <a:lnTo>
                    <a:pt x="97" y="310"/>
                  </a:lnTo>
                  <a:lnTo>
                    <a:pt x="139" y="322"/>
                  </a:lnTo>
                  <a:lnTo>
                    <a:pt x="173" y="258"/>
                  </a:lnTo>
                  <a:lnTo>
                    <a:pt x="184" y="196"/>
                  </a:lnTo>
                  <a:lnTo>
                    <a:pt x="184" y="129"/>
                  </a:lnTo>
                  <a:lnTo>
                    <a:pt x="184" y="65"/>
                  </a:lnTo>
                  <a:lnTo>
                    <a:pt x="139" y="0"/>
                  </a:lnTo>
                  <a:lnTo>
                    <a:pt x="77" y="45"/>
                  </a:lnTo>
                  <a:lnTo>
                    <a:pt x="35" y="54"/>
                  </a:lnTo>
                  <a:lnTo>
                    <a:pt x="12" y="45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2376" y="3354"/>
              <a:ext cx="104" cy="200"/>
            </a:xfrm>
            <a:custGeom>
              <a:avLst/>
              <a:gdLst>
                <a:gd name="T0" fmla="*/ 1 w 184"/>
                <a:gd name="T1" fmla="*/ 2 h 365"/>
                <a:gd name="T2" fmla="*/ 0 w 184"/>
                <a:gd name="T3" fmla="*/ 4 h 365"/>
                <a:gd name="T4" fmla="*/ 1 w 184"/>
                <a:gd name="T5" fmla="*/ 8 h 365"/>
                <a:gd name="T6" fmla="*/ 1 w 184"/>
                <a:gd name="T7" fmla="*/ 12 h 365"/>
                <a:gd name="T8" fmla="*/ 0 w 184"/>
                <a:gd name="T9" fmla="*/ 15 h 365"/>
                <a:gd name="T10" fmla="*/ 3 w 184"/>
                <a:gd name="T11" fmla="*/ 18 h 365"/>
                <a:gd name="T12" fmla="*/ 6 w 184"/>
                <a:gd name="T13" fmla="*/ 15 h 365"/>
                <a:gd name="T14" fmla="*/ 8 w 184"/>
                <a:gd name="T15" fmla="*/ 16 h 365"/>
                <a:gd name="T16" fmla="*/ 10 w 184"/>
                <a:gd name="T17" fmla="*/ 13 h 365"/>
                <a:gd name="T18" fmla="*/ 11 w 184"/>
                <a:gd name="T19" fmla="*/ 10 h 365"/>
                <a:gd name="T20" fmla="*/ 11 w 184"/>
                <a:gd name="T21" fmla="*/ 7 h 365"/>
                <a:gd name="T22" fmla="*/ 11 w 184"/>
                <a:gd name="T23" fmla="*/ 3 h 365"/>
                <a:gd name="T24" fmla="*/ 8 w 184"/>
                <a:gd name="T25" fmla="*/ 0 h 365"/>
                <a:gd name="T26" fmla="*/ 5 w 184"/>
                <a:gd name="T27" fmla="*/ 2 h 365"/>
                <a:gd name="T28" fmla="*/ 2 w 184"/>
                <a:gd name="T29" fmla="*/ 3 h 365"/>
                <a:gd name="T30" fmla="*/ 1 w 184"/>
                <a:gd name="T31" fmla="*/ 2 h 3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" h="365">
                  <a:moveTo>
                    <a:pt x="12" y="45"/>
                  </a:moveTo>
                  <a:lnTo>
                    <a:pt x="0" y="87"/>
                  </a:lnTo>
                  <a:lnTo>
                    <a:pt x="23" y="161"/>
                  </a:lnTo>
                  <a:lnTo>
                    <a:pt x="23" y="238"/>
                  </a:lnTo>
                  <a:lnTo>
                    <a:pt x="0" y="310"/>
                  </a:lnTo>
                  <a:lnTo>
                    <a:pt x="43" y="365"/>
                  </a:lnTo>
                  <a:lnTo>
                    <a:pt x="97" y="310"/>
                  </a:lnTo>
                  <a:lnTo>
                    <a:pt x="139" y="322"/>
                  </a:lnTo>
                  <a:lnTo>
                    <a:pt x="173" y="258"/>
                  </a:lnTo>
                  <a:lnTo>
                    <a:pt x="184" y="196"/>
                  </a:lnTo>
                  <a:lnTo>
                    <a:pt x="184" y="129"/>
                  </a:lnTo>
                  <a:lnTo>
                    <a:pt x="184" y="65"/>
                  </a:lnTo>
                  <a:lnTo>
                    <a:pt x="139" y="0"/>
                  </a:lnTo>
                  <a:lnTo>
                    <a:pt x="77" y="45"/>
                  </a:lnTo>
                  <a:lnTo>
                    <a:pt x="35" y="54"/>
                  </a:lnTo>
                  <a:lnTo>
                    <a:pt x="12" y="45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2" name="Freeform 35"/>
            <p:cNvSpPr>
              <a:spLocks/>
            </p:cNvSpPr>
            <p:nvPr/>
          </p:nvSpPr>
          <p:spPr bwMode="auto">
            <a:xfrm>
              <a:off x="2648" y="3619"/>
              <a:ext cx="229" cy="135"/>
            </a:xfrm>
            <a:custGeom>
              <a:avLst/>
              <a:gdLst>
                <a:gd name="T0" fmla="*/ 0 w 404"/>
                <a:gd name="T1" fmla="*/ 2 h 245"/>
                <a:gd name="T2" fmla="*/ 2 w 404"/>
                <a:gd name="T3" fmla="*/ 6 h 245"/>
                <a:gd name="T4" fmla="*/ 5 w 404"/>
                <a:gd name="T5" fmla="*/ 6 h 245"/>
                <a:gd name="T6" fmla="*/ 9 w 404"/>
                <a:gd name="T7" fmla="*/ 8 h 245"/>
                <a:gd name="T8" fmla="*/ 13 w 404"/>
                <a:gd name="T9" fmla="*/ 9 h 245"/>
                <a:gd name="T10" fmla="*/ 15 w 404"/>
                <a:gd name="T11" fmla="*/ 12 h 245"/>
                <a:gd name="T12" fmla="*/ 20 w 404"/>
                <a:gd name="T13" fmla="*/ 13 h 245"/>
                <a:gd name="T14" fmla="*/ 21 w 404"/>
                <a:gd name="T15" fmla="*/ 10 h 245"/>
                <a:gd name="T16" fmla="*/ 20 w 404"/>
                <a:gd name="T17" fmla="*/ 7 h 245"/>
                <a:gd name="T18" fmla="*/ 21 w 404"/>
                <a:gd name="T19" fmla="*/ 3 h 245"/>
                <a:gd name="T20" fmla="*/ 24 w 404"/>
                <a:gd name="T21" fmla="*/ 0 h 245"/>
                <a:gd name="T22" fmla="*/ 19 w 404"/>
                <a:gd name="T23" fmla="*/ 2 h 245"/>
                <a:gd name="T24" fmla="*/ 14 w 404"/>
                <a:gd name="T25" fmla="*/ 2 h 245"/>
                <a:gd name="T26" fmla="*/ 9 w 404"/>
                <a:gd name="T27" fmla="*/ 2 h 245"/>
                <a:gd name="T28" fmla="*/ 6 w 404"/>
                <a:gd name="T29" fmla="*/ 1 h 245"/>
                <a:gd name="T30" fmla="*/ 3 w 404"/>
                <a:gd name="T31" fmla="*/ 1 h 245"/>
                <a:gd name="T32" fmla="*/ 0 w 404"/>
                <a:gd name="T33" fmla="*/ 2 h 2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4" h="245">
                  <a:moveTo>
                    <a:pt x="0" y="42"/>
                  </a:moveTo>
                  <a:lnTo>
                    <a:pt x="32" y="107"/>
                  </a:lnTo>
                  <a:lnTo>
                    <a:pt x="74" y="115"/>
                  </a:lnTo>
                  <a:lnTo>
                    <a:pt x="158" y="158"/>
                  </a:lnTo>
                  <a:lnTo>
                    <a:pt x="223" y="181"/>
                  </a:lnTo>
                  <a:lnTo>
                    <a:pt x="255" y="234"/>
                  </a:lnTo>
                  <a:lnTo>
                    <a:pt x="342" y="245"/>
                  </a:lnTo>
                  <a:lnTo>
                    <a:pt x="362" y="191"/>
                  </a:lnTo>
                  <a:lnTo>
                    <a:pt x="342" y="138"/>
                  </a:lnTo>
                  <a:lnTo>
                    <a:pt x="362" y="64"/>
                  </a:lnTo>
                  <a:lnTo>
                    <a:pt x="404" y="0"/>
                  </a:lnTo>
                  <a:lnTo>
                    <a:pt x="320" y="30"/>
                  </a:lnTo>
                  <a:lnTo>
                    <a:pt x="235" y="42"/>
                  </a:lnTo>
                  <a:lnTo>
                    <a:pt x="158" y="42"/>
                  </a:lnTo>
                  <a:lnTo>
                    <a:pt x="104" y="8"/>
                  </a:lnTo>
                  <a:lnTo>
                    <a:pt x="42" y="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3" name="Freeform 36"/>
            <p:cNvSpPr>
              <a:spLocks/>
            </p:cNvSpPr>
            <p:nvPr/>
          </p:nvSpPr>
          <p:spPr bwMode="auto">
            <a:xfrm>
              <a:off x="2648" y="3619"/>
              <a:ext cx="229" cy="135"/>
            </a:xfrm>
            <a:custGeom>
              <a:avLst/>
              <a:gdLst>
                <a:gd name="T0" fmla="*/ 0 w 404"/>
                <a:gd name="T1" fmla="*/ 2 h 245"/>
                <a:gd name="T2" fmla="*/ 2 w 404"/>
                <a:gd name="T3" fmla="*/ 6 h 245"/>
                <a:gd name="T4" fmla="*/ 5 w 404"/>
                <a:gd name="T5" fmla="*/ 6 h 245"/>
                <a:gd name="T6" fmla="*/ 9 w 404"/>
                <a:gd name="T7" fmla="*/ 8 h 245"/>
                <a:gd name="T8" fmla="*/ 13 w 404"/>
                <a:gd name="T9" fmla="*/ 9 h 245"/>
                <a:gd name="T10" fmla="*/ 15 w 404"/>
                <a:gd name="T11" fmla="*/ 12 h 245"/>
                <a:gd name="T12" fmla="*/ 20 w 404"/>
                <a:gd name="T13" fmla="*/ 13 h 245"/>
                <a:gd name="T14" fmla="*/ 21 w 404"/>
                <a:gd name="T15" fmla="*/ 10 h 245"/>
                <a:gd name="T16" fmla="*/ 20 w 404"/>
                <a:gd name="T17" fmla="*/ 7 h 245"/>
                <a:gd name="T18" fmla="*/ 21 w 404"/>
                <a:gd name="T19" fmla="*/ 3 h 245"/>
                <a:gd name="T20" fmla="*/ 24 w 404"/>
                <a:gd name="T21" fmla="*/ 0 h 245"/>
                <a:gd name="T22" fmla="*/ 19 w 404"/>
                <a:gd name="T23" fmla="*/ 2 h 245"/>
                <a:gd name="T24" fmla="*/ 14 w 404"/>
                <a:gd name="T25" fmla="*/ 2 h 245"/>
                <a:gd name="T26" fmla="*/ 9 w 404"/>
                <a:gd name="T27" fmla="*/ 2 h 245"/>
                <a:gd name="T28" fmla="*/ 6 w 404"/>
                <a:gd name="T29" fmla="*/ 1 h 245"/>
                <a:gd name="T30" fmla="*/ 3 w 404"/>
                <a:gd name="T31" fmla="*/ 1 h 245"/>
                <a:gd name="T32" fmla="*/ 0 w 404"/>
                <a:gd name="T33" fmla="*/ 2 h 2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4" h="245">
                  <a:moveTo>
                    <a:pt x="0" y="42"/>
                  </a:moveTo>
                  <a:lnTo>
                    <a:pt x="32" y="107"/>
                  </a:lnTo>
                  <a:lnTo>
                    <a:pt x="74" y="115"/>
                  </a:lnTo>
                  <a:lnTo>
                    <a:pt x="158" y="158"/>
                  </a:lnTo>
                  <a:lnTo>
                    <a:pt x="223" y="181"/>
                  </a:lnTo>
                  <a:lnTo>
                    <a:pt x="255" y="234"/>
                  </a:lnTo>
                  <a:lnTo>
                    <a:pt x="342" y="245"/>
                  </a:lnTo>
                  <a:lnTo>
                    <a:pt x="362" y="191"/>
                  </a:lnTo>
                  <a:lnTo>
                    <a:pt x="342" y="138"/>
                  </a:lnTo>
                  <a:lnTo>
                    <a:pt x="362" y="64"/>
                  </a:lnTo>
                  <a:lnTo>
                    <a:pt x="404" y="0"/>
                  </a:lnTo>
                  <a:lnTo>
                    <a:pt x="320" y="30"/>
                  </a:lnTo>
                  <a:lnTo>
                    <a:pt x="235" y="42"/>
                  </a:lnTo>
                  <a:lnTo>
                    <a:pt x="158" y="42"/>
                  </a:lnTo>
                  <a:lnTo>
                    <a:pt x="104" y="8"/>
                  </a:lnTo>
                  <a:lnTo>
                    <a:pt x="42" y="8"/>
                  </a:lnTo>
                  <a:lnTo>
                    <a:pt x="0" y="42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4" name="Freeform 37"/>
            <p:cNvSpPr>
              <a:spLocks/>
            </p:cNvSpPr>
            <p:nvPr/>
          </p:nvSpPr>
          <p:spPr bwMode="auto">
            <a:xfrm>
              <a:off x="3258" y="3600"/>
              <a:ext cx="152" cy="147"/>
            </a:xfrm>
            <a:custGeom>
              <a:avLst/>
              <a:gdLst>
                <a:gd name="T0" fmla="*/ 0 w 270"/>
                <a:gd name="T1" fmla="*/ 4 h 269"/>
                <a:gd name="T2" fmla="*/ 4 w 270"/>
                <a:gd name="T3" fmla="*/ 6 h 269"/>
                <a:gd name="T4" fmla="*/ 4 w 270"/>
                <a:gd name="T5" fmla="*/ 9 h 269"/>
                <a:gd name="T6" fmla="*/ 5 w 270"/>
                <a:gd name="T7" fmla="*/ 11 h 269"/>
                <a:gd name="T8" fmla="*/ 8 w 270"/>
                <a:gd name="T9" fmla="*/ 10 h 269"/>
                <a:gd name="T10" fmla="*/ 10 w 270"/>
                <a:gd name="T11" fmla="*/ 13 h 269"/>
                <a:gd name="T12" fmla="*/ 12 w 270"/>
                <a:gd name="T13" fmla="*/ 10 h 269"/>
                <a:gd name="T14" fmla="*/ 15 w 270"/>
                <a:gd name="T15" fmla="*/ 13 h 269"/>
                <a:gd name="T16" fmla="*/ 12 w 270"/>
                <a:gd name="T17" fmla="*/ 5 h 269"/>
                <a:gd name="T18" fmla="*/ 15 w 270"/>
                <a:gd name="T19" fmla="*/ 6 h 269"/>
                <a:gd name="T20" fmla="*/ 12 w 270"/>
                <a:gd name="T21" fmla="*/ 2 h 269"/>
                <a:gd name="T22" fmla="*/ 8 w 270"/>
                <a:gd name="T23" fmla="*/ 1 h 269"/>
                <a:gd name="T24" fmla="*/ 5 w 270"/>
                <a:gd name="T25" fmla="*/ 0 h 269"/>
                <a:gd name="T26" fmla="*/ 1 w 270"/>
                <a:gd name="T27" fmla="*/ 1 h 269"/>
                <a:gd name="T28" fmla="*/ 0 w 270"/>
                <a:gd name="T29" fmla="*/ 4 h 2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0" h="269">
                  <a:moveTo>
                    <a:pt x="0" y="77"/>
                  </a:moveTo>
                  <a:lnTo>
                    <a:pt x="66" y="119"/>
                  </a:lnTo>
                  <a:lnTo>
                    <a:pt x="66" y="184"/>
                  </a:lnTo>
                  <a:lnTo>
                    <a:pt x="85" y="226"/>
                  </a:lnTo>
                  <a:lnTo>
                    <a:pt x="139" y="216"/>
                  </a:lnTo>
                  <a:lnTo>
                    <a:pt x="173" y="269"/>
                  </a:lnTo>
                  <a:lnTo>
                    <a:pt x="216" y="216"/>
                  </a:lnTo>
                  <a:lnTo>
                    <a:pt x="270" y="258"/>
                  </a:lnTo>
                  <a:lnTo>
                    <a:pt x="204" y="107"/>
                  </a:lnTo>
                  <a:lnTo>
                    <a:pt x="258" y="119"/>
                  </a:lnTo>
                  <a:lnTo>
                    <a:pt x="216" y="43"/>
                  </a:lnTo>
                  <a:lnTo>
                    <a:pt x="151" y="23"/>
                  </a:lnTo>
                  <a:lnTo>
                    <a:pt x="85" y="0"/>
                  </a:lnTo>
                  <a:lnTo>
                    <a:pt x="23" y="23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5" name="Freeform 38"/>
            <p:cNvSpPr>
              <a:spLocks/>
            </p:cNvSpPr>
            <p:nvPr/>
          </p:nvSpPr>
          <p:spPr bwMode="auto">
            <a:xfrm>
              <a:off x="3258" y="3600"/>
              <a:ext cx="152" cy="147"/>
            </a:xfrm>
            <a:custGeom>
              <a:avLst/>
              <a:gdLst>
                <a:gd name="T0" fmla="*/ 0 w 270"/>
                <a:gd name="T1" fmla="*/ 4 h 269"/>
                <a:gd name="T2" fmla="*/ 4 w 270"/>
                <a:gd name="T3" fmla="*/ 6 h 269"/>
                <a:gd name="T4" fmla="*/ 4 w 270"/>
                <a:gd name="T5" fmla="*/ 9 h 269"/>
                <a:gd name="T6" fmla="*/ 5 w 270"/>
                <a:gd name="T7" fmla="*/ 11 h 269"/>
                <a:gd name="T8" fmla="*/ 8 w 270"/>
                <a:gd name="T9" fmla="*/ 10 h 269"/>
                <a:gd name="T10" fmla="*/ 10 w 270"/>
                <a:gd name="T11" fmla="*/ 13 h 269"/>
                <a:gd name="T12" fmla="*/ 12 w 270"/>
                <a:gd name="T13" fmla="*/ 10 h 269"/>
                <a:gd name="T14" fmla="*/ 15 w 270"/>
                <a:gd name="T15" fmla="*/ 13 h 269"/>
                <a:gd name="T16" fmla="*/ 12 w 270"/>
                <a:gd name="T17" fmla="*/ 5 h 269"/>
                <a:gd name="T18" fmla="*/ 15 w 270"/>
                <a:gd name="T19" fmla="*/ 6 h 269"/>
                <a:gd name="T20" fmla="*/ 12 w 270"/>
                <a:gd name="T21" fmla="*/ 2 h 269"/>
                <a:gd name="T22" fmla="*/ 8 w 270"/>
                <a:gd name="T23" fmla="*/ 1 h 269"/>
                <a:gd name="T24" fmla="*/ 5 w 270"/>
                <a:gd name="T25" fmla="*/ 0 h 269"/>
                <a:gd name="T26" fmla="*/ 1 w 270"/>
                <a:gd name="T27" fmla="*/ 1 h 269"/>
                <a:gd name="T28" fmla="*/ 0 w 270"/>
                <a:gd name="T29" fmla="*/ 4 h 2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0" h="269">
                  <a:moveTo>
                    <a:pt x="0" y="77"/>
                  </a:moveTo>
                  <a:lnTo>
                    <a:pt x="66" y="119"/>
                  </a:lnTo>
                  <a:lnTo>
                    <a:pt x="66" y="184"/>
                  </a:lnTo>
                  <a:lnTo>
                    <a:pt x="85" y="226"/>
                  </a:lnTo>
                  <a:lnTo>
                    <a:pt x="139" y="216"/>
                  </a:lnTo>
                  <a:lnTo>
                    <a:pt x="173" y="269"/>
                  </a:lnTo>
                  <a:lnTo>
                    <a:pt x="216" y="216"/>
                  </a:lnTo>
                  <a:lnTo>
                    <a:pt x="270" y="258"/>
                  </a:lnTo>
                  <a:lnTo>
                    <a:pt x="204" y="107"/>
                  </a:lnTo>
                  <a:lnTo>
                    <a:pt x="258" y="119"/>
                  </a:lnTo>
                  <a:lnTo>
                    <a:pt x="216" y="43"/>
                  </a:lnTo>
                  <a:lnTo>
                    <a:pt x="151" y="23"/>
                  </a:lnTo>
                  <a:lnTo>
                    <a:pt x="85" y="0"/>
                  </a:lnTo>
                  <a:lnTo>
                    <a:pt x="23" y="23"/>
                  </a:lnTo>
                  <a:lnTo>
                    <a:pt x="0" y="77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8" name="Freeform 41"/>
            <p:cNvSpPr>
              <a:spLocks/>
            </p:cNvSpPr>
            <p:nvPr/>
          </p:nvSpPr>
          <p:spPr bwMode="auto">
            <a:xfrm>
              <a:off x="1972" y="3413"/>
              <a:ext cx="79" cy="53"/>
            </a:xfrm>
            <a:custGeom>
              <a:avLst/>
              <a:gdLst>
                <a:gd name="T0" fmla="*/ 0 w 138"/>
                <a:gd name="T1" fmla="*/ 2 h 96"/>
                <a:gd name="T2" fmla="*/ 3 w 138"/>
                <a:gd name="T3" fmla="*/ 3 h 96"/>
                <a:gd name="T4" fmla="*/ 6 w 138"/>
                <a:gd name="T5" fmla="*/ 5 h 96"/>
                <a:gd name="T6" fmla="*/ 9 w 138"/>
                <a:gd name="T7" fmla="*/ 2 h 96"/>
                <a:gd name="T8" fmla="*/ 5 w 138"/>
                <a:gd name="T9" fmla="*/ 0 h 96"/>
                <a:gd name="T10" fmla="*/ 0 w 138"/>
                <a:gd name="T11" fmla="*/ 2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8" h="96">
                  <a:moveTo>
                    <a:pt x="0" y="34"/>
                  </a:moveTo>
                  <a:lnTo>
                    <a:pt x="50" y="54"/>
                  </a:lnTo>
                  <a:lnTo>
                    <a:pt x="96" y="96"/>
                  </a:lnTo>
                  <a:lnTo>
                    <a:pt x="138" y="42"/>
                  </a:lnTo>
                  <a:lnTo>
                    <a:pt x="84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9" name="Freeform 42"/>
            <p:cNvSpPr>
              <a:spLocks/>
            </p:cNvSpPr>
            <p:nvPr/>
          </p:nvSpPr>
          <p:spPr bwMode="auto">
            <a:xfrm>
              <a:off x="1972" y="3413"/>
              <a:ext cx="79" cy="53"/>
            </a:xfrm>
            <a:custGeom>
              <a:avLst/>
              <a:gdLst>
                <a:gd name="T0" fmla="*/ 0 w 138"/>
                <a:gd name="T1" fmla="*/ 2 h 96"/>
                <a:gd name="T2" fmla="*/ 3 w 138"/>
                <a:gd name="T3" fmla="*/ 3 h 96"/>
                <a:gd name="T4" fmla="*/ 6 w 138"/>
                <a:gd name="T5" fmla="*/ 5 h 96"/>
                <a:gd name="T6" fmla="*/ 9 w 138"/>
                <a:gd name="T7" fmla="*/ 2 h 96"/>
                <a:gd name="T8" fmla="*/ 5 w 138"/>
                <a:gd name="T9" fmla="*/ 0 h 96"/>
                <a:gd name="T10" fmla="*/ 0 w 138"/>
                <a:gd name="T11" fmla="*/ 2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8" h="96">
                  <a:moveTo>
                    <a:pt x="0" y="34"/>
                  </a:moveTo>
                  <a:lnTo>
                    <a:pt x="50" y="54"/>
                  </a:lnTo>
                  <a:lnTo>
                    <a:pt x="96" y="96"/>
                  </a:lnTo>
                  <a:lnTo>
                    <a:pt x="138" y="42"/>
                  </a:lnTo>
                  <a:lnTo>
                    <a:pt x="84" y="0"/>
                  </a:lnTo>
                  <a:lnTo>
                    <a:pt x="0" y="34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0" name="Freeform 43"/>
            <p:cNvSpPr>
              <a:spLocks/>
            </p:cNvSpPr>
            <p:nvPr/>
          </p:nvSpPr>
          <p:spPr bwMode="auto">
            <a:xfrm>
              <a:off x="1530" y="2041"/>
              <a:ext cx="260" cy="265"/>
            </a:xfrm>
            <a:custGeom>
              <a:avLst/>
              <a:gdLst>
                <a:gd name="T0" fmla="*/ 27 w 461"/>
                <a:gd name="T1" fmla="*/ 11 h 482"/>
                <a:gd name="T2" fmla="*/ 27 w 461"/>
                <a:gd name="T3" fmla="*/ 10 h 482"/>
                <a:gd name="T4" fmla="*/ 27 w 461"/>
                <a:gd name="T5" fmla="*/ 8 h 482"/>
                <a:gd name="T6" fmla="*/ 24 w 461"/>
                <a:gd name="T7" fmla="*/ 7 h 482"/>
                <a:gd name="T8" fmla="*/ 23 w 461"/>
                <a:gd name="T9" fmla="*/ 7 h 482"/>
                <a:gd name="T10" fmla="*/ 21 w 461"/>
                <a:gd name="T11" fmla="*/ 8 h 482"/>
                <a:gd name="T12" fmla="*/ 19 w 461"/>
                <a:gd name="T13" fmla="*/ 6 h 482"/>
                <a:gd name="T14" fmla="*/ 19 w 461"/>
                <a:gd name="T15" fmla="*/ 4 h 482"/>
                <a:gd name="T16" fmla="*/ 23 w 461"/>
                <a:gd name="T17" fmla="*/ 2 h 482"/>
                <a:gd name="T18" fmla="*/ 19 w 461"/>
                <a:gd name="T19" fmla="*/ 0 h 482"/>
                <a:gd name="T20" fmla="*/ 16 w 461"/>
                <a:gd name="T21" fmla="*/ 2 h 482"/>
                <a:gd name="T22" fmla="*/ 18 w 461"/>
                <a:gd name="T23" fmla="*/ 4 h 482"/>
                <a:gd name="T24" fmla="*/ 16 w 461"/>
                <a:gd name="T25" fmla="*/ 5 h 482"/>
                <a:gd name="T26" fmla="*/ 9 w 461"/>
                <a:gd name="T27" fmla="*/ 4 h 482"/>
                <a:gd name="T28" fmla="*/ 8 w 461"/>
                <a:gd name="T29" fmla="*/ 5 h 482"/>
                <a:gd name="T30" fmla="*/ 9 w 461"/>
                <a:gd name="T31" fmla="*/ 8 h 482"/>
                <a:gd name="T32" fmla="*/ 6 w 461"/>
                <a:gd name="T33" fmla="*/ 9 h 482"/>
                <a:gd name="T34" fmla="*/ 8 w 461"/>
                <a:gd name="T35" fmla="*/ 12 h 482"/>
                <a:gd name="T36" fmla="*/ 10 w 461"/>
                <a:gd name="T37" fmla="*/ 13 h 482"/>
                <a:gd name="T38" fmla="*/ 6 w 461"/>
                <a:gd name="T39" fmla="*/ 15 h 482"/>
                <a:gd name="T40" fmla="*/ 3 w 461"/>
                <a:gd name="T41" fmla="*/ 19 h 482"/>
                <a:gd name="T42" fmla="*/ 0 w 461"/>
                <a:gd name="T43" fmla="*/ 18 h 482"/>
                <a:gd name="T44" fmla="*/ 0 w 461"/>
                <a:gd name="T45" fmla="*/ 21 h 482"/>
                <a:gd name="T46" fmla="*/ 2 w 461"/>
                <a:gd name="T47" fmla="*/ 24 h 482"/>
                <a:gd name="T48" fmla="*/ 7 w 461"/>
                <a:gd name="T49" fmla="*/ 24 h 482"/>
                <a:gd name="T50" fmla="*/ 11 w 461"/>
                <a:gd name="T51" fmla="*/ 24 h 482"/>
                <a:gd name="T52" fmla="*/ 16 w 461"/>
                <a:gd name="T53" fmla="*/ 23 h 482"/>
                <a:gd name="T54" fmla="*/ 20 w 461"/>
                <a:gd name="T55" fmla="*/ 24 h 482"/>
                <a:gd name="T56" fmla="*/ 24 w 461"/>
                <a:gd name="T57" fmla="*/ 18 h 482"/>
                <a:gd name="T58" fmla="*/ 25 w 461"/>
                <a:gd name="T59" fmla="*/ 14 h 482"/>
                <a:gd name="T60" fmla="*/ 27 w 461"/>
                <a:gd name="T61" fmla="*/ 11 h 4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61" h="482">
                  <a:moveTo>
                    <a:pt x="461" y="214"/>
                  </a:moveTo>
                  <a:lnTo>
                    <a:pt x="461" y="203"/>
                  </a:lnTo>
                  <a:lnTo>
                    <a:pt x="461" y="149"/>
                  </a:lnTo>
                  <a:lnTo>
                    <a:pt x="431" y="141"/>
                  </a:lnTo>
                  <a:lnTo>
                    <a:pt x="397" y="141"/>
                  </a:lnTo>
                  <a:lnTo>
                    <a:pt x="365" y="161"/>
                  </a:lnTo>
                  <a:lnTo>
                    <a:pt x="342" y="119"/>
                  </a:lnTo>
                  <a:lnTo>
                    <a:pt x="334" y="87"/>
                  </a:lnTo>
                  <a:lnTo>
                    <a:pt x="397" y="33"/>
                  </a:lnTo>
                  <a:lnTo>
                    <a:pt x="334" y="0"/>
                  </a:lnTo>
                  <a:lnTo>
                    <a:pt x="280" y="45"/>
                  </a:lnTo>
                  <a:lnTo>
                    <a:pt x="312" y="87"/>
                  </a:lnTo>
                  <a:lnTo>
                    <a:pt x="270" y="107"/>
                  </a:lnTo>
                  <a:lnTo>
                    <a:pt x="161" y="75"/>
                  </a:lnTo>
                  <a:lnTo>
                    <a:pt x="131" y="107"/>
                  </a:lnTo>
                  <a:lnTo>
                    <a:pt x="161" y="149"/>
                  </a:lnTo>
                  <a:lnTo>
                    <a:pt x="108" y="172"/>
                  </a:lnTo>
                  <a:lnTo>
                    <a:pt x="131" y="236"/>
                  </a:lnTo>
                  <a:lnTo>
                    <a:pt x="173" y="248"/>
                  </a:lnTo>
                  <a:lnTo>
                    <a:pt x="108" y="298"/>
                  </a:lnTo>
                  <a:lnTo>
                    <a:pt x="54" y="365"/>
                  </a:lnTo>
                  <a:lnTo>
                    <a:pt x="0" y="353"/>
                  </a:lnTo>
                  <a:lnTo>
                    <a:pt x="0" y="417"/>
                  </a:lnTo>
                  <a:lnTo>
                    <a:pt x="35" y="472"/>
                  </a:lnTo>
                  <a:lnTo>
                    <a:pt x="119" y="482"/>
                  </a:lnTo>
                  <a:lnTo>
                    <a:pt x="193" y="482"/>
                  </a:lnTo>
                  <a:lnTo>
                    <a:pt x="270" y="460"/>
                  </a:lnTo>
                  <a:lnTo>
                    <a:pt x="354" y="472"/>
                  </a:lnTo>
                  <a:lnTo>
                    <a:pt x="431" y="353"/>
                  </a:lnTo>
                  <a:lnTo>
                    <a:pt x="441" y="291"/>
                  </a:lnTo>
                  <a:lnTo>
                    <a:pt x="461" y="214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1" name="Freeform 44"/>
            <p:cNvSpPr>
              <a:spLocks/>
            </p:cNvSpPr>
            <p:nvPr/>
          </p:nvSpPr>
          <p:spPr bwMode="auto">
            <a:xfrm>
              <a:off x="1530" y="2041"/>
              <a:ext cx="260" cy="265"/>
            </a:xfrm>
            <a:custGeom>
              <a:avLst/>
              <a:gdLst>
                <a:gd name="T0" fmla="*/ 27 w 461"/>
                <a:gd name="T1" fmla="*/ 11 h 482"/>
                <a:gd name="T2" fmla="*/ 27 w 461"/>
                <a:gd name="T3" fmla="*/ 10 h 482"/>
                <a:gd name="T4" fmla="*/ 27 w 461"/>
                <a:gd name="T5" fmla="*/ 8 h 482"/>
                <a:gd name="T6" fmla="*/ 24 w 461"/>
                <a:gd name="T7" fmla="*/ 7 h 482"/>
                <a:gd name="T8" fmla="*/ 23 w 461"/>
                <a:gd name="T9" fmla="*/ 7 h 482"/>
                <a:gd name="T10" fmla="*/ 21 w 461"/>
                <a:gd name="T11" fmla="*/ 8 h 482"/>
                <a:gd name="T12" fmla="*/ 19 w 461"/>
                <a:gd name="T13" fmla="*/ 6 h 482"/>
                <a:gd name="T14" fmla="*/ 19 w 461"/>
                <a:gd name="T15" fmla="*/ 4 h 482"/>
                <a:gd name="T16" fmla="*/ 23 w 461"/>
                <a:gd name="T17" fmla="*/ 2 h 482"/>
                <a:gd name="T18" fmla="*/ 19 w 461"/>
                <a:gd name="T19" fmla="*/ 0 h 482"/>
                <a:gd name="T20" fmla="*/ 16 w 461"/>
                <a:gd name="T21" fmla="*/ 2 h 482"/>
                <a:gd name="T22" fmla="*/ 18 w 461"/>
                <a:gd name="T23" fmla="*/ 4 h 482"/>
                <a:gd name="T24" fmla="*/ 16 w 461"/>
                <a:gd name="T25" fmla="*/ 5 h 482"/>
                <a:gd name="T26" fmla="*/ 9 w 461"/>
                <a:gd name="T27" fmla="*/ 4 h 482"/>
                <a:gd name="T28" fmla="*/ 8 w 461"/>
                <a:gd name="T29" fmla="*/ 5 h 482"/>
                <a:gd name="T30" fmla="*/ 9 w 461"/>
                <a:gd name="T31" fmla="*/ 8 h 482"/>
                <a:gd name="T32" fmla="*/ 6 w 461"/>
                <a:gd name="T33" fmla="*/ 9 h 482"/>
                <a:gd name="T34" fmla="*/ 8 w 461"/>
                <a:gd name="T35" fmla="*/ 12 h 482"/>
                <a:gd name="T36" fmla="*/ 10 w 461"/>
                <a:gd name="T37" fmla="*/ 13 h 482"/>
                <a:gd name="T38" fmla="*/ 6 w 461"/>
                <a:gd name="T39" fmla="*/ 15 h 482"/>
                <a:gd name="T40" fmla="*/ 3 w 461"/>
                <a:gd name="T41" fmla="*/ 19 h 482"/>
                <a:gd name="T42" fmla="*/ 0 w 461"/>
                <a:gd name="T43" fmla="*/ 18 h 482"/>
                <a:gd name="T44" fmla="*/ 0 w 461"/>
                <a:gd name="T45" fmla="*/ 21 h 482"/>
                <a:gd name="T46" fmla="*/ 2 w 461"/>
                <a:gd name="T47" fmla="*/ 24 h 482"/>
                <a:gd name="T48" fmla="*/ 7 w 461"/>
                <a:gd name="T49" fmla="*/ 24 h 482"/>
                <a:gd name="T50" fmla="*/ 11 w 461"/>
                <a:gd name="T51" fmla="*/ 24 h 482"/>
                <a:gd name="T52" fmla="*/ 16 w 461"/>
                <a:gd name="T53" fmla="*/ 23 h 482"/>
                <a:gd name="T54" fmla="*/ 20 w 461"/>
                <a:gd name="T55" fmla="*/ 24 h 482"/>
                <a:gd name="T56" fmla="*/ 24 w 461"/>
                <a:gd name="T57" fmla="*/ 18 h 482"/>
                <a:gd name="T58" fmla="*/ 25 w 461"/>
                <a:gd name="T59" fmla="*/ 14 h 482"/>
                <a:gd name="T60" fmla="*/ 27 w 461"/>
                <a:gd name="T61" fmla="*/ 11 h 4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61" h="482">
                  <a:moveTo>
                    <a:pt x="461" y="214"/>
                  </a:moveTo>
                  <a:lnTo>
                    <a:pt x="461" y="203"/>
                  </a:lnTo>
                  <a:lnTo>
                    <a:pt x="461" y="149"/>
                  </a:lnTo>
                  <a:lnTo>
                    <a:pt x="431" y="141"/>
                  </a:lnTo>
                  <a:lnTo>
                    <a:pt x="397" y="141"/>
                  </a:lnTo>
                  <a:lnTo>
                    <a:pt x="365" y="161"/>
                  </a:lnTo>
                  <a:lnTo>
                    <a:pt x="342" y="119"/>
                  </a:lnTo>
                  <a:lnTo>
                    <a:pt x="334" y="87"/>
                  </a:lnTo>
                  <a:lnTo>
                    <a:pt x="397" y="33"/>
                  </a:lnTo>
                  <a:lnTo>
                    <a:pt x="334" y="0"/>
                  </a:lnTo>
                  <a:lnTo>
                    <a:pt x="280" y="45"/>
                  </a:lnTo>
                  <a:lnTo>
                    <a:pt x="312" y="87"/>
                  </a:lnTo>
                  <a:lnTo>
                    <a:pt x="270" y="107"/>
                  </a:lnTo>
                  <a:lnTo>
                    <a:pt x="161" y="75"/>
                  </a:lnTo>
                  <a:lnTo>
                    <a:pt x="131" y="107"/>
                  </a:lnTo>
                  <a:lnTo>
                    <a:pt x="161" y="149"/>
                  </a:lnTo>
                  <a:lnTo>
                    <a:pt x="108" y="172"/>
                  </a:lnTo>
                  <a:lnTo>
                    <a:pt x="131" y="236"/>
                  </a:lnTo>
                  <a:lnTo>
                    <a:pt x="173" y="248"/>
                  </a:lnTo>
                  <a:lnTo>
                    <a:pt x="108" y="298"/>
                  </a:lnTo>
                  <a:lnTo>
                    <a:pt x="54" y="365"/>
                  </a:lnTo>
                  <a:lnTo>
                    <a:pt x="0" y="353"/>
                  </a:lnTo>
                  <a:lnTo>
                    <a:pt x="0" y="417"/>
                  </a:lnTo>
                  <a:lnTo>
                    <a:pt x="35" y="472"/>
                  </a:lnTo>
                  <a:lnTo>
                    <a:pt x="119" y="482"/>
                  </a:lnTo>
                  <a:lnTo>
                    <a:pt x="193" y="482"/>
                  </a:lnTo>
                  <a:lnTo>
                    <a:pt x="270" y="460"/>
                  </a:lnTo>
                  <a:lnTo>
                    <a:pt x="354" y="472"/>
                  </a:lnTo>
                  <a:lnTo>
                    <a:pt x="431" y="353"/>
                  </a:lnTo>
                  <a:lnTo>
                    <a:pt x="441" y="291"/>
                  </a:lnTo>
                  <a:lnTo>
                    <a:pt x="461" y="214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2" name="Freeform 45"/>
            <p:cNvSpPr>
              <a:spLocks/>
            </p:cNvSpPr>
            <p:nvPr/>
          </p:nvSpPr>
          <p:spPr bwMode="auto">
            <a:xfrm>
              <a:off x="1168" y="3061"/>
              <a:ext cx="308" cy="405"/>
            </a:xfrm>
            <a:custGeom>
              <a:avLst/>
              <a:gdLst>
                <a:gd name="T0" fmla="*/ 16 w 546"/>
                <a:gd name="T1" fmla="*/ 1 h 737"/>
                <a:gd name="T2" fmla="*/ 19 w 546"/>
                <a:gd name="T3" fmla="*/ 0 h 737"/>
                <a:gd name="T4" fmla="*/ 21 w 546"/>
                <a:gd name="T5" fmla="*/ 3 h 737"/>
                <a:gd name="T6" fmla="*/ 23 w 546"/>
                <a:gd name="T7" fmla="*/ 3 h 737"/>
                <a:gd name="T8" fmla="*/ 27 w 546"/>
                <a:gd name="T9" fmla="*/ 4 h 737"/>
                <a:gd name="T10" fmla="*/ 30 w 546"/>
                <a:gd name="T11" fmla="*/ 5 h 737"/>
                <a:gd name="T12" fmla="*/ 31 w 546"/>
                <a:gd name="T13" fmla="*/ 8 h 737"/>
                <a:gd name="T14" fmla="*/ 26 w 546"/>
                <a:gd name="T15" fmla="*/ 12 h 737"/>
                <a:gd name="T16" fmla="*/ 23 w 546"/>
                <a:gd name="T17" fmla="*/ 18 h 737"/>
                <a:gd name="T18" fmla="*/ 21 w 546"/>
                <a:gd name="T19" fmla="*/ 19 h 737"/>
                <a:gd name="T20" fmla="*/ 19 w 546"/>
                <a:gd name="T21" fmla="*/ 20 h 737"/>
                <a:gd name="T22" fmla="*/ 19 w 546"/>
                <a:gd name="T23" fmla="*/ 23 h 737"/>
                <a:gd name="T24" fmla="*/ 19 w 546"/>
                <a:gd name="T25" fmla="*/ 25 h 737"/>
                <a:gd name="T26" fmla="*/ 16 w 546"/>
                <a:gd name="T27" fmla="*/ 27 h 737"/>
                <a:gd name="T28" fmla="*/ 17 w 546"/>
                <a:gd name="T29" fmla="*/ 31 h 737"/>
                <a:gd name="T30" fmla="*/ 16 w 546"/>
                <a:gd name="T31" fmla="*/ 32 h 737"/>
                <a:gd name="T32" fmla="*/ 13 w 546"/>
                <a:gd name="T33" fmla="*/ 34 h 737"/>
                <a:gd name="T34" fmla="*/ 12 w 546"/>
                <a:gd name="T35" fmla="*/ 37 h 737"/>
                <a:gd name="T36" fmla="*/ 11 w 546"/>
                <a:gd name="T37" fmla="*/ 36 h 737"/>
                <a:gd name="T38" fmla="*/ 7 w 546"/>
                <a:gd name="T39" fmla="*/ 36 h 737"/>
                <a:gd name="T40" fmla="*/ 5 w 546"/>
                <a:gd name="T41" fmla="*/ 35 h 737"/>
                <a:gd name="T42" fmla="*/ 0 w 546"/>
                <a:gd name="T43" fmla="*/ 34 h 737"/>
                <a:gd name="T44" fmla="*/ 3 w 546"/>
                <a:gd name="T45" fmla="*/ 32 h 737"/>
                <a:gd name="T46" fmla="*/ 4 w 546"/>
                <a:gd name="T47" fmla="*/ 29 h 737"/>
                <a:gd name="T48" fmla="*/ 6 w 546"/>
                <a:gd name="T49" fmla="*/ 25 h 737"/>
                <a:gd name="T50" fmla="*/ 3 w 546"/>
                <a:gd name="T51" fmla="*/ 24 h 737"/>
                <a:gd name="T52" fmla="*/ 3 w 546"/>
                <a:gd name="T53" fmla="*/ 21 h 737"/>
                <a:gd name="T54" fmla="*/ 5 w 546"/>
                <a:gd name="T55" fmla="*/ 18 h 737"/>
                <a:gd name="T56" fmla="*/ 8 w 546"/>
                <a:gd name="T57" fmla="*/ 16 h 737"/>
                <a:gd name="T58" fmla="*/ 10 w 546"/>
                <a:gd name="T59" fmla="*/ 12 h 737"/>
                <a:gd name="T60" fmla="*/ 12 w 546"/>
                <a:gd name="T61" fmla="*/ 9 h 737"/>
                <a:gd name="T62" fmla="*/ 14 w 546"/>
                <a:gd name="T63" fmla="*/ 6 h 737"/>
                <a:gd name="T64" fmla="*/ 16 w 546"/>
                <a:gd name="T65" fmla="*/ 1 h 737"/>
                <a:gd name="T66" fmla="*/ 16 w 546"/>
                <a:gd name="T67" fmla="*/ 1 h 7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46" h="737">
                  <a:moveTo>
                    <a:pt x="279" y="22"/>
                  </a:moveTo>
                  <a:lnTo>
                    <a:pt x="333" y="0"/>
                  </a:lnTo>
                  <a:lnTo>
                    <a:pt x="365" y="54"/>
                  </a:lnTo>
                  <a:lnTo>
                    <a:pt x="407" y="65"/>
                  </a:lnTo>
                  <a:lnTo>
                    <a:pt x="472" y="77"/>
                  </a:lnTo>
                  <a:lnTo>
                    <a:pt x="534" y="96"/>
                  </a:lnTo>
                  <a:lnTo>
                    <a:pt x="546" y="161"/>
                  </a:lnTo>
                  <a:lnTo>
                    <a:pt x="450" y="234"/>
                  </a:lnTo>
                  <a:lnTo>
                    <a:pt x="407" y="353"/>
                  </a:lnTo>
                  <a:lnTo>
                    <a:pt x="376" y="385"/>
                  </a:lnTo>
                  <a:lnTo>
                    <a:pt x="333" y="395"/>
                  </a:lnTo>
                  <a:lnTo>
                    <a:pt x="333" y="449"/>
                  </a:lnTo>
                  <a:lnTo>
                    <a:pt x="323" y="504"/>
                  </a:lnTo>
                  <a:lnTo>
                    <a:pt x="288" y="546"/>
                  </a:lnTo>
                  <a:lnTo>
                    <a:pt x="299" y="611"/>
                  </a:lnTo>
                  <a:lnTo>
                    <a:pt x="279" y="641"/>
                  </a:lnTo>
                  <a:lnTo>
                    <a:pt x="226" y="675"/>
                  </a:lnTo>
                  <a:lnTo>
                    <a:pt x="214" y="737"/>
                  </a:lnTo>
                  <a:lnTo>
                    <a:pt x="192" y="730"/>
                  </a:lnTo>
                  <a:lnTo>
                    <a:pt x="130" y="730"/>
                  </a:lnTo>
                  <a:lnTo>
                    <a:pt x="76" y="695"/>
                  </a:lnTo>
                  <a:lnTo>
                    <a:pt x="0" y="683"/>
                  </a:lnTo>
                  <a:lnTo>
                    <a:pt x="43" y="633"/>
                  </a:lnTo>
                  <a:lnTo>
                    <a:pt x="65" y="568"/>
                  </a:lnTo>
                  <a:lnTo>
                    <a:pt x="107" y="492"/>
                  </a:lnTo>
                  <a:lnTo>
                    <a:pt x="53" y="484"/>
                  </a:lnTo>
                  <a:lnTo>
                    <a:pt x="43" y="418"/>
                  </a:lnTo>
                  <a:lnTo>
                    <a:pt x="76" y="353"/>
                  </a:lnTo>
                  <a:lnTo>
                    <a:pt x="139" y="322"/>
                  </a:lnTo>
                  <a:lnTo>
                    <a:pt x="172" y="234"/>
                  </a:lnTo>
                  <a:lnTo>
                    <a:pt x="214" y="172"/>
                  </a:lnTo>
                  <a:lnTo>
                    <a:pt x="246" y="119"/>
                  </a:lnTo>
                  <a:lnTo>
                    <a:pt x="269" y="22"/>
                  </a:lnTo>
                  <a:lnTo>
                    <a:pt x="279" y="22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3" name="Freeform 46"/>
            <p:cNvSpPr>
              <a:spLocks/>
            </p:cNvSpPr>
            <p:nvPr/>
          </p:nvSpPr>
          <p:spPr bwMode="auto">
            <a:xfrm>
              <a:off x="1168" y="3061"/>
              <a:ext cx="308" cy="405"/>
            </a:xfrm>
            <a:custGeom>
              <a:avLst/>
              <a:gdLst>
                <a:gd name="T0" fmla="*/ 16 w 546"/>
                <a:gd name="T1" fmla="*/ 1 h 737"/>
                <a:gd name="T2" fmla="*/ 19 w 546"/>
                <a:gd name="T3" fmla="*/ 0 h 737"/>
                <a:gd name="T4" fmla="*/ 21 w 546"/>
                <a:gd name="T5" fmla="*/ 3 h 737"/>
                <a:gd name="T6" fmla="*/ 23 w 546"/>
                <a:gd name="T7" fmla="*/ 3 h 737"/>
                <a:gd name="T8" fmla="*/ 27 w 546"/>
                <a:gd name="T9" fmla="*/ 4 h 737"/>
                <a:gd name="T10" fmla="*/ 30 w 546"/>
                <a:gd name="T11" fmla="*/ 5 h 737"/>
                <a:gd name="T12" fmla="*/ 31 w 546"/>
                <a:gd name="T13" fmla="*/ 8 h 737"/>
                <a:gd name="T14" fmla="*/ 26 w 546"/>
                <a:gd name="T15" fmla="*/ 12 h 737"/>
                <a:gd name="T16" fmla="*/ 23 w 546"/>
                <a:gd name="T17" fmla="*/ 18 h 737"/>
                <a:gd name="T18" fmla="*/ 21 w 546"/>
                <a:gd name="T19" fmla="*/ 19 h 737"/>
                <a:gd name="T20" fmla="*/ 19 w 546"/>
                <a:gd name="T21" fmla="*/ 20 h 737"/>
                <a:gd name="T22" fmla="*/ 19 w 546"/>
                <a:gd name="T23" fmla="*/ 23 h 737"/>
                <a:gd name="T24" fmla="*/ 19 w 546"/>
                <a:gd name="T25" fmla="*/ 25 h 737"/>
                <a:gd name="T26" fmla="*/ 16 w 546"/>
                <a:gd name="T27" fmla="*/ 27 h 737"/>
                <a:gd name="T28" fmla="*/ 17 w 546"/>
                <a:gd name="T29" fmla="*/ 31 h 737"/>
                <a:gd name="T30" fmla="*/ 16 w 546"/>
                <a:gd name="T31" fmla="*/ 32 h 737"/>
                <a:gd name="T32" fmla="*/ 13 w 546"/>
                <a:gd name="T33" fmla="*/ 34 h 737"/>
                <a:gd name="T34" fmla="*/ 12 w 546"/>
                <a:gd name="T35" fmla="*/ 37 h 737"/>
                <a:gd name="T36" fmla="*/ 11 w 546"/>
                <a:gd name="T37" fmla="*/ 36 h 737"/>
                <a:gd name="T38" fmla="*/ 7 w 546"/>
                <a:gd name="T39" fmla="*/ 36 h 737"/>
                <a:gd name="T40" fmla="*/ 5 w 546"/>
                <a:gd name="T41" fmla="*/ 35 h 737"/>
                <a:gd name="T42" fmla="*/ 0 w 546"/>
                <a:gd name="T43" fmla="*/ 34 h 737"/>
                <a:gd name="T44" fmla="*/ 3 w 546"/>
                <a:gd name="T45" fmla="*/ 32 h 737"/>
                <a:gd name="T46" fmla="*/ 4 w 546"/>
                <a:gd name="T47" fmla="*/ 29 h 737"/>
                <a:gd name="T48" fmla="*/ 6 w 546"/>
                <a:gd name="T49" fmla="*/ 25 h 737"/>
                <a:gd name="T50" fmla="*/ 3 w 546"/>
                <a:gd name="T51" fmla="*/ 24 h 737"/>
                <a:gd name="T52" fmla="*/ 3 w 546"/>
                <a:gd name="T53" fmla="*/ 21 h 737"/>
                <a:gd name="T54" fmla="*/ 5 w 546"/>
                <a:gd name="T55" fmla="*/ 18 h 737"/>
                <a:gd name="T56" fmla="*/ 8 w 546"/>
                <a:gd name="T57" fmla="*/ 16 h 737"/>
                <a:gd name="T58" fmla="*/ 10 w 546"/>
                <a:gd name="T59" fmla="*/ 12 h 737"/>
                <a:gd name="T60" fmla="*/ 12 w 546"/>
                <a:gd name="T61" fmla="*/ 9 h 737"/>
                <a:gd name="T62" fmla="*/ 14 w 546"/>
                <a:gd name="T63" fmla="*/ 6 h 737"/>
                <a:gd name="T64" fmla="*/ 16 w 546"/>
                <a:gd name="T65" fmla="*/ 1 h 737"/>
                <a:gd name="T66" fmla="*/ 16 w 546"/>
                <a:gd name="T67" fmla="*/ 1 h 7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46" h="737">
                  <a:moveTo>
                    <a:pt x="279" y="22"/>
                  </a:moveTo>
                  <a:lnTo>
                    <a:pt x="333" y="0"/>
                  </a:lnTo>
                  <a:lnTo>
                    <a:pt x="365" y="54"/>
                  </a:lnTo>
                  <a:lnTo>
                    <a:pt x="407" y="65"/>
                  </a:lnTo>
                  <a:lnTo>
                    <a:pt x="472" y="77"/>
                  </a:lnTo>
                  <a:lnTo>
                    <a:pt x="534" y="96"/>
                  </a:lnTo>
                  <a:lnTo>
                    <a:pt x="546" y="161"/>
                  </a:lnTo>
                  <a:lnTo>
                    <a:pt x="450" y="234"/>
                  </a:lnTo>
                  <a:lnTo>
                    <a:pt x="407" y="353"/>
                  </a:lnTo>
                  <a:lnTo>
                    <a:pt x="376" y="385"/>
                  </a:lnTo>
                  <a:lnTo>
                    <a:pt x="333" y="395"/>
                  </a:lnTo>
                  <a:lnTo>
                    <a:pt x="333" y="449"/>
                  </a:lnTo>
                  <a:lnTo>
                    <a:pt x="323" y="504"/>
                  </a:lnTo>
                  <a:lnTo>
                    <a:pt x="288" y="546"/>
                  </a:lnTo>
                  <a:lnTo>
                    <a:pt x="299" y="611"/>
                  </a:lnTo>
                  <a:lnTo>
                    <a:pt x="279" y="641"/>
                  </a:lnTo>
                  <a:lnTo>
                    <a:pt x="226" y="675"/>
                  </a:lnTo>
                  <a:lnTo>
                    <a:pt x="214" y="737"/>
                  </a:lnTo>
                  <a:lnTo>
                    <a:pt x="192" y="730"/>
                  </a:lnTo>
                  <a:lnTo>
                    <a:pt x="130" y="730"/>
                  </a:lnTo>
                  <a:lnTo>
                    <a:pt x="76" y="695"/>
                  </a:lnTo>
                  <a:lnTo>
                    <a:pt x="0" y="683"/>
                  </a:lnTo>
                  <a:lnTo>
                    <a:pt x="43" y="633"/>
                  </a:lnTo>
                  <a:lnTo>
                    <a:pt x="65" y="568"/>
                  </a:lnTo>
                  <a:lnTo>
                    <a:pt x="107" y="492"/>
                  </a:lnTo>
                  <a:lnTo>
                    <a:pt x="53" y="484"/>
                  </a:lnTo>
                  <a:lnTo>
                    <a:pt x="43" y="418"/>
                  </a:lnTo>
                  <a:lnTo>
                    <a:pt x="76" y="353"/>
                  </a:lnTo>
                  <a:lnTo>
                    <a:pt x="139" y="322"/>
                  </a:lnTo>
                  <a:lnTo>
                    <a:pt x="172" y="234"/>
                  </a:lnTo>
                  <a:lnTo>
                    <a:pt x="214" y="172"/>
                  </a:lnTo>
                  <a:lnTo>
                    <a:pt x="246" y="119"/>
                  </a:lnTo>
                  <a:lnTo>
                    <a:pt x="269" y="22"/>
                  </a:lnTo>
                  <a:lnTo>
                    <a:pt x="279" y="22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4" name="Freeform 47"/>
            <p:cNvSpPr>
              <a:spLocks/>
            </p:cNvSpPr>
            <p:nvPr/>
          </p:nvSpPr>
          <p:spPr bwMode="auto">
            <a:xfrm>
              <a:off x="2176" y="2477"/>
              <a:ext cx="176" cy="169"/>
            </a:xfrm>
            <a:custGeom>
              <a:avLst/>
              <a:gdLst>
                <a:gd name="T0" fmla="*/ 13 w 310"/>
                <a:gd name="T1" fmla="*/ 2 h 308"/>
                <a:gd name="T2" fmla="*/ 15 w 310"/>
                <a:gd name="T3" fmla="*/ 3 h 308"/>
                <a:gd name="T4" fmla="*/ 16 w 310"/>
                <a:gd name="T5" fmla="*/ 3 h 308"/>
                <a:gd name="T6" fmla="*/ 16 w 310"/>
                <a:gd name="T7" fmla="*/ 5 h 308"/>
                <a:gd name="T8" fmla="*/ 18 w 310"/>
                <a:gd name="T9" fmla="*/ 7 h 308"/>
                <a:gd name="T10" fmla="*/ 18 w 310"/>
                <a:gd name="T11" fmla="*/ 9 h 308"/>
                <a:gd name="T12" fmla="*/ 17 w 310"/>
                <a:gd name="T13" fmla="*/ 11 h 308"/>
                <a:gd name="T14" fmla="*/ 16 w 310"/>
                <a:gd name="T15" fmla="*/ 11 h 308"/>
                <a:gd name="T16" fmla="*/ 15 w 310"/>
                <a:gd name="T17" fmla="*/ 13 h 308"/>
                <a:gd name="T18" fmla="*/ 15 w 310"/>
                <a:gd name="T19" fmla="*/ 15 h 308"/>
                <a:gd name="T20" fmla="*/ 12 w 310"/>
                <a:gd name="T21" fmla="*/ 15 h 308"/>
                <a:gd name="T22" fmla="*/ 11 w 310"/>
                <a:gd name="T23" fmla="*/ 13 h 308"/>
                <a:gd name="T24" fmla="*/ 11 w 310"/>
                <a:gd name="T25" fmla="*/ 13 h 308"/>
                <a:gd name="T26" fmla="*/ 11 w 310"/>
                <a:gd name="T27" fmla="*/ 10 h 308"/>
                <a:gd name="T28" fmla="*/ 9 w 310"/>
                <a:gd name="T29" fmla="*/ 12 h 308"/>
                <a:gd name="T30" fmla="*/ 7 w 310"/>
                <a:gd name="T31" fmla="*/ 11 h 308"/>
                <a:gd name="T32" fmla="*/ 6 w 310"/>
                <a:gd name="T33" fmla="*/ 8 h 308"/>
                <a:gd name="T34" fmla="*/ 3 w 310"/>
                <a:gd name="T35" fmla="*/ 7 h 308"/>
                <a:gd name="T36" fmla="*/ 3 w 310"/>
                <a:gd name="T37" fmla="*/ 5 h 308"/>
                <a:gd name="T38" fmla="*/ 0 w 310"/>
                <a:gd name="T39" fmla="*/ 4 h 308"/>
                <a:gd name="T40" fmla="*/ 1 w 310"/>
                <a:gd name="T41" fmla="*/ 2 h 308"/>
                <a:gd name="T42" fmla="*/ 1 w 310"/>
                <a:gd name="T43" fmla="*/ 2 h 308"/>
                <a:gd name="T44" fmla="*/ 5 w 310"/>
                <a:gd name="T45" fmla="*/ 0 h 308"/>
                <a:gd name="T46" fmla="*/ 6 w 310"/>
                <a:gd name="T47" fmla="*/ 2 h 308"/>
                <a:gd name="T48" fmla="*/ 11 w 310"/>
                <a:gd name="T49" fmla="*/ 1 h 308"/>
                <a:gd name="T50" fmla="*/ 13 w 310"/>
                <a:gd name="T51" fmla="*/ 2 h 3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10" h="308">
                  <a:moveTo>
                    <a:pt x="226" y="30"/>
                  </a:moveTo>
                  <a:lnTo>
                    <a:pt x="248" y="53"/>
                  </a:lnTo>
                  <a:lnTo>
                    <a:pt x="268" y="62"/>
                  </a:lnTo>
                  <a:lnTo>
                    <a:pt x="268" y="115"/>
                  </a:lnTo>
                  <a:lnTo>
                    <a:pt x="300" y="138"/>
                  </a:lnTo>
                  <a:lnTo>
                    <a:pt x="310" y="180"/>
                  </a:lnTo>
                  <a:lnTo>
                    <a:pt x="288" y="223"/>
                  </a:lnTo>
                  <a:lnTo>
                    <a:pt x="280" y="223"/>
                  </a:lnTo>
                  <a:lnTo>
                    <a:pt x="248" y="254"/>
                  </a:lnTo>
                  <a:lnTo>
                    <a:pt x="248" y="308"/>
                  </a:lnTo>
                  <a:lnTo>
                    <a:pt x="214" y="296"/>
                  </a:lnTo>
                  <a:lnTo>
                    <a:pt x="183" y="266"/>
                  </a:lnTo>
                  <a:lnTo>
                    <a:pt x="191" y="254"/>
                  </a:lnTo>
                  <a:lnTo>
                    <a:pt x="183" y="212"/>
                  </a:lnTo>
                  <a:lnTo>
                    <a:pt x="149" y="234"/>
                  </a:lnTo>
                  <a:lnTo>
                    <a:pt x="119" y="223"/>
                  </a:lnTo>
                  <a:lnTo>
                    <a:pt x="107" y="169"/>
                  </a:lnTo>
                  <a:lnTo>
                    <a:pt x="64" y="138"/>
                  </a:lnTo>
                  <a:lnTo>
                    <a:pt x="45" y="95"/>
                  </a:lnTo>
                  <a:lnTo>
                    <a:pt x="0" y="85"/>
                  </a:lnTo>
                  <a:lnTo>
                    <a:pt x="10" y="42"/>
                  </a:lnTo>
                  <a:lnTo>
                    <a:pt x="10" y="30"/>
                  </a:lnTo>
                  <a:lnTo>
                    <a:pt x="87" y="0"/>
                  </a:lnTo>
                  <a:lnTo>
                    <a:pt x="107" y="30"/>
                  </a:lnTo>
                  <a:lnTo>
                    <a:pt x="191" y="8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5" name="Freeform 48"/>
            <p:cNvSpPr>
              <a:spLocks/>
            </p:cNvSpPr>
            <p:nvPr/>
          </p:nvSpPr>
          <p:spPr bwMode="auto">
            <a:xfrm>
              <a:off x="2176" y="2477"/>
              <a:ext cx="176" cy="169"/>
            </a:xfrm>
            <a:custGeom>
              <a:avLst/>
              <a:gdLst>
                <a:gd name="T0" fmla="*/ 13 w 310"/>
                <a:gd name="T1" fmla="*/ 2 h 308"/>
                <a:gd name="T2" fmla="*/ 15 w 310"/>
                <a:gd name="T3" fmla="*/ 3 h 308"/>
                <a:gd name="T4" fmla="*/ 16 w 310"/>
                <a:gd name="T5" fmla="*/ 3 h 308"/>
                <a:gd name="T6" fmla="*/ 16 w 310"/>
                <a:gd name="T7" fmla="*/ 5 h 308"/>
                <a:gd name="T8" fmla="*/ 18 w 310"/>
                <a:gd name="T9" fmla="*/ 7 h 308"/>
                <a:gd name="T10" fmla="*/ 18 w 310"/>
                <a:gd name="T11" fmla="*/ 9 h 308"/>
                <a:gd name="T12" fmla="*/ 17 w 310"/>
                <a:gd name="T13" fmla="*/ 11 h 308"/>
                <a:gd name="T14" fmla="*/ 16 w 310"/>
                <a:gd name="T15" fmla="*/ 11 h 308"/>
                <a:gd name="T16" fmla="*/ 15 w 310"/>
                <a:gd name="T17" fmla="*/ 13 h 308"/>
                <a:gd name="T18" fmla="*/ 15 w 310"/>
                <a:gd name="T19" fmla="*/ 15 h 308"/>
                <a:gd name="T20" fmla="*/ 12 w 310"/>
                <a:gd name="T21" fmla="*/ 15 h 308"/>
                <a:gd name="T22" fmla="*/ 11 w 310"/>
                <a:gd name="T23" fmla="*/ 13 h 308"/>
                <a:gd name="T24" fmla="*/ 11 w 310"/>
                <a:gd name="T25" fmla="*/ 13 h 308"/>
                <a:gd name="T26" fmla="*/ 11 w 310"/>
                <a:gd name="T27" fmla="*/ 10 h 308"/>
                <a:gd name="T28" fmla="*/ 9 w 310"/>
                <a:gd name="T29" fmla="*/ 12 h 308"/>
                <a:gd name="T30" fmla="*/ 7 w 310"/>
                <a:gd name="T31" fmla="*/ 11 h 308"/>
                <a:gd name="T32" fmla="*/ 6 w 310"/>
                <a:gd name="T33" fmla="*/ 8 h 308"/>
                <a:gd name="T34" fmla="*/ 3 w 310"/>
                <a:gd name="T35" fmla="*/ 7 h 308"/>
                <a:gd name="T36" fmla="*/ 3 w 310"/>
                <a:gd name="T37" fmla="*/ 5 h 308"/>
                <a:gd name="T38" fmla="*/ 0 w 310"/>
                <a:gd name="T39" fmla="*/ 4 h 308"/>
                <a:gd name="T40" fmla="*/ 1 w 310"/>
                <a:gd name="T41" fmla="*/ 2 h 308"/>
                <a:gd name="T42" fmla="*/ 1 w 310"/>
                <a:gd name="T43" fmla="*/ 2 h 308"/>
                <a:gd name="T44" fmla="*/ 5 w 310"/>
                <a:gd name="T45" fmla="*/ 0 h 308"/>
                <a:gd name="T46" fmla="*/ 6 w 310"/>
                <a:gd name="T47" fmla="*/ 2 h 308"/>
                <a:gd name="T48" fmla="*/ 11 w 310"/>
                <a:gd name="T49" fmla="*/ 1 h 308"/>
                <a:gd name="T50" fmla="*/ 13 w 310"/>
                <a:gd name="T51" fmla="*/ 2 h 3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10" h="308">
                  <a:moveTo>
                    <a:pt x="226" y="30"/>
                  </a:moveTo>
                  <a:lnTo>
                    <a:pt x="248" y="53"/>
                  </a:lnTo>
                  <a:lnTo>
                    <a:pt x="268" y="62"/>
                  </a:lnTo>
                  <a:lnTo>
                    <a:pt x="268" y="115"/>
                  </a:lnTo>
                  <a:lnTo>
                    <a:pt x="300" y="138"/>
                  </a:lnTo>
                  <a:lnTo>
                    <a:pt x="310" y="180"/>
                  </a:lnTo>
                  <a:lnTo>
                    <a:pt x="288" y="223"/>
                  </a:lnTo>
                  <a:lnTo>
                    <a:pt x="280" y="223"/>
                  </a:lnTo>
                  <a:lnTo>
                    <a:pt x="248" y="254"/>
                  </a:lnTo>
                  <a:lnTo>
                    <a:pt x="248" y="308"/>
                  </a:lnTo>
                  <a:lnTo>
                    <a:pt x="214" y="296"/>
                  </a:lnTo>
                  <a:lnTo>
                    <a:pt x="183" y="266"/>
                  </a:lnTo>
                  <a:lnTo>
                    <a:pt x="191" y="254"/>
                  </a:lnTo>
                  <a:lnTo>
                    <a:pt x="183" y="212"/>
                  </a:lnTo>
                  <a:lnTo>
                    <a:pt x="149" y="234"/>
                  </a:lnTo>
                  <a:lnTo>
                    <a:pt x="119" y="223"/>
                  </a:lnTo>
                  <a:lnTo>
                    <a:pt x="107" y="169"/>
                  </a:lnTo>
                  <a:lnTo>
                    <a:pt x="64" y="138"/>
                  </a:lnTo>
                  <a:lnTo>
                    <a:pt x="45" y="95"/>
                  </a:lnTo>
                  <a:lnTo>
                    <a:pt x="0" y="85"/>
                  </a:lnTo>
                  <a:lnTo>
                    <a:pt x="10" y="42"/>
                  </a:lnTo>
                  <a:lnTo>
                    <a:pt x="10" y="30"/>
                  </a:lnTo>
                  <a:lnTo>
                    <a:pt x="87" y="0"/>
                  </a:lnTo>
                  <a:lnTo>
                    <a:pt x="107" y="30"/>
                  </a:lnTo>
                  <a:lnTo>
                    <a:pt x="191" y="8"/>
                  </a:lnTo>
                  <a:lnTo>
                    <a:pt x="226" y="30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6" name="Freeform 49"/>
            <p:cNvSpPr>
              <a:spLocks/>
            </p:cNvSpPr>
            <p:nvPr/>
          </p:nvSpPr>
          <p:spPr bwMode="auto">
            <a:xfrm>
              <a:off x="2226" y="2329"/>
              <a:ext cx="204" cy="223"/>
            </a:xfrm>
            <a:custGeom>
              <a:avLst/>
              <a:gdLst>
                <a:gd name="T0" fmla="*/ 21 w 362"/>
                <a:gd name="T1" fmla="*/ 2 h 408"/>
                <a:gd name="T2" fmla="*/ 19 w 362"/>
                <a:gd name="T3" fmla="*/ 6 h 408"/>
                <a:gd name="T4" fmla="*/ 17 w 362"/>
                <a:gd name="T5" fmla="*/ 7 h 408"/>
                <a:gd name="T6" fmla="*/ 19 w 362"/>
                <a:gd name="T7" fmla="*/ 9 h 408"/>
                <a:gd name="T8" fmla="*/ 17 w 362"/>
                <a:gd name="T9" fmla="*/ 10 h 408"/>
                <a:gd name="T10" fmla="*/ 15 w 362"/>
                <a:gd name="T11" fmla="*/ 12 h 408"/>
                <a:gd name="T12" fmla="*/ 14 w 362"/>
                <a:gd name="T13" fmla="*/ 12 h 408"/>
                <a:gd name="T14" fmla="*/ 13 w 362"/>
                <a:gd name="T15" fmla="*/ 15 h 408"/>
                <a:gd name="T16" fmla="*/ 12 w 362"/>
                <a:gd name="T17" fmla="*/ 17 h 408"/>
                <a:gd name="T18" fmla="*/ 12 w 362"/>
                <a:gd name="T19" fmla="*/ 20 h 408"/>
                <a:gd name="T20" fmla="*/ 10 w 362"/>
                <a:gd name="T21" fmla="*/ 19 h 408"/>
                <a:gd name="T22" fmla="*/ 10 w 362"/>
                <a:gd name="T23" fmla="*/ 16 h 408"/>
                <a:gd name="T24" fmla="*/ 9 w 362"/>
                <a:gd name="T25" fmla="*/ 16 h 408"/>
                <a:gd name="T26" fmla="*/ 8 w 362"/>
                <a:gd name="T27" fmla="*/ 15 h 408"/>
                <a:gd name="T28" fmla="*/ 6 w 362"/>
                <a:gd name="T29" fmla="*/ 14 h 408"/>
                <a:gd name="T30" fmla="*/ 1 w 362"/>
                <a:gd name="T31" fmla="*/ 15 h 408"/>
                <a:gd name="T32" fmla="*/ 0 w 362"/>
                <a:gd name="T33" fmla="*/ 13 h 408"/>
                <a:gd name="T34" fmla="*/ 3 w 362"/>
                <a:gd name="T35" fmla="*/ 11 h 408"/>
                <a:gd name="T36" fmla="*/ 5 w 362"/>
                <a:gd name="T37" fmla="*/ 9 h 408"/>
                <a:gd name="T38" fmla="*/ 7 w 362"/>
                <a:gd name="T39" fmla="*/ 7 h 408"/>
                <a:gd name="T40" fmla="*/ 8 w 362"/>
                <a:gd name="T41" fmla="*/ 4 h 408"/>
                <a:gd name="T42" fmla="*/ 10 w 362"/>
                <a:gd name="T43" fmla="*/ 3 h 408"/>
                <a:gd name="T44" fmla="*/ 9 w 362"/>
                <a:gd name="T45" fmla="*/ 7 h 408"/>
                <a:gd name="T46" fmla="*/ 11 w 362"/>
                <a:gd name="T47" fmla="*/ 8 h 408"/>
                <a:gd name="T48" fmla="*/ 14 w 362"/>
                <a:gd name="T49" fmla="*/ 7 h 408"/>
                <a:gd name="T50" fmla="*/ 14 w 362"/>
                <a:gd name="T51" fmla="*/ 5 h 408"/>
                <a:gd name="T52" fmla="*/ 12 w 362"/>
                <a:gd name="T53" fmla="*/ 4 h 408"/>
                <a:gd name="T54" fmla="*/ 12 w 362"/>
                <a:gd name="T55" fmla="*/ 1 h 408"/>
                <a:gd name="T56" fmla="*/ 16 w 362"/>
                <a:gd name="T57" fmla="*/ 0 h 408"/>
                <a:gd name="T58" fmla="*/ 21 w 362"/>
                <a:gd name="T59" fmla="*/ 2 h 4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2" h="408">
                  <a:moveTo>
                    <a:pt x="362" y="44"/>
                  </a:moveTo>
                  <a:lnTo>
                    <a:pt x="330" y="119"/>
                  </a:lnTo>
                  <a:lnTo>
                    <a:pt x="308" y="139"/>
                  </a:lnTo>
                  <a:lnTo>
                    <a:pt x="330" y="182"/>
                  </a:lnTo>
                  <a:lnTo>
                    <a:pt x="300" y="204"/>
                  </a:lnTo>
                  <a:lnTo>
                    <a:pt x="265" y="246"/>
                  </a:lnTo>
                  <a:lnTo>
                    <a:pt x="235" y="246"/>
                  </a:lnTo>
                  <a:lnTo>
                    <a:pt x="223" y="312"/>
                  </a:lnTo>
                  <a:lnTo>
                    <a:pt x="213" y="355"/>
                  </a:lnTo>
                  <a:lnTo>
                    <a:pt x="213" y="408"/>
                  </a:lnTo>
                  <a:lnTo>
                    <a:pt x="181" y="385"/>
                  </a:lnTo>
                  <a:lnTo>
                    <a:pt x="181" y="332"/>
                  </a:lnTo>
                  <a:lnTo>
                    <a:pt x="161" y="323"/>
                  </a:lnTo>
                  <a:lnTo>
                    <a:pt x="139" y="300"/>
                  </a:lnTo>
                  <a:lnTo>
                    <a:pt x="104" y="278"/>
                  </a:lnTo>
                  <a:lnTo>
                    <a:pt x="20" y="300"/>
                  </a:lnTo>
                  <a:lnTo>
                    <a:pt x="0" y="270"/>
                  </a:lnTo>
                  <a:lnTo>
                    <a:pt x="42" y="224"/>
                  </a:lnTo>
                  <a:lnTo>
                    <a:pt x="84" y="182"/>
                  </a:lnTo>
                  <a:lnTo>
                    <a:pt x="116" y="139"/>
                  </a:lnTo>
                  <a:lnTo>
                    <a:pt x="139" y="74"/>
                  </a:lnTo>
                  <a:lnTo>
                    <a:pt x="169" y="67"/>
                  </a:lnTo>
                  <a:lnTo>
                    <a:pt x="161" y="139"/>
                  </a:lnTo>
                  <a:lnTo>
                    <a:pt x="193" y="174"/>
                  </a:lnTo>
                  <a:lnTo>
                    <a:pt x="235" y="139"/>
                  </a:lnTo>
                  <a:lnTo>
                    <a:pt x="246" y="109"/>
                  </a:lnTo>
                  <a:lnTo>
                    <a:pt x="213" y="86"/>
                  </a:lnTo>
                  <a:lnTo>
                    <a:pt x="213" y="24"/>
                  </a:lnTo>
                  <a:lnTo>
                    <a:pt x="277" y="0"/>
                  </a:lnTo>
                  <a:lnTo>
                    <a:pt x="362" y="44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7" name="Freeform 50"/>
            <p:cNvSpPr>
              <a:spLocks/>
            </p:cNvSpPr>
            <p:nvPr/>
          </p:nvSpPr>
          <p:spPr bwMode="auto">
            <a:xfrm>
              <a:off x="2226" y="2329"/>
              <a:ext cx="204" cy="223"/>
            </a:xfrm>
            <a:custGeom>
              <a:avLst/>
              <a:gdLst>
                <a:gd name="T0" fmla="*/ 21 w 362"/>
                <a:gd name="T1" fmla="*/ 2 h 408"/>
                <a:gd name="T2" fmla="*/ 19 w 362"/>
                <a:gd name="T3" fmla="*/ 6 h 408"/>
                <a:gd name="T4" fmla="*/ 17 w 362"/>
                <a:gd name="T5" fmla="*/ 7 h 408"/>
                <a:gd name="T6" fmla="*/ 19 w 362"/>
                <a:gd name="T7" fmla="*/ 9 h 408"/>
                <a:gd name="T8" fmla="*/ 17 w 362"/>
                <a:gd name="T9" fmla="*/ 10 h 408"/>
                <a:gd name="T10" fmla="*/ 15 w 362"/>
                <a:gd name="T11" fmla="*/ 12 h 408"/>
                <a:gd name="T12" fmla="*/ 14 w 362"/>
                <a:gd name="T13" fmla="*/ 12 h 408"/>
                <a:gd name="T14" fmla="*/ 13 w 362"/>
                <a:gd name="T15" fmla="*/ 15 h 408"/>
                <a:gd name="T16" fmla="*/ 12 w 362"/>
                <a:gd name="T17" fmla="*/ 17 h 408"/>
                <a:gd name="T18" fmla="*/ 12 w 362"/>
                <a:gd name="T19" fmla="*/ 20 h 408"/>
                <a:gd name="T20" fmla="*/ 10 w 362"/>
                <a:gd name="T21" fmla="*/ 19 h 408"/>
                <a:gd name="T22" fmla="*/ 10 w 362"/>
                <a:gd name="T23" fmla="*/ 16 h 408"/>
                <a:gd name="T24" fmla="*/ 9 w 362"/>
                <a:gd name="T25" fmla="*/ 16 h 408"/>
                <a:gd name="T26" fmla="*/ 8 w 362"/>
                <a:gd name="T27" fmla="*/ 15 h 408"/>
                <a:gd name="T28" fmla="*/ 6 w 362"/>
                <a:gd name="T29" fmla="*/ 14 h 408"/>
                <a:gd name="T30" fmla="*/ 1 w 362"/>
                <a:gd name="T31" fmla="*/ 15 h 408"/>
                <a:gd name="T32" fmla="*/ 0 w 362"/>
                <a:gd name="T33" fmla="*/ 13 h 408"/>
                <a:gd name="T34" fmla="*/ 3 w 362"/>
                <a:gd name="T35" fmla="*/ 11 h 408"/>
                <a:gd name="T36" fmla="*/ 5 w 362"/>
                <a:gd name="T37" fmla="*/ 9 h 408"/>
                <a:gd name="T38" fmla="*/ 7 w 362"/>
                <a:gd name="T39" fmla="*/ 7 h 408"/>
                <a:gd name="T40" fmla="*/ 8 w 362"/>
                <a:gd name="T41" fmla="*/ 4 h 408"/>
                <a:gd name="T42" fmla="*/ 10 w 362"/>
                <a:gd name="T43" fmla="*/ 3 h 408"/>
                <a:gd name="T44" fmla="*/ 9 w 362"/>
                <a:gd name="T45" fmla="*/ 7 h 408"/>
                <a:gd name="T46" fmla="*/ 11 w 362"/>
                <a:gd name="T47" fmla="*/ 8 h 408"/>
                <a:gd name="T48" fmla="*/ 14 w 362"/>
                <a:gd name="T49" fmla="*/ 7 h 408"/>
                <a:gd name="T50" fmla="*/ 14 w 362"/>
                <a:gd name="T51" fmla="*/ 5 h 408"/>
                <a:gd name="T52" fmla="*/ 12 w 362"/>
                <a:gd name="T53" fmla="*/ 4 h 408"/>
                <a:gd name="T54" fmla="*/ 12 w 362"/>
                <a:gd name="T55" fmla="*/ 1 h 408"/>
                <a:gd name="T56" fmla="*/ 16 w 362"/>
                <a:gd name="T57" fmla="*/ 0 h 408"/>
                <a:gd name="T58" fmla="*/ 21 w 362"/>
                <a:gd name="T59" fmla="*/ 2 h 4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2" h="408">
                  <a:moveTo>
                    <a:pt x="362" y="44"/>
                  </a:moveTo>
                  <a:lnTo>
                    <a:pt x="330" y="119"/>
                  </a:lnTo>
                  <a:lnTo>
                    <a:pt x="308" y="139"/>
                  </a:lnTo>
                  <a:lnTo>
                    <a:pt x="330" y="182"/>
                  </a:lnTo>
                  <a:lnTo>
                    <a:pt x="300" y="204"/>
                  </a:lnTo>
                  <a:lnTo>
                    <a:pt x="265" y="246"/>
                  </a:lnTo>
                  <a:lnTo>
                    <a:pt x="235" y="246"/>
                  </a:lnTo>
                  <a:lnTo>
                    <a:pt x="223" y="312"/>
                  </a:lnTo>
                  <a:lnTo>
                    <a:pt x="213" y="355"/>
                  </a:lnTo>
                  <a:lnTo>
                    <a:pt x="213" y="408"/>
                  </a:lnTo>
                  <a:lnTo>
                    <a:pt x="181" y="385"/>
                  </a:lnTo>
                  <a:lnTo>
                    <a:pt x="181" y="332"/>
                  </a:lnTo>
                  <a:lnTo>
                    <a:pt x="161" y="323"/>
                  </a:lnTo>
                  <a:lnTo>
                    <a:pt x="139" y="300"/>
                  </a:lnTo>
                  <a:lnTo>
                    <a:pt x="104" y="278"/>
                  </a:lnTo>
                  <a:lnTo>
                    <a:pt x="20" y="300"/>
                  </a:lnTo>
                  <a:lnTo>
                    <a:pt x="0" y="270"/>
                  </a:lnTo>
                  <a:lnTo>
                    <a:pt x="42" y="224"/>
                  </a:lnTo>
                  <a:lnTo>
                    <a:pt x="84" y="182"/>
                  </a:lnTo>
                  <a:lnTo>
                    <a:pt x="116" y="139"/>
                  </a:lnTo>
                  <a:lnTo>
                    <a:pt x="139" y="74"/>
                  </a:lnTo>
                  <a:lnTo>
                    <a:pt x="169" y="67"/>
                  </a:lnTo>
                  <a:lnTo>
                    <a:pt x="161" y="139"/>
                  </a:lnTo>
                  <a:lnTo>
                    <a:pt x="193" y="174"/>
                  </a:lnTo>
                  <a:lnTo>
                    <a:pt x="235" y="139"/>
                  </a:lnTo>
                  <a:lnTo>
                    <a:pt x="246" y="109"/>
                  </a:lnTo>
                  <a:lnTo>
                    <a:pt x="213" y="86"/>
                  </a:lnTo>
                  <a:lnTo>
                    <a:pt x="213" y="24"/>
                  </a:lnTo>
                  <a:lnTo>
                    <a:pt x="277" y="0"/>
                  </a:lnTo>
                  <a:lnTo>
                    <a:pt x="362" y="44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8" name="Freeform 51"/>
            <p:cNvSpPr>
              <a:spLocks/>
            </p:cNvSpPr>
            <p:nvPr/>
          </p:nvSpPr>
          <p:spPr bwMode="auto">
            <a:xfrm>
              <a:off x="2317" y="2599"/>
              <a:ext cx="28" cy="52"/>
            </a:xfrm>
            <a:custGeom>
              <a:avLst/>
              <a:gdLst>
                <a:gd name="T0" fmla="*/ 2 w 52"/>
                <a:gd name="T1" fmla="*/ 4 h 96"/>
                <a:gd name="T2" fmla="*/ 2 w 52"/>
                <a:gd name="T3" fmla="*/ 3 h 96"/>
                <a:gd name="T4" fmla="*/ 2 w 52"/>
                <a:gd name="T5" fmla="*/ 0 h 96"/>
                <a:gd name="T6" fmla="*/ 2 w 52"/>
                <a:gd name="T7" fmla="*/ 0 h 96"/>
                <a:gd name="T8" fmla="*/ 0 w 52"/>
                <a:gd name="T9" fmla="*/ 2 h 96"/>
                <a:gd name="T10" fmla="*/ 0 w 52"/>
                <a:gd name="T11" fmla="*/ 4 h 96"/>
                <a:gd name="T12" fmla="*/ 2 w 52"/>
                <a:gd name="T13" fmla="*/ 4 h 96"/>
                <a:gd name="T14" fmla="*/ 2 w 52"/>
                <a:gd name="T15" fmla="*/ 4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96">
                  <a:moveTo>
                    <a:pt x="52" y="96"/>
                  </a:moveTo>
                  <a:lnTo>
                    <a:pt x="52" y="53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31"/>
                  </a:lnTo>
                  <a:lnTo>
                    <a:pt x="0" y="85"/>
                  </a:lnTo>
                  <a:lnTo>
                    <a:pt x="32" y="96"/>
                  </a:lnTo>
                  <a:lnTo>
                    <a:pt x="52" y="96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9" name="Freeform 52"/>
            <p:cNvSpPr>
              <a:spLocks/>
            </p:cNvSpPr>
            <p:nvPr/>
          </p:nvSpPr>
          <p:spPr bwMode="auto">
            <a:xfrm>
              <a:off x="2317" y="2599"/>
              <a:ext cx="28" cy="52"/>
            </a:xfrm>
            <a:custGeom>
              <a:avLst/>
              <a:gdLst>
                <a:gd name="T0" fmla="*/ 2 w 52"/>
                <a:gd name="T1" fmla="*/ 4 h 96"/>
                <a:gd name="T2" fmla="*/ 2 w 52"/>
                <a:gd name="T3" fmla="*/ 3 h 96"/>
                <a:gd name="T4" fmla="*/ 2 w 52"/>
                <a:gd name="T5" fmla="*/ 0 h 96"/>
                <a:gd name="T6" fmla="*/ 2 w 52"/>
                <a:gd name="T7" fmla="*/ 0 h 96"/>
                <a:gd name="T8" fmla="*/ 0 w 52"/>
                <a:gd name="T9" fmla="*/ 2 h 96"/>
                <a:gd name="T10" fmla="*/ 0 w 52"/>
                <a:gd name="T11" fmla="*/ 4 h 96"/>
                <a:gd name="T12" fmla="*/ 2 w 52"/>
                <a:gd name="T13" fmla="*/ 4 h 96"/>
                <a:gd name="T14" fmla="*/ 2 w 52"/>
                <a:gd name="T15" fmla="*/ 4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96">
                  <a:moveTo>
                    <a:pt x="52" y="96"/>
                  </a:moveTo>
                  <a:lnTo>
                    <a:pt x="52" y="53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31"/>
                  </a:lnTo>
                  <a:lnTo>
                    <a:pt x="0" y="85"/>
                  </a:lnTo>
                  <a:lnTo>
                    <a:pt x="32" y="96"/>
                  </a:lnTo>
                  <a:lnTo>
                    <a:pt x="52" y="96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0" name="Freeform 53"/>
            <p:cNvSpPr>
              <a:spLocks/>
            </p:cNvSpPr>
            <p:nvPr/>
          </p:nvSpPr>
          <p:spPr bwMode="auto">
            <a:xfrm>
              <a:off x="2297" y="2816"/>
              <a:ext cx="261" cy="147"/>
            </a:xfrm>
            <a:custGeom>
              <a:avLst/>
              <a:gdLst>
                <a:gd name="T0" fmla="*/ 6 w 461"/>
                <a:gd name="T1" fmla="*/ 13 h 268"/>
                <a:gd name="T2" fmla="*/ 5 w 461"/>
                <a:gd name="T3" fmla="*/ 11 h 268"/>
                <a:gd name="T4" fmla="*/ 5 w 461"/>
                <a:gd name="T5" fmla="*/ 9 h 268"/>
                <a:gd name="T6" fmla="*/ 3 w 461"/>
                <a:gd name="T7" fmla="*/ 9 h 268"/>
                <a:gd name="T8" fmla="*/ 1 w 461"/>
                <a:gd name="T9" fmla="*/ 10 h 268"/>
                <a:gd name="T10" fmla="*/ 0 w 461"/>
                <a:gd name="T11" fmla="*/ 8 h 268"/>
                <a:gd name="T12" fmla="*/ 3 w 461"/>
                <a:gd name="T13" fmla="*/ 5 h 268"/>
                <a:gd name="T14" fmla="*/ 6 w 461"/>
                <a:gd name="T15" fmla="*/ 2 h 268"/>
                <a:gd name="T16" fmla="*/ 7 w 461"/>
                <a:gd name="T17" fmla="*/ 1 h 268"/>
                <a:gd name="T18" fmla="*/ 8 w 461"/>
                <a:gd name="T19" fmla="*/ 1 h 268"/>
                <a:gd name="T20" fmla="*/ 11 w 461"/>
                <a:gd name="T21" fmla="*/ 0 h 268"/>
                <a:gd name="T22" fmla="*/ 14 w 461"/>
                <a:gd name="T23" fmla="*/ 1 h 268"/>
                <a:gd name="T24" fmla="*/ 19 w 461"/>
                <a:gd name="T25" fmla="*/ 1 h 268"/>
                <a:gd name="T26" fmla="*/ 22 w 461"/>
                <a:gd name="T27" fmla="*/ 2 h 268"/>
                <a:gd name="T28" fmla="*/ 22 w 461"/>
                <a:gd name="T29" fmla="*/ 5 h 268"/>
                <a:gd name="T30" fmla="*/ 23 w 461"/>
                <a:gd name="T31" fmla="*/ 6 h 268"/>
                <a:gd name="T32" fmla="*/ 25 w 461"/>
                <a:gd name="T33" fmla="*/ 7 h 268"/>
                <a:gd name="T34" fmla="*/ 27 w 461"/>
                <a:gd name="T35" fmla="*/ 7 h 268"/>
                <a:gd name="T36" fmla="*/ 25 w 461"/>
                <a:gd name="T37" fmla="*/ 9 h 268"/>
                <a:gd name="T38" fmla="*/ 25 w 461"/>
                <a:gd name="T39" fmla="*/ 11 h 268"/>
                <a:gd name="T40" fmla="*/ 20 w 461"/>
                <a:gd name="T41" fmla="*/ 10 h 268"/>
                <a:gd name="T42" fmla="*/ 19 w 461"/>
                <a:gd name="T43" fmla="*/ 11 h 268"/>
                <a:gd name="T44" fmla="*/ 18 w 461"/>
                <a:gd name="T45" fmla="*/ 13 h 268"/>
                <a:gd name="T46" fmla="*/ 16 w 461"/>
                <a:gd name="T47" fmla="*/ 12 h 268"/>
                <a:gd name="T48" fmla="*/ 15 w 461"/>
                <a:gd name="T49" fmla="*/ 10 h 268"/>
                <a:gd name="T50" fmla="*/ 12 w 461"/>
                <a:gd name="T51" fmla="*/ 10 h 268"/>
                <a:gd name="T52" fmla="*/ 11 w 461"/>
                <a:gd name="T53" fmla="*/ 13 h 268"/>
                <a:gd name="T54" fmla="*/ 6 w 461"/>
                <a:gd name="T55" fmla="*/ 13 h 2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1" h="268">
                  <a:moveTo>
                    <a:pt x="96" y="257"/>
                  </a:moveTo>
                  <a:lnTo>
                    <a:pt x="74" y="226"/>
                  </a:lnTo>
                  <a:lnTo>
                    <a:pt x="74" y="171"/>
                  </a:lnTo>
                  <a:lnTo>
                    <a:pt x="42" y="171"/>
                  </a:lnTo>
                  <a:lnTo>
                    <a:pt x="12" y="203"/>
                  </a:lnTo>
                  <a:lnTo>
                    <a:pt x="0" y="161"/>
                  </a:lnTo>
                  <a:lnTo>
                    <a:pt x="54" y="96"/>
                  </a:lnTo>
                  <a:lnTo>
                    <a:pt x="96" y="42"/>
                  </a:lnTo>
                  <a:lnTo>
                    <a:pt x="119" y="10"/>
                  </a:lnTo>
                  <a:lnTo>
                    <a:pt x="150" y="22"/>
                  </a:lnTo>
                  <a:lnTo>
                    <a:pt x="181" y="0"/>
                  </a:lnTo>
                  <a:lnTo>
                    <a:pt x="235" y="10"/>
                  </a:lnTo>
                  <a:lnTo>
                    <a:pt x="322" y="10"/>
                  </a:lnTo>
                  <a:lnTo>
                    <a:pt x="376" y="42"/>
                  </a:lnTo>
                  <a:lnTo>
                    <a:pt x="376" y="96"/>
                  </a:lnTo>
                  <a:lnTo>
                    <a:pt x="384" y="119"/>
                  </a:lnTo>
                  <a:lnTo>
                    <a:pt x="438" y="138"/>
                  </a:lnTo>
                  <a:lnTo>
                    <a:pt x="461" y="138"/>
                  </a:lnTo>
                  <a:lnTo>
                    <a:pt x="426" y="181"/>
                  </a:lnTo>
                  <a:lnTo>
                    <a:pt x="426" y="226"/>
                  </a:lnTo>
                  <a:lnTo>
                    <a:pt x="354" y="203"/>
                  </a:lnTo>
                  <a:lnTo>
                    <a:pt x="331" y="226"/>
                  </a:lnTo>
                  <a:lnTo>
                    <a:pt x="311" y="268"/>
                  </a:lnTo>
                  <a:lnTo>
                    <a:pt x="277" y="245"/>
                  </a:lnTo>
                  <a:lnTo>
                    <a:pt x="257" y="203"/>
                  </a:lnTo>
                  <a:lnTo>
                    <a:pt x="215" y="214"/>
                  </a:lnTo>
                  <a:lnTo>
                    <a:pt x="193" y="257"/>
                  </a:lnTo>
                  <a:lnTo>
                    <a:pt x="96" y="257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1" name="Freeform 54"/>
            <p:cNvSpPr>
              <a:spLocks/>
            </p:cNvSpPr>
            <p:nvPr/>
          </p:nvSpPr>
          <p:spPr bwMode="auto">
            <a:xfrm>
              <a:off x="2297" y="2816"/>
              <a:ext cx="261" cy="147"/>
            </a:xfrm>
            <a:custGeom>
              <a:avLst/>
              <a:gdLst>
                <a:gd name="T0" fmla="*/ 6 w 461"/>
                <a:gd name="T1" fmla="*/ 13 h 268"/>
                <a:gd name="T2" fmla="*/ 5 w 461"/>
                <a:gd name="T3" fmla="*/ 11 h 268"/>
                <a:gd name="T4" fmla="*/ 5 w 461"/>
                <a:gd name="T5" fmla="*/ 9 h 268"/>
                <a:gd name="T6" fmla="*/ 3 w 461"/>
                <a:gd name="T7" fmla="*/ 9 h 268"/>
                <a:gd name="T8" fmla="*/ 1 w 461"/>
                <a:gd name="T9" fmla="*/ 10 h 268"/>
                <a:gd name="T10" fmla="*/ 0 w 461"/>
                <a:gd name="T11" fmla="*/ 8 h 268"/>
                <a:gd name="T12" fmla="*/ 3 w 461"/>
                <a:gd name="T13" fmla="*/ 5 h 268"/>
                <a:gd name="T14" fmla="*/ 6 w 461"/>
                <a:gd name="T15" fmla="*/ 2 h 268"/>
                <a:gd name="T16" fmla="*/ 7 w 461"/>
                <a:gd name="T17" fmla="*/ 1 h 268"/>
                <a:gd name="T18" fmla="*/ 8 w 461"/>
                <a:gd name="T19" fmla="*/ 1 h 268"/>
                <a:gd name="T20" fmla="*/ 11 w 461"/>
                <a:gd name="T21" fmla="*/ 0 h 268"/>
                <a:gd name="T22" fmla="*/ 14 w 461"/>
                <a:gd name="T23" fmla="*/ 1 h 268"/>
                <a:gd name="T24" fmla="*/ 19 w 461"/>
                <a:gd name="T25" fmla="*/ 1 h 268"/>
                <a:gd name="T26" fmla="*/ 22 w 461"/>
                <a:gd name="T27" fmla="*/ 2 h 268"/>
                <a:gd name="T28" fmla="*/ 22 w 461"/>
                <a:gd name="T29" fmla="*/ 5 h 268"/>
                <a:gd name="T30" fmla="*/ 23 w 461"/>
                <a:gd name="T31" fmla="*/ 6 h 268"/>
                <a:gd name="T32" fmla="*/ 25 w 461"/>
                <a:gd name="T33" fmla="*/ 7 h 268"/>
                <a:gd name="T34" fmla="*/ 27 w 461"/>
                <a:gd name="T35" fmla="*/ 7 h 268"/>
                <a:gd name="T36" fmla="*/ 25 w 461"/>
                <a:gd name="T37" fmla="*/ 9 h 268"/>
                <a:gd name="T38" fmla="*/ 25 w 461"/>
                <a:gd name="T39" fmla="*/ 11 h 268"/>
                <a:gd name="T40" fmla="*/ 20 w 461"/>
                <a:gd name="T41" fmla="*/ 10 h 268"/>
                <a:gd name="T42" fmla="*/ 19 w 461"/>
                <a:gd name="T43" fmla="*/ 11 h 268"/>
                <a:gd name="T44" fmla="*/ 18 w 461"/>
                <a:gd name="T45" fmla="*/ 13 h 268"/>
                <a:gd name="T46" fmla="*/ 16 w 461"/>
                <a:gd name="T47" fmla="*/ 12 h 268"/>
                <a:gd name="T48" fmla="*/ 15 w 461"/>
                <a:gd name="T49" fmla="*/ 10 h 268"/>
                <a:gd name="T50" fmla="*/ 12 w 461"/>
                <a:gd name="T51" fmla="*/ 10 h 268"/>
                <a:gd name="T52" fmla="*/ 11 w 461"/>
                <a:gd name="T53" fmla="*/ 13 h 268"/>
                <a:gd name="T54" fmla="*/ 6 w 461"/>
                <a:gd name="T55" fmla="*/ 13 h 2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1" h="268">
                  <a:moveTo>
                    <a:pt x="96" y="257"/>
                  </a:moveTo>
                  <a:lnTo>
                    <a:pt x="74" y="226"/>
                  </a:lnTo>
                  <a:lnTo>
                    <a:pt x="74" y="171"/>
                  </a:lnTo>
                  <a:lnTo>
                    <a:pt x="42" y="171"/>
                  </a:lnTo>
                  <a:lnTo>
                    <a:pt x="12" y="203"/>
                  </a:lnTo>
                  <a:lnTo>
                    <a:pt x="0" y="161"/>
                  </a:lnTo>
                  <a:lnTo>
                    <a:pt x="54" y="96"/>
                  </a:lnTo>
                  <a:lnTo>
                    <a:pt x="96" y="42"/>
                  </a:lnTo>
                  <a:lnTo>
                    <a:pt x="119" y="10"/>
                  </a:lnTo>
                  <a:lnTo>
                    <a:pt x="150" y="22"/>
                  </a:lnTo>
                  <a:lnTo>
                    <a:pt x="181" y="0"/>
                  </a:lnTo>
                  <a:lnTo>
                    <a:pt x="235" y="10"/>
                  </a:lnTo>
                  <a:lnTo>
                    <a:pt x="322" y="10"/>
                  </a:lnTo>
                  <a:lnTo>
                    <a:pt x="376" y="42"/>
                  </a:lnTo>
                  <a:lnTo>
                    <a:pt x="376" y="96"/>
                  </a:lnTo>
                  <a:lnTo>
                    <a:pt x="384" y="119"/>
                  </a:lnTo>
                  <a:lnTo>
                    <a:pt x="438" y="138"/>
                  </a:lnTo>
                  <a:lnTo>
                    <a:pt x="461" y="138"/>
                  </a:lnTo>
                  <a:lnTo>
                    <a:pt x="426" y="181"/>
                  </a:lnTo>
                  <a:lnTo>
                    <a:pt x="426" y="226"/>
                  </a:lnTo>
                  <a:lnTo>
                    <a:pt x="354" y="203"/>
                  </a:lnTo>
                  <a:lnTo>
                    <a:pt x="331" y="226"/>
                  </a:lnTo>
                  <a:lnTo>
                    <a:pt x="311" y="268"/>
                  </a:lnTo>
                  <a:lnTo>
                    <a:pt x="277" y="245"/>
                  </a:lnTo>
                  <a:lnTo>
                    <a:pt x="257" y="203"/>
                  </a:lnTo>
                  <a:lnTo>
                    <a:pt x="215" y="214"/>
                  </a:lnTo>
                  <a:lnTo>
                    <a:pt x="193" y="257"/>
                  </a:lnTo>
                  <a:lnTo>
                    <a:pt x="96" y="257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2" name="Freeform 55"/>
            <p:cNvSpPr>
              <a:spLocks/>
            </p:cNvSpPr>
            <p:nvPr/>
          </p:nvSpPr>
          <p:spPr bwMode="auto">
            <a:xfrm>
              <a:off x="2510" y="2839"/>
              <a:ext cx="17" cy="41"/>
            </a:xfrm>
            <a:custGeom>
              <a:avLst/>
              <a:gdLst>
                <a:gd name="T0" fmla="*/ 1 w 31"/>
                <a:gd name="T1" fmla="*/ 3 h 77"/>
                <a:gd name="T2" fmla="*/ 2 w 31"/>
                <a:gd name="T3" fmla="*/ 2 h 77"/>
                <a:gd name="T4" fmla="*/ 0 w 31"/>
                <a:gd name="T5" fmla="*/ 0 h 77"/>
                <a:gd name="T6" fmla="*/ 0 w 31"/>
                <a:gd name="T7" fmla="*/ 2 h 77"/>
                <a:gd name="T8" fmla="*/ 1 w 31"/>
                <a:gd name="T9" fmla="*/ 3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77">
                  <a:moveTo>
                    <a:pt x="8" y="77"/>
                  </a:moveTo>
                  <a:lnTo>
                    <a:pt x="31" y="4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8" y="77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3" name="Freeform 56"/>
            <p:cNvSpPr>
              <a:spLocks/>
            </p:cNvSpPr>
            <p:nvPr/>
          </p:nvSpPr>
          <p:spPr bwMode="auto">
            <a:xfrm>
              <a:off x="2510" y="2839"/>
              <a:ext cx="17" cy="41"/>
            </a:xfrm>
            <a:custGeom>
              <a:avLst/>
              <a:gdLst>
                <a:gd name="T0" fmla="*/ 1 w 31"/>
                <a:gd name="T1" fmla="*/ 3 h 77"/>
                <a:gd name="T2" fmla="*/ 2 w 31"/>
                <a:gd name="T3" fmla="*/ 2 h 77"/>
                <a:gd name="T4" fmla="*/ 0 w 31"/>
                <a:gd name="T5" fmla="*/ 0 h 77"/>
                <a:gd name="T6" fmla="*/ 0 w 31"/>
                <a:gd name="T7" fmla="*/ 2 h 77"/>
                <a:gd name="T8" fmla="*/ 1 w 31"/>
                <a:gd name="T9" fmla="*/ 3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77">
                  <a:moveTo>
                    <a:pt x="8" y="77"/>
                  </a:moveTo>
                  <a:lnTo>
                    <a:pt x="31" y="4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8" y="77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4" name="Freeform 57"/>
            <p:cNvSpPr>
              <a:spLocks/>
            </p:cNvSpPr>
            <p:nvPr/>
          </p:nvSpPr>
          <p:spPr bwMode="auto">
            <a:xfrm>
              <a:off x="2787" y="2235"/>
              <a:ext cx="532" cy="462"/>
            </a:xfrm>
            <a:custGeom>
              <a:avLst/>
              <a:gdLst>
                <a:gd name="T0" fmla="*/ 51 w 942"/>
                <a:gd name="T1" fmla="*/ 24 h 844"/>
                <a:gd name="T2" fmla="*/ 50 w 942"/>
                <a:gd name="T3" fmla="*/ 22 h 844"/>
                <a:gd name="T4" fmla="*/ 50 w 942"/>
                <a:gd name="T5" fmla="*/ 20 h 844"/>
                <a:gd name="T6" fmla="*/ 48 w 942"/>
                <a:gd name="T7" fmla="*/ 18 h 844"/>
                <a:gd name="T8" fmla="*/ 50 w 942"/>
                <a:gd name="T9" fmla="*/ 15 h 844"/>
                <a:gd name="T10" fmla="*/ 50 w 942"/>
                <a:gd name="T11" fmla="*/ 12 h 844"/>
                <a:gd name="T12" fmla="*/ 48 w 942"/>
                <a:gd name="T13" fmla="*/ 6 h 844"/>
                <a:gd name="T14" fmla="*/ 47 w 942"/>
                <a:gd name="T15" fmla="*/ 4 h 844"/>
                <a:gd name="T16" fmla="*/ 45 w 942"/>
                <a:gd name="T17" fmla="*/ 2 h 844"/>
                <a:gd name="T18" fmla="*/ 43 w 942"/>
                <a:gd name="T19" fmla="*/ 2 h 844"/>
                <a:gd name="T20" fmla="*/ 39 w 942"/>
                <a:gd name="T21" fmla="*/ 3 h 844"/>
                <a:gd name="T22" fmla="*/ 34 w 942"/>
                <a:gd name="T23" fmla="*/ 3 h 844"/>
                <a:gd name="T24" fmla="*/ 28 w 942"/>
                <a:gd name="T25" fmla="*/ 3 h 844"/>
                <a:gd name="T26" fmla="*/ 26 w 942"/>
                <a:gd name="T27" fmla="*/ 4 h 844"/>
                <a:gd name="T28" fmla="*/ 23 w 942"/>
                <a:gd name="T29" fmla="*/ 4 h 844"/>
                <a:gd name="T30" fmla="*/ 21 w 942"/>
                <a:gd name="T31" fmla="*/ 0 h 844"/>
                <a:gd name="T32" fmla="*/ 17 w 942"/>
                <a:gd name="T33" fmla="*/ 1 h 844"/>
                <a:gd name="T34" fmla="*/ 13 w 942"/>
                <a:gd name="T35" fmla="*/ 2 h 844"/>
                <a:gd name="T36" fmla="*/ 10 w 942"/>
                <a:gd name="T37" fmla="*/ 5 h 844"/>
                <a:gd name="T38" fmla="*/ 6 w 942"/>
                <a:gd name="T39" fmla="*/ 5 h 844"/>
                <a:gd name="T40" fmla="*/ 0 w 942"/>
                <a:gd name="T41" fmla="*/ 8 h 844"/>
                <a:gd name="T42" fmla="*/ 1 w 942"/>
                <a:gd name="T43" fmla="*/ 11 h 844"/>
                <a:gd name="T44" fmla="*/ 1 w 942"/>
                <a:gd name="T45" fmla="*/ 13 h 844"/>
                <a:gd name="T46" fmla="*/ 0 w 942"/>
                <a:gd name="T47" fmla="*/ 15 h 844"/>
                <a:gd name="T48" fmla="*/ 1 w 942"/>
                <a:gd name="T49" fmla="*/ 16 h 844"/>
                <a:gd name="T50" fmla="*/ 2 w 942"/>
                <a:gd name="T51" fmla="*/ 24 h 844"/>
                <a:gd name="T52" fmla="*/ 3 w 942"/>
                <a:gd name="T53" fmla="*/ 26 h 844"/>
                <a:gd name="T54" fmla="*/ 3 w 942"/>
                <a:gd name="T55" fmla="*/ 28 h 844"/>
                <a:gd name="T56" fmla="*/ 3 w 942"/>
                <a:gd name="T57" fmla="*/ 30 h 844"/>
                <a:gd name="T58" fmla="*/ 5 w 942"/>
                <a:gd name="T59" fmla="*/ 29 h 844"/>
                <a:gd name="T60" fmla="*/ 7 w 942"/>
                <a:gd name="T61" fmla="*/ 31 h 844"/>
                <a:gd name="T62" fmla="*/ 8 w 942"/>
                <a:gd name="T63" fmla="*/ 31 h 844"/>
                <a:gd name="T64" fmla="*/ 11 w 942"/>
                <a:gd name="T65" fmla="*/ 32 h 844"/>
                <a:gd name="T66" fmla="*/ 12 w 942"/>
                <a:gd name="T67" fmla="*/ 34 h 844"/>
                <a:gd name="T68" fmla="*/ 14 w 942"/>
                <a:gd name="T69" fmla="*/ 36 h 844"/>
                <a:gd name="T70" fmla="*/ 15 w 942"/>
                <a:gd name="T71" fmla="*/ 33 h 844"/>
                <a:gd name="T72" fmla="*/ 19 w 942"/>
                <a:gd name="T73" fmla="*/ 34 h 844"/>
                <a:gd name="T74" fmla="*/ 20 w 942"/>
                <a:gd name="T75" fmla="*/ 36 h 844"/>
                <a:gd name="T76" fmla="*/ 26 w 942"/>
                <a:gd name="T77" fmla="*/ 39 h 844"/>
                <a:gd name="T78" fmla="*/ 27 w 942"/>
                <a:gd name="T79" fmla="*/ 40 h 844"/>
                <a:gd name="T80" fmla="*/ 29 w 942"/>
                <a:gd name="T81" fmla="*/ 39 h 844"/>
                <a:gd name="T82" fmla="*/ 33 w 942"/>
                <a:gd name="T83" fmla="*/ 42 h 844"/>
                <a:gd name="T84" fmla="*/ 35 w 942"/>
                <a:gd name="T85" fmla="*/ 40 h 844"/>
                <a:gd name="T86" fmla="*/ 38 w 942"/>
                <a:gd name="T87" fmla="*/ 40 h 844"/>
                <a:gd name="T88" fmla="*/ 41 w 942"/>
                <a:gd name="T89" fmla="*/ 39 h 844"/>
                <a:gd name="T90" fmla="*/ 43 w 942"/>
                <a:gd name="T91" fmla="*/ 39 h 844"/>
                <a:gd name="T92" fmla="*/ 45 w 942"/>
                <a:gd name="T93" fmla="*/ 41 h 844"/>
                <a:gd name="T94" fmla="*/ 46 w 942"/>
                <a:gd name="T95" fmla="*/ 41 h 844"/>
                <a:gd name="T96" fmla="*/ 49 w 942"/>
                <a:gd name="T97" fmla="*/ 37 h 844"/>
                <a:gd name="T98" fmla="*/ 50 w 942"/>
                <a:gd name="T99" fmla="*/ 33 h 844"/>
                <a:gd name="T100" fmla="*/ 54 w 942"/>
                <a:gd name="T101" fmla="*/ 31 h 844"/>
                <a:gd name="T102" fmla="*/ 53 w 942"/>
                <a:gd name="T103" fmla="*/ 28 h 844"/>
                <a:gd name="T104" fmla="*/ 51 w 942"/>
                <a:gd name="T105" fmla="*/ 24 h 8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42" h="844">
                  <a:moveTo>
                    <a:pt x="888" y="483"/>
                  </a:moveTo>
                  <a:lnTo>
                    <a:pt x="865" y="449"/>
                  </a:lnTo>
                  <a:lnTo>
                    <a:pt x="865" y="407"/>
                  </a:lnTo>
                  <a:lnTo>
                    <a:pt x="833" y="364"/>
                  </a:lnTo>
                  <a:lnTo>
                    <a:pt x="865" y="310"/>
                  </a:lnTo>
                  <a:lnTo>
                    <a:pt x="876" y="245"/>
                  </a:lnTo>
                  <a:lnTo>
                    <a:pt x="833" y="119"/>
                  </a:lnTo>
                  <a:lnTo>
                    <a:pt x="823" y="87"/>
                  </a:lnTo>
                  <a:lnTo>
                    <a:pt x="780" y="45"/>
                  </a:lnTo>
                  <a:lnTo>
                    <a:pt x="758" y="34"/>
                  </a:lnTo>
                  <a:lnTo>
                    <a:pt x="684" y="54"/>
                  </a:lnTo>
                  <a:lnTo>
                    <a:pt x="599" y="64"/>
                  </a:lnTo>
                  <a:lnTo>
                    <a:pt x="481" y="54"/>
                  </a:lnTo>
                  <a:lnTo>
                    <a:pt x="449" y="76"/>
                  </a:lnTo>
                  <a:lnTo>
                    <a:pt x="396" y="76"/>
                  </a:lnTo>
                  <a:lnTo>
                    <a:pt x="362" y="0"/>
                  </a:lnTo>
                  <a:lnTo>
                    <a:pt x="300" y="22"/>
                  </a:lnTo>
                  <a:lnTo>
                    <a:pt x="223" y="45"/>
                  </a:lnTo>
                  <a:lnTo>
                    <a:pt x="170" y="96"/>
                  </a:lnTo>
                  <a:lnTo>
                    <a:pt x="96" y="107"/>
                  </a:lnTo>
                  <a:lnTo>
                    <a:pt x="0" y="171"/>
                  </a:lnTo>
                  <a:lnTo>
                    <a:pt x="9" y="215"/>
                  </a:lnTo>
                  <a:lnTo>
                    <a:pt x="9" y="257"/>
                  </a:lnTo>
                  <a:lnTo>
                    <a:pt x="0" y="300"/>
                  </a:lnTo>
                  <a:lnTo>
                    <a:pt x="19" y="333"/>
                  </a:lnTo>
                  <a:lnTo>
                    <a:pt x="31" y="494"/>
                  </a:lnTo>
                  <a:lnTo>
                    <a:pt x="54" y="526"/>
                  </a:lnTo>
                  <a:lnTo>
                    <a:pt x="62" y="568"/>
                  </a:lnTo>
                  <a:lnTo>
                    <a:pt x="54" y="610"/>
                  </a:lnTo>
                  <a:lnTo>
                    <a:pt x="84" y="588"/>
                  </a:lnTo>
                  <a:lnTo>
                    <a:pt x="116" y="621"/>
                  </a:lnTo>
                  <a:lnTo>
                    <a:pt x="150" y="621"/>
                  </a:lnTo>
                  <a:lnTo>
                    <a:pt x="181" y="645"/>
                  </a:lnTo>
                  <a:lnTo>
                    <a:pt x="215" y="695"/>
                  </a:lnTo>
                  <a:lnTo>
                    <a:pt x="245" y="717"/>
                  </a:lnTo>
                  <a:lnTo>
                    <a:pt x="257" y="675"/>
                  </a:lnTo>
                  <a:lnTo>
                    <a:pt x="319" y="695"/>
                  </a:lnTo>
                  <a:lnTo>
                    <a:pt x="354" y="737"/>
                  </a:lnTo>
                  <a:lnTo>
                    <a:pt x="449" y="802"/>
                  </a:lnTo>
                  <a:lnTo>
                    <a:pt x="469" y="814"/>
                  </a:lnTo>
                  <a:lnTo>
                    <a:pt x="511" y="794"/>
                  </a:lnTo>
                  <a:lnTo>
                    <a:pt x="577" y="844"/>
                  </a:lnTo>
                  <a:lnTo>
                    <a:pt x="607" y="814"/>
                  </a:lnTo>
                  <a:lnTo>
                    <a:pt x="672" y="814"/>
                  </a:lnTo>
                  <a:lnTo>
                    <a:pt x="707" y="794"/>
                  </a:lnTo>
                  <a:lnTo>
                    <a:pt x="758" y="802"/>
                  </a:lnTo>
                  <a:lnTo>
                    <a:pt x="791" y="836"/>
                  </a:lnTo>
                  <a:lnTo>
                    <a:pt x="811" y="836"/>
                  </a:lnTo>
                  <a:lnTo>
                    <a:pt x="845" y="749"/>
                  </a:lnTo>
                  <a:lnTo>
                    <a:pt x="876" y="675"/>
                  </a:lnTo>
                  <a:lnTo>
                    <a:pt x="942" y="621"/>
                  </a:lnTo>
                  <a:lnTo>
                    <a:pt x="930" y="568"/>
                  </a:lnTo>
                  <a:lnTo>
                    <a:pt x="888" y="483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5" name="Freeform 58"/>
            <p:cNvSpPr>
              <a:spLocks/>
            </p:cNvSpPr>
            <p:nvPr/>
          </p:nvSpPr>
          <p:spPr bwMode="auto">
            <a:xfrm>
              <a:off x="2787" y="2235"/>
              <a:ext cx="532" cy="462"/>
            </a:xfrm>
            <a:custGeom>
              <a:avLst/>
              <a:gdLst>
                <a:gd name="T0" fmla="*/ 51 w 942"/>
                <a:gd name="T1" fmla="*/ 24 h 844"/>
                <a:gd name="T2" fmla="*/ 50 w 942"/>
                <a:gd name="T3" fmla="*/ 22 h 844"/>
                <a:gd name="T4" fmla="*/ 50 w 942"/>
                <a:gd name="T5" fmla="*/ 20 h 844"/>
                <a:gd name="T6" fmla="*/ 48 w 942"/>
                <a:gd name="T7" fmla="*/ 18 h 844"/>
                <a:gd name="T8" fmla="*/ 50 w 942"/>
                <a:gd name="T9" fmla="*/ 15 h 844"/>
                <a:gd name="T10" fmla="*/ 50 w 942"/>
                <a:gd name="T11" fmla="*/ 12 h 844"/>
                <a:gd name="T12" fmla="*/ 48 w 942"/>
                <a:gd name="T13" fmla="*/ 6 h 844"/>
                <a:gd name="T14" fmla="*/ 47 w 942"/>
                <a:gd name="T15" fmla="*/ 4 h 844"/>
                <a:gd name="T16" fmla="*/ 45 w 942"/>
                <a:gd name="T17" fmla="*/ 2 h 844"/>
                <a:gd name="T18" fmla="*/ 43 w 942"/>
                <a:gd name="T19" fmla="*/ 2 h 844"/>
                <a:gd name="T20" fmla="*/ 39 w 942"/>
                <a:gd name="T21" fmla="*/ 3 h 844"/>
                <a:gd name="T22" fmla="*/ 34 w 942"/>
                <a:gd name="T23" fmla="*/ 3 h 844"/>
                <a:gd name="T24" fmla="*/ 28 w 942"/>
                <a:gd name="T25" fmla="*/ 3 h 844"/>
                <a:gd name="T26" fmla="*/ 26 w 942"/>
                <a:gd name="T27" fmla="*/ 4 h 844"/>
                <a:gd name="T28" fmla="*/ 23 w 942"/>
                <a:gd name="T29" fmla="*/ 4 h 844"/>
                <a:gd name="T30" fmla="*/ 21 w 942"/>
                <a:gd name="T31" fmla="*/ 0 h 844"/>
                <a:gd name="T32" fmla="*/ 17 w 942"/>
                <a:gd name="T33" fmla="*/ 1 h 844"/>
                <a:gd name="T34" fmla="*/ 13 w 942"/>
                <a:gd name="T35" fmla="*/ 2 h 844"/>
                <a:gd name="T36" fmla="*/ 10 w 942"/>
                <a:gd name="T37" fmla="*/ 5 h 844"/>
                <a:gd name="T38" fmla="*/ 6 w 942"/>
                <a:gd name="T39" fmla="*/ 5 h 844"/>
                <a:gd name="T40" fmla="*/ 0 w 942"/>
                <a:gd name="T41" fmla="*/ 8 h 844"/>
                <a:gd name="T42" fmla="*/ 1 w 942"/>
                <a:gd name="T43" fmla="*/ 11 h 844"/>
                <a:gd name="T44" fmla="*/ 1 w 942"/>
                <a:gd name="T45" fmla="*/ 13 h 844"/>
                <a:gd name="T46" fmla="*/ 0 w 942"/>
                <a:gd name="T47" fmla="*/ 15 h 844"/>
                <a:gd name="T48" fmla="*/ 1 w 942"/>
                <a:gd name="T49" fmla="*/ 16 h 844"/>
                <a:gd name="T50" fmla="*/ 2 w 942"/>
                <a:gd name="T51" fmla="*/ 24 h 844"/>
                <a:gd name="T52" fmla="*/ 3 w 942"/>
                <a:gd name="T53" fmla="*/ 26 h 844"/>
                <a:gd name="T54" fmla="*/ 3 w 942"/>
                <a:gd name="T55" fmla="*/ 28 h 844"/>
                <a:gd name="T56" fmla="*/ 3 w 942"/>
                <a:gd name="T57" fmla="*/ 30 h 844"/>
                <a:gd name="T58" fmla="*/ 5 w 942"/>
                <a:gd name="T59" fmla="*/ 29 h 844"/>
                <a:gd name="T60" fmla="*/ 7 w 942"/>
                <a:gd name="T61" fmla="*/ 31 h 844"/>
                <a:gd name="T62" fmla="*/ 8 w 942"/>
                <a:gd name="T63" fmla="*/ 31 h 844"/>
                <a:gd name="T64" fmla="*/ 11 w 942"/>
                <a:gd name="T65" fmla="*/ 32 h 844"/>
                <a:gd name="T66" fmla="*/ 12 w 942"/>
                <a:gd name="T67" fmla="*/ 34 h 844"/>
                <a:gd name="T68" fmla="*/ 14 w 942"/>
                <a:gd name="T69" fmla="*/ 36 h 844"/>
                <a:gd name="T70" fmla="*/ 15 w 942"/>
                <a:gd name="T71" fmla="*/ 33 h 844"/>
                <a:gd name="T72" fmla="*/ 19 w 942"/>
                <a:gd name="T73" fmla="*/ 34 h 844"/>
                <a:gd name="T74" fmla="*/ 20 w 942"/>
                <a:gd name="T75" fmla="*/ 36 h 844"/>
                <a:gd name="T76" fmla="*/ 26 w 942"/>
                <a:gd name="T77" fmla="*/ 39 h 844"/>
                <a:gd name="T78" fmla="*/ 27 w 942"/>
                <a:gd name="T79" fmla="*/ 40 h 844"/>
                <a:gd name="T80" fmla="*/ 29 w 942"/>
                <a:gd name="T81" fmla="*/ 39 h 844"/>
                <a:gd name="T82" fmla="*/ 33 w 942"/>
                <a:gd name="T83" fmla="*/ 42 h 844"/>
                <a:gd name="T84" fmla="*/ 35 w 942"/>
                <a:gd name="T85" fmla="*/ 40 h 844"/>
                <a:gd name="T86" fmla="*/ 38 w 942"/>
                <a:gd name="T87" fmla="*/ 40 h 844"/>
                <a:gd name="T88" fmla="*/ 41 w 942"/>
                <a:gd name="T89" fmla="*/ 39 h 844"/>
                <a:gd name="T90" fmla="*/ 43 w 942"/>
                <a:gd name="T91" fmla="*/ 39 h 844"/>
                <a:gd name="T92" fmla="*/ 45 w 942"/>
                <a:gd name="T93" fmla="*/ 41 h 844"/>
                <a:gd name="T94" fmla="*/ 46 w 942"/>
                <a:gd name="T95" fmla="*/ 41 h 844"/>
                <a:gd name="T96" fmla="*/ 49 w 942"/>
                <a:gd name="T97" fmla="*/ 37 h 844"/>
                <a:gd name="T98" fmla="*/ 50 w 942"/>
                <a:gd name="T99" fmla="*/ 33 h 844"/>
                <a:gd name="T100" fmla="*/ 54 w 942"/>
                <a:gd name="T101" fmla="*/ 31 h 844"/>
                <a:gd name="T102" fmla="*/ 53 w 942"/>
                <a:gd name="T103" fmla="*/ 28 h 844"/>
                <a:gd name="T104" fmla="*/ 51 w 942"/>
                <a:gd name="T105" fmla="*/ 24 h 8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42" h="844">
                  <a:moveTo>
                    <a:pt x="888" y="483"/>
                  </a:moveTo>
                  <a:lnTo>
                    <a:pt x="865" y="449"/>
                  </a:lnTo>
                  <a:lnTo>
                    <a:pt x="865" y="407"/>
                  </a:lnTo>
                  <a:lnTo>
                    <a:pt x="833" y="364"/>
                  </a:lnTo>
                  <a:lnTo>
                    <a:pt x="865" y="310"/>
                  </a:lnTo>
                  <a:lnTo>
                    <a:pt x="876" y="245"/>
                  </a:lnTo>
                  <a:lnTo>
                    <a:pt x="833" y="119"/>
                  </a:lnTo>
                  <a:lnTo>
                    <a:pt x="823" y="87"/>
                  </a:lnTo>
                  <a:lnTo>
                    <a:pt x="780" y="45"/>
                  </a:lnTo>
                  <a:lnTo>
                    <a:pt x="758" y="34"/>
                  </a:lnTo>
                  <a:lnTo>
                    <a:pt x="684" y="54"/>
                  </a:lnTo>
                  <a:lnTo>
                    <a:pt x="599" y="64"/>
                  </a:lnTo>
                  <a:lnTo>
                    <a:pt x="481" y="54"/>
                  </a:lnTo>
                  <a:lnTo>
                    <a:pt x="449" y="76"/>
                  </a:lnTo>
                  <a:lnTo>
                    <a:pt x="396" y="76"/>
                  </a:lnTo>
                  <a:lnTo>
                    <a:pt x="362" y="0"/>
                  </a:lnTo>
                  <a:lnTo>
                    <a:pt x="300" y="22"/>
                  </a:lnTo>
                  <a:lnTo>
                    <a:pt x="223" y="45"/>
                  </a:lnTo>
                  <a:lnTo>
                    <a:pt x="170" y="96"/>
                  </a:lnTo>
                  <a:lnTo>
                    <a:pt x="96" y="107"/>
                  </a:lnTo>
                  <a:lnTo>
                    <a:pt x="0" y="171"/>
                  </a:lnTo>
                  <a:lnTo>
                    <a:pt x="9" y="215"/>
                  </a:lnTo>
                  <a:lnTo>
                    <a:pt x="9" y="257"/>
                  </a:lnTo>
                  <a:lnTo>
                    <a:pt x="0" y="300"/>
                  </a:lnTo>
                  <a:lnTo>
                    <a:pt x="19" y="333"/>
                  </a:lnTo>
                  <a:lnTo>
                    <a:pt x="31" y="494"/>
                  </a:lnTo>
                  <a:lnTo>
                    <a:pt x="54" y="526"/>
                  </a:lnTo>
                  <a:lnTo>
                    <a:pt x="62" y="568"/>
                  </a:lnTo>
                  <a:lnTo>
                    <a:pt x="54" y="610"/>
                  </a:lnTo>
                  <a:lnTo>
                    <a:pt x="84" y="588"/>
                  </a:lnTo>
                  <a:lnTo>
                    <a:pt x="116" y="621"/>
                  </a:lnTo>
                  <a:lnTo>
                    <a:pt x="150" y="621"/>
                  </a:lnTo>
                  <a:lnTo>
                    <a:pt x="181" y="645"/>
                  </a:lnTo>
                  <a:lnTo>
                    <a:pt x="215" y="695"/>
                  </a:lnTo>
                  <a:lnTo>
                    <a:pt x="245" y="717"/>
                  </a:lnTo>
                  <a:lnTo>
                    <a:pt x="257" y="675"/>
                  </a:lnTo>
                  <a:lnTo>
                    <a:pt x="319" y="695"/>
                  </a:lnTo>
                  <a:lnTo>
                    <a:pt x="354" y="737"/>
                  </a:lnTo>
                  <a:lnTo>
                    <a:pt x="449" y="802"/>
                  </a:lnTo>
                  <a:lnTo>
                    <a:pt x="469" y="814"/>
                  </a:lnTo>
                  <a:lnTo>
                    <a:pt x="511" y="794"/>
                  </a:lnTo>
                  <a:lnTo>
                    <a:pt x="577" y="844"/>
                  </a:lnTo>
                  <a:lnTo>
                    <a:pt x="607" y="814"/>
                  </a:lnTo>
                  <a:lnTo>
                    <a:pt x="672" y="814"/>
                  </a:lnTo>
                  <a:lnTo>
                    <a:pt x="707" y="794"/>
                  </a:lnTo>
                  <a:lnTo>
                    <a:pt x="758" y="802"/>
                  </a:lnTo>
                  <a:lnTo>
                    <a:pt x="791" y="836"/>
                  </a:lnTo>
                  <a:lnTo>
                    <a:pt x="811" y="836"/>
                  </a:lnTo>
                  <a:lnTo>
                    <a:pt x="845" y="749"/>
                  </a:lnTo>
                  <a:lnTo>
                    <a:pt x="876" y="675"/>
                  </a:lnTo>
                  <a:lnTo>
                    <a:pt x="942" y="621"/>
                  </a:lnTo>
                  <a:lnTo>
                    <a:pt x="930" y="568"/>
                  </a:lnTo>
                  <a:lnTo>
                    <a:pt x="888" y="483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6" name="Freeform 59"/>
            <p:cNvSpPr>
              <a:spLocks/>
            </p:cNvSpPr>
            <p:nvPr/>
          </p:nvSpPr>
          <p:spPr bwMode="auto">
            <a:xfrm>
              <a:off x="2733" y="2897"/>
              <a:ext cx="176" cy="129"/>
            </a:xfrm>
            <a:custGeom>
              <a:avLst/>
              <a:gdLst>
                <a:gd name="T0" fmla="*/ 0 w 312"/>
                <a:gd name="T1" fmla="*/ 11 h 235"/>
                <a:gd name="T2" fmla="*/ 2 w 312"/>
                <a:gd name="T3" fmla="*/ 11 h 235"/>
                <a:gd name="T4" fmla="*/ 2 w 312"/>
                <a:gd name="T5" fmla="*/ 10 h 235"/>
                <a:gd name="T6" fmla="*/ 3 w 312"/>
                <a:gd name="T7" fmla="*/ 10 h 235"/>
                <a:gd name="T8" fmla="*/ 2 w 312"/>
                <a:gd name="T9" fmla="*/ 9 h 235"/>
                <a:gd name="T10" fmla="*/ 1 w 312"/>
                <a:gd name="T11" fmla="*/ 6 h 235"/>
                <a:gd name="T12" fmla="*/ 1 w 312"/>
                <a:gd name="T13" fmla="*/ 4 h 235"/>
                <a:gd name="T14" fmla="*/ 2 w 312"/>
                <a:gd name="T15" fmla="*/ 3 h 235"/>
                <a:gd name="T16" fmla="*/ 6 w 312"/>
                <a:gd name="T17" fmla="*/ 4 h 235"/>
                <a:gd name="T18" fmla="*/ 11 w 312"/>
                <a:gd name="T19" fmla="*/ 2 h 235"/>
                <a:gd name="T20" fmla="*/ 12 w 312"/>
                <a:gd name="T21" fmla="*/ 2 h 235"/>
                <a:gd name="T22" fmla="*/ 14 w 312"/>
                <a:gd name="T23" fmla="*/ 1 h 235"/>
                <a:gd name="T24" fmla="*/ 16 w 312"/>
                <a:gd name="T25" fmla="*/ 0 h 235"/>
                <a:gd name="T26" fmla="*/ 18 w 312"/>
                <a:gd name="T27" fmla="*/ 1 h 235"/>
                <a:gd name="T28" fmla="*/ 16 w 312"/>
                <a:gd name="T29" fmla="*/ 2 h 235"/>
                <a:gd name="T30" fmla="*/ 16 w 312"/>
                <a:gd name="T31" fmla="*/ 3 h 235"/>
                <a:gd name="T32" fmla="*/ 12 w 312"/>
                <a:gd name="T33" fmla="*/ 4 h 235"/>
                <a:gd name="T34" fmla="*/ 11 w 312"/>
                <a:gd name="T35" fmla="*/ 11 h 235"/>
                <a:gd name="T36" fmla="*/ 6 w 312"/>
                <a:gd name="T37" fmla="*/ 10 h 235"/>
                <a:gd name="T38" fmla="*/ 2 w 312"/>
                <a:gd name="T39" fmla="*/ 12 h 235"/>
                <a:gd name="T40" fmla="*/ 0 w 312"/>
                <a:gd name="T41" fmla="*/ 11 h 2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2" h="235">
                  <a:moveTo>
                    <a:pt x="0" y="226"/>
                  </a:moveTo>
                  <a:lnTo>
                    <a:pt x="32" y="215"/>
                  </a:lnTo>
                  <a:lnTo>
                    <a:pt x="32" y="203"/>
                  </a:lnTo>
                  <a:lnTo>
                    <a:pt x="54" y="193"/>
                  </a:lnTo>
                  <a:lnTo>
                    <a:pt x="32" y="173"/>
                  </a:lnTo>
                  <a:lnTo>
                    <a:pt x="20" y="119"/>
                  </a:lnTo>
                  <a:lnTo>
                    <a:pt x="20" y="77"/>
                  </a:lnTo>
                  <a:lnTo>
                    <a:pt x="32" y="65"/>
                  </a:lnTo>
                  <a:lnTo>
                    <a:pt x="106" y="77"/>
                  </a:lnTo>
                  <a:lnTo>
                    <a:pt x="181" y="32"/>
                  </a:lnTo>
                  <a:lnTo>
                    <a:pt x="213" y="32"/>
                  </a:lnTo>
                  <a:lnTo>
                    <a:pt x="247" y="22"/>
                  </a:lnTo>
                  <a:lnTo>
                    <a:pt x="290" y="0"/>
                  </a:lnTo>
                  <a:lnTo>
                    <a:pt x="312" y="22"/>
                  </a:lnTo>
                  <a:lnTo>
                    <a:pt x="290" y="32"/>
                  </a:lnTo>
                  <a:lnTo>
                    <a:pt x="290" y="54"/>
                  </a:lnTo>
                  <a:lnTo>
                    <a:pt x="213" y="88"/>
                  </a:lnTo>
                  <a:lnTo>
                    <a:pt x="181" y="215"/>
                  </a:lnTo>
                  <a:lnTo>
                    <a:pt x="106" y="193"/>
                  </a:lnTo>
                  <a:lnTo>
                    <a:pt x="32" y="235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7" name="Freeform 60"/>
            <p:cNvSpPr>
              <a:spLocks/>
            </p:cNvSpPr>
            <p:nvPr/>
          </p:nvSpPr>
          <p:spPr bwMode="auto">
            <a:xfrm>
              <a:off x="2733" y="2897"/>
              <a:ext cx="176" cy="129"/>
            </a:xfrm>
            <a:custGeom>
              <a:avLst/>
              <a:gdLst>
                <a:gd name="T0" fmla="*/ 0 w 312"/>
                <a:gd name="T1" fmla="*/ 11 h 235"/>
                <a:gd name="T2" fmla="*/ 2 w 312"/>
                <a:gd name="T3" fmla="*/ 11 h 235"/>
                <a:gd name="T4" fmla="*/ 2 w 312"/>
                <a:gd name="T5" fmla="*/ 10 h 235"/>
                <a:gd name="T6" fmla="*/ 3 w 312"/>
                <a:gd name="T7" fmla="*/ 10 h 235"/>
                <a:gd name="T8" fmla="*/ 2 w 312"/>
                <a:gd name="T9" fmla="*/ 9 h 235"/>
                <a:gd name="T10" fmla="*/ 1 w 312"/>
                <a:gd name="T11" fmla="*/ 6 h 235"/>
                <a:gd name="T12" fmla="*/ 1 w 312"/>
                <a:gd name="T13" fmla="*/ 4 h 235"/>
                <a:gd name="T14" fmla="*/ 2 w 312"/>
                <a:gd name="T15" fmla="*/ 3 h 235"/>
                <a:gd name="T16" fmla="*/ 6 w 312"/>
                <a:gd name="T17" fmla="*/ 4 h 235"/>
                <a:gd name="T18" fmla="*/ 11 w 312"/>
                <a:gd name="T19" fmla="*/ 2 h 235"/>
                <a:gd name="T20" fmla="*/ 12 w 312"/>
                <a:gd name="T21" fmla="*/ 2 h 235"/>
                <a:gd name="T22" fmla="*/ 14 w 312"/>
                <a:gd name="T23" fmla="*/ 1 h 235"/>
                <a:gd name="T24" fmla="*/ 16 w 312"/>
                <a:gd name="T25" fmla="*/ 0 h 235"/>
                <a:gd name="T26" fmla="*/ 18 w 312"/>
                <a:gd name="T27" fmla="*/ 1 h 235"/>
                <a:gd name="T28" fmla="*/ 16 w 312"/>
                <a:gd name="T29" fmla="*/ 2 h 235"/>
                <a:gd name="T30" fmla="*/ 16 w 312"/>
                <a:gd name="T31" fmla="*/ 3 h 235"/>
                <a:gd name="T32" fmla="*/ 12 w 312"/>
                <a:gd name="T33" fmla="*/ 4 h 235"/>
                <a:gd name="T34" fmla="*/ 11 w 312"/>
                <a:gd name="T35" fmla="*/ 11 h 235"/>
                <a:gd name="T36" fmla="*/ 6 w 312"/>
                <a:gd name="T37" fmla="*/ 10 h 235"/>
                <a:gd name="T38" fmla="*/ 2 w 312"/>
                <a:gd name="T39" fmla="*/ 12 h 235"/>
                <a:gd name="T40" fmla="*/ 0 w 312"/>
                <a:gd name="T41" fmla="*/ 11 h 2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2" h="235">
                  <a:moveTo>
                    <a:pt x="0" y="226"/>
                  </a:moveTo>
                  <a:lnTo>
                    <a:pt x="32" y="215"/>
                  </a:lnTo>
                  <a:lnTo>
                    <a:pt x="32" y="203"/>
                  </a:lnTo>
                  <a:lnTo>
                    <a:pt x="54" y="193"/>
                  </a:lnTo>
                  <a:lnTo>
                    <a:pt x="32" y="173"/>
                  </a:lnTo>
                  <a:lnTo>
                    <a:pt x="20" y="119"/>
                  </a:lnTo>
                  <a:lnTo>
                    <a:pt x="20" y="77"/>
                  </a:lnTo>
                  <a:lnTo>
                    <a:pt x="32" y="65"/>
                  </a:lnTo>
                  <a:lnTo>
                    <a:pt x="106" y="77"/>
                  </a:lnTo>
                  <a:lnTo>
                    <a:pt x="181" y="32"/>
                  </a:lnTo>
                  <a:lnTo>
                    <a:pt x="213" y="32"/>
                  </a:lnTo>
                  <a:lnTo>
                    <a:pt x="247" y="22"/>
                  </a:lnTo>
                  <a:lnTo>
                    <a:pt x="290" y="0"/>
                  </a:lnTo>
                  <a:lnTo>
                    <a:pt x="312" y="22"/>
                  </a:lnTo>
                  <a:lnTo>
                    <a:pt x="290" y="32"/>
                  </a:lnTo>
                  <a:lnTo>
                    <a:pt x="290" y="54"/>
                  </a:lnTo>
                  <a:lnTo>
                    <a:pt x="213" y="88"/>
                  </a:lnTo>
                  <a:lnTo>
                    <a:pt x="181" y="215"/>
                  </a:lnTo>
                  <a:lnTo>
                    <a:pt x="106" y="193"/>
                  </a:lnTo>
                  <a:lnTo>
                    <a:pt x="32" y="235"/>
                  </a:lnTo>
                  <a:lnTo>
                    <a:pt x="0" y="226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8" name="Freeform 61"/>
            <p:cNvSpPr>
              <a:spLocks/>
            </p:cNvSpPr>
            <p:nvPr/>
          </p:nvSpPr>
          <p:spPr bwMode="auto">
            <a:xfrm>
              <a:off x="3191" y="3250"/>
              <a:ext cx="158" cy="134"/>
            </a:xfrm>
            <a:custGeom>
              <a:avLst/>
              <a:gdLst>
                <a:gd name="T0" fmla="*/ 12 w 281"/>
                <a:gd name="T1" fmla="*/ 1 h 246"/>
                <a:gd name="T2" fmla="*/ 12 w 281"/>
                <a:gd name="T3" fmla="*/ 1 h 246"/>
                <a:gd name="T4" fmla="*/ 15 w 281"/>
                <a:gd name="T5" fmla="*/ 3 h 246"/>
                <a:gd name="T6" fmla="*/ 16 w 281"/>
                <a:gd name="T7" fmla="*/ 8 h 246"/>
                <a:gd name="T8" fmla="*/ 14 w 281"/>
                <a:gd name="T9" fmla="*/ 9 h 246"/>
                <a:gd name="T10" fmla="*/ 12 w 281"/>
                <a:gd name="T11" fmla="*/ 9 h 246"/>
                <a:gd name="T12" fmla="*/ 6 w 281"/>
                <a:gd name="T13" fmla="*/ 11 h 246"/>
                <a:gd name="T14" fmla="*/ 4 w 281"/>
                <a:gd name="T15" fmla="*/ 12 h 246"/>
                <a:gd name="T16" fmla="*/ 1 w 281"/>
                <a:gd name="T17" fmla="*/ 10 h 246"/>
                <a:gd name="T18" fmla="*/ 0 w 281"/>
                <a:gd name="T19" fmla="*/ 8 h 246"/>
                <a:gd name="T20" fmla="*/ 0 w 281"/>
                <a:gd name="T21" fmla="*/ 5 h 246"/>
                <a:gd name="T22" fmla="*/ 0 w 281"/>
                <a:gd name="T23" fmla="*/ 4 h 246"/>
                <a:gd name="T24" fmla="*/ 1 w 281"/>
                <a:gd name="T25" fmla="*/ 4 h 246"/>
                <a:gd name="T26" fmla="*/ 1 w 281"/>
                <a:gd name="T27" fmla="*/ 3 h 246"/>
                <a:gd name="T28" fmla="*/ 3 w 281"/>
                <a:gd name="T29" fmla="*/ 1 h 246"/>
                <a:gd name="T30" fmla="*/ 5 w 281"/>
                <a:gd name="T31" fmla="*/ 0 h 246"/>
                <a:gd name="T32" fmla="*/ 11 w 281"/>
                <a:gd name="T33" fmla="*/ 0 h 246"/>
                <a:gd name="T34" fmla="*/ 12 w 281"/>
                <a:gd name="T35" fmla="*/ 1 h 2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1" h="246">
                  <a:moveTo>
                    <a:pt x="204" y="11"/>
                  </a:moveTo>
                  <a:lnTo>
                    <a:pt x="204" y="23"/>
                  </a:lnTo>
                  <a:lnTo>
                    <a:pt x="258" y="53"/>
                  </a:lnTo>
                  <a:lnTo>
                    <a:pt x="281" y="150"/>
                  </a:lnTo>
                  <a:lnTo>
                    <a:pt x="247" y="184"/>
                  </a:lnTo>
                  <a:lnTo>
                    <a:pt x="204" y="192"/>
                  </a:lnTo>
                  <a:lnTo>
                    <a:pt x="97" y="237"/>
                  </a:lnTo>
                  <a:lnTo>
                    <a:pt x="66" y="246"/>
                  </a:lnTo>
                  <a:lnTo>
                    <a:pt x="24" y="214"/>
                  </a:lnTo>
                  <a:lnTo>
                    <a:pt x="0" y="172"/>
                  </a:lnTo>
                  <a:lnTo>
                    <a:pt x="0" y="107"/>
                  </a:lnTo>
                  <a:lnTo>
                    <a:pt x="0" y="87"/>
                  </a:lnTo>
                  <a:lnTo>
                    <a:pt x="12" y="76"/>
                  </a:lnTo>
                  <a:lnTo>
                    <a:pt x="12" y="53"/>
                  </a:lnTo>
                  <a:lnTo>
                    <a:pt x="55" y="23"/>
                  </a:lnTo>
                  <a:lnTo>
                    <a:pt x="89" y="0"/>
                  </a:lnTo>
                  <a:lnTo>
                    <a:pt x="185" y="0"/>
                  </a:lnTo>
                  <a:lnTo>
                    <a:pt x="204" y="11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9" name="Freeform 62"/>
            <p:cNvSpPr>
              <a:spLocks/>
            </p:cNvSpPr>
            <p:nvPr/>
          </p:nvSpPr>
          <p:spPr bwMode="auto">
            <a:xfrm>
              <a:off x="3191" y="3250"/>
              <a:ext cx="158" cy="134"/>
            </a:xfrm>
            <a:custGeom>
              <a:avLst/>
              <a:gdLst>
                <a:gd name="T0" fmla="*/ 12 w 281"/>
                <a:gd name="T1" fmla="*/ 1 h 246"/>
                <a:gd name="T2" fmla="*/ 12 w 281"/>
                <a:gd name="T3" fmla="*/ 1 h 246"/>
                <a:gd name="T4" fmla="*/ 15 w 281"/>
                <a:gd name="T5" fmla="*/ 3 h 246"/>
                <a:gd name="T6" fmla="*/ 16 w 281"/>
                <a:gd name="T7" fmla="*/ 8 h 246"/>
                <a:gd name="T8" fmla="*/ 14 w 281"/>
                <a:gd name="T9" fmla="*/ 9 h 246"/>
                <a:gd name="T10" fmla="*/ 12 w 281"/>
                <a:gd name="T11" fmla="*/ 9 h 246"/>
                <a:gd name="T12" fmla="*/ 6 w 281"/>
                <a:gd name="T13" fmla="*/ 11 h 246"/>
                <a:gd name="T14" fmla="*/ 4 w 281"/>
                <a:gd name="T15" fmla="*/ 12 h 246"/>
                <a:gd name="T16" fmla="*/ 1 w 281"/>
                <a:gd name="T17" fmla="*/ 10 h 246"/>
                <a:gd name="T18" fmla="*/ 0 w 281"/>
                <a:gd name="T19" fmla="*/ 8 h 246"/>
                <a:gd name="T20" fmla="*/ 0 w 281"/>
                <a:gd name="T21" fmla="*/ 5 h 246"/>
                <a:gd name="T22" fmla="*/ 0 w 281"/>
                <a:gd name="T23" fmla="*/ 4 h 246"/>
                <a:gd name="T24" fmla="*/ 1 w 281"/>
                <a:gd name="T25" fmla="*/ 4 h 246"/>
                <a:gd name="T26" fmla="*/ 1 w 281"/>
                <a:gd name="T27" fmla="*/ 3 h 246"/>
                <a:gd name="T28" fmla="*/ 3 w 281"/>
                <a:gd name="T29" fmla="*/ 1 h 246"/>
                <a:gd name="T30" fmla="*/ 5 w 281"/>
                <a:gd name="T31" fmla="*/ 0 h 246"/>
                <a:gd name="T32" fmla="*/ 11 w 281"/>
                <a:gd name="T33" fmla="*/ 0 h 246"/>
                <a:gd name="T34" fmla="*/ 12 w 281"/>
                <a:gd name="T35" fmla="*/ 1 h 2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1" h="246">
                  <a:moveTo>
                    <a:pt x="204" y="11"/>
                  </a:moveTo>
                  <a:lnTo>
                    <a:pt x="204" y="23"/>
                  </a:lnTo>
                  <a:lnTo>
                    <a:pt x="258" y="53"/>
                  </a:lnTo>
                  <a:lnTo>
                    <a:pt x="281" y="150"/>
                  </a:lnTo>
                  <a:lnTo>
                    <a:pt x="247" y="184"/>
                  </a:lnTo>
                  <a:lnTo>
                    <a:pt x="204" y="192"/>
                  </a:lnTo>
                  <a:lnTo>
                    <a:pt x="97" y="237"/>
                  </a:lnTo>
                  <a:lnTo>
                    <a:pt x="66" y="246"/>
                  </a:lnTo>
                  <a:lnTo>
                    <a:pt x="24" y="214"/>
                  </a:lnTo>
                  <a:lnTo>
                    <a:pt x="0" y="172"/>
                  </a:lnTo>
                  <a:lnTo>
                    <a:pt x="0" y="107"/>
                  </a:lnTo>
                  <a:lnTo>
                    <a:pt x="0" y="87"/>
                  </a:lnTo>
                  <a:lnTo>
                    <a:pt x="12" y="76"/>
                  </a:lnTo>
                  <a:lnTo>
                    <a:pt x="12" y="53"/>
                  </a:lnTo>
                  <a:lnTo>
                    <a:pt x="55" y="23"/>
                  </a:lnTo>
                  <a:lnTo>
                    <a:pt x="89" y="0"/>
                  </a:lnTo>
                  <a:lnTo>
                    <a:pt x="185" y="0"/>
                  </a:lnTo>
                  <a:lnTo>
                    <a:pt x="204" y="11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0" name="Freeform 63"/>
            <p:cNvSpPr>
              <a:spLocks/>
            </p:cNvSpPr>
            <p:nvPr/>
          </p:nvSpPr>
          <p:spPr bwMode="auto">
            <a:xfrm>
              <a:off x="2733" y="2910"/>
              <a:ext cx="373" cy="357"/>
            </a:xfrm>
            <a:custGeom>
              <a:avLst/>
              <a:gdLst>
                <a:gd name="T0" fmla="*/ 30 w 662"/>
                <a:gd name="T1" fmla="*/ 32 h 653"/>
                <a:gd name="T2" fmla="*/ 29 w 662"/>
                <a:gd name="T3" fmla="*/ 31 h 653"/>
                <a:gd name="T4" fmla="*/ 25 w 662"/>
                <a:gd name="T5" fmla="*/ 27 h 653"/>
                <a:gd name="T6" fmla="*/ 20 w 662"/>
                <a:gd name="T7" fmla="*/ 25 h 653"/>
                <a:gd name="T8" fmla="*/ 16 w 662"/>
                <a:gd name="T9" fmla="*/ 25 h 653"/>
                <a:gd name="T10" fmla="*/ 15 w 662"/>
                <a:gd name="T11" fmla="*/ 22 h 653"/>
                <a:gd name="T12" fmla="*/ 11 w 662"/>
                <a:gd name="T13" fmla="*/ 21 h 653"/>
                <a:gd name="T14" fmla="*/ 11 w 662"/>
                <a:gd name="T15" fmla="*/ 18 h 653"/>
                <a:gd name="T16" fmla="*/ 9 w 662"/>
                <a:gd name="T17" fmla="*/ 16 h 653"/>
                <a:gd name="T18" fmla="*/ 9 w 662"/>
                <a:gd name="T19" fmla="*/ 14 h 653"/>
                <a:gd name="T20" fmla="*/ 5 w 662"/>
                <a:gd name="T21" fmla="*/ 11 h 653"/>
                <a:gd name="T22" fmla="*/ 5 w 662"/>
                <a:gd name="T23" fmla="*/ 13 h 653"/>
                <a:gd name="T24" fmla="*/ 3 w 662"/>
                <a:gd name="T25" fmla="*/ 15 h 653"/>
                <a:gd name="T26" fmla="*/ 1 w 662"/>
                <a:gd name="T27" fmla="*/ 13 h 653"/>
                <a:gd name="T28" fmla="*/ 0 w 662"/>
                <a:gd name="T29" fmla="*/ 10 h 653"/>
                <a:gd name="T30" fmla="*/ 2 w 662"/>
                <a:gd name="T31" fmla="*/ 10 h 653"/>
                <a:gd name="T32" fmla="*/ 6 w 662"/>
                <a:gd name="T33" fmla="*/ 8 h 653"/>
                <a:gd name="T34" fmla="*/ 10 w 662"/>
                <a:gd name="T35" fmla="*/ 9 h 653"/>
                <a:gd name="T36" fmla="*/ 12 w 662"/>
                <a:gd name="T37" fmla="*/ 3 h 653"/>
                <a:gd name="T38" fmla="*/ 16 w 662"/>
                <a:gd name="T39" fmla="*/ 2 h 653"/>
                <a:gd name="T40" fmla="*/ 16 w 662"/>
                <a:gd name="T41" fmla="*/ 1 h 653"/>
                <a:gd name="T42" fmla="*/ 18 w 662"/>
                <a:gd name="T43" fmla="*/ 0 h 653"/>
                <a:gd name="T44" fmla="*/ 23 w 662"/>
                <a:gd name="T45" fmla="*/ 5 h 653"/>
                <a:gd name="T46" fmla="*/ 27 w 662"/>
                <a:gd name="T47" fmla="*/ 8 h 653"/>
                <a:gd name="T48" fmla="*/ 29 w 662"/>
                <a:gd name="T49" fmla="*/ 7 h 653"/>
                <a:gd name="T50" fmla="*/ 32 w 662"/>
                <a:gd name="T51" fmla="*/ 5 h 653"/>
                <a:gd name="T52" fmla="*/ 33 w 662"/>
                <a:gd name="T53" fmla="*/ 7 h 653"/>
                <a:gd name="T54" fmla="*/ 34 w 662"/>
                <a:gd name="T55" fmla="*/ 9 h 653"/>
                <a:gd name="T56" fmla="*/ 37 w 662"/>
                <a:gd name="T57" fmla="*/ 11 h 653"/>
                <a:gd name="T58" fmla="*/ 36 w 662"/>
                <a:gd name="T59" fmla="*/ 11 h 653"/>
                <a:gd name="T60" fmla="*/ 35 w 662"/>
                <a:gd name="T61" fmla="*/ 13 h 653"/>
                <a:gd name="T62" fmla="*/ 34 w 662"/>
                <a:gd name="T63" fmla="*/ 13 h 653"/>
                <a:gd name="T64" fmla="*/ 32 w 662"/>
                <a:gd name="T65" fmla="*/ 11 h 653"/>
                <a:gd name="T66" fmla="*/ 28 w 662"/>
                <a:gd name="T67" fmla="*/ 11 h 653"/>
                <a:gd name="T68" fmla="*/ 22 w 662"/>
                <a:gd name="T69" fmla="*/ 10 h 653"/>
                <a:gd name="T70" fmla="*/ 19 w 662"/>
                <a:gd name="T71" fmla="*/ 10 h 653"/>
                <a:gd name="T72" fmla="*/ 18 w 662"/>
                <a:gd name="T73" fmla="*/ 12 h 653"/>
                <a:gd name="T74" fmla="*/ 15 w 662"/>
                <a:gd name="T75" fmla="*/ 10 h 653"/>
                <a:gd name="T76" fmla="*/ 14 w 662"/>
                <a:gd name="T77" fmla="*/ 14 h 653"/>
                <a:gd name="T78" fmla="*/ 16 w 662"/>
                <a:gd name="T79" fmla="*/ 15 h 653"/>
                <a:gd name="T80" fmla="*/ 16 w 662"/>
                <a:gd name="T81" fmla="*/ 17 h 653"/>
                <a:gd name="T82" fmla="*/ 22 w 662"/>
                <a:gd name="T83" fmla="*/ 23 h 653"/>
                <a:gd name="T84" fmla="*/ 24 w 662"/>
                <a:gd name="T85" fmla="*/ 24 h 653"/>
                <a:gd name="T86" fmla="*/ 24 w 662"/>
                <a:gd name="T87" fmla="*/ 25 h 653"/>
                <a:gd name="T88" fmla="*/ 26 w 662"/>
                <a:gd name="T89" fmla="*/ 27 h 653"/>
                <a:gd name="T90" fmla="*/ 32 w 662"/>
                <a:gd name="T91" fmla="*/ 30 h 653"/>
                <a:gd name="T92" fmla="*/ 30 w 662"/>
                <a:gd name="T93" fmla="*/ 32 h 6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62" h="653">
                  <a:moveTo>
                    <a:pt x="535" y="653"/>
                  </a:moveTo>
                  <a:lnTo>
                    <a:pt x="504" y="631"/>
                  </a:lnTo>
                  <a:lnTo>
                    <a:pt x="439" y="566"/>
                  </a:lnTo>
                  <a:lnTo>
                    <a:pt x="354" y="512"/>
                  </a:lnTo>
                  <a:lnTo>
                    <a:pt x="290" y="504"/>
                  </a:lnTo>
                  <a:lnTo>
                    <a:pt x="255" y="459"/>
                  </a:lnTo>
                  <a:lnTo>
                    <a:pt x="193" y="427"/>
                  </a:lnTo>
                  <a:lnTo>
                    <a:pt x="193" y="374"/>
                  </a:lnTo>
                  <a:lnTo>
                    <a:pt x="159" y="332"/>
                  </a:lnTo>
                  <a:lnTo>
                    <a:pt x="159" y="278"/>
                  </a:lnTo>
                  <a:lnTo>
                    <a:pt x="86" y="224"/>
                  </a:lnTo>
                  <a:lnTo>
                    <a:pt x="74" y="266"/>
                  </a:lnTo>
                  <a:lnTo>
                    <a:pt x="44" y="300"/>
                  </a:lnTo>
                  <a:lnTo>
                    <a:pt x="9" y="258"/>
                  </a:lnTo>
                  <a:lnTo>
                    <a:pt x="0" y="204"/>
                  </a:lnTo>
                  <a:lnTo>
                    <a:pt x="32" y="213"/>
                  </a:lnTo>
                  <a:lnTo>
                    <a:pt x="106" y="171"/>
                  </a:lnTo>
                  <a:lnTo>
                    <a:pt x="181" y="193"/>
                  </a:lnTo>
                  <a:lnTo>
                    <a:pt x="213" y="66"/>
                  </a:lnTo>
                  <a:lnTo>
                    <a:pt x="290" y="32"/>
                  </a:lnTo>
                  <a:lnTo>
                    <a:pt x="290" y="10"/>
                  </a:lnTo>
                  <a:lnTo>
                    <a:pt x="312" y="0"/>
                  </a:lnTo>
                  <a:lnTo>
                    <a:pt x="405" y="97"/>
                  </a:lnTo>
                  <a:lnTo>
                    <a:pt x="481" y="151"/>
                  </a:lnTo>
                  <a:lnTo>
                    <a:pt x="513" y="139"/>
                  </a:lnTo>
                  <a:lnTo>
                    <a:pt x="566" y="117"/>
                  </a:lnTo>
                  <a:lnTo>
                    <a:pt x="588" y="139"/>
                  </a:lnTo>
                  <a:lnTo>
                    <a:pt x="600" y="193"/>
                  </a:lnTo>
                  <a:lnTo>
                    <a:pt x="662" y="224"/>
                  </a:lnTo>
                  <a:lnTo>
                    <a:pt x="632" y="236"/>
                  </a:lnTo>
                  <a:lnTo>
                    <a:pt x="620" y="258"/>
                  </a:lnTo>
                  <a:lnTo>
                    <a:pt x="600" y="266"/>
                  </a:lnTo>
                  <a:lnTo>
                    <a:pt x="566" y="236"/>
                  </a:lnTo>
                  <a:lnTo>
                    <a:pt x="493" y="236"/>
                  </a:lnTo>
                  <a:lnTo>
                    <a:pt x="385" y="213"/>
                  </a:lnTo>
                  <a:lnTo>
                    <a:pt x="332" y="213"/>
                  </a:lnTo>
                  <a:lnTo>
                    <a:pt x="312" y="246"/>
                  </a:lnTo>
                  <a:lnTo>
                    <a:pt x="267" y="204"/>
                  </a:lnTo>
                  <a:lnTo>
                    <a:pt x="247" y="278"/>
                  </a:lnTo>
                  <a:lnTo>
                    <a:pt x="278" y="300"/>
                  </a:lnTo>
                  <a:lnTo>
                    <a:pt x="290" y="363"/>
                  </a:lnTo>
                  <a:lnTo>
                    <a:pt x="385" y="470"/>
                  </a:lnTo>
                  <a:lnTo>
                    <a:pt x="416" y="481"/>
                  </a:lnTo>
                  <a:lnTo>
                    <a:pt x="416" y="504"/>
                  </a:lnTo>
                  <a:lnTo>
                    <a:pt x="471" y="558"/>
                  </a:lnTo>
                  <a:lnTo>
                    <a:pt x="555" y="620"/>
                  </a:lnTo>
                  <a:lnTo>
                    <a:pt x="535" y="653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1" name="Freeform 64"/>
            <p:cNvSpPr>
              <a:spLocks/>
            </p:cNvSpPr>
            <p:nvPr/>
          </p:nvSpPr>
          <p:spPr bwMode="auto">
            <a:xfrm>
              <a:off x="2733" y="2910"/>
              <a:ext cx="373" cy="357"/>
            </a:xfrm>
            <a:custGeom>
              <a:avLst/>
              <a:gdLst>
                <a:gd name="T0" fmla="*/ 30 w 662"/>
                <a:gd name="T1" fmla="*/ 32 h 653"/>
                <a:gd name="T2" fmla="*/ 29 w 662"/>
                <a:gd name="T3" fmla="*/ 31 h 653"/>
                <a:gd name="T4" fmla="*/ 25 w 662"/>
                <a:gd name="T5" fmla="*/ 27 h 653"/>
                <a:gd name="T6" fmla="*/ 20 w 662"/>
                <a:gd name="T7" fmla="*/ 25 h 653"/>
                <a:gd name="T8" fmla="*/ 16 w 662"/>
                <a:gd name="T9" fmla="*/ 25 h 653"/>
                <a:gd name="T10" fmla="*/ 15 w 662"/>
                <a:gd name="T11" fmla="*/ 22 h 653"/>
                <a:gd name="T12" fmla="*/ 11 w 662"/>
                <a:gd name="T13" fmla="*/ 21 h 653"/>
                <a:gd name="T14" fmla="*/ 11 w 662"/>
                <a:gd name="T15" fmla="*/ 18 h 653"/>
                <a:gd name="T16" fmla="*/ 9 w 662"/>
                <a:gd name="T17" fmla="*/ 16 h 653"/>
                <a:gd name="T18" fmla="*/ 9 w 662"/>
                <a:gd name="T19" fmla="*/ 14 h 653"/>
                <a:gd name="T20" fmla="*/ 5 w 662"/>
                <a:gd name="T21" fmla="*/ 11 h 653"/>
                <a:gd name="T22" fmla="*/ 5 w 662"/>
                <a:gd name="T23" fmla="*/ 13 h 653"/>
                <a:gd name="T24" fmla="*/ 3 w 662"/>
                <a:gd name="T25" fmla="*/ 15 h 653"/>
                <a:gd name="T26" fmla="*/ 1 w 662"/>
                <a:gd name="T27" fmla="*/ 13 h 653"/>
                <a:gd name="T28" fmla="*/ 0 w 662"/>
                <a:gd name="T29" fmla="*/ 10 h 653"/>
                <a:gd name="T30" fmla="*/ 2 w 662"/>
                <a:gd name="T31" fmla="*/ 10 h 653"/>
                <a:gd name="T32" fmla="*/ 6 w 662"/>
                <a:gd name="T33" fmla="*/ 8 h 653"/>
                <a:gd name="T34" fmla="*/ 10 w 662"/>
                <a:gd name="T35" fmla="*/ 9 h 653"/>
                <a:gd name="T36" fmla="*/ 12 w 662"/>
                <a:gd name="T37" fmla="*/ 3 h 653"/>
                <a:gd name="T38" fmla="*/ 16 w 662"/>
                <a:gd name="T39" fmla="*/ 2 h 653"/>
                <a:gd name="T40" fmla="*/ 16 w 662"/>
                <a:gd name="T41" fmla="*/ 1 h 653"/>
                <a:gd name="T42" fmla="*/ 18 w 662"/>
                <a:gd name="T43" fmla="*/ 0 h 653"/>
                <a:gd name="T44" fmla="*/ 23 w 662"/>
                <a:gd name="T45" fmla="*/ 5 h 653"/>
                <a:gd name="T46" fmla="*/ 27 w 662"/>
                <a:gd name="T47" fmla="*/ 8 h 653"/>
                <a:gd name="T48" fmla="*/ 29 w 662"/>
                <a:gd name="T49" fmla="*/ 7 h 653"/>
                <a:gd name="T50" fmla="*/ 32 w 662"/>
                <a:gd name="T51" fmla="*/ 5 h 653"/>
                <a:gd name="T52" fmla="*/ 33 w 662"/>
                <a:gd name="T53" fmla="*/ 7 h 653"/>
                <a:gd name="T54" fmla="*/ 34 w 662"/>
                <a:gd name="T55" fmla="*/ 9 h 653"/>
                <a:gd name="T56" fmla="*/ 37 w 662"/>
                <a:gd name="T57" fmla="*/ 11 h 653"/>
                <a:gd name="T58" fmla="*/ 36 w 662"/>
                <a:gd name="T59" fmla="*/ 11 h 653"/>
                <a:gd name="T60" fmla="*/ 35 w 662"/>
                <a:gd name="T61" fmla="*/ 13 h 653"/>
                <a:gd name="T62" fmla="*/ 34 w 662"/>
                <a:gd name="T63" fmla="*/ 13 h 653"/>
                <a:gd name="T64" fmla="*/ 32 w 662"/>
                <a:gd name="T65" fmla="*/ 11 h 653"/>
                <a:gd name="T66" fmla="*/ 28 w 662"/>
                <a:gd name="T67" fmla="*/ 11 h 653"/>
                <a:gd name="T68" fmla="*/ 22 w 662"/>
                <a:gd name="T69" fmla="*/ 10 h 653"/>
                <a:gd name="T70" fmla="*/ 19 w 662"/>
                <a:gd name="T71" fmla="*/ 10 h 653"/>
                <a:gd name="T72" fmla="*/ 18 w 662"/>
                <a:gd name="T73" fmla="*/ 12 h 653"/>
                <a:gd name="T74" fmla="*/ 15 w 662"/>
                <a:gd name="T75" fmla="*/ 10 h 653"/>
                <a:gd name="T76" fmla="*/ 14 w 662"/>
                <a:gd name="T77" fmla="*/ 14 h 653"/>
                <a:gd name="T78" fmla="*/ 16 w 662"/>
                <a:gd name="T79" fmla="*/ 15 h 653"/>
                <a:gd name="T80" fmla="*/ 16 w 662"/>
                <a:gd name="T81" fmla="*/ 17 h 653"/>
                <a:gd name="T82" fmla="*/ 22 w 662"/>
                <a:gd name="T83" fmla="*/ 23 h 653"/>
                <a:gd name="T84" fmla="*/ 24 w 662"/>
                <a:gd name="T85" fmla="*/ 24 h 653"/>
                <a:gd name="T86" fmla="*/ 24 w 662"/>
                <a:gd name="T87" fmla="*/ 25 h 653"/>
                <a:gd name="T88" fmla="*/ 26 w 662"/>
                <a:gd name="T89" fmla="*/ 27 h 653"/>
                <a:gd name="T90" fmla="*/ 32 w 662"/>
                <a:gd name="T91" fmla="*/ 30 h 653"/>
                <a:gd name="T92" fmla="*/ 30 w 662"/>
                <a:gd name="T93" fmla="*/ 32 h 6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62" h="653">
                  <a:moveTo>
                    <a:pt x="535" y="653"/>
                  </a:moveTo>
                  <a:lnTo>
                    <a:pt x="504" y="631"/>
                  </a:lnTo>
                  <a:lnTo>
                    <a:pt x="439" y="566"/>
                  </a:lnTo>
                  <a:lnTo>
                    <a:pt x="354" y="512"/>
                  </a:lnTo>
                  <a:lnTo>
                    <a:pt x="290" y="504"/>
                  </a:lnTo>
                  <a:lnTo>
                    <a:pt x="255" y="459"/>
                  </a:lnTo>
                  <a:lnTo>
                    <a:pt x="193" y="427"/>
                  </a:lnTo>
                  <a:lnTo>
                    <a:pt x="193" y="374"/>
                  </a:lnTo>
                  <a:lnTo>
                    <a:pt x="159" y="332"/>
                  </a:lnTo>
                  <a:lnTo>
                    <a:pt x="159" y="278"/>
                  </a:lnTo>
                  <a:lnTo>
                    <a:pt x="86" y="224"/>
                  </a:lnTo>
                  <a:lnTo>
                    <a:pt x="74" y="266"/>
                  </a:lnTo>
                  <a:lnTo>
                    <a:pt x="44" y="300"/>
                  </a:lnTo>
                  <a:lnTo>
                    <a:pt x="9" y="258"/>
                  </a:lnTo>
                  <a:lnTo>
                    <a:pt x="0" y="204"/>
                  </a:lnTo>
                  <a:lnTo>
                    <a:pt x="32" y="213"/>
                  </a:lnTo>
                  <a:lnTo>
                    <a:pt x="106" y="171"/>
                  </a:lnTo>
                  <a:lnTo>
                    <a:pt x="181" y="193"/>
                  </a:lnTo>
                  <a:lnTo>
                    <a:pt x="213" y="66"/>
                  </a:lnTo>
                  <a:lnTo>
                    <a:pt x="290" y="32"/>
                  </a:lnTo>
                  <a:lnTo>
                    <a:pt x="290" y="10"/>
                  </a:lnTo>
                  <a:lnTo>
                    <a:pt x="312" y="0"/>
                  </a:lnTo>
                  <a:lnTo>
                    <a:pt x="405" y="97"/>
                  </a:lnTo>
                  <a:lnTo>
                    <a:pt x="481" y="151"/>
                  </a:lnTo>
                  <a:lnTo>
                    <a:pt x="513" y="139"/>
                  </a:lnTo>
                  <a:lnTo>
                    <a:pt x="566" y="117"/>
                  </a:lnTo>
                  <a:lnTo>
                    <a:pt x="588" y="139"/>
                  </a:lnTo>
                  <a:lnTo>
                    <a:pt x="600" y="193"/>
                  </a:lnTo>
                  <a:lnTo>
                    <a:pt x="662" y="224"/>
                  </a:lnTo>
                  <a:lnTo>
                    <a:pt x="632" y="236"/>
                  </a:lnTo>
                  <a:lnTo>
                    <a:pt x="620" y="258"/>
                  </a:lnTo>
                  <a:lnTo>
                    <a:pt x="600" y="266"/>
                  </a:lnTo>
                  <a:lnTo>
                    <a:pt x="566" y="236"/>
                  </a:lnTo>
                  <a:lnTo>
                    <a:pt x="493" y="236"/>
                  </a:lnTo>
                  <a:lnTo>
                    <a:pt x="385" y="213"/>
                  </a:lnTo>
                  <a:lnTo>
                    <a:pt x="332" y="213"/>
                  </a:lnTo>
                  <a:lnTo>
                    <a:pt x="312" y="246"/>
                  </a:lnTo>
                  <a:lnTo>
                    <a:pt x="267" y="204"/>
                  </a:lnTo>
                  <a:lnTo>
                    <a:pt x="247" y="278"/>
                  </a:lnTo>
                  <a:lnTo>
                    <a:pt x="278" y="300"/>
                  </a:lnTo>
                  <a:lnTo>
                    <a:pt x="290" y="363"/>
                  </a:lnTo>
                  <a:lnTo>
                    <a:pt x="385" y="470"/>
                  </a:lnTo>
                  <a:lnTo>
                    <a:pt x="416" y="481"/>
                  </a:lnTo>
                  <a:lnTo>
                    <a:pt x="416" y="504"/>
                  </a:lnTo>
                  <a:lnTo>
                    <a:pt x="471" y="558"/>
                  </a:lnTo>
                  <a:lnTo>
                    <a:pt x="555" y="620"/>
                  </a:lnTo>
                  <a:lnTo>
                    <a:pt x="535" y="653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2" name="Freeform 65"/>
            <p:cNvSpPr>
              <a:spLocks/>
            </p:cNvSpPr>
            <p:nvPr/>
          </p:nvSpPr>
          <p:spPr bwMode="auto">
            <a:xfrm>
              <a:off x="3052" y="2946"/>
              <a:ext cx="267" cy="351"/>
            </a:xfrm>
            <a:custGeom>
              <a:avLst/>
              <a:gdLst>
                <a:gd name="T0" fmla="*/ 9 w 473"/>
                <a:gd name="T1" fmla="*/ 27 h 641"/>
                <a:gd name="T2" fmla="*/ 9 w 473"/>
                <a:gd name="T3" fmla="*/ 25 h 641"/>
                <a:gd name="T4" fmla="*/ 11 w 473"/>
                <a:gd name="T5" fmla="*/ 26 h 641"/>
                <a:gd name="T6" fmla="*/ 12 w 473"/>
                <a:gd name="T7" fmla="*/ 25 h 641"/>
                <a:gd name="T8" fmla="*/ 5 w 473"/>
                <a:gd name="T9" fmla="*/ 21 h 641"/>
                <a:gd name="T10" fmla="*/ 5 w 473"/>
                <a:gd name="T11" fmla="*/ 20 h 641"/>
                <a:gd name="T12" fmla="*/ 5 w 473"/>
                <a:gd name="T13" fmla="*/ 19 h 641"/>
                <a:gd name="T14" fmla="*/ 6 w 473"/>
                <a:gd name="T15" fmla="*/ 19 h 641"/>
                <a:gd name="T16" fmla="*/ 5 w 473"/>
                <a:gd name="T17" fmla="*/ 16 h 641"/>
                <a:gd name="T18" fmla="*/ 7 w 473"/>
                <a:gd name="T19" fmla="*/ 16 h 641"/>
                <a:gd name="T20" fmla="*/ 7 w 473"/>
                <a:gd name="T21" fmla="*/ 16 h 641"/>
                <a:gd name="T22" fmla="*/ 4 w 473"/>
                <a:gd name="T23" fmla="*/ 14 h 641"/>
                <a:gd name="T24" fmla="*/ 6 w 473"/>
                <a:gd name="T25" fmla="*/ 10 h 641"/>
                <a:gd name="T26" fmla="*/ 3 w 473"/>
                <a:gd name="T27" fmla="*/ 9 h 641"/>
                <a:gd name="T28" fmla="*/ 4 w 473"/>
                <a:gd name="T29" fmla="*/ 8 h 641"/>
                <a:gd name="T30" fmla="*/ 6 w 473"/>
                <a:gd name="T31" fmla="*/ 8 h 641"/>
                <a:gd name="T32" fmla="*/ 2 w 473"/>
                <a:gd name="T33" fmla="*/ 6 h 641"/>
                <a:gd name="T34" fmla="*/ 1 w 473"/>
                <a:gd name="T35" fmla="*/ 4 h 641"/>
                <a:gd name="T36" fmla="*/ 0 w 473"/>
                <a:gd name="T37" fmla="*/ 2 h 641"/>
                <a:gd name="T38" fmla="*/ 6 w 473"/>
                <a:gd name="T39" fmla="*/ 1 h 641"/>
                <a:gd name="T40" fmla="*/ 8 w 473"/>
                <a:gd name="T41" fmla="*/ 0 h 641"/>
                <a:gd name="T42" fmla="*/ 9 w 473"/>
                <a:gd name="T43" fmla="*/ 1 h 641"/>
                <a:gd name="T44" fmla="*/ 12 w 473"/>
                <a:gd name="T45" fmla="*/ 2 h 641"/>
                <a:gd name="T46" fmla="*/ 13 w 473"/>
                <a:gd name="T47" fmla="*/ 4 h 641"/>
                <a:gd name="T48" fmla="*/ 15 w 473"/>
                <a:gd name="T49" fmla="*/ 6 h 641"/>
                <a:gd name="T50" fmla="*/ 17 w 473"/>
                <a:gd name="T51" fmla="*/ 7 h 641"/>
                <a:gd name="T52" fmla="*/ 18 w 473"/>
                <a:gd name="T53" fmla="*/ 9 h 641"/>
                <a:gd name="T54" fmla="*/ 20 w 473"/>
                <a:gd name="T55" fmla="*/ 10 h 641"/>
                <a:gd name="T56" fmla="*/ 21 w 473"/>
                <a:gd name="T57" fmla="*/ 11 h 641"/>
                <a:gd name="T58" fmla="*/ 24 w 473"/>
                <a:gd name="T59" fmla="*/ 10 h 641"/>
                <a:gd name="T60" fmla="*/ 24 w 473"/>
                <a:gd name="T61" fmla="*/ 12 h 641"/>
                <a:gd name="T62" fmla="*/ 27 w 473"/>
                <a:gd name="T63" fmla="*/ 14 h 641"/>
                <a:gd name="T64" fmla="*/ 24 w 473"/>
                <a:gd name="T65" fmla="*/ 17 h 641"/>
                <a:gd name="T66" fmla="*/ 26 w 473"/>
                <a:gd name="T67" fmla="*/ 20 h 641"/>
                <a:gd name="T68" fmla="*/ 27 w 473"/>
                <a:gd name="T69" fmla="*/ 23 h 641"/>
                <a:gd name="T70" fmla="*/ 26 w 473"/>
                <a:gd name="T71" fmla="*/ 26 h 641"/>
                <a:gd name="T72" fmla="*/ 26 w 473"/>
                <a:gd name="T73" fmla="*/ 28 h 641"/>
                <a:gd name="T74" fmla="*/ 24 w 473"/>
                <a:gd name="T75" fmla="*/ 27 h 641"/>
                <a:gd name="T76" fmla="*/ 19 w 473"/>
                <a:gd name="T77" fmla="*/ 27 h 641"/>
                <a:gd name="T78" fmla="*/ 17 w 473"/>
                <a:gd name="T79" fmla="*/ 28 h 641"/>
                <a:gd name="T80" fmla="*/ 15 w 473"/>
                <a:gd name="T81" fmla="*/ 30 h 641"/>
                <a:gd name="T82" fmla="*/ 15 w 473"/>
                <a:gd name="T83" fmla="*/ 31 h 641"/>
                <a:gd name="T84" fmla="*/ 14 w 473"/>
                <a:gd name="T85" fmla="*/ 31 h 641"/>
                <a:gd name="T86" fmla="*/ 13 w 473"/>
                <a:gd name="T87" fmla="*/ 29 h 641"/>
                <a:gd name="T88" fmla="*/ 11 w 473"/>
                <a:gd name="T89" fmla="*/ 27 h 641"/>
                <a:gd name="T90" fmla="*/ 9 w 473"/>
                <a:gd name="T91" fmla="*/ 27 h 6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73" h="641">
                  <a:moveTo>
                    <a:pt x="161" y="542"/>
                  </a:moveTo>
                  <a:lnTo>
                    <a:pt x="161" y="512"/>
                  </a:lnTo>
                  <a:lnTo>
                    <a:pt x="183" y="523"/>
                  </a:lnTo>
                  <a:lnTo>
                    <a:pt x="203" y="500"/>
                  </a:lnTo>
                  <a:lnTo>
                    <a:pt x="76" y="426"/>
                  </a:lnTo>
                  <a:lnTo>
                    <a:pt x="76" y="404"/>
                  </a:lnTo>
                  <a:lnTo>
                    <a:pt x="88" y="384"/>
                  </a:lnTo>
                  <a:lnTo>
                    <a:pt x="108" y="384"/>
                  </a:lnTo>
                  <a:lnTo>
                    <a:pt x="88" y="331"/>
                  </a:lnTo>
                  <a:lnTo>
                    <a:pt x="119" y="331"/>
                  </a:lnTo>
                  <a:lnTo>
                    <a:pt x="119" y="319"/>
                  </a:lnTo>
                  <a:lnTo>
                    <a:pt x="66" y="289"/>
                  </a:lnTo>
                  <a:lnTo>
                    <a:pt x="96" y="212"/>
                  </a:lnTo>
                  <a:lnTo>
                    <a:pt x="54" y="192"/>
                  </a:lnTo>
                  <a:lnTo>
                    <a:pt x="66" y="170"/>
                  </a:lnTo>
                  <a:lnTo>
                    <a:pt x="96" y="158"/>
                  </a:lnTo>
                  <a:lnTo>
                    <a:pt x="34" y="127"/>
                  </a:lnTo>
                  <a:lnTo>
                    <a:pt x="22" y="73"/>
                  </a:lnTo>
                  <a:lnTo>
                    <a:pt x="0" y="51"/>
                  </a:lnTo>
                  <a:lnTo>
                    <a:pt x="96" y="8"/>
                  </a:lnTo>
                  <a:lnTo>
                    <a:pt x="138" y="0"/>
                  </a:lnTo>
                  <a:lnTo>
                    <a:pt x="161" y="8"/>
                  </a:lnTo>
                  <a:lnTo>
                    <a:pt x="203" y="31"/>
                  </a:lnTo>
                  <a:lnTo>
                    <a:pt x="226" y="73"/>
                  </a:lnTo>
                  <a:lnTo>
                    <a:pt x="257" y="127"/>
                  </a:lnTo>
                  <a:lnTo>
                    <a:pt x="300" y="147"/>
                  </a:lnTo>
                  <a:lnTo>
                    <a:pt x="311" y="192"/>
                  </a:lnTo>
                  <a:lnTo>
                    <a:pt x="342" y="212"/>
                  </a:lnTo>
                  <a:lnTo>
                    <a:pt x="376" y="224"/>
                  </a:lnTo>
                  <a:lnTo>
                    <a:pt x="419" y="200"/>
                  </a:lnTo>
                  <a:lnTo>
                    <a:pt x="419" y="242"/>
                  </a:lnTo>
                  <a:lnTo>
                    <a:pt x="461" y="289"/>
                  </a:lnTo>
                  <a:lnTo>
                    <a:pt x="430" y="341"/>
                  </a:lnTo>
                  <a:lnTo>
                    <a:pt x="449" y="415"/>
                  </a:lnTo>
                  <a:lnTo>
                    <a:pt x="473" y="470"/>
                  </a:lnTo>
                  <a:lnTo>
                    <a:pt x="449" y="523"/>
                  </a:lnTo>
                  <a:lnTo>
                    <a:pt x="449" y="565"/>
                  </a:lnTo>
                  <a:lnTo>
                    <a:pt x="430" y="554"/>
                  </a:lnTo>
                  <a:lnTo>
                    <a:pt x="334" y="554"/>
                  </a:lnTo>
                  <a:lnTo>
                    <a:pt x="300" y="577"/>
                  </a:lnTo>
                  <a:lnTo>
                    <a:pt x="257" y="607"/>
                  </a:lnTo>
                  <a:lnTo>
                    <a:pt x="257" y="630"/>
                  </a:lnTo>
                  <a:lnTo>
                    <a:pt x="245" y="641"/>
                  </a:lnTo>
                  <a:lnTo>
                    <a:pt x="226" y="587"/>
                  </a:lnTo>
                  <a:lnTo>
                    <a:pt x="193" y="554"/>
                  </a:lnTo>
                  <a:lnTo>
                    <a:pt x="161" y="542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3" name="Freeform 66"/>
            <p:cNvSpPr>
              <a:spLocks/>
            </p:cNvSpPr>
            <p:nvPr/>
          </p:nvSpPr>
          <p:spPr bwMode="auto">
            <a:xfrm>
              <a:off x="3052" y="2946"/>
              <a:ext cx="267" cy="351"/>
            </a:xfrm>
            <a:custGeom>
              <a:avLst/>
              <a:gdLst>
                <a:gd name="T0" fmla="*/ 9 w 473"/>
                <a:gd name="T1" fmla="*/ 27 h 641"/>
                <a:gd name="T2" fmla="*/ 9 w 473"/>
                <a:gd name="T3" fmla="*/ 25 h 641"/>
                <a:gd name="T4" fmla="*/ 11 w 473"/>
                <a:gd name="T5" fmla="*/ 26 h 641"/>
                <a:gd name="T6" fmla="*/ 12 w 473"/>
                <a:gd name="T7" fmla="*/ 25 h 641"/>
                <a:gd name="T8" fmla="*/ 5 w 473"/>
                <a:gd name="T9" fmla="*/ 21 h 641"/>
                <a:gd name="T10" fmla="*/ 5 w 473"/>
                <a:gd name="T11" fmla="*/ 20 h 641"/>
                <a:gd name="T12" fmla="*/ 5 w 473"/>
                <a:gd name="T13" fmla="*/ 19 h 641"/>
                <a:gd name="T14" fmla="*/ 6 w 473"/>
                <a:gd name="T15" fmla="*/ 19 h 641"/>
                <a:gd name="T16" fmla="*/ 5 w 473"/>
                <a:gd name="T17" fmla="*/ 16 h 641"/>
                <a:gd name="T18" fmla="*/ 7 w 473"/>
                <a:gd name="T19" fmla="*/ 16 h 641"/>
                <a:gd name="T20" fmla="*/ 7 w 473"/>
                <a:gd name="T21" fmla="*/ 16 h 641"/>
                <a:gd name="T22" fmla="*/ 4 w 473"/>
                <a:gd name="T23" fmla="*/ 14 h 641"/>
                <a:gd name="T24" fmla="*/ 6 w 473"/>
                <a:gd name="T25" fmla="*/ 10 h 641"/>
                <a:gd name="T26" fmla="*/ 3 w 473"/>
                <a:gd name="T27" fmla="*/ 9 h 641"/>
                <a:gd name="T28" fmla="*/ 4 w 473"/>
                <a:gd name="T29" fmla="*/ 8 h 641"/>
                <a:gd name="T30" fmla="*/ 6 w 473"/>
                <a:gd name="T31" fmla="*/ 8 h 641"/>
                <a:gd name="T32" fmla="*/ 2 w 473"/>
                <a:gd name="T33" fmla="*/ 6 h 641"/>
                <a:gd name="T34" fmla="*/ 1 w 473"/>
                <a:gd name="T35" fmla="*/ 4 h 641"/>
                <a:gd name="T36" fmla="*/ 0 w 473"/>
                <a:gd name="T37" fmla="*/ 2 h 641"/>
                <a:gd name="T38" fmla="*/ 6 w 473"/>
                <a:gd name="T39" fmla="*/ 1 h 641"/>
                <a:gd name="T40" fmla="*/ 8 w 473"/>
                <a:gd name="T41" fmla="*/ 0 h 641"/>
                <a:gd name="T42" fmla="*/ 9 w 473"/>
                <a:gd name="T43" fmla="*/ 1 h 641"/>
                <a:gd name="T44" fmla="*/ 12 w 473"/>
                <a:gd name="T45" fmla="*/ 2 h 641"/>
                <a:gd name="T46" fmla="*/ 13 w 473"/>
                <a:gd name="T47" fmla="*/ 4 h 641"/>
                <a:gd name="T48" fmla="*/ 15 w 473"/>
                <a:gd name="T49" fmla="*/ 6 h 641"/>
                <a:gd name="T50" fmla="*/ 17 w 473"/>
                <a:gd name="T51" fmla="*/ 7 h 641"/>
                <a:gd name="T52" fmla="*/ 18 w 473"/>
                <a:gd name="T53" fmla="*/ 9 h 641"/>
                <a:gd name="T54" fmla="*/ 20 w 473"/>
                <a:gd name="T55" fmla="*/ 10 h 641"/>
                <a:gd name="T56" fmla="*/ 21 w 473"/>
                <a:gd name="T57" fmla="*/ 11 h 641"/>
                <a:gd name="T58" fmla="*/ 24 w 473"/>
                <a:gd name="T59" fmla="*/ 10 h 641"/>
                <a:gd name="T60" fmla="*/ 24 w 473"/>
                <a:gd name="T61" fmla="*/ 12 h 641"/>
                <a:gd name="T62" fmla="*/ 27 w 473"/>
                <a:gd name="T63" fmla="*/ 14 h 641"/>
                <a:gd name="T64" fmla="*/ 24 w 473"/>
                <a:gd name="T65" fmla="*/ 17 h 641"/>
                <a:gd name="T66" fmla="*/ 26 w 473"/>
                <a:gd name="T67" fmla="*/ 20 h 641"/>
                <a:gd name="T68" fmla="*/ 27 w 473"/>
                <a:gd name="T69" fmla="*/ 23 h 641"/>
                <a:gd name="T70" fmla="*/ 26 w 473"/>
                <a:gd name="T71" fmla="*/ 26 h 641"/>
                <a:gd name="T72" fmla="*/ 26 w 473"/>
                <a:gd name="T73" fmla="*/ 28 h 641"/>
                <a:gd name="T74" fmla="*/ 24 w 473"/>
                <a:gd name="T75" fmla="*/ 27 h 641"/>
                <a:gd name="T76" fmla="*/ 19 w 473"/>
                <a:gd name="T77" fmla="*/ 27 h 641"/>
                <a:gd name="T78" fmla="*/ 17 w 473"/>
                <a:gd name="T79" fmla="*/ 28 h 641"/>
                <a:gd name="T80" fmla="*/ 15 w 473"/>
                <a:gd name="T81" fmla="*/ 30 h 641"/>
                <a:gd name="T82" fmla="*/ 15 w 473"/>
                <a:gd name="T83" fmla="*/ 31 h 641"/>
                <a:gd name="T84" fmla="*/ 14 w 473"/>
                <a:gd name="T85" fmla="*/ 31 h 641"/>
                <a:gd name="T86" fmla="*/ 13 w 473"/>
                <a:gd name="T87" fmla="*/ 29 h 641"/>
                <a:gd name="T88" fmla="*/ 11 w 473"/>
                <a:gd name="T89" fmla="*/ 27 h 641"/>
                <a:gd name="T90" fmla="*/ 9 w 473"/>
                <a:gd name="T91" fmla="*/ 27 h 6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73" h="641">
                  <a:moveTo>
                    <a:pt x="161" y="542"/>
                  </a:moveTo>
                  <a:lnTo>
                    <a:pt x="161" y="512"/>
                  </a:lnTo>
                  <a:lnTo>
                    <a:pt x="183" y="523"/>
                  </a:lnTo>
                  <a:lnTo>
                    <a:pt x="203" y="500"/>
                  </a:lnTo>
                  <a:lnTo>
                    <a:pt x="76" y="426"/>
                  </a:lnTo>
                  <a:lnTo>
                    <a:pt x="76" y="404"/>
                  </a:lnTo>
                  <a:lnTo>
                    <a:pt x="88" y="384"/>
                  </a:lnTo>
                  <a:lnTo>
                    <a:pt x="108" y="384"/>
                  </a:lnTo>
                  <a:lnTo>
                    <a:pt x="88" y="331"/>
                  </a:lnTo>
                  <a:lnTo>
                    <a:pt x="119" y="331"/>
                  </a:lnTo>
                  <a:lnTo>
                    <a:pt x="119" y="319"/>
                  </a:lnTo>
                  <a:lnTo>
                    <a:pt x="66" y="289"/>
                  </a:lnTo>
                  <a:lnTo>
                    <a:pt x="96" y="212"/>
                  </a:lnTo>
                  <a:lnTo>
                    <a:pt x="54" y="192"/>
                  </a:lnTo>
                  <a:lnTo>
                    <a:pt x="66" y="170"/>
                  </a:lnTo>
                  <a:lnTo>
                    <a:pt x="96" y="158"/>
                  </a:lnTo>
                  <a:lnTo>
                    <a:pt x="34" y="127"/>
                  </a:lnTo>
                  <a:lnTo>
                    <a:pt x="22" y="73"/>
                  </a:lnTo>
                  <a:lnTo>
                    <a:pt x="0" y="51"/>
                  </a:lnTo>
                  <a:lnTo>
                    <a:pt x="96" y="8"/>
                  </a:lnTo>
                  <a:lnTo>
                    <a:pt x="138" y="0"/>
                  </a:lnTo>
                  <a:lnTo>
                    <a:pt x="161" y="8"/>
                  </a:lnTo>
                  <a:lnTo>
                    <a:pt x="203" y="31"/>
                  </a:lnTo>
                  <a:lnTo>
                    <a:pt x="226" y="73"/>
                  </a:lnTo>
                  <a:lnTo>
                    <a:pt x="257" y="127"/>
                  </a:lnTo>
                  <a:lnTo>
                    <a:pt x="300" y="147"/>
                  </a:lnTo>
                  <a:lnTo>
                    <a:pt x="311" y="192"/>
                  </a:lnTo>
                  <a:lnTo>
                    <a:pt x="342" y="212"/>
                  </a:lnTo>
                  <a:lnTo>
                    <a:pt x="376" y="224"/>
                  </a:lnTo>
                  <a:lnTo>
                    <a:pt x="419" y="200"/>
                  </a:lnTo>
                  <a:lnTo>
                    <a:pt x="419" y="242"/>
                  </a:lnTo>
                  <a:lnTo>
                    <a:pt x="461" y="289"/>
                  </a:lnTo>
                  <a:lnTo>
                    <a:pt x="430" y="341"/>
                  </a:lnTo>
                  <a:lnTo>
                    <a:pt x="449" y="415"/>
                  </a:lnTo>
                  <a:lnTo>
                    <a:pt x="473" y="470"/>
                  </a:lnTo>
                  <a:lnTo>
                    <a:pt x="449" y="523"/>
                  </a:lnTo>
                  <a:lnTo>
                    <a:pt x="449" y="565"/>
                  </a:lnTo>
                  <a:lnTo>
                    <a:pt x="430" y="554"/>
                  </a:lnTo>
                  <a:lnTo>
                    <a:pt x="334" y="554"/>
                  </a:lnTo>
                  <a:lnTo>
                    <a:pt x="300" y="577"/>
                  </a:lnTo>
                  <a:lnTo>
                    <a:pt x="257" y="607"/>
                  </a:lnTo>
                  <a:lnTo>
                    <a:pt x="257" y="630"/>
                  </a:lnTo>
                  <a:lnTo>
                    <a:pt x="245" y="641"/>
                  </a:lnTo>
                  <a:lnTo>
                    <a:pt x="226" y="587"/>
                  </a:lnTo>
                  <a:lnTo>
                    <a:pt x="193" y="554"/>
                  </a:lnTo>
                  <a:lnTo>
                    <a:pt x="161" y="542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4" name="Freeform 67"/>
            <p:cNvSpPr>
              <a:spLocks/>
            </p:cNvSpPr>
            <p:nvPr/>
          </p:nvSpPr>
          <p:spPr bwMode="auto">
            <a:xfrm>
              <a:off x="3035" y="3166"/>
              <a:ext cx="132" cy="142"/>
            </a:xfrm>
            <a:custGeom>
              <a:avLst/>
              <a:gdLst>
                <a:gd name="T0" fmla="*/ 1 w 234"/>
                <a:gd name="T1" fmla="*/ 8 h 257"/>
                <a:gd name="T2" fmla="*/ 2 w 234"/>
                <a:gd name="T3" fmla="*/ 7 h 257"/>
                <a:gd name="T4" fmla="*/ 1 w 234"/>
                <a:gd name="T5" fmla="*/ 4 h 257"/>
                <a:gd name="T6" fmla="*/ 3 w 234"/>
                <a:gd name="T7" fmla="*/ 3 h 257"/>
                <a:gd name="T8" fmla="*/ 2 w 234"/>
                <a:gd name="T9" fmla="*/ 1 h 257"/>
                <a:gd name="T10" fmla="*/ 3 w 234"/>
                <a:gd name="T11" fmla="*/ 0 h 257"/>
                <a:gd name="T12" fmla="*/ 6 w 234"/>
                <a:gd name="T13" fmla="*/ 2 h 257"/>
                <a:gd name="T14" fmla="*/ 5 w 234"/>
                <a:gd name="T15" fmla="*/ 0 h 257"/>
                <a:gd name="T16" fmla="*/ 6 w 234"/>
                <a:gd name="T17" fmla="*/ 0 h 257"/>
                <a:gd name="T18" fmla="*/ 6 w 234"/>
                <a:gd name="T19" fmla="*/ 1 h 257"/>
                <a:gd name="T20" fmla="*/ 14 w 234"/>
                <a:gd name="T21" fmla="*/ 5 h 257"/>
                <a:gd name="T22" fmla="*/ 12 w 234"/>
                <a:gd name="T23" fmla="*/ 6 h 257"/>
                <a:gd name="T24" fmla="*/ 11 w 234"/>
                <a:gd name="T25" fmla="*/ 6 h 257"/>
                <a:gd name="T26" fmla="*/ 11 w 234"/>
                <a:gd name="T27" fmla="*/ 7 h 257"/>
                <a:gd name="T28" fmla="*/ 10 w 234"/>
                <a:gd name="T29" fmla="*/ 7 h 257"/>
                <a:gd name="T30" fmla="*/ 8 w 234"/>
                <a:gd name="T31" fmla="*/ 9 h 257"/>
                <a:gd name="T32" fmla="*/ 8 w 234"/>
                <a:gd name="T33" fmla="*/ 12 h 257"/>
                <a:gd name="T34" fmla="*/ 8 w 234"/>
                <a:gd name="T35" fmla="*/ 13 h 257"/>
                <a:gd name="T36" fmla="*/ 6 w 234"/>
                <a:gd name="T37" fmla="*/ 13 h 257"/>
                <a:gd name="T38" fmla="*/ 3 w 234"/>
                <a:gd name="T39" fmla="*/ 10 h 257"/>
                <a:gd name="T40" fmla="*/ 0 w 234"/>
                <a:gd name="T41" fmla="*/ 9 h 257"/>
                <a:gd name="T42" fmla="*/ 1 w 234"/>
                <a:gd name="T43" fmla="*/ 8 h 2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34" h="257">
                  <a:moveTo>
                    <a:pt x="20" y="150"/>
                  </a:moveTo>
                  <a:lnTo>
                    <a:pt x="31" y="138"/>
                  </a:lnTo>
                  <a:lnTo>
                    <a:pt x="20" y="76"/>
                  </a:lnTo>
                  <a:lnTo>
                    <a:pt x="53" y="66"/>
                  </a:lnTo>
                  <a:lnTo>
                    <a:pt x="31" y="11"/>
                  </a:lnTo>
                  <a:lnTo>
                    <a:pt x="53" y="0"/>
                  </a:lnTo>
                  <a:lnTo>
                    <a:pt x="97" y="34"/>
                  </a:lnTo>
                  <a:lnTo>
                    <a:pt x="85" y="0"/>
                  </a:lnTo>
                  <a:lnTo>
                    <a:pt x="107" y="0"/>
                  </a:lnTo>
                  <a:lnTo>
                    <a:pt x="107" y="22"/>
                  </a:lnTo>
                  <a:lnTo>
                    <a:pt x="234" y="96"/>
                  </a:lnTo>
                  <a:lnTo>
                    <a:pt x="214" y="119"/>
                  </a:lnTo>
                  <a:lnTo>
                    <a:pt x="192" y="108"/>
                  </a:lnTo>
                  <a:lnTo>
                    <a:pt x="192" y="138"/>
                  </a:lnTo>
                  <a:lnTo>
                    <a:pt x="169" y="138"/>
                  </a:lnTo>
                  <a:lnTo>
                    <a:pt x="150" y="173"/>
                  </a:lnTo>
                  <a:lnTo>
                    <a:pt x="150" y="226"/>
                  </a:lnTo>
                  <a:lnTo>
                    <a:pt x="139" y="257"/>
                  </a:lnTo>
                  <a:lnTo>
                    <a:pt x="97" y="245"/>
                  </a:lnTo>
                  <a:lnTo>
                    <a:pt x="43" y="193"/>
                  </a:lnTo>
                  <a:lnTo>
                    <a:pt x="0" y="183"/>
                  </a:lnTo>
                  <a:lnTo>
                    <a:pt x="20" y="150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5" name="Freeform 68"/>
            <p:cNvSpPr>
              <a:spLocks/>
            </p:cNvSpPr>
            <p:nvPr/>
          </p:nvSpPr>
          <p:spPr bwMode="auto">
            <a:xfrm>
              <a:off x="3035" y="3166"/>
              <a:ext cx="132" cy="142"/>
            </a:xfrm>
            <a:custGeom>
              <a:avLst/>
              <a:gdLst>
                <a:gd name="T0" fmla="*/ 1 w 234"/>
                <a:gd name="T1" fmla="*/ 8 h 257"/>
                <a:gd name="T2" fmla="*/ 2 w 234"/>
                <a:gd name="T3" fmla="*/ 7 h 257"/>
                <a:gd name="T4" fmla="*/ 1 w 234"/>
                <a:gd name="T5" fmla="*/ 4 h 257"/>
                <a:gd name="T6" fmla="*/ 3 w 234"/>
                <a:gd name="T7" fmla="*/ 3 h 257"/>
                <a:gd name="T8" fmla="*/ 2 w 234"/>
                <a:gd name="T9" fmla="*/ 1 h 257"/>
                <a:gd name="T10" fmla="*/ 3 w 234"/>
                <a:gd name="T11" fmla="*/ 0 h 257"/>
                <a:gd name="T12" fmla="*/ 6 w 234"/>
                <a:gd name="T13" fmla="*/ 2 h 257"/>
                <a:gd name="T14" fmla="*/ 5 w 234"/>
                <a:gd name="T15" fmla="*/ 0 h 257"/>
                <a:gd name="T16" fmla="*/ 6 w 234"/>
                <a:gd name="T17" fmla="*/ 0 h 257"/>
                <a:gd name="T18" fmla="*/ 6 w 234"/>
                <a:gd name="T19" fmla="*/ 1 h 257"/>
                <a:gd name="T20" fmla="*/ 14 w 234"/>
                <a:gd name="T21" fmla="*/ 5 h 257"/>
                <a:gd name="T22" fmla="*/ 12 w 234"/>
                <a:gd name="T23" fmla="*/ 6 h 257"/>
                <a:gd name="T24" fmla="*/ 11 w 234"/>
                <a:gd name="T25" fmla="*/ 6 h 257"/>
                <a:gd name="T26" fmla="*/ 11 w 234"/>
                <a:gd name="T27" fmla="*/ 7 h 257"/>
                <a:gd name="T28" fmla="*/ 10 w 234"/>
                <a:gd name="T29" fmla="*/ 7 h 257"/>
                <a:gd name="T30" fmla="*/ 8 w 234"/>
                <a:gd name="T31" fmla="*/ 9 h 257"/>
                <a:gd name="T32" fmla="*/ 8 w 234"/>
                <a:gd name="T33" fmla="*/ 12 h 257"/>
                <a:gd name="T34" fmla="*/ 8 w 234"/>
                <a:gd name="T35" fmla="*/ 13 h 257"/>
                <a:gd name="T36" fmla="*/ 6 w 234"/>
                <a:gd name="T37" fmla="*/ 13 h 257"/>
                <a:gd name="T38" fmla="*/ 3 w 234"/>
                <a:gd name="T39" fmla="*/ 10 h 257"/>
                <a:gd name="T40" fmla="*/ 0 w 234"/>
                <a:gd name="T41" fmla="*/ 9 h 257"/>
                <a:gd name="T42" fmla="*/ 1 w 234"/>
                <a:gd name="T43" fmla="*/ 8 h 2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34" h="257">
                  <a:moveTo>
                    <a:pt x="20" y="150"/>
                  </a:moveTo>
                  <a:lnTo>
                    <a:pt x="31" y="138"/>
                  </a:lnTo>
                  <a:lnTo>
                    <a:pt x="20" y="76"/>
                  </a:lnTo>
                  <a:lnTo>
                    <a:pt x="53" y="66"/>
                  </a:lnTo>
                  <a:lnTo>
                    <a:pt x="31" y="11"/>
                  </a:lnTo>
                  <a:lnTo>
                    <a:pt x="53" y="0"/>
                  </a:lnTo>
                  <a:lnTo>
                    <a:pt x="97" y="34"/>
                  </a:lnTo>
                  <a:lnTo>
                    <a:pt x="85" y="0"/>
                  </a:lnTo>
                  <a:lnTo>
                    <a:pt x="107" y="0"/>
                  </a:lnTo>
                  <a:lnTo>
                    <a:pt x="107" y="22"/>
                  </a:lnTo>
                  <a:lnTo>
                    <a:pt x="234" y="96"/>
                  </a:lnTo>
                  <a:lnTo>
                    <a:pt x="214" y="119"/>
                  </a:lnTo>
                  <a:lnTo>
                    <a:pt x="192" y="108"/>
                  </a:lnTo>
                  <a:lnTo>
                    <a:pt x="192" y="138"/>
                  </a:lnTo>
                  <a:lnTo>
                    <a:pt x="169" y="138"/>
                  </a:lnTo>
                  <a:lnTo>
                    <a:pt x="150" y="173"/>
                  </a:lnTo>
                  <a:lnTo>
                    <a:pt x="150" y="226"/>
                  </a:lnTo>
                  <a:lnTo>
                    <a:pt x="139" y="257"/>
                  </a:lnTo>
                  <a:lnTo>
                    <a:pt x="97" y="245"/>
                  </a:lnTo>
                  <a:lnTo>
                    <a:pt x="43" y="193"/>
                  </a:lnTo>
                  <a:lnTo>
                    <a:pt x="0" y="183"/>
                  </a:lnTo>
                  <a:lnTo>
                    <a:pt x="20" y="150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6" name="Freeform 69"/>
            <p:cNvSpPr>
              <a:spLocks/>
            </p:cNvSpPr>
            <p:nvPr/>
          </p:nvSpPr>
          <p:spPr bwMode="auto">
            <a:xfrm>
              <a:off x="2510" y="2727"/>
              <a:ext cx="439" cy="213"/>
            </a:xfrm>
            <a:custGeom>
              <a:avLst/>
              <a:gdLst>
                <a:gd name="T0" fmla="*/ 0 w 780"/>
                <a:gd name="T1" fmla="*/ 10 h 388"/>
                <a:gd name="T2" fmla="*/ 2 w 780"/>
                <a:gd name="T3" fmla="*/ 13 h 388"/>
                <a:gd name="T4" fmla="*/ 1 w 780"/>
                <a:gd name="T5" fmla="*/ 14 h 388"/>
                <a:gd name="T6" fmla="*/ 3 w 780"/>
                <a:gd name="T7" fmla="*/ 15 h 388"/>
                <a:gd name="T8" fmla="*/ 5 w 780"/>
                <a:gd name="T9" fmla="*/ 15 h 388"/>
                <a:gd name="T10" fmla="*/ 7 w 780"/>
                <a:gd name="T11" fmla="*/ 16 h 388"/>
                <a:gd name="T12" fmla="*/ 11 w 780"/>
                <a:gd name="T13" fmla="*/ 14 h 388"/>
                <a:gd name="T14" fmla="*/ 13 w 780"/>
                <a:gd name="T15" fmla="*/ 14 h 388"/>
                <a:gd name="T16" fmla="*/ 15 w 780"/>
                <a:gd name="T17" fmla="*/ 14 h 388"/>
                <a:gd name="T18" fmla="*/ 16 w 780"/>
                <a:gd name="T19" fmla="*/ 16 h 388"/>
                <a:gd name="T20" fmla="*/ 19 w 780"/>
                <a:gd name="T21" fmla="*/ 18 h 388"/>
                <a:gd name="T22" fmla="*/ 24 w 780"/>
                <a:gd name="T23" fmla="*/ 19 h 388"/>
                <a:gd name="T24" fmla="*/ 28 w 780"/>
                <a:gd name="T25" fmla="*/ 19 h 388"/>
                <a:gd name="T26" fmla="*/ 32 w 780"/>
                <a:gd name="T27" fmla="*/ 17 h 388"/>
                <a:gd name="T28" fmla="*/ 34 w 780"/>
                <a:gd name="T29" fmla="*/ 17 h 388"/>
                <a:gd name="T30" fmla="*/ 36 w 780"/>
                <a:gd name="T31" fmla="*/ 16 h 388"/>
                <a:gd name="T32" fmla="*/ 39 w 780"/>
                <a:gd name="T33" fmla="*/ 16 h 388"/>
                <a:gd name="T34" fmla="*/ 40 w 780"/>
                <a:gd name="T35" fmla="*/ 14 h 388"/>
                <a:gd name="T36" fmla="*/ 40 w 780"/>
                <a:gd name="T37" fmla="*/ 13 h 388"/>
                <a:gd name="T38" fmla="*/ 42 w 780"/>
                <a:gd name="T39" fmla="*/ 9 h 388"/>
                <a:gd name="T40" fmla="*/ 44 w 780"/>
                <a:gd name="T41" fmla="*/ 9 h 388"/>
                <a:gd name="T42" fmla="*/ 44 w 780"/>
                <a:gd name="T43" fmla="*/ 7 h 388"/>
                <a:gd name="T44" fmla="*/ 42 w 780"/>
                <a:gd name="T45" fmla="*/ 1 h 388"/>
                <a:gd name="T46" fmla="*/ 38 w 780"/>
                <a:gd name="T47" fmla="*/ 2 h 388"/>
                <a:gd name="T48" fmla="*/ 37 w 780"/>
                <a:gd name="T49" fmla="*/ 1 h 388"/>
                <a:gd name="T50" fmla="*/ 32 w 780"/>
                <a:gd name="T51" fmla="*/ 0 h 388"/>
                <a:gd name="T52" fmla="*/ 30 w 780"/>
                <a:gd name="T53" fmla="*/ 2 h 388"/>
                <a:gd name="T54" fmla="*/ 28 w 780"/>
                <a:gd name="T55" fmla="*/ 3 h 388"/>
                <a:gd name="T56" fmla="*/ 25 w 780"/>
                <a:gd name="T57" fmla="*/ 2 h 388"/>
                <a:gd name="T58" fmla="*/ 23 w 780"/>
                <a:gd name="T59" fmla="*/ 3 h 388"/>
                <a:gd name="T60" fmla="*/ 19 w 780"/>
                <a:gd name="T61" fmla="*/ 7 h 388"/>
                <a:gd name="T62" fmla="*/ 21 w 780"/>
                <a:gd name="T63" fmla="*/ 10 h 388"/>
                <a:gd name="T64" fmla="*/ 18 w 780"/>
                <a:gd name="T65" fmla="*/ 10 h 388"/>
                <a:gd name="T66" fmla="*/ 16 w 780"/>
                <a:gd name="T67" fmla="*/ 9 h 388"/>
                <a:gd name="T68" fmla="*/ 9 w 780"/>
                <a:gd name="T69" fmla="*/ 11 h 388"/>
                <a:gd name="T70" fmla="*/ 6 w 780"/>
                <a:gd name="T71" fmla="*/ 10 h 388"/>
                <a:gd name="T72" fmla="*/ 5 w 780"/>
                <a:gd name="T73" fmla="*/ 11 h 388"/>
                <a:gd name="T74" fmla="*/ 3 w 780"/>
                <a:gd name="T75" fmla="*/ 10 h 388"/>
                <a:gd name="T76" fmla="*/ 1 w 780"/>
                <a:gd name="T77" fmla="*/ 10 h 388"/>
                <a:gd name="T78" fmla="*/ 0 w 780"/>
                <a:gd name="T79" fmla="*/ 10 h 3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80" h="388">
                  <a:moveTo>
                    <a:pt x="0" y="204"/>
                  </a:moveTo>
                  <a:lnTo>
                    <a:pt x="31" y="246"/>
                  </a:lnTo>
                  <a:lnTo>
                    <a:pt x="8" y="281"/>
                  </a:lnTo>
                  <a:lnTo>
                    <a:pt x="62" y="300"/>
                  </a:lnTo>
                  <a:lnTo>
                    <a:pt x="85" y="300"/>
                  </a:lnTo>
                  <a:lnTo>
                    <a:pt x="116" y="311"/>
                  </a:lnTo>
                  <a:lnTo>
                    <a:pt x="192" y="291"/>
                  </a:lnTo>
                  <a:lnTo>
                    <a:pt x="223" y="291"/>
                  </a:lnTo>
                  <a:lnTo>
                    <a:pt x="266" y="281"/>
                  </a:lnTo>
                  <a:lnTo>
                    <a:pt x="278" y="323"/>
                  </a:lnTo>
                  <a:lnTo>
                    <a:pt x="342" y="353"/>
                  </a:lnTo>
                  <a:lnTo>
                    <a:pt x="427" y="376"/>
                  </a:lnTo>
                  <a:lnTo>
                    <a:pt x="501" y="388"/>
                  </a:lnTo>
                  <a:lnTo>
                    <a:pt x="576" y="343"/>
                  </a:lnTo>
                  <a:lnTo>
                    <a:pt x="608" y="343"/>
                  </a:lnTo>
                  <a:lnTo>
                    <a:pt x="642" y="333"/>
                  </a:lnTo>
                  <a:lnTo>
                    <a:pt x="685" y="311"/>
                  </a:lnTo>
                  <a:lnTo>
                    <a:pt x="715" y="291"/>
                  </a:lnTo>
                  <a:lnTo>
                    <a:pt x="715" y="246"/>
                  </a:lnTo>
                  <a:lnTo>
                    <a:pt x="749" y="184"/>
                  </a:lnTo>
                  <a:lnTo>
                    <a:pt x="780" y="184"/>
                  </a:lnTo>
                  <a:lnTo>
                    <a:pt x="780" y="130"/>
                  </a:lnTo>
                  <a:lnTo>
                    <a:pt x="737" y="23"/>
                  </a:lnTo>
                  <a:lnTo>
                    <a:pt x="673" y="35"/>
                  </a:lnTo>
                  <a:lnTo>
                    <a:pt x="650" y="12"/>
                  </a:lnTo>
                  <a:lnTo>
                    <a:pt x="576" y="0"/>
                  </a:lnTo>
                  <a:lnTo>
                    <a:pt x="534" y="45"/>
                  </a:lnTo>
                  <a:lnTo>
                    <a:pt x="501" y="55"/>
                  </a:lnTo>
                  <a:lnTo>
                    <a:pt x="449" y="35"/>
                  </a:lnTo>
                  <a:lnTo>
                    <a:pt x="404" y="55"/>
                  </a:lnTo>
                  <a:lnTo>
                    <a:pt x="342" y="130"/>
                  </a:lnTo>
                  <a:lnTo>
                    <a:pt x="362" y="192"/>
                  </a:lnTo>
                  <a:lnTo>
                    <a:pt x="320" y="192"/>
                  </a:lnTo>
                  <a:lnTo>
                    <a:pt x="288" y="184"/>
                  </a:lnTo>
                  <a:lnTo>
                    <a:pt x="159" y="226"/>
                  </a:lnTo>
                  <a:lnTo>
                    <a:pt x="107" y="204"/>
                  </a:lnTo>
                  <a:lnTo>
                    <a:pt x="74" y="226"/>
                  </a:lnTo>
                  <a:lnTo>
                    <a:pt x="50" y="204"/>
                  </a:lnTo>
                  <a:lnTo>
                    <a:pt x="20" y="192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7" name="Freeform 70"/>
            <p:cNvSpPr>
              <a:spLocks/>
            </p:cNvSpPr>
            <p:nvPr/>
          </p:nvSpPr>
          <p:spPr bwMode="auto">
            <a:xfrm>
              <a:off x="2510" y="2727"/>
              <a:ext cx="439" cy="213"/>
            </a:xfrm>
            <a:custGeom>
              <a:avLst/>
              <a:gdLst>
                <a:gd name="T0" fmla="*/ 0 w 780"/>
                <a:gd name="T1" fmla="*/ 10 h 388"/>
                <a:gd name="T2" fmla="*/ 2 w 780"/>
                <a:gd name="T3" fmla="*/ 13 h 388"/>
                <a:gd name="T4" fmla="*/ 1 w 780"/>
                <a:gd name="T5" fmla="*/ 14 h 388"/>
                <a:gd name="T6" fmla="*/ 3 w 780"/>
                <a:gd name="T7" fmla="*/ 15 h 388"/>
                <a:gd name="T8" fmla="*/ 5 w 780"/>
                <a:gd name="T9" fmla="*/ 15 h 388"/>
                <a:gd name="T10" fmla="*/ 7 w 780"/>
                <a:gd name="T11" fmla="*/ 16 h 388"/>
                <a:gd name="T12" fmla="*/ 11 w 780"/>
                <a:gd name="T13" fmla="*/ 14 h 388"/>
                <a:gd name="T14" fmla="*/ 13 w 780"/>
                <a:gd name="T15" fmla="*/ 14 h 388"/>
                <a:gd name="T16" fmla="*/ 15 w 780"/>
                <a:gd name="T17" fmla="*/ 14 h 388"/>
                <a:gd name="T18" fmla="*/ 16 w 780"/>
                <a:gd name="T19" fmla="*/ 16 h 388"/>
                <a:gd name="T20" fmla="*/ 19 w 780"/>
                <a:gd name="T21" fmla="*/ 18 h 388"/>
                <a:gd name="T22" fmla="*/ 24 w 780"/>
                <a:gd name="T23" fmla="*/ 19 h 388"/>
                <a:gd name="T24" fmla="*/ 28 w 780"/>
                <a:gd name="T25" fmla="*/ 19 h 388"/>
                <a:gd name="T26" fmla="*/ 32 w 780"/>
                <a:gd name="T27" fmla="*/ 17 h 388"/>
                <a:gd name="T28" fmla="*/ 34 w 780"/>
                <a:gd name="T29" fmla="*/ 17 h 388"/>
                <a:gd name="T30" fmla="*/ 36 w 780"/>
                <a:gd name="T31" fmla="*/ 16 h 388"/>
                <a:gd name="T32" fmla="*/ 39 w 780"/>
                <a:gd name="T33" fmla="*/ 16 h 388"/>
                <a:gd name="T34" fmla="*/ 40 w 780"/>
                <a:gd name="T35" fmla="*/ 14 h 388"/>
                <a:gd name="T36" fmla="*/ 40 w 780"/>
                <a:gd name="T37" fmla="*/ 13 h 388"/>
                <a:gd name="T38" fmla="*/ 42 w 780"/>
                <a:gd name="T39" fmla="*/ 9 h 388"/>
                <a:gd name="T40" fmla="*/ 44 w 780"/>
                <a:gd name="T41" fmla="*/ 9 h 388"/>
                <a:gd name="T42" fmla="*/ 44 w 780"/>
                <a:gd name="T43" fmla="*/ 7 h 388"/>
                <a:gd name="T44" fmla="*/ 42 w 780"/>
                <a:gd name="T45" fmla="*/ 1 h 388"/>
                <a:gd name="T46" fmla="*/ 38 w 780"/>
                <a:gd name="T47" fmla="*/ 2 h 388"/>
                <a:gd name="T48" fmla="*/ 37 w 780"/>
                <a:gd name="T49" fmla="*/ 1 h 388"/>
                <a:gd name="T50" fmla="*/ 32 w 780"/>
                <a:gd name="T51" fmla="*/ 0 h 388"/>
                <a:gd name="T52" fmla="*/ 30 w 780"/>
                <a:gd name="T53" fmla="*/ 2 h 388"/>
                <a:gd name="T54" fmla="*/ 28 w 780"/>
                <a:gd name="T55" fmla="*/ 3 h 388"/>
                <a:gd name="T56" fmla="*/ 25 w 780"/>
                <a:gd name="T57" fmla="*/ 2 h 388"/>
                <a:gd name="T58" fmla="*/ 23 w 780"/>
                <a:gd name="T59" fmla="*/ 3 h 388"/>
                <a:gd name="T60" fmla="*/ 19 w 780"/>
                <a:gd name="T61" fmla="*/ 7 h 388"/>
                <a:gd name="T62" fmla="*/ 21 w 780"/>
                <a:gd name="T63" fmla="*/ 10 h 388"/>
                <a:gd name="T64" fmla="*/ 18 w 780"/>
                <a:gd name="T65" fmla="*/ 10 h 388"/>
                <a:gd name="T66" fmla="*/ 16 w 780"/>
                <a:gd name="T67" fmla="*/ 9 h 388"/>
                <a:gd name="T68" fmla="*/ 9 w 780"/>
                <a:gd name="T69" fmla="*/ 11 h 388"/>
                <a:gd name="T70" fmla="*/ 6 w 780"/>
                <a:gd name="T71" fmla="*/ 10 h 388"/>
                <a:gd name="T72" fmla="*/ 5 w 780"/>
                <a:gd name="T73" fmla="*/ 11 h 388"/>
                <a:gd name="T74" fmla="*/ 3 w 780"/>
                <a:gd name="T75" fmla="*/ 10 h 388"/>
                <a:gd name="T76" fmla="*/ 1 w 780"/>
                <a:gd name="T77" fmla="*/ 10 h 388"/>
                <a:gd name="T78" fmla="*/ 0 w 780"/>
                <a:gd name="T79" fmla="*/ 10 h 3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80" h="388">
                  <a:moveTo>
                    <a:pt x="0" y="204"/>
                  </a:moveTo>
                  <a:lnTo>
                    <a:pt x="31" y="246"/>
                  </a:lnTo>
                  <a:lnTo>
                    <a:pt x="8" y="281"/>
                  </a:lnTo>
                  <a:lnTo>
                    <a:pt x="62" y="300"/>
                  </a:lnTo>
                  <a:lnTo>
                    <a:pt x="85" y="300"/>
                  </a:lnTo>
                  <a:lnTo>
                    <a:pt x="116" y="311"/>
                  </a:lnTo>
                  <a:lnTo>
                    <a:pt x="192" y="291"/>
                  </a:lnTo>
                  <a:lnTo>
                    <a:pt x="223" y="291"/>
                  </a:lnTo>
                  <a:lnTo>
                    <a:pt x="266" y="281"/>
                  </a:lnTo>
                  <a:lnTo>
                    <a:pt x="278" y="323"/>
                  </a:lnTo>
                  <a:lnTo>
                    <a:pt x="342" y="353"/>
                  </a:lnTo>
                  <a:lnTo>
                    <a:pt x="427" y="376"/>
                  </a:lnTo>
                  <a:lnTo>
                    <a:pt x="501" y="388"/>
                  </a:lnTo>
                  <a:lnTo>
                    <a:pt x="576" y="343"/>
                  </a:lnTo>
                  <a:lnTo>
                    <a:pt x="608" y="343"/>
                  </a:lnTo>
                  <a:lnTo>
                    <a:pt x="642" y="333"/>
                  </a:lnTo>
                  <a:lnTo>
                    <a:pt x="685" y="311"/>
                  </a:lnTo>
                  <a:lnTo>
                    <a:pt x="715" y="291"/>
                  </a:lnTo>
                  <a:lnTo>
                    <a:pt x="715" y="246"/>
                  </a:lnTo>
                  <a:lnTo>
                    <a:pt x="749" y="184"/>
                  </a:lnTo>
                  <a:lnTo>
                    <a:pt x="780" y="184"/>
                  </a:lnTo>
                  <a:lnTo>
                    <a:pt x="780" y="130"/>
                  </a:lnTo>
                  <a:lnTo>
                    <a:pt x="737" y="23"/>
                  </a:lnTo>
                  <a:lnTo>
                    <a:pt x="673" y="35"/>
                  </a:lnTo>
                  <a:lnTo>
                    <a:pt x="650" y="12"/>
                  </a:lnTo>
                  <a:lnTo>
                    <a:pt x="576" y="0"/>
                  </a:lnTo>
                  <a:lnTo>
                    <a:pt x="534" y="45"/>
                  </a:lnTo>
                  <a:lnTo>
                    <a:pt x="501" y="55"/>
                  </a:lnTo>
                  <a:lnTo>
                    <a:pt x="449" y="35"/>
                  </a:lnTo>
                  <a:lnTo>
                    <a:pt x="404" y="55"/>
                  </a:lnTo>
                  <a:lnTo>
                    <a:pt x="342" y="130"/>
                  </a:lnTo>
                  <a:lnTo>
                    <a:pt x="362" y="192"/>
                  </a:lnTo>
                  <a:lnTo>
                    <a:pt x="320" y="192"/>
                  </a:lnTo>
                  <a:lnTo>
                    <a:pt x="288" y="184"/>
                  </a:lnTo>
                  <a:lnTo>
                    <a:pt x="159" y="226"/>
                  </a:lnTo>
                  <a:lnTo>
                    <a:pt x="107" y="204"/>
                  </a:lnTo>
                  <a:lnTo>
                    <a:pt x="74" y="226"/>
                  </a:lnTo>
                  <a:lnTo>
                    <a:pt x="50" y="204"/>
                  </a:lnTo>
                  <a:lnTo>
                    <a:pt x="20" y="192"/>
                  </a:lnTo>
                  <a:lnTo>
                    <a:pt x="0" y="204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8" name="Freeform 71"/>
            <p:cNvSpPr>
              <a:spLocks/>
            </p:cNvSpPr>
            <p:nvPr/>
          </p:nvSpPr>
          <p:spPr bwMode="auto">
            <a:xfrm>
              <a:off x="2327" y="2880"/>
              <a:ext cx="732" cy="769"/>
            </a:xfrm>
            <a:custGeom>
              <a:avLst/>
              <a:gdLst>
                <a:gd name="T0" fmla="*/ 4 w 1295"/>
                <a:gd name="T1" fmla="*/ 20 h 1401"/>
                <a:gd name="T2" fmla="*/ 1 w 1295"/>
                <a:gd name="T3" fmla="*/ 18 h 1401"/>
                <a:gd name="T4" fmla="*/ 0 w 1295"/>
                <a:gd name="T5" fmla="*/ 14 h 1401"/>
                <a:gd name="T6" fmla="*/ 3 w 1295"/>
                <a:gd name="T7" fmla="*/ 7 h 1401"/>
                <a:gd name="T8" fmla="*/ 9 w 1295"/>
                <a:gd name="T9" fmla="*/ 5 h 1401"/>
                <a:gd name="T10" fmla="*/ 13 w 1295"/>
                <a:gd name="T11" fmla="*/ 7 h 1401"/>
                <a:gd name="T12" fmla="*/ 16 w 1295"/>
                <a:gd name="T13" fmla="*/ 5 h 1401"/>
                <a:gd name="T14" fmla="*/ 21 w 1295"/>
                <a:gd name="T15" fmla="*/ 5 h 1401"/>
                <a:gd name="T16" fmla="*/ 23 w 1295"/>
                <a:gd name="T17" fmla="*/ 1 h 1401"/>
                <a:gd name="T18" fmla="*/ 30 w 1295"/>
                <a:gd name="T19" fmla="*/ 1 h 1401"/>
                <a:gd name="T20" fmla="*/ 34 w 1295"/>
                <a:gd name="T21" fmla="*/ 0 h 1401"/>
                <a:gd name="T22" fmla="*/ 38 w 1295"/>
                <a:gd name="T23" fmla="*/ 4 h 1401"/>
                <a:gd name="T24" fmla="*/ 42 w 1295"/>
                <a:gd name="T25" fmla="*/ 5 h 1401"/>
                <a:gd name="T26" fmla="*/ 43 w 1295"/>
                <a:gd name="T27" fmla="*/ 10 h 1401"/>
                <a:gd name="T28" fmla="*/ 43 w 1295"/>
                <a:gd name="T29" fmla="*/ 12 h 1401"/>
                <a:gd name="T30" fmla="*/ 40 w 1295"/>
                <a:gd name="T31" fmla="*/ 10 h 1401"/>
                <a:gd name="T32" fmla="*/ 34 w 1295"/>
                <a:gd name="T33" fmla="*/ 13 h 1401"/>
                <a:gd name="T34" fmla="*/ 35 w 1295"/>
                <a:gd name="T35" fmla="*/ 16 h 1401"/>
                <a:gd name="T36" fmla="*/ 34 w 1295"/>
                <a:gd name="T37" fmla="*/ 22 h 1401"/>
                <a:gd name="T38" fmla="*/ 42 w 1295"/>
                <a:gd name="T39" fmla="*/ 28 h 1401"/>
                <a:gd name="T40" fmla="*/ 45 w 1295"/>
                <a:gd name="T41" fmla="*/ 35 h 1401"/>
                <a:gd name="T42" fmla="*/ 53 w 1295"/>
                <a:gd name="T43" fmla="*/ 40 h 1401"/>
                <a:gd name="T44" fmla="*/ 57 w 1295"/>
                <a:gd name="T45" fmla="*/ 43 h 1401"/>
                <a:gd name="T46" fmla="*/ 71 w 1295"/>
                <a:gd name="T47" fmla="*/ 49 h 1401"/>
                <a:gd name="T48" fmla="*/ 74 w 1295"/>
                <a:gd name="T49" fmla="*/ 55 h 1401"/>
                <a:gd name="T50" fmla="*/ 71 w 1295"/>
                <a:gd name="T51" fmla="*/ 52 h 1401"/>
                <a:gd name="T52" fmla="*/ 64 w 1295"/>
                <a:gd name="T53" fmla="*/ 50 h 1401"/>
                <a:gd name="T54" fmla="*/ 62 w 1295"/>
                <a:gd name="T55" fmla="*/ 57 h 1401"/>
                <a:gd name="T56" fmla="*/ 66 w 1295"/>
                <a:gd name="T57" fmla="*/ 61 h 1401"/>
                <a:gd name="T58" fmla="*/ 62 w 1295"/>
                <a:gd name="T59" fmla="*/ 66 h 1401"/>
                <a:gd name="T60" fmla="*/ 59 w 1295"/>
                <a:gd name="T61" fmla="*/ 70 h 1401"/>
                <a:gd name="T62" fmla="*/ 56 w 1295"/>
                <a:gd name="T63" fmla="*/ 68 h 1401"/>
                <a:gd name="T64" fmla="*/ 59 w 1295"/>
                <a:gd name="T65" fmla="*/ 63 h 1401"/>
                <a:gd name="T66" fmla="*/ 57 w 1295"/>
                <a:gd name="T67" fmla="*/ 57 h 1401"/>
                <a:gd name="T68" fmla="*/ 51 w 1295"/>
                <a:gd name="T69" fmla="*/ 53 h 1401"/>
                <a:gd name="T70" fmla="*/ 47 w 1295"/>
                <a:gd name="T71" fmla="*/ 49 h 1401"/>
                <a:gd name="T72" fmla="*/ 42 w 1295"/>
                <a:gd name="T73" fmla="*/ 45 h 1401"/>
                <a:gd name="T74" fmla="*/ 34 w 1295"/>
                <a:gd name="T75" fmla="*/ 43 h 1401"/>
                <a:gd name="T76" fmla="*/ 25 w 1295"/>
                <a:gd name="T77" fmla="*/ 36 h 1401"/>
                <a:gd name="T78" fmla="*/ 21 w 1295"/>
                <a:gd name="T79" fmla="*/ 30 h 1401"/>
                <a:gd name="T80" fmla="*/ 20 w 1295"/>
                <a:gd name="T81" fmla="*/ 23 h 1401"/>
                <a:gd name="T82" fmla="*/ 14 w 1295"/>
                <a:gd name="T83" fmla="*/ 21 h 1401"/>
                <a:gd name="T84" fmla="*/ 8 w 1295"/>
                <a:gd name="T85" fmla="*/ 21 h 1401"/>
                <a:gd name="T86" fmla="*/ 4 w 1295"/>
                <a:gd name="T87" fmla="*/ 23 h 14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95" h="1401">
                  <a:moveTo>
                    <a:pt x="65" y="459"/>
                  </a:moveTo>
                  <a:lnTo>
                    <a:pt x="65" y="407"/>
                  </a:lnTo>
                  <a:lnTo>
                    <a:pt x="32" y="395"/>
                  </a:lnTo>
                  <a:lnTo>
                    <a:pt x="12" y="372"/>
                  </a:lnTo>
                  <a:lnTo>
                    <a:pt x="12" y="330"/>
                  </a:lnTo>
                  <a:lnTo>
                    <a:pt x="0" y="288"/>
                  </a:lnTo>
                  <a:lnTo>
                    <a:pt x="32" y="203"/>
                  </a:lnTo>
                  <a:lnTo>
                    <a:pt x="42" y="138"/>
                  </a:lnTo>
                  <a:lnTo>
                    <a:pt x="139" y="138"/>
                  </a:lnTo>
                  <a:lnTo>
                    <a:pt x="161" y="95"/>
                  </a:lnTo>
                  <a:lnTo>
                    <a:pt x="203" y="84"/>
                  </a:lnTo>
                  <a:lnTo>
                    <a:pt x="223" y="126"/>
                  </a:lnTo>
                  <a:lnTo>
                    <a:pt x="257" y="149"/>
                  </a:lnTo>
                  <a:lnTo>
                    <a:pt x="277" y="107"/>
                  </a:lnTo>
                  <a:lnTo>
                    <a:pt x="300" y="84"/>
                  </a:lnTo>
                  <a:lnTo>
                    <a:pt x="372" y="107"/>
                  </a:lnTo>
                  <a:lnTo>
                    <a:pt x="372" y="62"/>
                  </a:lnTo>
                  <a:lnTo>
                    <a:pt x="407" y="19"/>
                  </a:lnTo>
                  <a:lnTo>
                    <a:pt x="438" y="30"/>
                  </a:lnTo>
                  <a:lnTo>
                    <a:pt x="514" y="10"/>
                  </a:lnTo>
                  <a:lnTo>
                    <a:pt x="545" y="10"/>
                  </a:lnTo>
                  <a:lnTo>
                    <a:pt x="588" y="0"/>
                  </a:lnTo>
                  <a:lnTo>
                    <a:pt x="600" y="42"/>
                  </a:lnTo>
                  <a:lnTo>
                    <a:pt x="664" y="72"/>
                  </a:lnTo>
                  <a:lnTo>
                    <a:pt x="749" y="95"/>
                  </a:lnTo>
                  <a:lnTo>
                    <a:pt x="737" y="107"/>
                  </a:lnTo>
                  <a:lnTo>
                    <a:pt x="737" y="149"/>
                  </a:lnTo>
                  <a:lnTo>
                    <a:pt x="749" y="203"/>
                  </a:lnTo>
                  <a:lnTo>
                    <a:pt x="771" y="223"/>
                  </a:lnTo>
                  <a:lnTo>
                    <a:pt x="749" y="233"/>
                  </a:lnTo>
                  <a:lnTo>
                    <a:pt x="749" y="245"/>
                  </a:lnTo>
                  <a:lnTo>
                    <a:pt x="684" y="211"/>
                  </a:lnTo>
                  <a:lnTo>
                    <a:pt x="630" y="245"/>
                  </a:lnTo>
                  <a:lnTo>
                    <a:pt x="588" y="245"/>
                  </a:lnTo>
                  <a:lnTo>
                    <a:pt x="580" y="298"/>
                  </a:lnTo>
                  <a:lnTo>
                    <a:pt x="600" y="330"/>
                  </a:lnTo>
                  <a:lnTo>
                    <a:pt x="580" y="384"/>
                  </a:lnTo>
                  <a:lnTo>
                    <a:pt x="588" y="437"/>
                  </a:lnTo>
                  <a:lnTo>
                    <a:pt x="630" y="479"/>
                  </a:lnTo>
                  <a:lnTo>
                    <a:pt x="737" y="564"/>
                  </a:lnTo>
                  <a:lnTo>
                    <a:pt x="761" y="630"/>
                  </a:lnTo>
                  <a:lnTo>
                    <a:pt x="771" y="695"/>
                  </a:lnTo>
                  <a:lnTo>
                    <a:pt x="791" y="725"/>
                  </a:lnTo>
                  <a:lnTo>
                    <a:pt x="921" y="802"/>
                  </a:lnTo>
                  <a:lnTo>
                    <a:pt x="1017" y="802"/>
                  </a:lnTo>
                  <a:lnTo>
                    <a:pt x="984" y="856"/>
                  </a:lnTo>
                  <a:lnTo>
                    <a:pt x="1114" y="918"/>
                  </a:lnTo>
                  <a:lnTo>
                    <a:pt x="1230" y="983"/>
                  </a:lnTo>
                  <a:lnTo>
                    <a:pt x="1295" y="1048"/>
                  </a:lnTo>
                  <a:lnTo>
                    <a:pt x="1283" y="1102"/>
                  </a:lnTo>
                  <a:lnTo>
                    <a:pt x="1240" y="1090"/>
                  </a:lnTo>
                  <a:lnTo>
                    <a:pt x="1230" y="1037"/>
                  </a:lnTo>
                  <a:lnTo>
                    <a:pt x="1168" y="1025"/>
                  </a:lnTo>
                  <a:lnTo>
                    <a:pt x="1114" y="1005"/>
                  </a:lnTo>
                  <a:lnTo>
                    <a:pt x="1091" y="1060"/>
                  </a:lnTo>
                  <a:lnTo>
                    <a:pt x="1071" y="1132"/>
                  </a:lnTo>
                  <a:lnTo>
                    <a:pt x="1133" y="1164"/>
                  </a:lnTo>
                  <a:lnTo>
                    <a:pt x="1133" y="1229"/>
                  </a:lnTo>
                  <a:lnTo>
                    <a:pt x="1071" y="1263"/>
                  </a:lnTo>
                  <a:lnTo>
                    <a:pt x="1079" y="1325"/>
                  </a:lnTo>
                  <a:lnTo>
                    <a:pt x="1037" y="1356"/>
                  </a:lnTo>
                  <a:lnTo>
                    <a:pt x="1017" y="1401"/>
                  </a:lnTo>
                  <a:lnTo>
                    <a:pt x="972" y="1401"/>
                  </a:lnTo>
                  <a:lnTo>
                    <a:pt x="972" y="1356"/>
                  </a:lnTo>
                  <a:lnTo>
                    <a:pt x="995" y="1293"/>
                  </a:lnTo>
                  <a:lnTo>
                    <a:pt x="1029" y="1263"/>
                  </a:lnTo>
                  <a:lnTo>
                    <a:pt x="1017" y="1197"/>
                  </a:lnTo>
                  <a:lnTo>
                    <a:pt x="984" y="1132"/>
                  </a:lnTo>
                  <a:lnTo>
                    <a:pt x="972" y="1079"/>
                  </a:lnTo>
                  <a:lnTo>
                    <a:pt x="888" y="1060"/>
                  </a:lnTo>
                  <a:lnTo>
                    <a:pt x="868" y="993"/>
                  </a:lnTo>
                  <a:lnTo>
                    <a:pt x="823" y="983"/>
                  </a:lnTo>
                  <a:lnTo>
                    <a:pt x="771" y="941"/>
                  </a:lnTo>
                  <a:lnTo>
                    <a:pt x="726" y="898"/>
                  </a:lnTo>
                  <a:lnTo>
                    <a:pt x="652" y="886"/>
                  </a:lnTo>
                  <a:lnTo>
                    <a:pt x="588" y="856"/>
                  </a:lnTo>
                  <a:lnTo>
                    <a:pt x="491" y="715"/>
                  </a:lnTo>
                  <a:lnTo>
                    <a:pt x="438" y="715"/>
                  </a:lnTo>
                  <a:lnTo>
                    <a:pt x="429" y="660"/>
                  </a:lnTo>
                  <a:lnTo>
                    <a:pt x="372" y="598"/>
                  </a:lnTo>
                  <a:lnTo>
                    <a:pt x="353" y="533"/>
                  </a:lnTo>
                  <a:lnTo>
                    <a:pt x="353" y="459"/>
                  </a:lnTo>
                  <a:lnTo>
                    <a:pt x="288" y="437"/>
                  </a:lnTo>
                  <a:lnTo>
                    <a:pt x="246" y="415"/>
                  </a:lnTo>
                  <a:lnTo>
                    <a:pt x="193" y="395"/>
                  </a:lnTo>
                  <a:lnTo>
                    <a:pt x="149" y="415"/>
                  </a:lnTo>
                  <a:lnTo>
                    <a:pt x="119" y="459"/>
                  </a:lnTo>
                  <a:lnTo>
                    <a:pt x="65" y="459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9" name="Freeform 72"/>
            <p:cNvSpPr>
              <a:spLocks/>
            </p:cNvSpPr>
            <p:nvPr/>
          </p:nvSpPr>
          <p:spPr bwMode="auto">
            <a:xfrm>
              <a:off x="2327" y="2880"/>
              <a:ext cx="732" cy="769"/>
            </a:xfrm>
            <a:custGeom>
              <a:avLst/>
              <a:gdLst>
                <a:gd name="T0" fmla="*/ 4 w 1295"/>
                <a:gd name="T1" fmla="*/ 20 h 1401"/>
                <a:gd name="T2" fmla="*/ 1 w 1295"/>
                <a:gd name="T3" fmla="*/ 18 h 1401"/>
                <a:gd name="T4" fmla="*/ 0 w 1295"/>
                <a:gd name="T5" fmla="*/ 14 h 1401"/>
                <a:gd name="T6" fmla="*/ 3 w 1295"/>
                <a:gd name="T7" fmla="*/ 7 h 1401"/>
                <a:gd name="T8" fmla="*/ 9 w 1295"/>
                <a:gd name="T9" fmla="*/ 5 h 1401"/>
                <a:gd name="T10" fmla="*/ 13 w 1295"/>
                <a:gd name="T11" fmla="*/ 7 h 1401"/>
                <a:gd name="T12" fmla="*/ 16 w 1295"/>
                <a:gd name="T13" fmla="*/ 5 h 1401"/>
                <a:gd name="T14" fmla="*/ 21 w 1295"/>
                <a:gd name="T15" fmla="*/ 5 h 1401"/>
                <a:gd name="T16" fmla="*/ 23 w 1295"/>
                <a:gd name="T17" fmla="*/ 1 h 1401"/>
                <a:gd name="T18" fmla="*/ 30 w 1295"/>
                <a:gd name="T19" fmla="*/ 1 h 1401"/>
                <a:gd name="T20" fmla="*/ 34 w 1295"/>
                <a:gd name="T21" fmla="*/ 0 h 1401"/>
                <a:gd name="T22" fmla="*/ 38 w 1295"/>
                <a:gd name="T23" fmla="*/ 4 h 1401"/>
                <a:gd name="T24" fmla="*/ 42 w 1295"/>
                <a:gd name="T25" fmla="*/ 5 h 1401"/>
                <a:gd name="T26" fmla="*/ 43 w 1295"/>
                <a:gd name="T27" fmla="*/ 10 h 1401"/>
                <a:gd name="T28" fmla="*/ 43 w 1295"/>
                <a:gd name="T29" fmla="*/ 12 h 1401"/>
                <a:gd name="T30" fmla="*/ 40 w 1295"/>
                <a:gd name="T31" fmla="*/ 10 h 1401"/>
                <a:gd name="T32" fmla="*/ 34 w 1295"/>
                <a:gd name="T33" fmla="*/ 13 h 1401"/>
                <a:gd name="T34" fmla="*/ 35 w 1295"/>
                <a:gd name="T35" fmla="*/ 16 h 1401"/>
                <a:gd name="T36" fmla="*/ 34 w 1295"/>
                <a:gd name="T37" fmla="*/ 22 h 1401"/>
                <a:gd name="T38" fmla="*/ 42 w 1295"/>
                <a:gd name="T39" fmla="*/ 28 h 1401"/>
                <a:gd name="T40" fmla="*/ 45 w 1295"/>
                <a:gd name="T41" fmla="*/ 35 h 1401"/>
                <a:gd name="T42" fmla="*/ 53 w 1295"/>
                <a:gd name="T43" fmla="*/ 40 h 1401"/>
                <a:gd name="T44" fmla="*/ 57 w 1295"/>
                <a:gd name="T45" fmla="*/ 43 h 1401"/>
                <a:gd name="T46" fmla="*/ 71 w 1295"/>
                <a:gd name="T47" fmla="*/ 49 h 1401"/>
                <a:gd name="T48" fmla="*/ 74 w 1295"/>
                <a:gd name="T49" fmla="*/ 55 h 1401"/>
                <a:gd name="T50" fmla="*/ 71 w 1295"/>
                <a:gd name="T51" fmla="*/ 52 h 1401"/>
                <a:gd name="T52" fmla="*/ 64 w 1295"/>
                <a:gd name="T53" fmla="*/ 50 h 1401"/>
                <a:gd name="T54" fmla="*/ 62 w 1295"/>
                <a:gd name="T55" fmla="*/ 57 h 1401"/>
                <a:gd name="T56" fmla="*/ 66 w 1295"/>
                <a:gd name="T57" fmla="*/ 61 h 1401"/>
                <a:gd name="T58" fmla="*/ 62 w 1295"/>
                <a:gd name="T59" fmla="*/ 66 h 1401"/>
                <a:gd name="T60" fmla="*/ 59 w 1295"/>
                <a:gd name="T61" fmla="*/ 70 h 1401"/>
                <a:gd name="T62" fmla="*/ 56 w 1295"/>
                <a:gd name="T63" fmla="*/ 68 h 1401"/>
                <a:gd name="T64" fmla="*/ 59 w 1295"/>
                <a:gd name="T65" fmla="*/ 63 h 1401"/>
                <a:gd name="T66" fmla="*/ 57 w 1295"/>
                <a:gd name="T67" fmla="*/ 57 h 1401"/>
                <a:gd name="T68" fmla="*/ 51 w 1295"/>
                <a:gd name="T69" fmla="*/ 53 h 1401"/>
                <a:gd name="T70" fmla="*/ 47 w 1295"/>
                <a:gd name="T71" fmla="*/ 49 h 1401"/>
                <a:gd name="T72" fmla="*/ 42 w 1295"/>
                <a:gd name="T73" fmla="*/ 45 h 1401"/>
                <a:gd name="T74" fmla="*/ 34 w 1295"/>
                <a:gd name="T75" fmla="*/ 43 h 1401"/>
                <a:gd name="T76" fmla="*/ 25 w 1295"/>
                <a:gd name="T77" fmla="*/ 36 h 1401"/>
                <a:gd name="T78" fmla="*/ 21 w 1295"/>
                <a:gd name="T79" fmla="*/ 30 h 1401"/>
                <a:gd name="T80" fmla="*/ 20 w 1295"/>
                <a:gd name="T81" fmla="*/ 23 h 1401"/>
                <a:gd name="T82" fmla="*/ 14 w 1295"/>
                <a:gd name="T83" fmla="*/ 21 h 1401"/>
                <a:gd name="T84" fmla="*/ 8 w 1295"/>
                <a:gd name="T85" fmla="*/ 21 h 1401"/>
                <a:gd name="T86" fmla="*/ 4 w 1295"/>
                <a:gd name="T87" fmla="*/ 23 h 14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95" h="1401">
                  <a:moveTo>
                    <a:pt x="65" y="459"/>
                  </a:moveTo>
                  <a:lnTo>
                    <a:pt x="65" y="407"/>
                  </a:lnTo>
                  <a:lnTo>
                    <a:pt x="32" y="395"/>
                  </a:lnTo>
                  <a:lnTo>
                    <a:pt x="12" y="372"/>
                  </a:lnTo>
                  <a:lnTo>
                    <a:pt x="12" y="330"/>
                  </a:lnTo>
                  <a:lnTo>
                    <a:pt x="0" y="288"/>
                  </a:lnTo>
                  <a:lnTo>
                    <a:pt x="32" y="203"/>
                  </a:lnTo>
                  <a:lnTo>
                    <a:pt x="42" y="138"/>
                  </a:lnTo>
                  <a:lnTo>
                    <a:pt x="139" y="138"/>
                  </a:lnTo>
                  <a:lnTo>
                    <a:pt x="161" y="95"/>
                  </a:lnTo>
                  <a:lnTo>
                    <a:pt x="203" y="84"/>
                  </a:lnTo>
                  <a:lnTo>
                    <a:pt x="223" y="126"/>
                  </a:lnTo>
                  <a:lnTo>
                    <a:pt x="257" y="149"/>
                  </a:lnTo>
                  <a:lnTo>
                    <a:pt x="277" y="107"/>
                  </a:lnTo>
                  <a:lnTo>
                    <a:pt x="300" y="84"/>
                  </a:lnTo>
                  <a:lnTo>
                    <a:pt x="372" y="107"/>
                  </a:lnTo>
                  <a:lnTo>
                    <a:pt x="372" y="62"/>
                  </a:lnTo>
                  <a:lnTo>
                    <a:pt x="407" y="19"/>
                  </a:lnTo>
                  <a:lnTo>
                    <a:pt x="438" y="30"/>
                  </a:lnTo>
                  <a:lnTo>
                    <a:pt x="514" y="10"/>
                  </a:lnTo>
                  <a:lnTo>
                    <a:pt x="545" y="10"/>
                  </a:lnTo>
                  <a:lnTo>
                    <a:pt x="588" y="0"/>
                  </a:lnTo>
                  <a:lnTo>
                    <a:pt x="600" y="42"/>
                  </a:lnTo>
                  <a:lnTo>
                    <a:pt x="664" y="72"/>
                  </a:lnTo>
                  <a:lnTo>
                    <a:pt x="749" y="95"/>
                  </a:lnTo>
                  <a:lnTo>
                    <a:pt x="737" y="107"/>
                  </a:lnTo>
                  <a:lnTo>
                    <a:pt x="737" y="149"/>
                  </a:lnTo>
                  <a:lnTo>
                    <a:pt x="749" y="203"/>
                  </a:lnTo>
                  <a:lnTo>
                    <a:pt x="771" y="223"/>
                  </a:lnTo>
                  <a:lnTo>
                    <a:pt x="749" y="233"/>
                  </a:lnTo>
                  <a:lnTo>
                    <a:pt x="749" y="245"/>
                  </a:lnTo>
                  <a:lnTo>
                    <a:pt x="684" y="211"/>
                  </a:lnTo>
                  <a:lnTo>
                    <a:pt x="630" y="245"/>
                  </a:lnTo>
                  <a:lnTo>
                    <a:pt x="588" y="245"/>
                  </a:lnTo>
                  <a:lnTo>
                    <a:pt x="580" y="298"/>
                  </a:lnTo>
                  <a:lnTo>
                    <a:pt x="600" y="330"/>
                  </a:lnTo>
                  <a:lnTo>
                    <a:pt x="580" y="384"/>
                  </a:lnTo>
                  <a:lnTo>
                    <a:pt x="588" y="437"/>
                  </a:lnTo>
                  <a:lnTo>
                    <a:pt x="630" y="479"/>
                  </a:lnTo>
                  <a:lnTo>
                    <a:pt x="737" y="564"/>
                  </a:lnTo>
                  <a:lnTo>
                    <a:pt x="761" y="630"/>
                  </a:lnTo>
                  <a:lnTo>
                    <a:pt x="771" y="695"/>
                  </a:lnTo>
                  <a:lnTo>
                    <a:pt x="791" y="725"/>
                  </a:lnTo>
                  <a:lnTo>
                    <a:pt x="921" y="802"/>
                  </a:lnTo>
                  <a:lnTo>
                    <a:pt x="1017" y="802"/>
                  </a:lnTo>
                  <a:lnTo>
                    <a:pt x="984" y="856"/>
                  </a:lnTo>
                  <a:lnTo>
                    <a:pt x="1114" y="918"/>
                  </a:lnTo>
                  <a:lnTo>
                    <a:pt x="1230" y="983"/>
                  </a:lnTo>
                  <a:lnTo>
                    <a:pt x="1295" y="1048"/>
                  </a:lnTo>
                  <a:lnTo>
                    <a:pt x="1283" y="1102"/>
                  </a:lnTo>
                  <a:lnTo>
                    <a:pt x="1240" y="1090"/>
                  </a:lnTo>
                  <a:lnTo>
                    <a:pt x="1230" y="1037"/>
                  </a:lnTo>
                  <a:lnTo>
                    <a:pt x="1168" y="1025"/>
                  </a:lnTo>
                  <a:lnTo>
                    <a:pt x="1114" y="1005"/>
                  </a:lnTo>
                  <a:lnTo>
                    <a:pt x="1091" y="1060"/>
                  </a:lnTo>
                  <a:lnTo>
                    <a:pt x="1071" y="1132"/>
                  </a:lnTo>
                  <a:lnTo>
                    <a:pt x="1133" y="1164"/>
                  </a:lnTo>
                  <a:lnTo>
                    <a:pt x="1133" y="1229"/>
                  </a:lnTo>
                  <a:lnTo>
                    <a:pt x="1071" y="1263"/>
                  </a:lnTo>
                  <a:lnTo>
                    <a:pt x="1079" y="1325"/>
                  </a:lnTo>
                  <a:lnTo>
                    <a:pt x="1037" y="1356"/>
                  </a:lnTo>
                  <a:lnTo>
                    <a:pt x="1017" y="1401"/>
                  </a:lnTo>
                  <a:lnTo>
                    <a:pt x="972" y="1401"/>
                  </a:lnTo>
                  <a:lnTo>
                    <a:pt x="972" y="1356"/>
                  </a:lnTo>
                  <a:lnTo>
                    <a:pt x="995" y="1293"/>
                  </a:lnTo>
                  <a:lnTo>
                    <a:pt x="1029" y="1263"/>
                  </a:lnTo>
                  <a:lnTo>
                    <a:pt x="1017" y="1197"/>
                  </a:lnTo>
                  <a:lnTo>
                    <a:pt x="984" y="1132"/>
                  </a:lnTo>
                  <a:lnTo>
                    <a:pt x="972" y="1079"/>
                  </a:lnTo>
                  <a:lnTo>
                    <a:pt x="888" y="1060"/>
                  </a:lnTo>
                  <a:lnTo>
                    <a:pt x="868" y="993"/>
                  </a:lnTo>
                  <a:lnTo>
                    <a:pt x="823" y="983"/>
                  </a:lnTo>
                  <a:lnTo>
                    <a:pt x="771" y="941"/>
                  </a:lnTo>
                  <a:lnTo>
                    <a:pt x="726" y="898"/>
                  </a:lnTo>
                  <a:lnTo>
                    <a:pt x="652" y="886"/>
                  </a:lnTo>
                  <a:lnTo>
                    <a:pt x="588" y="856"/>
                  </a:lnTo>
                  <a:lnTo>
                    <a:pt x="491" y="715"/>
                  </a:lnTo>
                  <a:lnTo>
                    <a:pt x="438" y="715"/>
                  </a:lnTo>
                  <a:lnTo>
                    <a:pt x="429" y="660"/>
                  </a:lnTo>
                  <a:lnTo>
                    <a:pt x="372" y="598"/>
                  </a:lnTo>
                  <a:lnTo>
                    <a:pt x="353" y="533"/>
                  </a:lnTo>
                  <a:lnTo>
                    <a:pt x="353" y="459"/>
                  </a:lnTo>
                  <a:lnTo>
                    <a:pt x="288" y="437"/>
                  </a:lnTo>
                  <a:lnTo>
                    <a:pt x="246" y="415"/>
                  </a:lnTo>
                  <a:lnTo>
                    <a:pt x="193" y="395"/>
                  </a:lnTo>
                  <a:lnTo>
                    <a:pt x="149" y="415"/>
                  </a:lnTo>
                  <a:lnTo>
                    <a:pt x="119" y="459"/>
                  </a:lnTo>
                  <a:lnTo>
                    <a:pt x="65" y="459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0" name="Freeform 73"/>
            <p:cNvSpPr>
              <a:spLocks/>
            </p:cNvSpPr>
            <p:nvPr/>
          </p:nvSpPr>
          <p:spPr bwMode="auto">
            <a:xfrm>
              <a:off x="3113" y="3243"/>
              <a:ext cx="121" cy="248"/>
            </a:xfrm>
            <a:custGeom>
              <a:avLst/>
              <a:gdLst>
                <a:gd name="T0" fmla="*/ 0 w 214"/>
                <a:gd name="T1" fmla="*/ 6 h 452"/>
                <a:gd name="T2" fmla="*/ 1 w 214"/>
                <a:gd name="T3" fmla="*/ 4 h 452"/>
                <a:gd name="T4" fmla="*/ 1 w 214"/>
                <a:gd name="T5" fmla="*/ 2 h 452"/>
                <a:gd name="T6" fmla="*/ 2 w 214"/>
                <a:gd name="T7" fmla="*/ 0 h 452"/>
                <a:gd name="T8" fmla="*/ 3 w 214"/>
                <a:gd name="T9" fmla="*/ 0 h 452"/>
                <a:gd name="T10" fmla="*/ 5 w 214"/>
                <a:gd name="T11" fmla="*/ 1 h 452"/>
                <a:gd name="T12" fmla="*/ 7 w 214"/>
                <a:gd name="T13" fmla="*/ 2 h 452"/>
                <a:gd name="T14" fmla="*/ 8 w 214"/>
                <a:gd name="T15" fmla="*/ 5 h 452"/>
                <a:gd name="T16" fmla="*/ 8 w 214"/>
                <a:gd name="T17" fmla="*/ 6 h 452"/>
                <a:gd name="T18" fmla="*/ 8 w 214"/>
                <a:gd name="T19" fmla="*/ 9 h 452"/>
                <a:gd name="T20" fmla="*/ 9 w 214"/>
                <a:gd name="T21" fmla="*/ 11 h 452"/>
                <a:gd name="T22" fmla="*/ 12 w 214"/>
                <a:gd name="T23" fmla="*/ 13 h 452"/>
                <a:gd name="T24" fmla="*/ 12 w 214"/>
                <a:gd name="T25" fmla="*/ 16 h 452"/>
                <a:gd name="T26" fmla="*/ 8 w 214"/>
                <a:gd name="T27" fmla="*/ 21 h 452"/>
                <a:gd name="T28" fmla="*/ 7 w 214"/>
                <a:gd name="T29" fmla="*/ 22 h 452"/>
                <a:gd name="T30" fmla="*/ 6 w 214"/>
                <a:gd name="T31" fmla="*/ 22 h 452"/>
                <a:gd name="T32" fmla="*/ 4 w 214"/>
                <a:gd name="T33" fmla="*/ 20 h 452"/>
                <a:gd name="T34" fmla="*/ 1 w 214"/>
                <a:gd name="T35" fmla="*/ 18 h 452"/>
                <a:gd name="T36" fmla="*/ 1 w 214"/>
                <a:gd name="T37" fmla="*/ 14 h 452"/>
                <a:gd name="T38" fmla="*/ 1 w 214"/>
                <a:gd name="T39" fmla="*/ 7 h 452"/>
                <a:gd name="T40" fmla="*/ 0 w 214"/>
                <a:gd name="T41" fmla="*/ 6 h 4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4" h="452">
                  <a:moveTo>
                    <a:pt x="0" y="119"/>
                  </a:moveTo>
                  <a:lnTo>
                    <a:pt x="11" y="88"/>
                  </a:lnTo>
                  <a:lnTo>
                    <a:pt x="11" y="35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85" y="12"/>
                  </a:lnTo>
                  <a:lnTo>
                    <a:pt x="118" y="45"/>
                  </a:lnTo>
                  <a:lnTo>
                    <a:pt x="137" y="99"/>
                  </a:lnTo>
                  <a:lnTo>
                    <a:pt x="137" y="119"/>
                  </a:lnTo>
                  <a:lnTo>
                    <a:pt x="137" y="184"/>
                  </a:lnTo>
                  <a:lnTo>
                    <a:pt x="161" y="226"/>
                  </a:lnTo>
                  <a:lnTo>
                    <a:pt x="203" y="258"/>
                  </a:lnTo>
                  <a:lnTo>
                    <a:pt x="214" y="311"/>
                  </a:lnTo>
                  <a:lnTo>
                    <a:pt x="149" y="419"/>
                  </a:lnTo>
                  <a:lnTo>
                    <a:pt x="118" y="452"/>
                  </a:lnTo>
                  <a:lnTo>
                    <a:pt x="107" y="452"/>
                  </a:lnTo>
                  <a:lnTo>
                    <a:pt x="65" y="407"/>
                  </a:lnTo>
                  <a:lnTo>
                    <a:pt x="11" y="365"/>
                  </a:lnTo>
                  <a:lnTo>
                    <a:pt x="11" y="291"/>
                  </a:lnTo>
                  <a:lnTo>
                    <a:pt x="22" y="142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1" name="Freeform 74"/>
            <p:cNvSpPr>
              <a:spLocks/>
            </p:cNvSpPr>
            <p:nvPr/>
          </p:nvSpPr>
          <p:spPr bwMode="auto">
            <a:xfrm>
              <a:off x="3113" y="3243"/>
              <a:ext cx="121" cy="248"/>
            </a:xfrm>
            <a:custGeom>
              <a:avLst/>
              <a:gdLst>
                <a:gd name="T0" fmla="*/ 0 w 214"/>
                <a:gd name="T1" fmla="*/ 6 h 452"/>
                <a:gd name="T2" fmla="*/ 1 w 214"/>
                <a:gd name="T3" fmla="*/ 4 h 452"/>
                <a:gd name="T4" fmla="*/ 1 w 214"/>
                <a:gd name="T5" fmla="*/ 2 h 452"/>
                <a:gd name="T6" fmla="*/ 2 w 214"/>
                <a:gd name="T7" fmla="*/ 0 h 452"/>
                <a:gd name="T8" fmla="*/ 3 w 214"/>
                <a:gd name="T9" fmla="*/ 0 h 452"/>
                <a:gd name="T10" fmla="*/ 5 w 214"/>
                <a:gd name="T11" fmla="*/ 1 h 452"/>
                <a:gd name="T12" fmla="*/ 7 w 214"/>
                <a:gd name="T13" fmla="*/ 2 h 452"/>
                <a:gd name="T14" fmla="*/ 8 w 214"/>
                <a:gd name="T15" fmla="*/ 5 h 452"/>
                <a:gd name="T16" fmla="*/ 8 w 214"/>
                <a:gd name="T17" fmla="*/ 6 h 452"/>
                <a:gd name="T18" fmla="*/ 8 w 214"/>
                <a:gd name="T19" fmla="*/ 9 h 452"/>
                <a:gd name="T20" fmla="*/ 9 w 214"/>
                <a:gd name="T21" fmla="*/ 11 h 452"/>
                <a:gd name="T22" fmla="*/ 12 w 214"/>
                <a:gd name="T23" fmla="*/ 13 h 452"/>
                <a:gd name="T24" fmla="*/ 12 w 214"/>
                <a:gd name="T25" fmla="*/ 16 h 452"/>
                <a:gd name="T26" fmla="*/ 8 w 214"/>
                <a:gd name="T27" fmla="*/ 21 h 452"/>
                <a:gd name="T28" fmla="*/ 7 w 214"/>
                <a:gd name="T29" fmla="*/ 22 h 452"/>
                <a:gd name="T30" fmla="*/ 6 w 214"/>
                <a:gd name="T31" fmla="*/ 22 h 452"/>
                <a:gd name="T32" fmla="*/ 4 w 214"/>
                <a:gd name="T33" fmla="*/ 20 h 452"/>
                <a:gd name="T34" fmla="*/ 1 w 214"/>
                <a:gd name="T35" fmla="*/ 18 h 452"/>
                <a:gd name="T36" fmla="*/ 1 w 214"/>
                <a:gd name="T37" fmla="*/ 14 h 452"/>
                <a:gd name="T38" fmla="*/ 1 w 214"/>
                <a:gd name="T39" fmla="*/ 7 h 452"/>
                <a:gd name="T40" fmla="*/ 0 w 214"/>
                <a:gd name="T41" fmla="*/ 6 h 4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4" h="452">
                  <a:moveTo>
                    <a:pt x="0" y="119"/>
                  </a:moveTo>
                  <a:lnTo>
                    <a:pt x="11" y="88"/>
                  </a:lnTo>
                  <a:lnTo>
                    <a:pt x="11" y="35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85" y="12"/>
                  </a:lnTo>
                  <a:lnTo>
                    <a:pt x="118" y="45"/>
                  </a:lnTo>
                  <a:lnTo>
                    <a:pt x="137" y="99"/>
                  </a:lnTo>
                  <a:lnTo>
                    <a:pt x="137" y="119"/>
                  </a:lnTo>
                  <a:lnTo>
                    <a:pt x="137" y="184"/>
                  </a:lnTo>
                  <a:lnTo>
                    <a:pt x="161" y="226"/>
                  </a:lnTo>
                  <a:lnTo>
                    <a:pt x="203" y="258"/>
                  </a:lnTo>
                  <a:lnTo>
                    <a:pt x="214" y="311"/>
                  </a:lnTo>
                  <a:lnTo>
                    <a:pt x="149" y="419"/>
                  </a:lnTo>
                  <a:lnTo>
                    <a:pt x="118" y="452"/>
                  </a:lnTo>
                  <a:lnTo>
                    <a:pt x="107" y="452"/>
                  </a:lnTo>
                  <a:lnTo>
                    <a:pt x="65" y="407"/>
                  </a:lnTo>
                  <a:lnTo>
                    <a:pt x="11" y="365"/>
                  </a:lnTo>
                  <a:lnTo>
                    <a:pt x="11" y="291"/>
                  </a:lnTo>
                  <a:lnTo>
                    <a:pt x="22" y="142"/>
                  </a:lnTo>
                  <a:lnTo>
                    <a:pt x="0" y="119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2" name="Freeform 75"/>
            <p:cNvSpPr>
              <a:spLocks/>
            </p:cNvSpPr>
            <p:nvPr/>
          </p:nvSpPr>
          <p:spPr bwMode="auto">
            <a:xfrm>
              <a:off x="3174" y="3267"/>
              <a:ext cx="410" cy="370"/>
            </a:xfrm>
            <a:custGeom>
              <a:avLst/>
              <a:gdLst>
                <a:gd name="T0" fmla="*/ 18 w 727"/>
                <a:gd name="T1" fmla="*/ 5 h 673"/>
                <a:gd name="T2" fmla="*/ 21 w 727"/>
                <a:gd name="T3" fmla="*/ 5 h 673"/>
                <a:gd name="T4" fmla="*/ 24 w 727"/>
                <a:gd name="T5" fmla="*/ 5 h 673"/>
                <a:gd name="T6" fmla="*/ 28 w 727"/>
                <a:gd name="T7" fmla="*/ 3 h 673"/>
                <a:gd name="T8" fmla="*/ 34 w 727"/>
                <a:gd name="T9" fmla="*/ 4 h 673"/>
                <a:gd name="T10" fmla="*/ 37 w 727"/>
                <a:gd name="T11" fmla="*/ 4 h 673"/>
                <a:gd name="T12" fmla="*/ 38 w 727"/>
                <a:gd name="T13" fmla="*/ 2 h 673"/>
                <a:gd name="T14" fmla="*/ 39 w 727"/>
                <a:gd name="T15" fmla="*/ 0 h 673"/>
                <a:gd name="T16" fmla="*/ 41 w 727"/>
                <a:gd name="T17" fmla="*/ 2 h 673"/>
                <a:gd name="T18" fmla="*/ 39 w 727"/>
                <a:gd name="T19" fmla="*/ 8 h 673"/>
                <a:gd name="T20" fmla="*/ 37 w 727"/>
                <a:gd name="T21" fmla="*/ 8 h 673"/>
                <a:gd name="T22" fmla="*/ 33 w 727"/>
                <a:gd name="T23" fmla="*/ 8 h 673"/>
                <a:gd name="T24" fmla="*/ 30 w 727"/>
                <a:gd name="T25" fmla="*/ 9 h 673"/>
                <a:gd name="T26" fmla="*/ 27 w 727"/>
                <a:gd name="T27" fmla="*/ 9 h 673"/>
                <a:gd name="T28" fmla="*/ 26 w 727"/>
                <a:gd name="T29" fmla="*/ 10 h 673"/>
                <a:gd name="T30" fmla="*/ 23 w 727"/>
                <a:gd name="T31" fmla="*/ 10 h 673"/>
                <a:gd name="T32" fmla="*/ 24 w 727"/>
                <a:gd name="T33" fmla="*/ 13 h 673"/>
                <a:gd name="T34" fmla="*/ 23 w 727"/>
                <a:gd name="T35" fmla="*/ 14 h 673"/>
                <a:gd name="T36" fmla="*/ 20 w 727"/>
                <a:gd name="T37" fmla="*/ 15 h 673"/>
                <a:gd name="T38" fmla="*/ 16 w 727"/>
                <a:gd name="T39" fmla="*/ 13 h 673"/>
                <a:gd name="T40" fmla="*/ 16 w 727"/>
                <a:gd name="T41" fmla="*/ 17 h 673"/>
                <a:gd name="T42" fmla="*/ 19 w 727"/>
                <a:gd name="T43" fmla="*/ 19 h 673"/>
                <a:gd name="T44" fmla="*/ 21 w 727"/>
                <a:gd name="T45" fmla="*/ 22 h 673"/>
                <a:gd name="T46" fmla="*/ 23 w 727"/>
                <a:gd name="T47" fmla="*/ 24 h 673"/>
                <a:gd name="T48" fmla="*/ 26 w 727"/>
                <a:gd name="T49" fmla="*/ 26 h 673"/>
                <a:gd name="T50" fmla="*/ 29 w 727"/>
                <a:gd name="T51" fmla="*/ 27 h 673"/>
                <a:gd name="T52" fmla="*/ 30 w 727"/>
                <a:gd name="T53" fmla="*/ 30 h 673"/>
                <a:gd name="T54" fmla="*/ 33 w 727"/>
                <a:gd name="T55" fmla="*/ 30 h 673"/>
                <a:gd name="T56" fmla="*/ 29 w 727"/>
                <a:gd name="T57" fmla="*/ 30 h 673"/>
                <a:gd name="T58" fmla="*/ 29 w 727"/>
                <a:gd name="T59" fmla="*/ 34 h 673"/>
                <a:gd name="T60" fmla="*/ 25 w 727"/>
                <a:gd name="T61" fmla="*/ 32 h 673"/>
                <a:gd name="T62" fmla="*/ 21 w 727"/>
                <a:gd name="T63" fmla="*/ 32 h 673"/>
                <a:gd name="T64" fmla="*/ 19 w 727"/>
                <a:gd name="T65" fmla="*/ 29 h 673"/>
                <a:gd name="T66" fmla="*/ 14 w 727"/>
                <a:gd name="T67" fmla="*/ 30 h 673"/>
                <a:gd name="T68" fmla="*/ 8 w 727"/>
                <a:gd name="T69" fmla="*/ 30 h 673"/>
                <a:gd name="T70" fmla="*/ 5 w 727"/>
                <a:gd name="T71" fmla="*/ 27 h 673"/>
                <a:gd name="T72" fmla="*/ 0 w 727"/>
                <a:gd name="T73" fmla="*/ 20 h 673"/>
                <a:gd name="T74" fmla="*/ 1 w 727"/>
                <a:gd name="T75" fmla="*/ 20 h 673"/>
                <a:gd name="T76" fmla="*/ 3 w 727"/>
                <a:gd name="T77" fmla="*/ 19 h 673"/>
                <a:gd name="T78" fmla="*/ 6 w 727"/>
                <a:gd name="T79" fmla="*/ 13 h 673"/>
                <a:gd name="T80" fmla="*/ 6 w 727"/>
                <a:gd name="T81" fmla="*/ 10 h 673"/>
                <a:gd name="T82" fmla="*/ 7 w 727"/>
                <a:gd name="T83" fmla="*/ 10 h 673"/>
                <a:gd name="T84" fmla="*/ 14 w 727"/>
                <a:gd name="T85" fmla="*/ 8 h 673"/>
                <a:gd name="T86" fmla="*/ 16 w 727"/>
                <a:gd name="T87" fmla="*/ 8 h 673"/>
                <a:gd name="T88" fmla="*/ 18 w 727"/>
                <a:gd name="T89" fmla="*/ 5 h 6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27" h="673">
                  <a:moveTo>
                    <a:pt x="311" y="117"/>
                  </a:moveTo>
                  <a:lnTo>
                    <a:pt x="373" y="97"/>
                  </a:lnTo>
                  <a:lnTo>
                    <a:pt x="427" y="97"/>
                  </a:lnTo>
                  <a:lnTo>
                    <a:pt x="481" y="62"/>
                  </a:lnTo>
                  <a:lnTo>
                    <a:pt x="610" y="86"/>
                  </a:lnTo>
                  <a:lnTo>
                    <a:pt x="653" y="74"/>
                  </a:lnTo>
                  <a:lnTo>
                    <a:pt x="673" y="43"/>
                  </a:lnTo>
                  <a:lnTo>
                    <a:pt x="695" y="0"/>
                  </a:lnTo>
                  <a:lnTo>
                    <a:pt x="727" y="43"/>
                  </a:lnTo>
                  <a:lnTo>
                    <a:pt x="684" y="159"/>
                  </a:lnTo>
                  <a:lnTo>
                    <a:pt x="653" y="159"/>
                  </a:lnTo>
                  <a:lnTo>
                    <a:pt x="576" y="151"/>
                  </a:lnTo>
                  <a:lnTo>
                    <a:pt x="534" y="171"/>
                  </a:lnTo>
                  <a:lnTo>
                    <a:pt x="472" y="171"/>
                  </a:lnTo>
                  <a:lnTo>
                    <a:pt x="449" y="213"/>
                  </a:lnTo>
                  <a:lnTo>
                    <a:pt x="395" y="213"/>
                  </a:lnTo>
                  <a:lnTo>
                    <a:pt x="427" y="246"/>
                  </a:lnTo>
                  <a:lnTo>
                    <a:pt x="407" y="288"/>
                  </a:lnTo>
                  <a:lnTo>
                    <a:pt x="353" y="300"/>
                  </a:lnTo>
                  <a:lnTo>
                    <a:pt x="288" y="246"/>
                  </a:lnTo>
                  <a:lnTo>
                    <a:pt x="288" y="332"/>
                  </a:lnTo>
                  <a:lnTo>
                    <a:pt x="330" y="385"/>
                  </a:lnTo>
                  <a:lnTo>
                    <a:pt x="373" y="439"/>
                  </a:lnTo>
                  <a:lnTo>
                    <a:pt x="407" y="481"/>
                  </a:lnTo>
                  <a:lnTo>
                    <a:pt x="449" y="512"/>
                  </a:lnTo>
                  <a:lnTo>
                    <a:pt x="503" y="536"/>
                  </a:lnTo>
                  <a:lnTo>
                    <a:pt x="523" y="588"/>
                  </a:lnTo>
                  <a:lnTo>
                    <a:pt x="576" y="600"/>
                  </a:lnTo>
                  <a:lnTo>
                    <a:pt x="503" y="600"/>
                  </a:lnTo>
                  <a:lnTo>
                    <a:pt x="514" y="673"/>
                  </a:lnTo>
                  <a:lnTo>
                    <a:pt x="439" y="631"/>
                  </a:lnTo>
                  <a:lnTo>
                    <a:pt x="373" y="631"/>
                  </a:lnTo>
                  <a:lnTo>
                    <a:pt x="322" y="578"/>
                  </a:lnTo>
                  <a:lnTo>
                    <a:pt x="234" y="600"/>
                  </a:lnTo>
                  <a:lnTo>
                    <a:pt x="139" y="600"/>
                  </a:lnTo>
                  <a:lnTo>
                    <a:pt x="85" y="546"/>
                  </a:lnTo>
                  <a:lnTo>
                    <a:pt x="0" y="407"/>
                  </a:lnTo>
                  <a:lnTo>
                    <a:pt x="11" y="407"/>
                  </a:lnTo>
                  <a:lnTo>
                    <a:pt x="42" y="374"/>
                  </a:lnTo>
                  <a:lnTo>
                    <a:pt x="107" y="266"/>
                  </a:lnTo>
                  <a:lnTo>
                    <a:pt x="96" y="213"/>
                  </a:lnTo>
                  <a:lnTo>
                    <a:pt x="127" y="204"/>
                  </a:lnTo>
                  <a:lnTo>
                    <a:pt x="234" y="159"/>
                  </a:lnTo>
                  <a:lnTo>
                    <a:pt x="277" y="151"/>
                  </a:lnTo>
                  <a:lnTo>
                    <a:pt x="311" y="117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3" name="Freeform 76"/>
            <p:cNvSpPr>
              <a:spLocks/>
            </p:cNvSpPr>
            <p:nvPr/>
          </p:nvSpPr>
          <p:spPr bwMode="auto">
            <a:xfrm>
              <a:off x="3174" y="3267"/>
              <a:ext cx="410" cy="370"/>
            </a:xfrm>
            <a:custGeom>
              <a:avLst/>
              <a:gdLst>
                <a:gd name="T0" fmla="*/ 18 w 727"/>
                <a:gd name="T1" fmla="*/ 5 h 673"/>
                <a:gd name="T2" fmla="*/ 21 w 727"/>
                <a:gd name="T3" fmla="*/ 5 h 673"/>
                <a:gd name="T4" fmla="*/ 24 w 727"/>
                <a:gd name="T5" fmla="*/ 5 h 673"/>
                <a:gd name="T6" fmla="*/ 28 w 727"/>
                <a:gd name="T7" fmla="*/ 3 h 673"/>
                <a:gd name="T8" fmla="*/ 34 w 727"/>
                <a:gd name="T9" fmla="*/ 4 h 673"/>
                <a:gd name="T10" fmla="*/ 37 w 727"/>
                <a:gd name="T11" fmla="*/ 4 h 673"/>
                <a:gd name="T12" fmla="*/ 38 w 727"/>
                <a:gd name="T13" fmla="*/ 2 h 673"/>
                <a:gd name="T14" fmla="*/ 39 w 727"/>
                <a:gd name="T15" fmla="*/ 0 h 673"/>
                <a:gd name="T16" fmla="*/ 41 w 727"/>
                <a:gd name="T17" fmla="*/ 2 h 673"/>
                <a:gd name="T18" fmla="*/ 39 w 727"/>
                <a:gd name="T19" fmla="*/ 8 h 673"/>
                <a:gd name="T20" fmla="*/ 37 w 727"/>
                <a:gd name="T21" fmla="*/ 8 h 673"/>
                <a:gd name="T22" fmla="*/ 33 w 727"/>
                <a:gd name="T23" fmla="*/ 8 h 673"/>
                <a:gd name="T24" fmla="*/ 30 w 727"/>
                <a:gd name="T25" fmla="*/ 9 h 673"/>
                <a:gd name="T26" fmla="*/ 27 w 727"/>
                <a:gd name="T27" fmla="*/ 9 h 673"/>
                <a:gd name="T28" fmla="*/ 26 w 727"/>
                <a:gd name="T29" fmla="*/ 10 h 673"/>
                <a:gd name="T30" fmla="*/ 23 w 727"/>
                <a:gd name="T31" fmla="*/ 10 h 673"/>
                <a:gd name="T32" fmla="*/ 24 w 727"/>
                <a:gd name="T33" fmla="*/ 13 h 673"/>
                <a:gd name="T34" fmla="*/ 23 w 727"/>
                <a:gd name="T35" fmla="*/ 14 h 673"/>
                <a:gd name="T36" fmla="*/ 20 w 727"/>
                <a:gd name="T37" fmla="*/ 15 h 673"/>
                <a:gd name="T38" fmla="*/ 16 w 727"/>
                <a:gd name="T39" fmla="*/ 13 h 673"/>
                <a:gd name="T40" fmla="*/ 16 w 727"/>
                <a:gd name="T41" fmla="*/ 17 h 673"/>
                <a:gd name="T42" fmla="*/ 19 w 727"/>
                <a:gd name="T43" fmla="*/ 19 h 673"/>
                <a:gd name="T44" fmla="*/ 21 w 727"/>
                <a:gd name="T45" fmla="*/ 22 h 673"/>
                <a:gd name="T46" fmla="*/ 23 w 727"/>
                <a:gd name="T47" fmla="*/ 24 h 673"/>
                <a:gd name="T48" fmla="*/ 26 w 727"/>
                <a:gd name="T49" fmla="*/ 26 h 673"/>
                <a:gd name="T50" fmla="*/ 29 w 727"/>
                <a:gd name="T51" fmla="*/ 27 h 673"/>
                <a:gd name="T52" fmla="*/ 30 w 727"/>
                <a:gd name="T53" fmla="*/ 30 h 673"/>
                <a:gd name="T54" fmla="*/ 33 w 727"/>
                <a:gd name="T55" fmla="*/ 30 h 673"/>
                <a:gd name="T56" fmla="*/ 29 w 727"/>
                <a:gd name="T57" fmla="*/ 30 h 673"/>
                <a:gd name="T58" fmla="*/ 29 w 727"/>
                <a:gd name="T59" fmla="*/ 34 h 673"/>
                <a:gd name="T60" fmla="*/ 25 w 727"/>
                <a:gd name="T61" fmla="*/ 32 h 673"/>
                <a:gd name="T62" fmla="*/ 21 w 727"/>
                <a:gd name="T63" fmla="*/ 32 h 673"/>
                <a:gd name="T64" fmla="*/ 19 w 727"/>
                <a:gd name="T65" fmla="*/ 29 h 673"/>
                <a:gd name="T66" fmla="*/ 14 w 727"/>
                <a:gd name="T67" fmla="*/ 30 h 673"/>
                <a:gd name="T68" fmla="*/ 8 w 727"/>
                <a:gd name="T69" fmla="*/ 30 h 673"/>
                <a:gd name="T70" fmla="*/ 5 w 727"/>
                <a:gd name="T71" fmla="*/ 27 h 673"/>
                <a:gd name="T72" fmla="*/ 0 w 727"/>
                <a:gd name="T73" fmla="*/ 20 h 673"/>
                <a:gd name="T74" fmla="*/ 1 w 727"/>
                <a:gd name="T75" fmla="*/ 20 h 673"/>
                <a:gd name="T76" fmla="*/ 3 w 727"/>
                <a:gd name="T77" fmla="*/ 19 h 673"/>
                <a:gd name="T78" fmla="*/ 6 w 727"/>
                <a:gd name="T79" fmla="*/ 13 h 673"/>
                <a:gd name="T80" fmla="*/ 6 w 727"/>
                <a:gd name="T81" fmla="*/ 10 h 673"/>
                <a:gd name="T82" fmla="*/ 7 w 727"/>
                <a:gd name="T83" fmla="*/ 10 h 673"/>
                <a:gd name="T84" fmla="*/ 14 w 727"/>
                <a:gd name="T85" fmla="*/ 8 h 673"/>
                <a:gd name="T86" fmla="*/ 16 w 727"/>
                <a:gd name="T87" fmla="*/ 8 h 673"/>
                <a:gd name="T88" fmla="*/ 18 w 727"/>
                <a:gd name="T89" fmla="*/ 5 h 6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27" h="673">
                  <a:moveTo>
                    <a:pt x="311" y="117"/>
                  </a:moveTo>
                  <a:lnTo>
                    <a:pt x="373" y="97"/>
                  </a:lnTo>
                  <a:lnTo>
                    <a:pt x="427" y="97"/>
                  </a:lnTo>
                  <a:lnTo>
                    <a:pt x="481" y="62"/>
                  </a:lnTo>
                  <a:lnTo>
                    <a:pt x="610" y="86"/>
                  </a:lnTo>
                  <a:lnTo>
                    <a:pt x="653" y="74"/>
                  </a:lnTo>
                  <a:lnTo>
                    <a:pt x="673" y="43"/>
                  </a:lnTo>
                  <a:lnTo>
                    <a:pt x="695" y="0"/>
                  </a:lnTo>
                  <a:lnTo>
                    <a:pt x="727" y="43"/>
                  </a:lnTo>
                  <a:lnTo>
                    <a:pt x="684" y="159"/>
                  </a:lnTo>
                  <a:lnTo>
                    <a:pt x="653" y="159"/>
                  </a:lnTo>
                  <a:lnTo>
                    <a:pt x="576" y="151"/>
                  </a:lnTo>
                  <a:lnTo>
                    <a:pt x="534" y="171"/>
                  </a:lnTo>
                  <a:lnTo>
                    <a:pt x="472" y="171"/>
                  </a:lnTo>
                  <a:lnTo>
                    <a:pt x="449" y="213"/>
                  </a:lnTo>
                  <a:lnTo>
                    <a:pt x="395" y="213"/>
                  </a:lnTo>
                  <a:lnTo>
                    <a:pt x="427" y="246"/>
                  </a:lnTo>
                  <a:lnTo>
                    <a:pt x="407" y="288"/>
                  </a:lnTo>
                  <a:lnTo>
                    <a:pt x="353" y="300"/>
                  </a:lnTo>
                  <a:lnTo>
                    <a:pt x="288" y="246"/>
                  </a:lnTo>
                  <a:lnTo>
                    <a:pt x="288" y="332"/>
                  </a:lnTo>
                  <a:lnTo>
                    <a:pt x="330" y="385"/>
                  </a:lnTo>
                  <a:lnTo>
                    <a:pt x="373" y="439"/>
                  </a:lnTo>
                  <a:lnTo>
                    <a:pt x="407" y="481"/>
                  </a:lnTo>
                  <a:lnTo>
                    <a:pt x="449" y="512"/>
                  </a:lnTo>
                  <a:lnTo>
                    <a:pt x="503" y="536"/>
                  </a:lnTo>
                  <a:lnTo>
                    <a:pt x="523" y="588"/>
                  </a:lnTo>
                  <a:lnTo>
                    <a:pt x="576" y="600"/>
                  </a:lnTo>
                  <a:lnTo>
                    <a:pt x="503" y="600"/>
                  </a:lnTo>
                  <a:lnTo>
                    <a:pt x="514" y="673"/>
                  </a:lnTo>
                  <a:lnTo>
                    <a:pt x="439" y="631"/>
                  </a:lnTo>
                  <a:lnTo>
                    <a:pt x="373" y="631"/>
                  </a:lnTo>
                  <a:lnTo>
                    <a:pt x="322" y="578"/>
                  </a:lnTo>
                  <a:lnTo>
                    <a:pt x="234" y="600"/>
                  </a:lnTo>
                  <a:lnTo>
                    <a:pt x="139" y="600"/>
                  </a:lnTo>
                  <a:lnTo>
                    <a:pt x="85" y="546"/>
                  </a:lnTo>
                  <a:lnTo>
                    <a:pt x="0" y="407"/>
                  </a:lnTo>
                  <a:lnTo>
                    <a:pt x="11" y="407"/>
                  </a:lnTo>
                  <a:lnTo>
                    <a:pt x="42" y="374"/>
                  </a:lnTo>
                  <a:lnTo>
                    <a:pt x="107" y="266"/>
                  </a:lnTo>
                  <a:lnTo>
                    <a:pt x="96" y="213"/>
                  </a:lnTo>
                  <a:lnTo>
                    <a:pt x="127" y="204"/>
                  </a:lnTo>
                  <a:lnTo>
                    <a:pt x="234" y="159"/>
                  </a:lnTo>
                  <a:lnTo>
                    <a:pt x="277" y="151"/>
                  </a:lnTo>
                  <a:lnTo>
                    <a:pt x="311" y="117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4" name="Freeform 77"/>
            <p:cNvSpPr>
              <a:spLocks/>
            </p:cNvSpPr>
            <p:nvPr/>
          </p:nvSpPr>
          <p:spPr bwMode="auto">
            <a:xfrm>
              <a:off x="3295" y="3068"/>
              <a:ext cx="386" cy="263"/>
            </a:xfrm>
            <a:custGeom>
              <a:avLst/>
              <a:gdLst>
                <a:gd name="T0" fmla="*/ 2 w 683"/>
                <a:gd name="T1" fmla="*/ 3 h 480"/>
                <a:gd name="T2" fmla="*/ 0 w 683"/>
                <a:gd name="T3" fmla="*/ 5 h 480"/>
                <a:gd name="T4" fmla="*/ 1 w 683"/>
                <a:gd name="T5" fmla="*/ 10 h 480"/>
                <a:gd name="T6" fmla="*/ 3 w 683"/>
                <a:gd name="T7" fmla="*/ 12 h 480"/>
                <a:gd name="T8" fmla="*/ 1 w 683"/>
                <a:gd name="T9" fmla="*/ 15 h 480"/>
                <a:gd name="T10" fmla="*/ 1 w 683"/>
                <a:gd name="T11" fmla="*/ 17 h 480"/>
                <a:gd name="T12" fmla="*/ 1 w 683"/>
                <a:gd name="T13" fmla="*/ 18 h 480"/>
                <a:gd name="T14" fmla="*/ 4 w 683"/>
                <a:gd name="T15" fmla="*/ 19 h 480"/>
                <a:gd name="T16" fmla="*/ 6 w 683"/>
                <a:gd name="T17" fmla="*/ 24 h 480"/>
                <a:gd name="T18" fmla="*/ 9 w 683"/>
                <a:gd name="T19" fmla="*/ 23 h 480"/>
                <a:gd name="T20" fmla="*/ 12 w 683"/>
                <a:gd name="T21" fmla="*/ 23 h 480"/>
                <a:gd name="T22" fmla="*/ 15 w 683"/>
                <a:gd name="T23" fmla="*/ 21 h 480"/>
                <a:gd name="T24" fmla="*/ 23 w 683"/>
                <a:gd name="T25" fmla="*/ 22 h 480"/>
                <a:gd name="T26" fmla="*/ 25 w 683"/>
                <a:gd name="T27" fmla="*/ 21 h 480"/>
                <a:gd name="T28" fmla="*/ 27 w 683"/>
                <a:gd name="T29" fmla="*/ 20 h 480"/>
                <a:gd name="T30" fmla="*/ 28 w 683"/>
                <a:gd name="T31" fmla="*/ 18 h 480"/>
                <a:gd name="T32" fmla="*/ 33 w 683"/>
                <a:gd name="T33" fmla="*/ 15 h 480"/>
                <a:gd name="T34" fmla="*/ 35 w 683"/>
                <a:gd name="T35" fmla="*/ 15 h 480"/>
                <a:gd name="T36" fmla="*/ 39 w 683"/>
                <a:gd name="T37" fmla="*/ 15 h 480"/>
                <a:gd name="T38" fmla="*/ 38 w 683"/>
                <a:gd name="T39" fmla="*/ 14 h 480"/>
                <a:gd name="T40" fmla="*/ 34 w 683"/>
                <a:gd name="T41" fmla="*/ 12 h 480"/>
                <a:gd name="T42" fmla="*/ 36 w 683"/>
                <a:gd name="T43" fmla="*/ 9 h 480"/>
                <a:gd name="T44" fmla="*/ 36 w 683"/>
                <a:gd name="T45" fmla="*/ 5 h 480"/>
                <a:gd name="T46" fmla="*/ 40 w 683"/>
                <a:gd name="T47" fmla="*/ 4 h 480"/>
                <a:gd name="T48" fmla="*/ 40 w 683"/>
                <a:gd name="T49" fmla="*/ 1 h 480"/>
                <a:gd name="T50" fmla="*/ 38 w 683"/>
                <a:gd name="T51" fmla="*/ 2 h 480"/>
                <a:gd name="T52" fmla="*/ 35 w 683"/>
                <a:gd name="T53" fmla="*/ 1 h 480"/>
                <a:gd name="T54" fmla="*/ 28 w 683"/>
                <a:gd name="T55" fmla="*/ 0 h 480"/>
                <a:gd name="T56" fmla="*/ 25 w 683"/>
                <a:gd name="T57" fmla="*/ 1 h 480"/>
                <a:gd name="T58" fmla="*/ 21 w 683"/>
                <a:gd name="T59" fmla="*/ 4 h 480"/>
                <a:gd name="T60" fmla="*/ 20 w 683"/>
                <a:gd name="T61" fmla="*/ 4 h 480"/>
                <a:gd name="T62" fmla="*/ 14 w 683"/>
                <a:gd name="T63" fmla="*/ 4 h 480"/>
                <a:gd name="T64" fmla="*/ 9 w 683"/>
                <a:gd name="T65" fmla="*/ 5 h 480"/>
                <a:gd name="T66" fmla="*/ 6 w 683"/>
                <a:gd name="T67" fmla="*/ 5 h 480"/>
                <a:gd name="T68" fmla="*/ 3 w 683"/>
                <a:gd name="T69" fmla="*/ 4 h 480"/>
                <a:gd name="T70" fmla="*/ 2 w 683"/>
                <a:gd name="T71" fmla="*/ 3 h 4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83" h="480">
                  <a:moveTo>
                    <a:pt x="31" y="65"/>
                  </a:moveTo>
                  <a:lnTo>
                    <a:pt x="0" y="117"/>
                  </a:lnTo>
                  <a:lnTo>
                    <a:pt x="19" y="191"/>
                  </a:lnTo>
                  <a:lnTo>
                    <a:pt x="43" y="246"/>
                  </a:lnTo>
                  <a:lnTo>
                    <a:pt x="19" y="299"/>
                  </a:lnTo>
                  <a:lnTo>
                    <a:pt x="19" y="341"/>
                  </a:lnTo>
                  <a:lnTo>
                    <a:pt x="19" y="353"/>
                  </a:lnTo>
                  <a:lnTo>
                    <a:pt x="73" y="383"/>
                  </a:lnTo>
                  <a:lnTo>
                    <a:pt x="96" y="480"/>
                  </a:lnTo>
                  <a:lnTo>
                    <a:pt x="158" y="460"/>
                  </a:lnTo>
                  <a:lnTo>
                    <a:pt x="212" y="460"/>
                  </a:lnTo>
                  <a:lnTo>
                    <a:pt x="266" y="425"/>
                  </a:lnTo>
                  <a:lnTo>
                    <a:pt x="395" y="449"/>
                  </a:lnTo>
                  <a:lnTo>
                    <a:pt x="438" y="437"/>
                  </a:lnTo>
                  <a:lnTo>
                    <a:pt x="458" y="406"/>
                  </a:lnTo>
                  <a:lnTo>
                    <a:pt x="480" y="363"/>
                  </a:lnTo>
                  <a:lnTo>
                    <a:pt x="565" y="310"/>
                  </a:lnTo>
                  <a:lnTo>
                    <a:pt x="607" y="318"/>
                  </a:lnTo>
                  <a:lnTo>
                    <a:pt x="673" y="310"/>
                  </a:lnTo>
                  <a:lnTo>
                    <a:pt x="653" y="288"/>
                  </a:lnTo>
                  <a:lnTo>
                    <a:pt x="587" y="234"/>
                  </a:lnTo>
                  <a:lnTo>
                    <a:pt x="631" y="180"/>
                  </a:lnTo>
                  <a:lnTo>
                    <a:pt x="631" y="107"/>
                  </a:lnTo>
                  <a:lnTo>
                    <a:pt x="683" y="73"/>
                  </a:lnTo>
                  <a:lnTo>
                    <a:pt x="683" y="18"/>
                  </a:lnTo>
                  <a:lnTo>
                    <a:pt x="653" y="30"/>
                  </a:lnTo>
                  <a:lnTo>
                    <a:pt x="607" y="10"/>
                  </a:lnTo>
                  <a:lnTo>
                    <a:pt x="492" y="0"/>
                  </a:lnTo>
                  <a:lnTo>
                    <a:pt x="438" y="18"/>
                  </a:lnTo>
                  <a:lnTo>
                    <a:pt x="373" y="84"/>
                  </a:lnTo>
                  <a:lnTo>
                    <a:pt x="341" y="95"/>
                  </a:lnTo>
                  <a:lnTo>
                    <a:pt x="246" y="95"/>
                  </a:lnTo>
                  <a:lnTo>
                    <a:pt x="158" y="107"/>
                  </a:lnTo>
                  <a:lnTo>
                    <a:pt x="96" y="107"/>
                  </a:lnTo>
                  <a:lnTo>
                    <a:pt x="43" y="95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5" name="Freeform 78"/>
            <p:cNvSpPr>
              <a:spLocks/>
            </p:cNvSpPr>
            <p:nvPr/>
          </p:nvSpPr>
          <p:spPr bwMode="auto">
            <a:xfrm>
              <a:off x="3295" y="3068"/>
              <a:ext cx="386" cy="263"/>
            </a:xfrm>
            <a:custGeom>
              <a:avLst/>
              <a:gdLst>
                <a:gd name="T0" fmla="*/ 2 w 683"/>
                <a:gd name="T1" fmla="*/ 3 h 480"/>
                <a:gd name="T2" fmla="*/ 0 w 683"/>
                <a:gd name="T3" fmla="*/ 5 h 480"/>
                <a:gd name="T4" fmla="*/ 1 w 683"/>
                <a:gd name="T5" fmla="*/ 10 h 480"/>
                <a:gd name="T6" fmla="*/ 3 w 683"/>
                <a:gd name="T7" fmla="*/ 12 h 480"/>
                <a:gd name="T8" fmla="*/ 1 w 683"/>
                <a:gd name="T9" fmla="*/ 15 h 480"/>
                <a:gd name="T10" fmla="*/ 1 w 683"/>
                <a:gd name="T11" fmla="*/ 17 h 480"/>
                <a:gd name="T12" fmla="*/ 1 w 683"/>
                <a:gd name="T13" fmla="*/ 18 h 480"/>
                <a:gd name="T14" fmla="*/ 4 w 683"/>
                <a:gd name="T15" fmla="*/ 19 h 480"/>
                <a:gd name="T16" fmla="*/ 6 w 683"/>
                <a:gd name="T17" fmla="*/ 24 h 480"/>
                <a:gd name="T18" fmla="*/ 9 w 683"/>
                <a:gd name="T19" fmla="*/ 23 h 480"/>
                <a:gd name="T20" fmla="*/ 12 w 683"/>
                <a:gd name="T21" fmla="*/ 23 h 480"/>
                <a:gd name="T22" fmla="*/ 15 w 683"/>
                <a:gd name="T23" fmla="*/ 21 h 480"/>
                <a:gd name="T24" fmla="*/ 23 w 683"/>
                <a:gd name="T25" fmla="*/ 22 h 480"/>
                <a:gd name="T26" fmla="*/ 25 w 683"/>
                <a:gd name="T27" fmla="*/ 21 h 480"/>
                <a:gd name="T28" fmla="*/ 27 w 683"/>
                <a:gd name="T29" fmla="*/ 20 h 480"/>
                <a:gd name="T30" fmla="*/ 28 w 683"/>
                <a:gd name="T31" fmla="*/ 18 h 480"/>
                <a:gd name="T32" fmla="*/ 33 w 683"/>
                <a:gd name="T33" fmla="*/ 15 h 480"/>
                <a:gd name="T34" fmla="*/ 35 w 683"/>
                <a:gd name="T35" fmla="*/ 15 h 480"/>
                <a:gd name="T36" fmla="*/ 39 w 683"/>
                <a:gd name="T37" fmla="*/ 15 h 480"/>
                <a:gd name="T38" fmla="*/ 38 w 683"/>
                <a:gd name="T39" fmla="*/ 14 h 480"/>
                <a:gd name="T40" fmla="*/ 34 w 683"/>
                <a:gd name="T41" fmla="*/ 12 h 480"/>
                <a:gd name="T42" fmla="*/ 36 w 683"/>
                <a:gd name="T43" fmla="*/ 9 h 480"/>
                <a:gd name="T44" fmla="*/ 36 w 683"/>
                <a:gd name="T45" fmla="*/ 5 h 480"/>
                <a:gd name="T46" fmla="*/ 40 w 683"/>
                <a:gd name="T47" fmla="*/ 4 h 480"/>
                <a:gd name="T48" fmla="*/ 40 w 683"/>
                <a:gd name="T49" fmla="*/ 1 h 480"/>
                <a:gd name="T50" fmla="*/ 38 w 683"/>
                <a:gd name="T51" fmla="*/ 2 h 480"/>
                <a:gd name="T52" fmla="*/ 35 w 683"/>
                <a:gd name="T53" fmla="*/ 1 h 480"/>
                <a:gd name="T54" fmla="*/ 28 w 683"/>
                <a:gd name="T55" fmla="*/ 0 h 480"/>
                <a:gd name="T56" fmla="*/ 25 w 683"/>
                <a:gd name="T57" fmla="*/ 1 h 480"/>
                <a:gd name="T58" fmla="*/ 21 w 683"/>
                <a:gd name="T59" fmla="*/ 4 h 480"/>
                <a:gd name="T60" fmla="*/ 20 w 683"/>
                <a:gd name="T61" fmla="*/ 4 h 480"/>
                <a:gd name="T62" fmla="*/ 14 w 683"/>
                <a:gd name="T63" fmla="*/ 4 h 480"/>
                <a:gd name="T64" fmla="*/ 9 w 683"/>
                <a:gd name="T65" fmla="*/ 5 h 480"/>
                <a:gd name="T66" fmla="*/ 6 w 683"/>
                <a:gd name="T67" fmla="*/ 5 h 480"/>
                <a:gd name="T68" fmla="*/ 3 w 683"/>
                <a:gd name="T69" fmla="*/ 4 h 480"/>
                <a:gd name="T70" fmla="*/ 2 w 683"/>
                <a:gd name="T71" fmla="*/ 3 h 4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83" h="480">
                  <a:moveTo>
                    <a:pt x="31" y="65"/>
                  </a:moveTo>
                  <a:lnTo>
                    <a:pt x="0" y="117"/>
                  </a:lnTo>
                  <a:lnTo>
                    <a:pt x="19" y="191"/>
                  </a:lnTo>
                  <a:lnTo>
                    <a:pt x="43" y="246"/>
                  </a:lnTo>
                  <a:lnTo>
                    <a:pt x="19" y="299"/>
                  </a:lnTo>
                  <a:lnTo>
                    <a:pt x="19" y="341"/>
                  </a:lnTo>
                  <a:lnTo>
                    <a:pt x="19" y="353"/>
                  </a:lnTo>
                  <a:lnTo>
                    <a:pt x="73" y="383"/>
                  </a:lnTo>
                  <a:lnTo>
                    <a:pt x="96" y="480"/>
                  </a:lnTo>
                  <a:lnTo>
                    <a:pt x="158" y="460"/>
                  </a:lnTo>
                  <a:lnTo>
                    <a:pt x="212" y="460"/>
                  </a:lnTo>
                  <a:lnTo>
                    <a:pt x="266" y="425"/>
                  </a:lnTo>
                  <a:lnTo>
                    <a:pt x="395" y="449"/>
                  </a:lnTo>
                  <a:lnTo>
                    <a:pt x="438" y="437"/>
                  </a:lnTo>
                  <a:lnTo>
                    <a:pt x="458" y="406"/>
                  </a:lnTo>
                  <a:lnTo>
                    <a:pt x="480" y="363"/>
                  </a:lnTo>
                  <a:lnTo>
                    <a:pt x="565" y="310"/>
                  </a:lnTo>
                  <a:lnTo>
                    <a:pt x="607" y="318"/>
                  </a:lnTo>
                  <a:lnTo>
                    <a:pt x="673" y="310"/>
                  </a:lnTo>
                  <a:lnTo>
                    <a:pt x="653" y="288"/>
                  </a:lnTo>
                  <a:lnTo>
                    <a:pt x="587" y="234"/>
                  </a:lnTo>
                  <a:lnTo>
                    <a:pt x="631" y="180"/>
                  </a:lnTo>
                  <a:lnTo>
                    <a:pt x="631" y="107"/>
                  </a:lnTo>
                  <a:lnTo>
                    <a:pt x="683" y="73"/>
                  </a:lnTo>
                  <a:lnTo>
                    <a:pt x="683" y="18"/>
                  </a:lnTo>
                  <a:lnTo>
                    <a:pt x="653" y="30"/>
                  </a:lnTo>
                  <a:lnTo>
                    <a:pt x="607" y="10"/>
                  </a:lnTo>
                  <a:lnTo>
                    <a:pt x="492" y="0"/>
                  </a:lnTo>
                  <a:lnTo>
                    <a:pt x="438" y="18"/>
                  </a:lnTo>
                  <a:lnTo>
                    <a:pt x="373" y="84"/>
                  </a:lnTo>
                  <a:lnTo>
                    <a:pt x="341" y="95"/>
                  </a:lnTo>
                  <a:lnTo>
                    <a:pt x="246" y="95"/>
                  </a:lnTo>
                  <a:lnTo>
                    <a:pt x="158" y="107"/>
                  </a:lnTo>
                  <a:lnTo>
                    <a:pt x="96" y="107"/>
                  </a:lnTo>
                  <a:lnTo>
                    <a:pt x="43" y="95"/>
                  </a:lnTo>
                  <a:lnTo>
                    <a:pt x="31" y="65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6" name="Freeform 79"/>
            <p:cNvSpPr>
              <a:spLocks/>
            </p:cNvSpPr>
            <p:nvPr/>
          </p:nvSpPr>
          <p:spPr bwMode="auto">
            <a:xfrm>
              <a:off x="3142" y="2733"/>
              <a:ext cx="575" cy="394"/>
            </a:xfrm>
            <a:custGeom>
              <a:avLst/>
              <a:gdLst>
                <a:gd name="T0" fmla="*/ 58 w 1017"/>
                <a:gd name="T1" fmla="*/ 18 h 718"/>
                <a:gd name="T2" fmla="*/ 58 w 1017"/>
                <a:gd name="T3" fmla="*/ 18 h 718"/>
                <a:gd name="T4" fmla="*/ 55 w 1017"/>
                <a:gd name="T5" fmla="*/ 19 h 718"/>
                <a:gd name="T6" fmla="*/ 53 w 1017"/>
                <a:gd name="T7" fmla="*/ 20 h 718"/>
                <a:gd name="T8" fmla="*/ 51 w 1017"/>
                <a:gd name="T9" fmla="*/ 20 h 718"/>
                <a:gd name="T10" fmla="*/ 50 w 1017"/>
                <a:gd name="T11" fmla="*/ 20 h 718"/>
                <a:gd name="T12" fmla="*/ 49 w 1017"/>
                <a:gd name="T13" fmla="*/ 18 h 718"/>
                <a:gd name="T14" fmla="*/ 47 w 1017"/>
                <a:gd name="T15" fmla="*/ 16 h 718"/>
                <a:gd name="T16" fmla="*/ 47 w 1017"/>
                <a:gd name="T17" fmla="*/ 12 h 718"/>
                <a:gd name="T18" fmla="*/ 46 w 1017"/>
                <a:gd name="T19" fmla="*/ 9 h 718"/>
                <a:gd name="T20" fmla="*/ 42 w 1017"/>
                <a:gd name="T21" fmla="*/ 4 h 718"/>
                <a:gd name="T22" fmla="*/ 40 w 1017"/>
                <a:gd name="T23" fmla="*/ 2 h 718"/>
                <a:gd name="T24" fmla="*/ 38 w 1017"/>
                <a:gd name="T25" fmla="*/ 1 h 718"/>
                <a:gd name="T26" fmla="*/ 36 w 1017"/>
                <a:gd name="T27" fmla="*/ 1 h 718"/>
                <a:gd name="T28" fmla="*/ 35 w 1017"/>
                <a:gd name="T29" fmla="*/ 0 h 718"/>
                <a:gd name="T30" fmla="*/ 32 w 1017"/>
                <a:gd name="T31" fmla="*/ 2 h 718"/>
                <a:gd name="T32" fmla="*/ 28 w 1017"/>
                <a:gd name="T33" fmla="*/ 3 h 718"/>
                <a:gd name="T34" fmla="*/ 27 w 1017"/>
                <a:gd name="T35" fmla="*/ 5 h 718"/>
                <a:gd name="T36" fmla="*/ 24 w 1017"/>
                <a:gd name="T37" fmla="*/ 3 h 718"/>
                <a:gd name="T38" fmla="*/ 21 w 1017"/>
                <a:gd name="T39" fmla="*/ 4 h 718"/>
                <a:gd name="T40" fmla="*/ 16 w 1017"/>
                <a:gd name="T41" fmla="*/ 4 h 718"/>
                <a:gd name="T42" fmla="*/ 14 w 1017"/>
                <a:gd name="T43" fmla="*/ 5 h 718"/>
                <a:gd name="T44" fmla="*/ 12 w 1017"/>
                <a:gd name="T45" fmla="*/ 7 h 718"/>
                <a:gd name="T46" fmla="*/ 11 w 1017"/>
                <a:gd name="T47" fmla="*/ 7 h 718"/>
                <a:gd name="T48" fmla="*/ 7 w 1017"/>
                <a:gd name="T49" fmla="*/ 12 h 718"/>
                <a:gd name="T50" fmla="*/ 5 w 1017"/>
                <a:gd name="T51" fmla="*/ 18 h 718"/>
                <a:gd name="T52" fmla="*/ 0 w 1017"/>
                <a:gd name="T53" fmla="*/ 20 h 718"/>
                <a:gd name="T54" fmla="*/ 3 w 1017"/>
                <a:gd name="T55" fmla="*/ 21 h 718"/>
                <a:gd name="T56" fmla="*/ 4 w 1017"/>
                <a:gd name="T57" fmla="*/ 23 h 718"/>
                <a:gd name="T58" fmla="*/ 6 w 1017"/>
                <a:gd name="T59" fmla="*/ 26 h 718"/>
                <a:gd name="T60" fmla="*/ 8 w 1017"/>
                <a:gd name="T61" fmla="*/ 26 h 718"/>
                <a:gd name="T62" fmla="*/ 8 w 1017"/>
                <a:gd name="T63" fmla="*/ 29 h 718"/>
                <a:gd name="T64" fmla="*/ 11 w 1017"/>
                <a:gd name="T65" fmla="*/ 30 h 718"/>
                <a:gd name="T66" fmla="*/ 12 w 1017"/>
                <a:gd name="T67" fmla="*/ 30 h 718"/>
                <a:gd name="T68" fmla="*/ 15 w 1017"/>
                <a:gd name="T69" fmla="*/ 29 h 718"/>
                <a:gd name="T70" fmla="*/ 15 w 1017"/>
                <a:gd name="T71" fmla="*/ 31 h 718"/>
                <a:gd name="T72" fmla="*/ 18 w 1017"/>
                <a:gd name="T73" fmla="*/ 33 h 718"/>
                <a:gd name="T74" fmla="*/ 18 w 1017"/>
                <a:gd name="T75" fmla="*/ 35 h 718"/>
                <a:gd name="T76" fmla="*/ 21 w 1017"/>
                <a:gd name="T77" fmla="*/ 36 h 718"/>
                <a:gd name="T78" fmla="*/ 25 w 1017"/>
                <a:gd name="T79" fmla="*/ 36 h 718"/>
                <a:gd name="T80" fmla="*/ 30 w 1017"/>
                <a:gd name="T81" fmla="*/ 35 h 718"/>
                <a:gd name="T82" fmla="*/ 35 w 1017"/>
                <a:gd name="T83" fmla="*/ 35 h 718"/>
                <a:gd name="T84" fmla="*/ 37 w 1017"/>
                <a:gd name="T85" fmla="*/ 35 h 718"/>
                <a:gd name="T86" fmla="*/ 41 w 1017"/>
                <a:gd name="T87" fmla="*/ 31 h 718"/>
                <a:gd name="T88" fmla="*/ 44 w 1017"/>
                <a:gd name="T89" fmla="*/ 30 h 718"/>
                <a:gd name="T90" fmla="*/ 50 w 1017"/>
                <a:gd name="T91" fmla="*/ 31 h 718"/>
                <a:gd name="T92" fmla="*/ 53 w 1017"/>
                <a:gd name="T93" fmla="*/ 32 h 718"/>
                <a:gd name="T94" fmla="*/ 55 w 1017"/>
                <a:gd name="T95" fmla="*/ 31 h 718"/>
                <a:gd name="T96" fmla="*/ 55 w 1017"/>
                <a:gd name="T97" fmla="*/ 30 h 718"/>
                <a:gd name="T98" fmla="*/ 54 w 1017"/>
                <a:gd name="T99" fmla="*/ 27 h 718"/>
                <a:gd name="T100" fmla="*/ 55 w 1017"/>
                <a:gd name="T101" fmla="*/ 24 h 718"/>
                <a:gd name="T102" fmla="*/ 59 w 1017"/>
                <a:gd name="T103" fmla="*/ 23 h 718"/>
                <a:gd name="T104" fmla="*/ 59 w 1017"/>
                <a:gd name="T105" fmla="*/ 20 h 718"/>
                <a:gd name="T106" fmla="*/ 58 w 1017"/>
                <a:gd name="T107" fmla="*/ 18 h 7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17" h="718">
                  <a:moveTo>
                    <a:pt x="1007" y="364"/>
                  </a:moveTo>
                  <a:lnTo>
                    <a:pt x="995" y="364"/>
                  </a:lnTo>
                  <a:lnTo>
                    <a:pt x="964" y="376"/>
                  </a:lnTo>
                  <a:lnTo>
                    <a:pt x="922" y="407"/>
                  </a:lnTo>
                  <a:lnTo>
                    <a:pt x="888" y="395"/>
                  </a:lnTo>
                  <a:lnTo>
                    <a:pt x="876" y="395"/>
                  </a:lnTo>
                  <a:lnTo>
                    <a:pt x="845" y="353"/>
                  </a:lnTo>
                  <a:lnTo>
                    <a:pt x="826" y="311"/>
                  </a:lnTo>
                  <a:lnTo>
                    <a:pt x="826" y="234"/>
                  </a:lnTo>
                  <a:lnTo>
                    <a:pt x="803" y="180"/>
                  </a:lnTo>
                  <a:lnTo>
                    <a:pt x="719" y="85"/>
                  </a:lnTo>
                  <a:lnTo>
                    <a:pt x="684" y="33"/>
                  </a:lnTo>
                  <a:lnTo>
                    <a:pt x="653" y="11"/>
                  </a:lnTo>
                  <a:lnTo>
                    <a:pt x="630" y="11"/>
                  </a:lnTo>
                  <a:lnTo>
                    <a:pt x="600" y="0"/>
                  </a:lnTo>
                  <a:lnTo>
                    <a:pt x="546" y="43"/>
                  </a:lnTo>
                  <a:lnTo>
                    <a:pt x="481" y="65"/>
                  </a:lnTo>
                  <a:lnTo>
                    <a:pt x="461" y="95"/>
                  </a:lnTo>
                  <a:lnTo>
                    <a:pt x="419" y="65"/>
                  </a:lnTo>
                  <a:lnTo>
                    <a:pt x="365" y="85"/>
                  </a:lnTo>
                  <a:lnTo>
                    <a:pt x="277" y="85"/>
                  </a:lnTo>
                  <a:lnTo>
                    <a:pt x="235" y="95"/>
                  </a:lnTo>
                  <a:lnTo>
                    <a:pt x="215" y="130"/>
                  </a:lnTo>
                  <a:lnTo>
                    <a:pt x="181" y="138"/>
                  </a:lnTo>
                  <a:lnTo>
                    <a:pt x="128" y="246"/>
                  </a:lnTo>
                  <a:lnTo>
                    <a:pt x="84" y="353"/>
                  </a:lnTo>
                  <a:lnTo>
                    <a:pt x="0" y="395"/>
                  </a:lnTo>
                  <a:lnTo>
                    <a:pt x="42" y="418"/>
                  </a:lnTo>
                  <a:lnTo>
                    <a:pt x="65" y="460"/>
                  </a:lnTo>
                  <a:lnTo>
                    <a:pt x="96" y="514"/>
                  </a:lnTo>
                  <a:lnTo>
                    <a:pt x="139" y="534"/>
                  </a:lnTo>
                  <a:lnTo>
                    <a:pt x="150" y="579"/>
                  </a:lnTo>
                  <a:lnTo>
                    <a:pt x="181" y="599"/>
                  </a:lnTo>
                  <a:lnTo>
                    <a:pt x="215" y="611"/>
                  </a:lnTo>
                  <a:lnTo>
                    <a:pt x="258" y="587"/>
                  </a:lnTo>
                  <a:lnTo>
                    <a:pt x="258" y="629"/>
                  </a:lnTo>
                  <a:lnTo>
                    <a:pt x="300" y="676"/>
                  </a:lnTo>
                  <a:lnTo>
                    <a:pt x="312" y="706"/>
                  </a:lnTo>
                  <a:lnTo>
                    <a:pt x="365" y="718"/>
                  </a:lnTo>
                  <a:lnTo>
                    <a:pt x="427" y="718"/>
                  </a:lnTo>
                  <a:lnTo>
                    <a:pt x="515" y="706"/>
                  </a:lnTo>
                  <a:lnTo>
                    <a:pt x="610" y="706"/>
                  </a:lnTo>
                  <a:lnTo>
                    <a:pt x="642" y="695"/>
                  </a:lnTo>
                  <a:lnTo>
                    <a:pt x="707" y="629"/>
                  </a:lnTo>
                  <a:lnTo>
                    <a:pt x="761" y="611"/>
                  </a:lnTo>
                  <a:lnTo>
                    <a:pt x="876" y="621"/>
                  </a:lnTo>
                  <a:lnTo>
                    <a:pt x="922" y="641"/>
                  </a:lnTo>
                  <a:lnTo>
                    <a:pt x="952" y="629"/>
                  </a:lnTo>
                  <a:lnTo>
                    <a:pt x="952" y="611"/>
                  </a:lnTo>
                  <a:lnTo>
                    <a:pt x="942" y="545"/>
                  </a:lnTo>
                  <a:lnTo>
                    <a:pt x="964" y="492"/>
                  </a:lnTo>
                  <a:lnTo>
                    <a:pt x="1017" y="460"/>
                  </a:lnTo>
                  <a:lnTo>
                    <a:pt x="1017" y="407"/>
                  </a:lnTo>
                  <a:lnTo>
                    <a:pt x="1007" y="364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7" name="Freeform 80"/>
            <p:cNvSpPr>
              <a:spLocks/>
            </p:cNvSpPr>
            <p:nvPr/>
          </p:nvSpPr>
          <p:spPr bwMode="auto">
            <a:xfrm>
              <a:off x="3142" y="2733"/>
              <a:ext cx="575" cy="394"/>
            </a:xfrm>
            <a:custGeom>
              <a:avLst/>
              <a:gdLst>
                <a:gd name="T0" fmla="*/ 58 w 1017"/>
                <a:gd name="T1" fmla="*/ 18 h 718"/>
                <a:gd name="T2" fmla="*/ 58 w 1017"/>
                <a:gd name="T3" fmla="*/ 18 h 718"/>
                <a:gd name="T4" fmla="*/ 55 w 1017"/>
                <a:gd name="T5" fmla="*/ 19 h 718"/>
                <a:gd name="T6" fmla="*/ 53 w 1017"/>
                <a:gd name="T7" fmla="*/ 20 h 718"/>
                <a:gd name="T8" fmla="*/ 51 w 1017"/>
                <a:gd name="T9" fmla="*/ 20 h 718"/>
                <a:gd name="T10" fmla="*/ 50 w 1017"/>
                <a:gd name="T11" fmla="*/ 20 h 718"/>
                <a:gd name="T12" fmla="*/ 49 w 1017"/>
                <a:gd name="T13" fmla="*/ 18 h 718"/>
                <a:gd name="T14" fmla="*/ 47 w 1017"/>
                <a:gd name="T15" fmla="*/ 16 h 718"/>
                <a:gd name="T16" fmla="*/ 47 w 1017"/>
                <a:gd name="T17" fmla="*/ 12 h 718"/>
                <a:gd name="T18" fmla="*/ 46 w 1017"/>
                <a:gd name="T19" fmla="*/ 9 h 718"/>
                <a:gd name="T20" fmla="*/ 42 w 1017"/>
                <a:gd name="T21" fmla="*/ 4 h 718"/>
                <a:gd name="T22" fmla="*/ 40 w 1017"/>
                <a:gd name="T23" fmla="*/ 2 h 718"/>
                <a:gd name="T24" fmla="*/ 38 w 1017"/>
                <a:gd name="T25" fmla="*/ 1 h 718"/>
                <a:gd name="T26" fmla="*/ 36 w 1017"/>
                <a:gd name="T27" fmla="*/ 1 h 718"/>
                <a:gd name="T28" fmla="*/ 35 w 1017"/>
                <a:gd name="T29" fmla="*/ 0 h 718"/>
                <a:gd name="T30" fmla="*/ 32 w 1017"/>
                <a:gd name="T31" fmla="*/ 2 h 718"/>
                <a:gd name="T32" fmla="*/ 28 w 1017"/>
                <a:gd name="T33" fmla="*/ 3 h 718"/>
                <a:gd name="T34" fmla="*/ 27 w 1017"/>
                <a:gd name="T35" fmla="*/ 5 h 718"/>
                <a:gd name="T36" fmla="*/ 24 w 1017"/>
                <a:gd name="T37" fmla="*/ 3 h 718"/>
                <a:gd name="T38" fmla="*/ 21 w 1017"/>
                <a:gd name="T39" fmla="*/ 4 h 718"/>
                <a:gd name="T40" fmla="*/ 16 w 1017"/>
                <a:gd name="T41" fmla="*/ 4 h 718"/>
                <a:gd name="T42" fmla="*/ 14 w 1017"/>
                <a:gd name="T43" fmla="*/ 5 h 718"/>
                <a:gd name="T44" fmla="*/ 12 w 1017"/>
                <a:gd name="T45" fmla="*/ 7 h 718"/>
                <a:gd name="T46" fmla="*/ 11 w 1017"/>
                <a:gd name="T47" fmla="*/ 7 h 718"/>
                <a:gd name="T48" fmla="*/ 7 w 1017"/>
                <a:gd name="T49" fmla="*/ 12 h 718"/>
                <a:gd name="T50" fmla="*/ 5 w 1017"/>
                <a:gd name="T51" fmla="*/ 18 h 718"/>
                <a:gd name="T52" fmla="*/ 0 w 1017"/>
                <a:gd name="T53" fmla="*/ 20 h 718"/>
                <a:gd name="T54" fmla="*/ 3 w 1017"/>
                <a:gd name="T55" fmla="*/ 21 h 718"/>
                <a:gd name="T56" fmla="*/ 4 w 1017"/>
                <a:gd name="T57" fmla="*/ 23 h 718"/>
                <a:gd name="T58" fmla="*/ 6 w 1017"/>
                <a:gd name="T59" fmla="*/ 26 h 718"/>
                <a:gd name="T60" fmla="*/ 8 w 1017"/>
                <a:gd name="T61" fmla="*/ 26 h 718"/>
                <a:gd name="T62" fmla="*/ 8 w 1017"/>
                <a:gd name="T63" fmla="*/ 29 h 718"/>
                <a:gd name="T64" fmla="*/ 11 w 1017"/>
                <a:gd name="T65" fmla="*/ 30 h 718"/>
                <a:gd name="T66" fmla="*/ 12 w 1017"/>
                <a:gd name="T67" fmla="*/ 30 h 718"/>
                <a:gd name="T68" fmla="*/ 15 w 1017"/>
                <a:gd name="T69" fmla="*/ 29 h 718"/>
                <a:gd name="T70" fmla="*/ 15 w 1017"/>
                <a:gd name="T71" fmla="*/ 31 h 718"/>
                <a:gd name="T72" fmla="*/ 18 w 1017"/>
                <a:gd name="T73" fmla="*/ 33 h 718"/>
                <a:gd name="T74" fmla="*/ 18 w 1017"/>
                <a:gd name="T75" fmla="*/ 35 h 718"/>
                <a:gd name="T76" fmla="*/ 21 w 1017"/>
                <a:gd name="T77" fmla="*/ 36 h 718"/>
                <a:gd name="T78" fmla="*/ 25 w 1017"/>
                <a:gd name="T79" fmla="*/ 36 h 718"/>
                <a:gd name="T80" fmla="*/ 30 w 1017"/>
                <a:gd name="T81" fmla="*/ 35 h 718"/>
                <a:gd name="T82" fmla="*/ 35 w 1017"/>
                <a:gd name="T83" fmla="*/ 35 h 718"/>
                <a:gd name="T84" fmla="*/ 37 w 1017"/>
                <a:gd name="T85" fmla="*/ 35 h 718"/>
                <a:gd name="T86" fmla="*/ 41 w 1017"/>
                <a:gd name="T87" fmla="*/ 31 h 718"/>
                <a:gd name="T88" fmla="*/ 44 w 1017"/>
                <a:gd name="T89" fmla="*/ 30 h 718"/>
                <a:gd name="T90" fmla="*/ 50 w 1017"/>
                <a:gd name="T91" fmla="*/ 31 h 718"/>
                <a:gd name="T92" fmla="*/ 53 w 1017"/>
                <a:gd name="T93" fmla="*/ 32 h 718"/>
                <a:gd name="T94" fmla="*/ 55 w 1017"/>
                <a:gd name="T95" fmla="*/ 31 h 718"/>
                <a:gd name="T96" fmla="*/ 55 w 1017"/>
                <a:gd name="T97" fmla="*/ 30 h 718"/>
                <a:gd name="T98" fmla="*/ 54 w 1017"/>
                <a:gd name="T99" fmla="*/ 27 h 718"/>
                <a:gd name="T100" fmla="*/ 55 w 1017"/>
                <a:gd name="T101" fmla="*/ 24 h 718"/>
                <a:gd name="T102" fmla="*/ 59 w 1017"/>
                <a:gd name="T103" fmla="*/ 23 h 718"/>
                <a:gd name="T104" fmla="*/ 59 w 1017"/>
                <a:gd name="T105" fmla="*/ 20 h 718"/>
                <a:gd name="T106" fmla="*/ 58 w 1017"/>
                <a:gd name="T107" fmla="*/ 18 h 7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17" h="718">
                  <a:moveTo>
                    <a:pt x="1007" y="364"/>
                  </a:moveTo>
                  <a:lnTo>
                    <a:pt x="995" y="364"/>
                  </a:lnTo>
                  <a:lnTo>
                    <a:pt x="964" y="376"/>
                  </a:lnTo>
                  <a:lnTo>
                    <a:pt x="922" y="407"/>
                  </a:lnTo>
                  <a:lnTo>
                    <a:pt x="888" y="395"/>
                  </a:lnTo>
                  <a:lnTo>
                    <a:pt x="876" y="395"/>
                  </a:lnTo>
                  <a:lnTo>
                    <a:pt x="845" y="353"/>
                  </a:lnTo>
                  <a:lnTo>
                    <a:pt x="826" y="311"/>
                  </a:lnTo>
                  <a:lnTo>
                    <a:pt x="826" y="234"/>
                  </a:lnTo>
                  <a:lnTo>
                    <a:pt x="803" y="180"/>
                  </a:lnTo>
                  <a:lnTo>
                    <a:pt x="719" y="85"/>
                  </a:lnTo>
                  <a:lnTo>
                    <a:pt x="684" y="33"/>
                  </a:lnTo>
                  <a:lnTo>
                    <a:pt x="653" y="11"/>
                  </a:lnTo>
                  <a:lnTo>
                    <a:pt x="630" y="11"/>
                  </a:lnTo>
                  <a:lnTo>
                    <a:pt x="600" y="0"/>
                  </a:lnTo>
                  <a:lnTo>
                    <a:pt x="546" y="43"/>
                  </a:lnTo>
                  <a:lnTo>
                    <a:pt x="481" y="65"/>
                  </a:lnTo>
                  <a:lnTo>
                    <a:pt x="461" y="95"/>
                  </a:lnTo>
                  <a:lnTo>
                    <a:pt x="419" y="65"/>
                  </a:lnTo>
                  <a:lnTo>
                    <a:pt x="365" y="85"/>
                  </a:lnTo>
                  <a:lnTo>
                    <a:pt x="277" y="85"/>
                  </a:lnTo>
                  <a:lnTo>
                    <a:pt x="235" y="95"/>
                  </a:lnTo>
                  <a:lnTo>
                    <a:pt x="215" y="130"/>
                  </a:lnTo>
                  <a:lnTo>
                    <a:pt x="181" y="138"/>
                  </a:lnTo>
                  <a:lnTo>
                    <a:pt x="128" y="246"/>
                  </a:lnTo>
                  <a:lnTo>
                    <a:pt x="84" y="353"/>
                  </a:lnTo>
                  <a:lnTo>
                    <a:pt x="0" y="395"/>
                  </a:lnTo>
                  <a:lnTo>
                    <a:pt x="42" y="418"/>
                  </a:lnTo>
                  <a:lnTo>
                    <a:pt x="65" y="460"/>
                  </a:lnTo>
                  <a:lnTo>
                    <a:pt x="96" y="514"/>
                  </a:lnTo>
                  <a:lnTo>
                    <a:pt x="139" y="534"/>
                  </a:lnTo>
                  <a:lnTo>
                    <a:pt x="150" y="579"/>
                  </a:lnTo>
                  <a:lnTo>
                    <a:pt x="181" y="599"/>
                  </a:lnTo>
                  <a:lnTo>
                    <a:pt x="215" y="611"/>
                  </a:lnTo>
                  <a:lnTo>
                    <a:pt x="258" y="587"/>
                  </a:lnTo>
                  <a:lnTo>
                    <a:pt x="258" y="629"/>
                  </a:lnTo>
                  <a:lnTo>
                    <a:pt x="300" y="676"/>
                  </a:lnTo>
                  <a:lnTo>
                    <a:pt x="312" y="706"/>
                  </a:lnTo>
                  <a:lnTo>
                    <a:pt x="365" y="718"/>
                  </a:lnTo>
                  <a:lnTo>
                    <a:pt x="427" y="718"/>
                  </a:lnTo>
                  <a:lnTo>
                    <a:pt x="515" y="706"/>
                  </a:lnTo>
                  <a:lnTo>
                    <a:pt x="610" y="706"/>
                  </a:lnTo>
                  <a:lnTo>
                    <a:pt x="642" y="695"/>
                  </a:lnTo>
                  <a:lnTo>
                    <a:pt x="707" y="629"/>
                  </a:lnTo>
                  <a:lnTo>
                    <a:pt x="761" y="611"/>
                  </a:lnTo>
                  <a:lnTo>
                    <a:pt x="876" y="621"/>
                  </a:lnTo>
                  <a:lnTo>
                    <a:pt x="922" y="641"/>
                  </a:lnTo>
                  <a:lnTo>
                    <a:pt x="952" y="629"/>
                  </a:lnTo>
                  <a:lnTo>
                    <a:pt x="952" y="611"/>
                  </a:lnTo>
                  <a:lnTo>
                    <a:pt x="942" y="545"/>
                  </a:lnTo>
                  <a:lnTo>
                    <a:pt x="964" y="492"/>
                  </a:lnTo>
                  <a:lnTo>
                    <a:pt x="1017" y="460"/>
                  </a:lnTo>
                  <a:lnTo>
                    <a:pt x="1017" y="407"/>
                  </a:lnTo>
                  <a:lnTo>
                    <a:pt x="1007" y="364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8" name="Freeform 81"/>
            <p:cNvSpPr>
              <a:spLocks/>
            </p:cNvSpPr>
            <p:nvPr/>
          </p:nvSpPr>
          <p:spPr bwMode="auto">
            <a:xfrm>
              <a:off x="2896" y="2746"/>
              <a:ext cx="380" cy="246"/>
            </a:xfrm>
            <a:custGeom>
              <a:avLst/>
              <a:gdLst>
                <a:gd name="T0" fmla="*/ 25 w 672"/>
                <a:gd name="T1" fmla="*/ 18 h 449"/>
                <a:gd name="T2" fmla="*/ 24 w 672"/>
                <a:gd name="T3" fmla="*/ 18 h 449"/>
                <a:gd name="T4" fmla="*/ 21 w 672"/>
                <a:gd name="T5" fmla="*/ 18 h 449"/>
                <a:gd name="T6" fmla="*/ 16 w 672"/>
                <a:gd name="T7" fmla="*/ 20 h 449"/>
                <a:gd name="T8" fmla="*/ 13 w 672"/>
                <a:gd name="T9" fmla="*/ 21 h 449"/>
                <a:gd name="T10" fmla="*/ 11 w 672"/>
                <a:gd name="T11" fmla="*/ 22 h 449"/>
                <a:gd name="T12" fmla="*/ 7 w 672"/>
                <a:gd name="T13" fmla="*/ 20 h 449"/>
                <a:gd name="T14" fmla="*/ 1 w 672"/>
                <a:gd name="T15" fmla="*/ 15 h 449"/>
                <a:gd name="T16" fmla="*/ 0 w 672"/>
                <a:gd name="T17" fmla="*/ 14 h 449"/>
                <a:gd name="T18" fmla="*/ 2 w 672"/>
                <a:gd name="T19" fmla="*/ 13 h 449"/>
                <a:gd name="T20" fmla="*/ 2 w 672"/>
                <a:gd name="T21" fmla="*/ 10 h 449"/>
                <a:gd name="T22" fmla="*/ 3 w 672"/>
                <a:gd name="T23" fmla="*/ 8 h 449"/>
                <a:gd name="T24" fmla="*/ 6 w 672"/>
                <a:gd name="T25" fmla="*/ 8 h 449"/>
                <a:gd name="T26" fmla="*/ 6 w 672"/>
                <a:gd name="T27" fmla="*/ 4 h 449"/>
                <a:gd name="T28" fmla="*/ 9 w 672"/>
                <a:gd name="T29" fmla="*/ 7 h 449"/>
                <a:gd name="T30" fmla="*/ 11 w 672"/>
                <a:gd name="T31" fmla="*/ 7 h 449"/>
                <a:gd name="T32" fmla="*/ 13 w 672"/>
                <a:gd name="T33" fmla="*/ 7 h 449"/>
                <a:gd name="T34" fmla="*/ 20 w 672"/>
                <a:gd name="T35" fmla="*/ 3 h 449"/>
                <a:gd name="T36" fmla="*/ 24 w 672"/>
                <a:gd name="T37" fmla="*/ 3 h 449"/>
                <a:gd name="T38" fmla="*/ 25 w 672"/>
                <a:gd name="T39" fmla="*/ 2 h 449"/>
                <a:gd name="T40" fmla="*/ 27 w 672"/>
                <a:gd name="T41" fmla="*/ 1 h 449"/>
                <a:gd name="T42" fmla="*/ 30 w 672"/>
                <a:gd name="T43" fmla="*/ 0 h 449"/>
                <a:gd name="T44" fmla="*/ 34 w 672"/>
                <a:gd name="T45" fmla="*/ 1 h 449"/>
                <a:gd name="T46" fmla="*/ 38 w 672"/>
                <a:gd name="T47" fmla="*/ 2 h 449"/>
                <a:gd name="T48" fmla="*/ 39 w 672"/>
                <a:gd name="T49" fmla="*/ 4 h 449"/>
                <a:gd name="T50" fmla="*/ 38 w 672"/>
                <a:gd name="T51" fmla="*/ 5 h 449"/>
                <a:gd name="T52" fmla="*/ 36 w 672"/>
                <a:gd name="T53" fmla="*/ 5 h 449"/>
                <a:gd name="T54" fmla="*/ 33 w 672"/>
                <a:gd name="T55" fmla="*/ 11 h 449"/>
                <a:gd name="T56" fmla="*/ 30 w 672"/>
                <a:gd name="T57" fmla="*/ 16 h 449"/>
                <a:gd name="T58" fmla="*/ 25 w 672"/>
                <a:gd name="T59" fmla="*/ 18 h 4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72" h="449">
                  <a:moveTo>
                    <a:pt x="437" y="372"/>
                  </a:moveTo>
                  <a:lnTo>
                    <a:pt x="414" y="364"/>
                  </a:lnTo>
                  <a:lnTo>
                    <a:pt x="372" y="372"/>
                  </a:lnTo>
                  <a:lnTo>
                    <a:pt x="276" y="415"/>
                  </a:lnTo>
                  <a:lnTo>
                    <a:pt x="223" y="437"/>
                  </a:lnTo>
                  <a:lnTo>
                    <a:pt x="191" y="449"/>
                  </a:lnTo>
                  <a:lnTo>
                    <a:pt x="115" y="395"/>
                  </a:lnTo>
                  <a:lnTo>
                    <a:pt x="22" y="298"/>
                  </a:lnTo>
                  <a:lnTo>
                    <a:pt x="0" y="276"/>
                  </a:lnTo>
                  <a:lnTo>
                    <a:pt x="30" y="256"/>
                  </a:lnTo>
                  <a:lnTo>
                    <a:pt x="30" y="211"/>
                  </a:lnTo>
                  <a:lnTo>
                    <a:pt x="64" y="149"/>
                  </a:lnTo>
                  <a:lnTo>
                    <a:pt x="95" y="149"/>
                  </a:lnTo>
                  <a:lnTo>
                    <a:pt x="95" y="95"/>
                  </a:lnTo>
                  <a:lnTo>
                    <a:pt x="161" y="137"/>
                  </a:lnTo>
                  <a:lnTo>
                    <a:pt x="191" y="137"/>
                  </a:lnTo>
                  <a:lnTo>
                    <a:pt x="223" y="137"/>
                  </a:lnTo>
                  <a:lnTo>
                    <a:pt x="352" y="62"/>
                  </a:lnTo>
                  <a:lnTo>
                    <a:pt x="406" y="53"/>
                  </a:lnTo>
                  <a:lnTo>
                    <a:pt x="426" y="30"/>
                  </a:lnTo>
                  <a:lnTo>
                    <a:pt x="459" y="10"/>
                  </a:lnTo>
                  <a:lnTo>
                    <a:pt x="514" y="0"/>
                  </a:lnTo>
                  <a:lnTo>
                    <a:pt x="598" y="20"/>
                  </a:lnTo>
                  <a:lnTo>
                    <a:pt x="652" y="42"/>
                  </a:lnTo>
                  <a:lnTo>
                    <a:pt x="672" y="72"/>
                  </a:lnTo>
                  <a:lnTo>
                    <a:pt x="652" y="107"/>
                  </a:lnTo>
                  <a:lnTo>
                    <a:pt x="618" y="115"/>
                  </a:lnTo>
                  <a:lnTo>
                    <a:pt x="565" y="223"/>
                  </a:lnTo>
                  <a:lnTo>
                    <a:pt x="521" y="330"/>
                  </a:lnTo>
                  <a:lnTo>
                    <a:pt x="437" y="372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9" name="Freeform 82"/>
            <p:cNvSpPr>
              <a:spLocks/>
            </p:cNvSpPr>
            <p:nvPr/>
          </p:nvSpPr>
          <p:spPr bwMode="auto">
            <a:xfrm>
              <a:off x="2896" y="2746"/>
              <a:ext cx="380" cy="246"/>
            </a:xfrm>
            <a:custGeom>
              <a:avLst/>
              <a:gdLst>
                <a:gd name="T0" fmla="*/ 25 w 672"/>
                <a:gd name="T1" fmla="*/ 18 h 449"/>
                <a:gd name="T2" fmla="*/ 24 w 672"/>
                <a:gd name="T3" fmla="*/ 18 h 449"/>
                <a:gd name="T4" fmla="*/ 21 w 672"/>
                <a:gd name="T5" fmla="*/ 18 h 449"/>
                <a:gd name="T6" fmla="*/ 16 w 672"/>
                <a:gd name="T7" fmla="*/ 20 h 449"/>
                <a:gd name="T8" fmla="*/ 13 w 672"/>
                <a:gd name="T9" fmla="*/ 21 h 449"/>
                <a:gd name="T10" fmla="*/ 11 w 672"/>
                <a:gd name="T11" fmla="*/ 22 h 449"/>
                <a:gd name="T12" fmla="*/ 7 w 672"/>
                <a:gd name="T13" fmla="*/ 20 h 449"/>
                <a:gd name="T14" fmla="*/ 1 w 672"/>
                <a:gd name="T15" fmla="*/ 15 h 449"/>
                <a:gd name="T16" fmla="*/ 0 w 672"/>
                <a:gd name="T17" fmla="*/ 14 h 449"/>
                <a:gd name="T18" fmla="*/ 2 w 672"/>
                <a:gd name="T19" fmla="*/ 13 h 449"/>
                <a:gd name="T20" fmla="*/ 2 w 672"/>
                <a:gd name="T21" fmla="*/ 10 h 449"/>
                <a:gd name="T22" fmla="*/ 3 w 672"/>
                <a:gd name="T23" fmla="*/ 8 h 449"/>
                <a:gd name="T24" fmla="*/ 6 w 672"/>
                <a:gd name="T25" fmla="*/ 8 h 449"/>
                <a:gd name="T26" fmla="*/ 6 w 672"/>
                <a:gd name="T27" fmla="*/ 4 h 449"/>
                <a:gd name="T28" fmla="*/ 9 w 672"/>
                <a:gd name="T29" fmla="*/ 7 h 449"/>
                <a:gd name="T30" fmla="*/ 11 w 672"/>
                <a:gd name="T31" fmla="*/ 7 h 449"/>
                <a:gd name="T32" fmla="*/ 13 w 672"/>
                <a:gd name="T33" fmla="*/ 7 h 449"/>
                <a:gd name="T34" fmla="*/ 20 w 672"/>
                <a:gd name="T35" fmla="*/ 3 h 449"/>
                <a:gd name="T36" fmla="*/ 24 w 672"/>
                <a:gd name="T37" fmla="*/ 3 h 449"/>
                <a:gd name="T38" fmla="*/ 25 w 672"/>
                <a:gd name="T39" fmla="*/ 2 h 449"/>
                <a:gd name="T40" fmla="*/ 27 w 672"/>
                <a:gd name="T41" fmla="*/ 1 h 449"/>
                <a:gd name="T42" fmla="*/ 30 w 672"/>
                <a:gd name="T43" fmla="*/ 0 h 449"/>
                <a:gd name="T44" fmla="*/ 34 w 672"/>
                <a:gd name="T45" fmla="*/ 1 h 449"/>
                <a:gd name="T46" fmla="*/ 38 w 672"/>
                <a:gd name="T47" fmla="*/ 2 h 449"/>
                <a:gd name="T48" fmla="*/ 39 w 672"/>
                <a:gd name="T49" fmla="*/ 4 h 449"/>
                <a:gd name="T50" fmla="*/ 38 w 672"/>
                <a:gd name="T51" fmla="*/ 5 h 449"/>
                <a:gd name="T52" fmla="*/ 36 w 672"/>
                <a:gd name="T53" fmla="*/ 5 h 449"/>
                <a:gd name="T54" fmla="*/ 33 w 672"/>
                <a:gd name="T55" fmla="*/ 11 h 449"/>
                <a:gd name="T56" fmla="*/ 30 w 672"/>
                <a:gd name="T57" fmla="*/ 16 h 449"/>
                <a:gd name="T58" fmla="*/ 25 w 672"/>
                <a:gd name="T59" fmla="*/ 18 h 4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72" h="449">
                  <a:moveTo>
                    <a:pt x="437" y="372"/>
                  </a:moveTo>
                  <a:lnTo>
                    <a:pt x="414" y="364"/>
                  </a:lnTo>
                  <a:lnTo>
                    <a:pt x="372" y="372"/>
                  </a:lnTo>
                  <a:lnTo>
                    <a:pt x="276" y="415"/>
                  </a:lnTo>
                  <a:lnTo>
                    <a:pt x="223" y="437"/>
                  </a:lnTo>
                  <a:lnTo>
                    <a:pt x="191" y="449"/>
                  </a:lnTo>
                  <a:lnTo>
                    <a:pt x="115" y="395"/>
                  </a:lnTo>
                  <a:lnTo>
                    <a:pt x="22" y="298"/>
                  </a:lnTo>
                  <a:lnTo>
                    <a:pt x="0" y="276"/>
                  </a:lnTo>
                  <a:lnTo>
                    <a:pt x="30" y="256"/>
                  </a:lnTo>
                  <a:lnTo>
                    <a:pt x="30" y="211"/>
                  </a:lnTo>
                  <a:lnTo>
                    <a:pt x="64" y="149"/>
                  </a:lnTo>
                  <a:lnTo>
                    <a:pt x="95" y="149"/>
                  </a:lnTo>
                  <a:lnTo>
                    <a:pt x="95" y="95"/>
                  </a:lnTo>
                  <a:lnTo>
                    <a:pt x="161" y="137"/>
                  </a:lnTo>
                  <a:lnTo>
                    <a:pt x="191" y="137"/>
                  </a:lnTo>
                  <a:lnTo>
                    <a:pt x="223" y="137"/>
                  </a:lnTo>
                  <a:lnTo>
                    <a:pt x="352" y="62"/>
                  </a:lnTo>
                  <a:lnTo>
                    <a:pt x="406" y="53"/>
                  </a:lnTo>
                  <a:lnTo>
                    <a:pt x="426" y="30"/>
                  </a:lnTo>
                  <a:lnTo>
                    <a:pt x="459" y="10"/>
                  </a:lnTo>
                  <a:lnTo>
                    <a:pt x="514" y="0"/>
                  </a:lnTo>
                  <a:lnTo>
                    <a:pt x="598" y="20"/>
                  </a:lnTo>
                  <a:lnTo>
                    <a:pt x="652" y="42"/>
                  </a:lnTo>
                  <a:lnTo>
                    <a:pt x="672" y="72"/>
                  </a:lnTo>
                  <a:lnTo>
                    <a:pt x="652" y="107"/>
                  </a:lnTo>
                  <a:lnTo>
                    <a:pt x="618" y="115"/>
                  </a:lnTo>
                  <a:lnTo>
                    <a:pt x="565" y="223"/>
                  </a:lnTo>
                  <a:lnTo>
                    <a:pt x="521" y="330"/>
                  </a:lnTo>
                  <a:lnTo>
                    <a:pt x="437" y="372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0" name="Freeform 83"/>
            <p:cNvSpPr>
              <a:spLocks/>
            </p:cNvSpPr>
            <p:nvPr/>
          </p:nvSpPr>
          <p:spPr bwMode="auto">
            <a:xfrm>
              <a:off x="2412" y="858"/>
              <a:ext cx="907" cy="1102"/>
            </a:xfrm>
            <a:custGeom>
              <a:avLst/>
              <a:gdLst>
                <a:gd name="T0" fmla="*/ 28 w 1607"/>
                <a:gd name="T1" fmla="*/ 90 h 2012"/>
                <a:gd name="T2" fmla="*/ 30 w 1607"/>
                <a:gd name="T3" fmla="*/ 85 h 2012"/>
                <a:gd name="T4" fmla="*/ 33 w 1607"/>
                <a:gd name="T5" fmla="*/ 77 h 2012"/>
                <a:gd name="T6" fmla="*/ 30 w 1607"/>
                <a:gd name="T7" fmla="*/ 70 h 2012"/>
                <a:gd name="T8" fmla="*/ 30 w 1607"/>
                <a:gd name="T9" fmla="*/ 60 h 2012"/>
                <a:gd name="T10" fmla="*/ 34 w 1607"/>
                <a:gd name="T11" fmla="*/ 56 h 2012"/>
                <a:gd name="T12" fmla="*/ 39 w 1607"/>
                <a:gd name="T13" fmla="*/ 55 h 2012"/>
                <a:gd name="T14" fmla="*/ 41 w 1607"/>
                <a:gd name="T15" fmla="*/ 47 h 2012"/>
                <a:gd name="T16" fmla="*/ 43 w 1607"/>
                <a:gd name="T17" fmla="*/ 37 h 2012"/>
                <a:gd name="T18" fmla="*/ 47 w 1607"/>
                <a:gd name="T19" fmla="*/ 30 h 2012"/>
                <a:gd name="T20" fmla="*/ 52 w 1607"/>
                <a:gd name="T21" fmla="*/ 25 h 2012"/>
                <a:gd name="T22" fmla="*/ 58 w 1607"/>
                <a:gd name="T23" fmla="*/ 22 h 2012"/>
                <a:gd name="T24" fmla="*/ 60 w 1607"/>
                <a:gd name="T25" fmla="*/ 18 h 2012"/>
                <a:gd name="T26" fmla="*/ 63 w 1607"/>
                <a:gd name="T27" fmla="*/ 15 h 2012"/>
                <a:gd name="T28" fmla="*/ 66 w 1607"/>
                <a:gd name="T29" fmla="*/ 19 h 2012"/>
                <a:gd name="T30" fmla="*/ 71 w 1607"/>
                <a:gd name="T31" fmla="*/ 19 h 2012"/>
                <a:gd name="T32" fmla="*/ 75 w 1607"/>
                <a:gd name="T33" fmla="*/ 18 h 2012"/>
                <a:gd name="T34" fmla="*/ 76 w 1607"/>
                <a:gd name="T35" fmla="*/ 11 h 2012"/>
                <a:gd name="T36" fmla="*/ 81 w 1607"/>
                <a:gd name="T37" fmla="*/ 8 h 2012"/>
                <a:gd name="T38" fmla="*/ 85 w 1607"/>
                <a:gd name="T39" fmla="*/ 9 h 2012"/>
                <a:gd name="T40" fmla="*/ 86 w 1607"/>
                <a:gd name="T41" fmla="*/ 13 h 2012"/>
                <a:gd name="T42" fmla="*/ 90 w 1607"/>
                <a:gd name="T43" fmla="*/ 12 h 2012"/>
                <a:gd name="T44" fmla="*/ 92 w 1607"/>
                <a:gd name="T45" fmla="*/ 8 h 2012"/>
                <a:gd name="T46" fmla="*/ 88 w 1607"/>
                <a:gd name="T47" fmla="*/ 7 h 2012"/>
                <a:gd name="T48" fmla="*/ 80 w 1607"/>
                <a:gd name="T49" fmla="*/ 0 h 2012"/>
                <a:gd name="T50" fmla="*/ 75 w 1607"/>
                <a:gd name="T51" fmla="*/ 5 h 2012"/>
                <a:gd name="T52" fmla="*/ 71 w 1607"/>
                <a:gd name="T53" fmla="*/ 4 h 2012"/>
                <a:gd name="T54" fmla="*/ 63 w 1607"/>
                <a:gd name="T55" fmla="*/ 8 h 2012"/>
                <a:gd name="T56" fmla="*/ 52 w 1607"/>
                <a:gd name="T57" fmla="*/ 14 h 2012"/>
                <a:gd name="T58" fmla="*/ 51 w 1607"/>
                <a:gd name="T59" fmla="*/ 18 h 2012"/>
                <a:gd name="T60" fmla="*/ 45 w 1607"/>
                <a:gd name="T61" fmla="*/ 20 h 2012"/>
                <a:gd name="T62" fmla="*/ 41 w 1607"/>
                <a:gd name="T63" fmla="*/ 21 h 2012"/>
                <a:gd name="T64" fmla="*/ 36 w 1607"/>
                <a:gd name="T65" fmla="*/ 27 h 2012"/>
                <a:gd name="T66" fmla="*/ 42 w 1607"/>
                <a:gd name="T67" fmla="*/ 27 h 2012"/>
                <a:gd name="T68" fmla="*/ 37 w 1607"/>
                <a:gd name="T69" fmla="*/ 36 h 2012"/>
                <a:gd name="T70" fmla="*/ 26 w 1607"/>
                <a:gd name="T71" fmla="*/ 53 h 2012"/>
                <a:gd name="T72" fmla="*/ 17 w 1607"/>
                <a:gd name="T73" fmla="*/ 60 h 2012"/>
                <a:gd name="T74" fmla="*/ 8 w 1607"/>
                <a:gd name="T75" fmla="*/ 65 h 2012"/>
                <a:gd name="T76" fmla="*/ 0 w 1607"/>
                <a:gd name="T77" fmla="*/ 74 h 2012"/>
                <a:gd name="T78" fmla="*/ 0 w 1607"/>
                <a:gd name="T79" fmla="*/ 87 h 2012"/>
                <a:gd name="T80" fmla="*/ 2 w 1607"/>
                <a:gd name="T81" fmla="*/ 90 h 2012"/>
                <a:gd name="T82" fmla="*/ 5 w 1607"/>
                <a:gd name="T83" fmla="*/ 98 h 2012"/>
                <a:gd name="T84" fmla="*/ 19 w 1607"/>
                <a:gd name="T85" fmla="*/ 93 h 2012"/>
                <a:gd name="T86" fmla="*/ 25 w 1607"/>
                <a:gd name="T87" fmla="*/ 92 h 20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607" h="2012">
                  <a:moveTo>
                    <a:pt x="451" y="1905"/>
                  </a:moveTo>
                  <a:lnTo>
                    <a:pt x="473" y="1894"/>
                  </a:lnTo>
                  <a:lnTo>
                    <a:pt x="481" y="1840"/>
                  </a:lnTo>
                  <a:lnTo>
                    <a:pt x="481" y="1786"/>
                  </a:lnTo>
                  <a:lnTo>
                    <a:pt x="515" y="1743"/>
                  </a:lnTo>
                  <a:lnTo>
                    <a:pt x="535" y="1733"/>
                  </a:lnTo>
                  <a:lnTo>
                    <a:pt x="546" y="1636"/>
                  </a:lnTo>
                  <a:lnTo>
                    <a:pt x="535" y="1582"/>
                  </a:lnTo>
                  <a:lnTo>
                    <a:pt x="568" y="1562"/>
                  </a:lnTo>
                  <a:lnTo>
                    <a:pt x="577" y="1509"/>
                  </a:lnTo>
                  <a:lnTo>
                    <a:pt x="535" y="1465"/>
                  </a:lnTo>
                  <a:lnTo>
                    <a:pt x="535" y="1410"/>
                  </a:lnTo>
                  <a:lnTo>
                    <a:pt x="535" y="1359"/>
                  </a:lnTo>
                  <a:lnTo>
                    <a:pt x="546" y="1261"/>
                  </a:lnTo>
                  <a:lnTo>
                    <a:pt x="535" y="1219"/>
                  </a:lnTo>
                  <a:lnTo>
                    <a:pt x="546" y="1175"/>
                  </a:lnTo>
                  <a:lnTo>
                    <a:pt x="577" y="1145"/>
                  </a:lnTo>
                  <a:lnTo>
                    <a:pt x="600" y="1133"/>
                  </a:lnTo>
                  <a:lnTo>
                    <a:pt x="632" y="1122"/>
                  </a:lnTo>
                  <a:lnTo>
                    <a:pt x="654" y="1122"/>
                  </a:lnTo>
                  <a:lnTo>
                    <a:pt x="684" y="1110"/>
                  </a:lnTo>
                  <a:lnTo>
                    <a:pt x="674" y="1060"/>
                  </a:lnTo>
                  <a:lnTo>
                    <a:pt x="665" y="1026"/>
                  </a:lnTo>
                  <a:lnTo>
                    <a:pt x="707" y="953"/>
                  </a:lnTo>
                  <a:lnTo>
                    <a:pt x="719" y="812"/>
                  </a:lnTo>
                  <a:lnTo>
                    <a:pt x="749" y="802"/>
                  </a:lnTo>
                  <a:lnTo>
                    <a:pt x="761" y="760"/>
                  </a:lnTo>
                  <a:lnTo>
                    <a:pt x="803" y="695"/>
                  </a:lnTo>
                  <a:lnTo>
                    <a:pt x="823" y="641"/>
                  </a:lnTo>
                  <a:lnTo>
                    <a:pt x="815" y="611"/>
                  </a:lnTo>
                  <a:lnTo>
                    <a:pt x="846" y="534"/>
                  </a:lnTo>
                  <a:lnTo>
                    <a:pt x="868" y="512"/>
                  </a:lnTo>
                  <a:lnTo>
                    <a:pt x="922" y="512"/>
                  </a:lnTo>
                  <a:lnTo>
                    <a:pt x="922" y="460"/>
                  </a:lnTo>
                  <a:lnTo>
                    <a:pt x="942" y="438"/>
                  </a:lnTo>
                  <a:lnTo>
                    <a:pt x="1019" y="450"/>
                  </a:lnTo>
                  <a:lnTo>
                    <a:pt x="1039" y="438"/>
                  </a:lnTo>
                  <a:lnTo>
                    <a:pt x="1027" y="395"/>
                  </a:lnTo>
                  <a:lnTo>
                    <a:pt x="1039" y="353"/>
                  </a:lnTo>
                  <a:lnTo>
                    <a:pt x="1061" y="353"/>
                  </a:lnTo>
                  <a:lnTo>
                    <a:pt x="1072" y="342"/>
                  </a:lnTo>
                  <a:lnTo>
                    <a:pt x="1091" y="311"/>
                  </a:lnTo>
                  <a:lnTo>
                    <a:pt x="1114" y="320"/>
                  </a:lnTo>
                  <a:lnTo>
                    <a:pt x="1146" y="353"/>
                  </a:lnTo>
                  <a:lnTo>
                    <a:pt x="1156" y="385"/>
                  </a:lnTo>
                  <a:lnTo>
                    <a:pt x="1176" y="385"/>
                  </a:lnTo>
                  <a:lnTo>
                    <a:pt x="1210" y="395"/>
                  </a:lnTo>
                  <a:lnTo>
                    <a:pt x="1230" y="385"/>
                  </a:lnTo>
                  <a:lnTo>
                    <a:pt x="1253" y="362"/>
                  </a:lnTo>
                  <a:lnTo>
                    <a:pt x="1272" y="373"/>
                  </a:lnTo>
                  <a:lnTo>
                    <a:pt x="1307" y="373"/>
                  </a:lnTo>
                  <a:lnTo>
                    <a:pt x="1337" y="331"/>
                  </a:lnTo>
                  <a:lnTo>
                    <a:pt x="1337" y="276"/>
                  </a:lnTo>
                  <a:lnTo>
                    <a:pt x="1337" y="224"/>
                  </a:lnTo>
                  <a:lnTo>
                    <a:pt x="1349" y="192"/>
                  </a:lnTo>
                  <a:lnTo>
                    <a:pt x="1391" y="181"/>
                  </a:lnTo>
                  <a:lnTo>
                    <a:pt x="1423" y="150"/>
                  </a:lnTo>
                  <a:lnTo>
                    <a:pt x="1445" y="150"/>
                  </a:lnTo>
                  <a:lnTo>
                    <a:pt x="1476" y="169"/>
                  </a:lnTo>
                  <a:lnTo>
                    <a:pt x="1488" y="181"/>
                  </a:lnTo>
                  <a:lnTo>
                    <a:pt x="1510" y="192"/>
                  </a:lnTo>
                  <a:lnTo>
                    <a:pt x="1530" y="234"/>
                  </a:lnTo>
                  <a:lnTo>
                    <a:pt x="1510" y="257"/>
                  </a:lnTo>
                  <a:lnTo>
                    <a:pt x="1530" y="288"/>
                  </a:lnTo>
                  <a:lnTo>
                    <a:pt x="1541" y="257"/>
                  </a:lnTo>
                  <a:lnTo>
                    <a:pt x="1564" y="234"/>
                  </a:lnTo>
                  <a:lnTo>
                    <a:pt x="1572" y="204"/>
                  </a:lnTo>
                  <a:lnTo>
                    <a:pt x="1595" y="192"/>
                  </a:lnTo>
                  <a:lnTo>
                    <a:pt x="1607" y="161"/>
                  </a:lnTo>
                  <a:lnTo>
                    <a:pt x="1553" y="161"/>
                  </a:lnTo>
                  <a:lnTo>
                    <a:pt x="1476" y="127"/>
                  </a:lnTo>
                  <a:lnTo>
                    <a:pt x="1541" y="127"/>
                  </a:lnTo>
                  <a:lnTo>
                    <a:pt x="1595" y="65"/>
                  </a:lnTo>
                  <a:lnTo>
                    <a:pt x="1468" y="11"/>
                  </a:lnTo>
                  <a:lnTo>
                    <a:pt x="1403" y="0"/>
                  </a:lnTo>
                  <a:lnTo>
                    <a:pt x="1372" y="97"/>
                  </a:lnTo>
                  <a:lnTo>
                    <a:pt x="1337" y="31"/>
                  </a:lnTo>
                  <a:lnTo>
                    <a:pt x="1295" y="97"/>
                  </a:lnTo>
                  <a:lnTo>
                    <a:pt x="1295" y="0"/>
                  </a:lnTo>
                  <a:lnTo>
                    <a:pt x="1253" y="31"/>
                  </a:lnTo>
                  <a:lnTo>
                    <a:pt x="1230" y="85"/>
                  </a:lnTo>
                  <a:lnTo>
                    <a:pt x="1176" y="65"/>
                  </a:lnTo>
                  <a:lnTo>
                    <a:pt x="1123" y="107"/>
                  </a:lnTo>
                  <a:lnTo>
                    <a:pt x="1091" y="169"/>
                  </a:lnTo>
                  <a:lnTo>
                    <a:pt x="1019" y="204"/>
                  </a:lnTo>
                  <a:lnTo>
                    <a:pt x="953" y="204"/>
                  </a:lnTo>
                  <a:lnTo>
                    <a:pt x="910" y="276"/>
                  </a:lnTo>
                  <a:lnTo>
                    <a:pt x="858" y="311"/>
                  </a:lnTo>
                  <a:lnTo>
                    <a:pt x="858" y="362"/>
                  </a:lnTo>
                  <a:lnTo>
                    <a:pt x="888" y="373"/>
                  </a:lnTo>
                  <a:lnTo>
                    <a:pt x="835" y="427"/>
                  </a:lnTo>
                  <a:lnTo>
                    <a:pt x="835" y="373"/>
                  </a:lnTo>
                  <a:lnTo>
                    <a:pt x="792" y="418"/>
                  </a:lnTo>
                  <a:lnTo>
                    <a:pt x="803" y="342"/>
                  </a:lnTo>
                  <a:lnTo>
                    <a:pt x="761" y="385"/>
                  </a:lnTo>
                  <a:lnTo>
                    <a:pt x="707" y="427"/>
                  </a:lnTo>
                  <a:lnTo>
                    <a:pt x="739" y="460"/>
                  </a:lnTo>
                  <a:lnTo>
                    <a:pt x="665" y="492"/>
                  </a:lnTo>
                  <a:lnTo>
                    <a:pt x="622" y="546"/>
                  </a:lnTo>
                  <a:lnTo>
                    <a:pt x="684" y="504"/>
                  </a:lnTo>
                  <a:lnTo>
                    <a:pt x="815" y="469"/>
                  </a:lnTo>
                  <a:lnTo>
                    <a:pt x="739" y="557"/>
                  </a:lnTo>
                  <a:lnTo>
                    <a:pt x="719" y="619"/>
                  </a:lnTo>
                  <a:lnTo>
                    <a:pt x="674" y="673"/>
                  </a:lnTo>
                  <a:lnTo>
                    <a:pt x="642" y="738"/>
                  </a:lnTo>
                  <a:lnTo>
                    <a:pt x="558" y="941"/>
                  </a:lnTo>
                  <a:lnTo>
                    <a:pt x="503" y="983"/>
                  </a:lnTo>
                  <a:lnTo>
                    <a:pt x="451" y="1068"/>
                  </a:lnTo>
                  <a:lnTo>
                    <a:pt x="365" y="1199"/>
                  </a:lnTo>
                  <a:lnTo>
                    <a:pt x="332" y="1157"/>
                  </a:lnTo>
                  <a:lnTo>
                    <a:pt x="300" y="1219"/>
                  </a:lnTo>
                  <a:lnTo>
                    <a:pt x="258" y="1261"/>
                  </a:lnTo>
                  <a:lnTo>
                    <a:pt x="193" y="1261"/>
                  </a:lnTo>
                  <a:lnTo>
                    <a:pt x="139" y="1326"/>
                  </a:lnTo>
                  <a:lnTo>
                    <a:pt x="24" y="1410"/>
                  </a:lnTo>
                  <a:lnTo>
                    <a:pt x="32" y="1465"/>
                  </a:lnTo>
                  <a:lnTo>
                    <a:pt x="0" y="1509"/>
                  </a:lnTo>
                  <a:lnTo>
                    <a:pt x="0" y="1636"/>
                  </a:lnTo>
                  <a:lnTo>
                    <a:pt x="32" y="1701"/>
                  </a:lnTo>
                  <a:lnTo>
                    <a:pt x="0" y="1755"/>
                  </a:lnTo>
                  <a:lnTo>
                    <a:pt x="0" y="1806"/>
                  </a:lnTo>
                  <a:lnTo>
                    <a:pt x="66" y="1798"/>
                  </a:lnTo>
                  <a:lnTo>
                    <a:pt x="24" y="1840"/>
                  </a:lnTo>
                  <a:lnTo>
                    <a:pt x="0" y="1905"/>
                  </a:lnTo>
                  <a:lnTo>
                    <a:pt x="32" y="1947"/>
                  </a:lnTo>
                  <a:lnTo>
                    <a:pt x="86" y="1989"/>
                  </a:lnTo>
                  <a:lnTo>
                    <a:pt x="161" y="2012"/>
                  </a:lnTo>
                  <a:lnTo>
                    <a:pt x="223" y="1979"/>
                  </a:lnTo>
                  <a:lnTo>
                    <a:pt x="332" y="1882"/>
                  </a:lnTo>
                  <a:lnTo>
                    <a:pt x="374" y="1882"/>
                  </a:lnTo>
                  <a:lnTo>
                    <a:pt x="396" y="1828"/>
                  </a:lnTo>
                  <a:lnTo>
                    <a:pt x="439" y="1872"/>
                  </a:lnTo>
                  <a:lnTo>
                    <a:pt x="439" y="1905"/>
                  </a:lnTo>
                  <a:lnTo>
                    <a:pt x="451" y="1905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1" name="Freeform 84"/>
            <p:cNvSpPr>
              <a:spLocks/>
            </p:cNvSpPr>
            <p:nvPr/>
          </p:nvSpPr>
          <p:spPr bwMode="auto">
            <a:xfrm>
              <a:off x="2412" y="858"/>
              <a:ext cx="907" cy="1102"/>
            </a:xfrm>
            <a:custGeom>
              <a:avLst/>
              <a:gdLst>
                <a:gd name="T0" fmla="*/ 28 w 1607"/>
                <a:gd name="T1" fmla="*/ 90 h 2012"/>
                <a:gd name="T2" fmla="*/ 30 w 1607"/>
                <a:gd name="T3" fmla="*/ 85 h 2012"/>
                <a:gd name="T4" fmla="*/ 33 w 1607"/>
                <a:gd name="T5" fmla="*/ 77 h 2012"/>
                <a:gd name="T6" fmla="*/ 30 w 1607"/>
                <a:gd name="T7" fmla="*/ 70 h 2012"/>
                <a:gd name="T8" fmla="*/ 30 w 1607"/>
                <a:gd name="T9" fmla="*/ 60 h 2012"/>
                <a:gd name="T10" fmla="*/ 34 w 1607"/>
                <a:gd name="T11" fmla="*/ 56 h 2012"/>
                <a:gd name="T12" fmla="*/ 39 w 1607"/>
                <a:gd name="T13" fmla="*/ 55 h 2012"/>
                <a:gd name="T14" fmla="*/ 41 w 1607"/>
                <a:gd name="T15" fmla="*/ 47 h 2012"/>
                <a:gd name="T16" fmla="*/ 43 w 1607"/>
                <a:gd name="T17" fmla="*/ 37 h 2012"/>
                <a:gd name="T18" fmla="*/ 47 w 1607"/>
                <a:gd name="T19" fmla="*/ 30 h 2012"/>
                <a:gd name="T20" fmla="*/ 52 w 1607"/>
                <a:gd name="T21" fmla="*/ 25 h 2012"/>
                <a:gd name="T22" fmla="*/ 58 w 1607"/>
                <a:gd name="T23" fmla="*/ 22 h 2012"/>
                <a:gd name="T24" fmla="*/ 60 w 1607"/>
                <a:gd name="T25" fmla="*/ 18 h 2012"/>
                <a:gd name="T26" fmla="*/ 63 w 1607"/>
                <a:gd name="T27" fmla="*/ 15 h 2012"/>
                <a:gd name="T28" fmla="*/ 66 w 1607"/>
                <a:gd name="T29" fmla="*/ 19 h 2012"/>
                <a:gd name="T30" fmla="*/ 71 w 1607"/>
                <a:gd name="T31" fmla="*/ 19 h 2012"/>
                <a:gd name="T32" fmla="*/ 75 w 1607"/>
                <a:gd name="T33" fmla="*/ 18 h 2012"/>
                <a:gd name="T34" fmla="*/ 76 w 1607"/>
                <a:gd name="T35" fmla="*/ 11 h 2012"/>
                <a:gd name="T36" fmla="*/ 81 w 1607"/>
                <a:gd name="T37" fmla="*/ 8 h 2012"/>
                <a:gd name="T38" fmla="*/ 85 w 1607"/>
                <a:gd name="T39" fmla="*/ 9 h 2012"/>
                <a:gd name="T40" fmla="*/ 86 w 1607"/>
                <a:gd name="T41" fmla="*/ 13 h 2012"/>
                <a:gd name="T42" fmla="*/ 90 w 1607"/>
                <a:gd name="T43" fmla="*/ 12 h 2012"/>
                <a:gd name="T44" fmla="*/ 92 w 1607"/>
                <a:gd name="T45" fmla="*/ 8 h 2012"/>
                <a:gd name="T46" fmla="*/ 88 w 1607"/>
                <a:gd name="T47" fmla="*/ 7 h 2012"/>
                <a:gd name="T48" fmla="*/ 80 w 1607"/>
                <a:gd name="T49" fmla="*/ 0 h 2012"/>
                <a:gd name="T50" fmla="*/ 75 w 1607"/>
                <a:gd name="T51" fmla="*/ 5 h 2012"/>
                <a:gd name="T52" fmla="*/ 71 w 1607"/>
                <a:gd name="T53" fmla="*/ 4 h 2012"/>
                <a:gd name="T54" fmla="*/ 63 w 1607"/>
                <a:gd name="T55" fmla="*/ 8 h 2012"/>
                <a:gd name="T56" fmla="*/ 52 w 1607"/>
                <a:gd name="T57" fmla="*/ 14 h 2012"/>
                <a:gd name="T58" fmla="*/ 51 w 1607"/>
                <a:gd name="T59" fmla="*/ 18 h 2012"/>
                <a:gd name="T60" fmla="*/ 45 w 1607"/>
                <a:gd name="T61" fmla="*/ 20 h 2012"/>
                <a:gd name="T62" fmla="*/ 41 w 1607"/>
                <a:gd name="T63" fmla="*/ 21 h 2012"/>
                <a:gd name="T64" fmla="*/ 36 w 1607"/>
                <a:gd name="T65" fmla="*/ 27 h 2012"/>
                <a:gd name="T66" fmla="*/ 42 w 1607"/>
                <a:gd name="T67" fmla="*/ 27 h 2012"/>
                <a:gd name="T68" fmla="*/ 37 w 1607"/>
                <a:gd name="T69" fmla="*/ 36 h 2012"/>
                <a:gd name="T70" fmla="*/ 26 w 1607"/>
                <a:gd name="T71" fmla="*/ 53 h 2012"/>
                <a:gd name="T72" fmla="*/ 17 w 1607"/>
                <a:gd name="T73" fmla="*/ 60 h 2012"/>
                <a:gd name="T74" fmla="*/ 8 w 1607"/>
                <a:gd name="T75" fmla="*/ 65 h 2012"/>
                <a:gd name="T76" fmla="*/ 0 w 1607"/>
                <a:gd name="T77" fmla="*/ 74 h 2012"/>
                <a:gd name="T78" fmla="*/ 0 w 1607"/>
                <a:gd name="T79" fmla="*/ 87 h 2012"/>
                <a:gd name="T80" fmla="*/ 2 w 1607"/>
                <a:gd name="T81" fmla="*/ 90 h 2012"/>
                <a:gd name="T82" fmla="*/ 5 w 1607"/>
                <a:gd name="T83" fmla="*/ 98 h 2012"/>
                <a:gd name="T84" fmla="*/ 19 w 1607"/>
                <a:gd name="T85" fmla="*/ 93 h 2012"/>
                <a:gd name="T86" fmla="*/ 25 w 1607"/>
                <a:gd name="T87" fmla="*/ 92 h 20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607" h="2012">
                  <a:moveTo>
                    <a:pt x="451" y="1905"/>
                  </a:moveTo>
                  <a:lnTo>
                    <a:pt x="473" y="1894"/>
                  </a:lnTo>
                  <a:lnTo>
                    <a:pt x="481" y="1840"/>
                  </a:lnTo>
                  <a:lnTo>
                    <a:pt x="481" y="1786"/>
                  </a:lnTo>
                  <a:lnTo>
                    <a:pt x="515" y="1743"/>
                  </a:lnTo>
                  <a:lnTo>
                    <a:pt x="535" y="1733"/>
                  </a:lnTo>
                  <a:lnTo>
                    <a:pt x="546" y="1636"/>
                  </a:lnTo>
                  <a:lnTo>
                    <a:pt x="535" y="1582"/>
                  </a:lnTo>
                  <a:lnTo>
                    <a:pt x="568" y="1562"/>
                  </a:lnTo>
                  <a:lnTo>
                    <a:pt x="577" y="1509"/>
                  </a:lnTo>
                  <a:lnTo>
                    <a:pt x="535" y="1465"/>
                  </a:lnTo>
                  <a:lnTo>
                    <a:pt x="535" y="1410"/>
                  </a:lnTo>
                  <a:lnTo>
                    <a:pt x="535" y="1359"/>
                  </a:lnTo>
                  <a:lnTo>
                    <a:pt x="546" y="1261"/>
                  </a:lnTo>
                  <a:lnTo>
                    <a:pt x="535" y="1219"/>
                  </a:lnTo>
                  <a:lnTo>
                    <a:pt x="546" y="1175"/>
                  </a:lnTo>
                  <a:lnTo>
                    <a:pt x="577" y="1145"/>
                  </a:lnTo>
                  <a:lnTo>
                    <a:pt x="600" y="1133"/>
                  </a:lnTo>
                  <a:lnTo>
                    <a:pt x="632" y="1122"/>
                  </a:lnTo>
                  <a:lnTo>
                    <a:pt x="654" y="1122"/>
                  </a:lnTo>
                  <a:lnTo>
                    <a:pt x="684" y="1110"/>
                  </a:lnTo>
                  <a:lnTo>
                    <a:pt x="674" y="1060"/>
                  </a:lnTo>
                  <a:lnTo>
                    <a:pt x="665" y="1026"/>
                  </a:lnTo>
                  <a:lnTo>
                    <a:pt x="707" y="953"/>
                  </a:lnTo>
                  <a:lnTo>
                    <a:pt x="719" y="812"/>
                  </a:lnTo>
                  <a:lnTo>
                    <a:pt x="749" y="802"/>
                  </a:lnTo>
                  <a:lnTo>
                    <a:pt x="761" y="760"/>
                  </a:lnTo>
                  <a:lnTo>
                    <a:pt x="803" y="695"/>
                  </a:lnTo>
                  <a:lnTo>
                    <a:pt x="823" y="641"/>
                  </a:lnTo>
                  <a:lnTo>
                    <a:pt x="815" y="611"/>
                  </a:lnTo>
                  <a:lnTo>
                    <a:pt x="846" y="534"/>
                  </a:lnTo>
                  <a:lnTo>
                    <a:pt x="868" y="512"/>
                  </a:lnTo>
                  <a:lnTo>
                    <a:pt x="922" y="512"/>
                  </a:lnTo>
                  <a:lnTo>
                    <a:pt x="922" y="460"/>
                  </a:lnTo>
                  <a:lnTo>
                    <a:pt x="942" y="438"/>
                  </a:lnTo>
                  <a:lnTo>
                    <a:pt x="1019" y="450"/>
                  </a:lnTo>
                  <a:lnTo>
                    <a:pt x="1039" y="438"/>
                  </a:lnTo>
                  <a:lnTo>
                    <a:pt x="1027" y="395"/>
                  </a:lnTo>
                  <a:lnTo>
                    <a:pt x="1039" y="353"/>
                  </a:lnTo>
                  <a:lnTo>
                    <a:pt x="1061" y="353"/>
                  </a:lnTo>
                  <a:lnTo>
                    <a:pt x="1072" y="342"/>
                  </a:lnTo>
                  <a:lnTo>
                    <a:pt x="1091" y="311"/>
                  </a:lnTo>
                  <a:lnTo>
                    <a:pt x="1114" y="320"/>
                  </a:lnTo>
                  <a:lnTo>
                    <a:pt x="1146" y="353"/>
                  </a:lnTo>
                  <a:lnTo>
                    <a:pt x="1156" y="385"/>
                  </a:lnTo>
                  <a:lnTo>
                    <a:pt x="1176" y="385"/>
                  </a:lnTo>
                  <a:lnTo>
                    <a:pt x="1210" y="395"/>
                  </a:lnTo>
                  <a:lnTo>
                    <a:pt x="1230" y="385"/>
                  </a:lnTo>
                  <a:lnTo>
                    <a:pt x="1253" y="362"/>
                  </a:lnTo>
                  <a:lnTo>
                    <a:pt x="1272" y="373"/>
                  </a:lnTo>
                  <a:lnTo>
                    <a:pt x="1307" y="373"/>
                  </a:lnTo>
                  <a:lnTo>
                    <a:pt x="1337" y="331"/>
                  </a:lnTo>
                  <a:lnTo>
                    <a:pt x="1337" y="276"/>
                  </a:lnTo>
                  <a:lnTo>
                    <a:pt x="1337" y="224"/>
                  </a:lnTo>
                  <a:lnTo>
                    <a:pt x="1349" y="192"/>
                  </a:lnTo>
                  <a:lnTo>
                    <a:pt x="1391" y="181"/>
                  </a:lnTo>
                  <a:lnTo>
                    <a:pt x="1423" y="150"/>
                  </a:lnTo>
                  <a:lnTo>
                    <a:pt x="1445" y="150"/>
                  </a:lnTo>
                  <a:lnTo>
                    <a:pt x="1476" y="169"/>
                  </a:lnTo>
                  <a:lnTo>
                    <a:pt x="1488" y="181"/>
                  </a:lnTo>
                  <a:lnTo>
                    <a:pt x="1510" y="192"/>
                  </a:lnTo>
                  <a:lnTo>
                    <a:pt x="1530" y="234"/>
                  </a:lnTo>
                  <a:lnTo>
                    <a:pt x="1510" y="257"/>
                  </a:lnTo>
                  <a:lnTo>
                    <a:pt x="1530" y="288"/>
                  </a:lnTo>
                  <a:lnTo>
                    <a:pt x="1541" y="257"/>
                  </a:lnTo>
                  <a:lnTo>
                    <a:pt x="1564" y="234"/>
                  </a:lnTo>
                  <a:lnTo>
                    <a:pt x="1572" y="204"/>
                  </a:lnTo>
                  <a:lnTo>
                    <a:pt x="1595" y="192"/>
                  </a:lnTo>
                  <a:lnTo>
                    <a:pt x="1607" y="161"/>
                  </a:lnTo>
                  <a:lnTo>
                    <a:pt x="1553" y="161"/>
                  </a:lnTo>
                  <a:lnTo>
                    <a:pt x="1476" y="127"/>
                  </a:lnTo>
                  <a:lnTo>
                    <a:pt x="1541" y="127"/>
                  </a:lnTo>
                  <a:lnTo>
                    <a:pt x="1595" y="65"/>
                  </a:lnTo>
                  <a:lnTo>
                    <a:pt x="1468" y="11"/>
                  </a:lnTo>
                  <a:lnTo>
                    <a:pt x="1403" y="0"/>
                  </a:lnTo>
                  <a:lnTo>
                    <a:pt x="1372" y="97"/>
                  </a:lnTo>
                  <a:lnTo>
                    <a:pt x="1337" y="31"/>
                  </a:lnTo>
                  <a:lnTo>
                    <a:pt x="1295" y="97"/>
                  </a:lnTo>
                  <a:lnTo>
                    <a:pt x="1295" y="0"/>
                  </a:lnTo>
                  <a:lnTo>
                    <a:pt x="1253" y="31"/>
                  </a:lnTo>
                  <a:lnTo>
                    <a:pt x="1230" y="85"/>
                  </a:lnTo>
                  <a:lnTo>
                    <a:pt x="1176" y="65"/>
                  </a:lnTo>
                  <a:lnTo>
                    <a:pt x="1123" y="107"/>
                  </a:lnTo>
                  <a:lnTo>
                    <a:pt x="1091" y="169"/>
                  </a:lnTo>
                  <a:lnTo>
                    <a:pt x="1019" y="204"/>
                  </a:lnTo>
                  <a:lnTo>
                    <a:pt x="953" y="204"/>
                  </a:lnTo>
                  <a:lnTo>
                    <a:pt x="910" y="276"/>
                  </a:lnTo>
                  <a:lnTo>
                    <a:pt x="858" y="311"/>
                  </a:lnTo>
                  <a:lnTo>
                    <a:pt x="858" y="362"/>
                  </a:lnTo>
                  <a:lnTo>
                    <a:pt x="888" y="373"/>
                  </a:lnTo>
                  <a:lnTo>
                    <a:pt x="835" y="427"/>
                  </a:lnTo>
                  <a:lnTo>
                    <a:pt x="835" y="373"/>
                  </a:lnTo>
                  <a:lnTo>
                    <a:pt x="792" y="418"/>
                  </a:lnTo>
                  <a:lnTo>
                    <a:pt x="803" y="342"/>
                  </a:lnTo>
                  <a:lnTo>
                    <a:pt x="761" y="385"/>
                  </a:lnTo>
                  <a:lnTo>
                    <a:pt x="707" y="427"/>
                  </a:lnTo>
                  <a:lnTo>
                    <a:pt x="739" y="460"/>
                  </a:lnTo>
                  <a:lnTo>
                    <a:pt x="665" y="492"/>
                  </a:lnTo>
                  <a:lnTo>
                    <a:pt x="622" y="546"/>
                  </a:lnTo>
                  <a:lnTo>
                    <a:pt x="684" y="504"/>
                  </a:lnTo>
                  <a:lnTo>
                    <a:pt x="815" y="469"/>
                  </a:lnTo>
                  <a:lnTo>
                    <a:pt x="739" y="557"/>
                  </a:lnTo>
                  <a:lnTo>
                    <a:pt x="719" y="619"/>
                  </a:lnTo>
                  <a:lnTo>
                    <a:pt x="674" y="673"/>
                  </a:lnTo>
                  <a:lnTo>
                    <a:pt x="642" y="738"/>
                  </a:lnTo>
                  <a:lnTo>
                    <a:pt x="558" y="941"/>
                  </a:lnTo>
                  <a:lnTo>
                    <a:pt x="503" y="983"/>
                  </a:lnTo>
                  <a:lnTo>
                    <a:pt x="451" y="1068"/>
                  </a:lnTo>
                  <a:lnTo>
                    <a:pt x="365" y="1199"/>
                  </a:lnTo>
                  <a:lnTo>
                    <a:pt x="332" y="1157"/>
                  </a:lnTo>
                  <a:lnTo>
                    <a:pt x="300" y="1219"/>
                  </a:lnTo>
                  <a:lnTo>
                    <a:pt x="258" y="1261"/>
                  </a:lnTo>
                  <a:lnTo>
                    <a:pt x="193" y="1261"/>
                  </a:lnTo>
                  <a:lnTo>
                    <a:pt x="139" y="1326"/>
                  </a:lnTo>
                  <a:lnTo>
                    <a:pt x="24" y="1410"/>
                  </a:lnTo>
                  <a:lnTo>
                    <a:pt x="32" y="1465"/>
                  </a:lnTo>
                  <a:lnTo>
                    <a:pt x="0" y="1509"/>
                  </a:lnTo>
                  <a:lnTo>
                    <a:pt x="0" y="1636"/>
                  </a:lnTo>
                  <a:lnTo>
                    <a:pt x="32" y="1701"/>
                  </a:lnTo>
                  <a:lnTo>
                    <a:pt x="0" y="1755"/>
                  </a:lnTo>
                  <a:lnTo>
                    <a:pt x="0" y="1806"/>
                  </a:lnTo>
                  <a:lnTo>
                    <a:pt x="66" y="1798"/>
                  </a:lnTo>
                  <a:lnTo>
                    <a:pt x="24" y="1840"/>
                  </a:lnTo>
                  <a:lnTo>
                    <a:pt x="0" y="1905"/>
                  </a:lnTo>
                  <a:lnTo>
                    <a:pt x="32" y="1947"/>
                  </a:lnTo>
                  <a:lnTo>
                    <a:pt x="86" y="1989"/>
                  </a:lnTo>
                  <a:lnTo>
                    <a:pt x="161" y="2012"/>
                  </a:lnTo>
                  <a:lnTo>
                    <a:pt x="223" y="1979"/>
                  </a:lnTo>
                  <a:lnTo>
                    <a:pt x="332" y="1882"/>
                  </a:lnTo>
                  <a:lnTo>
                    <a:pt x="374" y="1882"/>
                  </a:lnTo>
                  <a:lnTo>
                    <a:pt x="396" y="1828"/>
                  </a:lnTo>
                  <a:lnTo>
                    <a:pt x="439" y="1872"/>
                  </a:lnTo>
                  <a:lnTo>
                    <a:pt x="439" y="1905"/>
                  </a:lnTo>
                  <a:lnTo>
                    <a:pt x="451" y="1905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2" name="Freeform 85"/>
            <p:cNvSpPr>
              <a:spLocks/>
            </p:cNvSpPr>
            <p:nvPr/>
          </p:nvSpPr>
          <p:spPr bwMode="auto">
            <a:xfrm>
              <a:off x="2659" y="1051"/>
              <a:ext cx="490" cy="1143"/>
            </a:xfrm>
            <a:custGeom>
              <a:avLst/>
              <a:gdLst>
                <a:gd name="T0" fmla="*/ 49 w 868"/>
                <a:gd name="T1" fmla="*/ 21 h 2086"/>
                <a:gd name="T2" fmla="*/ 49 w 868"/>
                <a:gd name="T3" fmla="*/ 16 h 2086"/>
                <a:gd name="T4" fmla="*/ 47 w 868"/>
                <a:gd name="T5" fmla="*/ 13 h 2086"/>
                <a:gd name="T6" fmla="*/ 45 w 868"/>
                <a:gd name="T7" fmla="*/ 7 h 2086"/>
                <a:gd name="T8" fmla="*/ 42 w 868"/>
                <a:gd name="T9" fmla="*/ 4 h 2086"/>
                <a:gd name="T10" fmla="*/ 36 w 868"/>
                <a:gd name="T11" fmla="*/ 0 h 2086"/>
                <a:gd name="T12" fmla="*/ 34 w 868"/>
                <a:gd name="T13" fmla="*/ 2 h 2086"/>
                <a:gd name="T14" fmla="*/ 33 w 868"/>
                <a:gd name="T15" fmla="*/ 5 h 2086"/>
                <a:gd name="T16" fmla="*/ 28 w 868"/>
                <a:gd name="T17" fmla="*/ 5 h 2086"/>
                <a:gd name="T18" fmla="*/ 24 w 868"/>
                <a:gd name="T19" fmla="*/ 8 h 2086"/>
                <a:gd name="T20" fmla="*/ 21 w 868"/>
                <a:gd name="T21" fmla="*/ 13 h 2086"/>
                <a:gd name="T22" fmla="*/ 21 w 868"/>
                <a:gd name="T23" fmla="*/ 17 h 2086"/>
                <a:gd name="T24" fmla="*/ 18 w 868"/>
                <a:gd name="T25" fmla="*/ 22 h 2086"/>
                <a:gd name="T26" fmla="*/ 15 w 868"/>
                <a:gd name="T27" fmla="*/ 30 h 2086"/>
                <a:gd name="T28" fmla="*/ 14 w 868"/>
                <a:gd name="T29" fmla="*/ 35 h 2086"/>
                <a:gd name="T30" fmla="*/ 12 w 868"/>
                <a:gd name="T31" fmla="*/ 38 h 2086"/>
                <a:gd name="T32" fmla="*/ 9 w 868"/>
                <a:gd name="T33" fmla="*/ 38 h 2086"/>
                <a:gd name="T34" fmla="*/ 6 w 868"/>
                <a:gd name="T35" fmla="*/ 41 h 2086"/>
                <a:gd name="T36" fmla="*/ 6 w 868"/>
                <a:gd name="T37" fmla="*/ 45 h 2086"/>
                <a:gd name="T38" fmla="*/ 6 w 868"/>
                <a:gd name="T39" fmla="*/ 52 h 2086"/>
                <a:gd name="T40" fmla="*/ 8 w 868"/>
                <a:gd name="T41" fmla="*/ 57 h 2086"/>
                <a:gd name="T42" fmla="*/ 6 w 868"/>
                <a:gd name="T43" fmla="*/ 61 h 2086"/>
                <a:gd name="T44" fmla="*/ 6 w 868"/>
                <a:gd name="T45" fmla="*/ 68 h 2086"/>
                <a:gd name="T46" fmla="*/ 3 w 868"/>
                <a:gd name="T47" fmla="*/ 71 h 2086"/>
                <a:gd name="T48" fmla="*/ 2 w 868"/>
                <a:gd name="T49" fmla="*/ 76 h 2086"/>
                <a:gd name="T50" fmla="*/ 0 w 868"/>
                <a:gd name="T51" fmla="*/ 77 h 2086"/>
                <a:gd name="T52" fmla="*/ 5 w 868"/>
                <a:gd name="T53" fmla="*/ 92 h 2086"/>
                <a:gd name="T54" fmla="*/ 6 w 868"/>
                <a:gd name="T55" fmla="*/ 98 h 2086"/>
                <a:gd name="T56" fmla="*/ 7 w 868"/>
                <a:gd name="T57" fmla="*/ 103 h 2086"/>
                <a:gd name="T58" fmla="*/ 14 w 868"/>
                <a:gd name="T59" fmla="*/ 100 h 2086"/>
                <a:gd name="T60" fmla="*/ 22 w 868"/>
                <a:gd name="T61" fmla="*/ 98 h 2086"/>
                <a:gd name="T62" fmla="*/ 25 w 868"/>
                <a:gd name="T63" fmla="*/ 85 h 2086"/>
                <a:gd name="T64" fmla="*/ 26 w 868"/>
                <a:gd name="T65" fmla="*/ 79 h 2086"/>
                <a:gd name="T66" fmla="*/ 32 w 868"/>
                <a:gd name="T67" fmla="*/ 75 h 2086"/>
                <a:gd name="T68" fmla="*/ 33 w 868"/>
                <a:gd name="T69" fmla="*/ 71 h 2086"/>
                <a:gd name="T70" fmla="*/ 33 w 868"/>
                <a:gd name="T71" fmla="*/ 67 h 2086"/>
                <a:gd name="T72" fmla="*/ 27 w 868"/>
                <a:gd name="T73" fmla="*/ 59 h 2086"/>
                <a:gd name="T74" fmla="*/ 30 w 868"/>
                <a:gd name="T75" fmla="*/ 46 h 2086"/>
                <a:gd name="T76" fmla="*/ 39 w 868"/>
                <a:gd name="T77" fmla="*/ 39 h 2086"/>
                <a:gd name="T78" fmla="*/ 42 w 868"/>
                <a:gd name="T79" fmla="*/ 33 h 2086"/>
                <a:gd name="T80" fmla="*/ 42 w 868"/>
                <a:gd name="T81" fmla="*/ 30 h 2086"/>
                <a:gd name="T82" fmla="*/ 43 w 868"/>
                <a:gd name="T83" fmla="*/ 26 h 2086"/>
                <a:gd name="T84" fmla="*/ 47 w 868"/>
                <a:gd name="T85" fmla="*/ 24 h 20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68" h="2086">
                  <a:moveTo>
                    <a:pt x="868" y="449"/>
                  </a:moveTo>
                  <a:lnTo>
                    <a:pt x="856" y="439"/>
                  </a:lnTo>
                  <a:lnTo>
                    <a:pt x="845" y="373"/>
                  </a:lnTo>
                  <a:lnTo>
                    <a:pt x="845" y="330"/>
                  </a:lnTo>
                  <a:lnTo>
                    <a:pt x="825" y="300"/>
                  </a:lnTo>
                  <a:lnTo>
                    <a:pt x="814" y="266"/>
                  </a:lnTo>
                  <a:lnTo>
                    <a:pt x="803" y="169"/>
                  </a:lnTo>
                  <a:lnTo>
                    <a:pt x="791" y="127"/>
                  </a:lnTo>
                  <a:lnTo>
                    <a:pt x="761" y="97"/>
                  </a:lnTo>
                  <a:lnTo>
                    <a:pt x="737" y="85"/>
                  </a:lnTo>
                  <a:lnTo>
                    <a:pt x="707" y="74"/>
                  </a:lnTo>
                  <a:lnTo>
                    <a:pt x="622" y="0"/>
                  </a:lnTo>
                  <a:lnTo>
                    <a:pt x="600" y="0"/>
                  </a:lnTo>
                  <a:lnTo>
                    <a:pt x="588" y="42"/>
                  </a:lnTo>
                  <a:lnTo>
                    <a:pt x="600" y="85"/>
                  </a:lnTo>
                  <a:lnTo>
                    <a:pt x="580" y="97"/>
                  </a:lnTo>
                  <a:lnTo>
                    <a:pt x="503" y="85"/>
                  </a:lnTo>
                  <a:lnTo>
                    <a:pt x="483" y="107"/>
                  </a:lnTo>
                  <a:lnTo>
                    <a:pt x="483" y="159"/>
                  </a:lnTo>
                  <a:lnTo>
                    <a:pt x="429" y="159"/>
                  </a:lnTo>
                  <a:lnTo>
                    <a:pt x="407" y="181"/>
                  </a:lnTo>
                  <a:lnTo>
                    <a:pt x="376" y="258"/>
                  </a:lnTo>
                  <a:lnTo>
                    <a:pt x="384" y="288"/>
                  </a:lnTo>
                  <a:lnTo>
                    <a:pt x="364" y="342"/>
                  </a:lnTo>
                  <a:lnTo>
                    <a:pt x="322" y="407"/>
                  </a:lnTo>
                  <a:lnTo>
                    <a:pt x="310" y="449"/>
                  </a:lnTo>
                  <a:lnTo>
                    <a:pt x="280" y="459"/>
                  </a:lnTo>
                  <a:lnTo>
                    <a:pt x="268" y="600"/>
                  </a:lnTo>
                  <a:lnTo>
                    <a:pt x="226" y="673"/>
                  </a:lnTo>
                  <a:lnTo>
                    <a:pt x="235" y="707"/>
                  </a:lnTo>
                  <a:lnTo>
                    <a:pt x="245" y="757"/>
                  </a:lnTo>
                  <a:lnTo>
                    <a:pt x="215" y="769"/>
                  </a:lnTo>
                  <a:lnTo>
                    <a:pt x="193" y="769"/>
                  </a:lnTo>
                  <a:lnTo>
                    <a:pt x="161" y="780"/>
                  </a:lnTo>
                  <a:lnTo>
                    <a:pt x="138" y="792"/>
                  </a:lnTo>
                  <a:lnTo>
                    <a:pt x="107" y="822"/>
                  </a:lnTo>
                  <a:lnTo>
                    <a:pt x="96" y="866"/>
                  </a:lnTo>
                  <a:lnTo>
                    <a:pt x="107" y="908"/>
                  </a:lnTo>
                  <a:lnTo>
                    <a:pt x="96" y="1006"/>
                  </a:lnTo>
                  <a:lnTo>
                    <a:pt x="96" y="1057"/>
                  </a:lnTo>
                  <a:lnTo>
                    <a:pt x="96" y="1112"/>
                  </a:lnTo>
                  <a:lnTo>
                    <a:pt x="138" y="1156"/>
                  </a:lnTo>
                  <a:lnTo>
                    <a:pt x="129" y="1209"/>
                  </a:lnTo>
                  <a:lnTo>
                    <a:pt x="96" y="1229"/>
                  </a:lnTo>
                  <a:lnTo>
                    <a:pt x="107" y="1283"/>
                  </a:lnTo>
                  <a:lnTo>
                    <a:pt x="96" y="1380"/>
                  </a:lnTo>
                  <a:lnTo>
                    <a:pt x="76" y="1390"/>
                  </a:lnTo>
                  <a:lnTo>
                    <a:pt x="42" y="1433"/>
                  </a:lnTo>
                  <a:lnTo>
                    <a:pt x="42" y="1487"/>
                  </a:lnTo>
                  <a:lnTo>
                    <a:pt x="34" y="1541"/>
                  </a:lnTo>
                  <a:lnTo>
                    <a:pt x="12" y="1552"/>
                  </a:lnTo>
                  <a:lnTo>
                    <a:pt x="0" y="1552"/>
                  </a:lnTo>
                  <a:lnTo>
                    <a:pt x="12" y="1603"/>
                  </a:lnTo>
                  <a:lnTo>
                    <a:pt x="84" y="1852"/>
                  </a:lnTo>
                  <a:lnTo>
                    <a:pt x="129" y="1914"/>
                  </a:lnTo>
                  <a:lnTo>
                    <a:pt x="107" y="1968"/>
                  </a:lnTo>
                  <a:lnTo>
                    <a:pt x="129" y="2033"/>
                  </a:lnTo>
                  <a:lnTo>
                    <a:pt x="129" y="2086"/>
                  </a:lnTo>
                  <a:lnTo>
                    <a:pt x="235" y="2086"/>
                  </a:lnTo>
                  <a:lnTo>
                    <a:pt x="235" y="2033"/>
                  </a:lnTo>
                  <a:lnTo>
                    <a:pt x="280" y="1968"/>
                  </a:lnTo>
                  <a:lnTo>
                    <a:pt x="384" y="1968"/>
                  </a:lnTo>
                  <a:lnTo>
                    <a:pt x="419" y="1882"/>
                  </a:lnTo>
                  <a:lnTo>
                    <a:pt x="441" y="1733"/>
                  </a:lnTo>
                  <a:lnTo>
                    <a:pt x="441" y="1648"/>
                  </a:lnTo>
                  <a:lnTo>
                    <a:pt x="449" y="1603"/>
                  </a:lnTo>
                  <a:lnTo>
                    <a:pt x="503" y="1552"/>
                  </a:lnTo>
                  <a:lnTo>
                    <a:pt x="556" y="1509"/>
                  </a:lnTo>
                  <a:lnTo>
                    <a:pt x="534" y="1487"/>
                  </a:lnTo>
                  <a:lnTo>
                    <a:pt x="580" y="1445"/>
                  </a:lnTo>
                  <a:lnTo>
                    <a:pt x="600" y="1402"/>
                  </a:lnTo>
                  <a:lnTo>
                    <a:pt x="580" y="1360"/>
                  </a:lnTo>
                  <a:lnTo>
                    <a:pt x="471" y="1261"/>
                  </a:lnTo>
                  <a:lnTo>
                    <a:pt x="461" y="1199"/>
                  </a:lnTo>
                  <a:lnTo>
                    <a:pt x="471" y="1049"/>
                  </a:lnTo>
                  <a:lnTo>
                    <a:pt x="534" y="930"/>
                  </a:lnTo>
                  <a:lnTo>
                    <a:pt x="633" y="834"/>
                  </a:lnTo>
                  <a:lnTo>
                    <a:pt x="684" y="792"/>
                  </a:lnTo>
                  <a:lnTo>
                    <a:pt x="707" y="738"/>
                  </a:lnTo>
                  <a:lnTo>
                    <a:pt x="737" y="685"/>
                  </a:lnTo>
                  <a:lnTo>
                    <a:pt x="695" y="653"/>
                  </a:lnTo>
                  <a:lnTo>
                    <a:pt x="729" y="600"/>
                  </a:lnTo>
                  <a:lnTo>
                    <a:pt x="717" y="556"/>
                  </a:lnTo>
                  <a:lnTo>
                    <a:pt x="749" y="534"/>
                  </a:lnTo>
                  <a:lnTo>
                    <a:pt x="771" y="481"/>
                  </a:lnTo>
                  <a:lnTo>
                    <a:pt x="825" y="481"/>
                  </a:lnTo>
                  <a:lnTo>
                    <a:pt x="868" y="449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3" name="Freeform 86"/>
            <p:cNvSpPr>
              <a:spLocks/>
            </p:cNvSpPr>
            <p:nvPr/>
          </p:nvSpPr>
          <p:spPr bwMode="auto">
            <a:xfrm>
              <a:off x="2659" y="1051"/>
              <a:ext cx="490" cy="1143"/>
            </a:xfrm>
            <a:custGeom>
              <a:avLst/>
              <a:gdLst>
                <a:gd name="T0" fmla="*/ 49 w 868"/>
                <a:gd name="T1" fmla="*/ 21 h 2086"/>
                <a:gd name="T2" fmla="*/ 49 w 868"/>
                <a:gd name="T3" fmla="*/ 16 h 2086"/>
                <a:gd name="T4" fmla="*/ 47 w 868"/>
                <a:gd name="T5" fmla="*/ 13 h 2086"/>
                <a:gd name="T6" fmla="*/ 45 w 868"/>
                <a:gd name="T7" fmla="*/ 7 h 2086"/>
                <a:gd name="T8" fmla="*/ 42 w 868"/>
                <a:gd name="T9" fmla="*/ 4 h 2086"/>
                <a:gd name="T10" fmla="*/ 36 w 868"/>
                <a:gd name="T11" fmla="*/ 0 h 2086"/>
                <a:gd name="T12" fmla="*/ 34 w 868"/>
                <a:gd name="T13" fmla="*/ 2 h 2086"/>
                <a:gd name="T14" fmla="*/ 33 w 868"/>
                <a:gd name="T15" fmla="*/ 5 h 2086"/>
                <a:gd name="T16" fmla="*/ 28 w 868"/>
                <a:gd name="T17" fmla="*/ 5 h 2086"/>
                <a:gd name="T18" fmla="*/ 24 w 868"/>
                <a:gd name="T19" fmla="*/ 8 h 2086"/>
                <a:gd name="T20" fmla="*/ 21 w 868"/>
                <a:gd name="T21" fmla="*/ 13 h 2086"/>
                <a:gd name="T22" fmla="*/ 21 w 868"/>
                <a:gd name="T23" fmla="*/ 17 h 2086"/>
                <a:gd name="T24" fmla="*/ 18 w 868"/>
                <a:gd name="T25" fmla="*/ 22 h 2086"/>
                <a:gd name="T26" fmla="*/ 15 w 868"/>
                <a:gd name="T27" fmla="*/ 30 h 2086"/>
                <a:gd name="T28" fmla="*/ 14 w 868"/>
                <a:gd name="T29" fmla="*/ 35 h 2086"/>
                <a:gd name="T30" fmla="*/ 12 w 868"/>
                <a:gd name="T31" fmla="*/ 38 h 2086"/>
                <a:gd name="T32" fmla="*/ 9 w 868"/>
                <a:gd name="T33" fmla="*/ 38 h 2086"/>
                <a:gd name="T34" fmla="*/ 6 w 868"/>
                <a:gd name="T35" fmla="*/ 41 h 2086"/>
                <a:gd name="T36" fmla="*/ 6 w 868"/>
                <a:gd name="T37" fmla="*/ 45 h 2086"/>
                <a:gd name="T38" fmla="*/ 6 w 868"/>
                <a:gd name="T39" fmla="*/ 52 h 2086"/>
                <a:gd name="T40" fmla="*/ 8 w 868"/>
                <a:gd name="T41" fmla="*/ 57 h 2086"/>
                <a:gd name="T42" fmla="*/ 6 w 868"/>
                <a:gd name="T43" fmla="*/ 61 h 2086"/>
                <a:gd name="T44" fmla="*/ 6 w 868"/>
                <a:gd name="T45" fmla="*/ 68 h 2086"/>
                <a:gd name="T46" fmla="*/ 3 w 868"/>
                <a:gd name="T47" fmla="*/ 71 h 2086"/>
                <a:gd name="T48" fmla="*/ 2 w 868"/>
                <a:gd name="T49" fmla="*/ 76 h 2086"/>
                <a:gd name="T50" fmla="*/ 0 w 868"/>
                <a:gd name="T51" fmla="*/ 77 h 2086"/>
                <a:gd name="T52" fmla="*/ 5 w 868"/>
                <a:gd name="T53" fmla="*/ 92 h 2086"/>
                <a:gd name="T54" fmla="*/ 6 w 868"/>
                <a:gd name="T55" fmla="*/ 98 h 2086"/>
                <a:gd name="T56" fmla="*/ 7 w 868"/>
                <a:gd name="T57" fmla="*/ 103 h 2086"/>
                <a:gd name="T58" fmla="*/ 14 w 868"/>
                <a:gd name="T59" fmla="*/ 100 h 2086"/>
                <a:gd name="T60" fmla="*/ 22 w 868"/>
                <a:gd name="T61" fmla="*/ 98 h 2086"/>
                <a:gd name="T62" fmla="*/ 25 w 868"/>
                <a:gd name="T63" fmla="*/ 85 h 2086"/>
                <a:gd name="T64" fmla="*/ 26 w 868"/>
                <a:gd name="T65" fmla="*/ 79 h 2086"/>
                <a:gd name="T66" fmla="*/ 32 w 868"/>
                <a:gd name="T67" fmla="*/ 75 h 2086"/>
                <a:gd name="T68" fmla="*/ 33 w 868"/>
                <a:gd name="T69" fmla="*/ 71 h 2086"/>
                <a:gd name="T70" fmla="*/ 33 w 868"/>
                <a:gd name="T71" fmla="*/ 67 h 2086"/>
                <a:gd name="T72" fmla="*/ 27 w 868"/>
                <a:gd name="T73" fmla="*/ 59 h 2086"/>
                <a:gd name="T74" fmla="*/ 30 w 868"/>
                <a:gd name="T75" fmla="*/ 46 h 2086"/>
                <a:gd name="T76" fmla="*/ 39 w 868"/>
                <a:gd name="T77" fmla="*/ 39 h 2086"/>
                <a:gd name="T78" fmla="*/ 42 w 868"/>
                <a:gd name="T79" fmla="*/ 33 h 2086"/>
                <a:gd name="T80" fmla="*/ 42 w 868"/>
                <a:gd name="T81" fmla="*/ 30 h 2086"/>
                <a:gd name="T82" fmla="*/ 43 w 868"/>
                <a:gd name="T83" fmla="*/ 26 h 2086"/>
                <a:gd name="T84" fmla="*/ 47 w 868"/>
                <a:gd name="T85" fmla="*/ 24 h 20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68" h="2086">
                  <a:moveTo>
                    <a:pt x="868" y="449"/>
                  </a:moveTo>
                  <a:lnTo>
                    <a:pt x="856" y="439"/>
                  </a:lnTo>
                  <a:lnTo>
                    <a:pt x="845" y="373"/>
                  </a:lnTo>
                  <a:lnTo>
                    <a:pt x="845" y="330"/>
                  </a:lnTo>
                  <a:lnTo>
                    <a:pt x="825" y="300"/>
                  </a:lnTo>
                  <a:lnTo>
                    <a:pt x="814" y="266"/>
                  </a:lnTo>
                  <a:lnTo>
                    <a:pt x="803" y="169"/>
                  </a:lnTo>
                  <a:lnTo>
                    <a:pt x="791" y="127"/>
                  </a:lnTo>
                  <a:lnTo>
                    <a:pt x="761" y="97"/>
                  </a:lnTo>
                  <a:lnTo>
                    <a:pt x="737" y="85"/>
                  </a:lnTo>
                  <a:lnTo>
                    <a:pt x="707" y="74"/>
                  </a:lnTo>
                  <a:lnTo>
                    <a:pt x="622" y="0"/>
                  </a:lnTo>
                  <a:lnTo>
                    <a:pt x="600" y="0"/>
                  </a:lnTo>
                  <a:lnTo>
                    <a:pt x="588" y="42"/>
                  </a:lnTo>
                  <a:lnTo>
                    <a:pt x="600" y="85"/>
                  </a:lnTo>
                  <a:lnTo>
                    <a:pt x="580" y="97"/>
                  </a:lnTo>
                  <a:lnTo>
                    <a:pt x="503" y="85"/>
                  </a:lnTo>
                  <a:lnTo>
                    <a:pt x="483" y="107"/>
                  </a:lnTo>
                  <a:lnTo>
                    <a:pt x="483" y="159"/>
                  </a:lnTo>
                  <a:lnTo>
                    <a:pt x="429" y="159"/>
                  </a:lnTo>
                  <a:lnTo>
                    <a:pt x="407" y="181"/>
                  </a:lnTo>
                  <a:lnTo>
                    <a:pt x="376" y="258"/>
                  </a:lnTo>
                  <a:lnTo>
                    <a:pt x="384" y="288"/>
                  </a:lnTo>
                  <a:lnTo>
                    <a:pt x="364" y="342"/>
                  </a:lnTo>
                  <a:lnTo>
                    <a:pt x="322" y="407"/>
                  </a:lnTo>
                  <a:lnTo>
                    <a:pt x="310" y="449"/>
                  </a:lnTo>
                  <a:lnTo>
                    <a:pt x="280" y="459"/>
                  </a:lnTo>
                  <a:lnTo>
                    <a:pt x="268" y="600"/>
                  </a:lnTo>
                  <a:lnTo>
                    <a:pt x="226" y="673"/>
                  </a:lnTo>
                  <a:lnTo>
                    <a:pt x="235" y="707"/>
                  </a:lnTo>
                  <a:lnTo>
                    <a:pt x="245" y="757"/>
                  </a:lnTo>
                  <a:lnTo>
                    <a:pt x="215" y="769"/>
                  </a:lnTo>
                  <a:lnTo>
                    <a:pt x="193" y="769"/>
                  </a:lnTo>
                  <a:lnTo>
                    <a:pt x="161" y="780"/>
                  </a:lnTo>
                  <a:lnTo>
                    <a:pt x="138" y="792"/>
                  </a:lnTo>
                  <a:lnTo>
                    <a:pt x="107" y="822"/>
                  </a:lnTo>
                  <a:lnTo>
                    <a:pt x="96" y="866"/>
                  </a:lnTo>
                  <a:lnTo>
                    <a:pt x="107" y="908"/>
                  </a:lnTo>
                  <a:lnTo>
                    <a:pt x="96" y="1006"/>
                  </a:lnTo>
                  <a:lnTo>
                    <a:pt x="96" y="1057"/>
                  </a:lnTo>
                  <a:lnTo>
                    <a:pt x="96" y="1112"/>
                  </a:lnTo>
                  <a:lnTo>
                    <a:pt x="138" y="1156"/>
                  </a:lnTo>
                  <a:lnTo>
                    <a:pt x="129" y="1209"/>
                  </a:lnTo>
                  <a:lnTo>
                    <a:pt x="96" y="1229"/>
                  </a:lnTo>
                  <a:lnTo>
                    <a:pt x="107" y="1283"/>
                  </a:lnTo>
                  <a:lnTo>
                    <a:pt x="96" y="1380"/>
                  </a:lnTo>
                  <a:lnTo>
                    <a:pt x="76" y="1390"/>
                  </a:lnTo>
                  <a:lnTo>
                    <a:pt x="42" y="1433"/>
                  </a:lnTo>
                  <a:lnTo>
                    <a:pt x="42" y="1487"/>
                  </a:lnTo>
                  <a:lnTo>
                    <a:pt x="34" y="1541"/>
                  </a:lnTo>
                  <a:lnTo>
                    <a:pt x="12" y="1552"/>
                  </a:lnTo>
                  <a:lnTo>
                    <a:pt x="0" y="1552"/>
                  </a:lnTo>
                  <a:lnTo>
                    <a:pt x="12" y="1603"/>
                  </a:lnTo>
                  <a:lnTo>
                    <a:pt x="84" y="1852"/>
                  </a:lnTo>
                  <a:lnTo>
                    <a:pt x="129" y="1914"/>
                  </a:lnTo>
                  <a:lnTo>
                    <a:pt x="107" y="1968"/>
                  </a:lnTo>
                  <a:lnTo>
                    <a:pt x="129" y="2033"/>
                  </a:lnTo>
                  <a:lnTo>
                    <a:pt x="129" y="2086"/>
                  </a:lnTo>
                  <a:lnTo>
                    <a:pt x="235" y="2086"/>
                  </a:lnTo>
                  <a:lnTo>
                    <a:pt x="235" y="2033"/>
                  </a:lnTo>
                  <a:lnTo>
                    <a:pt x="280" y="1968"/>
                  </a:lnTo>
                  <a:lnTo>
                    <a:pt x="384" y="1968"/>
                  </a:lnTo>
                  <a:lnTo>
                    <a:pt x="419" y="1882"/>
                  </a:lnTo>
                  <a:lnTo>
                    <a:pt x="441" y="1733"/>
                  </a:lnTo>
                  <a:lnTo>
                    <a:pt x="441" y="1648"/>
                  </a:lnTo>
                  <a:lnTo>
                    <a:pt x="449" y="1603"/>
                  </a:lnTo>
                  <a:lnTo>
                    <a:pt x="503" y="1552"/>
                  </a:lnTo>
                  <a:lnTo>
                    <a:pt x="556" y="1509"/>
                  </a:lnTo>
                  <a:lnTo>
                    <a:pt x="534" y="1487"/>
                  </a:lnTo>
                  <a:lnTo>
                    <a:pt x="580" y="1445"/>
                  </a:lnTo>
                  <a:lnTo>
                    <a:pt x="600" y="1402"/>
                  </a:lnTo>
                  <a:lnTo>
                    <a:pt x="580" y="1360"/>
                  </a:lnTo>
                  <a:lnTo>
                    <a:pt x="471" y="1261"/>
                  </a:lnTo>
                  <a:lnTo>
                    <a:pt x="461" y="1199"/>
                  </a:lnTo>
                  <a:lnTo>
                    <a:pt x="471" y="1049"/>
                  </a:lnTo>
                  <a:lnTo>
                    <a:pt x="534" y="930"/>
                  </a:lnTo>
                  <a:lnTo>
                    <a:pt x="633" y="834"/>
                  </a:lnTo>
                  <a:lnTo>
                    <a:pt x="684" y="792"/>
                  </a:lnTo>
                  <a:lnTo>
                    <a:pt x="707" y="738"/>
                  </a:lnTo>
                  <a:lnTo>
                    <a:pt x="737" y="685"/>
                  </a:lnTo>
                  <a:lnTo>
                    <a:pt x="695" y="653"/>
                  </a:lnTo>
                  <a:lnTo>
                    <a:pt x="729" y="600"/>
                  </a:lnTo>
                  <a:lnTo>
                    <a:pt x="717" y="556"/>
                  </a:lnTo>
                  <a:lnTo>
                    <a:pt x="749" y="534"/>
                  </a:lnTo>
                  <a:lnTo>
                    <a:pt x="771" y="481"/>
                  </a:lnTo>
                  <a:lnTo>
                    <a:pt x="825" y="481"/>
                  </a:lnTo>
                  <a:lnTo>
                    <a:pt x="868" y="449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4" name="Freeform 87"/>
            <p:cNvSpPr>
              <a:spLocks/>
            </p:cNvSpPr>
            <p:nvPr/>
          </p:nvSpPr>
          <p:spPr bwMode="auto">
            <a:xfrm>
              <a:off x="3011" y="939"/>
              <a:ext cx="458" cy="851"/>
            </a:xfrm>
            <a:custGeom>
              <a:avLst/>
              <a:gdLst>
                <a:gd name="T0" fmla="*/ 37 w 811"/>
                <a:gd name="T1" fmla="*/ 70 h 1551"/>
                <a:gd name="T2" fmla="*/ 44 w 811"/>
                <a:gd name="T3" fmla="*/ 59 h 1551"/>
                <a:gd name="T4" fmla="*/ 46 w 811"/>
                <a:gd name="T5" fmla="*/ 52 h 1551"/>
                <a:gd name="T6" fmla="*/ 45 w 811"/>
                <a:gd name="T7" fmla="*/ 49 h 1551"/>
                <a:gd name="T8" fmla="*/ 42 w 811"/>
                <a:gd name="T9" fmla="*/ 47 h 1551"/>
                <a:gd name="T10" fmla="*/ 41 w 811"/>
                <a:gd name="T11" fmla="*/ 44 h 1551"/>
                <a:gd name="T12" fmla="*/ 38 w 811"/>
                <a:gd name="T13" fmla="*/ 40 h 1551"/>
                <a:gd name="T14" fmla="*/ 36 w 811"/>
                <a:gd name="T15" fmla="*/ 36 h 1551"/>
                <a:gd name="T16" fmla="*/ 36 w 811"/>
                <a:gd name="T17" fmla="*/ 29 h 1551"/>
                <a:gd name="T18" fmla="*/ 33 w 811"/>
                <a:gd name="T19" fmla="*/ 26 h 1551"/>
                <a:gd name="T20" fmla="*/ 31 w 811"/>
                <a:gd name="T21" fmla="*/ 22 h 1551"/>
                <a:gd name="T22" fmla="*/ 32 w 811"/>
                <a:gd name="T23" fmla="*/ 16 h 1551"/>
                <a:gd name="T24" fmla="*/ 29 w 811"/>
                <a:gd name="T25" fmla="*/ 13 h 1551"/>
                <a:gd name="T26" fmla="*/ 26 w 811"/>
                <a:gd name="T27" fmla="*/ 10 h 1551"/>
                <a:gd name="T28" fmla="*/ 27 w 811"/>
                <a:gd name="T29" fmla="*/ 7 h 1551"/>
                <a:gd name="T30" fmla="*/ 27 w 811"/>
                <a:gd name="T31" fmla="*/ 4 h 1551"/>
                <a:gd name="T32" fmla="*/ 24 w 811"/>
                <a:gd name="T33" fmla="*/ 2 h 1551"/>
                <a:gd name="T34" fmla="*/ 22 w 811"/>
                <a:gd name="T35" fmla="*/ 0 h 1551"/>
                <a:gd name="T36" fmla="*/ 19 w 811"/>
                <a:gd name="T37" fmla="*/ 2 h 1551"/>
                <a:gd name="T38" fmla="*/ 16 w 811"/>
                <a:gd name="T39" fmla="*/ 4 h 1551"/>
                <a:gd name="T40" fmla="*/ 16 w 811"/>
                <a:gd name="T41" fmla="*/ 9 h 1551"/>
                <a:gd name="T42" fmla="*/ 12 w 811"/>
                <a:gd name="T43" fmla="*/ 11 h 1551"/>
                <a:gd name="T44" fmla="*/ 10 w 811"/>
                <a:gd name="T45" fmla="*/ 12 h 1551"/>
                <a:gd name="T46" fmla="*/ 7 w 811"/>
                <a:gd name="T47" fmla="*/ 12 h 1551"/>
                <a:gd name="T48" fmla="*/ 5 w 811"/>
                <a:gd name="T49" fmla="*/ 10 h 1551"/>
                <a:gd name="T50" fmla="*/ 2 w 811"/>
                <a:gd name="T51" fmla="*/ 8 h 1551"/>
                <a:gd name="T52" fmla="*/ 0 w 811"/>
                <a:gd name="T53" fmla="*/ 10 h 1551"/>
                <a:gd name="T54" fmla="*/ 7 w 811"/>
                <a:gd name="T55" fmla="*/ 14 h 1551"/>
                <a:gd name="T56" fmla="*/ 10 w 811"/>
                <a:gd name="T57" fmla="*/ 16 h 1551"/>
                <a:gd name="T58" fmla="*/ 11 w 811"/>
                <a:gd name="T59" fmla="*/ 23 h 1551"/>
                <a:gd name="T60" fmla="*/ 13 w 811"/>
                <a:gd name="T61" fmla="*/ 26 h 1551"/>
                <a:gd name="T62" fmla="*/ 14 w 811"/>
                <a:gd name="T63" fmla="*/ 32 h 1551"/>
                <a:gd name="T64" fmla="*/ 16 w 811"/>
                <a:gd name="T65" fmla="*/ 33 h 1551"/>
                <a:gd name="T66" fmla="*/ 20 w 811"/>
                <a:gd name="T67" fmla="*/ 38 h 1551"/>
                <a:gd name="T68" fmla="*/ 16 w 811"/>
                <a:gd name="T69" fmla="*/ 44 h 1551"/>
                <a:gd name="T70" fmla="*/ 8 w 811"/>
                <a:gd name="T71" fmla="*/ 55 h 1551"/>
                <a:gd name="T72" fmla="*/ 7 w 811"/>
                <a:gd name="T73" fmla="*/ 63 h 1551"/>
                <a:gd name="T74" fmla="*/ 8 w 811"/>
                <a:gd name="T75" fmla="*/ 71 h 1551"/>
                <a:gd name="T76" fmla="*/ 12 w 811"/>
                <a:gd name="T77" fmla="*/ 75 h 1551"/>
                <a:gd name="T78" fmla="*/ 19 w 811"/>
                <a:gd name="T79" fmla="*/ 77 h 1551"/>
                <a:gd name="T80" fmla="*/ 34 w 811"/>
                <a:gd name="T81" fmla="*/ 71 h 15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11" h="1551">
                  <a:moveTo>
                    <a:pt x="618" y="1422"/>
                  </a:moveTo>
                  <a:lnTo>
                    <a:pt x="641" y="1402"/>
                  </a:lnTo>
                  <a:lnTo>
                    <a:pt x="727" y="1260"/>
                  </a:lnTo>
                  <a:lnTo>
                    <a:pt x="769" y="1186"/>
                  </a:lnTo>
                  <a:lnTo>
                    <a:pt x="802" y="1102"/>
                  </a:lnTo>
                  <a:lnTo>
                    <a:pt x="811" y="1049"/>
                  </a:lnTo>
                  <a:lnTo>
                    <a:pt x="802" y="995"/>
                  </a:lnTo>
                  <a:lnTo>
                    <a:pt x="780" y="983"/>
                  </a:lnTo>
                  <a:lnTo>
                    <a:pt x="760" y="960"/>
                  </a:lnTo>
                  <a:lnTo>
                    <a:pt x="727" y="952"/>
                  </a:lnTo>
                  <a:lnTo>
                    <a:pt x="707" y="918"/>
                  </a:lnTo>
                  <a:lnTo>
                    <a:pt x="715" y="876"/>
                  </a:lnTo>
                  <a:lnTo>
                    <a:pt x="707" y="823"/>
                  </a:lnTo>
                  <a:lnTo>
                    <a:pt x="673" y="803"/>
                  </a:lnTo>
                  <a:lnTo>
                    <a:pt x="661" y="759"/>
                  </a:lnTo>
                  <a:lnTo>
                    <a:pt x="630" y="726"/>
                  </a:lnTo>
                  <a:lnTo>
                    <a:pt x="618" y="684"/>
                  </a:lnTo>
                  <a:lnTo>
                    <a:pt x="618" y="588"/>
                  </a:lnTo>
                  <a:lnTo>
                    <a:pt x="599" y="557"/>
                  </a:lnTo>
                  <a:lnTo>
                    <a:pt x="576" y="533"/>
                  </a:lnTo>
                  <a:lnTo>
                    <a:pt x="556" y="491"/>
                  </a:lnTo>
                  <a:lnTo>
                    <a:pt x="546" y="438"/>
                  </a:lnTo>
                  <a:lnTo>
                    <a:pt x="556" y="384"/>
                  </a:lnTo>
                  <a:lnTo>
                    <a:pt x="556" y="319"/>
                  </a:lnTo>
                  <a:lnTo>
                    <a:pt x="522" y="288"/>
                  </a:lnTo>
                  <a:lnTo>
                    <a:pt x="503" y="268"/>
                  </a:lnTo>
                  <a:lnTo>
                    <a:pt x="460" y="257"/>
                  </a:lnTo>
                  <a:lnTo>
                    <a:pt x="449" y="203"/>
                  </a:lnTo>
                  <a:lnTo>
                    <a:pt x="449" y="161"/>
                  </a:lnTo>
                  <a:lnTo>
                    <a:pt x="469" y="138"/>
                  </a:lnTo>
                  <a:lnTo>
                    <a:pt x="449" y="107"/>
                  </a:lnTo>
                  <a:lnTo>
                    <a:pt x="469" y="84"/>
                  </a:lnTo>
                  <a:lnTo>
                    <a:pt x="449" y="42"/>
                  </a:lnTo>
                  <a:lnTo>
                    <a:pt x="427" y="31"/>
                  </a:lnTo>
                  <a:lnTo>
                    <a:pt x="415" y="19"/>
                  </a:lnTo>
                  <a:lnTo>
                    <a:pt x="384" y="0"/>
                  </a:lnTo>
                  <a:lnTo>
                    <a:pt x="362" y="0"/>
                  </a:lnTo>
                  <a:lnTo>
                    <a:pt x="330" y="31"/>
                  </a:lnTo>
                  <a:lnTo>
                    <a:pt x="288" y="42"/>
                  </a:lnTo>
                  <a:lnTo>
                    <a:pt x="276" y="74"/>
                  </a:lnTo>
                  <a:lnTo>
                    <a:pt x="276" y="126"/>
                  </a:lnTo>
                  <a:lnTo>
                    <a:pt x="276" y="181"/>
                  </a:lnTo>
                  <a:lnTo>
                    <a:pt x="246" y="223"/>
                  </a:lnTo>
                  <a:lnTo>
                    <a:pt x="211" y="223"/>
                  </a:lnTo>
                  <a:lnTo>
                    <a:pt x="192" y="212"/>
                  </a:lnTo>
                  <a:lnTo>
                    <a:pt x="169" y="235"/>
                  </a:lnTo>
                  <a:lnTo>
                    <a:pt x="149" y="245"/>
                  </a:lnTo>
                  <a:lnTo>
                    <a:pt x="115" y="235"/>
                  </a:lnTo>
                  <a:lnTo>
                    <a:pt x="95" y="235"/>
                  </a:lnTo>
                  <a:lnTo>
                    <a:pt x="85" y="203"/>
                  </a:lnTo>
                  <a:lnTo>
                    <a:pt x="53" y="170"/>
                  </a:lnTo>
                  <a:lnTo>
                    <a:pt x="30" y="161"/>
                  </a:lnTo>
                  <a:lnTo>
                    <a:pt x="11" y="192"/>
                  </a:lnTo>
                  <a:lnTo>
                    <a:pt x="0" y="203"/>
                  </a:lnTo>
                  <a:lnTo>
                    <a:pt x="85" y="277"/>
                  </a:lnTo>
                  <a:lnTo>
                    <a:pt x="115" y="288"/>
                  </a:lnTo>
                  <a:lnTo>
                    <a:pt x="139" y="300"/>
                  </a:lnTo>
                  <a:lnTo>
                    <a:pt x="169" y="330"/>
                  </a:lnTo>
                  <a:lnTo>
                    <a:pt x="181" y="372"/>
                  </a:lnTo>
                  <a:lnTo>
                    <a:pt x="192" y="469"/>
                  </a:lnTo>
                  <a:lnTo>
                    <a:pt x="203" y="503"/>
                  </a:lnTo>
                  <a:lnTo>
                    <a:pt x="223" y="533"/>
                  </a:lnTo>
                  <a:lnTo>
                    <a:pt x="223" y="576"/>
                  </a:lnTo>
                  <a:lnTo>
                    <a:pt x="234" y="642"/>
                  </a:lnTo>
                  <a:lnTo>
                    <a:pt x="246" y="652"/>
                  </a:lnTo>
                  <a:lnTo>
                    <a:pt x="276" y="662"/>
                  </a:lnTo>
                  <a:lnTo>
                    <a:pt x="342" y="707"/>
                  </a:lnTo>
                  <a:lnTo>
                    <a:pt x="353" y="779"/>
                  </a:lnTo>
                  <a:lnTo>
                    <a:pt x="311" y="811"/>
                  </a:lnTo>
                  <a:lnTo>
                    <a:pt x="288" y="898"/>
                  </a:lnTo>
                  <a:lnTo>
                    <a:pt x="192" y="1049"/>
                  </a:lnTo>
                  <a:lnTo>
                    <a:pt x="139" y="1111"/>
                  </a:lnTo>
                  <a:lnTo>
                    <a:pt x="115" y="1198"/>
                  </a:lnTo>
                  <a:lnTo>
                    <a:pt x="127" y="1272"/>
                  </a:lnTo>
                  <a:lnTo>
                    <a:pt x="161" y="1337"/>
                  </a:lnTo>
                  <a:lnTo>
                    <a:pt x="149" y="1422"/>
                  </a:lnTo>
                  <a:lnTo>
                    <a:pt x="149" y="1464"/>
                  </a:lnTo>
                  <a:lnTo>
                    <a:pt x="211" y="1498"/>
                  </a:lnTo>
                  <a:lnTo>
                    <a:pt x="256" y="1529"/>
                  </a:lnTo>
                  <a:lnTo>
                    <a:pt x="318" y="1551"/>
                  </a:lnTo>
                  <a:lnTo>
                    <a:pt x="395" y="1529"/>
                  </a:lnTo>
                  <a:lnTo>
                    <a:pt x="588" y="1422"/>
                  </a:lnTo>
                  <a:lnTo>
                    <a:pt x="618" y="1422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5" name="Freeform 88"/>
            <p:cNvSpPr>
              <a:spLocks/>
            </p:cNvSpPr>
            <p:nvPr/>
          </p:nvSpPr>
          <p:spPr bwMode="auto">
            <a:xfrm>
              <a:off x="3011" y="939"/>
              <a:ext cx="458" cy="851"/>
            </a:xfrm>
            <a:custGeom>
              <a:avLst/>
              <a:gdLst>
                <a:gd name="T0" fmla="*/ 37 w 811"/>
                <a:gd name="T1" fmla="*/ 70 h 1551"/>
                <a:gd name="T2" fmla="*/ 44 w 811"/>
                <a:gd name="T3" fmla="*/ 59 h 1551"/>
                <a:gd name="T4" fmla="*/ 46 w 811"/>
                <a:gd name="T5" fmla="*/ 52 h 1551"/>
                <a:gd name="T6" fmla="*/ 45 w 811"/>
                <a:gd name="T7" fmla="*/ 49 h 1551"/>
                <a:gd name="T8" fmla="*/ 42 w 811"/>
                <a:gd name="T9" fmla="*/ 47 h 1551"/>
                <a:gd name="T10" fmla="*/ 41 w 811"/>
                <a:gd name="T11" fmla="*/ 44 h 1551"/>
                <a:gd name="T12" fmla="*/ 38 w 811"/>
                <a:gd name="T13" fmla="*/ 40 h 1551"/>
                <a:gd name="T14" fmla="*/ 36 w 811"/>
                <a:gd name="T15" fmla="*/ 36 h 1551"/>
                <a:gd name="T16" fmla="*/ 36 w 811"/>
                <a:gd name="T17" fmla="*/ 29 h 1551"/>
                <a:gd name="T18" fmla="*/ 33 w 811"/>
                <a:gd name="T19" fmla="*/ 26 h 1551"/>
                <a:gd name="T20" fmla="*/ 31 w 811"/>
                <a:gd name="T21" fmla="*/ 22 h 1551"/>
                <a:gd name="T22" fmla="*/ 32 w 811"/>
                <a:gd name="T23" fmla="*/ 16 h 1551"/>
                <a:gd name="T24" fmla="*/ 29 w 811"/>
                <a:gd name="T25" fmla="*/ 13 h 1551"/>
                <a:gd name="T26" fmla="*/ 26 w 811"/>
                <a:gd name="T27" fmla="*/ 10 h 1551"/>
                <a:gd name="T28" fmla="*/ 27 w 811"/>
                <a:gd name="T29" fmla="*/ 7 h 1551"/>
                <a:gd name="T30" fmla="*/ 27 w 811"/>
                <a:gd name="T31" fmla="*/ 4 h 1551"/>
                <a:gd name="T32" fmla="*/ 24 w 811"/>
                <a:gd name="T33" fmla="*/ 2 h 1551"/>
                <a:gd name="T34" fmla="*/ 22 w 811"/>
                <a:gd name="T35" fmla="*/ 0 h 1551"/>
                <a:gd name="T36" fmla="*/ 19 w 811"/>
                <a:gd name="T37" fmla="*/ 2 h 1551"/>
                <a:gd name="T38" fmla="*/ 16 w 811"/>
                <a:gd name="T39" fmla="*/ 4 h 1551"/>
                <a:gd name="T40" fmla="*/ 16 w 811"/>
                <a:gd name="T41" fmla="*/ 9 h 1551"/>
                <a:gd name="T42" fmla="*/ 12 w 811"/>
                <a:gd name="T43" fmla="*/ 11 h 1551"/>
                <a:gd name="T44" fmla="*/ 10 w 811"/>
                <a:gd name="T45" fmla="*/ 12 h 1551"/>
                <a:gd name="T46" fmla="*/ 7 w 811"/>
                <a:gd name="T47" fmla="*/ 12 h 1551"/>
                <a:gd name="T48" fmla="*/ 5 w 811"/>
                <a:gd name="T49" fmla="*/ 10 h 1551"/>
                <a:gd name="T50" fmla="*/ 2 w 811"/>
                <a:gd name="T51" fmla="*/ 8 h 1551"/>
                <a:gd name="T52" fmla="*/ 0 w 811"/>
                <a:gd name="T53" fmla="*/ 10 h 1551"/>
                <a:gd name="T54" fmla="*/ 7 w 811"/>
                <a:gd name="T55" fmla="*/ 14 h 1551"/>
                <a:gd name="T56" fmla="*/ 10 w 811"/>
                <a:gd name="T57" fmla="*/ 16 h 1551"/>
                <a:gd name="T58" fmla="*/ 11 w 811"/>
                <a:gd name="T59" fmla="*/ 23 h 1551"/>
                <a:gd name="T60" fmla="*/ 13 w 811"/>
                <a:gd name="T61" fmla="*/ 26 h 1551"/>
                <a:gd name="T62" fmla="*/ 14 w 811"/>
                <a:gd name="T63" fmla="*/ 32 h 1551"/>
                <a:gd name="T64" fmla="*/ 16 w 811"/>
                <a:gd name="T65" fmla="*/ 33 h 1551"/>
                <a:gd name="T66" fmla="*/ 20 w 811"/>
                <a:gd name="T67" fmla="*/ 38 h 1551"/>
                <a:gd name="T68" fmla="*/ 16 w 811"/>
                <a:gd name="T69" fmla="*/ 44 h 1551"/>
                <a:gd name="T70" fmla="*/ 8 w 811"/>
                <a:gd name="T71" fmla="*/ 55 h 1551"/>
                <a:gd name="T72" fmla="*/ 7 w 811"/>
                <a:gd name="T73" fmla="*/ 63 h 1551"/>
                <a:gd name="T74" fmla="*/ 8 w 811"/>
                <a:gd name="T75" fmla="*/ 71 h 1551"/>
                <a:gd name="T76" fmla="*/ 12 w 811"/>
                <a:gd name="T77" fmla="*/ 75 h 1551"/>
                <a:gd name="T78" fmla="*/ 19 w 811"/>
                <a:gd name="T79" fmla="*/ 77 h 1551"/>
                <a:gd name="T80" fmla="*/ 34 w 811"/>
                <a:gd name="T81" fmla="*/ 71 h 15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11" h="1551">
                  <a:moveTo>
                    <a:pt x="618" y="1422"/>
                  </a:moveTo>
                  <a:lnTo>
                    <a:pt x="641" y="1402"/>
                  </a:lnTo>
                  <a:lnTo>
                    <a:pt x="727" y="1260"/>
                  </a:lnTo>
                  <a:lnTo>
                    <a:pt x="769" y="1186"/>
                  </a:lnTo>
                  <a:lnTo>
                    <a:pt x="802" y="1102"/>
                  </a:lnTo>
                  <a:lnTo>
                    <a:pt x="811" y="1049"/>
                  </a:lnTo>
                  <a:lnTo>
                    <a:pt x="802" y="995"/>
                  </a:lnTo>
                  <a:lnTo>
                    <a:pt x="780" y="983"/>
                  </a:lnTo>
                  <a:lnTo>
                    <a:pt x="760" y="960"/>
                  </a:lnTo>
                  <a:lnTo>
                    <a:pt x="727" y="952"/>
                  </a:lnTo>
                  <a:lnTo>
                    <a:pt x="707" y="918"/>
                  </a:lnTo>
                  <a:lnTo>
                    <a:pt x="715" y="876"/>
                  </a:lnTo>
                  <a:lnTo>
                    <a:pt x="707" y="823"/>
                  </a:lnTo>
                  <a:lnTo>
                    <a:pt x="673" y="803"/>
                  </a:lnTo>
                  <a:lnTo>
                    <a:pt x="661" y="759"/>
                  </a:lnTo>
                  <a:lnTo>
                    <a:pt x="630" y="726"/>
                  </a:lnTo>
                  <a:lnTo>
                    <a:pt x="618" y="684"/>
                  </a:lnTo>
                  <a:lnTo>
                    <a:pt x="618" y="588"/>
                  </a:lnTo>
                  <a:lnTo>
                    <a:pt x="599" y="557"/>
                  </a:lnTo>
                  <a:lnTo>
                    <a:pt x="576" y="533"/>
                  </a:lnTo>
                  <a:lnTo>
                    <a:pt x="556" y="491"/>
                  </a:lnTo>
                  <a:lnTo>
                    <a:pt x="546" y="438"/>
                  </a:lnTo>
                  <a:lnTo>
                    <a:pt x="556" y="384"/>
                  </a:lnTo>
                  <a:lnTo>
                    <a:pt x="556" y="319"/>
                  </a:lnTo>
                  <a:lnTo>
                    <a:pt x="522" y="288"/>
                  </a:lnTo>
                  <a:lnTo>
                    <a:pt x="503" y="268"/>
                  </a:lnTo>
                  <a:lnTo>
                    <a:pt x="460" y="257"/>
                  </a:lnTo>
                  <a:lnTo>
                    <a:pt x="449" y="203"/>
                  </a:lnTo>
                  <a:lnTo>
                    <a:pt x="449" y="161"/>
                  </a:lnTo>
                  <a:lnTo>
                    <a:pt x="469" y="138"/>
                  </a:lnTo>
                  <a:lnTo>
                    <a:pt x="449" y="107"/>
                  </a:lnTo>
                  <a:lnTo>
                    <a:pt x="469" y="84"/>
                  </a:lnTo>
                  <a:lnTo>
                    <a:pt x="449" y="42"/>
                  </a:lnTo>
                  <a:lnTo>
                    <a:pt x="427" y="31"/>
                  </a:lnTo>
                  <a:lnTo>
                    <a:pt x="415" y="19"/>
                  </a:lnTo>
                  <a:lnTo>
                    <a:pt x="384" y="0"/>
                  </a:lnTo>
                  <a:lnTo>
                    <a:pt x="362" y="0"/>
                  </a:lnTo>
                  <a:lnTo>
                    <a:pt x="330" y="31"/>
                  </a:lnTo>
                  <a:lnTo>
                    <a:pt x="288" y="42"/>
                  </a:lnTo>
                  <a:lnTo>
                    <a:pt x="276" y="74"/>
                  </a:lnTo>
                  <a:lnTo>
                    <a:pt x="276" y="126"/>
                  </a:lnTo>
                  <a:lnTo>
                    <a:pt x="276" y="181"/>
                  </a:lnTo>
                  <a:lnTo>
                    <a:pt x="246" y="223"/>
                  </a:lnTo>
                  <a:lnTo>
                    <a:pt x="211" y="223"/>
                  </a:lnTo>
                  <a:lnTo>
                    <a:pt x="192" y="212"/>
                  </a:lnTo>
                  <a:lnTo>
                    <a:pt x="169" y="235"/>
                  </a:lnTo>
                  <a:lnTo>
                    <a:pt x="149" y="245"/>
                  </a:lnTo>
                  <a:lnTo>
                    <a:pt x="115" y="235"/>
                  </a:lnTo>
                  <a:lnTo>
                    <a:pt x="95" y="235"/>
                  </a:lnTo>
                  <a:lnTo>
                    <a:pt x="85" y="203"/>
                  </a:lnTo>
                  <a:lnTo>
                    <a:pt x="53" y="170"/>
                  </a:lnTo>
                  <a:lnTo>
                    <a:pt x="30" y="161"/>
                  </a:lnTo>
                  <a:lnTo>
                    <a:pt x="11" y="192"/>
                  </a:lnTo>
                  <a:lnTo>
                    <a:pt x="0" y="203"/>
                  </a:lnTo>
                  <a:lnTo>
                    <a:pt x="85" y="277"/>
                  </a:lnTo>
                  <a:lnTo>
                    <a:pt x="115" y="288"/>
                  </a:lnTo>
                  <a:lnTo>
                    <a:pt x="139" y="300"/>
                  </a:lnTo>
                  <a:lnTo>
                    <a:pt x="169" y="330"/>
                  </a:lnTo>
                  <a:lnTo>
                    <a:pt x="181" y="372"/>
                  </a:lnTo>
                  <a:lnTo>
                    <a:pt x="192" y="469"/>
                  </a:lnTo>
                  <a:lnTo>
                    <a:pt x="203" y="503"/>
                  </a:lnTo>
                  <a:lnTo>
                    <a:pt x="223" y="533"/>
                  </a:lnTo>
                  <a:lnTo>
                    <a:pt x="223" y="576"/>
                  </a:lnTo>
                  <a:lnTo>
                    <a:pt x="234" y="642"/>
                  </a:lnTo>
                  <a:lnTo>
                    <a:pt x="246" y="652"/>
                  </a:lnTo>
                  <a:lnTo>
                    <a:pt x="276" y="662"/>
                  </a:lnTo>
                  <a:lnTo>
                    <a:pt x="342" y="707"/>
                  </a:lnTo>
                  <a:lnTo>
                    <a:pt x="353" y="779"/>
                  </a:lnTo>
                  <a:lnTo>
                    <a:pt x="311" y="811"/>
                  </a:lnTo>
                  <a:lnTo>
                    <a:pt x="288" y="898"/>
                  </a:lnTo>
                  <a:lnTo>
                    <a:pt x="192" y="1049"/>
                  </a:lnTo>
                  <a:lnTo>
                    <a:pt x="139" y="1111"/>
                  </a:lnTo>
                  <a:lnTo>
                    <a:pt x="115" y="1198"/>
                  </a:lnTo>
                  <a:lnTo>
                    <a:pt x="127" y="1272"/>
                  </a:lnTo>
                  <a:lnTo>
                    <a:pt x="161" y="1337"/>
                  </a:lnTo>
                  <a:lnTo>
                    <a:pt x="149" y="1422"/>
                  </a:lnTo>
                  <a:lnTo>
                    <a:pt x="149" y="1464"/>
                  </a:lnTo>
                  <a:lnTo>
                    <a:pt x="211" y="1498"/>
                  </a:lnTo>
                  <a:lnTo>
                    <a:pt x="256" y="1529"/>
                  </a:lnTo>
                  <a:lnTo>
                    <a:pt x="318" y="1551"/>
                  </a:lnTo>
                  <a:lnTo>
                    <a:pt x="395" y="1529"/>
                  </a:lnTo>
                  <a:lnTo>
                    <a:pt x="588" y="1422"/>
                  </a:lnTo>
                  <a:lnTo>
                    <a:pt x="618" y="1422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8" name="Freeform 91"/>
            <p:cNvSpPr>
              <a:spLocks/>
            </p:cNvSpPr>
            <p:nvPr/>
          </p:nvSpPr>
          <p:spPr bwMode="auto">
            <a:xfrm>
              <a:off x="3059" y="2189"/>
              <a:ext cx="157" cy="81"/>
            </a:xfrm>
            <a:custGeom>
              <a:avLst/>
              <a:gdLst>
                <a:gd name="T0" fmla="*/ 6 w 277"/>
                <a:gd name="T1" fmla="*/ 0 h 149"/>
                <a:gd name="T2" fmla="*/ 6 w 277"/>
                <a:gd name="T3" fmla="*/ 1 h 149"/>
                <a:gd name="T4" fmla="*/ 2 w 277"/>
                <a:gd name="T5" fmla="*/ 3 h 149"/>
                <a:gd name="T6" fmla="*/ 0 w 277"/>
                <a:gd name="T7" fmla="*/ 7 h 149"/>
                <a:gd name="T8" fmla="*/ 7 w 277"/>
                <a:gd name="T9" fmla="*/ 7 h 149"/>
                <a:gd name="T10" fmla="*/ 12 w 277"/>
                <a:gd name="T11" fmla="*/ 7 h 149"/>
                <a:gd name="T12" fmla="*/ 16 w 277"/>
                <a:gd name="T13" fmla="*/ 5 h 149"/>
                <a:gd name="T14" fmla="*/ 16 w 277"/>
                <a:gd name="T15" fmla="*/ 5 h 149"/>
                <a:gd name="T16" fmla="*/ 16 w 277"/>
                <a:gd name="T17" fmla="*/ 4 h 149"/>
                <a:gd name="T18" fmla="*/ 16 w 277"/>
                <a:gd name="T19" fmla="*/ 3 h 149"/>
                <a:gd name="T20" fmla="*/ 15 w 277"/>
                <a:gd name="T21" fmla="*/ 1 h 149"/>
                <a:gd name="T22" fmla="*/ 15 w 277"/>
                <a:gd name="T23" fmla="*/ 1 h 149"/>
                <a:gd name="T24" fmla="*/ 12 w 277"/>
                <a:gd name="T25" fmla="*/ 1 h 149"/>
                <a:gd name="T26" fmla="*/ 11 w 277"/>
                <a:gd name="T27" fmla="*/ 1 h 149"/>
                <a:gd name="T28" fmla="*/ 9 w 277"/>
                <a:gd name="T29" fmla="*/ 1 h 149"/>
                <a:gd name="T30" fmla="*/ 9 w 277"/>
                <a:gd name="T31" fmla="*/ 0 h 149"/>
                <a:gd name="T32" fmla="*/ 6 w 277"/>
                <a:gd name="T33" fmla="*/ 0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7" h="149">
                  <a:moveTo>
                    <a:pt x="96" y="0"/>
                  </a:moveTo>
                  <a:lnTo>
                    <a:pt x="96" y="23"/>
                  </a:lnTo>
                  <a:lnTo>
                    <a:pt x="30" y="65"/>
                  </a:lnTo>
                  <a:lnTo>
                    <a:pt x="0" y="139"/>
                  </a:lnTo>
                  <a:lnTo>
                    <a:pt x="118" y="149"/>
                  </a:lnTo>
                  <a:lnTo>
                    <a:pt x="203" y="139"/>
                  </a:lnTo>
                  <a:lnTo>
                    <a:pt x="277" y="119"/>
                  </a:lnTo>
                  <a:lnTo>
                    <a:pt x="268" y="107"/>
                  </a:lnTo>
                  <a:lnTo>
                    <a:pt x="268" y="85"/>
                  </a:lnTo>
                  <a:lnTo>
                    <a:pt x="277" y="65"/>
                  </a:lnTo>
                  <a:lnTo>
                    <a:pt x="257" y="23"/>
                  </a:lnTo>
                  <a:lnTo>
                    <a:pt x="245" y="23"/>
                  </a:lnTo>
                  <a:lnTo>
                    <a:pt x="214" y="23"/>
                  </a:lnTo>
                  <a:lnTo>
                    <a:pt x="191" y="23"/>
                  </a:lnTo>
                  <a:lnTo>
                    <a:pt x="161" y="11"/>
                  </a:lnTo>
                  <a:lnTo>
                    <a:pt x="149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9" name="Freeform 92"/>
            <p:cNvSpPr>
              <a:spLocks/>
            </p:cNvSpPr>
            <p:nvPr/>
          </p:nvSpPr>
          <p:spPr bwMode="auto">
            <a:xfrm>
              <a:off x="3059" y="2189"/>
              <a:ext cx="157" cy="81"/>
            </a:xfrm>
            <a:custGeom>
              <a:avLst/>
              <a:gdLst>
                <a:gd name="T0" fmla="*/ 6 w 277"/>
                <a:gd name="T1" fmla="*/ 0 h 149"/>
                <a:gd name="T2" fmla="*/ 6 w 277"/>
                <a:gd name="T3" fmla="*/ 1 h 149"/>
                <a:gd name="T4" fmla="*/ 2 w 277"/>
                <a:gd name="T5" fmla="*/ 3 h 149"/>
                <a:gd name="T6" fmla="*/ 0 w 277"/>
                <a:gd name="T7" fmla="*/ 7 h 149"/>
                <a:gd name="T8" fmla="*/ 7 w 277"/>
                <a:gd name="T9" fmla="*/ 7 h 149"/>
                <a:gd name="T10" fmla="*/ 12 w 277"/>
                <a:gd name="T11" fmla="*/ 7 h 149"/>
                <a:gd name="T12" fmla="*/ 16 w 277"/>
                <a:gd name="T13" fmla="*/ 5 h 149"/>
                <a:gd name="T14" fmla="*/ 16 w 277"/>
                <a:gd name="T15" fmla="*/ 5 h 149"/>
                <a:gd name="T16" fmla="*/ 16 w 277"/>
                <a:gd name="T17" fmla="*/ 4 h 149"/>
                <a:gd name="T18" fmla="*/ 16 w 277"/>
                <a:gd name="T19" fmla="*/ 3 h 149"/>
                <a:gd name="T20" fmla="*/ 15 w 277"/>
                <a:gd name="T21" fmla="*/ 1 h 149"/>
                <a:gd name="T22" fmla="*/ 15 w 277"/>
                <a:gd name="T23" fmla="*/ 1 h 149"/>
                <a:gd name="T24" fmla="*/ 12 w 277"/>
                <a:gd name="T25" fmla="*/ 1 h 149"/>
                <a:gd name="T26" fmla="*/ 11 w 277"/>
                <a:gd name="T27" fmla="*/ 1 h 149"/>
                <a:gd name="T28" fmla="*/ 9 w 277"/>
                <a:gd name="T29" fmla="*/ 1 h 149"/>
                <a:gd name="T30" fmla="*/ 9 w 277"/>
                <a:gd name="T31" fmla="*/ 0 h 149"/>
                <a:gd name="T32" fmla="*/ 6 w 277"/>
                <a:gd name="T33" fmla="*/ 0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7" h="149">
                  <a:moveTo>
                    <a:pt x="96" y="0"/>
                  </a:moveTo>
                  <a:lnTo>
                    <a:pt x="96" y="23"/>
                  </a:lnTo>
                  <a:lnTo>
                    <a:pt x="30" y="65"/>
                  </a:lnTo>
                  <a:lnTo>
                    <a:pt x="0" y="139"/>
                  </a:lnTo>
                  <a:lnTo>
                    <a:pt x="118" y="149"/>
                  </a:lnTo>
                  <a:lnTo>
                    <a:pt x="203" y="139"/>
                  </a:lnTo>
                  <a:lnTo>
                    <a:pt x="277" y="119"/>
                  </a:lnTo>
                  <a:lnTo>
                    <a:pt x="268" y="107"/>
                  </a:lnTo>
                  <a:lnTo>
                    <a:pt x="268" y="85"/>
                  </a:lnTo>
                  <a:lnTo>
                    <a:pt x="277" y="65"/>
                  </a:lnTo>
                  <a:lnTo>
                    <a:pt x="257" y="23"/>
                  </a:lnTo>
                  <a:lnTo>
                    <a:pt x="245" y="23"/>
                  </a:lnTo>
                  <a:lnTo>
                    <a:pt x="214" y="23"/>
                  </a:lnTo>
                  <a:lnTo>
                    <a:pt x="191" y="23"/>
                  </a:lnTo>
                  <a:lnTo>
                    <a:pt x="161" y="11"/>
                  </a:lnTo>
                  <a:lnTo>
                    <a:pt x="149" y="0"/>
                  </a:lnTo>
                  <a:lnTo>
                    <a:pt x="96" y="0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0" name="Freeform 93"/>
            <p:cNvSpPr>
              <a:spLocks/>
            </p:cNvSpPr>
            <p:nvPr/>
          </p:nvSpPr>
          <p:spPr bwMode="auto">
            <a:xfrm>
              <a:off x="3113" y="1954"/>
              <a:ext cx="350" cy="188"/>
            </a:xfrm>
            <a:custGeom>
              <a:avLst/>
              <a:gdLst>
                <a:gd name="T0" fmla="*/ 29 w 621"/>
                <a:gd name="T1" fmla="*/ 17 h 342"/>
                <a:gd name="T2" fmla="*/ 29 w 621"/>
                <a:gd name="T3" fmla="*/ 17 h 342"/>
                <a:gd name="T4" fmla="*/ 30 w 621"/>
                <a:gd name="T5" fmla="*/ 15 h 342"/>
                <a:gd name="T6" fmla="*/ 32 w 621"/>
                <a:gd name="T7" fmla="*/ 15 h 342"/>
                <a:gd name="T8" fmla="*/ 32 w 621"/>
                <a:gd name="T9" fmla="*/ 15 h 342"/>
                <a:gd name="T10" fmla="*/ 33 w 621"/>
                <a:gd name="T11" fmla="*/ 14 h 342"/>
                <a:gd name="T12" fmla="*/ 33 w 621"/>
                <a:gd name="T13" fmla="*/ 13 h 342"/>
                <a:gd name="T14" fmla="*/ 36 w 621"/>
                <a:gd name="T15" fmla="*/ 12 h 342"/>
                <a:gd name="T16" fmla="*/ 34 w 621"/>
                <a:gd name="T17" fmla="*/ 10 h 342"/>
                <a:gd name="T18" fmla="*/ 34 w 621"/>
                <a:gd name="T19" fmla="*/ 9 h 342"/>
                <a:gd name="T20" fmla="*/ 32 w 621"/>
                <a:gd name="T21" fmla="*/ 8 h 342"/>
                <a:gd name="T22" fmla="*/ 32 w 621"/>
                <a:gd name="T23" fmla="*/ 7 h 342"/>
                <a:gd name="T24" fmla="*/ 31 w 621"/>
                <a:gd name="T25" fmla="*/ 7 h 342"/>
                <a:gd name="T26" fmla="*/ 31 w 621"/>
                <a:gd name="T27" fmla="*/ 4 h 342"/>
                <a:gd name="T28" fmla="*/ 31 w 621"/>
                <a:gd name="T29" fmla="*/ 4 h 342"/>
                <a:gd name="T30" fmla="*/ 30 w 621"/>
                <a:gd name="T31" fmla="*/ 3 h 342"/>
                <a:gd name="T32" fmla="*/ 29 w 621"/>
                <a:gd name="T33" fmla="*/ 2 h 342"/>
                <a:gd name="T34" fmla="*/ 27 w 621"/>
                <a:gd name="T35" fmla="*/ 2 h 342"/>
                <a:gd name="T36" fmla="*/ 25 w 621"/>
                <a:gd name="T37" fmla="*/ 3 h 342"/>
                <a:gd name="T38" fmla="*/ 23 w 621"/>
                <a:gd name="T39" fmla="*/ 2 h 342"/>
                <a:gd name="T40" fmla="*/ 23 w 621"/>
                <a:gd name="T41" fmla="*/ 1 h 342"/>
                <a:gd name="T42" fmla="*/ 21 w 621"/>
                <a:gd name="T43" fmla="*/ 1 h 342"/>
                <a:gd name="T44" fmla="*/ 20 w 621"/>
                <a:gd name="T45" fmla="*/ 0 h 342"/>
                <a:gd name="T46" fmla="*/ 18 w 621"/>
                <a:gd name="T47" fmla="*/ 0 h 342"/>
                <a:gd name="T48" fmla="*/ 16 w 621"/>
                <a:gd name="T49" fmla="*/ 1 h 342"/>
                <a:gd name="T50" fmla="*/ 15 w 621"/>
                <a:gd name="T51" fmla="*/ 2 h 342"/>
                <a:gd name="T52" fmla="*/ 15 w 621"/>
                <a:gd name="T53" fmla="*/ 2 h 342"/>
                <a:gd name="T54" fmla="*/ 15 w 621"/>
                <a:gd name="T55" fmla="*/ 5 h 342"/>
                <a:gd name="T56" fmla="*/ 13 w 621"/>
                <a:gd name="T57" fmla="*/ 8 h 342"/>
                <a:gd name="T58" fmla="*/ 10 w 621"/>
                <a:gd name="T59" fmla="*/ 7 h 342"/>
                <a:gd name="T60" fmla="*/ 8 w 621"/>
                <a:gd name="T61" fmla="*/ 5 h 342"/>
                <a:gd name="T62" fmla="*/ 6 w 621"/>
                <a:gd name="T63" fmla="*/ 3 h 342"/>
                <a:gd name="T64" fmla="*/ 3 w 621"/>
                <a:gd name="T65" fmla="*/ 4 h 342"/>
                <a:gd name="T66" fmla="*/ 1 w 621"/>
                <a:gd name="T67" fmla="*/ 8 h 342"/>
                <a:gd name="T68" fmla="*/ 0 w 621"/>
                <a:gd name="T69" fmla="*/ 10 h 342"/>
                <a:gd name="T70" fmla="*/ 0 w 621"/>
                <a:gd name="T71" fmla="*/ 15 h 342"/>
                <a:gd name="T72" fmla="*/ 1 w 621"/>
                <a:gd name="T73" fmla="*/ 16 h 342"/>
                <a:gd name="T74" fmla="*/ 1 w 621"/>
                <a:gd name="T75" fmla="*/ 16 h 342"/>
                <a:gd name="T76" fmla="*/ 3 w 621"/>
                <a:gd name="T77" fmla="*/ 15 h 342"/>
                <a:gd name="T78" fmla="*/ 6 w 621"/>
                <a:gd name="T79" fmla="*/ 14 h 342"/>
                <a:gd name="T80" fmla="*/ 8 w 621"/>
                <a:gd name="T81" fmla="*/ 13 h 342"/>
                <a:gd name="T82" fmla="*/ 8 w 621"/>
                <a:gd name="T83" fmla="*/ 14 h 342"/>
                <a:gd name="T84" fmla="*/ 10 w 621"/>
                <a:gd name="T85" fmla="*/ 13 h 342"/>
                <a:gd name="T86" fmla="*/ 13 w 621"/>
                <a:gd name="T87" fmla="*/ 13 h 342"/>
                <a:gd name="T88" fmla="*/ 16 w 621"/>
                <a:gd name="T89" fmla="*/ 14 h 342"/>
                <a:gd name="T90" fmla="*/ 17 w 621"/>
                <a:gd name="T91" fmla="*/ 13 h 342"/>
                <a:gd name="T92" fmla="*/ 18 w 621"/>
                <a:gd name="T93" fmla="*/ 13 h 342"/>
                <a:gd name="T94" fmla="*/ 19 w 621"/>
                <a:gd name="T95" fmla="*/ 13 h 342"/>
                <a:gd name="T96" fmla="*/ 20 w 621"/>
                <a:gd name="T97" fmla="*/ 14 h 342"/>
                <a:gd name="T98" fmla="*/ 23 w 621"/>
                <a:gd name="T99" fmla="*/ 14 h 342"/>
                <a:gd name="T100" fmla="*/ 25 w 621"/>
                <a:gd name="T101" fmla="*/ 15 h 342"/>
                <a:gd name="T102" fmla="*/ 27 w 621"/>
                <a:gd name="T103" fmla="*/ 16 h 342"/>
                <a:gd name="T104" fmla="*/ 29 w 621"/>
                <a:gd name="T105" fmla="*/ 17 h 3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21" h="342">
                  <a:moveTo>
                    <a:pt x="502" y="342"/>
                  </a:moveTo>
                  <a:lnTo>
                    <a:pt x="514" y="342"/>
                  </a:lnTo>
                  <a:lnTo>
                    <a:pt x="526" y="308"/>
                  </a:lnTo>
                  <a:lnTo>
                    <a:pt x="556" y="308"/>
                  </a:lnTo>
                  <a:lnTo>
                    <a:pt x="568" y="308"/>
                  </a:lnTo>
                  <a:lnTo>
                    <a:pt x="579" y="278"/>
                  </a:lnTo>
                  <a:lnTo>
                    <a:pt x="588" y="258"/>
                  </a:lnTo>
                  <a:lnTo>
                    <a:pt x="621" y="234"/>
                  </a:lnTo>
                  <a:lnTo>
                    <a:pt x="610" y="204"/>
                  </a:lnTo>
                  <a:lnTo>
                    <a:pt x="599" y="181"/>
                  </a:lnTo>
                  <a:lnTo>
                    <a:pt x="568" y="149"/>
                  </a:lnTo>
                  <a:lnTo>
                    <a:pt x="568" y="139"/>
                  </a:lnTo>
                  <a:lnTo>
                    <a:pt x="546" y="139"/>
                  </a:lnTo>
                  <a:lnTo>
                    <a:pt x="546" y="85"/>
                  </a:lnTo>
                  <a:lnTo>
                    <a:pt x="546" y="74"/>
                  </a:lnTo>
                  <a:lnTo>
                    <a:pt x="526" y="62"/>
                  </a:lnTo>
                  <a:lnTo>
                    <a:pt x="514" y="42"/>
                  </a:lnTo>
                  <a:lnTo>
                    <a:pt x="480" y="42"/>
                  </a:lnTo>
                  <a:lnTo>
                    <a:pt x="437" y="54"/>
                  </a:lnTo>
                  <a:lnTo>
                    <a:pt x="407" y="31"/>
                  </a:lnTo>
                  <a:lnTo>
                    <a:pt x="395" y="20"/>
                  </a:lnTo>
                  <a:lnTo>
                    <a:pt x="365" y="11"/>
                  </a:lnTo>
                  <a:lnTo>
                    <a:pt x="353" y="0"/>
                  </a:lnTo>
                  <a:lnTo>
                    <a:pt x="322" y="0"/>
                  </a:lnTo>
                  <a:lnTo>
                    <a:pt x="288" y="11"/>
                  </a:lnTo>
                  <a:lnTo>
                    <a:pt x="268" y="31"/>
                  </a:lnTo>
                  <a:lnTo>
                    <a:pt x="256" y="31"/>
                  </a:lnTo>
                  <a:lnTo>
                    <a:pt x="256" y="105"/>
                  </a:lnTo>
                  <a:lnTo>
                    <a:pt x="226" y="149"/>
                  </a:lnTo>
                  <a:lnTo>
                    <a:pt x="172" y="139"/>
                  </a:lnTo>
                  <a:lnTo>
                    <a:pt x="137" y="97"/>
                  </a:lnTo>
                  <a:lnTo>
                    <a:pt x="95" y="62"/>
                  </a:lnTo>
                  <a:lnTo>
                    <a:pt x="42" y="85"/>
                  </a:lnTo>
                  <a:lnTo>
                    <a:pt x="22" y="159"/>
                  </a:lnTo>
                  <a:lnTo>
                    <a:pt x="0" y="212"/>
                  </a:lnTo>
                  <a:lnTo>
                    <a:pt x="0" y="300"/>
                  </a:lnTo>
                  <a:lnTo>
                    <a:pt x="11" y="331"/>
                  </a:lnTo>
                  <a:lnTo>
                    <a:pt x="22" y="331"/>
                  </a:lnTo>
                  <a:lnTo>
                    <a:pt x="42" y="308"/>
                  </a:lnTo>
                  <a:lnTo>
                    <a:pt x="95" y="278"/>
                  </a:lnTo>
                  <a:lnTo>
                    <a:pt x="137" y="266"/>
                  </a:lnTo>
                  <a:lnTo>
                    <a:pt x="149" y="278"/>
                  </a:lnTo>
                  <a:lnTo>
                    <a:pt x="172" y="266"/>
                  </a:lnTo>
                  <a:lnTo>
                    <a:pt x="226" y="266"/>
                  </a:lnTo>
                  <a:lnTo>
                    <a:pt x="279" y="278"/>
                  </a:lnTo>
                  <a:lnTo>
                    <a:pt x="299" y="266"/>
                  </a:lnTo>
                  <a:lnTo>
                    <a:pt x="322" y="246"/>
                  </a:lnTo>
                  <a:lnTo>
                    <a:pt x="330" y="246"/>
                  </a:lnTo>
                  <a:lnTo>
                    <a:pt x="353" y="278"/>
                  </a:lnTo>
                  <a:lnTo>
                    <a:pt x="395" y="278"/>
                  </a:lnTo>
                  <a:lnTo>
                    <a:pt x="437" y="300"/>
                  </a:lnTo>
                  <a:lnTo>
                    <a:pt x="472" y="331"/>
                  </a:lnTo>
                  <a:lnTo>
                    <a:pt x="502" y="342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1" name="Freeform 94"/>
            <p:cNvSpPr>
              <a:spLocks/>
            </p:cNvSpPr>
            <p:nvPr/>
          </p:nvSpPr>
          <p:spPr bwMode="auto">
            <a:xfrm>
              <a:off x="3113" y="1954"/>
              <a:ext cx="350" cy="188"/>
            </a:xfrm>
            <a:custGeom>
              <a:avLst/>
              <a:gdLst>
                <a:gd name="T0" fmla="*/ 29 w 621"/>
                <a:gd name="T1" fmla="*/ 17 h 342"/>
                <a:gd name="T2" fmla="*/ 29 w 621"/>
                <a:gd name="T3" fmla="*/ 17 h 342"/>
                <a:gd name="T4" fmla="*/ 30 w 621"/>
                <a:gd name="T5" fmla="*/ 15 h 342"/>
                <a:gd name="T6" fmla="*/ 32 w 621"/>
                <a:gd name="T7" fmla="*/ 15 h 342"/>
                <a:gd name="T8" fmla="*/ 32 w 621"/>
                <a:gd name="T9" fmla="*/ 15 h 342"/>
                <a:gd name="T10" fmla="*/ 33 w 621"/>
                <a:gd name="T11" fmla="*/ 14 h 342"/>
                <a:gd name="T12" fmla="*/ 33 w 621"/>
                <a:gd name="T13" fmla="*/ 13 h 342"/>
                <a:gd name="T14" fmla="*/ 36 w 621"/>
                <a:gd name="T15" fmla="*/ 12 h 342"/>
                <a:gd name="T16" fmla="*/ 34 w 621"/>
                <a:gd name="T17" fmla="*/ 10 h 342"/>
                <a:gd name="T18" fmla="*/ 34 w 621"/>
                <a:gd name="T19" fmla="*/ 9 h 342"/>
                <a:gd name="T20" fmla="*/ 32 w 621"/>
                <a:gd name="T21" fmla="*/ 8 h 342"/>
                <a:gd name="T22" fmla="*/ 32 w 621"/>
                <a:gd name="T23" fmla="*/ 7 h 342"/>
                <a:gd name="T24" fmla="*/ 31 w 621"/>
                <a:gd name="T25" fmla="*/ 7 h 342"/>
                <a:gd name="T26" fmla="*/ 31 w 621"/>
                <a:gd name="T27" fmla="*/ 4 h 342"/>
                <a:gd name="T28" fmla="*/ 31 w 621"/>
                <a:gd name="T29" fmla="*/ 4 h 342"/>
                <a:gd name="T30" fmla="*/ 30 w 621"/>
                <a:gd name="T31" fmla="*/ 3 h 342"/>
                <a:gd name="T32" fmla="*/ 29 w 621"/>
                <a:gd name="T33" fmla="*/ 2 h 342"/>
                <a:gd name="T34" fmla="*/ 27 w 621"/>
                <a:gd name="T35" fmla="*/ 2 h 342"/>
                <a:gd name="T36" fmla="*/ 25 w 621"/>
                <a:gd name="T37" fmla="*/ 3 h 342"/>
                <a:gd name="T38" fmla="*/ 23 w 621"/>
                <a:gd name="T39" fmla="*/ 2 h 342"/>
                <a:gd name="T40" fmla="*/ 23 w 621"/>
                <a:gd name="T41" fmla="*/ 1 h 342"/>
                <a:gd name="T42" fmla="*/ 21 w 621"/>
                <a:gd name="T43" fmla="*/ 1 h 342"/>
                <a:gd name="T44" fmla="*/ 20 w 621"/>
                <a:gd name="T45" fmla="*/ 0 h 342"/>
                <a:gd name="T46" fmla="*/ 18 w 621"/>
                <a:gd name="T47" fmla="*/ 0 h 342"/>
                <a:gd name="T48" fmla="*/ 16 w 621"/>
                <a:gd name="T49" fmla="*/ 1 h 342"/>
                <a:gd name="T50" fmla="*/ 15 w 621"/>
                <a:gd name="T51" fmla="*/ 2 h 342"/>
                <a:gd name="T52" fmla="*/ 15 w 621"/>
                <a:gd name="T53" fmla="*/ 2 h 342"/>
                <a:gd name="T54" fmla="*/ 15 w 621"/>
                <a:gd name="T55" fmla="*/ 5 h 342"/>
                <a:gd name="T56" fmla="*/ 13 w 621"/>
                <a:gd name="T57" fmla="*/ 8 h 342"/>
                <a:gd name="T58" fmla="*/ 10 w 621"/>
                <a:gd name="T59" fmla="*/ 7 h 342"/>
                <a:gd name="T60" fmla="*/ 8 w 621"/>
                <a:gd name="T61" fmla="*/ 5 h 342"/>
                <a:gd name="T62" fmla="*/ 6 w 621"/>
                <a:gd name="T63" fmla="*/ 3 h 342"/>
                <a:gd name="T64" fmla="*/ 3 w 621"/>
                <a:gd name="T65" fmla="*/ 4 h 342"/>
                <a:gd name="T66" fmla="*/ 1 w 621"/>
                <a:gd name="T67" fmla="*/ 8 h 342"/>
                <a:gd name="T68" fmla="*/ 0 w 621"/>
                <a:gd name="T69" fmla="*/ 10 h 342"/>
                <a:gd name="T70" fmla="*/ 0 w 621"/>
                <a:gd name="T71" fmla="*/ 15 h 342"/>
                <a:gd name="T72" fmla="*/ 1 w 621"/>
                <a:gd name="T73" fmla="*/ 16 h 342"/>
                <a:gd name="T74" fmla="*/ 1 w 621"/>
                <a:gd name="T75" fmla="*/ 16 h 342"/>
                <a:gd name="T76" fmla="*/ 3 w 621"/>
                <a:gd name="T77" fmla="*/ 15 h 342"/>
                <a:gd name="T78" fmla="*/ 6 w 621"/>
                <a:gd name="T79" fmla="*/ 14 h 342"/>
                <a:gd name="T80" fmla="*/ 8 w 621"/>
                <a:gd name="T81" fmla="*/ 13 h 342"/>
                <a:gd name="T82" fmla="*/ 8 w 621"/>
                <a:gd name="T83" fmla="*/ 14 h 342"/>
                <a:gd name="T84" fmla="*/ 10 w 621"/>
                <a:gd name="T85" fmla="*/ 13 h 342"/>
                <a:gd name="T86" fmla="*/ 13 w 621"/>
                <a:gd name="T87" fmla="*/ 13 h 342"/>
                <a:gd name="T88" fmla="*/ 16 w 621"/>
                <a:gd name="T89" fmla="*/ 14 h 342"/>
                <a:gd name="T90" fmla="*/ 17 w 621"/>
                <a:gd name="T91" fmla="*/ 13 h 342"/>
                <a:gd name="T92" fmla="*/ 18 w 621"/>
                <a:gd name="T93" fmla="*/ 13 h 342"/>
                <a:gd name="T94" fmla="*/ 19 w 621"/>
                <a:gd name="T95" fmla="*/ 13 h 342"/>
                <a:gd name="T96" fmla="*/ 20 w 621"/>
                <a:gd name="T97" fmla="*/ 14 h 342"/>
                <a:gd name="T98" fmla="*/ 23 w 621"/>
                <a:gd name="T99" fmla="*/ 14 h 342"/>
                <a:gd name="T100" fmla="*/ 25 w 621"/>
                <a:gd name="T101" fmla="*/ 15 h 342"/>
                <a:gd name="T102" fmla="*/ 27 w 621"/>
                <a:gd name="T103" fmla="*/ 16 h 342"/>
                <a:gd name="T104" fmla="*/ 29 w 621"/>
                <a:gd name="T105" fmla="*/ 17 h 3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21" h="342">
                  <a:moveTo>
                    <a:pt x="502" y="342"/>
                  </a:moveTo>
                  <a:lnTo>
                    <a:pt x="514" y="342"/>
                  </a:lnTo>
                  <a:lnTo>
                    <a:pt x="526" y="308"/>
                  </a:lnTo>
                  <a:lnTo>
                    <a:pt x="556" y="308"/>
                  </a:lnTo>
                  <a:lnTo>
                    <a:pt x="568" y="308"/>
                  </a:lnTo>
                  <a:lnTo>
                    <a:pt x="579" y="278"/>
                  </a:lnTo>
                  <a:lnTo>
                    <a:pt x="588" y="258"/>
                  </a:lnTo>
                  <a:lnTo>
                    <a:pt x="621" y="234"/>
                  </a:lnTo>
                  <a:lnTo>
                    <a:pt x="610" y="204"/>
                  </a:lnTo>
                  <a:lnTo>
                    <a:pt x="599" y="181"/>
                  </a:lnTo>
                  <a:lnTo>
                    <a:pt x="568" y="149"/>
                  </a:lnTo>
                  <a:lnTo>
                    <a:pt x="568" y="139"/>
                  </a:lnTo>
                  <a:lnTo>
                    <a:pt x="546" y="139"/>
                  </a:lnTo>
                  <a:lnTo>
                    <a:pt x="546" y="85"/>
                  </a:lnTo>
                  <a:lnTo>
                    <a:pt x="546" y="74"/>
                  </a:lnTo>
                  <a:lnTo>
                    <a:pt x="526" y="62"/>
                  </a:lnTo>
                  <a:lnTo>
                    <a:pt x="514" y="42"/>
                  </a:lnTo>
                  <a:lnTo>
                    <a:pt x="480" y="42"/>
                  </a:lnTo>
                  <a:lnTo>
                    <a:pt x="437" y="54"/>
                  </a:lnTo>
                  <a:lnTo>
                    <a:pt x="407" y="31"/>
                  </a:lnTo>
                  <a:lnTo>
                    <a:pt x="395" y="20"/>
                  </a:lnTo>
                  <a:lnTo>
                    <a:pt x="365" y="11"/>
                  </a:lnTo>
                  <a:lnTo>
                    <a:pt x="353" y="0"/>
                  </a:lnTo>
                  <a:lnTo>
                    <a:pt x="322" y="0"/>
                  </a:lnTo>
                  <a:lnTo>
                    <a:pt x="288" y="11"/>
                  </a:lnTo>
                  <a:lnTo>
                    <a:pt x="268" y="31"/>
                  </a:lnTo>
                  <a:lnTo>
                    <a:pt x="256" y="31"/>
                  </a:lnTo>
                  <a:lnTo>
                    <a:pt x="256" y="105"/>
                  </a:lnTo>
                  <a:lnTo>
                    <a:pt x="226" y="149"/>
                  </a:lnTo>
                  <a:lnTo>
                    <a:pt x="172" y="139"/>
                  </a:lnTo>
                  <a:lnTo>
                    <a:pt x="137" y="97"/>
                  </a:lnTo>
                  <a:lnTo>
                    <a:pt x="95" y="62"/>
                  </a:lnTo>
                  <a:lnTo>
                    <a:pt x="42" y="85"/>
                  </a:lnTo>
                  <a:lnTo>
                    <a:pt x="22" y="159"/>
                  </a:lnTo>
                  <a:lnTo>
                    <a:pt x="0" y="212"/>
                  </a:lnTo>
                  <a:lnTo>
                    <a:pt x="0" y="300"/>
                  </a:lnTo>
                  <a:lnTo>
                    <a:pt x="11" y="331"/>
                  </a:lnTo>
                  <a:lnTo>
                    <a:pt x="22" y="331"/>
                  </a:lnTo>
                  <a:lnTo>
                    <a:pt x="42" y="308"/>
                  </a:lnTo>
                  <a:lnTo>
                    <a:pt x="95" y="278"/>
                  </a:lnTo>
                  <a:lnTo>
                    <a:pt x="137" y="266"/>
                  </a:lnTo>
                  <a:lnTo>
                    <a:pt x="149" y="278"/>
                  </a:lnTo>
                  <a:lnTo>
                    <a:pt x="172" y="266"/>
                  </a:lnTo>
                  <a:lnTo>
                    <a:pt x="226" y="266"/>
                  </a:lnTo>
                  <a:lnTo>
                    <a:pt x="279" y="278"/>
                  </a:lnTo>
                  <a:lnTo>
                    <a:pt x="299" y="266"/>
                  </a:lnTo>
                  <a:lnTo>
                    <a:pt x="322" y="246"/>
                  </a:lnTo>
                  <a:lnTo>
                    <a:pt x="330" y="246"/>
                  </a:lnTo>
                  <a:lnTo>
                    <a:pt x="353" y="278"/>
                  </a:lnTo>
                  <a:lnTo>
                    <a:pt x="395" y="278"/>
                  </a:lnTo>
                  <a:lnTo>
                    <a:pt x="437" y="300"/>
                  </a:lnTo>
                  <a:lnTo>
                    <a:pt x="472" y="331"/>
                  </a:lnTo>
                  <a:lnTo>
                    <a:pt x="502" y="342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2" name="Freeform 95"/>
            <p:cNvSpPr>
              <a:spLocks/>
            </p:cNvSpPr>
            <p:nvPr/>
          </p:nvSpPr>
          <p:spPr bwMode="auto">
            <a:xfrm>
              <a:off x="3205" y="1807"/>
              <a:ext cx="205" cy="177"/>
            </a:xfrm>
            <a:custGeom>
              <a:avLst/>
              <a:gdLst>
                <a:gd name="T0" fmla="*/ 20 w 365"/>
                <a:gd name="T1" fmla="*/ 15 h 322"/>
                <a:gd name="T2" fmla="*/ 19 w 365"/>
                <a:gd name="T3" fmla="*/ 15 h 322"/>
                <a:gd name="T4" fmla="*/ 20 w 365"/>
                <a:gd name="T5" fmla="*/ 14 h 322"/>
                <a:gd name="T6" fmla="*/ 21 w 365"/>
                <a:gd name="T7" fmla="*/ 13 h 322"/>
                <a:gd name="T8" fmla="*/ 21 w 365"/>
                <a:gd name="T9" fmla="*/ 12 h 322"/>
                <a:gd name="T10" fmla="*/ 19 w 365"/>
                <a:gd name="T11" fmla="*/ 11 h 322"/>
                <a:gd name="T12" fmla="*/ 18 w 365"/>
                <a:gd name="T13" fmla="*/ 10 h 322"/>
                <a:gd name="T14" fmla="*/ 17 w 365"/>
                <a:gd name="T15" fmla="*/ 10 h 322"/>
                <a:gd name="T16" fmla="*/ 17 w 365"/>
                <a:gd name="T17" fmla="*/ 8 h 322"/>
                <a:gd name="T18" fmla="*/ 16 w 365"/>
                <a:gd name="T19" fmla="*/ 7 h 322"/>
                <a:gd name="T20" fmla="*/ 16 w 365"/>
                <a:gd name="T21" fmla="*/ 6 h 322"/>
                <a:gd name="T22" fmla="*/ 16 w 365"/>
                <a:gd name="T23" fmla="*/ 5 h 322"/>
                <a:gd name="T24" fmla="*/ 19 w 365"/>
                <a:gd name="T25" fmla="*/ 4 h 322"/>
                <a:gd name="T26" fmla="*/ 21 w 365"/>
                <a:gd name="T27" fmla="*/ 2 h 322"/>
                <a:gd name="T28" fmla="*/ 19 w 365"/>
                <a:gd name="T29" fmla="*/ 0 h 322"/>
                <a:gd name="T30" fmla="*/ 14 w 365"/>
                <a:gd name="T31" fmla="*/ 1 h 322"/>
                <a:gd name="T32" fmla="*/ 10 w 365"/>
                <a:gd name="T33" fmla="*/ 1 h 322"/>
                <a:gd name="T34" fmla="*/ 2 w 365"/>
                <a:gd name="T35" fmla="*/ 3 h 322"/>
                <a:gd name="T36" fmla="*/ 0 w 365"/>
                <a:gd name="T37" fmla="*/ 5 h 322"/>
                <a:gd name="T38" fmla="*/ 1 w 365"/>
                <a:gd name="T39" fmla="*/ 8 h 322"/>
                <a:gd name="T40" fmla="*/ 2 w 365"/>
                <a:gd name="T41" fmla="*/ 11 h 322"/>
                <a:gd name="T42" fmla="*/ 4 w 365"/>
                <a:gd name="T43" fmla="*/ 11 h 322"/>
                <a:gd name="T44" fmla="*/ 6 w 365"/>
                <a:gd name="T45" fmla="*/ 15 h 322"/>
                <a:gd name="T46" fmla="*/ 6 w 365"/>
                <a:gd name="T47" fmla="*/ 15 h 322"/>
                <a:gd name="T48" fmla="*/ 7 w 365"/>
                <a:gd name="T49" fmla="*/ 14 h 322"/>
                <a:gd name="T50" fmla="*/ 9 w 365"/>
                <a:gd name="T51" fmla="*/ 14 h 322"/>
                <a:gd name="T52" fmla="*/ 11 w 365"/>
                <a:gd name="T53" fmla="*/ 14 h 322"/>
                <a:gd name="T54" fmla="*/ 12 w 365"/>
                <a:gd name="T55" fmla="*/ 14 h 322"/>
                <a:gd name="T56" fmla="*/ 13 w 365"/>
                <a:gd name="T57" fmla="*/ 14 h 322"/>
                <a:gd name="T58" fmla="*/ 14 w 365"/>
                <a:gd name="T59" fmla="*/ 15 h 322"/>
                <a:gd name="T60" fmla="*/ 16 w 365"/>
                <a:gd name="T61" fmla="*/ 16 h 322"/>
                <a:gd name="T62" fmla="*/ 18 w 365"/>
                <a:gd name="T63" fmla="*/ 15 h 322"/>
                <a:gd name="T64" fmla="*/ 20 w 365"/>
                <a:gd name="T65" fmla="*/ 15 h 3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5" h="322">
                  <a:moveTo>
                    <a:pt x="353" y="310"/>
                  </a:moveTo>
                  <a:lnTo>
                    <a:pt x="341" y="299"/>
                  </a:lnTo>
                  <a:lnTo>
                    <a:pt x="353" y="268"/>
                  </a:lnTo>
                  <a:lnTo>
                    <a:pt x="365" y="256"/>
                  </a:lnTo>
                  <a:lnTo>
                    <a:pt x="365" y="234"/>
                  </a:lnTo>
                  <a:lnTo>
                    <a:pt x="341" y="223"/>
                  </a:lnTo>
                  <a:lnTo>
                    <a:pt x="319" y="191"/>
                  </a:lnTo>
                  <a:lnTo>
                    <a:pt x="311" y="191"/>
                  </a:lnTo>
                  <a:lnTo>
                    <a:pt x="299" y="149"/>
                  </a:lnTo>
                  <a:lnTo>
                    <a:pt x="276" y="129"/>
                  </a:lnTo>
                  <a:lnTo>
                    <a:pt x="276" y="119"/>
                  </a:lnTo>
                  <a:lnTo>
                    <a:pt x="288" y="107"/>
                  </a:lnTo>
                  <a:lnTo>
                    <a:pt x="341" y="84"/>
                  </a:lnTo>
                  <a:lnTo>
                    <a:pt x="365" y="30"/>
                  </a:lnTo>
                  <a:lnTo>
                    <a:pt x="331" y="0"/>
                  </a:lnTo>
                  <a:lnTo>
                    <a:pt x="246" y="22"/>
                  </a:lnTo>
                  <a:lnTo>
                    <a:pt x="169" y="10"/>
                  </a:lnTo>
                  <a:lnTo>
                    <a:pt x="42" y="53"/>
                  </a:lnTo>
                  <a:lnTo>
                    <a:pt x="0" y="95"/>
                  </a:lnTo>
                  <a:lnTo>
                    <a:pt x="11" y="161"/>
                  </a:lnTo>
                  <a:lnTo>
                    <a:pt x="31" y="214"/>
                  </a:lnTo>
                  <a:lnTo>
                    <a:pt x="85" y="223"/>
                  </a:lnTo>
                  <a:lnTo>
                    <a:pt x="95" y="299"/>
                  </a:lnTo>
                  <a:lnTo>
                    <a:pt x="107" y="299"/>
                  </a:lnTo>
                  <a:lnTo>
                    <a:pt x="127" y="279"/>
                  </a:lnTo>
                  <a:lnTo>
                    <a:pt x="161" y="268"/>
                  </a:lnTo>
                  <a:lnTo>
                    <a:pt x="192" y="268"/>
                  </a:lnTo>
                  <a:lnTo>
                    <a:pt x="204" y="279"/>
                  </a:lnTo>
                  <a:lnTo>
                    <a:pt x="234" y="288"/>
                  </a:lnTo>
                  <a:lnTo>
                    <a:pt x="246" y="299"/>
                  </a:lnTo>
                  <a:lnTo>
                    <a:pt x="276" y="322"/>
                  </a:lnTo>
                  <a:lnTo>
                    <a:pt x="319" y="310"/>
                  </a:lnTo>
                  <a:lnTo>
                    <a:pt x="353" y="310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3" name="Freeform 96"/>
            <p:cNvSpPr>
              <a:spLocks/>
            </p:cNvSpPr>
            <p:nvPr/>
          </p:nvSpPr>
          <p:spPr bwMode="auto">
            <a:xfrm>
              <a:off x="3205" y="1807"/>
              <a:ext cx="205" cy="177"/>
            </a:xfrm>
            <a:custGeom>
              <a:avLst/>
              <a:gdLst>
                <a:gd name="T0" fmla="*/ 20 w 365"/>
                <a:gd name="T1" fmla="*/ 15 h 322"/>
                <a:gd name="T2" fmla="*/ 19 w 365"/>
                <a:gd name="T3" fmla="*/ 15 h 322"/>
                <a:gd name="T4" fmla="*/ 20 w 365"/>
                <a:gd name="T5" fmla="*/ 14 h 322"/>
                <a:gd name="T6" fmla="*/ 21 w 365"/>
                <a:gd name="T7" fmla="*/ 13 h 322"/>
                <a:gd name="T8" fmla="*/ 21 w 365"/>
                <a:gd name="T9" fmla="*/ 12 h 322"/>
                <a:gd name="T10" fmla="*/ 19 w 365"/>
                <a:gd name="T11" fmla="*/ 11 h 322"/>
                <a:gd name="T12" fmla="*/ 18 w 365"/>
                <a:gd name="T13" fmla="*/ 10 h 322"/>
                <a:gd name="T14" fmla="*/ 17 w 365"/>
                <a:gd name="T15" fmla="*/ 10 h 322"/>
                <a:gd name="T16" fmla="*/ 17 w 365"/>
                <a:gd name="T17" fmla="*/ 8 h 322"/>
                <a:gd name="T18" fmla="*/ 16 w 365"/>
                <a:gd name="T19" fmla="*/ 7 h 322"/>
                <a:gd name="T20" fmla="*/ 16 w 365"/>
                <a:gd name="T21" fmla="*/ 6 h 322"/>
                <a:gd name="T22" fmla="*/ 16 w 365"/>
                <a:gd name="T23" fmla="*/ 5 h 322"/>
                <a:gd name="T24" fmla="*/ 19 w 365"/>
                <a:gd name="T25" fmla="*/ 4 h 322"/>
                <a:gd name="T26" fmla="*/ 21 w 365"/>
                <a:gd name="T27" fmla="*/ 2 h 322"/>
                <a:gd name="T28" fmla="*/ 19 w 365"/>
                <a:gd name="T29" fmla="*/ 0 h 322"/>
                <a:gd name="T30" fmla="*/ 14 w 365"/>
                <a:gd name="T31" fmla="*/ 1 h 322"/>
                <a:gd name="T32" fmla="*/ 10 w 365"/>
                <a:gd name="T33" fmla="*/ 1 h 322"/>
                <a:gd name="T34" fmla="*/ 2 w 365"/>
                <a:gd name="T35" fmla="*/ 3 h 322"/>
                <a:gd name="T36" fmla="*/ 0 w 365"/>
                <a:gd name="T37" fmla="*/ 5 h 322"/>
                <a:gd name="T38" fmla="*/ 1 w 365"/>
                <a:gd name="T39" fmla="*/ 8 h 322"/>
                <a:gd name="T40" fmla="*/ 2 w 365"/>
                <a:gd name="T41" fmla="*/ 11 h 322"/>
                <a:gd name="T42" fmla="*/ 4 w 365"/>
                <a:gd name="T43" fmla="*/ 11 h 322"/>
                <a:gd name="T44" fmla="*/ 6 w 365"/>
                <a:gd name="T45" fmla="*/ 15 h 322"/>
                <a:gd name="T46" fmla="*/ 6 w 365"/>
                <a:gd name="T47" fmla="*/ 15 h 322"/>
                <a:gd name="T48" fmla="*/ 7 w 365"/>
                <a:gd name="T49" fmla="*/ 14 h 322"/>
                <a:gd name="T50" fmla="*/ 9 w 365"/>
                <a:gd name="T51" fmla="*/ 14 h 322"/>
                <a:gd name="T52" fmla="*/ 11 w 365"/>
                <a:gd name="T53" fmla="*/ 14 h 322"/>
                <a:gd name="T54" fmla="*/ 12 w 365"/>
                <a:gd name="T55" fmla="*/ 14 h 322"/>
                <a:gd name="T56" fmla="*/ 13 w 365"/>
                <a:gd name="T57" fmla="*/ 14 h 322"/>
                <a:gd name="T58" fmla="*/ 14 w 365"/>
                <a:gd name="T59" fmla="*/ 15 h 322"/>
                <a:gd name="T60" fmla="*/ 16 w 365"/>
                <a:gd name="T61" fmla="*/ 16 h 322"/>
                <a:gd name="T62" fmla="*/ 18 w 365"/>
                <a:gd name="T63" fmla="*/ 15 h 322"/>
                <a:gd name="T64" fmla="*/ 20 w 365"/>
                <a:gd name="T65" fmla="*/ 15 h 3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5" h="322">
                  <a:moveTo>
                    <a:pt x="353" y="310"/>
                  </a:moveTo>
                  <a:lnTo>
                    <a:pt x="341" y="299"/>
                  </a:lnTo>
                  <a:lnTo>
                    <a:pt x="353" y="268"/>
                  </a:lnTo>
                  <a:lnTo>
                    <a:pt x="365" y="256"/>
                  </a:lnTo>
                  <a:lnTo>
                    <a:pt x="365" y="234"/>
                  </a:lnTo>
                  <a:lnTo>
                    <a:pt x="341" y="223"/>
                  </a:lnTo>
                  <a:lnTo>
                    <a:pt x="319" y="191"/>
                  </a:lnTo>
                  <a:lnTo>
                    <a:pt x="311" y="191"/>
                  </a:lnTo>
                  <a:lnTo>
                    <a:pt x="299" y="149"/>
                  </a:lnTo>
                  <a:lnTo>
                    <a:pt x="276" y="129"/>
                  </a:lnTo>
                  <a:lnTo>
                    <a:pt x="276" y="119"/>
                  </a:lnTo>
                  <a:lnTo>
                    <a:pt x="288" y="107"/>
                  </a:lnTo>
                  <a:lnTo>
                    <a:pt x="341" y="84"/>
                  </a:lnTo>
                  <a:lnTo>
                    <a:pt x="365" y="30"/>
                  </a:lnTo>
                  <a:lnTo>
                    <a:pt x="331" y="0"/>
                  </a:lnTo>
                  <a:lnTo>
                    <a:pt x="246" y="22"/>
                  </a:lnTo>
                  <a:lnTo>
                    <a:pt x="169" y="10"/>
                  </a:lnTo>
                  <a:lnTo>
                    <a:pt x="42" y="53"/>
                  </a:lnTo>
                  <a:lnTo>
                    <a:pt x="0" y="95"/>
                  </a:lnTo>
                  <a:lnTo>
                    <a:pt x="11" y="161"/>
                  </a:lnTo>
                  <a:lnTo>
                    <a:pt x="31" y="214"/>
                  </a:lnTo>
                  <a:lnTo>
                    <a:pt x="85" y="223"/>
                  </a:lnTo>
                  <a:lnTo>
                    <a:pt x="95" y="299"/>
                  </a:lnTo>
                  <a:lnTo>
                    <a:pt x="107" y="299"/>
                  </a:lnTo>
                  <a:lnTo>
                    <a:pt x="127" y="279"/>
                  </a:lnTo>
                  <a:lnTo>
                    <a:pt x="161" y="268"/>
                  </a:lnTo>
                  <a:lnTo>
                    <a:pt x="192" y="268"/>
                  </a:lnTo>
                  <a:lnTo>
                    <a:pt x="204" y="279"/>
                  </a:lnTo>
                  <a:lnTo>
                    <a:pt x="234" y="288"/>
                  </a:lnTo>
                  <a:lnTo>
                    <a:pt x="246" y="299"/>
                  </a:lnTo>
                  <a:lnTo>
                    <a:pt x="276" y="322"/>
                  </a:lnTo>
                  <a:lnTo>
                    <a:pt x="319" y="310"/>
                  </a:lnTo>
                  <a:lnTo>
                    <a:pt x="353" y="310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4" name="Freeform 97"/>
            <p:cNvSpPr>
              <a:spLocks/>
            </p:cNvSpPr>
            <p:nvPr/>
          </p:nvSpPr>
          <p:spPr bwMode="auto">
            <a:xfrm>
              <a:off x="2339" y="2224"/>
              <a:ext cx="483" cy="627"/>
            </a:xfrm>
            <a:custGeom>
              <a:avLst/>
              <a:gdLst>
                <a:gd name="T0" fmla="*/ 20 w 856"/>
                <a:gd name="T1" fmla="*/ 0 h 1144"/>
                <a:gd name="T2" fmla="*/ 20 w 856"/>
                <a:gd name="T3" fmla="*/ 3 h 1144"/>
                <a:gd name="T4" fmla="*/ 20 w 856"/>
                <a:gd name="T5" fmla="*/ 7 h 1144"/>
                <a:gd name="T6" fmla="*/ 16 w 856"/>
                <a:gd name="T7" fmla="*/ 10 h 1144"/>
                <a:gd name="T8" fmla="*/ 11 w 856"/>
                <a:gd name="T9" fmla="*/ 8 h 1144"/>
                <a:gd name="T10" fmla="*/ 7 w 856"/>
                <a:gd name="T11" fmla="*/ 15 h 1144"/>
                <a:gd name="T12" fmla="*/ 7 w 856"/>
                <a:gd name="T13" fmla="*/ 18 h 1144"/>
                <a:gd name="T14" fmla="*/ 3 w 856"/>
                <a:gd name="T15" fmla="*/ 21 h 1144"/>
                <a:gd name="T16" fmla="*/ 1 w 856"/>
                <a:gd name="T17" fmla="*/ 25 h 1144"/>
                <a:gd name="T18" fmla="*/ 1 w 856"/>
                <a:gd name="T19" fmla="*/ 30 h 1144"/>
                <a:gd name="T20" fmla="*/ 0 w 856"/>
                <a:gd name="T21" fmla="*/ 34 h 1144"/>
                <a:gd name="T22" fmla="*/ 1 w 856"/>
                <a:gd name="T23" fmla="*/ 39 h 1144"/>
                <a:gd name="T24" fmla="*/ 3 w 856"/>
                <a:gd name="T25" fmla="*/ 41 h 1144"/>
                <a:gd name="T26" fmla="*/ 10 w 856"/>
                <a:gd name="T27" fmla="*/ 45 h 1144"/>
                <a:gd name="T28" fmla="*/ 6 w 856"/>
                <a:gd name="T29" fmla="*/ 52 h 1144"/>
                <a:gd name="T30" fmla="*/ 9 w 856"/>
                <a:gd name="T31" fmla="*/ 54 h 1144"/>
                <a:gd name="T32" fmla="*/ 17 w 856"/>
                <a:gd name="T33" fmla="*/ 55 h 1144"/>
                <a:gd name="T34" fmla="*/ 20 w 856"/>
                <a:gd name="T35" fmla="*/ 55 h 1144"/>
                <a:gd name="T36" fmla="*/ 23 w 856"/>
                <a:gd name="T37" fmla="*/ 55 h 1144"/>
                <a:gd name="T38" fmla="*/ 34 w 856"/>
                <a:gd name="T39" fmla="*/ 54 h 1144"/>
                <a:gd name="T40" fmla="*/ 38 w 856"/>
                <a:gd name="T41" fmla="*/ 55 h 1144"/>
                <a:gd name="T42" fmla="*/ 41 w 856"/>
                <a:gd name="T43" fmla="*/ 48 h 1144"/>
                <a:gd name="T44" fmla="*/ 38 w 856"/>
                <a:gd name="T45" fmla="*/ 43 h 1144"/>
                <a:gd name="T46" fmla="*/ 35 w 856"/>
                <a:gd name="T47" fmla="*/ 39 h 1144"/>
                <a:gd name="T48" fmla="*/ 33 w 856"/>
                <a:gd name="T49" fmla="*/ 35 h 1144"/>
                <a:gd name="T50" fmla="*/ 41 w 856"/>
                <a:gd name="T51" fmla="*/ 33 h 1144"/>
                <a:gd name="T52" fmla="*/ 45 w 856"/>
                <a:gd name="T53" fmla="*/ 31 h 1144"/>
                <a:gd name="T54" fmla="*/ 49 w 856"/>
                <a:gd name="T55" fmla="*/ 31 h 1144"/>
                <a:gd name="T56" fmla="*/ 49 w 856"/>
                <a:gd name="T57" fmla="*/ 27 h 1144"/>
                <a:gd name="T58" fmla="*/ 46 w 856"/>
                <a:gd name="T59" fmla="*/ 18 h 1144"/>
                <a:gd name="T60" fmla="*/ 46 w 856"/>
                <a:gd name="T61" fmla="*/ 14 h 1144"/>
                <a:gd name="T62" fmla="*/ 46 w 856"/>
                <a:gd name="T63" fmla="*/ 10 h 1144"/>
                <a:gd name="T64" fmla="*/ 41 w 856"/>
                <a:gd name="T65" fmla="*/ 7 h 1144"/>
                <a:gd name="T66" fmla="*/ 42 w 856"/>
                <a:gd name="T67" fmla="*/ 3 h 1144"/>
                <a:gd name="T68" fmla="*/ 36 w 856"/>
                <a:gd name="T69" fmla="*/ 5 h 1144"/>
                <a:gd name="T70" fmla="*/ 28 w 856"/>
                <a:gd name="T71" fmla="*/ 8 h 1144"/>
                <a:gd name="T72" fmla="*/ 24 w 856"/>
                <a:gd name="T73" fmla="*/ 3 h 1144"/>
                <a:gd name="T74" fmla="*/ 23 w 856"/>
                <a:gd name="T75" fmla="*/ 0 h 11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56" h="1144">
                  <a:moveTo>
                    <a:pt x="399" y="0"/>
                  </a:moveTo>
                  <a:lnTo>
                    <a:pt x="352" y="0"/>
                  </a:lnTo>
                  <a:lnTo>
                    <a:pt x="322" y="0"/>
                  </a:lnTo>
                  <a:lnTo>
                    <a:pt x="344" y="65"/>
                  </a:lnTo>
                  <a:lnTo>
                    <a:pt x="310" y="84"/>
                  </a:lnTo>
                  <a:lnTo>
                    <a:pt x="344" y="127"/>
                  </a:lnTo>
                  <a:lnTo>
                    <a:pt x="302" y="161"/>
                  </a:lnTo>
                  <a:lnTo>
                    <a:pt x="290" y="203"/>
                  </a:lnTo>
                  <a:lnTo>
                    <a:pt x="248" y="181"/>
                  </a:lnTo>
                  <a:lnTo>
                    <a:pt x="183" y="169"/>
                  </a:lnTo>
                  <a:lnTo>
                    <a:pt x="161" y="235"/>
                  </a:lnTo>
                  <a:lnTo>
                    <a:pt x="129" y="310"/>
                  </a:lnTo>
                  <a:lnTo>
                    <a:pt x="107" y="330"/>
                  </a:lnTo>
                  <a:lnTo>
                    <a:pt x="129" y="373"/>
                  </a:lnTo>
                  <a:lnTo>
                    <a:pt x="99" y="395"/>
                  </a:lnTo>
                  <a:lnTo>
                    <a:pt x="64" y="437"/>
                  </a:lnTo>
                  <a:lnTo>
                    <a:pt x="34" y="437"/>
                  </a:lnTo>
                  <a:lnTo>
                    <a:pt x="22" y="503"/>
                  </a:lnTo>
                  <a:lnTo>
                    <a:pt x="12" y="546"/>
                  </a:lnTo>
                  <a:lnTo>
                    <a:pt x="12" y="599"/>
                  </a:lnTo>
                  <a:lnTo>
                    <a:pt x="22" y="641"/>
                  </a:lnTo>
                  <a:lnTo>
                    <a:pt x="0" y="684"/>
                  </a:lnTo>
                  <a:lnTo>
                    <a:pt x="12" y="737"/>
                  </a:lnTo>
                  <a:lnTo>
                    <a:pt x="12" y="780"/>
                  </a:lnTo>
                  <a:lnTo>
                    <a:pt x="45" y="814"/>
                  </a:lnTo>
                  <a:lnTo>
                    <a:pt x="64" y="834"/>
                  </a:lnTo>
                  <a:lnTo>
                    <a:pt x="153" y="864"/>
                  </a:lnTo>
                  <a:lnTo>
                    <a:pt x="173" y="906"/>
                  </a:lnTo>
                  <a:lnTo>
                    <a:pt x="141" y="941"/>
                  </a:lnTo>
                  <a:lnTo>
                    <a:pt x="107" y="1048"/>
                  </a:lnTo>
                  <a:lnTo>
                    <a:pt x="107" y="1080"/>
                  </a:lnTo>
                  <a:lnTo>
                    <a:pt x="161" y="1090"/>
                  </a:lnTo>
                  <a:lnTo>
                    <a:pt x="248" y="1090"/>
                  </a:lnTo>
                  <a:lnTo>
                    <a:pt x="302" y="1122"/>
                  </a:lnTo>
                  <a:lnTo>
                    <a:pt x="322" y="1110"/>
                  </a:lnTo>
                  <a:lnTo>
                    <a:pt x="352" y="1122"/>
                  </a:lnTo>
                  <a:lnTo>
                    <a:pt x="376" y="1144"/>
                  </a:lnTo>
                  <a:lnTo>
                    <a:pt x="409" y="1122"/>
                  </a:lnTo>
                  <a:lnTo>
                    <a:pt x="461" y="1144"/>
                  </a:lnTo>
                  <a:lnTo>
                    <a:pt x="590" y="1102"/>
                  </a:lnTo>
                  <a:lnTo>
                    <a:pt x="622" y="1110"/>
                  </a:lnTo>
                  <a:lnTo>
                    <a:pt x="664" y="1110"/>
                  </a:lnTo>
                  <a:lnTo>
                    <a:pt x="644" y="1048"/>
                  </a:lnTo>
                  <a:lnTo>
                    <a:pt x="706" y="973"/>
                  </a:lnTo>
                  <a:lnTo>
                    <a:pt x="751" y="953"/>
                  </a:lnTo>
                  <a:lnTo>
                    <a:pt x="675" y="876"/>
                  </a:lnTo>
                  <a:lnTo>
                    <a:pt x="622" y="834"/>
                  </a:lnTo>
                  <a:lnTo>
                    <a:pt x="610" y="780"/>
                  </a:lnTo>
                  <a:lnTo>
                    <a:pt x="590" y="749"/>
                  </a:lnTo>
                  <a:lnTo>
                    <a:pt x="580" y="707"/>
                  </a:lnTo>
                  <a:lnTo>
                    <a:pt x="610" y="707"/>
                  </a:lnTo>
                  <a:lnTo>
                    <a:pt x="706" y="673"/>
                  </a:lnTo>
                  <a:lnTo>
                    <a:pt x="741" y="653"/>
                  </a:lnTo>
                  <a:lnTo>
                    <a:pt x="783" y="630"/>
                  </a:lnTo>
                  <a:lnTo>
                    <a:pt x="803" y="599"/>
                  </a:lnTo>
                  <a:lnTo>
                    <a:pt x="848" y="630"/>
                  </a:lnTo>
                  <a:lnTo>
                    <a:pt x="856" y="588"/>
                  </a:lnTo>
                  <a:lnTo>
                    <a:pt x="848" y="546"/>
                  </a:lnTo>
                  <a:lnTo>
                    <a:pt x="825" y="514"/>
                  </a:lnTo>
                  <a:lnTo>
                    <a:pt x="813" y="353"/>
                  </a:lnTo>
                  <a:lnTo>
                    <a:pt x="794" y="320"/>
                  </a:lnTo>
                  <a:lnTo>
                    <a:pt x="803" y="277"/>
                  </a:lnTo>
                  <a:lnTo>
                    <a:pt x="803" y="235"/>
                  </a:lnTo>
                  <a:lnTo>
                    <a:pt x="794" y="191"/>
                  </a:lnTo>
                  <a:lnTo>
                    <a:pt x="771" y="161"/>
                  </a:lnTo>
                  <a:lnTo>
                    <a:pt x="717" y="127"/>
                  </a:lnTo>
                  <a:lnTo>
                    <a:pt x="751" y="107"/>
                  </a:lnTo>
                  <a:lnTo>
                    <a:pt x="729" y="54"/>
                  </a:lnTo>
                  <a:lnTo>
                    <a:pt x="687" y="96"/>
                  </a:lnTo>
                  <a:lnTo>
                    <a:pt x="632" y="107"/>
                  </a:lnTo>
                  <a:lnTo>
                    <a:pt x="560" y="161"/>
                  </a:lnTo>
                  <a:lnTo>
                    <a:pt x="494" y="149"/>
                  </a:lnTo>
                  <a:lnTo>
                    <a:pt x="514" y="107"/>
                  </a:lnTo>
                  <a:lnTo>
                    <a:pt x="429" y="65"/>
                  </a:lnTo>
                  <a:lnTo>
                    <a:pt x="441" y="32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5" name="Freeform 98"/>
            <p:cNvSpPr>
              <a:spLocks/>
            </p:cNvSpPr>
            <p:nvPr/>
          </p:nvSpPr>
          <p:spPr bwMode="auto">
            <a:xfrm>
              <a:off x="2339" y="2224"/>
              <a:ext cx="483" cy="627"/>
            </a:xfrm>
            <a:custGeom>
              <a:avLst/>
              <a:gdLst>
                <a:gd name="T0" fmla="*/ 20 w 856"/>
                <a:gd name="T1" fmla="*/ 0 h 1144"/>
                <a:gd name="T2" fmla="*/ 20 w 856"/>
                <a:gd name="T3" fmla="*/ 3 h 1144"/>
                <a:gd name="T4" fmla="*/ 20 w 856"/>
                <a:gd name="T5" fmla="*/ 7 h 1144"/>
                <a:gd name="T6" fmla="*/ 16 w 856"/>
                <a:gd name="T7" fmla="*/ 10 h 1144"/>
                <a:gd name="T8" fmla="*/ 11 w 856"/>
                <a:gd name="T9" fmla="*/ 8 h 1144"/>
                <a:gd name="T10" fmla="*/ 7 w 856"/>
                <a:gd name="T11" fmla="*/ 15 h 1144"/>
                <a:gd name="T12" fmla="*/ 7 w 856"/>
                <a:gd name="T13" fmla="*/ 18 h 1144"/>
                <a:gd name="T14" fmla="*/ 3 w 856"/>
                <a:gd name="T15" fmla="*/ 21 h 1144"/>
                <a:gd name="T16" fmla="*/ 1 w 856"/>
                <a:gd name="T17" fmla="*/ 25 h 1144"/>
                <a:gd name="T18" fmla="*/ 1 w 856"/>
                <a:gd name="T19" fmla="*/ 30 h 1144"/>
                <a:gd name="T20" fmla="*/ 0 w 856"/>
                <a:gd name="T21" fmla="*/ 34 h 1144"/>
                <a:gd name="T22" fmla="*/ 1 w 856"/>
                <a:gd name="T23" fmla="*/ 39 h 1144"/>
                <a:gd name="T24" fmla="*/ 3 w 856"/>
                <a:gd name="T25" fmla="*/ 41 h 1144"/>
                <a:gd name="T26" fmla="*/ 10 w 856"/>
                <a:gd name="T27" fmla="*/ 45 h 1144"/>
                <a:gd name="T28" fmla="*/ 6 w 856"/>
                <a:gd name="T29" fmla="*/ 52 h 1144"/>
                <a:gd name="T30" fmla="*/ 9 w 856"/>
                <a:gd name="T31" fmla="*/ 54 h 1144"/>
                <a:gd name="T32" fmla="*/ 17 w 856"/>
                <a:gd name="T33" fmla="*/ 55 h 1144"/>
                <a:gd name="T34" fmla="*/ 20 w 856"/>
                <a:gd name="T35" fmla="*/ 55 h 1144"/>
                <a:gd name="T36" fmla="*/ 23 w 856"/>
                <a:gd name="T37" fmla="*/ 55 h 1144"/>
                <a:gd name="T38" fmla="*/ 34 w 856"/>
                <a:gd name="T39" fmla="*/ 54 h 1144"/>
                <a:gd name="T40" fmla="*/ 38 w 856"/>
                <a:gd name="T41" fmla="*/ 55 h 1144"/>
                <a:gd name="T42" fmla="*/ 41 w 856"/>
                <a:gd name="T43" fmla="*/ 48 h 1144"/>
                <a:gd name="T44" fmla="*/ 38 w 856"/>
                <a:gd name="T45" fmla="*/ 43 h 1144"/>
                <a:gd name="T46" fmla="*/ 35 w 856"/>
                <a:gd name="T47" fmla="*/ 39 h 1144"/>
                <a:gd name="T48" fmla="*/ 33 w 856"/>
                <a:gd name="T49" fmla="*/ 35 h 1144"/>
                <a:gd name="T50" fmla="*/ 41 w 856"/>
                <a:gd name="T51" fmla="*/ 33 h 1144"/>
                <a:gd name="T52" fmla="*/ 45 w 856"/>
                <a:gd name="T53" fmla="*/ 31 h 1144"/>
                <a:gd name="T54" fmla="*/ 49 w 856"/>
                <a:gd name="T55" fmla="*/ 31 h 1144"/>
                <a:gd name="T56" fmla="*/ 49 w 856"/>
                <a:gd name="T57" fmla="*/ 27 h 1144"/>
                <a:gd name="T58" fmla="*/ 46 w 856"/>
                <a:gd name="T59" fmla="*/ 18 h 1144"/>
                <a:gd name="T60" fmla="*/ 46 w 856"/>
                <a:gd name="T61" fmla="*/ 14 h 1144"/>
                <a:gd name="T62" fmla="*/ 46 w 856"/>
                <a:gd name="T63" fmla="*/ 10 h 1144"/>
                <a:gd name="T64" fmla="*/ 41 w 856"/>
                <a:gd name="T65" fmla="*/ 7 h 1144"/>
                <a:gd name="T66" fmla="*/ 42 w 856"/>
                <a:gd name="T67" fmla="*/ 3 h 1144"/>
                <a:gd name="T68" fmla="*/ 36 w 856"/>
                <a:gd name="T69" fmla="*/ 5 h 1144"/>
                <a:gd name="T70" fmla="*/ 28 w 856"/>
                <a:gd name="T71" fmla="*/ 8 h 1144"/>
                <a:gd name="T72" fmla="*/ 24 w 856"/>
                <a:gd name="T73" fmla="*/ 3 h 1144"/>
                <a:gd name="T74" fmla="*/ 23 w 856"/>
                <a:gd name="T75" fmla="*/ 0 h 11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56" h="1144">
                  <a:moveTo>
                    <a:pt x="399" y="0"/>
                  </a:moveTo>
                  <a:lnTo>
                    <a:pt x="352" y="0"/>
                  </a:lnTo>
                  <a:lnTo>
                    <a:pt x="322" y="0"/>
                  </a:lnTo>
                  <a:lnTo>
                    <a:pt x="344" y="65"/>
                  </a:lnTo>
                  <a:lnTo>
                    <a:pt x="310" y="84"/>
                  </a:lnTo>
                  <a:lnTo>
                    <a:pt x="344" y="127"/>
                  </a:lnTo>
                  <a:lnTo>
                    <a:pt x="302" y="161"/>
                  </a:lnTo>
                  <a:lnTo>
                    <a:pt x="290" y="203"/>
                  </a:lnTo>
                  <a:lnTo>
                    <a:pt x="248" y="181"/>
                  </a:lnTo>
                  <a:lnTo>
                    <a:pt x="183" y="169"/>
                  </a:lnTo>
                  <a:lnTo>
                    <a:pt x="161" y="235"/>
                  </a:lnTo>
                  <a:lnTo>
                    <a:pt x="129" y="310"/>
                  </a:lnTo>
                  <a:lnTo>
                    <a:pt x="107" y="330"/>
                  </a:lnTo>
                  <a:lnTo>
                    <a:pt x="129" y="373"/>
                  </a:lnTo>
                  <a:lnTo>
                    <a:pt x="99" y="395"/>
                  </a:lnTo>
                  <a:lnTo>
                    <a:pt x="64" y="437"/>
                  </a:lnTo>
                  <a:lnTo>
                    <a:pt x="34" y="437"/>
                  </a:lnTo>
                  <a:lnTo>
                    <a:pt x="22" y="503"/>
                  </a:lnTo>
                  <a:lnTo>
                    <a:pt x="12" y="546"/>
                  </a:lnTo>
                  <a:lnTo>
                    <a:pt x="12" y="599"/>
                  </a:lnTo>
                  <a:lnTo>
                    <a:pt x="22" y="641"/>
                  </a:lnTo>
                  <a:lnTo>
                    <a:pt x="0" y="684"/>
                  </a:lnTo>
                  <a:lnTo>
                    <a:pt x="12" y="737"/>
                  </a:lnTo>
                  <a:lnTo>
                    <a:pt x="12" y="780"/>
                  </a:lnTo>
                  <a:lnTo>
                    <a:pt x="45" y="814"/>
                  </a:lnTo>
                  <a:lnTo>
                    <a:pt x="64" y="834"/>
                  </a:lnTo>
                  <a:lnTo>
                    <a:pt x="153" y="864"/>
                  </a:lnTo>
                  <a:lnTo>
                    <a:pt x="173" y="906"/>
                  </a:lnTo>
                  <a:lnTo>
                    <a:pt x="141" y="941"/>
                  </a:lnTo>
                  <a:lnTo>
                    <a:pt x="107" y="1048"/>
                  </a:lnTo>
                  <a:lnTo>
                    <a:pt x="107" y="1080"/>
                  </a:lnTo>
                  <a:lnTo>
                    <a:pt x="161" y="1090"/>
                  </a:lnTo>
                  <a:lnTo>
                    <a:pt x="248" y="1090"/>
                  </a:lnTo>
                  <a:lnTo>
                    <a:pt x="302" y="1122"/>
                  </a:lnTo>
                  <a:lnTo>
                    <a:pt x="322" y="1110"/>
                  </a:lnTo>
                  <a:lnTo>
                    <a:pt x="352" y="1122"/>
                  </a:lnTo>
                  <a:lnTo>
                    <a:pt x="376" y="1144"/>
                  </a:lnTo>
                  <a:lnTo>
                    <a:pt x="409" y="1122"/>
                  </a:lnTo>
                  <a:lnTo>
                    <a:pt x="461" y="1144"/>
                  </a:lnTo>
                  <a:lnTo>
                    <a:pt x="590" y="1102"/>
                  </a:lnTo>
                  <a:lnTo>
                    <a:pt x="622" y="1110"/>
                  </a:lnTo>
                  <a:lnTo>
                    <a:pt x="664" y="1110"/>
                  </a:lnTo>
                  <a:lnTo>
                    <a:pt x="644" y="1048"/>
                  </a:lnTo>
                  <a:lnTo>
                    <a:pt x="706" y="973"/>
                  </a:lnTo>
                  <a:lnTo>
                    <a:pt x="751" y="953"/>
                  </a:lnTo>
                  <a:lnTo>
                    <a:pt x="675" y="876"/>
                  </a:lnTo>
                  <a:lnTo>
                    <a:pt x="622" y="834"/>
                  </a:lnTo>
                  <a:lnTo>
                    <a:pt x="610" y="780"/>
                  </a:lnTo>
                  <a:lnTo>
                    <a:pt x="590" y="749"/>
                  </a:lnTo>
                  <a:lnTo>
                    <a:pt x="580" y="707"/>
                  </a:lnTo>
                  <a:lnTo>
                    <a:pt x="610" y="707"/>
                  </a:lnTo>
                  <a:lnTo>
                    <a:pt x="706" y="673"/>
                  </a:lnTo>
                  <a:lnTo>
                    <a:pt x="741" y="653"/>
                  </a:lnTo>
                  <a:lnTo>
                    <a:pt x="783" y="630"/>
                  </a:lnTo>
                  <a:lnTo>
                    <a:pt x="803" y="599"/>
                  </a:lnTo>
                  <a:lnTo>
                    <a:pt x="848" y="630"/>
                  </a:lnTo>
                  <a:lnTo>
                    <a:pt x="856" y="588"/>
                  </a:lnTo>
                  <a:lnTo>
                    <a:pt x="848" y="546"/>
                  </a:lnTo>
                  <a:lnTo>
                    <a:pt x="825" y="514"/>
                  </a:lnTo>
                  <a:lnTo>
                    <a:pt x="813" y="353"/>
                  </a:lnTo>
                  <a:lnTo>
                    <a:pt x="794" y="320"/>
                  </a:lnTo>
                  <a:lnTo>
                    <a:pt x="803" y="277"/>
                  </a:lnTo>
                  <a:lnTo>
                    <a:pt x="803" y="235"/>
                  </a:lnTo>
                  <a:lnTo>
                    <a:pt x="794" y="191"/>
                  </a:lnTo>
                  <a:lnTo>
                    <a:pt x="771" y="161"/>
                  </a:lnTo>
                  <a:lnTo>
                    <a:pt x="717" y="127"/>
                  </a:lnTo>
                  <a:lnTo>
                    <a:pt x="751" y="107"/>
                  </a:lnTo>
                  <a:lnTo>
                    <a:pt x="729" y="54"/>
                  </a:lnTo>
                  <a:lnTo>
                    <a:pt x="687" y="96"/>
                  </a:lnTo>
                  <a:lnTo>
                    <a:pt x="632" y="107"/>
                  </a:lnTo>
                  <a:lnTo>
                    <a:pt x="560" y="161"/>
                  </a:lnTo>
                  <a:lnTo>
                    <a:pt x="494" y="149"/>
                  </a:lnTo>
                  <a:lnTo>
                    <a:pt x="514" y="107"/>
                  </a:lnTo>
                  <a:lnTo>
                    <a:pt x="429" y="65"/>
                  </a:lnTo>
                  <a:lnTo>
                    <a:pt x="441" y="32"/>
                  </a:lnTo>
                  <a:lnTo>
                    <a:pt x="399" y="0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6" name="Freeform 99"/>
            <p:cNvSpPr>
              <a:spLocks/>
            </p:cNvSpPr>
            <p:nvPr/>
          </p:nvSpPr>
          <p:spPr bwMode="auto">
            <a:xfrm>
              <a:off x="2666" y="2552"/>
              <a:ext cx="349" cy="204"/>
            </a:xfrm>
            <a:custGeom>
              <a:avLst/>
              <a:gdLst>
                <a:gd name="T0" fmla="*/ 15 w 618"/>
                <a:gd name="T1" fmla="*/ 2 h 374"/>
                <a:gd name="T2" fmla="*/ 13 w 618"/>
                <a:gd name="T3" fmla="*/ 0 h 374"/>
                <a:gd name="T4" fmla="*/ 12 w 618"/>
                <a:gd name="T5" fmla="*/ 2 h 374"/>
                <a:gd name="T6" fmla="*/ 9 w 618"/>
                <a:gd name="T7" fmla="*/ 3 h 374"/>
                <a:gd name="T8" fmla="*/ 7 w 618"/>
                <a:gd name="T9" fmla="*/ 4 h 374"/>
                <a:gd name="T10" fmla="*/ 2 w 618"/>
                <a:gd name="T11" fmla="*/ 5 h 374"/>
                <a:gd name="T12" fmla="*/ 0 w 618"/>
                <a:gd name="T13" fmla="*/ 5 h 374"/>
                <a:gd name="T14" fmla="*/ 1 w 618"/>
                <a:gd name="T15" fmla="*/ 8 h 374"/>
                <a:gd name="T16" fmla="*/ 2 w 618"/>
                <a:gd name="T17" fmla="*/ 9 h 374"/>
                <a:gd name="T18" fmla="*/ 3 w 618"/>
                <a:gd name="T19" fmla="*/ 11 h 374"/>
                <a:gd name="T20" fmla="*/ 6 w 618"/>
                <a:gd name="T21" fmla="*/ 14 h 374"/>
                <a:gd name="T22" fmla="*/ 10 w 618"/>
                <a:gd name="T23" fmla="*/ 17 h 374"/>
                <a:gd name="T24" fmla="*/ 13 w 618"/>
                <a:gd name="T25" fmla="*/ 18 h 374"/>
                <a:gd name="T26" fmla="*/ 15 w 618"/>
                <a:gd name="T27" fmla="*/ 17 h 374"/>
                <a:gd name="T28" fmla="*/ 17 w 618"/>
                <a:gd name="T29" fmla="*/ 15 h 374"/>
                <a:gd name="T30" fmla="*/ 21 w 618"/>
                <a:gd name="T31" fmla="*/ 16 h 374"/>
                <a:gd name="T32" fmla="*/ 23 w 618"/>
                <a:gd name="T33" fmla="*/ 17 h 374"/>
                <a:gd name="T34" fmla="*/ 26 w 618"/>
                <a:gd name="T35" fmla="*/ 17 h 374"/>
                <a:gd name="T36" fmla="*/ 36 w 618"/>
                <a:gd name="T37" fmla="*/ 9 h 374"/>
                <a:gd name="T38" fmla="*/ 33 w 618"/>
                <a:gd name="T39" fmla="*/ 8 h 374"/>
                <a:gd name="T40" fmla="*/ 30 w 618"/>
                <a:gd name="T41" fmla="*/ 5 h 374"/>
                <a:gd name="T42" fmla="*/ 27 w 618"/>
                <a:gd name="T43" fmla="*/ 4 h 374"/>
                <a:gd name="T44" fmla="*/ 26 w 618"/>
                <a:gd name="T45" fmla="*/ 7 h 374"/>
                <a:gd name="T46" fmla="*/ 24 w 618"/>
                <a:gd name="T47" fmla="*/ 5 h 374"/>
                <a:gd name="T48" fmla="*/ 23 w 618"/>
                <a:gd name="T49" fmla="*/ 3 h 374"/>
                <a:gd name="T50" fmla="*/ 21 w 618"/>
                <a:gd name="T51" fmla="*/ 2 h 374"/>
                <a:gd name="T52" fmla="*/ 19 w 618"/>
                <a:gd name="T53" fmla="*/ 2 h 374"/>
                <a:gd name="T54" fmla="*/ 17 w 618"/>
                <a:gd name="T55" fmla="*/ 1 h 374"/>
                <a:gd name="T56" fmla="*/ 15 w 618"/>
                <a:gd name="T57" fmla="*/ 2 h 3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18" h="374">
                  <a:moveTo>
                    <a:pt x="268" y="31"/>
                  </a:moveTo>
                  <a:lnTo>
                    <a:pt x="223" y="0"/>
                  </a:lnTo>
                  <a:lnTo>
                    <a:pt x="203" y="31"/>
                  </a:lnTo>
                  <a:lnTo>
                    <a:pt x="161" y="54"/>
                  </a:lnTo>
                  <a:lnTo>
                    <a:pt x="126" y="74"/>
                  </a:lnTo>
                  <a:lnTo>
                    <a:pt x="30" y="108"/>
                  </a:lnTo>
                  <a:lnTo>
                    <a:pt x="0" y="108"/>
                  </a:lnTo>
                  <a:lnTo>
                    <a:pt x="10" y="150"/>
                  </a:lnTo>
                  <a:lnTo>
                    <a:pt x="30" y="181"/>
                  </a:lnTo>
                  <a:lnTo>
                    <a:pt x="42" y="235"/>
                  </a:lnTo>
                  <a:lnTo>
                    <a:pt x="95" y="277"/>
                  </a:lnTo>
                  <a:lnTo>
                    <a:pt x="171" y="354"/>
                  </a:lnTo>
                  <a:lnTo>
                    <a:pt x="223" y="374"/>
                  </a:lnTo>
                  <a:lnTo>
                    <a:pt x="256" y="364"/>
                  </a:lnTo>
                  <a:lnTo>
                    <a:pt x="298" y="319"/>
                  </a:lnTo>
                  <a:lnTo>
                    <a:pt x="372" y="331"/>
                  </a:lnTo>
                  <a:lnTo>
                    <a:pt x="395" y="354"/>
                  </a:lnTo>
                  <a:lnTo>
                    <a:pt x="459" y="342"/>
                  </a:lnTo>
                  <a:lnTo>
                    <a:pt x="618" y="195"/>
                  </a:lnTo>
                  <a:lnTo>
                    <a:pt x="568" y="158"/>
                  </a:lnTo>
                  <a:lnTo>
                    <a:pt x="533" y="116"/>
                  </a:lnTo>
                  <a:lnTo>
                    <a:pt x="471" y="96"/>
                  </a:lnTo>
                  <a:lnTo>
                    <a:pt x="459" y="138"/>
                  </a:lnTo>
                  <a:lnTo>
                    <a:pt x="429" y="116"/>
                  </a:lnTo>
                  <a:lnTo>
                    <a:pt x="395" y="66"/>
                  </a:lnTo>
                  <a:lnTo>
                    <a:pt x="364" y="42"/>
                  </a:lnTo>
                  <a:lnTo>
                    <a:pt x="330" y="42"/>
                  </a:lnTo>
                  <a:lnTo>
                    <a:pt x="298" y="9"/>
                  </a:lnTo>
                  <a:lnTo>
                    <a:pt x="268" y="31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7" name="Freeform 100"/>
            <p:cNvSpPr>
              <a:spLocks/>
            </p:cNvSpPr>
            <p:nvPr/>
          </p:nvSpPr>
          <p:spPr bwMode="auto">
            <a:xfrm>
              <a:off x="2666" y="2552"/>
              <a:ext cx="349" cy="204"/>
            </a:xfrm>
            <a:custGeom>
              <a:avLst/>
              <a:gdLst>
                <a:gd name="T0" fmla="*/ 15 w 618"/>
                <a:gd name="T1" fmla="*/ 2 h 374"/>
                <a:gd name="T2" fmla="*/ 13 w 618"/>
                <a:gd name="T3" fmla="*/ 0 h 374"/>
                <a:gd name="T4" fmla="*/ 12 w 618"/>
                <a:gd name="T5" fmla="*/ 2 h 374"/>
                <a:gd name="T6" fmla="*/ 9 w 618"/>
                <a:gd name="T7" fmla="*/ 3 h 374"/>
                <a:gd name="T8" fmla="*/ 7 w 618"/>
                <a:gd name="T9" fmla="*/ 4 h 374"/>
                <a:gd name="T10" fmla="*/ 2 w 618"/>
                <a:gd name="T11" fmla="*/ 5 h 374"/>
                <a:gd name="T12" fmla="*/ 0 w 618"/>
                <a:gd name="T13" fmla="*/ 5 h 374"/>
                <a:gd name="T14" fmla="*/ 1 w 618"/>
                <a:gd name="T15" fmla="*/ 8 h 374"/>
                <a:gd name="T16" fmla="*/ 2 w 618"/>
                <a:gd name="T17" fmla="*/ 9 h 374"/>
                <a:gd name="T18" fmla="*/ 3 w 618"/>
                <a:gd name="T19" fmla="*/ 11 h 374"/>
                <a:gd name="T20" fmla="*/ 6 w 618"/>
                <a:gd name="T21" fmla="*/ 14 h 374"/>
                <a:gd name="T22" fmla="*/ 10 w 618"/>
                <a:gd name="T23" fmla="*/ 17 h 374"/>
                <a:gd name="T24" fmla="*/ 13 w 618"/>
                <a:gd name="T25" fmla="*/ 18 h 374"/>
                <a:gd name="T26" fmla="*/ 15 w 618"/>
                <a:gd name="T27" fmla="*/ 17 h 374"/>
                <a:gd name="T28" fmla="*/ 17 w 618"/>
                <a:gd name="T29" fmla="*/ 15 h 374"/>
                <a:gd name="T30" fmla="*/ 21 w 618"/>
                <a:gd name="T31" fmla="*/ 16 h 374"/>
                <a:gd name="T32" fmla="*/ 23 w 618"/>
                <a:gd name="T33" fmla="*/ 17 h 374"/>
                <a:gd name="T34" fmla="*/ 26 w 618"/>
                <a:gd name="T35" fmla="*/ 17 h 374"/>
                <a:gd name="T36" fmla="*/ 36 w 618"/>
                <a:gd name="T37" fmla="*/ 9 h 374"/>
                <a:gd name="T38" fmla="*/ 33 w 618"/>
                <a:gd name="T39" fmla="*/ 8 h 374"/>
                <a:gd name="T40" fmla="*/ 30 w 618"/>
                <a:gd name="T41" fmla="*/ 5 h 374"/>
                <a:gd name="T42" fmla="*/ 27 w 618"/>
                <a:gd name="T43" fmla="*/ 4 h 374"/>
                <a:gd name="T44" fmla="*/ 26 w 618"/>
                <a:gd name="T45" fmla="*/ 7 h 374"/>
                <a:gd name="T46" fmla="*/ 24 w 618"/>
                <a:gd name="T47" fmla="*/ 5 h 374"/>
                <a:gd name="T48" fmla="*/ 23 w 618"/>
                <a:gd name="T49" fmla="*/ 3 h 374"/>
                <a:gd name="T50" fmla="*/ 21 w 618"/>
                <a:gd name="T51" fmla="*/ 2 h 374"/>
                <a:gd name="T52" fmla="*/ 19 w 618"/>
                <a:gd name="T53" fmla="*/ 2 h 374"/>
                <a:gd name="T54" fmla="*/ 17 w 618"/>
                <a:gd name="T55" fmla="*/ 1 h 374"/>
                <a:gd name="T56" fmla="*/ 15 w 618"/>
                <a:gd name="T57" fmla="*/ 2 h 3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18" h="374">
                  <a:moveTo>
                    <a:pt x="268" y="31"/>
                  </a:moveTo>
                  <a:lnTo>
                    <a:pt x="223" y="0"/>
                  </a:lnTo>
                  <a:lnTo>
                    <a:pt x="203" y="31"/>
                  </a:lnTo>
                  <a:lnTo>
                    <a:pt x="161" y="54"/>
                  </a:lnTo>
                  <a:lnTo>
                    <a:pt x="126" y="74"/>
                  </a:lnTo>
                  <a:lnTo>
                    <a:pt x="30" y="108"/>
                  </a:lnTo>
                  <a:lnTo>
                    <a:pt x="0" y="108"/>
                  </a:lnTo>
                  <a:lnTo>
                    <a:pt x="10" y="150"/>
                  </a:lnTo>
                  <a:lnTo>
                    <a:pt x="30" y="181"/>
                  </a:lnTo>
                  <a:lnTo>
                    <a:pt x="42" y="235"/>
                  </a:lnTo>
                  <a:lnTo>
                    <a:pt x="95" y="277"/>
                  </a:lnTo>
                  <a:lnTo>
                    <a:pt x="171" y="354"/>
                  </a:lnTo>
                  <a:lnTo>
                    <a:pt x="223" y="374"/>
                  </a:lnTo>
                  <a:lnTo>
                    <a:pt x="256" y="364"/>
                  </a:lnTo>
                  <a:lnTo>
                    <a:pt x="298" y="319"/>
                  </a:lnTo>
                  <a:lnTo>
                    <a:pt x="372" y="331"/>
                  </a:lnTo>
                  <a:lnTo>
                    <a:pt x="395" y="354"/>
                  </a:lnTo>
                  <a:lnTo>
                    <a:pt x="459" y="342"/>
                  </a:lnTo>
                  <a:lnTo>
                    <a:pt x="618" y="195"/>
                  </a:lnTo>
                  <a:lnTo>
                    <a:pt x="568" y="158"/>
                  </a:lnTo>
                  <a:lnTo>
                    <a:pt x="533" y="116"/>
                  </a:lnTo>
                  <a:lnTo>
                    <a:pt x="471" y="96"/>
                  </a:lnTo>
                  <a:lnTo>
                    <a:pt x="459" y="138"/>
                  </a:lnTo>
                  <a:lnTo>
                    <a:pt x="429" y="116"/>
                  </a:lnTo>
                  <a:lnTo>
                    <a:pt x="395" y="66"/>
                  </a:lnTo>
                  <a:lnTo>
                    <a:pt x="364" y="42"/>
                  </a:lnTo>
                  <a:lnTo>
                    <a:pt x="330" y="42"/>
                  </a:lnTo>
                  <a:lnTo>
                    <a:pt x="298" y="9"/>
                  </a:lnTo>
                  <a:lnTo>
                    <a:pt x="268" y="31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8" name="Freeform 101"/>
            <p:cNvSpPr>
              <a:spLocks/>
            </p:cNvSpPr>
            <p:nvPr/>
          </p:nvSpPr>
          <p:spPr bwMode="auto">
            <a:xfrm>
              <a:off x="3445" y="1602"/>
              <a:ext cx="128" cy="135"/>
            </a:xfrm>
            <a:custGeom>
              <a:avLst/>
              <a:gdLst>
                <a:gd name="T0" fmla="*/ 0 w 226"/>
                <a:gd name="T1" fmla="*/ 4 h 247"/>
                <a:gd name="T2" fmla="*/ 3 w 226"/>
                <a:gd name="T3" fmla="*/ 7 h 247"/>
                <a:gd name="T4" fmla="*/ 5 w 226"/>
                <a:gd name="T5" fmla="*/ 9 h 247"/>
                <a:gd name="T6" fmla="*/ 7 w 226"/>
                <a:gd name="T7" fmla="*/ 12 h 247"/>
                <a:gd name="T8" fmla="*/ 8 w 226"/>
                <a:gd name="T9" fmla="*/ 12 h 247"/>
                <a:gd name="T10" fmla="*/ 8 w 226"/>
                <a:gd name="T11" fmla="*/ 10 h 247"/>
                <a:gd name="T12" fmla="*/ 12 w 226"/>
                <a:gd name="T13" fmla="*/ 9 h 247"/>
                <a:gd name="T14" fmla="*/ 13 w 226"/>
                <a:gd name="T15" fmla="*/ 6 h 247"/>
                <a:gd name="T16" fmla="*/ 12 w 226"/>
                <a:gd name="T17" fmla="*/ 4 h 247"/>
                <a:gd name="T18" fmla="*/ 10 w 226"/>
                <a:gd name="T19" fmla="*/ 2 h 247"/>
                <a:gd name="T20" fmla="*/ 7 w 226"/>
                <a:gd name="T21" fmla="*/ 2 h 247"/>
                <a:gd name="T22" fmla="*/ 5 w 226"/>
                <a:gd name="T23" fmla="*/ 0 h 247"/>
                <a:gd name="T24" fmla="*/ 2 w 226"/>
                <a:gd name="T25" fmla="*/ 1 h 247"/>
                <a:gd name="T26" fmla="*/ 0 w 226"/>
                <a:gd name="T27" fmla="*/ 2 h 247"/>
                <a:gd name="T28" fmla="*/ 0 w 226"/>
                <a:gd name="T29" fmla="*/ 4 h 2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6" h="247">
                  <a:moveTo>
                    <a:pt x="0" y="96"/>
                  </a:moveTo>
                  <a:lnTo>
                    <a:pt x="53" y="139"/>
                  </a:lnTo>
                  <a:lnTo>
                    <a:pt x="87" y="193"/>
                  </a:lnTo>
                  <a:lnTo>
                    <a:pt x="118" y="247"/>
                  </a:lnTo>
                  <a:lnTo>
                    <a:pt x="141" y="247"/>
                  </a:lnTo>
                  <a:lnTo>
                    <a:pt x="149" y="203"/>
                  </a:lnTo>
                  <a:lnTo>
                    <a:pt x="203" y="193"/>
                  </a:lnTo>
                  <a:lnTo>
                    <a:pt x="226" y="128"/>
                  </a:lnTo>
                  <a:lnTo>
                    <a:pt x="203" y="86"/>
                  </a:lnTo>
                  <a:lnTo>
                    <a:pt x="172" y="43"/>
                  </a:lnTo>
                  <a:lnTo>
                    <a:pt x="118" y="32"/>
                  </a:lnTo>
                  <a:lnTo>
                    <a:pt x="75" y="0"/>
                  </a:lnTo>
                  <a:lnTo>
                    <a:pt x="33" y="9"/>
                  </a:lnTo>
                  <a:lnTo>
                    <a:pt x="0" y="51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9" name="Freeform 102"/>
            <p:cNvSpPr>
              <a:spLocks/>
            </p:cNvSpPr>
            <p:nvPr/>
          </p:nvSpPr>
          <p:spPr bwMode="auto">
            <a:xfrm>
              <a:off x="3445" y="1602"/>
              <a:ext cx="128" cy="135"/>
            </a:xfrm>
            <a:custGeom>
              <a:avLst/>
              <a:gdLst>
                <a:gd name="T0" fmla="*/ 0 w 226"/>
                <a:gd name="T1" fmla="*/ 4 h 247"/>
                <a:gd name="T2" fmla="*/ 3 w 226"/>
                <a:gd name="T3" fmla="*/ 7 h 247"/>
                <a:gd name="T4" fmla="*/ 5 w 226"/>
                <a:gd name="T5" fmla="*/ 9 h 247"/>
                <a:gd name="T6" fmla="*/ 7 w 226"/>
                <a:gd name="T7" fmla="*/ 12 h 247"/>
                <a:gd name="T8" fmla="*/ 8 w 226"/>
                <a:gd name="T9" fmla="*/ 12 h 247"/>
                <a:gd name="T10" fmla="*/ 8 w 226"/>
                <a:gd name="T11" fmla="*/ 10 h 247"/>
                <a:gd name="T12" fmla="*/ 12 w 226"/>
                <a:gd name="T13" fmla="*/ 9 h 247"/>
                <a:gd name="T14" fmla="*/ 13 w 226"/>
                <a:gd name="T15" fmla="*/ 6 h 247"/>
                <a:gd name="T16" fmla="*/ 12 w 226"/>
                <a:gd name="T17" fmla="*/ 4 h 247"/>
                <a:gd name="T18" fmla="*/ 10 w 226"/>
                <a:gd name="T19" fmla="*/ 2 h 247"/>
                <a:gd name="T20" fmla="*/ 7 w 226"/>
                <a:gd name="T21" fmla="*/ 2 h 247"/>
                <a:gd name="T22" fmla="*/ 5 w 226"/>
                <a:gd name="T23" fmla="*/ 0 h 247"/>
                <a:gd name="T24" fmla="*/ 2 w 226"/>
                <a:gd name="T25" fmla="*/ 1 h 247"/>
                <a:gd name="T26" fmla="*/ 0 w 226"/>
                <a:gd name="T27" fmla="*/ 2 h 247"/>
                <a:gd name="T28" fmla="*/ 0 w 226"/>
                <a:gd name="T29" fmla="*/ 4 h 2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6" h="247">
                  <a:moveTo>
                    <a:pt x="0" y="96"/>
                  </a:moveTo>
                  <a:lnTo>
                    <a:pt x="53" y="139"/>
                  </a:lnTo>
                  <a:lnTo>
                    <a:pt x="87" y="193"/>
                  </a:lnTo>
                  <a:lnTo>
                    <a:pt x="118" y="247"/>
                  </a:lnTo>
                  <a:lnTo>
                    <a:pt x="141" y="247"/>
                  </a:lnTo>
                  <a:lnTo>
                    <a:pt x="149" y="203"/>
                  </a:lnTo>
                  <a:lnTo>
                    <a:pt x="203" y="193"/>
                  </a:lnTo>
                  <a:lnTo>
                    <a:pt x="226" y="128"/>
                  </a:lnTo>
                  <a:lnTo>
                    <a:pt x="203" y="86"/>
                  </a:lnTo>
                  <a:lnTo>
                    <a:pt x="172" y="43"/>
                  </a:lnTo>
                  <a:lnTo>
                    <a:pt x="118" y="32"/>
                  </a:lnTo>
                  <a:lnTo>
                    <a:pt x="75" y="0"/>
                  </a:lnTo>
                  <a:lnTo>
                    <a:pt x="33" y="9"/>
                  </a:lnTo>
                  <a:lnTo>
                    <a:pt x="0" y="51"/>
                  </a:lnTo>
                  <a:lnTo>
                    <a:pt x="0" y="96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0" name="Freeform 103"/>
            <p:cNvSpPr>
              <a:spLocks/>
            </p:cNvSpPr>
            <p:nvPr/>
          </p:nvSpPr>
          <p:spPr bwMode="auto">
            <a:xfrm>
              <a:off x="3589" y="1473"/>
              <a:ext cx="110" cy="135"/>
            </a:xfrm>
            <a:custGeom>
              <a:avLst/>
              <a:gdLst>
                <a:gd name="T0" fmla="*/ 9 w 193"/>
                <a:gd name="T1" fmla="*/ 13 h 246"/>
                <a:gd name="T2" fmla="*/ 10 w 193"/>
                <a:gd name="T3" fmla="*/ 12 h 246"/>
                <a:gd name="T4" fmla="*/ 12 w 193"/>
                <a:gd name="T5" fmla="*/ 10 h 246"/>
                <a:gd name="T6" fmla="*/ 9 w 193"/>
                <a:gd name="T7" fmla="*/ 6 h 246"/>
                <a:gd name="T8" fmla="*/ 6 w 193"/>
                <a:gd name="T9" fmla="*/ 5 h 246"/>
                <a:gd name="T10" fmla="*/ 6 w 193"/>
                <a:gd name="T11" fmla="*/ 2 h 246"/>
                <a:gd name="T12" fmla="*/ 1 w 193"/>
                <a:gd name="T13" fmla="*/ 0 h 246"/>
                <a:gd name="T14" fmla="*/ 0 w 193"/>
                <a:gd name="T15" fmla="*/ 0 h 246"/>
                <a:gd name="T16" fmla="*/ 1 w 193"/>
                <a:gd name="T17" fmla="*/ 1 h 246"/>
                <a:gd name="T18" fmla="*/ 4 w 193"/>
                <a:gd name="T19" fmla="*/ 2 h 246"/>
                <a:gd name="T20" fmla="*/ 5 w 193"/>
                <a:gd name="T21" fmla="*/ 3 h 246"/>
                <a:gd name="T22" fmla="*/ 4 w 193"/>
                <a:gd name="T23" fmla="*/ 4 h 246"/>
                <a:gd name="T24" fmla="*/ 2 w 193"/>
                <a:gd name="T25" fmla="*/ 5 h 246"/>
                <a:gd name="T26" fmla="*/ 1 w 193"/>
                <a:gd name="T27" fmla="*/ 6 h 246"/>
                <a:gd name="T28" fmla="*/ 3 w 193"/>
                <a:gd name="T29" fmla="*/ 8 h 246"/>
                <a:gd name="T30" fmla="*/ 9 w 193"/>
                <a:gd name="T31" fmla="*/ 10 h 246"/>
                <a:gd name="T32" fmla="*/ 9 w 193"/>
                <a:gd name="T33" fmla="*/ 13 h 2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3" h="246">
                  <a:moveTo>
                    <a:pt x="139" y="246"/>
                  </a:moveTo>
                  <a:lnTo>
                    <a:pt x="173" y="237"/>
                  </a:lnTo>
                  <a:lnTo>
                    <a:pt x="193" y="192"/>
                  </a:lnTo>
                  <a:lnTo>
                    <a:pt x="139" y="119"/>
                  </a:lnTo>
                  <a:lnTo>
                    <a:pt x="109" y="97"/>
                  </a:lnTo>
                  <a:lnTo>
                    <a:pt x="97" y="3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3" y="23"/>
                  </a:lnTo>
                  <a:lnTo>
                    <a:pt x="65" y="35"/>
                  </a:lnTo>
                  <a:lnTo>
                    <a:pt x="77" y="53"/>
                  </a:lnTo>
                  <a:lnTo>
                    <a:pt x="65" y="87"/>
                  </a:lnTo>
                  <a:lnTo>
                    <a:pt x="35" y="97"/>
                  </a:lnTo>
                  <a:lnTo>
                    <a:pt x="23" y="119"/>
                  </a:lnTo>
                  <a:lnTo>
                    <a:pt x="43" y="161"/>
                  </a:lnTo>
                  <a:lnTo>
                    <a:pt x="139" y="192"/>
                  </a:lnTo>
                  <a:lnTo>
                    <a:pt x="139" y="246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1" name="Freeform 104"/>
            <p:cNvSpPr>
              <a:spLocks/>
            </p:cNvSpPr>
            <p:nvPr/>
          </p:nvSpPr>
          <p:spPr bwMode="auto">
            <a:xfrm>
              <a:off x="3589" y="1473"/>
              <a:ext cx="110" cy="135"/>
            </a:xfrm>
            <a:custGeom>
              <a:avLst/>
              <a:gdLst>
                <a:gd name="T0" fmla="*/ 9 w 193"/>
                <a:gd name="T1" fmla="*/ 13 h 246"/>
                <a:gd name="T2" fmla="*/ 10 w 193"/>
                <a:gd name="T3" fmla="*/ 12 h 246"/>
                <a:gd name="T4" fmla="*/ 12 w 193"/>
                <a:gd name="T5" fmla="*/ 10 h 246"/>
                <a:gd name="T6" fmla="*/ 9 w 193"/>
                <a:gd name="T7" fmla="*/ 6 h 246"/>
                <a:gd name="T8" fmla="*/ 6 w 193"/>
                <a:gd name="T9" fmla="*/ 5 h 246"/>
                <a:gd name="T10" fmla="*/ 6 w 193"/>
                <a:gd name="T11" fmla="*/ 2 h 246"/>
                <a:gd name="T12" fmla="*/ 1 w 193"/>
                <a:gd name="T13" fmla="*/ 0 h 246"/>
                <a:gd name="T14" fmla="*/ 0 w 193"/>
                <a:gd name="T15" fmla="*/ 0 h 246"/>
                <a:gd name="T16" fmla="*/ 1 w 193"/>
                <a:gd name="T17" fmla="*/ 1 h 246"/>
                <a:gd name="T18" fmla="*/ 4 w 193"/>
                <a:gd name="T19" fmla="*/ 2 h 246"/>
                <a:gd name="T20" fmla="*/ 5 w 193"/>
                <a:gd name="T21" fmla="*/ 3 h 246"/>
                <a:gd name="T22" fmla="*/ 4 w 193"/>
                <a:gd name="T23" fmla="*/ 4 h 246"/>
                <a:gd name="T24" fmla="*/ 2 w 193"/>
                <a:gd name="T25" fmla="*/ 5 h 246"/>
                <a:gd name="T26" fmla="*/ 1 w 193"/>
                <a:gd name="T27" fmla="*/ 6 h 246"/>
                <a:gd name="T28" fmla="*/ 3 w 193"/>
                <a:gd name="T29" fmla="*/ 8 h 246"/>
                <a:gd name="T30" fmla="*/ 9 w 193"/>
                <a:gd name="T31" fmla="*/ 10 h 246"/>
                <a:gd name="T32" fmla="*/ 9 w 193"/>
                <a:gd name="T33" fmla="*/ 13 h 2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3" h="246">
                  <a:moveTo>
                    <a:pt x="139" y="246"/>
                  </a:moveTo>
                  <a:lnTo>
                    <a:pt x="173" y="237"/>
                  </a:lnTo>
                  <a:lnTo>
                    <a:pt x="193" y="192"/>
                  </a:lnTo>
                  <a:lnTo>
                    <a:pt x="139" y="119"/>
                  </a:lnTo>
                  <a:lnTo>
                    <a:pt x="109" y="97"/>
                  </a:lnTo>
                  <a:lnTo>
                    <a:pt x="97" y="3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3" y="23"/>
                  </a:lnTo>
                  <a:lnTo>
                    <a:pt x="65" y="35"/>
                  </a:lnTo>
                  <a:lnTo>
                    <a:pt x="77" y="53"/>
                  </a:lnTo>
                  <a:lnTo>
                    <a:pt x="65" y="87"/>
                  </a:lnTo>
                  <a:lnTo>
                    <a:pt x="35" y="97"/>
                  </a:lnTo>
                  <a:lnTo>
                    <a:pt x="23" y="119"/>
                  </a:lnTo>
                  <a:lnTo>
                    <a:pt x="43" y="161"/>
                  </a:lnTo>
                  <a:lnTo>
                    <a:pt x="139" y="192"/>
                  </a:lnTo>
                  <a:lnTo>
                    <a:pt x="139" y="246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2" name="Rectangle 105"/>
            <p:cNvSpPr>
              <a:spLocks noChangeArrowheads="1"/>
            </p:cNvSpPr>
            <p:nvPr/>
          </p:nvSpPr>
          <p:spPr bwMode="auto">
            <a:xfrm>
              <a:off x="2697" y="2158"/>
              <a:ext cx="11" cy="13"/>
            </a:xfrm>
            <a:prstGeom prst="rect">
              <a:avLst/>
            </a:prstGeom>
            <a:solidFill>
              <a:srgbClr val="008C95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09280" eaLnBrk="1" hangingPunct="1">
                <a:buSzTx/>
                <a:defRPr/>
              </a:pPr>
              <a:endParaRPr lang="ru-RU" altLang="ru-RU" kern="0">
                <a:solidFill>
                  <a:prstClr val="black"/>
                </a:solidFill>
              </a:endParaRPr>
            </a:p>
          </p:txBody>
        </p:sp>
        <p:sp>
          <p:nvSpPr>
            <p:cNvPr id="373" name="Rectangle 106"/>
            <p:cNvSpPr>
              <a:spLocks noChangeArrowheads="1"/>
            </p:cNvSpPr>
            <p:nvPr/>
          </p:nvSpPr>
          <p:spPr bwMode="auto">
            <a:xfrm>
              <a:off x="2697" y="2158"/>
              <a:ext cx="11" cy="13"/>
            </a:xfrm>
            <a:prstGeom prst="rect">
              <a:avLst/>
            </a:prstGeom>
            <a:solidFill>
              <a:srgbClr val="008C95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09280" eaLnBrk="1" hangingPunct="1">
                <a:buSzTx/>
                <a:defRPr/>
              </a:pPr>
              <a:endParaRPr lang="ru-RU" altLang="ru-RU" kern="0">
                <a:solidFill>
                  <a:prstClr val="black"/>
                </a:solidFill>
              </a:endParaRPr>
            </a:p>
          </p:txBody>
        </p:sp>
        <p:sp>
          <p:nvSpPr>
            <p:cNvPr id="374" name="Freeform 107"/>
            <p:cNvSpPr>
              <a:spLocks/>
            </p:cNvSpPr>
            <p:nvPr/>
          </p:nvSpPr>
          <p:spPr bwMode="auto">
            <a:xfrm>
              <a:off x="1719" y="2059"/>
              <a:ext cx="107" cy="99"/>
            </a:xfrm>
            <a:custGeom>
              <a:avLst/>
              <a:gdLst>
                <a:gd name="T0" fmla="*/ 3 w 192"/>
                <a:gd name="T1" fmla="*/ 0 h 181"/>
                <a:gd name="T2" fmla="*/ 0 w 192"/>
                <a:gd name="T3" fmla="*/ 3 h 181"/>
                <a:gd name="T4" fmla="*/ 1 w 192"/>
                <a:gd name="T5" fmla="*/ 4 h 181"/>
                <a:gd name="T6" fmla="*/ 2 w 192"/>
                <a:gd name="T7" fmla="*/ 6 h 181"/>
                <a:gd name="T8" fmla="*/ 3 w 192"/>
                <a:gd name="T9" fmla="*/ 5 h 181"/>
                <a:gd name="T10" fmla="*/ 5 w 192"/>
                <a:gd name="T11" fmla="*/ 5 h 181"/>
                <a:gd name="T12" fmla="*/ 7 w 192"/>
                <a:gd name="T13" fmla="*/ 5 h 181"/>
                <a:gd name="T14" fmla="*/ 7 w 192"/>
                <a:gd name="T15" fmla="*/ 8 h 181"/>
                <a:gd name="T16" fmla="*/ 7 w 192"/>
                <a:gd name="T17" fmla="*/ 9 h 181"/>
                <a:gd name="T18" fmla="*/ 9 w 192"/>
                <a:gd name="T19" fmla="*/ 8 h 181"/>
                <a:gd name="T20" fmla="*/ 10 w 192"/>
                <a:gd name="T21" fmla="*/ 4 h 181"/>
                <a:gd name="T22" fmla="*/ 9 w 192"/>
                <a:gd name="T23" fmla="*/ 2 h 181"/>
                <a:gd name="T24" fmla="*/ 3 w 192"/>
                <a:gd name="T25" fmla="*/ 0 h 1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2" h="181">
                  <a:moveTo>
                    <a:pt x="63" y="0"/>
                  </a:moveTo>
                  <a:lnTo>
                    <a:pt x="0" y="54"/>
                  </a:lnTo>
                  <a:lnTo>
                    <a:pt x="8" y="86"/>
                  </a:lnTo>
                  <a:lnTo>
                    <a:pt x="31" y="128"/>
                  </a:lnTo>
                  <a:lnTo>
                    <a:pt x="63" y="108"/>
                  </a:lnTo>
                  <a:lnTo>
                    <a:pt x="97" y="108"/>
                  </a:lnTo>
                  <a:lnTo>
                    <a:pt x="127" y="116"/>
                  </a:lnTo>
                  <a:lnTo>
                    <a:pt x="127" y="170"/>
                  </a:lnTo>
                  <a:lnTo>
                    <a:pt x="127" y="181"/>
                  </a:lnTo>
                  <a:lnTo>
                    <a:pt x="181" y="161"/>
                  </a:lnTo>
                  <a:lnTo>
                    <a:pt x="192" y="74"/>
                  </a:lnTo>
                  <a:lnTo>
                    <a:pt x="181" y="3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5" name="Freeform 108"/>
            <p:cNvSpPr>
              <a:spLocks/>
            </p:cNvSpPr>
            <p:nvPr/>
          </p:nvSpPr>
          <p:spPr bwMode="auto">
            <a:xfrm>
              <a:off x="1719" y="2059"/>
              <a:ext cx="107" cy="99"/>
            </a:xfrm>
            <a:custGeom>
              <a:avLst/>
              <a:gdLst>
                <a:gd name="T0" fmla="*/ 3 w 192"/>
                <a:gd name="T1" fmla="*/ 0 h 181"/>
                <a:gd name="T2" fmla="*/ 0 w 192"/>
                <a:gd name="T3" fmla="*/ 3 h 181"/>
                <a:gd name="T4" fmla="*/ 1 w 192"/>
                <a:gd name="T5" fmla="*/ 4 h 181"/>
                <a:gd name="T6" fmla="*/ 2 w 192"/>
                <a:gd name="T7" fmla="*/ 6 h 181"/>
                <a:gd name="T8" fmla="*/ 3 w 192"/>
                <a:gd name="T9" fmla="*/ 5 h 181"/>
                <a:gd name="T10" fmla="*/ 5 w 192"/>
                <a:gd name="T11" fmla="*/ 5 h 181"/>
                <a:gd name="T12" fmla="*/ 7 w 192"/>
                <a:gd name="T13" fmla="*/ 5 h 181"/>
                <a:gd name="T14" fmla="*/ 7 w 192"/>
                <a:gd name="T15" fmla="*/ 8 h 181"/>
                <a:gd name="T16" fmla="*/ 7 w 192"/>
                <a:gd name="T17" fmla="*/ 9 h 181"/>
                <a:gd name="T18" fmla="*/ 9 w 192"/>
                <a:gd name="T19" fmla="*/ 8 h 181"/>
                <a:gd name="T20" fmla="*/ 10 w 192"/>
                <a:gd name="T21" fmla="*/ 4 h 181"/>
                <a:gd name="T22" fmla="*/ 9 w 192"/>
                <a:gd name="T23" fmla="*/ 2 h 181"/>
                <a:gd name="T24" fmla="*/ 3 w 192"/>
                <a:gd name="T25" fmla="*/ 0 h 1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2" h="181">
                  <a:moveTo>
                    <a:pt x="63" y="0"/>
                  </a:moveTo>
                  <a:lnTo>
                    <a:pt x="0" y="54"/>
                  </a:lnTo>
                  <a:lnTo>
                    <a:pt x="8" y="86"/>
                  </a:lnTo>
                  <a:lnTo>
                    <a:pt x="31" y="128"/>
                  </a:lnTo>
                  <a:lnTo>
                    <a:pt x="63" y="108"/>
                  </a:lnTo>
                  <a:lnTo>
                    <a:pt x="97" y="108"/>
                  </a:lnTo>
                  <a:lnTo>
                    <a:pt x="127" y="116"/>
                  </a:lnTo>
                  <a:lnTo>
                    <a:pt x="127" y="170"/>
                  </a:lnTo>
                  <a:lnTo>
                    <a:pt x="127" y="181"/>
                  </a:lnTo>
                  <a:lnTo>
                    <a:pt x="181" y="161"/>
                  </a:lnTo>
                  <a:lnTo>
                    <a:pt x="192" y="74"/>
                  </a:lnTo>
                  <a:lnTo>
                    <a:pt x="181" y="32"/>
                  </a:lnTo>
                  <a:lnTo>
                    <a:pt x="63" y="0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6" name="Freeform 109"/>
            <p:cNvSpPr>
              <a:spLocks/>
            </p:cNvSpPr>
            <p:nvPr/>
          </p:nvSpPr>
          <p:spPr bwMode="auto">
            <a:xfrm>
              <a:off x="1833" y="1801"/>
              <a:ext cx="67" cy="52"/>
            </a:xfrm>
            <a:custGeom>
              <a:avLst/>
              <a:gdLst>
                <a:gd name="T0" fmla="*/ 0 w 116"/>
                <a:gd name="T1" fmla="*/ 4 h 96"/>
                <a:gd name="T2" fmla="*/ 5 w 116"/>
                <a:gd name="T3" fmla="*/ 3 h 96"/>
                <a:gd name="T4" fmla="*/ 8 w 116"/>
                <a:gd name="T5" fmla="*/ 0 h 96"/>
                <a:gd name="T6" fmla="*/ 3 w 116"/>
                <a:gd name="T7" fmla="*/ 1 h 96"/>
                <a:gd name="T8" fmla="*/ 2 w 116"/>
                <a:gd name="T9" fmla="*/ 4 h 96"/>
                <a:gd name="T10" fmla="*/ 0 w 116"/>
                <a:gd name="T11" fmla="*/ 4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" h="96">
                  <a:moveTo>
                    <a:pt x="0" y="96"/>
                  </a:moveTo>
                  <a:lnTo>
                    <a:pt x="84" y="65"/>
                  </a:lnTo>
                  <a:lnTo>
                    <a:pt x="116" y="0"/>
                  </a:lnTo>
                  <a:lnTo>
                    <a:pt x="42" y="22"/>
                  </a:lnTo>
                  <a:lnTo>
                    <a:pt x="30" y="77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7" name="Freeform 110"/>
            <p:cNvSpPr>
              <a:spLocks/>
            </p:cNvSpPr>
            <p:nvPr/>
          </p:nvSpPr>
          <p:spPr bwMode="auto">
            <a:xfrm>
              <a:off x="1833" y="1801"/>
              <a:ext cx="67" cy="52"/>
            </a:xfrm>
            <a:custGeom>
              <a:avLst/>
              <a:gdLst>
                <a:gd name="T0" fmla="*/ 0 w 116"/>
                <a:gd name="T1" fmla="*/ 4 h 96"/>
                <a:gd name="T2" fmla="*/ 5 w 116"/>
                <a:gd name="T3" fmla="*/ 3 h 96"/>
                <a:gd name="T4" fmla="*/ 8 w 116"/>
                <a:gd name="T5" fmla="*/ 0 h 96"/>
                <a:gd name="T6" fmla="*/ 3 w 116"/>
                <a:gd name="T7" fmla="*/ 1 h 96"/>
                <a:gd name="T8" fmla="*/ 2 w 116"/>
                <a:gd name="T9" fmla="*/ 4 h 96"/>
                <a:gd name="T10" fmla="*/ 0 w 116"/>
                <a:gd name="T11" fmla="*/ 4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" h="96">
                  <a:moveTo>
                    <a:pt x="0" y="96"/>
                  </a:moveTo>
                  <a:lnTo>
                    <a:pt x="84" y="65"/>
                  </a:lnTo>
                  <a:lnTo>
                    <a:pt x="116" y="0"/>
                  </a:lnTo>
                  <a:lnTo>
                    <a:pt x="42" y="22"/>
                  </a:lnTo>
                  <a:lnTo>
                    <a:pt x="30" y="77"/>
                  </a:lnTo>
                  <a:lnTo>
                    <a:pt x="0" y="96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8" name="Freeform 111"/>
            <p:cNvSpPr>
              <a:spLocks noEditPoints="1"/>
            </p:cNvSpPr>
            <p:nvPr/>
          </p:nvSpPr>
          <p:spPr bwMode="auto">
            <a:xfrm>
              <a:off x="2503" y="2007"/>
              <a:ext cx="212" cy="252"/>
            </a:xfrm>
            <a:custGeom>
              <a:avLst/>
              <a:gdLst>
                <a:gd name="T0" fmla="*/ 2 w 374"/>
                <a:gd name="T1" fmla="*/ 20 h 460"/>
                <a:gd name="T2" fmla="*/ 3 w 374"/>
                <a:gd name="T3" fmla="*/ 20 h 460"/>
                <a:gd name="T4" fmla="*/ 6 w 374"/>
                <a:gd name="T5" fmla="*/ 20 h 460"/>
                <a:gd name="T6" fmla="*/ 10 w 374"/>
                <a:gd name="T7" fmla="*/ 12 h 460"/>
                <a:gd name="T8" fmla="*/ 14 w 374"/>
                <a:gd name="T9" fmla="*/ 10 h 460"/>
                <a:gd name="T10" fmla="*/ 14 w 374"/>
                <a:gd name="T11" fmla="*/ 8 h 460"/>
                <a:gd name="T12" fmla="*/ 11 w 374"/>
                <a:gd name="T13" fmla="*/ 8 h 460"/>
                <a:gd name="T14" fmla="*/ 11 w 374"/>
                <a:gd name="T15" fmla="*/ 5 h 460"/>
                <a:gd name="T16" fmla="*/ 12 w 374"/>
                <a:gd name="T17" fmla="*/ 2 h 460"/>
                <a:gd name="T18" fmla="*/ 12 w 374"/>
                <a:gd name="T19" fmla="*/ 0 h 460"/>
                <a:gd name="T20" fmla="*/ 9 w 374"/>
                <a:gd name="T21" fmla="*/ 1 h 460"/>
                <a:gd name="T22" fmla="*/ 7 w 374"/>
                <a:gd name="T23" fmla="*/ 2 h 460"/>
                <a:gd name="T24" fmla="*/ 3 w 374"/>
                <a:gd name="T25" fmla="*/ 3 h 460"/>
                <a:gd name="T26" fmla="*/ 1 w 374"/>
                <a:gd name="T27" fmla="*/ 4 h 460"/>
                <a:gd name="T28" fmla="*/ 1 w 374"/>
                <a:gd name="T29" fmla="*/ 8 h 460"/>
                <a:gd name="T30" fmla="*/ 0 w 374"/>
                <a:gd name="T31" fmla="*/ 11 h 460"/>
                <a:gd name="T32" fmla="*/ 0 w 374"/>
                <a:gd name="T33" fmla="*/ 14 h 460"/>
                <a:gd name="T34" fmla="*/ 3 w 374"/>
                <a:gd name="T35" fmla="*/ 16 h 460"/>
                <a:gd name="T36" fmla="*/ 2 w 374"/>
                <a:gd name="T37" fmla="*/ 20 h 460"/>
                <a:gd name="T38" fmla="*/ 9 w 374"/>
                <a:gd name="T39" fmla="*/ 15 h 460"/>
                <a:gd name="T40" fmla="*/ 9 w 374"/>
                <a:gd name="T41" fmla="*/ 19 h 460"/>
                <a:gd name="T42" fmla="*/ 12 w 374"/>
                <a:gd name="T43" fmla="*/ 19 h 460"/>
                <a:gd name="T44" fmla="*/ 12 w 374"/>
                <a:gd name="T45" fmla="*/ 16 h 460"/>
                <a:gd name="T46" fmla="*/ 11 w 374"/>
                <a:gd name="T47" fmla="*/ 15 h 460"/>
                <a:gd name="T48" fmla="*/ 9 w 374"/>
                <a:gd name="T49" fmla="*/ 15 h 460"/>
                <a:gd name="T50" fmla="*/ 15 w 374"/>
                <a:gd name="T51" fmla="*/ 14 h 460"/>
                <a:gd name="T52" fmla="*/ 15 w 374"/>
                <a:gd name="T53" fmla="*/ 18 h 460"/>
                <a:gd name="T54" fmla="*/ 18 w 374"/>
                <a:gd name="T55" fmla="*/ 18 h 460"/>
                <a:gd name="T56" fmla="*/ 21 w 374"/>
                <a:gd name="T57" fmla="*/ 18 h 460"/>
                <a:gd name="T58" fmla="*/ 20 w 374"/>
                <a:gd name="T59" fmla="*/ 16 h 460"/>
                <a:gd name="T60" fmla="*/ 22 w 374"/>
                <a:gd name="T61" fmla="*/ 14 h 460"/>
                <a:gd name="T62" fmla="*/ 21 w 374"/>
                <a:gd name="T63" fmla="*/ 12 h 460"/>
                <a:gd name="T64" fmla="*/ 15 w 374"/>
                <a:gd name="T65" fmla="*/ 14 h 460"/>
                <a:gd name="T66" fmla="*/ 14 w 374"/>
                <a:gd name="T67" fmla="*/ 20 h 460"/>
                <a:gd name="T68" fmla="*/ 15 w 374"/>
                <a:gd name="T69" fmla="*/ 23 h 460"/>
                <a:gd name="T70" fmla="*/ 18 w 374"/>
                <a:gd name="T71" fmla="*/ 22 h 460"/>
                <a:gd name="T72" fmla="*/ 20 w 374"/>
                <a:gd name="T73" fmla="*/ 21 h 460"/>
                <a:gd name="T74" fmla="*/ 17 w 374"/>
                <a:gd name="T75" fmla="*/ 20 h 460"/>
                <a:gd name="T76" fmla="*/ 14 w 374"/>
                <a:gd name="T77" fmla="*/ 20 h 4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4" h="460">
                  <a:moveTo>
                    <a:pt x="32" y="395"/>
                  </a:moveTo>
                  <a:lnTo>
                    <a:pt x="62" y="395"/>
                  </a:lnTo>
                  <a:lnTo>
                    <a:pt x="109" y="395"/>
                  </a:lnTo>
                  <a:lnTo>
                    <a:pt x="171" y="234"/>
                  </a:lnTo>
                  <a:lnTo>
                    <a:pt x="235" y="211"/>
                  </a:lnTo>
                  <a:lnTo>
                    <a:pt x="235" y="161"/>
                  </a:lnTo>
                  <a:lnTo>
                    <a:pt x="181" y="161"/>
                  </a:lnTo>
                  <a:lnTo>
                    <a:pt x="193" y="107"/>
                  </a:lnTo>
                  <a:lnTo>
                    <a:pt x="213" y="52"/>
                  </a:lnTo>
                  <a:lnTo>
                    <a:pt x="213" y="0"/>
                  </a:lnTo>
                  <a:lnTo>
                    <a:pt x="161" y="8"/>
                  </a:lnTo>
                  <a:lnTo>
                    <a:pt x="128" y="52"/>
                  </a:lnTo>
                  <a:lnTo>
                    <a:pt x="62" y="62"/>
                  </a:lnTo>
                  <a:lnTo>
                    <a:pt x="20" y="95"/>
                  </a:lnTo>
                  <a:lnTo>
                    <a:pt x="12" y="149"/>
                  </a:lnTo>
                  <a:lnTo>
                    <a:pt x="0" y="223"/>
                  </a:lnTo>
                  <a:lnTo>
                    <a:pt x="0" y="288"/>
                  </a:lnTo>
                  <a:lnTo>
                    <a:pt x="43" y="330"/>
                  </a:lnTo>
                  <a:lnTo>
                    <a:pt x="32" y="395"/>
                  </a:lnTo>
                  <a:close/>
                  <a:moveTo>
                    <a:pt x="151" y="318"/>
                  </a:moveTo>
                  <a:lnTo>
                    <a:pt x="161" y="383"/>
                  </a:lnTo>
                  <a:lnTo>
                    <a:pt x="213" y="383"/>
                  </a:lnTo>
                  <a:lnTo>
                    <a:pt x="213" y="330"/>
                  </a:lnTo>
                  <a:lnTo>
                    <a:pt x="193" y="310"/>
                  </a:lnTo>
                  <a:lnTo>
                    <a:pt x="151" y="318"/>
                  </a:lnTo>
                  <a:close/>
                  <a:moveTo>
                    <a:pt x="246" y="288"/>
                  </a:moveTo>
                  <a:lnTo>
                    <a:pt x="258" y="360"/>
                  </a:lnTo>
                  <a:lnTo>
                    <a:pt x="312" y="372"/>
                  </a:lnTo>
                  <a:lnTo>
                    <a:pt x="362" y="353"/>
                  </a:lnTo>
                  <a:lnTo>
                    <a:pt x="342" y="330"/>
                  </a:lnTo>
                  <a:lnTo>
                    <a:pt x="374" y="288"/>
                  </a:lnTo>
                  <a:lnTo>
                    <a:pt x="362" y="234"/>
                  </a:lnTo>
                  <a:lnTo>
                    <a:pt x="246" y="288"/>
                  </a:lnTo>
                  <a:close/>
                  <a:moveTo>
                    <a:pt x="235" y="415"/>
                  </a:moveTo>
                  <a:lnTo>
                    <a:pt x="258" y="460"/>
                  </a:lnTo>
                  <a:lnTo>
                    <a:pt x="300" y="449"/>
                  </a:lnTo>
                  <a:lnTo>
                    <a:pt x="332" y="427"/>
                  </a:lnTo>
                  <a:lnTo>
                    <a:pt x="290" y="407"/>
                  </a:lnTo>
                  <a:lnTo>
                    <a:pt x="235" y="415"/>
                  </a:lnTo>
                  <a:close/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9" name="Freeform 112"/>
            <p:cNvSpPr>
              <a:spLocks/>
            </p:cNvSpPr>
            <p:nvPr/>
          </p:nvSpPr>
          <p:spPr bwMode="auto">
            <a:xfrm>
              <a:off x="2503" y="2007"/>
              <a:ext cx="133" cy="217"/>
            </a:xfrm>
            <a:custGeom>
              <a:avLst/>
              <a:gdLst>
                <a:gd name="T0" fmla="*/ 2 w 235"/>
                <a:gd name="T1" fmla="*/ 20 h 395"/>
                <a:gd name="T2" fmla="*/ 3 w 235"/>
                <a:gd name="T3" fmla="*/ 20 h 395"/>
                <a:gd name="T4" fmla="*/ 6 w 235"/>
                <a:gd name="T5" fmla="*/ 20 h 395"/>
                <a:gd name="T6" fmla="*/ 10 w 235"/>
                <a:gd name="T7" fmla="*/ 12 h 395"/>
                <a:gd name="T8" fmla="*/ 14 w 235"/>
                <a:gd name="T9" fmla="*/ 10 h 395"/>
                <a:gd name="T10" fmla="*/ 14 w 235"/>
                <a:gd name="T11" fmla="*/ 8 h 395"/>
                <a:gd name="T12" fmla="*/ 11 w 235"/>
                <a:gd name="T13" fmla="*/ 8 h 395"/>
                <a:gd name="T14" fmla="*/ 11 w 235"/>
                <a:gd name="T15" fmla="*/ 5 h 395"/>
                <a:gd name="T16" fmla="*/ 12 w 235"/>
                <a:gd name="T17" fmla="*/ 3 h 395"/>
                <a:gd name="T18" fmla="*/ 12 w 235"/>
                <a:gd name="T19" fmla="*/ 0 h 395"/>
                <a:gd name="T20" fmla="*/ 9 w 235"/>
                <a:gd name="T21" fmla="*/ 1 h 395"/>
                <a:gd name="T22" fmla="*/ 7 w 235"/>
                <a:gd name="T23" fmla="*/ 3 h 395"/>
                <a:gd name="T24" fmla="*/ 3 w 235"/>
                <a:gd name="T25" fmla="*/ 3 h 395"/>
                <a:gd name="T26" fmla="*/ 1 w 235"/>
                <a:gd name="T27" fmla="*/ 5 h 395"/>
                <a:gd name="T28" fmla="*/ 1 w 235"/>
                <a:gd name="T29" fmla="*/ 8 h 395"/>
                <a:gd name="T30" fmla="*/ 0 w 235"/>
                <a:gd name="T31" fmla="*/ 11 h 395"/>
                <a:gd name="T32" fmla="*/ 0 w 235"/>
                <a:gd name="T33" fmla="*/ 14 h 395"/>
                <a:gd name="T34" fmla="*/ 3 w 235"/>
                <a:gd name="T35" fmla="*/ 16 h 395"/>
                <a:gd name="T36" fmla="*/ 2 w 235"/>
                <a:gd name="T37" fmla="*/ 20 h 3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5" h="395">
                  <a:moveTo>
                    <a:pt x="32" y="395"/>
                  </a:moveTo>
                  <a:lnTo>
                    <a:pt x="62" y="395"/>
                  </a:lnTo>
                  <a:lnTo>
                    <a:pt x="109" y="395"/>
                  </a:lnTo>
                  <a:lnTo>
                    <a:pt x="171" y="234"/>
                  </a:lnTo>
                  <a:lnTo>
                    <a:pt x="235" y="211"/>
                  </a:lnTo>
                  <a:lnTo>
                    <a:pt x="235" y="161"/>
                  </a:lnTo>
                  <a:lnTo>
                    <a:pt x="181" y="161"/>
                  </a:lnTo>
                  <a:lnTo>
                    <a:pt x="193" y="107"/>
                  </a:lnTo>
                  <a:lnTo>
                    <a:pt x="213" y="52"/>
                  </a:lnTo>
                  <a:lnTo>
                    <a:pt x="213" y="0"/>
                  </a:lnTo>
                  <a:lnTo>
                    <a:pt x="161" y="8"/>
                  </a:lnTo>
                  <a:lnTo>
                    <a:pt x="128" y="52"/>
                  </a:lnTo>
                  <a:lnTo>
                    <a:pt x="62" y="62"/>
                  </a:lnTo>
                  <a:lnTo>
                    <a:pt x="20" y="95"/>
                  </a:lnTo>
                  <a:lnTo>
                    <a:pt x="12" y="149"/>
                  </a:lnTo>
                  <a:lnTo>
                    <a:pt x="0" y="223"/>
                  </a:lnTo>
                  <a:lnTo>
                    <a:pt x="0" y="288"/>
                  </a:lnTo>
                  <a:lnTo>
                    <a:pt x="43" y="330"/>
                  </a:lnTo>
                  <a:lnTo>
                    <a:pt x="32" y="395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0" name="Freeform 113"/>
            <p:cNvSpPr>
              <a:spLocks/>
            </p:cNvSpPr>
            <p:nvPr/>
          </p:nvSpPr>
          <p:spPr bwMode="auto">
            <a:xfrm>
              <a:off x="2588" y="2178"/>
              <a:ext cx="35" cy="39"/>
            </a:xfrm>
            <a:custGeom>
              <a:avLst/>
              <a:gdLst>
                <a:gd name="T0" fmla="*/ 0 w 62"/>
                <a:gd name="T1" fmla="*/ 1 h 73"/>
                <a:gd name="T2" fmla="*/ 1 w 62"/>
                <a:gd name="T3" fmla="*/ 3 h 73"/>
                <a:gd name="T4" fmla="*/ 3 w 62"/>
                <a:gd name="T5" fmla="*/ 3 h 73"/>
                <a:gd name="T6" fmla="*/ 3 w 62"/>
                <a:gd name="T7" fmla="*/ 1 h 73"/>
                <a:gd name="T8" fmla="*/ 3 w 62"/>
                <a:gd name="T9" fmla="*/ 0 h 73"/>
                <a:gd name="T10" fmla="*/ 0 w 62"/>
                <a:gd name="T11" fmla="*/ 1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3">
                  <a:moveTo>
                    <a:pt x="0" y="8"/>
                  </a:moveTo>
                  <a:lnTo>
                    <a:pt x="10" y="73"/>
                  </a:lnTo>
                  <a:lnTo>
                    <a:pt x="62" y="73"/>
                  </a:lnTo>
                  <a:lnTo>
                    <a:pt x="62" y="20"/>
                  </a:lnTo>
                  <a:lnTo>
                    <a:pt x="42" y="0"/>
                  </a:lnTo>
                  <a:lnTo>
                    <a:pt x="0" y="8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1" name="Freeform 114"/>
            <p:cNvSpPr>
              <a:spLocks/>
            </p:cNvSpPr>
            <p:nvPr/>
          </p:nvSpPr>
          <p:spPr bwMode="auto">
            <a:xfrm>
              <a:off x="2642" y="2135"/>
              <a:ext cx="73" cy="77"/>
            </a:xfrm>
            <a:custGeom>
              <a:avLst/>
              <a:gdLst>
                <a:gd name="T0" fmla="*/ 0 w 128"/>
                <a:gd name="T1" fmla="*/ 3 h 138"/>
                <a:gd name="T2" fmla="*/ 1 w 128"/>
                <a:gd name="T3" fmla="*/ 7 h 138"/>
                <a:gd name="T4" fmla="*/ 4 w 128"/>
                <a:gd name="T5" fmla="*/ 7 h 138"/>
                <a:gd name="T6" fmla="*/ 7 w 128"/>
                <a:gd name="T7" fmla="*/ 7 h 138"/>
                <a:gd name="T8" fmla="*/ 6 w 128"/>
                <a:gd name="T9" fmla="*/ 5 h 138"/>
                <a:gd name="T10" fmla="*/ 8 w 128"/>
                <a:gd name="T11" fmla="*/ 3 h 138"/>
                <a:gd name="T12" fmla="*/ 7 w 128"/>
                <a:gd name="T13" fmla="*/ 0 h 138"/>
                <a:gd name="T14" fmla="*/ 0 w 128"/>
                <a:gd name="T15" fmla="*/ 3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8" h="138">
                  <a:moveTo>
                    <a:pt x="0" y="54"/>
                  </a:moveTo>
                  <a:lnTo>
                    <a:pt x="12" y="126"/>
                  </a:lnTo>
                  <a:lnTo>
                    <a:pt x="66" y="138"/>
                  </a:lnTo>
                  <a:lnTo>
                    <a:pt x="116" y="119"/>
                  </a:lnTo>
                  <a:lnTo>
                    <a:pt x="96" y="96"/>
                  </a:lnTo>
                  <a:lnTo>
                    <a:pt x="128" y="54"/>
                  </a:lnTo>
                  <a:lnTo>
                    <a:pt x="116" y="0"/>
                  </a:lnTo>
                  <a:lnTo>
                    <a:pt x="0" y="54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2" name="Freeform 115"/>
            <p:cNvSpPr>
              <a:spLocks/>
            </p:cNvSpPr>
            <p:nvPr/>
          </p:nvSpPr>
          <p:spPr bwMode="auto">
            <a:xfrm>
              <a:off x="2636" y="2230"/>
              <a:ext cx="54" cy="29"/>
            </a:xfrm>
            <a:custGeom>
              <a:avLst/>
              <a:gdLst>
                <a:gd name="T0" fmla="*/ 0 w 97"/>
                <a:gd name="T1" fmla="*/ 1 h 53"/>
                <a:gd name="T2" fmla="*/ 1 w 97"/>
                <a:gd name="T3" fmla="*/ 3 h 53"/>
                <a:gd name="T4" fmla="*/ 3 w 97"/>
                <a:gd name="T5" fmla="*/ 2 h 53"/>
                <a:gd name="T6" fmla="*/ 5 w 97"/>
                <a:gd name="T7" fmla="*/ 1 h 53"/>
                <a:gd name="T8" fmla="*/ 3 w 97"/>
                <a:gd name="T9" fmla="*/ 0 h 53"/>
                <a:gd name="T10" fmla="*/ 0 w 97"/>
                <a:gd name="T11" fmla="*/ 1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" h="53">
                  <a:moveTo>
                    <a:pt x="0" y="8"/>
                  </a:moveTo>
                  <a:lnTo>
                    <a:pt x="23" y="53"/>
                  </a:lnTo>
                  <a:lnTo>
                    <a:pt x="65" y="42"/>
                  </a:lnTo>
                  <a:lnTo>
                    <a:pt x="97" y="20"/>
                  </a:lnTo>
                  <a:lnTo>
                    <a:pt x="55" y="0"/>
                  </a:lnTo>
                  <a:lnTo>
                    <a:pt x="0" y="8"/>
                  </a:lnTo>
                </a:path>
              </a:pathLst>
            </a:custGeom>
            <a:solidFill>
              <a:srgbClr val="008C95"/>
            </a:solidFill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83" name="Group 3"/>
          <p:cNvGrpSpPr>
            <a:grpSpLocks/>
          </p:cNvGrpSpPr>
          <p:nvPr/>
        </p:nvGrpSpPr>
        <p:grpSpPr bwMode="auto">
          <a:xfrm rot="20713852">
            <a:off x="4248736" y="3263144"/>
            <a:ext cx="1920059" cy="905657"/>
            <a:chOff x="1276" y="1746"/>
            <a:chExt cx="3094" cy="1583"/>
          </a:xfrm>
          <a:solidFill>
            <a:srgbClr val="92D050"/>
          </a:solidFill>
        </p:grpSpPr>
        <p:sp>
          <p:nvSpPr>
            <p:cNvPr id="384" name="Freeform 4"/>
            <p:cNvSpPr>
              <a:spLocks/>
            </p:cNvSpPr>
            <p:nvPr/>
          </p:nvSpPr>
          <p:spPr bwMode="auto">
            <a:xfrm>
              <a:off x="1338" y="1746"/>
              <a:ext cx="3032" cy="1583"/>
            </a:xfrm>
            <a:custGeom>
              <a:avLst/>
              <a:gdLst>
                <a:gd name="T0" fmla="*/ 73 w 6064"/>
                <a:gd name="T1" fmla="*/ 15 h 3166"/>
                <a:gd name="T2" fmla="*/ 57 w 6064"/>
                <a:gd name="T3" fmla="*/ 23 h 3166"/>
                <a:gd name="T4" fmla="*/ 45 w 6064"/>
                <a:gd name="T5" fmla="*/ 30 h 3166"/>
                <a:gd name="T6" fmla="*/ 37 w 6064"/>
                <a:gd name="T7" fmla="*/ 30 h 3166"/>
                <a:gd name="T8" fmla="*/ 28 w 6064"/>
                <a:gd name="T9" fmla="*/ 34 h 3166"/>
                <a:gd name="T10" fmla="*/ 30 w 6064"/>
                <a:gd name="T11" fmla="*/ 37 h 3166"/>
                <a:gd name="T12" fmla="*/ 26 w 6064"/>
                <a:gd name="T13" fmla="*/ 41 h 3166"/>
                <a:gd name="T14" fmla="*/ 19 w 6064"/>
                <a:gd name="T15" fmla="*/ 42 h 3166"/>
                <a:gd name="T16" fmla="*/ 13 w 6064"/>
                <a:gd name="T17" fmla="*/ 43 h 3166"/>
                <a:gd name="T18" fmla="*/ 4 w 6064"/>
                <a:gd name="T19" fmla="*/ 47 h 3166"/>
                <a:gd name="T20" fmla="*/ 6 w 6064"/>
                <a:gd name="T21" fmla="*/ 53 h 3166"/>
                <a:gd name="T22" fmla="*/ 5 w 6064"/>
                <a:gd name="T23" fmla="*/ 58 h 3166"/>
                <a:gd name="T24" fmla="*/ 7 w 6064"/>
                <a:gd name="T25" fmla="*/ 66 h 3166"/>
                <a:gd name="T26" fmla="*/ 6 w 6064"/>
                <a:gd name="T27" fmla="*/ 70 h 3166"/>
                <a:gd name="T28" fmla="*/ 3 w 6064"/>
                <a:gd name="T29" fmla="*/ 72 h 3166"/>
                <a:gd name="T30" fmla="*/ 8 w 6064"/>
                <a:gd name="T31" fmla="*/ 73 h 3166"/>
                <a:gd name="T32" fmla="*/ 9 w 6064"/>
                <a:gd name="T33" fmla="*/ 80 h 3166"/>
                <a:gd name="T34" fmla="*/ 17 w 6064"/>
                <a:gd name="T35" fmla="*/ 85 h 3166"/>
                <a:gd name="T36" fmla="*/ 17 w 6064"/>
                <a:gd name="T37" fmla="*/ 91 h 3166"/>
                <a:gd name="T38" fmla="*/ 17 w 6064"/>
                <a:gd name="T39" fmla="*/ 91 h 3166"/>
                <a:gd name="T40" fmla="*/ 21 w 6064"/>
                <a:gd name="T41" fmla="*/ 95 h 3166"/>
                <a:gd name="T42" fmla="*/ 32 w 6064"/>
                <a:gd name="T43" fmla="*/ 96 h 3166"/>
                <a:gd name="T44" fmla="*/ 50 w 6064"/>
                <a:gd name="T45" fmla="*/ 92 h 3166"/>
                <a:gd name="T46" fmla="*/ 60 w 6064"/>
                <a:gd name="T47" fmla="*/ 89 h 3166"/>
                <a:gd name="T48" fmla="*/ 71 w 6064"/>
                <a:gd name="T49" fmla="*/ 94 h 3166"/>
                <a:gd name="T50" fmla="*/ 84 w 6064"/>
                <a:gd name="T51" fmla="*/ 91 h 3166"/>
                <a:gd name="T52" fmla="*/ 89 w 6064"/>
                <a:gd name="T53" fmla="*/ 84 h 3166"/>
                <a:gd name="T54" fmla="*/ 98 w 6064"/>
                <a:gd name="T55" fmla="*/ 85 h 3166"/>
                <a:gd name="T56" fmla="*/ 104 w 6064"/>
                <a:gd name="T57" fmla="*/ 78 h 3166"/>
                <a:gd name="T58" fmla="*/ 103 w 6064"/>
                <a:gd name="T59" fmla="*/ 85 h 3166"/>
                <a:gd name="T60" fmla="*/ 105 w 6064"/>
                <a:gd name="T61" fmla="*/ 96 h 3166"/>
                <a:gd name="T62" fmla="*/ 110 w 6064"/>
                <a:gd name="T63" fmla="*/ 90 h 3166"/>
                <a:gd name="T64" fmla="*/ 112 w 6064"/>
                <a:gd name="T65" fmla="*/ 82 h 3166"/>
                <a:gd name="T66" fmla="*/ 121 w 6064"/>
                <a:gd name="T67" fmla="*/ 78 h 3166"/>
                <a:gd name="T68" fmla="*/ 132 w 6064"/>
                <a:gd name="T69" fmla="*/ 75 h 3166"/>
                <a:gd name="T70" fmla="*/ 147 w 6064"/>
                <a:gd name="T71" fmla="*/ 71 h 3166"/>
                <a:gd name="T72" fmla="*/ 162 w 6064"/>
                <a:gd name="T73" fmla="*/ 60 h 3166"/>
                <a:gd name="T74" fmla="*/ 170 w 6064"/>
                <a:gd name="T75" fmla="*/ 57 h 3166"/>
                <a:gd name="T76" fmla="*/ 180 w 6064"/>
                <a:gd name="T77" fmla="*/ 53 h 3166"/>
                <a:gd name="T78" fmla="*/ 186 w 6064"/>
                <a:gd name="T79" fmla="*/ 54 h 3166"/>
                <a:gd name="T80" fmla="*/ 189 w 6064"/>
                <a:gd name="T81" fmla="*/ 46 h 3166"/>
                <a:gd name="T82" fmla="*/ 184 w 6064"/>
                <a:gd name="T83" fmla="*/ 40 h 3166"/>
                <a:gd name="T84" fmla="*/ 181 w 6064"/>
                <a:gd name="T85" fmla="*/ 34 h 3166"/>
                <a:gd name="T86" fmla="*/ 177 w 6064"/>
                <a:gd name="T87" fmla="*/ 26 h 3166"/>
                <a:gd name="T88" fmla="*/ 181 w 6064"/>
                <a:gd name="T89" fmla="*/ 20 h 3166"/>
                <a:gd name="T90" fmla="*/ 177 w 6064"/>
                <a:gd name="T91" fmla="*/ 17 h 3166"/>
                <a:gd name="T92" fmla="*/ 169 w 6064"/>
                <a:gd name="T93" fmla="*/ 7 h 3166"/>
                <a:gd name="T94" fmla="*/ 159 w 6064"/>
                <a:gd name="T95" fmla="*/ 3 h 3166"/>
                <a:gd name="T96" fmla="*/ 159 w 6064"/>
                <a:gd name="T97" fmla="*/ 1 h 3166"/>
                <a:gd name="T98" fmla="*/ 150 w 6064"/>
                <a:gd name="T99" fmla="*/ 2 h 3166"/>
                <a:gd name="T100" fmla="*/ 143 w 6064"/>
                <a:gd name="T101" fmla="*/ 9 h 3166"/>
                <a:gd name="T102" fmla="*/ 135 w 6064"/>
                <a:gd name="T103" fmla="*/ 16 h 3166"/>
                <a:gd name="T104" fmla="*/ 121 w 6064"/>
                <a:gd name="T105" fmla="*/ 17 h 3166"/>
                <a:gd name="T106" fmla="*/ 112 w 6064"/>
                <a:gd name="T107" fmla="*/ 18 h 3166"/>
                <a:gd name="T108" fmla="*/ 105 w 6064"/>
                <a:gd name="T109" fmla="*/ 18 h 3166"/>
                <a:gd name="T110" fmla="*/ 94 w 6064"/>
                <a:gd name="T111" fmla="*/ 15 h 3166"/>
                <a:gd name="T112" fmla="*/ 86 w 6064"/>
                <a:gd name="T113" fmla="*/ 11 h 31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064" h="3166">
                  <a:moveTo>
                    <a:pt x="2690" y="320"/>
                  </a:moveTo>
                  <a:lnTo>
                    <a:pt x="2618" y="407"/>
                  </a:lnTo>
                  <a:lnTo>
                    <a:pt x="2392" y="417"/>
                  </a:lnTo>
                  <a:lnTo>
                    <a:pt x="2321" y="449"/>
                  </a:lnTo>
                  <a:lnTo>
                    <a:pt x="2160" y="444"/>
                  </a:lnTo>
                  <a:lnTo>
                    <a:pt x="2135" y="492"/>
                  </a:lnTo>
                  <a:lnTo>
                    <a:pt x="1991" y="565"/>
                  </a:lnTo>
                  <a:lnTo>
                    <a:pt x="1808" y="711"/>
                  </a:lnTo>
                  <a:lnTo>
                    <a:pt x="1591" y="796"/>
                  </a:lnTo>
                  <a:lnTo>
                    <a:pt x="1591" y="851"/>
                  </a:lnTo>
                  <a:lnTo>
                    <a:pt x="1511" y="936"/>
                  </a:lnTo>
                  <a:lnTo>
                    <a:pt x="1414" y="942"/>
                  </a:lnTo>
                  <a:lnTo>
                    <a:pt x="1404" y="926"/>
                  </a:lnTo>
                  <a:lnTo>
                    <a:pt x="1328" y="931"/>
                  </a:lnTo>
                  <a:lnTo>
                    <a:pt x="1232" y="963"/>
                  </a:lnTo>
                  <a:lnTo>
                    <a:pt x="1172" y="942"/>
                  </a:lnTo>
                  <a:lnTo>
                    <a:pt x="1066" y="942"/>
                  </a:lnTo>
                  <a:lnTo>
                    <a:pt x="991" y="968"/>
                  </a:lnTo>
                  <a:lnTo>
                    <a:pt x="939" y="952"/>
                  </a:lnTo>
                  <a:lnTo>
                    <a:pt x="873" y="1062"/>
                  </a:lnTo>
                  <a:lnTo>
                    <a:pt x="936" y="1107"/>
                  </a:lnTo>
                  <a:lnTo>
                    <a:pt x="1140" y="1109"/>
                  </a:lnTo>
                  <a:lnTo>
                    <a:pt x="1152" y="1155"/>
                  </a:lnTo>
                  <a:lnTo>
                    <a:pt x="956" y="1155"/>
                  </a:lnTo>
                  <a:lnTo>
                    <a:pt x="910" y="1208"/>
                  </a:lnTo>
                  <a:lnTo>
                    <a:pt x="850" y="1203"/>
                  </a:lnTo>
                  <a:lnTo>
                    <a:pt x="800" y="1235"/>
                  </a:lnTo>
                  <a:lnTo>
                    <a:pt x="805" y="1308"/>
                  </a:lnTo>
                  <a:lnTo>
                    <a:pt x="749" y="1341"/>
                  </a:lnTo>
                  <a:lnTo>
                    <a:pt x="704" y="1325"/>
                  </a:lnTo>
                  <a:lnTo>
                    <a:pt x="619" y="1366"/>
                  </a:lnTo>
                  <a:lnTo>
                    <a:pt x="598" y="1320"/>
                  </a:lnTo>
                  <a:lnTo>
                    <a:pt x="553" y="1306"/>
                  </a:lnTo>
                  <a:lnTo>
                    <a:pt x="498" y="1320"/>
                  </a:lnTo>
                  <a:lnTo>
                    <a:pt x="503" y="1368"/>
                  </a:lnTo>
                  <a:lnTo>
                    <a:pt x="387" y="1347"/>
                  </a:lnTo>
                  <a:lnTo>
                    <a:pt x="347" y="1320"/>
                  </a:lnTo>
                  <a:lnTo>
                    <a:pt x="236" y="1356"/>
                  </a:lnTo>
                  <a:lnTo>
                    <a:pt x="115" y="1437"/>
                  </a:lnTo>
                  <a:lnTo>
                    <a:pt x="100" y="1496"/>
                  </a:lnTo>
                  <a:lnTo>
                    <a:pt x="25" y="1549"/>
                  </a:lnTo>
                  <a:lnTo>
                    <a:pt x="41" y="1608"/>
                  </a:lnTo>
                  <a:lnTo>
                    <a:pt x="0" y="1715"/>
                  </a:lnTo>
                  <a:lnTo>
                    <a:pt x="166" y="1672"/>
                  </a:lnTo>
                  <a:lnTo>
                    <a:pt x="206" y="1699"/>
                  </a:lnTo>
                  <a:lnTo>
                    <a:pt x="231" y="1768"/>
                  </a:lnTo>
                  <a:lnTo>
                    <a:pt x="176" y="1757"/>
                  </a:lnTo>
                  <a:lnTo>
                    <a:pt x="140" y="1832"/>
                  </a:lnTo>
                  <a:lnTo>
                    <a:pt x="186" y="1864"/>
                  </a:lnTo>
                  <a:lnTo>
                    <a:pt x="191" y="1960"/>
                  </a:lnTo>
                  <a:lnTo>
                    <a:pt x="281" y="2013"/>
                  </a:lnTo>
                  <a:lnTo>
                    <a:pt x="211" y="2082"/>
                  </a:lnTo>
                  <a:lnTo>
                    <a:pt x="251" y="2173"/>
                  </a:lnTo>
                  <a:lnTo>
                    <a:pt x="303" y="2198"/>
                  </a:lnTo>
                  <a:lnTo>
                    <a:pt x="231" y="2242"/>
                  </a:lnTo>
                  <a:lnTo>
                    <a:pt x="166" y="2226"/>
                  </a:lnTo>
                  <a:lnTo>
                    <a:pt x="140" y="2136"/>
                  </a:lnTo>
                  <a:lnTo>
                    <a:pt x="115" y="2141"/>
                  </a:lnTo>
                  <a:lnTo>
                    <a:pt x="117" y="2234"/>
                  </a:lnTo>
                  <a:lnTo>
                    <a:pt x="65" y="2290"/>
                  </a:lnTo>
                  <a:lnTo>
                    <a:pt x="125" y="2322"/>
                  </a:lnTo>
                  <a:lnTo>
                    <a:pt x="156" y="2360"/>
                  </a:lnTo>
                  <a:lnTo>
                    <a:pt x="211" y="2296"/>
                  </a:lnTo>
                  <a:lnTo>
                    <a:pt x="236" y="2333"/>
                  </a:lnTo>
                  <a:lnTo>
                    <a:pt x="231" y="2360"/>
                  </a:lnTo>
                  <a:lnTo>
                    <a:pt x="365" y="2422"/>
                  </a:lnTo>
                  <a:lnTo>
                    <a:pt x="347" y="2484"/>
                  </a:lnTo>
                  <a:lnTo>
                    <a:pt x="286" y="2559"/>
                  </a:lnTo>
                  <a:lnTo>
                    <a:pt x="327" y="2553"/>
                  </a:lnTo>
                  <a:lnTo>
                    <a:pt x="375" y="2731"/>
                  </a:lnTo>
                  <a:lnTo>
                    <a:pt x="447" y="2665"/>
                  </a:lnTo>
                  <a:lnTo>
                    <a:pt x="518" y="2719"/>
                  </a:lnTo>
                  <a:lnTo>
                    <a:pt x="478" y="2767"/>
                  </a:lnTo>
                  <a:lnTo>
                    <a:pt x="402" y="2793"/>
                  </a:lnTo>
                  <a:lnTo>
                    <a:pt x="397" y="2852"/>
                  </a:lnTo>
                  <a:lnTo>
                    <a:pt x="528" y="2889"/>
                  </a:lnTo>
                  <a:lnTo>
                    <a:pt x="679" y="2804"/>
                  </a:lnTo>
                  <a:lnTo>
                    <a:pt x="714" y="2841"/>
                  </a:lnTo>
                  <a:lnTo>
                    <a:pt x="629" y="2911"/>
                  </a:lnTo>
                  <a:lnTo>
                    <a:pt x="540" y="2912"/>
                  </a:lnTo>
                  <a:lnTo>
                    <a:pt x="478" y="2976"/>
                  </a:lnTo>
                  <a:lnTo>
                    <a:pt x="513" y="3024"/>
                  </a:lnTo>
                  <a:lnTo>
                    <a:pt x="689" y="2928"/>
                  </a:lnTo>
                  <a:lnTo>
                    <a:pt x="664" y="3035"/>
                  </a:lnTo>
                  <a:lnTo>
                    <a:pt x="795" y="2928"/>
                  </a:lnTo>
                  <a:lnTo>
                    <a:pt x="1003" y="2971"/>
                  </a:lnTo>
                  <a:lnTo>
                    <a:pt x="915" y="3024"/>
                  </a:lnTo>
                  <a:lnTo>
                    <a:pt x="1021" y="3051"/>
                  </a:lnTo>
                  <a:lnTo>
                    <a:pt x="1130" y="3166"/>
                  </a:lnTo>
                  <a:lnTo>
                    <a:pt x="1318" y="3142"/>
                  </a:lnTo>
                  <a:lnTo>
                    <a:pt x="1481" y="3106"/>
                  </a:lnTo>
                  <a:lnTo>
                    <a:pt x="1576" y="2934"/>
                  </a:lnTo>
                  <a:lnTo>
                    <a:pt x="1546" y="2843"/>
                  </a:lnTo>
                  <a:lnTo>
                    <a:pt x="1647" y="2788"/>
                  </a:lnTo>
                  <a:lnTo>
                    <a:pt x="1793" y="2790"/>
                  </a:lnTo>
                  <a:lnTo>
                    <a:pt x="1903" y="2832"/>
                  </a:lnTo>
                  <a:lnTo>
                    <a:pt x="1969" y="2907"/>
                  </a:lnTo>
                  <a:lnTo>
                    <a:pt x="2070" y="2907"/>
                  </a:lnTo>
                  <a:lnTo>
                    <a:pt x="2210" y="3040"/>
                  </a:lnTo>
                  <a:lnTo>
                    <a:pt x="2271" y="2999"/>
                  </a:lnTo>
                  <a:lnTo>
                    <a:pt x="2390" y="2985"/>
                  </a:lnTo>
                  <a:lnTo>
                    <a:pt x="2486" y="2948"/>
                  </a:lnTo>
                  <a:lnTo>
                    <a:pt x="2571" y="2969"/>
                  </a:lnTo>
                  <a:lnTo>
                    <a:pt x="2685" y="2902"/>
                  </a:lnTo>
                  <a:lnTo>
                    <a:pt x="2732" y="2905"/>
                  </a:lnTo>
                  <a:lnTo>
                    <a:pt x="2707" y="2857"/>
                  </a:lnTo>
                  <a:lnTo>
                    <a:pt x="2793" y="2751"/>
                  </a:lnTo>
                  <a:lnTo>
                    <a:pt x="2843" y="2676"/>
                  </a:lnTo>
                  <a:lnTo>
                    <a:pt x="2917" y="2672"/>
                  </a:lnTo>
                  <a:lnTo>
                    <a:pt x="2974" y="2697"/>
                  </a:lnTo>
                  <a:lnTo>
                    <a:pt x="3061" y="2717"/>
                  </a:lnTo>
                  <a:lnTo>
                    <a:pt x="3115" y="2692"/>
                  </a:lnTo>
                  <a:lnTo>
                    <a:pt x="3183" y="2694"/>
                  </a:lnTo>
                  <a:lnTo>
                    <a:pt x="3190" y="2596"/>
                  </a:lnTo>
                  <a:lnTo>
                    <a:pt x="3256" y="2575"/>
                  </a:lnTo>
                  <a:lnTo>
                    <a:pt x="3301" y="2489"/>
                  </a:lnTo>
                  <a:lnTo>
                    <a:pt x="3366" y="2564"/>
                  </a:lnTo>
                  <a:lnTo>
                    <a:pt x="3428" y="2566"/>
                  </a:lnTo>
                  <a:lnTo>
                    <a:pt x="3376" y="2697"/>
                  </a:lnTo>
                  <a:lnTo>
                    <a:pt x="3291" y="2708"/>
                  </a:lnTo>
                  <a:lnTo>
                    <a:pt x="3245" y="2816"/>
                  </a:lnTo>
                  <a:lnTo>
                    <a:pt x="3336" y="2916"/>
                  </a:lnTo>
                  <a:lnTo>
                    <a:pt x="3301" y="3038"/>
                  </a:lnTo>
                  <a:lnTo>
                    <a:pt x="3329" y="3044"/>
                  </a:lnTo>
                  <a:lnTo>
                    <a:pt x="3376" y="2996"/>
                  </a:lnTo>
                  <a:lnTo>
                    <a:pt x="3437" y="3012"/>
                  </a:lnTo>
                  <a:lnTo>
                    <a:pt x="3467" y="2959"/>
                  </a:lnTo>
                  <a:lnTo>
                    <a:pt x="3492" y="2852"/>
                  </a:lnTo>
                  <a:lnTo>
                    <a:pt x="3544" y="2838"/>
                  </a:lnTo>
                  <a:lnTo>
                    <a:pt x="3559" y="2774"/>
                  </a:lnTo>
                  <a:lnTo>
                    <a:pt x="3504" y="2660"/>
                  </a:lnTo>
                  <a:lnTo>
                    <a:pt x="3569" y="2607"/>
                  </a:lnTo>
                  <a:lnTo>
                    <a:pt x="3569" y="2521"/>
                  </a:lnTo>
                  <a:lnTo>
                    <a:pt x="3625" y="2504"/>
                  </a:lnTo>
                  <a:lnTo>
                    <a:pt x="3725" y="2521"/>
                  </a:lnTo>
                  <a:lnTo>
                    <a:pt x="3866" y="2484"/>
                  </a:lnTo>
                  <a:lnTo>
                    <a:pt x="3921" y="2495"/>
                  </a:lnTo>
                  <a:lnTo>
                    <a:pt x="3967" y="2468"/>
                  </a:lnTo>
                  <a:lnTo>
                    <a:pt x="4052" y="2399"/>
                  </a:lnTo>
                  <a:lnTo>
                    <a:pt x="4215" y="2379"/>
                  </a:lnTo>
                  <a:lnTo>
                    <a:pt x="4405" y="2365"/>
                  </a:lnTo>
                  <a:lnTo>
                    <a:pt x="4517" y="2344"/>
                  </a:lnTo>
                  <a:lnTo>
                    <a:pt x="4567" y="2265"/>
                  </a:lnTo>
                  <a:lnTo>
                    <a:pt x="4683" y="2269"/>
                  </a:lnTo>
                  <a:lnTo>
                    <a:pt x="4884" y="2066"/>
                  </a:lnTo>
                  <a:lnTo>
                    <a:pt x="4995" y="2072"/>
                  </a:lnTo>
                  <a:lnTo>
                    <a:pt x="5020" y="1971"/>
                  </a:lnTo>
                  <a:lnTo>
                    <a:pt x="5176" y="1917"/>
                  </a:lnTo>
                  <a:lnTo>
                    <a:pt x="5260" y="1846"/>
                  </a:lnTo>
                  <a:lnTo>
                    <a:pt x="5317" y="1912"/>
                  </a:lnTo>
                  <a:lnTo>
                    <a:pt x="5423" y="1885"/>
                  </a:lnTo>
                  <a:lnTo>
                    <a:pt x="5426" y="1814"/>
                  </a:lnTo>
                  <a:lnTo>
                    <a:pt x="5471" y="1720"/>
                  </a:lnTo>
                  <a:lnTo>
                    <a:pt x="5664" y="1731"/>
                  </a:lnTo>
                  <a:lnTo>
                    <a:pt x="5720" y="1688"/>
                  </a:lnTo>
                  <a:lnTo>
                    <a:pt x="5760" y="1693"/>
                  </a:lnTo>
                  <a:lnTo>
                    <a:pt x="5851" y="1619"/>
                  </a:lnTo>
                  <a:lnTo>
                    <a:pt x="5906" y="1608"/>
                  </a:lnTo>
                  <a:lnTo>
                    <a:pt x="5914" y="1699"/>
                  </a:lnTo>
                  <a:lnTo>
                    <a:pt x="5941" y="1708"/>
                  </a:lnTo>
                  <a:lnTo>
                    <a:pt x="5986" y="1656"/>
                  </a:lnTo>
                  <a:lnTo>
                    <a:pt x="6002" y="1571"/>
                  </a:lnTo>
                  <a:lnTo>
                    <a:pt x="6064" y="1512"/>
                  </a:lnTo>
                  <a:lnTo>
                    <a:pt x="6027" y="1445"/>
                  </a:lnTo>
                  <a:lnTo>
                    <a:pt x="5966" y="1416"/>
                  </a:lnTo>
                  <a:lnTo>
                    <a:pt x="5846" y="1420"/>
                  </a:lnTo>
                  <a:lnTo>
                    <a:pt x="5851" y="1309"/>
                  </a:lnTo>
                  <a:lnTo>
                    <a:pt x="5881" y="1251"/>
                  </a:lnTo>
                  <a:lnTo>
                    <a:pt x="5844" y="1194"/>
                  </a:lnTo>
                  <a:lnTo>
                    <a:pt x="5800" y="1144"/>
                  </a:lnTo>
                  <a:lnTo>
                    <a:pt x="5815" y="1123"/>
                  </a:lnTo>
                  <a:lnTo>
                    <a:pt x="5775" y="1059"/>
                  </a:lnTo>
                  <a:lnTo>
                    <a:pt x="5785" y="1006"/>
                  </a:lnTo>
                  <a:lnTo>
                    <a:pt x="5755" y="931"/>
                  </a:lnTo>
                  <a:lnTo>
                    <a:pt x="5693" y="839"/>
                  </a:lnTo>
                  <a:lnTo>
                    <a:pt x="5654" y="824"/>
                  </a:lnTo>
                  <a:lnTo>
                    <a:pt x="5730" y="780"/>
                  </a:lnTo>
                  <a:lnTo>
                    <a:pt x="5775" y="705"/>
                  </a:lnTo>
                  <a:lnTo>
                    <a:pt x="5755" y="668"/>
                  </a:lnTo>
                  <a:lnTo>
                    <a:pt x="5780" y="615"/>
                  </a:lnTo>
                  <a:lnTo>
                    <a:pt x="5770" y="572"/>
                  </a:lnTo>
                  <a:lnTo>
                    <a:pt x="5755" y="542"/>
                  </a:lnTo>
                  <a:lnTo>
                    <a:pt x="5654" y="513"/>
                  </a:lnTo>
                  <a:lnTo>
                    <a:pt x="5498" y="519"/>
                  </a:lnTo>
                  <a:lnTo>
                    <a:pt x="5436" y="467"/>
                  </a:lnTo>
                  <a:lnTo>
                    <a:pt x="5342" y="282"/>
                  </a:lnTo>
                  <a:lnTo>
                    <a:pt x="5386" y="211"/>
                  </a:lnTo>
                  <a:lnTo>
                    <a:pt x="5222" y="114"/>
                  </a:lnTo>
                  <a:lnTo>
                    <a:pt x="5116" y="124"/>
                  </a:lnTo>
                  <a:lnTo>
                    <a:pt x="5076" y="87"/>
                  </a:lnTo>
                  <a:lnTo>
                    <a:pt x="5086" y="92"/>
                  </a:lnTo>
                  <a:lnTo>
                    <a:pt x="5166" y="60"/>
                  </a:lnTo>
                  <a:lnTo>
                    <a:pt x="5091" y="28"/>
                  </a:lnTo>
                  <a:lnTo>
                    <a:pt x="5055" y="39"/>
                  </a:lnTo>
                  <a:lnTo>
                    <a:pt x="5071" y="18"/>
                  </a:lnTo>
                  <a:lnTo>
                    <a:pt x="5017" y="0"/>
                  </a:lnTo>
                  <a:lnTo>
                    <a:pt x="4940" y="50"/>
                  </a:lnTo>
                  <a:lnTo>
                    <a:pt x="4819" y="66"/>
                  </a:lnTo>
                  <a:lnTo>
                    <a:pt x="4784" y="44"/>
                  </a:lnTo>
                  <a:lnTo>
                    <a:pt x="4754" y="119"/>
                  </a:lnTo>
                  <a:lnTo>
                    <a:pt x="4707" y="103"/>
                  </a:lnTo>
                  <a:lnTo>
                    <a:pt x="4592" y="193"/>
                  </a:lnTo>
                  <a:lnTo>
                    <a:pt x="4562" y="279"/>
                  </a:lnTo>
                  <a:lnTo>
                    <a:pt x="4510" y="273"/>
                  </a:lnTo>
                  <a:lnTo>
                    <a:pt x="4390" y="412"/>
                  </a:lnTo>
                  <a:lnTo>
                    <a:pt x="4329" y="433"/>
                  </a:lnTo>
                  <a:lnTo>
                    <a:pt x="4301" y="490"/>
                  </a:lnTo>
                  <a:lnTo>
                    <a:pt x="4168" y="492"/>
                  </a:lnTo>
                  <a:lnTo>
                    <a:pt x="4067" y="465"/>
                  </a:lnTo>
                  <a:lnTo>
                    <a:pt x="3962" y="487"/>
                  </a:lnTo>
                  <a:lnTo>
                    <a:pt x="3853" y="517"/>
                  </a:lnTo>
                  <a:lnTo>
                    <a:pt x="3786" y="593"/>
                  </a:lnTo>
                  <a:lnTo>
                    <a:pt x="3730" y="611"/>
                  </a:lnTo>
                  <a:lnTo>
                    <a:pt x="3589" y="615"/>
                  </a:lnTo>
                  <a:lnTo>
                    <a:pt x="3569" y="551"/>
                  </a:lnTo>
                  <a:lnTo>
                    <a:pt x="3539" y="620"/>
                  </a:lnTo>
                  <a:lnTo>
                    <a:pt x="3459" y="561"/>
                  </a:lnTo>
                  <a:lnTo>
                    <a:pt x="3373" y="625"/>
                  </a:lnTo>
                  <a:lnTo>
                    <a:pt x="3329" y="567"/>
                  </a:lnTo>
                  <a:lnTo>
                    <a:pt x="3212" y="535"/>
                  </a:lnTo>
                  <a:lnTo>
                    <a:pt x="3152" y="620"/>
                  </a:lnTo>
                  <a:lnTo>
                    <a:pt x="3011" y="551"/>
                  </a:lnTo>
                  <a:lnTo>
                    <a:pt x="2997" y="453"/>
                  </a:lnTo>
                  <a:lnTo>
                    <a:pt x="2920" y="487"/>
                  </a:lnTo>
                  <a:lnTo>
                    <a:pt x="2850" y="492"/>
                  </a:lnTo>
                  <a:lnTo>
                    <a:pt x="2734" y="412"/>
                  </a:lnTo>
                  <a:lnTo>
                    <a:pt x="2739" y="327"/>
                  </a:lnTo>
                  <a:lnTo>
                    <a:pt x="2690" y="320"/>
                  </a:lnTo>
                  <a:close/>
                </a:path>
              </a:pathLst>
            </a:custGeom>
            <a:grpFill/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5" name="Freeform 5"/>
            <p:cNvSpPr>
              <a:spLocks/>
            </p:cNvSpPr>
            <p:nvPr/>
          </p:nvSpPr>
          <p:spPr bwMode="auto">
            <a:xfrm>
              <a:off x="1276" y="2008"/>
              <a:ext cx="510" cy="504"/>
            </a:xfrm>
            <a:custGeom>
              <a:avLst/>
              <a:gdLst>
                <a:gd name="T0" fmla="*/ 13 w 1020"/>
                <a:gd name="T1" fmla="*/ 0 h 1008"/>
                <a:gd name="T2" fmla="*/ 0 w 1020"/>
                <a:gd name="T3" fmla="*/ 4 h 1008"/>
                <a:gd name="T4" fmla="*/ 3 w 1020"/>
                <a:gd name="T5" fmla="*/ 22 h 1008"/>
                <a:gd name="T6" fmla="*/ 3 w 1020"/>
                <a:gd name="T7" fmla="*/ 21 h 1008"/>
                <a:gd name="T8" fmla="*/ 3 w 1020"/>
                <a:gd name="T9" fmla="*/ 24 h 1008"/>
                <a:gd name="T10" fmla="*/ 4 w 1020"/>
                <a:gd name="T11" fmla="*/ 24 h 1008"/>
                <a:gd name="T12" fmla="*/ 7 w 1020"/>
                <a:gd name="T13" fmla="*/ 25 h 1008"/>
                <a:gd name="T14" fmla="*/ 10 w 1020"/>
                <a:gd name="T15" fmla="*/ 24 h 1008"/>
                <a:gd name="T16" fmla="*/ 10 w 1020"/>
                <a:gd name="T17" fmla="*/ 25 h 1008"/>
                <a:gd name="T18" fmla="*/ 5 w 1020"/>
                <a:gd name="T19" fmla="*/ 28 h 1008"/>
                <a:gd name="T20" fmla="*/ 5 w 1020"/>
                <a:gd name="T21" fmla="*/ 32 h 1008"/>
                <a:gd name="T22" fmla="*/ 7 w 1020"/>
                <a:gd name="T23" fmla="*/ 29 h 1008"/>
                <a:gd name="T24" fmla="*/ 8 w 1020"/>
                <a:gd name="T25" fmla="*/ 27 h 1008"/>
                <a:gd name="T26" fmla="*/ 9 w 1020"/>
                <a:gd name="T27" fmla="*/ 26 h 1008"/>
                <a:gd name="T28" fmla="*/ 11 w 1020"/>
                <a:gd name="T29" fmla="*/ 25 h 1008"/>
                <a:gd name="T30" fmla="*/ 13 w 1020"/>
                <a:gd name="T31" fmla="*/ 24 h 1008"/>
                <a:gd name="T32" fmla="*/ 15 w 1020"/>
                <a:gd name="T33" fmla="*/ 20 h 1008"/>
                <a:gd name="T34" fmla="*/ 19 w 1020"/>
                <a:gd name="T35" fmla="*/ 18 h 1008"/>
                <a:gd name="T36" fmla="*/ 22 w 1020"/>
                <a:gd name="T37" fmla="*/ 18 h 1008"/>
                <a:gd name="T38" fmla="*/ 26 w 1020"/>
                <a:gd name="T39" fmla="*/ 17 h 1008"/>
                <a:gd name="T40" fmla="*/ 27 w 1020"/>
                <a:gd name="T41" fmla="*/ 18 h 1008"/>
                <a:gd name="T42" fmla="*/ 29 w 1020"/>
                <a:gd name="T43" fmla="*/ 18 h 1008"/>
                <a:gd name="T44" fmla="*/ 30 w 1020"/>
                <a:gd name="T45" fmla="*/ 17 h 1008"/>
                <a:gd name="T46" fmla="*/ 32 w 1020"/>
                <a:gd name="T47" fmla="*/ 13 h 1008"/>
                <a:gd name="T48" fmla="*/ 29 w 1020"/>
                <a:gd name="T49" fmla="*/ 13 h 1008"/>
                <a:gd name="T50" fmla="*/ 29 w 1020"/>
                <a:gd name="T51" fmla="*/ 12 h 1008"/>
                <a:gd name="T52" fmla="*/ 26 w 1020"/>
                <a:gd name="T53" fmla="*/ 10 h 1008"/>
                <a:gd name="T54" fmla="*/ 24 w 1020"/>
                <a:gd name="T55" fmla="*/ 11 h 1008"/>
                <a:gd name="T56" fmla="*/ 21 w 1020"/>
                <a:gd name="T57" fmla="*/ 5 h 1008"/>
                <a:gd name="T58" fmla="*/ 13 w 1020"/>
                <a:gd name="T59" fmla="*/ 0 h 10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20" h="1008">
                  <a:moveTo>
                    <a:pt x="388" y="0"/>
                  </a:moveTo>
                  <a:lnTo>
                    <a:pt x="0" y="114"/>
                  </a:lnTo>
                  <a:lnTo>
                    <a:pt x="79" y="679"/>
                  </a:lnTo>
                  <a:lnTo>
                    <a:pt x="94" y="668"/>
                  </a:lnTo>
                  <a:lnTo>
                    <a:pt x="89" y="753"/>
                  </a:lnTo>
                  <a:lnTo>
                    <a:pt x="125" y="768"/>
                  </a:lnTo>
                  <a:lnTo>
                    <a:pt x="215" y="775"/>
                  </a:lnTo>
                  <a:lnTo>
                    <a:pt x="291" y="759"/>
                  </a:lnTo>
                  <a:lnTo>
                    <a:pt x="294" y="777"/>
                  </a:lnTo>
                  <a:lnTo>
                    <a:pt x="141" y="873"/>
                  </a:lnTo>
                  <a:lnTo>
                    <a:pt x="138" y="1008"/>
                  </a:lnTo>
                  <a:lnTo>
                    <a:pt x="215" y="897"/>
                  </a:lnTo>
                  <a:lnTo>
                    <a:pt x="250" y="849"/>
                  </a:lnTo>
                  <a:lnTo>
                    <a:pt x="286" y="828"/>
                  </a:lnTo>
                  <a:lnTo>
                    <a:pt x="321" y="785"/>
                  </a:lnTo>
                  <a:lnTo>
                    <a:pt x="413" y="743"/>
                  </a:lnTo>
                  <a:lnTo>
                    <a:pt x="467" y="626"/>
                  </a:lnTo>
                  <a:lnTo>
                    <a:pt x="596" y="558"/>
                  </a:lnTo>
                  <a:lnTo>
                    <a:pt x="693" y="551"/>
                  </a:lnTo>
                  <a:lnTo>
                    <a:pt x="804" y="528"/>
                  </a:lnTo>
                  <a:lnTo>
                    <a:pt x="844" y="562"/>
                  </a:lnTo>
                  <a:lnTo>
                    <a:pt x="900" y="546"/>
                  </a:lnTo>
                  <a:lnTo>
                    <a:pt x="957" y="544"/>
                  </a:lnTo>
                  <a:lnTo>
                    <a:pt x="1020" y="410"/>
                  </a:lnTo>
                  <a:lnTo>
                    <a:pt x="905" y="402"/>
                  </a:lnTo>
                  <a:lnTo>
                    <a:pt x="905" y="380"/>
                  </a:lnTo>
                  <a:lnTo>
                    <a:pt x="809" y="316"/>
                  </a:lnTo>
                  <a:lnTo>
                    <a:pt x="762" y="332"/>
                  </a:lnTo>
                  <a:lnTo>
                    <a:pt x="651" y="130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9525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09280">
                <a:defRPr/>
              </a:pPr>
              <a:endParaRPr lang="ru-RU" kern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86" name="Flowchart: Connector 127"/>
          <p:cNvSpPr/>
          <p:nvPr/>
        </p:nvSpPr>
        <p:spPr bwMode="auto">
          <a:xfrm>
            <a:off x="273753" y="5878466"/>
            <a:ext cx="106923" cy="92027"/>
          </a:xfrm>
          <a:prstGeom prst="flowChartConnector">
            <a:avLst/>
          </a:prstGeom>
          <a:solidFill>
            <a:srgbClr val="F58A1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187" tIns="34095" rIns="68187" bIns="34095" numCol="1" rtlCol="0" anchor="t" anchorCtr="0" compatLnSpc="1">
            <a:prstTxWarp prst="textNoShape">
              <a:avLst/>
            </a:prstTxWarp>
          </a:bodyPr>
          <a:lstStyle/>
          <a:p>
            <a:pPr defTabSz="681798">
              <a:defRPr/>
            </a:pPr>
            <a:endParaRPr lang="en-US" sz="13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87" name="Flowchart: Connector 127"/>
          <p:cNvSpPr/>
          <p:nvPr/>
        </p:nvSpPr>
        <p:spPr bwMode="auto">
          <a:xfrm>
            <a:off x="5536748" y="5135546"/>
            <a:ext cx="106923" cy="92027"/>
          </a:xfrm>
          <a:prstGeom prst="flowChartConnector">
            <a:avLst/>
          </a:prstGeom>
          <a:solidFill>
            <a:srgbClr val="F58A1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187" tIns="34095" rIns="68187" bIns="34095" numCol="1" rtlCol="0" anchor="t" anchorCtr="0" compatLnSpc="1">
            <a:prstTxWarp prst="textNoShape">
              <a:avLst/>
            </a:prstTxWarp>
          </a:bodyPr>
          <a:lstStyle/>
          <a:p>
            <a:pPr defTabSz="681798">
              <a:defRPr/>
            </a:pPr>
            <a:endParaRPr lang="en-US" sz="13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88" name="Flowchart: Connector 127"/>
          <p:cNvSpPr/>
          <p:nvPr/>
        </p:nvSpPr>
        <p:spPr bwMode="auto">
          <a:xfrm>
            <a:off x="5677044" y="5325358"/>
            <a:ext cx="106923" cy="92027"/>
          </a:xfrm>
          <a:prstGeom prst="flowChartConnector">
            <a:avLst/>
          </a:prstGeom>
          <a:solidFill>
            <a:srgbClr val="F58A1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187" tIns="34095" rIns="68187" bIns="34095" numCol="1" rtlCol="0" anchor="t" anchorCtr="0" compatLnSpc="1">
            <a:prstTxWarp prst="textNoShape">
              <a:avLst/>
            </a:prstTxWarp>
          </a:bodyPr>
          <a:lstStyle/>
          <a:p>
            <a:pPr defTabSz="681798">
              <a:defRPr/>
            </a:pPr>
            <a:endParaRPr lang="en-US" sz="13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89" name="Flowchart: Connector 127"/>
          <p:cNvSpPr/>
          <p:nvPr/>
        </p:nvSpPr>
        <p:spPr bwMode="auto">
          <a:xfrm>
            <a:off x="5714082" y="5714006"/>
            <a:ext cx="106923" cy="92027"/>
          </a:xfrm>
          <a:prstGeom prst="flowChartConnector">
            <a:avLst/>
          </a:prstGeom>
          <a:solidFill>
            <a:srgbClr val="F58A1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187" tIns="34095" rIns="68187" bIns="34095" numCol="1" rtlCol="0" anchor="t" anchorCtr="0" compatLnSpc="1">
            <a:prstTxWarp prst="textNoShape">
              <a:avLst/>
            </a:prstTxWarp>
          </a:bodyPr>
          <a:lstStyle/>
          <a:p>
            <a:pPr defTabSz="681798">
              <a:defRPr/>
            </a:pPr>
            <a:endParaRPr lang="en-US" sz="13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90" name="Flowchart: Connector 127"/>
          <p:cNvSpPr/>
          <p:nvPr/>
        </p:nvSpPr>
        <p:spPr bwMode="auto">
          <a:xfrm>
            <a:off x="5298227" y="6167398"/>
            <a:ext cx="106923" cy="92027"/>
          </a:xfrm>
          <a:prstGeom prst="flowChartConnector">
            <a:avLst/>
          </a:prstGeom>
          <a:solidFill>
            <a:srgbClr val="F58A1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187" tIns="34095" rIns="68187" bIns="34095" numCol="1" rtlCol="0" anchor="t" anchorCtr="0" compatLnSpc="1">
            <a:prstTxWarp prst="textNoShape">
              <a:avLst/>
            </a:prstTxWarp>
          </a:bodyPr>
          <a:lstStyle/>
          <a:p>
            <a:pPr defTabSz="681798">
              <a:defRPr/>
            </a:pPr>
            <a:endParaRPr lang="en-US" sz="13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92" name="Rectangle 19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5542254" y="6182036"/>
            <a:ext cx="811216" cy="11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985838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3pPr>
            <a:lvl4pPr marL="1279525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970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09280">
              <a:spcBef>
                <a:spcPct val="0"/>
              </a:spcBef>
              <a:buClr>
                <a:srgbClr val="080808"/>
              </a:buClr>
              <a:buNone/>
              <a:defRPr/>
            </a:pPr>
            <a:r>
              <a:rPr lang="ru-RU" altLang="en-US" sz="1000" b="1" kern="0" dirty="0">
                <a:solidFill>
                  <a:srgbClr val="000000"/>
                </a:solidFill>
                <a:latin typeface="Arial"/>
                <a:sym typeface="+mn-lt"/>
              </a:rPr>
              <a:t>Гуанчжоу</a:t>
            </a:r>
          </a:p>
        </p:txBody>
      </p:sp>
      <p:sp>
        <p:nvSpPr>
          <p:cNvPr id="393" name="Rectangle 19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5519924" y="5128751"/>
            <a:ext cx="811216" cy="11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985838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3pPr>
            <a:lvl4pPr marL="1279525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970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09280">
              <a:spcBef>
                <a:spcPct val="0"/>
              </a:spcBef>
              <a:buClr>
                <a:srgbClr val="080808"/>
              </a:buClr>
              <a:buNone/>
              <a:defRPr/>
            </a:pPr>
            <a:r>
              <a:rPr lang="ru-RU" altLang="en-US" sz="1000" b="1" kern="0" dirty="0">
                <a:solidFill>
                  <a:srgbClr val="000000"/>
                </a:solidFill>
                <a:latin typeface="Arial"/>
                <a:sym typeface="+mn-lt"/>
              </a:rPr>
              <a:t>Пекин</a:t>
            </a:r>
            <a:endParaRPr lang="de-AT" altLang="en-US" sz="1000" b="1" kern="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394" name="Rectangle 19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5833802" y="5722384"/>
            <a:ext cx="811216" cy="11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985838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3pPr>
            <a:lvl4pPr marL="1279525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970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09280">
              <a:spcBef>
                <a:spcPct val="0"/>
              </a:spcBef>
              <a:buClr>
                <a:srgbClr val="080808"/>
              </a:buClr>
              <a:buNone/>
              <a:defRPr/>
            </a:pPr>
            <a:r>
              <a:rPr lang="ru-RU" altLang="en-US" sz="1000" b="1" kern="0" dirty="0">
                <a:solidFill>
                  <a:srgbClr val="000000"/>
                </a:solidFill>
                <a:latin typeface="Arial"/>
                <a:sym typeface="+mn-lt"/>
              </a:rPr>
              <a:t>Шанхай</a:t>
            </a:r>
            <a:endParaRPr lang="de-AT" altLang="en-US" sz="1000" b="1" kern="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395" name="Rectangle 19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5745734" y="5292066"/>
            <a:ext cx="811216" cy="11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985838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3pPr>
            <a:lvl4pPr marL="1279525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970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09280">
              <a:spcBef>
                <a:spcPct val="0"/>
              </a:spcBef>
              <a:buClr>
                <a:srgbClr val="080808"/>
              </a:buClr>
              <a:buNone/>
              <a:defRPr/>
            </a:pPr>
            <a:r>
              <a:rPr lang="ru-RU" altLang="en-US" sz="1000" b="1" kern="0" dirty="0">
                <a:solidFill>
                  <a:srgbClr val="000000"/>
                </a:solidFill>
                <a:latin typeface="Arial"/>
                <a:sym typeface="+mn-lt"/>
              </a:rPr>
              <a:t>Циндао</a:t>
            </a:r>
            <a:endParaRPr lang="de-AT" altLang="en-US" sz="1000" b="1" kern="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396" name="Rectangle 19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350847" y="4544202"/>
            <a:ext cx="811216" cy="11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985838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3pPr>
            <a:lvl4pPr marL="1279525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970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09280">
              <a:spcBef>
                <a:spcPct val="0"/>
              </a:spcBef>
              <a:buClr>
                <a:srgbClr val="080808"/>
              </a:buClr>
              <a:buNone/>
              <a:defRPr/>
            </a:pPr>
            <a:r>
              <a:rPr lang="ru-RU" altLang="en-US" sz="1000" b="1" kern="0" dirty="0">
                <a:solidFill>
                  <a:srgbClr val="000000"/>
                </a:solidFill>
                <a:latin typeface="Arial"/>
                <a:sym typeface="+mn-lt"/>
              </a:rPr>
              <a:t>Австрия</a:t>
            </a:r>
            <a:endParaRPr lang="de-AT" altLang="en-US" sz="900" b="1" kern="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397" name="Rectangle 19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3573544" y="2651887"/>
            <a:ext cx="811216" cy="11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985838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3pPr>
            <a:lvl4pPr marL="1279525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970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09280">
              <a:spcBef>
                <a:spcPct val="0"/>
              </a:spcBef>
              <a:buClr>
                <a:srgbClr val="080808"/>
              </a:buClr>
              <a:buNone/>
              <a:defRPr/>
            </a:pPr>
            <a:r>
              <a:rPr lang="ru-RU" altLang="en-US" sz="1000" b="1" kern="0" dirty="0">
                <a:solidFill>
                  <a:srgbClr val="000000"/>
                </a:solidFill>
                <a:latin typeface="Arial"/>
                <a:sym typeface="+mn-lt"/>
              </a:rPr>
              <a:t>Беларусь</a:t>
            </a:r>
            <a:endParaRPr lang="de-AT" altLang="en-US" sz="1000" b="1" kern="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398" name="Rectangle 19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1107974" y="2387830"/>
            <a:ext cx="811216" cy="11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985838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3pPr>
            <a:lvl4pPr marL="1279525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970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09280">
              <a:spcBef>
                <a:spcPct val="0"/>
              </a:spcBef>
              <a:buClr>
                <a:srgbClr val="080808"/>
              </a:buClr>
              <a:buNone/>
              <a:defRPr/>
            </a:pPr>
            <a:r>
              <a:rPr lang="ru-RU" altLang="en-US" sz="1000" b="1" kern="0" dirty="0">
                <a:solidFill>
                  <a:srgbClr val="000000"/>
                </a:solidFill>
                <a:latin typeface="Arial"/>
                <a:sym typeface="+mn-lt"/>
              </a:rPr>
              <a:t>Бельгия</a:t>
            </a:r>
            <a:endParaRPr lang="de-AT" altLang="en-US" sz="900" b="1" kern="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399" name="Rectangle 19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1658780" y="2674618"/>
            <a:ext cx="811216" cy="11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985838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3pPr>
            <a:lvl4pPr marL="1279525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970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09280">
              <a:spcBef>
                <a:spcPct val="0"/>
              </a:spcBef>
              <a:buClr>
                <a:srgbClr val="080808"/>
              </a:buClr>
              <a:buNone/>
              <a:defRPr/>
            </a:pPr>
            <a:r>
              <a:rPr lang="ru-RU" altLang="en-US" sz="1000" b="1" kern="0" dirty="0">
                <a:solidFill>
                  <a:srgbClr val="000000"/>
                </a:solidFill>
                <a:latin typeface="Arial"/>
                <a:sym typeface="+mn-lt"/>
              </a:rPr>
              <a:t>Германия</a:t>
            </a:r>
            <a:endParaRPr lang="de-AT" altLang="en-US" sz="900" b="1" kern="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400" name="Rectangle 19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3722089" y="3070151"/>
            <a:ext cx="811216" cy="11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985838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3pPr>
            <a:lvl4pPr marL="1279525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970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09280">
              <a:spcBef>
                <a:spcPct val="0"/>
              </a:spcBef>
              <a:buClr>
                <a:srgbClr val="080808"/>
              </a:buClr>
              <a:buNone/>
              <a:defRPr/>
            </a:pPr>
            <a:r>
              <a:rPr lang="ru-RU" altLang="en-US" sz="1000" b="1" kern="0" dirty="0">
                <a:solidFill>
                  <a:srgbClr val="000000"/>
                </a:solidFill>
                <a:latin typeface="Arial"/>
                <a:sym typeface="+mn-lt"/>
              </a:rPr>
              <a:t>Польша</a:t>
            </a:r>
            <a:endParaRPr lang="de-AT" altLang="en-US" sz="1000" b="1" kern="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402" name="Rectangle 19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gray">
          <a:xfrm>
            <a:off x="1204586" y="4334184"/>
            <a:ext cx="811216" cy="11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985838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3pPr>
            <a:lvl4pPr marL="1279525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970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09280">
              <a:spcBef>
                <a:spcPct val="0"/>
              </a:spcBef>
              <a:buClr>
                <a:srgbClr val="080808"/>
              </a:buClr>
              <a:buNone/>
              <a:defRPr/>
            </a:pPr>
            <a:r>
              <a:rPr lang="ru-RU" altLang="en-US" sz="1000" b="1" kern="0" dirty="0">
                <a:solidFill>
                  <a:srgbClr val="000000"/>
                </a:solidFill>
                <a:latin typeface="Arial"/>
                <a:sym typeface="+mn-lt"/>
              </a:rPr>
              <a:t>Италия</a:t>
            </a:r>
          </a:p>
        </p:txBody>
      </p:sp>
      <p:cxnSp>
        <p:nvCxnSpPr>
          <p:cNvPr id="403" name="Прямая со стрелкой 421"/>
          <p:cNvCxnSpPr>
            <a:endCxn id="417" idx="7"/>
          </p:cNvCxnSpPr>
          <p:nvPr/>
        </p:nvCxnSpPr>
        <p:spPr bwMode="auto">
          <a:xfrm flipH="1">
            <a:off x="2831908" y="3186551"/>
            <a:ext cx="961799" cy="265139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4" name="Прямая со стрелкой 422"/>
          <p:cNvCxnSpPr/>
          <p:nvPr/>
        </p:nvCxnSpPr>
        <p:spPr bwMode="auto">
          <a:xfrm>
            <a:off x="2007810" y="2832657"/>
            <a:ext cx="99156" cy="387500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" name="Прямая со стрелкой 423"/>
          <p:cNvCxnSpPr/>
          <p:nvPr/>
        </p:nvCxnSpPr>
        <p:spPr bwMode="auto">
          <a:xfrm>
            <a:off x="1565714" y="2528753"/>
            <a:ext cx="188167" cy="738244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6" name="Прямая со стрелкой 424"/>
          <p:cNvCxnSpPr>
            <a:stCxn id="448" idx="2"/>
          </p:cNvCxnSpPr>
          <p:nvPr/>
        </p:nvCxnSpPr>
        <p:spPr bwMode="auto">
          <a:xfrm>
            <a:off x="725462" y="3375510"/>
            <a:ext cx="788396" cy="259467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" name="Прямая со стрелкой 425"/>
          <p:cNvCxnSpPr>
            <a:endCxn id="411" idx="4"/>
          </p:cNvCxnSpPr>
          <p:nvPr/>
        </p:nvCxnSpPr>
        <p:spPr bwMode="auto">
          <a:xfrm flipV="1">
            <a:off x="1755269" y="3950971"/>
            <a:ext cx="423129" cy="363703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" name="Прямая со стрелкой 426"/>
          <p:cNvCxnSpPr/>
          <p:nvPr/>
        </p:nvCxnSpPr>
        <p:spPr bwMode="auto">
          <a:xfrm flipH="1" flipV="1">
            <a:off x="2519869" y="3827971"/>
            <a:ext cx="141276" cy="632424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" name="Прямая со стрелкой 427"/>
          <p:cNvCxnSpPr/>
          <p:nvPr/>
        </p:nvCxnSpPr>
        <p:spPr bwMode="auto">
          <a:xfrm flipH="1">
            <a:off x="3324724" y="2721411"/>
            <a:ext cx="355935" cy="361787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" name="Flowchart: Connector 127"/>
          <p:cNvSpPr/>
          <p:nvPr/>
        </p:nvSpPr>
        <p:spPr bwMode="auto">
          <a:xfrm>
            <a:off x="4494384" y="3693888"/>
            <a:ext cx="106923" cy="92027"/>
          </a:xfrm>
          <a:prstGeom prst="flowChartConnector">
            <a:avLst/>
          </a:prstGeom>
          <a:solidFill>
            <a:srgbClr val="F58A1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187" tIns="34095" rIns="68187" bIns="34095" numCol="1" rtlCol="0" anchor="t" anchorCtr="0" compatLnSpc="1">
            <a:prstTxWarp prst="textNoShape">
              <a:avLst/>
            </a:prstTxWarp>
          </a:bodyPr>
          <a:lstStyle/>
          <a:p>
            <a:pPr defTabSz="681798">
              <a:defRPr/>
            </a:pPr>
            <a:endParaRPr lang="en-US" sz="13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1" name="Flowchart: Connector 127"/>
          <p:cNvSpPr/>
          <p:nvPr/>
        </p:nvSpPr>
        <p:spPr bwMode="auto">
          <a:xfrm>
            <a:off x="2124936" y="3858943"/>
            <a:ext cx="106923" cy="92027"/>
          </a:xfrm>
          <a:prstGeom prst="flowChartConnector">
            <a:avLst/>
          </a:prstGeom>
          <a:solidFill>
            <a:srgbClr val="F58A1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187" tIns="34095" rIns="68187" bIns="34095" numCol="1" rtlCol="0" anchor="t" anchorCtr="0" compatLnSpc="1">
            <a:prstTxWarp prst="textNoShape">
              <a:avLst/>
            </a:prstTxWarp>
          </a:bodyPr>
          <a:lstStyle/>
          <a:p>
            <a:pPr defTabSz="681798">
              <a:defRPr/>
            </a:pPr>
            <a:endParaRPr lang="en-US" sz="13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2" name="Flowchart: Connector 127"/>
          <p:cNvSpPr/>
          <p:nvPr/>
        </p:nvSpPr>
        <p:spPr bwMode="auto">
          <a:xfrm>
            <a:off x="1521720" y="3535506"/>
            <a:ext cx="106923" cy="92027"/>
          </a:xfrm>
          <a:prstGeom prst="flowChartConnector">
            <a:avLst/>
          </a:prstGeom>
          <a:solidFill>
            <a:srgbClr val="F58A1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187" tIns="34095" rIns="68187" bIns="34095" numCol="1" rtlCol="0" anchor="t" anchorCtr="0" compatLnSpc="1">
            <a:prstTxWarp prst="textNoShape">
              <a:avLst/>
            </a:prstTxWarp>
          </a:bodyPr>
          <a:lstStyle/>
          <a:p>
            <a:pPr defTabSz="681798">
              <a:defRPr/>
            </a:pPr>
            <a:endParaRPr lang="en-US" sz="13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3" name="Flowchart: Connector 127"/>
          <p:cNvSpPr/>
          <p:nvPr/>
        </p:nvSpPr>
        <p:spPr bwMode="auto">
          <a:xfrm>
            <a:off x="1778812" y="3334619"/>
            <a:ext cx="106923" cy="92027"/>
          </a:xfrm>
          <a:prstGeom prst="flowChartConnector">
            <a:avLst/>
          </a:prstGeom>
          <a:solidFill>
            <a:srgbClr val="F58A1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187" tIns="34095" rIns="68187" bIns="34095" numCol="1" rtlCol="0" anchor="t" anchorCtr="0" compatLnSpc="1">
            <a:prstTxWarp prst="textNoShape">
              <a:avLst/>
            </a:prstTxWarp>
          </a:bodyPr>
          <a:lstStyle/>
          <a:p>
            <a:pPr defTabSz="681798">
              <a:defRPr/>
            </a:pPr>
            <a:endParaRPr lang="en-US" sz="13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4" name="Flowchart: Connector 127"/>
          <p:cNvSpPr/>
          <p:nvPr/>
        </p:nvSpPr>
        <p:spPr bwMode="auto">
          <a:xfrm>
            <a:off x="2152263" y="3237295"/>
            <a:ext cx="106923" cy="92027"/>
          </a:xfrm>
          <a:prstGeom prst="flowChartConnector">
            <a:avLst/>
          </a:prstGeom>
          <a:solidFill>
            <a:srgbClr val="F58A1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187" tIns="34095" rIns="68187" bIns="34095" numCol="1" rtlCol="0" anchor="t" anchorCtr="0" compatLnSpc="1">
            <a:prstTxWarp prst="textNoShape">
              <a:avLst/>
            </a:prstTxWarp>
          </a:bodyPr>
          <a:lstStyle/>
          <a:p>
            <a:pPr defTabSz="681798">
              <a:defRPr/>
            </a:pPr>
            <a:endParaRPr lang="en-US" sz="13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5" name="Flowchart: Connector 127"/>
          <p:cNvSpPr/>
          <p:nvPr/>
        </p:nvSpPr>
        <p:spPr bwMode="auto">
          <a:xfrm>
            <a:off x="3128448" y="3117786"/>
            <a:ext cx="106923" cy="92027"/>
          </a:xfrm>
          <a:prstGeom prst="flowChartConnector">
            <a:avLst/>
          </a:prstGeom>
          <a:solidFill>
            <a:srgbClr val="F58A1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187" tIns="34095" rIns="68187" bIns="34095" numCol="1" rtlCol="0" anchor="t" anchorCtr="0" compatLnSpc="1">
            <a:prstTxWarp prst="textNoShape">
              <a:avLst/>
            </a:prstTxWarp>
          </a:bodyPr>
          <a:lstStyle/>
          <a:p>
            <a:pPr defTabSz="681798">
              <a:defRPr/>
            </a:pPr>
            <a:endParaRPr lang="en-US" sz="13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6" name="Flowchart: Connector 127"/>
          <p:cNvSpPr/>
          <p:nvPr/>
        </p:nvSpPr>
        <p:spPr bwMode="auto">
          <a:xfrm>
            <a:off x="2451756" y="3684818"/>
            <a:ext cx="106923" cy="92027"/>
          </a:xfrm>
          <a:prstGeom prst="flowChartConnector">
            <a:avLst/>
          </a:prstGeom>
          <a:solidFill>
            <a:srgbClr val="F58A1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187" tIns="34095" rIns="68187" bIns="34095" numCol="1" rtlCol="0" anchor="t" anchorCtr="0" compatLnSpc="1">
            <a:prstTxWarp prst="textNoShape">
              <a:avLst/>
            </a:prstTxWarp>
          </a:bodyPr>
          <a:lstStyle/>
          <a:p>
            <a:pPr defTabSz="681798">
              <a:defRPr/>
            </a:pPr>
            <a:endParaRPr lang="en-US" sz="13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7" name="Flowchart: Connector 127"/>
          <p:cNvSpPr/>
          <p:nvPr/>
        </p:nvSpPr>
        <p:spPr bwMode="auto">
          <a:xfrm>
            <a:off x="2740643" y="3438213"/>
            <a:ext cx="106923" cy="92027"/>
          </a:xfrm>
          <a:prstGeom prst="flowChartConnector">
            <a:avLst/>
          </a:prstGeom>
          <a:solidFill>
            <a:srgbClr val="F58A1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187" tIns="34095" rIns="68187" bIns="34095" numCol="1" rtlCol="0" anchor="t" anchorCtr="0" compatLnSpc="1">
            <a:prstTxWarp prst="textNoShape">
              <a:avLst/>
            </a:prstTxWarp>
          </a:bodyPr>
          <a:lstStyle/>
          <a:p>
            <a:pPr defTabSz="681798">
              <a:defRPr/>
            </a:pPr>
            <a:endParaRPr lang="en-US" sz="13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48" name="Rectangle 19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gray">
          <a:xfrm>
            <a:off x="319854" y="3179336"/>
            <a:ext cx="811216" cy="19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985838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3pPr>
            <a:lvl4pPr marL="1279525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970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09280">
              <a:spcBef>
                <a:spcPct val="0"/>
              </a:spcBef>
              <a:buClr>
                <a:srgbClr val="080808"/>
              </a:buClr>
              <a:buNone/>
              <a:defRPr/>
            </a:pPr>
            <a:r>
              <a:rPr lang="ru-RU" altLang="en-US" sz="1000" b="1" kern="0" dirty="0">
                <a:solidFill>
                  <a:srgbClr val="000000"/>
                </a:solidFill>
                <a:latin typeface="Arial"/>
                <a:sym typeface="+mn-lt"/>
              </a:rPr>
              <a:t>Франция</a:t>
            </a:r>
            <a:endParaRPr lang="de-AT" altLang="en-US" sz="900" b="1" kern="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449" name="TextBox 448"/>
          <p:cNvSpPr txBox="1"/>
          <p:nvPr/>
        </p:nvSpPr>
        <p:spPr>
          <a:xfrm>
            <a:off x="574859" y="6109670"/>
            <a:ext cx="1932581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indent="0" defTabSz="681977" fontAlgn="base">
              <a:spcBef>
                <a:spcPct val="0"/>
              </a:spcBef>
              <a:spcAft>
                <a:spcPct val="0"/>
              </a:spcAft>
              <a:buClr>
                <a:srgbClr val="080808"/>
              </a:buClr>
              <a:buFont typeface="Wingdings" charset="2"/>
              <a:buNone/>
              <a:defRPr sz="900" b="1" kern="0">
                <a:solidFill>
                  <a:srgbClr val="000000"/>
                </a:solidFill>
                <a:latin typeface="Arial"/>
              </a:defRPr>
            </a:lvl1pPr>
            <a:lvl2pPr marL="690563" indent="-346075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1600"/>
            </a:lvl2pPr>
            <a:lvl3pPr marL="985838" indent="-2921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</a:lvl3pPr>
            <a:lvl4pPr marL="1279525" indent="-29051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200"/>
            </a:lvl4pPr>
            <a:lvl5pPr marL="1597025" indent="-314325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200"/>
            </a:lvl5pPr>
            <a:lvl6pPr marL="2055450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/>
            </a:lvl6pPr>
            <a:lvl7pPr marL="2512570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/>
            </a:lvl7pPr>
            <a:lvl8pPr marL="2969689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/>
            </a:lvl8pPr>
            <a:lvl9pPr marL="3426808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/>
            </a:lvl9pPr>
          </a:lstStyle>
          <a:p>
            <a:r>
              <a:rPr lang="ru-RU" sz="1200" b="0" dirty="0">
                <a:latin typeface="+mj-lt"/>
              </a:rPr>
              <a:t>Действующие склады</a:t>
            </a:r>
          </a:p>
        </p:txBody>
      </p:sp>
      <p:pic>
        <p:nvPicPr>
          <p:cNvPr id="450" name="Picture 8" descr="http://quessemoving.com/communities/4/000/001/643/734/images/8303821.png"/>
          <p:cNvPicPr preferRelativeResize="0">
            <a:picLocks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0886" y="3225230"/>
            <a:ext cx="163768" cy="171821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glow rad="38100">
              <a:srgbClr val="808080"/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451" name="Picture 8" descr="http://quessemoving.com/communities/4/000/001/643/734/images/8303821.png"/>
          <p:cNvPicPr preferRelativeResize="0">
            <a:picLocks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994" y="3149453"/>
            <a:ext cx="163768" cy="171821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glow rad="38100">
              <a:srgbClr val="808080"/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452" name="Picture 8" descr="http://quessemoving.com/communities/4/000/001/643/734/images/8303821.png"/>
          <p:cNvPicPr preferRelativeResize="0">
            <a:picLocks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946" y="3848135"/>
            <a:ext cx="163768" cy="171821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glow rad="38100">
              <a:srgbClr val="808080"/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453" name="Picture 8" descr="http://quessemoving.com/communities/4/000/001/643/734/images/8303821.png"/>
          <p:cNvPicPr preferRelativeResize="0">
            <a:picLocks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61" y="6110356"/>
            <a:ext cx="163768" cy="171821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glow rad="38100">
              <a:srgbClr val="808080"/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454" name="Прямоугольник 453"/>
          <p:cNvSpPr/>
          <p:nvPr/>
        </p:nvSpPr>
        <p:spPr>
          <a:xfrm>
            <a:off x="4265502" y="1721785"/>
            <a:ext cx="3001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chemeClr val="accent1"/>
              </a:buClr>
              <a:defRPr/>
            </a:pPr>
            <a:r>
              <a:rPr lang="ru-RU" sz="16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В 2020 году </a:t>
            </a:r>
            <a:r>
              <a:rPr lang="ru-RU" sz="16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СИБУР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вошел в топ-3 </a:t>
            </a:r>
            <a:r>
              <a:rPr lang="ru-RU" sz="16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импортеров ПП и ПЭ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на рынках Европы и Турции</a:t>
            </a:r>
            <a:endParaRPr lang="ru-RU" sz="1600" kern="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82889" y="1898465"/>
            <a:ext cx="1170992" cy="295369"/>
          </a:xfrm>
          <a:prstGeom prst="roundRect">
            <a:avLst/>
          </a:prstGeom>
          <a:solidFill>
            <a:srgbClr val="008080"/>
          </a:solidFill>
          <a:ln w="9525" cap="flat" cmpd="sng" algn="ctr">
            <a:solidFill>
              <a:srgbClr val="008C9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1" tIns="45696" rIns="91391" bIns="45696" numCol="1" rtlCol="0" anchor="ctr" anchorCtr="0" compatLnSpc="1">
            <a:prstTxWarp prst="textNoShape">
              <a:avLst/>
            </a:prstTxWarp>
          </a:bodyPr>
          <a:lstStyle/>
          <a:p>
            <a:pPr algn="r" defTabSz="681428"/>
            <a:r>
              <a:rPr lang="ru-RU" sz="1100" b="1" kern="0" smtClean="0">
                <a:solidFill>
                  <a:prstClr val="white"/>
                </a:solidFill>
                <a:latin typeface="Arial"/>
              </a:rPr>
              <a:t>Европа</a:t>
            </a:r>
            <a:endParaRPr lang="ru-RU" sz="11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0" name="Скругленный прямоугольник 199"/>
          <p:cNvSpPr/>
          <p:nvPr/>
        </p:nvSpPr>
        <p:spPr>
          <a:xfrm>
            <a:off x="5491145" y="2700926"/>
            <a:ext cx="1674054" cy="295369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1" tIns="45696" rIns="91391" bIns="45696" numCol="1" rtlCol="0" anchor="ctr" anchorCtr="0" compatLnSpc="1">
            <a:prstTxWarp prst="textNoShape">
              <a:avLst/>
            </a:prstTxWarp>
          </a:bodyPr>
          <a:lstStyle/>
          <a:p>
            <a:pPr defTabSz="681428"/>
            <a:r>
              <a:rPr lang="ru-RU" sz="1100" b="1" kern="0" dirty="0" smtClean="0">
                <a:latin typeface="Arial"/>
              </a:rPr>
              <a:t>Турция</a:t>
            </a:r>
            <a:endParaRPr lang="ru-RU" sz="1100" b="1" kern="0" dirty="0">
              <a:latin typeface="Arial"/>
            </a:endParaRPr>
          </a:p>
        </p:txBody>
      </p:sp>
      <p:sp>
        <p:nvSpPr>
          <p:cNvPr id="201" name="Овал 200"/>
          <p:cNvSpPr/>
          <p:nvPr/>
        </p:nvSpPr>
        <p:spPr>
          <a:xfrm>
            <a:off x="6718350" y="2588102"/>
            <a:ext cx="504000" cy="504000"/>
          </a:xfrm>
          <a:prstGeom prst="ellipse">
            <a:avLst/>
          </a:prstGeom>
          <a:solidFill>
            <a:srgbClr val="92D05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696" rIns="0" bIns="45696" numCol="1" rtlCol="0" anchor="ctr" anchorCtr="0" compatLnSpc="1">
            <a:prstTxWarp prst="textNoShape">
              <a:avLst/>
            </a:prstTxWarp>
          </a:bodyPr>
          <a:lstStyle/>
          <a:p>
            <a:pPr algn="ctr" defTabSz="681428"/>
            <a:r>
              <a:rPr lang="en-US" sz="1100" b="1" kern="0" dirty="0" smtClean="0">
                <a:latin typeface="Arial"/>
              </a:rPr>
              <a:t>0,25</a:t>
            </a:r>
          </a:p>
          <a:p>
            <a:pPr algn="ctr" defTabSz="681428"/>
            <a:r>
              <a:rPr lang="ru-RU" sz="1000" kern="0" dirty="0" err="1" smtClean="0">
                <a:latin typeface="Arial"/>
              </a:rPr>
              <a:t>млн.т</a:t>
            </a:r>
            <a:endParaRPr lang="ru-RU" sz="1100" kern="0" dirty="0">
              <a:latin typeface="Arial"/>
            </a:endParaRPr>
          </a:p>
        </p:txBody>
      </p:sp>
      <p:sp>
        <p:nvSpPr>
          <p:cNvPr id="202" name="Скругленный прямоугольник 201"/>
          <p:cNvSpPr/>
          <p:nvPr/>
        </p:nvSpPr>
        <p:spPr>
          <a:xfrm>
            <a:off x="1482185" y="5293645"/>
            <a:ext cx="1329527" cy="295369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1" tIns="45696" rIns="91391" bIns="45696" numCol="1" rtlCol="0" anchor="ctr" anchorCtr="0" compatLnSpc="1">
            <a:prstTxWarp prst="textNoShape">
              <a:avLst/>
            </a:prstTxWarp>
          </a:bodyPr>
          <a:lstStyle/>
          <a:p>
            <a:pPr algn="r" defTabSz="681428"/>
            <a:r>
              <a:rPr lang="ru-RU" sz="1100" b="1" kern="0" dirty="0" smtClean="0">
                <a:solidFill>
                  <a:sysClr val="windowText" lastClr="000000"/>
                </a:solidFill>
                <a:latin typeface="Arial"/>
              </a:rPr>
              <a:t>Китай</a:t>
            </a:r>
            <a:endParaRPr lang="ru-RU" sz="1100" b="1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203" name="Овал 202"/>
          <p:cNvSpPr/>
          <p:nvPr/>
        </p:nvSpPr>
        <p:spPr>
          <a:xfrm>
            <a:off x="1257552" y="5180821"/>
            <a:ext cx="504000" cy="504000"/>
          </a:xfrm>
          <a:prstGeom prst="ellipse">
            <a:avLst/>
          </a:prstGeom>
          <a:solidFill>
            <a:schemeClr val="accent4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696" rIns="0" bIns="45696" numCol="1" rtlCol="0" anchor="ctr" anchorCtr="0" compatLnSpc="1">
            <a:prstTxWarp prst="textNoShape">
              <a:avLst/>
            </a:prstTxWarp>
          </a:bodyPr>
          <a:lstStyle/>
          <a:p>
            <a:pPr algn="ctr" defTabSz="681428"/>
            <a:r>
              <a:rPr lang="ru-RU" sz="1100" b="1" kern="0" dirty="0" smtClean="0">
                <a:solidFill>
                  <a:sysClr val="windowText" lastClr="000000"/>
                </a:solidFill>
                <a:latin typeface="Arial"/>
              </a:rPr>
              <a:t>1,0</a:t>
            </a:r>
            <a:endParaRPr lang="en-US" sz="1100" b="1" kern="0" dirty="0" smtClean="0">
              <a:solidFill>
                <a:sysClr val="windowText" lastClr="000000"/>
              </a:solidFill>
              <a:latin typeface="Arial"/>
            </a:endParaRPr>
          </a:p>
          <a:p>
            <a:pPr algn="ctr" defTabSz="681428"/>
            <a:r>
              <a:rPr lang="ru-RU" sz="1000" kern="0" dirty="0" err="1" smtClean="0">
                <a:solidFill>
                  <a:sysClr val="windowText" lastClr="000000"/>
                </a:solidFill>
                <a:latin typeface="Arial"/>
              </a:rPr>
              <a:t>млн.т</a:t>
            </a:r>
            <a:endParaRPr lang="ru-RU" sz="1100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205" name="Овал 204"/>
          <p:cNvSpPr/>
          <p:nvPr/>
        </p:nvSpPr>
        <p:spPr>
          <a:xfrm>
            <a:off x="305087" y="1792623"/>
            <a:ext cx="504000" cy="504000"/>
          </a:xfrm>
          <a:prstGeom prst="ellipse">
            <a:avLst/>
          </a:prstGeom>
          <a:solidFill>
            <a:srgbClr val="00808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696" rIns="0" bIns="45696" numCol="1" rtlCol="0" anchor="ctr" anchorCtr="0" compatLnSpc="1">
            <a:prstTxWarp prst="textNoShape">
              <a:avLst/>
            </a:prstTxWarp>
          </a:bodyPr>
          <a:lstStyle/>
          <a:p>
            <a:pPr algn="ctr" defTabSz="681428"/>
            <a:r>
              <a:rPr lang="en-US" sz="1100" b="1" kern="0" dirty="0" smtClean="0">
                <a:solidFill>
                  <a:schemeClr val="bg1"/>
                </a:solidFill>
                <a:latin typeface="Arial"/>
              </a:rPr>
              <a:t>0,</a:t>
            </a:r>
            <a:r>
              <a:rPr lang="en-US" sz="1100" b="1" kern="0" dirty="0">
                <a:solidFill>
                  <a:schemeClr val="bg1"/>
                </a:solidFill>
                <a:latin typeface="Arial"/>
              </a:rPr>
              <a:t>9</a:t>
            </a:r>
            <a:endParaRPr lang="en-US" sz="1100" b="1" kern="0" dirty="0" smtClean="0">
              <a:solidFill>
                <a:schemeClr val="bg1"/>
              </a:solidFill>
              <a:latin typeface="Arial"/>
            </a:endParaRPr>
          </a:p>
          <a:p>
            <a:pPr algn="ctr" defTabSz="681428"/>
            <a:r>
              <a:rPr lang="ru-RU" sz="1000" kern="0" dirty="0" err="1" smtClean="0">
                <a:solidFill>
                  <a:schemeClr val="bg1"/>
                </a:solidFill>
                <a:latin typeface="Arial"/>
              </a:rPr>
              <a:t>млн.т</a:t>
            </a:r>
            <a:endParaRPr lang="ru-RU" sz="1100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06" name="Rectangle 19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gray">
          <a:xfrm>
            <a:off x="4448760" y="3562333"/>
            <a:ext cx="811216" cy="11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985838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3pPr>
            <a:lvl4pPr marL="1279525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970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09280">
              <a:spcBef>
                <a:spcPct val="0"/>
              </a:spcBef>
              <a:buClr>
                <a:srgbClr val="080808"/>
              </a:buClr>
              <a:buNone/>
              <a:defRPr/>
            </a:pPr>
            <a:r>
              <a:rPr lang="ru-RU" altLang="en-US" sz="1000" b="1" kern="0" dirty="0" smtClean="0">
                <a:solidFill>
                  <a:srgbClr val="000000"/>
                </a:solidFill>
                <a:latin typeface="Arial"/>
                <a:sym typeface="+mn-lt"/>
              </a:rPr>
              <a:t>Стамбул</a:t>
            </a:r>
            <a:endParaRPr lang="de-AT" altLang="en-US" sz="1000" b="1" kern="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167" name="Овал 166"/>
          <p:cNvSpPr/>
          <p:nvPr/>
        </p:nvSpPr>
        <p:spPr>
          <a:xfrm>
            <a:off x="182885" y="6378827"/>
            <a:ext cx="285002" cy="285002"/>
          </a:xfrm>
          <a:prstGeom prst="ellipse">
            <a:avLst/>
          </a:prstGeom>
          <a:solidFill>
            <a:srgbClr val="00808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696" rIns="0" bIns="45696" numCol="1" rtlCol="0" anchor="ctr" anchorCtr="0" compatLnSpc="1">
            <a:prstTxWarp prst="textNoShape">
              <a:avLst/>
            </a:prstTxWarp>
          </a:bodyPr>
          <a:lstStyle/>
          <a:p>
            <a:pPr algn="ctr" defTabSz="681428"/>
            <a:r>
              <a:rPr lang="ru-RU" sz="1100" b="1" kern="0" dirty="0" smtClean="0">
                <a:solidFill>
                  <a:schemeClr val="bg1"/>
                </a:solidFill>
                <a:latin typeface="Arial"/>
              </a:rPr>
              <a:t>ХХ</a:t>
            </a:r>
            <a:endParaRPr lang="ru-RU" sz="1100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74859" y="6402276"/>
            <a:ext cx="1932581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indent="0" defTabSz="681977" fontAlgn="base">
              <a:spcBef>
                <a:spcPct val="0"/>
              </a:spcBef>
              <a:spcAft>
                <a:spcPct val="0"/>
              </a:spcAft>
              <a:buClr>
                <a:srgbClr val="080808"/>
              </a:buClr>
              <a:buFont typeface="Wingdings" charset="2"/>
              <a:buNone/>
              <a:defRPr sz="900" b="1" kern="0">
                <a:solidFill>
                  <a:srgbClr val="000000"/>
                </a:solidFill>
                <a:latin typeface="Arial"/>
              </a:defRPr>
            </a:lvl1pPr>
            <a:lvl2pPr marL="690563" indent="-346075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1600"/>
            </a:lvl2pPr>
            <a:lvl3pPr marL="985838" indent="-2921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</a:lvl3pPr>
            <a:lvl4pPr marL="1279525" indent="-29051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200"/>
            </a:lvl4pPr>
            <a:lvl5pPr marL="1597025" indent="-314325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200"/>
            </a:lvl5pPr>
            <a:lvl6pPr marL="2055450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/>
            </a:lvl6pPr>
            <a:lvl7pPr marL="2512570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/>
            </a:lvl7pPr>
            <a:lvl8pPr marL="2969689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/>
            </a:lvl8pPr>
            <a:lvl9pPr marL="3426808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/>
            </a:lvl9pPr>
          </a:lstStyle>
          <a:p>
            <a:r>
              <a:rPr lang="ru-RU" sz="1200" b="0" dirty="0" smtClean="0">
                <a:latin typeface="+mj-lt"/>
              </a:rPr>
              <a:t>Объемы продаж продукции СИБУР </a:t>
            </a:r>
            <a:r>
              <a:rPr lang="en-US" sz="1200" b="0" dirty="0" smtClean="0">
                <a:latin typeface="+mj-lt"/>
              </a:rPr>
              <a:t>(</a:t>
            </a:r>
            <a:r>
              <a:rPr lang="ru-RU" sz="1200" b="0" dirty="0" smtClean="0">
                <a:latin typeface="+mj-lt"/>
              </a:rPr>
              <a:t>полимеры, каучуки, продукты органического синтеза</a:t>
            </a:r>
            <a:r>
              <a:rPr lang="en-US" sz="1200" b="0" dirty="0" smtClean="0">
                <a:latin typeface="+mj-lt"/>
              </a:rPr>
              <a:t>) </a:t>
            </a:r>
            <a:r>
              <a:rPr lang="ru-RU" sz="1200" b="0" dirty="0" smtClean="0">
                <a:latin typeface="+mj-lt"/>
              </a:rPr>
              <a:t>в 2020 году</a:t>
            </a:r>
            <a:endParaRPr lang="ru-RU" sz="12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39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A8874-777B-41AB-8F3C-CEF3EA6B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Единая компания — мощный импульс в исследованиях и разработках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E92957-BACF-44D7-85F9-879DCD0B92CF}"/>
              </a:ext>
            </a:extLst>
          </p:cNvPr>
          <p:cNvSpPr txBox="1"/>
          <p:nvPr/>
        </p:nvSpPr>
        <p:spPr>
          <a:xfrm>
            <a:off x="1283448" y="1565683"/>
            <a:ext cx="2172821" cy="5416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600" dirty="0">
                <a:solidFill>
                  <a:srgbClr val="008C95"/>
                </a:solidFill>
                <a:latin typeface="+mj-lt"/>
              </a:rPr>
              <a:t>Объединенная команда R&amp;D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2E45DB-B8DB-4D45-A2A7-CAFA35C3E2EC}"/>
              </a:ext>
            </a:extLst>
          </p:cNvPr>
          <p:cNvSpPr txBox="1"/>
          <p:nvPr/>
        </p:nvSpPr>
        <p:spPr>
          <a:xfrm>
            <a:off x="1283448" y="2304962"/>
            <a:ext cx="2404595" cy="6647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77">
              <a:lnSpc>
                <a:spcPct val="120000"/>
              </a:lnSpc>
              <a:spcAft>
                <a:spcPts val="1067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+mj-lt"/>
              </a:rPr>
              <a:t>Больше 500 профессионалов, средний опыт в области инноваций — 10 лет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FEA56-CBEE-4A5D-A904-D5BD1B79FBB4}"/>
              </a:ext>
            </a:extLst>
          </p:cNvPr>
          <p:cNvSpPr txBox="1"/>
          <p:nvPr/>
        </p:nvSpPr>
        <p:spPr>
          <a:xfrm>
            <a:off x="5358278" y="1565682"/>
            <a:ext cx="2315511" cy="5416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600" dirty="0">
                <a:solidFill>
                  <a:srgbClr val="008C95"/>
                </a:solidFill>
                <a:latin typeface="+mj-lt"/>
              </a:rPr>
              <a:t>Рост ценности</a:t>
            </a:r>
            <a:r>
              <a:rPr lang="en-US" sz="1600" dirty="0">
                <a:solidFill>
                  <a:srgbClr val="008C95"/>
                </a:solidFill>
                <a:latin typeface="Open Sans Semibold"/>
              </a:rPr>
              <a:t> </a:t>
            </a:r>
            <a:r>
              <a:rPr lang="ru-RU" sz="1600" dirty="0">
                <a:solidFill>
                  <a:srgbClr val="008C95"/>
                </a:solidFill>
                <a:latin typeface="+mj-lt"/>
              </a:rPr>
              <a:t>портфеля разработок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FC778C-13DB-4CBE-B5F9-4DCBED83E39C}"/>
              </a:ext>
            </a:extLst>
          </p:cNvPr>
          <p:cNvSpPr txBox="1"/>
          <p:nvPr/>
        </p:nvSpPr>
        <p:spPr>
          <a:xfrm>
            <a:off x="9198659" y="1572480"/>
            <a:ext cx="2754779" cy="52809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600" dirty="0" smtClean="0">
                <a:solidFill>
                  <a:srgbClr val="008C95"/>
                </a:solidFill>
                <a:latin typeface="+mj-lt"/>
              </a:rPr>
              <a:t>Более конкурентная инфраструктура</a:t>
            </a:r>
            <a:endParaRPr lang="ru-RU" sz="1600" dirty="0">
              <a:solidFill>
                <a:srgbClr val="008C95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ADF05-8A38-4963-97DB-77C7D29E38EC}"/>
              </a:ext>
            </a:extLst>
          </p:cNvPr>
          <p:cNvSpPr txBox="1"/>
          <p:nvPr/>
        </p:nvSpPr>
        <p:spPr>
          <a:xfrm>
            <a:off x="1283449" y="3628298"/>
            <a:ext cx="3078505" cy="5416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600" dirty="0">
                <a:solidFill>
                  <a:srgbClr val="008C95"/>
                </a:solidFill>
                <a:latin typeface="+mj-lt"/>
              </a:rPr>
              <a:t>Инновационное развитие</a:t>
            </a:r>
            <a:r>
              <a:rPr lang="en-US" sz="1600" dirty="0">
                <a:solidFill>
                  <a:srgbClr val="008C95"/>
                </a:solidFill>
                <a:latin typeface="Open Sans Semibold"/>
              </a:rPr>
              <a:t> </a:t>
            </a:r>
            <a:r>
              <a:rPr lang="ru-RU" sz="1600" dirty="0">
                <a:solidFill>
                  <a:srgbClr val="008C95"/>
                </a:solidFill>
                <a:latin typeface="+mj-lt"/>
              </a:rPr>
              <a:t>через отрасли потребления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E5DFC-9E7E-4647-B20D-50976F4B5679}"/>
              </a:ext>
            </a:extLst>
          </p:cNvPr>
          <p:cNvSpPr txBox="1"/>
          <p:nvPr/>
        </p:nvSpPr>
        <p:spPr>
          <a:xfrm>
            <a:off x="5358278" y="3628299"/>
            <a:ext cx="2845423" cy="5416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600" dirty="0">
                <a:solidFill>
                  <a:srgbClr val="008C95"/>
                </a:solidFill>
                <a:latin typeface="+mj-lt"/>
              </a:rPr>
              <a:t>Синергия в</a:t>
            </a:r>
            <a:r>
              <a:rPr lang="en-US" sz="1600" dirty="0">
                <a:solidFill>
                  <a:srgbClr val="008C95"/>
                </a:solidFill>
                <a:latin typeface="Open Sans Semibold"/>
              </a:rPr>
              <a:t> </a:t>
            </a:r>
            <a:r>
              <a:rPr lang="ru-RU" sz="1600" dirty="0">
                <a:solidFill>
                  <a:srgbClr val="008C95"/>
                </a:solidFill>
                <a:latin typeface="+mj-lt"/>
              </a:rPr>
              <a:t>процессах</a:t>
            </a:r>
            <a:r>
              <a:rPr lang="en-US" sz="1600" dirty="0">
                <a:solidFill>
                  <a:srgbClr val="008C95"/>
                </a:solidFill>
                <a:latin typeface="Open Sans Semibold"/>
              </a:rPr>
              <a:t> </a:t>
            </a:r>
            <a:r>
              <a:rPr lang="ru-RU" sz="1600" dirty="0">
                <a:solidFill>
                  <a:srgbClr val="008C95"/>
                </a:solidFill>
                <a:latin typeface="+mj-lt"/>
              </a:rPr>
              <a:t>и</a:t>
            </a:r>
            <a:r>
              <a:rPr lang="en-US" sz="1600" dirty="0">
                <a:solidFill>
                  <a:srgbClr val="008C95"/>
                </a:solidFill>
                <a:latin typeface="Open Sans Semibold"/>
              </a:rPr>
              <a:t> </a:t>
            </a:r>
            <a:r>
              <a:rPr lang="ru-RU" sz="1600" dirty="0">
                <a:solidFill>
                  <a:srgbClr val="008C95"/>
                </a:solidFill>
                <a:latin typeface="+mj-lt"/>
              </a:rPr>
              <a:t>проектах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5DC33F-8CF5-4416-A84C-71D00A603457}"/>
              </a:ext>
            </a:extLst>
          </p:cNvPr>
          <p:cNvSpPr txBox="1"/>
          <p:nvPr/>
        </p:nvSpPr>
        <p:spPr>
          <a:xfrm>
            <a:off x="9198660" y="3628299"/>
            <a:ext cx="1756211" cy="5416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ru-RU" sz="1600" dirty="0">
                <a:solidFill>
                  <a:srgbClr val="008C95"/>
                </a:solidFill>
                <a:latin typeface="+mj-lt"/>
              </a:rPr>
              <a:t>Долгосрочная</a:t>
            </a:r>
            <a:r>
              <a:rPr lang="en-US" sz="1600" dirty="0">
                <a:solidFill>
                  <a:srgbClr val="008C95"/>
                </a:solidFill>
                <a:latin typeface="+mj-lt"/>
              </a:rPr>
              <a:t> R&amp;D-</a:t>
            </a:r>
            <a:r>
              <a:rPr lang="ru-RU" sz="1600" dirty="0">
                <a:solidFill>
                  <a:srgbClr val="008C95"/>
                </a:solidFill>
                <a:latin typeface="+mj-lt"/>
              </a:rPr>
              <a:t>стратегия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99C245-BA4A-4DDB-8E33-236D819CD03E}"/>
              </a:ext>
            </a:extLst>
          </p:cNvPr>
          <p:cNvSpPr txBox="1"/>
          <p:nvPr/>
        </p:nvSpPr>
        <p:spPr>
          <a:xfrm>
            <a:off x="5358277" y="2304962"/>
            <a:ext cx="2887259" cy="10274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77">
              <a:lnSpc>
                <a:spcPct val="120000"/>
              </a:lnSpc>
              <a:spcAft>
                <a:spcPts val="1067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+mj-lt"/>
              </a:rPr>
              <a:t>Объединение портфелей, создание «пакетных» решений</a:t>
            </a:r>
          </a:p>
          <a:p>
            <a:pPr defTabSz="914377">
              <a:lnSpc>
                <a:spcPct val="120000"/>
              </a:lnSpc>
              <a:spcAft>
                <a:spcPts val="1067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+mj-lt"/>
              </a:rPr>
              <a:t>Ускорение на 30% времени вывода новых продуктов на рынок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DE082-DF96-493F-80B8-32DF3BE6CB45}"/>
              </a:ext>
            </a:extLst>
          </p:cNvPr>
          <p:cNvSpPr txBox="1"/>
          <p:nvPr/>
        </p:nvSpPr>
        <p:spPr>
          <a:xfrm>
            <a:off x="9198659" y="2304962"/>
            <a:ext cx="2887259" cy="8058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77">
              <a:lnSpc>
                <a:spcPct val="120000"/>
              </a:lnSpc>
              <a:spcAft>
                <a:spcPts val="1067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+mj-lt"/>
              </a:rPr>
              <a:t>5 R&amp;D-центров</a:t>
            </a:r>
          </a:p>
          <a:p>
            <a:pPr defTabSz="914377">
              <a:lnSpc>
                <a:spcPct val="120000"/>
              </a:lnSpc>
              <a:spcAft>
                <a:spcPts val="1067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+mj-lt"/>
              </a:rPr>
              <a:t>Более 400 единиц современного исследовательского оборудования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2610D7-5ED8-4C21-99EC-F9FE001E1FAA}"/>
              </a:ext>
            </a:extLst>
          </p:cNvPr>
          <p:cNvSpPr txBox="1"/>
          <p:nvPr/>
        </p:nvSpPr>
        <p:spPr>
          <a:xfrm>
            <a:off x="1283449" y="4406077"/>
            <a:ext cx="2807820" cy="10127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77">
              <a:lnSpc>
                <a:spcPct val="120000"/>
              </a:lnSpc>
              <a:spcAft>
                <a:spcPts val="1067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+mj-lt"/>
              </a:rPr>
              <a:t>Использование отраслевого подхода при генерации новых идей</a:t>
            </a:r>
          </a:p>
          <a:p>
            <a:pPr defTabSz="914377">
              <a:lnSpc>
                <a:spcPct val="120000"/>
              </a:lnSpc>
              <a:spcAft>
                <a:spcPts val="1067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+mj-lt"/>
              </a:rPr>
              <a:t>Объединение программ сотрудничества с ключевыми партнерами по отраслям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EE1F1-B5A3-44D8-B5DF-AD0C2C1414A1}"/>
              </a:ext>
            </a:extLst>
          </p:cNvPr>
          <p:cNvSpPr txBox="1"/>
          <p:nvPr/>
        </p:nvSpPr>
        <p:spPr>
          <a:xfrm>
            <a:off x="5358278" y="4406076"/>
            <a:ext cx="2887257" cy="12490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77">
              <a:lnSpc>
                <a:spcPct val="120000"/>
              </a:lnSpc>
              <a:spcAft>
                <a:spcPts val="1067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+mj-lt"/>
              </a:rPr>
              <a:t>Возможность оперативной консолидации ресурсов и экспертизы на ключевых проектах</a:t>
            </a:r>
          </a:p>
          <a:p>
            <a:pPr defTabSz="914377">
              <a:lnSpc>
                <a:spcPct val="120000"/>
              </a:lnSpc>
              <a:spcAft>
                <a:spcPts val="1067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+mj-lt"/>
              </a:rPr>
              <a:t>Совместная работа</a:t>
            </a:r>
            <a:br>
              <a:rPr lang="ru-RU" sz="1200" dirty="0">
                <a:solidFill>
                  <a:prstClr val="black"/>
                </a:solidFill>
                <a:latin typeface="+mj-lt"/>
              </a:rPr>
            </a:br>
            <a:r>
              <a:rPr lang="ru-RU" sz="1200" dirty="0">
                <a:solidFill>
                  <a:prstClr val="black"/>
                </a:solidFill>
                <a:latin typeface="+mj-lt"/>
              </a:rPr>
              <a:t>над повышением качества продуктов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0C1776-865F-422E-90DB-E0D22D562915}"/>
              </a:ext>
            </a:extLst>
          </p:cNvPr>
          <p:cNvSpPr txBox="1"/>
          <p:nvPr/>
        </p:nvSpPr>
        <p:spPr>
          <a:xfrm>
            <a:off x="9198658" y="4406077"/>
            <a:ext cx="2570009" cy="12490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77">
              <a:lnSpc>
                <a:spcPct val="120000"/>
              </a:lnSpc>
              <a:spcAft>
                <a:spcPts val="1067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+mj-lt"/>
              </a:rPr>
              <a:t>Расширение окна возможностей в средне- и мелкотоннажной химии</a:t>
            </a:r>
          </a:p>
          <a:p>
            <a:pPr defTabSz="914377">
              <a:lnSpc>
                <a:spcPct val="120000"/>
              </a:lnSpc>
              <a:spcAft>
                <a:spcPts val="1067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+mj-lt"/>
              </a:rPr>
              <a:t>Ускорение разработок</a:t>
            </a:r>
            <a:br>
              <a:rPr lang="ru-RU" sz="1200" dirty="0">
                <a:solidFill>
                  <a:prstClr val="black"/>
                </a:solidFill>
                <a:latin typeface="+mj-lt"/>
              </a:rPr>
            </a:br>
            <a:r>
              <a:rPr lang="ru-RU" sz="1200" dirty="0">
                <a:solidFill>
                  <a:prstClr val="black"/>
                </a:solidFill>
                <a:latin typeface="+mj-lt"/>
              </a:rPr>
              <a:t>в области устойчивого</a:t>
            </a:r>
            <a:br>
              <a:rPr lang="ru-RU" sz="1200" dirty="0">
                <a:solidFill>
                  <a:prstClr val="black"/>
                </a:solidFill>
                <a:latin typeface="+mj-lt"/>
              </a:rPr>
            </a:br>
            <a:r>
              <a:rPr lang="ru-RU" sz="1200" dirty="0">
                <a:solidFill>
                  <a:prstClr val="black"/>
                </a:solidFill>
                <a:latin typeface="+mj-lt"/>
              </a:rPr>
              <a:t>развития и экологии</a:t>
            </a:r>
          </a:p>
        </p:txBody>
      </p:sp>
      <p:sp>
        <p:nvSpPr>
          <p:cNvPr id="23" name="Graphic 21">
            <a:extLst>
              <a:ext uri="{FF2B5EF4-FFF2-40B4-BE49-F238E27FC236}">
                <a16:creationId xmlns:a16="http://schemas.microsoft.com/office/drawing/2014/main" id="{C01C2C9F-3D0F-4C78-A587-6BDBF8974983}"/>
              </a:ext>
            </a:extLst>
          </p:cNvPr>
          <p:cNvSpPr/>
          <p:nvPr/>
        </p:nvSpPr>
        <p:spPr>
          <a:xfrm>
            <a:off x="4613523" y="1624593"/>
            <a:ext cx="456320" cy="401624"/>
          </a:xfrm>
          <a:custGeom>
            <a:avLst/>
            <a:gdLst>
              <a:gd name="connsiteX0" fmla="*/ 334036 w 342240"/>
              <a:gd name="connsiteY0" fmla="*/ 30473 h 301218"/>
              <a:gd name="connsiteX1" fmla="*/ 342241 w 342240"/>
              <a:gd name="connsiteY1" fmla="*/ 38678 h 301218"/>
              <a:gd name="connsiteX2" fmla="*/ 342241 w 342240"/>
              <a:gd name="connsiteY2" fmla="*/ 293014 h 301218"/>
              <a:gd name="connsiteX3" fmla="*/ 334036 w 342240"/>
              <a:gd name="connsiteY3" fmla="*/ 301218 h 301218"/>
              <a:gd name="connsiteX4" fmla="*/ 8204 w 342240"/>
              <a:gd name="connsiteY4" fmla="*/ 301218 h 301218"/>
              <a:gd name="connsiteX5" fmla="*/ 0 w 342240"/>
              <a:gd name="connsiteY5" fmla="*/ 293014 h 301218"/>
              <a:gd name="connsiteX6" fmla="*/ 0 w 342240"/>
              <a:gd name="connsiteY6" fmla="*/ 38678 h 301218"/>
              <a:gd name="connsiteX7" fmla="*/ 8204 w 342240"/>
              <a:gd name="connsiteY7" fmla="*/ 30473 h 301218"/>
              <a:gd name="connsiteX8" fmla="*/ 334036 w 342240"/>
              <a:gd name="connsiteY8" fmla="*/ 30473 h 301218"/>
              <a:gd name="connsiteX9" fmla="*/ 228551 w 342240"/>
              <a:gd name="connsiteY9" fmla="*/ 0 h 301218"/>
              <a:gd name="connsiteX10" fmla="*/ 112517 w 342240"/>
              <a:gd name="connsiteY10" fmla="*/ 0 h 301218"/>
              <a:gd name="connsiteX11" fmla="*/ 86732 w 342240"/>
              <a:gd name="connsiteY11" fmla="*/ 166432 h 301218"/>
              <a:gd name="connsiteX12" fmla="*/ 86732 w 342240"/>
              <a:gd name="connsiteY12" fmla="*/ 142991 h 301218"/>
              <a:gd name="connsiteX13" fmla="*/ 255508 w 342240"/>
              <a:gd name="connsiteY13" fmla="*/ 142991 h 301218"/>
              <a:gd name="connsiteX14" fmla="*/ 255508 w 342240"/>
              <a:gd name="connsiteY14" fmla="*/ 166432 h 301218"/>
              <a:gd name="connsiteX15" fmla="*/ 0 w 342240"/>
              <a:gd name="connsiteY15" fmla="*/ 142991 h 301218"/>
              <a:gd name="connsiteX16" fmla="*/ 342241 w 342240"/>
              <a:gd name="connsiteY16" fmla="*/ 142991 h 3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2240" h="301218">
                <a:moveTo>
                  <a:pt x="334036" y="30473"/>
                </a:moveTo>
                <a:cubicBezTo>
                  <a:pt x="342241" y="30473"/>
                  <a:pt x="342241" y="38678"/>
                  <a:pt x="342241" y="38678"/>
                </a:cubicBezTo>
                <a:lnTo>
                  <a:pt x="342241" y="293014"/>
                </a:lnTo>
                <a:cubicBezTo>
                  <a:pt x="342241" y="301218"/>
                  <a:pt x="334036" y="301218"/>
                  <a:pt x="334036" y="301218"/>
                </a:cubicBezTo>
                <a:lnTo>
                  <a:pt x="8204" y="301218"/>
                </a:lnTo>
                <a:cubicBezTo>
                  <a:pt x="0" y="301218"/>
                  <a:pt x="0" y="293014"/>
                  <a:pt x="0" y="293014"/>
                </a:cubicBezTo>
                <a:lnTo>
                  <a:pt x="0" y="38678"/>
                </a:lnTo>
                <a:cubicBezTo>
                  <a:pt x="0" y="30473"/>
                  <a:pt x="8204" y="30473"/>
                  <a:pt x="8204" y="30473"/>
                </a:cubicBezTo>
                <a:lnTo>
                  <a:pt x="334036" y="30473"/>
                </a:lnTo>
                <a:close/>
                <a:moveTo>
                  <a:pt x="228551" y="0"/>
                </a:moveTo>
                <a:lnTo>
                  <a:pt x="112517" y="0"/>
                </a:lnTo>
                <a:moveTo>
                  <a:pt x="86732" y="166432"/>
                </a:moveTo>
                <a:lnTo>
                  <a:pt x="86732" y="142991"/>
                </a:lnTo>
                <a:moveTo>
                  <a:pt x="255508" y="142991"/>
                </a:moveTo>
                <a:lnTo>
                  <a:pt x="255508" y="166432"/>
                </a:lnTo>
                <a:moveTo>
                  <a:pt x="0" y="142991"/>
                </a:moveTo>
                <a:lnTo>
                  <a:pt x="342241" y="142991"/>
                </a:lnTo>
              </a:path>
            </a:pathLst>
          </a:custGeom>
          <a:noFill/>
          <a:ln w="19050" cap="rnd">
            <a:solidFill>
              <a:srgbClr val="008C95"/>
            </a:solidFill>
            <a:prstDash val="solid"/>
            <a:round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3640F9-A552-4981-8ED6-20826379BA45}"/>
              </a:ext>
            </a:extLst>
          </p:cNvPr>
          <p:cNvGrpSpPr/>
          <p:nvPr/>
        </p:nvGrpSpPr>
        <p:grpSpPr>
          <a:xfrm>
            <a:off x="4613524" y="3665444"/>
            <a:ext cx="490753" cy="500840"/>
            <a:chOff x="3451065" y="1608494"/>
            <a:chExt cx="368065" cy="37563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66144BE-4092-4965-B4CE-7A382C150BFC}"/>
                </a:ext>
              </a:extLst>
            </p:cNvPr>
            <p:cNvSpPr/>
            <p:nvPr/>
          </p:nvSpPr>
          <p:spPr>
            <a:xfrm>
              <a:off x="3451065" y="1608494"/>
              <a:ext cx="255403" cy="255403"/>
            </a:xfrm>
            <a:prstGeom prst="ellipse">
              <a:avLst/>
            </a:prstGeom>
            <a:noFill/>
            <a:ln w="19050" cap="rnd">
              <a:solidFill>
                <a:srgbClr val="008C95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defRPr/>
              </a:pPr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C13105-5201-4783-A1B2-A7143D944147}"/>
                </a:ext>
              </a:extLst>
            </p:cNvPr>
            <p:cNvSpPr/>
            <p:nvPr/>
          </p:nvSpPr>
          <p:spPr>
            <a:xfrm>
              <a:off x="3563727" y="1728721"/>
              <a:ext cx="255403" cy="255403"/>
            </a:xfrm>
            <a:prstGeom prst="ellipse">
              <a:avLst/>
            </a:prstGeom>
            <a:noFill/>
            <a:ln w="19050" cap="rnd">
              <a:solidFill>
                <a:srgbClr val="008C95"/>
              </a:solidFill>
              <a:prstDash val="sysDot"/>
              <a:round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defRPr/>
              </a:pPr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CABA16-1FAB-4F7C-9A78-043E0CF19F3F}"/>
              </a:ext>
            </a:extLst>
          </p:cNvPr>
          <p:cNvGrpSpPr/>
          <p:nvPr/>
        </p:nvGrpSpPr>
        <p:grpSpPr>
          <a:xfrm>
            <a:off x="8432746" y="3712445"/>
            <a:ext cx="511837" cy="397648"/>
            <a:chOff x="3648160" y="1852612"/>
            <a:chExt cx="1850622" cy="143775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74D36A5-FAAD-45E3-98FD-B802456963A5}"/>
                </a:ext>
              </a:extLst>
            </p:cNvPr>
            <p:cNvSpPr/>
            <p:nvPr/>
          </p:nvSpPr>
          <p:spPr>
            <a:xfrm>
              <a:off x="3648160" y="1852612"/>
              <a:ext cx="1850234" cy="1437755"/>
            </a:xfrm>
            <a:custGeom>
              <a:avLst/>
              <a:gdLst>
                <a:gd name="connsiteX0" fmla="*/ 1844907 w 1850234"/>
                <a:gd name="connsiteY0" fmla="*/ 21908 h 1437755"/>
                <a:gd name="connsiteX1" fmla="*/ 1806807 w 1850234"/>
                <a:gd name="connsiteY1" fmla="*/ 0 h 1437755"/>
                <a:gd name="connsiteX2" fmla="*/ 45635 w 1850234"/>
                <a:gd name="connsiteY2" fmla="*/ 953 h 1437755"/>
                <a:gd name="connsiteX3" fmla="*/ 2772 w 1850234"/>
                <a:gd name="connsiteY3" fmla="*/ 29528 h 1437755"/>
                <a:gd name="connsiteX4" fmla="*/ 16107 w 1850234"/>
                <a:gd name="connsiteY4" fmla="*/ 78105 h 1437755"/>
                <a:gd name="connsiteX5" fmla="*/ 636185 w 1850234"/>
                <a:gd name="connsiteY5" fmla="*/ 589598 h 1437755"/>
                <a:gd name="connsiteX6" fmla="*/ 628565 w 1850234"/>
                <a:gd name="connsiteY6" fmla="*/ 1393508 h 1437755"/>
                <a:gd name="connsiteX7" fmla="*/ 658092 w 1850234"/>
                <a:gd name="connsiteY7" fmla="*/ 1435418 h 1437755"/>
                <a:gd name="connsiteX8" fmla="*/ 707622 w 1850234"/>
                <a:gd name="connsiteY8" fmla="*/ 1421130 h 1437755"/>
                <a:gd name="connsiteX9" fmla="*/ 1840145 w 1850234"/>
                <a:gd name="connsiteY9" fmla="*/ 71438 h 1437755"/>
                <a:gd name="connsiteX10" fmla="*/ 1844907 w 1850234"/>
                <a:gd name="connsiteY10" fmla="*/ 21908 h 143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0234" h="1437755">
                  <a:moveTo>
                    <a:pt x="1844907" y="21908"/>
                  </a:moveTo>
                  <a:cubicBezTo>
                    <a:pt x="1837287" y="8573"/>
                    <a:pt x="1823000" y="0"/>
                    <a:pt x="1806807" y="0"/>
                  </a:cubicBezTo>
                  <a:lnTo>
                    <a:pt x="45635" y="953"/>
                  </a:lnTo>
                  <a:cubicBezTo>
                    <a:pt x="26585" y="953"/>
                    <a:pt x="9440" y="12383"/>
                    <a:pt x="2772" y="29528"/>
                  </a:cubicBezTo>
                  <a:cubicBezTo>
                    <a:pt x="-3895" y="46673"/>
                    <a:pt x="1820" y="66675"/>
                    <a:pt x="16107" y="78105"/>
                  </a:cubicBezTo>
                  <a:lnTo>
                    <a:pt x="636185" y="589598"/>
                  </a:lnTo>
                  <a:lnTo>
                    <a:pt x="628565" y="1393508"/>
                  </a:lnTo>
                  <a:cubicBezTo>
                    <a:pt x="628565" y="1412558"/>
                    <a:pt x="639995" y="1428750"/>
                    <a:pt x="658092" y="1435418"/>
                  </a:cubicBezTo>
                  <a:cubicBezTo>
                    <a:pt x="676190" y="1441133"/>
                    <a:pt x="695240" y="1436370"/>
                    <a:pt x="707622" y="1421130"/>
                  </a:cubicBezTo>
                  <a:lnTo>
                    <a:pt x="1840145" y="71438"/>
                  </a:lnTo>
                  <a:cubicBezTo>
                    <a:pt x="1851575" y="58103"/>
                    <a:pt x="1853480" y="38100"/>
                    <a:pt x="1844907" y="21908"/>
                  </a:cubicBezTo>
                  <a:close/>
                </a:path>
              </a:pathLst>
            </a:custGeom>
            <a:noFill/>
            <a:ln w="19050" cap="rnd">
              <a:solidFill>
                <a:srgbClr val="008C95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52A94E6-E0E6-415B-A020-28E81FC7B5DF}"/>
                </a:ext>
              </a:extLst>
            </p:cNvPr>
            <p:cNvSpPr/>
            <p:nvPr/>
          </p:nvSpPr>
          <p:spPr>
            <a:xfrm>
              <a:off x="4292917" y="1875472"/>
              <a:ext cx="1205865" cy="561975"/>
            </a:xfrm>
            <a:custGeom>
              <a:avLst/>
              <a:gdLst>
                <a:gd name="connsiteX0" fmla="*/ 1205865 w 1205865"/>
                <a:gd name="connsiteY0" fmla="*/ 0 h 561975"/>
                <a:gd name="connsiteX1" fmla="*/ 0 w 1205865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5865" h="561975">
                  <a:moveTo>
                    <a:pt x="1205865" y="0"/>
                  </a:moveTo>
                  <a:lnTo>
                    <a:pt x="0" y="561975"/>
                  </a:lnTo>
                </a:path>
              </a:pathLst>
            </a:custGeom>
            <a:noFill/>
            <a:ln w="19050" cap="flat">
              <a:solidFill>
                <a:srgbClr val="008C95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64B19F7-BE18-4158-B9E5-5CC28B3BA1FC}"/>
              </a:ext>
            </a:extLst>
          </p:cNvPr>
          <p:cNvSpPr/>
          <p:nvPr/>
        </p:nvSpPr>
        <p:spPr>
          <a:xfrm>
            <a:off x="8391858" y="1644881"/>
            <a:ext cx="625143" cy="499556"/>
          </a:xfrm>
          <a:custGeom>
            <a:avLst/>
            <a:gdLst>
              <a:gd name="connsiteX0" fmla="*/ 361871 w 457961"/>
              <a:gd name="connsiteY0" fmla="*/ 34756 h 365960"/>
              <a:gd name="connsiteX1" fmla="*/ 362893 w 457961"/>
              <a:gd name="connsiteY1" fmla="*/ 94046 h 365960"/>
              <a:gd name="connsiteX2" fmla="*/ 397649 w 457961"/>
              <a:gd name="connsiteY2" fmla="*/ 111424 h 365960"/>
              <a:gd name="connsiteX3" fmla="*/ 457961 w 457961"/>
              <a:gd name="connsiteY3" fmla="*/ 140046 h 365960"/>
              <a:gd name="connsiteX4" fmla="*/ 397649 w 457961"/>
              <a:gd name="connsiteY4" fmla="*/ 166624 h 365960"/>
              <a:gd name="connsiteX5" fmla="*/ 362893 w 457961"/>
              <a:gd name="connsiteY5" fmla="*/ 182980 h 365960"/>
              <a:gd name="connsiteX6" fmla="*/ 363916 w 457961"/>
              <a:gd name="connsiteY6" fmla="*/ 241248 h 365960"/>
              <a:gd name="connsiteX7" fmla="*/ 333249 w 457961"/>
              <a:gd name="connsiteY7" fmla="*/ 271915 h 365960"/>
              <a:gd name="connsiteX8" fmla="*/ 274981 w 457961"/>
              <a:gd name="connsiteY8" fmla="*/ 270892 h 365960"/>
              <a:gd name="connsiteX9" fmla="*/ 258625 w 457961"/>
              <a:gd name="connsiteY9" fmla="*/ 305648 h 365960"/>
              <a:gd name="connsiteX10" fmla="*/ 232047 w 457961"/>
              <a:gd name="connsiteY10" fmla="*/ 365960 h 365960"/>
              <a:gd name="connsiteX11" fmla="*/ 203425 w 457961"/>
              <a:gd name="connsiteY11" fmla="*/ 304626 h 365960"/>
              <a:gd name="connsiteX12" fmla="*/ 186047 w 457961"/>
              <a:gd name="connsiteY12" fmla="*/ 269870 h 365960"/>
              <a:gd name="connsiteX13" fmla="*/ 126757 w 457961"/>
              <a:gd name="connsiteY13" fmla="*/ 270892 h 365960"/>
              <a:gd name="connsiteX14" fmla="*/ 95068 w 457961"/>
              <a:gd name="connsiteY14" fmla="*/ 239203 h 365960"/>
              <a:gd name="connsiteX15" fmla="*/ 94046 w 457961"/>
              <a:gd name="connsiteY15" fmla="*/ 180936 h 365960"/>
              <a:gd name="connsiteX16" fmla="*/ 60312 w 457961"/>
              <a:gd name="connsiteY16" fmla="*/ 163558 h 365960"/>
              <a:gd name="connsiteX17" fmla="*/ 0 w 457961"/>
              <a:gd name="connsiteY17" fmla="*/ 134935 h 365960"/>
              <a:gd name="connsiteX18" fmla="*/ 58267 w 457961"/>
              <a:gd name="connsiteY18" fmla="*/ 107335 h 365960"/>
              <a:gd name="connsiteX19" fmla="*/ 92001 w 457961"/>
              <a:gd name="connsiteY19" fmla="*/ 90979 h 365960"/>
              <a:gd name="connsiteX20" fmla="*/ 92001 w 457961"/>
              <a:gd name="connsiteY20" fmla="*/ 31689 h 365960"/>
              <a:gd name="connsiteX21" fmla="*/ 123690 w 457961"/>
              <a:gd name="connsiteY21" fmla="*/ 0 h 365960"/>
              <a:gd name="connsiteX22" fmla="*/ 181958 w 457961"/>
              <a:gd name="connsiteY22" fmla="*/ 1022 h 365960"/>
              <a:gd name="connsiteX23" fmla="*/ 199336 w 457961"/>
              <a:gd name="connsiteY23" fmla="*/ 35778 h 365960"/>
              <a:gd name="connsiteX24" fmla="*/ 227958 w 457961"/>
              <a:gd name="connsiteY24" fmla="*/ 97112 h 365960"/>
              <a:gd name="connsiteX25" fmla="*/ 254536 w 457961"/>
              <a:gd name="connsiteY25" fmla="*/ 36800 h 365960"/>
              <a:gd name="connsiteX26" fmla="*/ 270892 w 457961"/>
              <a:gd name="connsiteY26" fmla="*/ 3067 h 365960"/>
              <a:gd name="connsiteX27" fmla="*/ 287248 w 457961"/>
              <a:gd name="connsiteY27" fmla="*/ 3067 h 365960"/>
              <a:gd name="connsiteX28" fmla="*/ 330182 w 457961"/>
              <a:gd name="connsiteY28" fmla="*/ 4089 h 365960"/>
              <a:gd name="connsiteX29" fmla="*/ 330182 w 457961"/>
              <a:gd name="connsiteY29" fmla="*/ 4089 h 365960"/>
              <a:gd name="connsiteX30" fmla="*/ 331204 w 457961"/>
              <a:gd name="connsiteY30" fmla="*/ 4089 h 365960"/>
              <a:gd name="connsiteX31" fmla="*/ 361871 w 457961"/>
              <a:gd name="connsiteY31" fmla="*/ 34756 h 3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7961" h="365960">
                <a:moveTo>
                  <a:pt x="361871" y="34756"/>
                </a:moveTo>
                <a:lnTo>
                  <a:pt x="362893" y="94046"/>
                </a:lnTo>
                <a:cubicBezTo>
                  <a:pt x="362893" y="118579"/>
                  <a:pt x="383338" y="123690"/>
                  <a:pt x="397649" y="111424"/>
                </a:cubicBezTo>
                <a:cubicBezTo>
                  <a:pt x="420139" y="90979"/>
                  <a:pt x="455917" y="103246"/>
                  <a:pt x="457961" y="140046"/>
                </a:cubicBezTo>
                <a:cubicBezTo>
                  <a:pt x="456939" y="176847"/>
                  <a:pt x="421161" y="188091"/>
                  <a:pt x="397649" y="166624"/>
                </a:cubicBezTo>
                <a:cubicBezTo>
                  <a:pt x="383338" y="154358"/>
                  <a:pt x="362893" y="159469"/>
                  <a:pt x="362893" y="182980"/>
                </a:cubicBezTo>
                <a:lnTo>
                  <a:pt x="363916" y="241248"/>
                </a:lnTo>
                <a:cubicBezTo>
                  <a:pt x="363916" y="258625"/>
                  <a:pt x="350627" y="272937"/>
                  <a:pt x="333249" y="271915"/>
                </a:cubicBezTo>
                <a:lnTo>
                  <a:pt x="274981" y="270892"/>
                </a:lnTo>
                <a:cubicBezTo>
                  <a:pt x="250448" y="270892"/>
                  <a:pt x="245336" y="291337"/>
                  <a:pt x="258625" y="305648"/>
                </a:cubicBezTo>
                <a:cubicBezTo>
                  <a:pt x="279070" y="329160"/>
                  <a:pt x="268848" y="364938"/>
                  <a:pt x="232047" y="365960"/>
                </a:cubicBezTo>
                <a:cubicBezTo>
                  <a:pt x="194225" y="363916"/>
                  <a:pt x="182980" y="328137"/>
                  <a:pt x="203425" y="304626"/>
                </a:cubicBezTo>
                <a:cubicBezTo>
                  <a:pt x="215692" y="290315"/>
                  <a:pt x="209558" y="269870"/>
                  <a:pt x="186047" y="269870"/>
                </a:cubicBezTo>
                <a:lnTo>
                  <a:pt x="126757" y="270892"/>
                </a:lnTo>
                <a:cubicBezTo>
                  <a:pt x="109379" y="270892"/>
                  <a:pt x="95068" y="256581"/>
                  <a:pt x="95068" y="239203"/>
                </a:cubicBezTo>
                <a:lnTo>
                  <a:pt x="94046" y="180936"/>
                </a:lnTo>
                <a:cubicBezTo>
                  <a:pt x="94046" y="156402"/>
                  <a:pt x="73601" y="151291"/>
                  <a:pt x="60312" y="163558"/>
                </a:cubicBezTo>
                <a:cubicBezTo>
                  <a:pt x="37823" y="184002"/>
                  <a:pt x="2044" y="171736"/>
                  <a:pt x="0" y="134935"/>
                </a:cubicBezTo>
                <a:cubicBezTo>
                  <a:pt x="0" y="97112"/>
                  <a:pt x="34756" y="85868"/>
                  <a:pt x="58267" y="107335"/>
                </a:cubicBezTo>
                <a:cubicBezTo>
                  <a:pt x="72579" y="119602"/>
                  <a:pt x="92001" y="114490"/>
                  <a:pt x="92001" y="90979"/>
                </a:cubicBezTo>
                <a:lnTo>
                  <a:pt x="92001" y="31689"/>
                </a:lnTo>
                <a:cubicBezTo>
                  <a:pt x="92001" y="14311"/>
                  <a:pt x="106312" y="0"/>
                  <a:pt x="123690" y="0"/>
                </a:cubicBezTo>
                <a:lnTo>
                  <a:pt x="181958" y="1022"/>
                </a:lnTo>
                <a:cubicBezTo>
                  <a:pt x="205469" y="2044"/>
                  <a:pt x="210580" y="22489"/>
                  <a:pt x="199336" y="35778"/>
                </a:cubicBezTo>
                <a:cubicBezTo>
                  <a:pt x="178891" y="58267"/>
                  <a:pt x="191158" y="95068"/>
                  <a:pt x="227958" y="97112"/>
                </a:cubicBezTo>
                <a:cubicBezTo>
                  <a:pt x="264759" y="96090"/>
                  <a:pt x="276003" y="60312"/>
                  <a:pt x="254536" y="36800"/>
                </a:cubicBezTo>
                <a:cubicBezTo>
                  <a:pt x="242270" y="22489"/>
                  <a:pt x="247381" y="3067"/>
                  <a:pt x="270892" y="3067"/>
                </a:cubicBezTo>
                <a:lnTo>
                  <a:pt x="287248" y="3067"/>
                </a:lnTo>
                <a:lnTo>
                  <a:pt x="330182" y="4089"/>
                </a:lnTo>
                <a:lnTo>
                  <a:pt x="330182" y="4089"/>
                </a:lnTo>
                <a:lnTo>
                  <a:pt x="331204" y="4089"/>
                </a:lnTo>
                <a:cubicBezTo>
                  <a:pt x="347560" y="3067"/>
                  <a:pt x="361871" y="17378"/>
                  <a:pt x="361871" y="34756"/>
                </a:cubicBezTo>
                <a:close/>
              </a:path>
            </a:pathLst>
          </a:custGeom>
          <a:noFill/>
          <a:ln w="19050" cap="flat">
            <a:solidFill>
              <a:srgbClr val="008C95"/>
            </a:solidFill>
            <a:prstDash val="solid"/>
            <a:round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AA62C95-9FE8-4598-BE71-B06937FA6D7E}"/>
              </a:ext>
            </a:extLst>
          </p:cNvPr>
          <p:cNvGrpSpPr/>
          <p:nvPr/>
        </p:nvGrpSpPr>
        <p:grpSpPr>
          <a:xfrm>
            <a:off x="533088" y="3679971"/>
            <a:ext cx="454339" cy="657605"/>
            <a:chOff x="2994206" y="1223207"/>
            <a:chExt cx="448151" cy="648652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511DA8C-F0EF-49F2-90F6-524E2799B49E}"/>
                </a:ext>
              </a:extLst>
            </p:cNvPr>
            <p:cNvSpPr/>
            <p:nvPr/>
          </p:nvSpPr>
          <p:spPr>
            <a:xfrm>
              <a:off x="3036315" y="1619447"/>
              <a:ext cx="224828" cy="252412"/>
            </a:xfrm>
            <a:custGeom>
              <a:avLst/>
              <a:gdLst>
                <a:gd name="connsiteX0" fmla="*/ 224829 w 224828"/>
                <a:gd name="connsiteY0" fmla="*/ 26670 h 252412"/>
                <a:gd name="connsiteX1" fmla="*/ 133389 w 224828"/>
                <a:gd name="connsiteY1" fmla="*/ 244793 h 252412"/>
                <a:gd name="connsiteX2" fmla="*/ 121959 w 224828"/>
                <a:gd name="connsiteY2" fmla="*/ 252413 h 252412"/>
                <a:gd name="connsiteX3" fmla="*/ 121006 w 224828"/>
                <a:gd name="connsiteY3" fmla="*/ 252413 h 252412"/>
                <a:gd name="connsiteX4" fmla="*/ 109576 w 224828"/>
                <a:gd name="connsiteY4" fmla="*/ 245745 h 252412"/>
                <a:gd name="connsiteX5" fmla="*/ 79096 w 224828"/>
                <a:gd name="connsiteY5" fmla="*/ 189548 h 252412"/>
                <a:gd name="connsiteX6" fmla="*/ 78144 w 224828"/>
                <a:gd name="connsiteY6" fmla="*/ 189548 h 252412"/>
                <a:gd name="connsiteX7" fmla="*/ 16231 w 224828"/>
                <a:gd name="connsiteY7" fmla="*/ 206693 h 252412"/>
                <a:gd name="connsiteX8" fmla="*/ 2896 w 224828"/>
                <a:gd name="connsiteY8" fmla="*/ 202883 h 252412"/>
                <a:gd name="connsiteX9" fmla="*/ 991 w 224828"/>
                <a:gd name="connsiteY9" fmla="*/ 189548 h 252412"/>
                <a:gd name="connsiteX10" fmla="*/ 80049 w 224828"/>
                <a:gd name="connsiteY10" fmla="*/ 0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828" h="252412">
                  <a:moveTo>
                    <a:pt x="224829" y="26670"/>
                  </a:moveTo>
                  <a:lnTo>
                    <a:pt x="133389" y="244793"/>
                  </a:lnTo>
                  <a:cubicBezTo>
                    <a:pt x="131484" y="249555"/>
                    <a:pt x="126721" y="252413"/>
                    <a:pt x="121959" y="252413"/>
                  </a:cubicBezTo>
                  <a:cubicBezTo>
                    <a:pt x="121959" y="252413"/>
                    <a:pt x="121959" y="252413"/>
                    <a:pt x="121006" y="252413"/>
                  </a:cubicBezTo>
                  <a:cubicBezTo>
                    <a:pt x="116244" y="252413"/>
                    <a:pt x="111481" y="249555"/>
                    <a:pt x="109576" y="245745"/>
                  </a:cubicBezTo>
                  <a:lnTo>
                    <a:pt x="79096" y="189548"/>
                  </a:lnTo>
                  <a:cubicBezTo>
                    <a:pt x="79096" y="189548"/>
                    <a:pt x="79096" y="189548"/>
                    <a:pt x="78144" y="189548"/>
                  </a:cubicBezTo>
                  <a:lnTo>
                    <a:pt x="16231" y="206693"/>
                  </a:lnTo>
                  <a:cubicBezTo>
                    <a:pt x="11469" y="207645"/>
                    <a:pt x="6706" y="206693"/>
                    <a:pt x="2896" y="202883"/>
                  </a:cubicBezTo>
                  <a:cubicBezTo>
                    <a:pt x="39" y="199073"/>
                    <a:pt x="-914" y="194310"/>
                    <a:pt x="991" y="189548"/>
                  </a:cubicBezTo>
                  <a:lnTo>
                    <a:pt x="80049" y="0"/>
                  </a:lnTo>
                </a:path>
              </a:pathLst>
            </a:custGeom>
            <a:noFill/>
            <a:ln w="19050" cap="rnd">
              <a:solidFill>
                <a:srgbClr val="008C95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4C215C7-DA2C-400D-8395-5182CF33BA29}"/>
                </a:ext>
              </a:extLst>
            </p:cNvPr>
            <p:cNvSpPr/>
            <p:nvPr/>
          </p:nvSpPr>
          <p:spPr>
            <a:xfrm>
              <a:off x="3218282" y="1618495"/>
              <a:ext cx="183178" cy="252412"/>
            </a:xfrm>
            <a:custGeom>
              <a:avLst/>
              <a:gdLst>
                <a:gd name="connsiteX0" fmla="*/ 0 w 183178"/>
                <a:gd name="connsiteY0" fmla="*/ 129540 h 252412"/>
                <a:gd name="connsiteX1" fmla="*/ 48578 w 183178"/>
                <a:gd name="connsiteY1" fmla="*/ 244792 h 252412"/>
                <a:gd name="connsiteX2" fmla="*/ 60007 w 183178"/>
                <a:gd name="connsiteY2" fmla="*/ 252413 h 252412"/>
                <a:gd name="connsiteX3" fmla="*/ 60960 w 183178"/>
                <a:gd name="connsiteY3" fmla="*/ 252413 h 252412"/>
                <a:gd name="connsiteX4" fmla="*/ 72390 w 183178"/>
                <a:gd name="connsiteY4" fmla="*/ 245745 h 252412"/>
                <a:gd name="connsiteX5" fmla="*/ 103823 w 183178"/>
                <a:gd name="connsiteY5" fmla="*/ 189548 h 252412"/>
                <a:gd name="connsiteX6" fmla="*/ 104775 w 183178"/>
                <a:gd name="connsiteY6" fmla="*/ 189548 h 252412"/>
                <a:gd name="connsiteX7" fmla="*/ 166688 w 183178"/>
                <a:gd name="connsiteY7" fmla="*/ 206693 h 252412"/>
                <a:gd name="connsiteX8" fmla="*/ 180023 w 183178"/>
                <a:gd name="connsiteY8" fmla="*/ 202883 h 252412"/>
                <a:gd name="connsiteX9" fmla="*/ 181927 w 183178"/>
                <a:gd name="connsiteY9" fmla="*/ 189548 h 252412"/>
                <a:gd name="connsiteX10" fmla="*/ 102870 w 183178"/>
                <a:gd name="connsiteY10" fmla="*/ 0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78" h="252412">
                  <a:moveTo>
                    <a:pt x="0" y="129540"/>
                  </a:moveTo>
                  <a:lnTo>
                    <a:pt x="48578" y="244792"/>
                  </a:lnTo>
                  <a:cubicBezTo>
                    <a:pt x="50482" y="249555"/>
                    <a:pt x="55245" y="252413"/>
                    <a:pt x="60007" y="252413"/>
                  </a:cubicBezTo>
                  <a:cubicBezTo>
                    <a:pt x="60007" y="252413"/>
                    <a:pt x="60007" y="252413"/>
                    <a:pt x="60960" y="252413"/>
                  </a:cubicBezTo>
                  <a:cubicBezTo>
                    <a:pt x="65723" y="252413"/>
                    <a:pt x="70485" y="249555"/>
                    <a:pt x="72390" y="245745"/>
                  </a:cubicBezTo>
                  <a:lnTo>
                    <a:pt x="103823" y="189548"/>
                  </a:lnTo>
                  <a:cubicBezTo>
                    <a:pt x="103823" y="189548"/>
                    <a:pt x="103823" y="189548"/>
                    <a:pt x="104775" y="189548"/>
                  </a:cubicBezTo>
                  <a:lnTo>
                    <a:pt x="166688" y="206693"/>
                  </a:lnTo>
                  <a:cubicBezTo>
                    <a:pt x="171450" y="207645"/>
                    <a:pt x="176213" y="206693"/>
                    <a:pt x="180023" y="202883"/>
                  </a:cubicBezTo>
                  <a:cubicBezTo>
                    <a:pt x="183833" y="199073"/>
                    <a:pt x="183833" y="194310"/>
                    <a:pt x="181927" y="189548"/>
                  </a:cubicBezTo>
                  <a:lnTo>
                    <a:pt x="102870" y="0"/>
                  </a:lnTo>
                </a:path>
              </a:pathLst>
            </a:custGeom>
            <a:noFill/>
            <a:ln w="19050" cap="rnd">
              <a:solidFill>
                <a:srgbClr val="008C95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5DC317A-D9F2-4C1A-872C-4F24ADEFCF3C}"/>
                </a:ext>
              </a:extLst>
            </p:cNvPr>
            <p:cNvSpPr/>
            <p:nvPr/>
          </p:nvSpPr>
          <p:spPr>
            <a:xfrm>
              <a:off x="2994206" y="1223207"/>
              <a:ext cx="448151" cy="448865"/>
            </a:xfrm>
            <a:custGeom>
              <a:avLst/>
              <a:gdLst>
                <a:gd name="connsiteX0" fmla="*/ 440293 w 448151"/>
                <a:gd name="connsiteY0" fmla="*/ 202883 h 448865"/>
                <a:gd name="connsiteX1" fmla="*/ 408861 w 448151"/>
                <a:gd name="connsiteY1" fmla="*/ 164783 h 448865"/>
                <a:gd name="connsiteX2" fmla="*/ 396478 w 448151"/>
                <a:gd name="connsiteY2" fmla="*/ 136208 h 448865"/>
                <a:gd name="connsiteX3" fmla="*/ 391716 w 448151"/>
                <a:gd name="connsiteY3" fmla="*/ 86678 h 448865"/>
                <a:gd name="connsiteX4" fmla="*/ 361236 w 448151"/>
                <a:gd name="connsiteY4" fmla="*/ 56198 h 448865"/>
                <a:gd name="connsiteX5" fmla="*/ 311706 w 448151"/>
                <a:gd name="connsiteY5" fmla="*/ 51435 h 448865"/>
                <a:gd name="connsiteX6" fmla="*/ 283131 w 448151"/>
                <a:gd name="connsiteY6" fmla="*/ 39053 h 448865"/>
                <a:gd name="connsiteX7" fmla="*/ 245031 w 448151"/>
                <a:gd name="connsiteY7" fmla="*/ 7620 h 448865"/>
                <a:gd name="connsiteX8" fmla="*/ 223123 w 448151"/>
                <a:gd name="connsiteY8" fmla="*/ 0 h 448865"/>
                <a:gd name="connsiteX9" fmla="*/ 201216 w 448151"/>
                <a:gd name="connsiteY9" fmla="*/ 7620 h 448865"/>
                <a:gd name="connsiteX10" fmla="*/ 163116 w 448151"/>
                <a:gd name="connsiteY10" fmla="*/ 39053 h 448865"/>
                <a:gd name="connsiteX11" fmla="*/ 134541 w 448151"/>
                <a:gd name="connsiteY11" fmla="*/ 51435 h 448865"/>
                <a:gd name="connsiteX12" fmla="*/ 86916 w 448151"/>
                <a:gd name="connsiteY12" fmla="*/ 56198 h 448865"/>
                <a:gd name="connsiteX13" fmla="*/ 56436 w 448151"/>
                <a:gd name="connsiteY13" fmla="*/ 86678 h 448865"/>
                <a:gd name="connsiteX14" fmla="*/ 51673 w 448151"/>
                <a:gd name="connsiteY14" fmla="*/ 136208 h 448865"/>
                <a:gd name="connsiteX15" fmla="*/ 39291 w 448151"/>
                <a:gd name="connsiteY15" fmla="*/ 164783 h 448865"/>
                <a:gd name="connsiteX16" fmla="*/ 7858 w 448151"/>
                <a:gd name="connsiteY16" fmla="*/ 202883 h 448865"/>
                <a:gd name="connsiteX17" fmla="*/ 7858 w 448151"/>
                <a:gd name="connsiteY17" fmla="*/ 245745 h 448865"/>
                <a:gd name="connsiteX18" fmla="*/ 39291 w 448151"/>
                <a:gd name="connsiteY18" fmla="*/ 283845 h 448865"/>
                <a:gd name="connsiteX19" fmla="*/ 51673 w 448151"/>
                <a:gd name="connsiteY19" fmla="*/ 312420 h 448865"/>
                <a:gd name="connsiteX20" fmla="*/ 56436 w 448151"/>
                <a:gd name="connsiteY20" fmla="*/ 361950 h 448865"/>
                <a:gd name="connsiteX21" fmla="*/ 86916 w 448151"/>
                <a:gd name="connsiteY21" fmla="*/ 392430 h 448865"/>
                <a:gd name="connsiteX22" fmla="*/ 129778 w 448151"/>
                <a:gd name="connsiteY22" fmla="*/ 396240 h 448865"/>
                <a:gd name="connsiteX23" fmla="*/ 129778 w 448151"/>
                <a:gd name="connsiteY23" fmla="*/ 396240 h 448865"/>
                <a:gd name="connsiteX24" fmla="*/ 135493 w 448151"/>
                <a:gd name="connsiteY24" fmla="*/ 397193 h 448865"/>
                <a:gd name="connsiteX25" fmla="*/ 164068 w 448151"/>
                <a:gd name="connsiteY25" fmla="*/ 409575 h 448865"/>
                <a:gd name="connsiteX26" fmla="*/ 202168 w 448151"/>
                <a:gd name="connsiteY26" fmla="*/ 441008 h 448865"/>
                <a:gd name="connsiteX27" fmla="*/ 245031 w 448151"/>
                <a:gd name="connsiteY27" fmla="*/ 441008 h 448865"/>
                <a:gd name="connsiteX28" fmla="*/ 283131 w 448151"/>
                <a:gd name="connsiteY28" fmla="*/ 409575 h 448865"/>
                <a:gd name="connsiteX29" fmla="*/ 311706 w 448151"/>
                <a:gd name="connsiteY29" fmla="*/ 397193 h 448865"/>
                <a:gd name="connsiteX30" fmla="*/ 317421 w 448151"/>
                <a:gd name="connsiteY30" fmla="*/ 396240 h 448865"/>
                <a:gd name="connsiteX31" fmla="*/ 318373 w 448151"/>
                <a:gd name="connsiteY31" fmla="*/ 396240 h 448865"/>
                <a:gd name="connsiteX32" fmla="*/ 361236 w 448151"/>
                <a:gd name="connsiteY32" fmla="*/ 392430 h 448865"/>
                <a:gd name="connsiteX33" fmla="*/ 391716 w 448151"/>
                <a:gd name="connsiteY33" fmla="*/ 361950 h 448865"/>
                <a:gd name="connsiteX34" fmla="*/ 396478 w 448151"/>
                <a:gd name="connsiteY34" fmla="*/ 312420 h 448865"/>
                <a:gd name="connsiteX35" fmla="*/ 408861 w 448151"/>
                <a:gd name="connsiteY35" fmla="*/ 283845 h 448865"/>
                <a:gd name="connsiteX36" fmla="*/ 440293 w 448151"/>
                <a:gd name="connsiteY36" fmla="*/ 245745 h 448865"/>
                <a:gd name="connsiteX37" fmla="*/ 440293 w 448151"/>
                <a:gd name="connsiteY37" fmla="*/ 202883 h 44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48151" h="448865">
                  <a:moveTo>
                    <a:pt x="440293" y="202883"/>
                  </a:moveTo>
                  <a:lnTo>
                    <a:pt x="408861" y="164783"/>
                  </a:lnTo>
                  <a:cubicBezTo>
                    <a:pt x="402193" y="156210"/>
                    <a:pt x="397431" y="146685"/>
                    <a:pt x="396478" y="136208"/>
                  </a:cubicBezTo>
                  <a:lnTo>
                    <a:pt x="391716" y="86678"/>
                  </a:lnTo>
                  <a:cubicBezTo>
                    <a:pt x="389811" y="70485"/>
                    <a:pt x="377428" y="58103"/>
                    <a:pt x="361236" y="56198"/>
                  </a:cubicBezTo>
                  <a:lnTo>
                    <a:pt x="311706" y="51435"/>
                  </a:lnTo>
                  <a:cubicBezTo>
                    <a:pt x="301228" y="50483"/>
                    <a:pt x="290751" y="46673"/>
                    <a:pt x="283131" y="39053"/>
                  </a:cubicBezTo>
                  <a:lnTo>
                    <a:pt x="245031" y="7620"/>
                  </a:lnTo>
                  <a:cubicBezTo>
                    <a:pt x="238363" y="2858"/>
                    <a:pt x="230743" y="0"/>
                    <a:pt x="223123" y="0"/>
                  </a:cubicBezTo>
                  <a:cubicBezTo>
                    <a:pt x="215503" y="0"/>
                    <a:pt x="207883" y="2858"/>
                    <a:pt x="201216" y="7620"/>
                  </a:cubicBezTo>
                  <a:lnTo>
                    <a:pt x="163116" y="39053"/>
                  </a:lnTo>
                  <a:cubicBezTo>
                    <a:pt x="154543" y="45720"/>
                    <a:pt x="145018" y="50483"/>
                    <a:pt x="134541" y="51435"/>
                  </a:cubicBezTo>
                  <a:lnTo>
                    <a:pt x="86916" y="56198"/>
                  </a:lnTo>
                  <a:cubicBezTo>
                    <a:pt x="70723" y="58103"/>
                    <a:pt x="58341" y="70485"/>
                    <a:pt x="56436" y="86678"/>
                  </a:cubicBezTo>
                  <a:lnTo>
                    <a:pt x="51673" y="136208"/>
                  </a:lnTo>
                  <a:cubicBezTo>
                    <a:pt x="50721" y="146685"/>
                    <a:pt x="46911" y="157163"/>
                    <a:pt x="39291" y="164783"/>
                  </a:cubicBezTo>
                  <a:lnTo>
                    <a:pt x="7858" y="202883"/>
                  </a:lnTo>
                  <a:cubicBezTo>
                    <a:pt x="-2619" y="215265"/>
                    <a:pt x="-2619" y="233363"/>
                    <a:pt x="7858" y="245745"/>
                  </a:cubicBezTo>
                  <a:lnTo>
                    <a:pt x="39291" y="283845"/>
                  </a:lnTo>
                  <a:cubicBezTo>
                    <a:pt x="45958" y="292418"/>
                    <a:pt x="50721" y="301943"/>
                    <a:pt x="51673" y="312420"/>
                  </a:cubicBezTo>
                  <a:lnTo>
                    <a:pt x="56436" y="361950"/>
                  </a:lnTo>
                  <a:cubicBezTo>
                    <a:pt x="58341" y="378143"/>
                    <a:pt x="70723" y="390525"/>
                    <a:pt x="86916" y="392430"/>
                  </a:cubicBezTo>
                  <a:lnTo>
                    <a:pt x="129778" y="396240"/>
                  </a:lnTo>
                  <a:cubicBezTo>
                    <a:pt x="129778" y="396240"/>
                    <a:pt x="129778" y="396240"/>
                    <a:pt x="129778" y="396240"/>
                  </a:cubicBezTo>
                  <a:lnTo>
                    <a:pt x="135493" y="397193"/>
                  </a:lnTo>
                  <a:cubicBezTo>
                    <a:pt x="145971" y="398145"/>
                    <a:pt x="156448" y="401955"/>
                    <a:pt x="164068" y="409575"/>
                  </a:cubicBezTo>
                  <a:lnTo>
                    <a:pt x="202168" y="441008"/>
                  </a:lnTo>
                  <a:cubicBezTo>
                    <a:pt x="214551" y="451485"/>
                    <a:pt x="232648" y="451485"/>
                    <a:pt x="245031" y="441008"/>
                  </a:cubicBezTo>
                  <a:lnTo>
                    <a:pt x="283131" y="409575"/>
                  </a:lnTo>
                  <a:cubicBezTo>
                    <a:pt x="291703" y="402908"/>
                    <a:pt x="301228" y="398145"/>
                    <a:pt x="311706" y="397193"/>
                  </a:cubicBezTo>
                  <a:lnTo>
                    <a:pt x="317421" y="396240"/>
                  </a:lnTo>
                  <a:cubicBezTo>
                    <a:pt x="317421" y="396240"/>
                    <a:pt x="317421" y="396240"/>
                    <a:pt x="318373" y="396240"/>
                  </a:cubicBezTo>
                  <a:lnTo>
                    <a:pt x="361236" y="392430"/>
                  </a:lnTo>
                  <a:cubicBezTo>
                    <a:pt x="377428" y="390525"/>
                    <a:pt x="389811" y="378143"/>
                    <a:pt x="391716" y="361950"/>
                  </a:cubicBezTo>
                  <a:lnTo>
                    <a:pt x="396478" y="312420"/>
                  </a:lnTo>
                  <a:cubicBezTo>
                    <a:pt x="397431" y="301943"/>
                    <a:pt x="401241" y="291465"/>
                    <a:pt x="408861" y="283845"/>
                  </a:cubicBezTo>
                  <a:lnTo>
                    <a:pt x="440293" y="245745"/>
                  </a:lnTo>
                  <a:cubicBezTo>
                    <a:pt x="450771" y="233363"/>
                    <a:pt x="450771" y="215265"/>
                    <a:pt x="440293" y="202883"/>
                  </a:cubicBezTo>
                  <a:close/>
                </a:path>
              </a:pathLst>
            </a:custGeom>
            <a:noFill/>
            <a:ln w="19050" cap="rnd">
              <a:solidFill>
                <a:srgbClr val="008C95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2E1A448-B709-4495-878B-C64DEDE093E0}"/>
                </a:ext>
              </a:extLst>
            </p:cNvPr>
            <p:cNvSpPr/>
            <p:nvPr/>
          </p:nvSpPr>
          <p:spPr>
            <a:xfrm>
              <a:off x="3148749" y="1400372"/>
              <a:ext cx="140017" cy="93344"/>
            </a:xfrm>
            <a:custGeom>
              <a:avLst/>
              <a:gdLst>
                <a:gd name="connsiteX0" fmla="*/ 0 w 140017"/>
                <a:gd name="connsiteY0" fmla="*/ 47625 h 93344"/>
                <a:gd name="connsiteX1" fmla="*/ 47625 w 140017"/>
                <a:gd name="connsiteY1" fmla="*/ 93345 h 93344"/>
                <a:gd name="connsiteX2" fmla="*/ 140017 w 140017"/>
                <a:gd name="connsiteY2" fmla="*/ 0 h 9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7" h="93344">
                  <a:moveTo>
                    <a:pt x="0" y="47625"/>
                  </a:moveTo>
                  <a:lnTo>
                    <a:pt x="47625" y="93345"/>
                  </a:lnTo>
                  <a:lnTo>
                    <a:pt x="140017" y="0"/>
                  </a:lnTo>
                </a:path>
              </a:pathLst>
            </a:custGeom>
            <a:noFill/>
            <a:ln w="19050" cap="rnd">
              <a:solidFill>
                <a:srgbClr val="008C95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20225D8-6C5D-4E9B-8961-B8FAAB1863F5}"/>
                </a:ext>
              </a:extLst>
            </p:cNvPr>
            <p:cNvSpPr/>
            <p:nvPr/>
          </p:nvSpPr>
          <p:spPr>
            <a:xfrm>
              <a:off x="3085884" y="1314647"/>
              <a:ext cx="264795" cy="264795"/>
            </a:xfrm>
            <a:custGeom>
              <a:avLst/>
              <a:gdLst>
                <a:gd name="connsiteX0" fmla="*/ 264795 w 264795"/>
                <a:gd name="connsiteY0" fmla="*/ 132398 h 264795"/>
                <a:gd name="connsiteX1" fmla="*/ 132398 w 264795"/>
                <a:gd name="connsiteY1" fmla="*/ 264795 h 264795"/>
                <a:gd name="connsiteX2" fmla="*/ 0 w 264795"/>
                <a:gd name="connsiteY2" fmla="*/ 132398 h 264795"/>
                <a:gd name="connsiteX3" fmla="*/ 132398 w 264795"/>
                <a:gd name="connsiteY3" fmla="*/ 0 h 264795"/>
                <a:gd name="connsiteX4" fmla="*/ 264795 w 264795"/>
                <a:gd name="connsiteY4" fmla="*/ 132398 h 26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95" h="264795">
                  <a:moveTo>
                    <a:pt x="264795" y="132398"/>
                  </a:moveTo>
                  <a:cubicBezTo>
                    <a:pt x="264795" y="205519"/>
                    <a:pt x="205519" y="264795"/>
                    <a:pt x="132398" y="264795"/>
                  </a:cubicBezTo>
                  <a:cubicBezTo>
                    <a:pt x="59276" y="264795"/>
                    <a:pt x="0" y="205519"/>
                    <a:pt x="0" y="132398"/>
                  </a:cubicBezTo>
                  <a:cubicBezTo>
                    <a:pt x="0" y="59276"/>
                    <a:pt x="59276" y="0"/>
                    <a:pt x="132398" y="0"/>
                  </a:cubicBezTo>
                  <a:cubicBezTo>
                    <a:pt x="205519" y="0"/>
                    <a:pt x="264795" y="59276"/>
                    <a:pt x="264795" y="132398"/>
                  </a:cubicBezTo>
                  <a:close/>
                </a:path>
              </a:pathLst>
            </a:custGeom>
            <a:noFill/>
            <a:ln w="19050" cap="rnd">
              <a:solidFill>
                <a:srgbClr val="008C95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>
                <a:solidFill>
                  <a:prstClr val="black"/>
                </a:solidFill>
                <a:latin typeface="Open Sans"/>
              </a:endParaRPr>
            </a:p>
          </p:txBody>
        </p:sp>
      </p:grpSp>
      <p:sp>
        <p:nvSpPr>
          <p:cNvPr id="50" name="Graphic 48">
            <a:extLst>
              <a:ext uri="{FF2B5EF4-FFF2-40B4-BE49-F238E27FC236}">
                <a16:creationId xmlns:a16="http://schemas.microsoft.com/office/drawing/2014/main" id="{D2CEB686-D7AF-4661-A8AD-630AB7CEEEB3}"/>
              </a:ext>
            </a:extLst>
          </p:cNvPr>
          <p:cNvSpPr/>
          <p:nvPr/>
        </p:nvSpPr>
        <p:spPr>
          <a:xfrm>
            <a:off x="531495" y="1610793"/>
            <a:ext cx="455931" cy="455931"/>
          </a:xfrm>
          <a:custGeom>
            <a:avLst/>
            <a:gdLst>
              <a:gd name="connsiteX0" fmla="*/ 218663 w 341948"/>
              <a:gd name="connsiteY0" fmla="*/ 218663 h 341948"/>
              <a:gd name="connsiteX1" fmla="*/ 280441 w 341948"/>
              <a:gd name="connsiteY1" fmla="*/ 280441 h 341948"/>
              <a:gd name="connsiteX2" fmla="*/ 62591 w 341948"/>
              <a:gd name="connsiteY2" fmla="*/ 62591 h 341948"/>
              <a:gd name="connsiteX3" fmla="*/ 124369 w 341948"/>
              <a:gd name="connsiteY3" fmla="*/ 124369 h 341948"/>
              <a:gd name="connsiteX4" fmla="*/ 62591 w 341948"/>
              <a:gd name="connsiteY4" fmla="*/ 62591 h 341948"/>
              <a:gd name="connsiteX5" fmla="*/ 62591 w 341948"/>
              <a:gd name="connsiteY5" fmla="*/ 10567 h 341948"/>
              <a:gd name="connsiteX6" fmla="*/ 10567 w 341948"/>
              <a:gd name="connsiteY6" fmla="*/ 10567 h 341948"/>
              <a:gd name="connsiteX7" fmla="*/ 10567 w 341948"/>
              <a:gd name="connsiteY7" fmla="*/ 62591 h 341948"/>
              <a:gd name="connsiteX8" fmla="*/ 62591 w 341948"/>
              <a:gd name="connsiteY8" fmla="*/ 62591 h 341948"/>
              <a:gd name="connsiteX9" fmla="*/ 331381 w 341948"/>
              <a:gd name="connsiteY9" fmla="*/ 331381 h 341948"/>
              <a:gd name="connsiteX10" fmla="*/ 331381 w 341948"/>
              <a:gd name="connsiteY10" fmla="*/ 279357 h 341948"/>
              <a:gd name="connsiteX11" fmla="*/ 279357 w 341948"/>
              <a:gd name="connsiteY11" fmla="*/ 279357 h 341948"/>
              <a:gd name="connsiteX12" fmla="*/ 279357 w 341948"/>
              <a:gd name="connsiteY12" fmla="*/ 331381 h 341948"/>
              <a:gd name="connsiteX13" fmla="*/ 331381 w 341948"/>
              <a:gd name="connsiteY13" fmla="*/ 331381 h 341948"/>
              <a:gd name="connsiteX14" fmla="*/ 124369 w 341948"/>
              <a:gd name="connsiteY14" fmla="*/ 218663 h 341948"/>
              <a:gd name="connsiteX15" fmla="*/ 85352 w 341948"/>
              <a:gd name="connsiteY15" fmla="*/ 257680 h 341948"/>
              <a:gd name="connsiteX16" fmla="*/ 258764 w 341948"/>
              <a:gd name="connsiteY16" fmla="*/ 83184 h 341948"/>
              <a:gd name="connsiteX17" fmla="*/ 217579 w 341948"/>
              <a:gd name="connsiteY17" fmla="*/ 124369 h 341948"/>
              <a:gd name="connsiteX18" fmla="*/ 258764 w 341948"/>
              <a:gd name="connsiteY18" fmla="*/ 83184 h 341948"/>
              <a:gd name="connsiteX19" fmla="*/ 293447 w 341948"/>
              <a:gd name="connsiteY19" fmla="*/ 83184 h 341948"/>
              <a:gd name="connsiteX20" fmla="*/ 293447 w 341948"/>
              <a:gd name="connsiteY20" fmla="*/ 48501 h 341948"/>
              <a:gd name="connsiteX21" fmla="*/ 258764 w 341948"/>
              <a:gd name="connsiteY21" fmla="*/ 48501 h 341948"/>
              <a:gd name="connsiteX22" fmla="*/ 258764 w 341948"/>
              <a:gd name="connsiteY22" fmla="*/ 83184 h 341948"/>
              <a:gd name="connsiteX23" fmla="*/ 17070 w 341948"/>
              <a:gd name="connsiteY23" fmla="*/ 324878 h 341948"/>
              <a:gd name="connsiteX24" fmla="*/ 84268 w 341948"/>
              <a:gd name="connsiteY24" fmla="*/ 324878 h 341948"/>
              <a:gd name="connsiteX25" fmla="*/ 84268 w 341948"/>
              <a:gd name="connsiteY25" fmla="*/ 257680 h 341948"/>
              <a:gd name="connsiteX26" fmla="*/ 17070 w 341948"/>
              <a:gd name="connsiteY26" fmla="*/ 257680 h 341948"/>
              <a:gd name="connsiteX27" fmla="*/ 17070 w 341948"/>
              <a:gd name="connsiteY27" fmla="*/ 324878 h 341948"/>
              <a:gd name="connsiteX28" fmla="*/ 170974 w 341948"/>
              <a:gd name="connsiteY28" fmla="*/ 238172 h 341948"/>
              <a:gd name="connsiteX29" fmla="*/ 238172 w 341948"/>
              <a:gd name="connsiteY29" fmla="*/ 170974 h 341948"/>
              <a:gd name="connsiteX30" fmla="*/ 170974 w 341948"/>
              <a:gd name="connsiteY30" fmla="*/ 103777 h 341948"/>
              <a:gd name="connsiteX31" fmla="*/ 103777 w 341948"/>
              <a:gd name="connsiteY31" fmla="*/ 170974 h 341948"/>
              <a:gd name="connsiteX32" fmla="*/ 170974 w 341948"/>
              <a:gd name="connsiteY32" fmla="*/ 238172 h 341948"/>
              <a:gd name="connsiteX33" fmla="*/ 170974 w 341948"/>
              <a:gd name="connsiteY33" fmla="*/ 238172 h 341948"/>
              <a:gd name="connsiteX34" fmla="*/ 238172 w 341948"/>
              <a:gd name="connsiteY34" fmla="*/ 170974 h 341948"/>
              <a:gd name="connsiteX35" fmla="*/ 170974 w 341948"/>
              <a:gd name="connsiteY35" fmla="*/ 103777 h 341948"/>
              <a:gd name="connsiteX36" fmla="*/ 103777 w 341948"/>
              <a:gd name="connsiteY36" fmla="*/ 170974 h 341948"/>
              <a:gd name="connsiteX37" fmla="*/ 170974 w 341948"/>
              <a:gd name="connsiteY37" fmla="*/ 238172 h 34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41948" h="341948">
                <a:moveTo>
                  <a:pt x="218663" y="218663"/>
                </a:moveTo>
                <a:lnTo>
                  <a:pt x="280441" y="280441"/>
                </a:lnTo>
                <a:moveTo>
                  <a:pt x="62591" y="62591"/>
                </a:moveTo>
                <a:lnTo>
                  <a:pt x="124369" y="124369"/>
                </a:lnTo>
                <a:moveTo>
                  <a:pt x="62591" y="62591"/>
                </a:moveTo>
                <a:cubicBezTo>
                  <a:pt x="76681" y="48501"/>
                  <a:pt x="76681" y="24657"/>
                  <a:pt x="62591" y="10567"/>
                </a:cubicBezTo>
                <a:cubicBezTo>
                  <a:pt x="47418" y="-3522"/>
                  <a:pt x="24657" y="-3522"/>
                  <a:pt x="10567" y="10567"/>
                </a:cubicBezTo>
                <a:cubicBezTo>
                  <a:pt x="-3522" y="24657"/>
                  <a:pt x="-3522" y="47418"/>
                  <a:pt x="10567" y="62591"/>
                </a:cubicBezTo>
                <a:cubicBezTo>
                  <a:pt x="24657" y="76681"/>
                  <a:pt x="47418" y="76681"/>
                  <a:pt x="62591" y="62591"/>
                </a:cubicBezTo>
                <a:moveTo>
                  <a:pt x="331381" y="331381"/>
                </a:moveTo>
                <a:cubicBezTo>
                  <a:pt x="345471" y="317291"/>
                  <a:pt x="345471" y="293447"/>
                  <a:pt x="331381" y="279357"/>
                </a:cubicBezTo>
                <a:cubicBezTo>
                  <a:pt x="317291" y="265267"/>
                  <a:pt x="293447" y="265267"/>
                  <a:pt x="279357" y="279357"/>
                </a:cubicBezTo>
                <a:cubicBezTo>
                  <a:pt x="265267" y="293447"/>
                  <a:pt x="265267" y="317291"/>
                  <a:pt x="279357" y="331381"/>
                </a:cubicBezTo>
                <a:cubicBezTo>
                  <a:pt x="294531" y="345471"/>
                  <a:pt x="317291" y="345471"/>
                  <a:pt x="331381" y="331381"/>
                </a:cubicBezTo>
                <a:moveTo>
                  <a:pt x="124369" y="218663"/>
                </a:moveTo>
                <a:lnTo>
                  <a:pt x="85352" y="257680"/>
                </a:lnTo>
                <a:moveTo>
                  <a:pt x="258764" y="83184"/>
                </a:moveTo>
                <a:lnTo>
                  <a:pt x="217579" y="124369"/>
                </a:lnTo>
                <a:moveTo>
                  <a:pt x="258764" y="83184"/>
                </a:moveTo>
                <a:cubicBezTo>
                  <a:pt x="268519" y="92938"/>
                  <a:pt x="283692" y="92938"/>
                  <a:pt x="293447" y="83184"/>
                </a:cubicBezTo>
                <a:cubicBezTo>
                  <a:pt x="303201" y="73429"/>
                  <a:pt x="303201" y="58256"/>
                  <a:pt x="293447" y="48501"/>
                </a:cubicBezTo>
                <a:cubicBezTo>
                  <a:pt x="283692" y="38747"/>
                  <a:pt x="268519" y="38747"/>
                  <a:pt x="258764" y="48501"/>
                </a:cubicBezTo>
                <a:cubicBezTo>
                  <a:pt x="249010" y="58256"/>
                  <a:pt x="249010" y="73429"/>
                  <a:pt x="258764" y="83184"/>
                </a:cubicBezTo>
                <a:moveTo>
                  <a:pt x="17070" y="324878"/>
                </a:moveTo>
                <a:cubicBezTo>
                  <a:pt x="35495" y="343303"/>
                  <a:pt x="65843" y="343303"/>
                  <a:pt x="84268" y="324878"/>
                </a:cubicBezTo>
                <a:cubicBezTo>
                  <a:pt x="102693" y="306453"/>
                  <a:pt x="102693" y="276106"/>
                  <a:pt x="84268" y="257680"/>
                </a:cubicBezTo>
                <a:cubicBezTo>
                  <a:pt x="65843" y="239255"/>
                  <a:pt x="35495" y="239255"/>
                  <a:pt x="17070" y="257680"/>
                </a:cubicBezTo>
                <a:cubicBezTo>
                  <a:pt x="-1355" y="276106"/>
                  <a:pt x="-1355" y="306453"/>
                  <a:pt x="17070" y="324878"/>
                </a:cubicBezTo>
                <a:moveTo>
                  <a:pt x="170974" y="238172"/>
                </a:moveTo>
                <a:cubicBezTo>
                  <a:pt x="207824" y="238172"/>
                  <a:pt x="238172" y="207824"/>
                  <a:pt x="238172" y="170974"/>
                </a:cubicBezTo>
                <a:cubicBezTo>
                  <a:pt x="238172" y="134124"/>
                  <a:pt x="207824" y="103777"/>
                  <a:pt x="170974" y="103777"/>
                </a:cubicBezTo>
                <a:cubicBezTo>
                  <a:pt x="134124" y="103777"/>
                  <a:pt x="103777" y="134124"/>
                  <a:pt x="103777" y="170974"/>
                </a:cubicBezTo>
                <a:cubicBezTo>
                  <a:pt x="104860" y="207824"/>
                  <a:pt x="134124" y="238172"/>
                  <a:pt x="170974" y="238172"/>
                </a:cubicBezTo>
                <a:moveTo>
                  <a:pt x="170974" y="238172"/>
                </a:moveTo>
                <a:cubicBezTo>
                  <a:pt x="207824" y="238172"/>
                  <a:pt x="238172" y="207824"/>
                  <a:pt x="238172" y="170974"/>
                </a:cubicBezTo>
                <a:cubicBezTo>
                  <a:pt x="238172" y="134124"/>
                  <a:pt x="207824" y="103777"/>
                  <a:pt x="170974" y="103777"/>
                </a:cubicBezTo>
                <a:cubicBezTo>
                  <a:pt x="134124" y="103777"/>
                  <a:pt x="103777" y="134124"/>
                  <a:pt x="103777" y="170974"/>
                </a:cubicBezTo>
                <a:cubicBezTo>
                  <a:pt x="104860" y="207824"/>
                  <a:pt x="134124" y="238172"/>
                  <a:pt x="170974" y="238172"/>
                </a:cubicBezTo>
                <a:close/>
              </a:path>
            </a:pathLst>
          </a:custGeom>
          <a:noFill/>
          <a:ln w="19050" cap="flat">
            <a:solidFill>
              <a:srgbClr val="008C95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445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6409" y="732583"/>
            <a:ext cx="11702659" cy="640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38622"/>
            <a:r>
              <a:rPr lang="ru-RU" sz="3200" kern="0" dirty="0" smtClean="0">
                <a:solidFill>
                  <a:schemeClr val="tx1"/>
                </a:solidFill>
                <a:cs typeface="Arial" panose="020B0604020202020204" pitchFamily="34" charset="0"/>
              </a:rPr>
              <a:t>Объединение научно-исследовательской работы дает дополнительный стимул к развитию науки в России, создавая возможности к импортозамещению сырья и технологий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267600" y="2493819"/>
            <a:ext cx="2584250" cy="1293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Собственные катализаторы – основа </a:t>
            </a:r>
            <a:r>
              <a:rPr lang="ru-RU" sz="1600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сырьевой безопасности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969163" y="2571750"/>
            <a:ext cx="3039051" cy="1173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Общая инфраструктура развития ассортимента полиолефинов и эластомеров </a:t>
            </a:r>
            <a:endParaRPr lang="ru-RU" sz="1600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946" y="3899942"/>
            <a:ext cx="370590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828" algn="just" defTabSz="909280" fontAlgn="base">
              <a:lnSpc>
                <a:spcPct val="120000"/>
              </a:lnSpc>
              <a:spcBef>
                <a:spcPts val="599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Объединение мощностей 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создает экономические предпосылки для разработки 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и 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создания 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собственного производства катализаторов синтеза 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полиолефинов для всей отрасли (совокупный 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объем потребности объединенных активов в катализаторах синтеза полиолефинов после реализации АГХК составит 857 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т/г, около 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70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% текущей 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потребности 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РФ), 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а также иных 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катализаторов</a:t>
            </a:r>
            <a:endParaRPr lang="ru-RU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083176" y="3911375"/>
            <a:ext cx="3854521" cy="149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828" algn="just" defTabSz="909280" fontAlgn="base">
              <a:lnSpc>
                <a:spcPct val="120000"/>
              </a:lnSpc>
              <a:spcBef>
                <a:spcPts val="599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Синергия между исследовательским центром СИБУР </a:t>
            </a:r>
            <a:r>
              <a:rPr lang="ru-RU" sz="1200" dirty="0" err="1" smtClean="0">
                <a:solidFill>
                  <a:srgbClr val="000000"/>
                </a:solidFill>
                <a:latin typeface="+mj-lt"/>
              </a:rPr>
              <a:t>Полилаб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,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 НКНХ и КОС  по полиолефинам. </a:t>
            </a:r>
          </a:p>
          <a:p>
            <a:pPr marL="79828" algn="just" defTabSz="909280" fontAlgn="base">
              <a:lnSpc>
                <a:spcPct val="120000"/>
              </a:lnSpc>
              <a:spcBef>
                <a:spcPts val="599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Объединение возможностей пилотной установки </a:t>
            </a:r>
            <a:r>
              <a:rPr lang="ru-RU" sz="1200" dirty="0" smtClean="0">
                <a:latin typeface="+mj-lt"/>
              </a:rPr>
              <a:t>НКНХ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 и ресурсов центра Эластомеров СИБУР (компетенции по синтезу переработке и применениям термоэластопластов и синтетических каучуков)</a:t>
            </a:r>
            <a:endParaRPr lang="ru-RU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125527" y="2581147"/>
            <a:ext cx="2749401" cy="1032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Совместные разработки в области экономики замкнутого цикла </a:t>
            </a:r>
            <a:r>
              <a:rPr lang="en-US" sz="1600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(ESG)</a:t>
            </a:r>
            <a:endParaRPr lang="ru-RU" sz="1600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152922" y="3899942"/>
            <a:ext cx="3722006" cy="118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828" algn="just" defTabSz="909280" fontAlgn="base">
              <a:lnSpc>
                <a:spcPct val="120000"/>
              </a:lnSpc>
              <a:spcBef>
                <a:spcPts val="599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Объединение 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инвестиций и имеющихся наработок для решения капиталоемких научно-технологических задач в области экономики замкнутого цикла и ответственного природопользования, которые компаниям затруднительно решать по отдельности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56" y="2706832"/>
            <a:ext cx="685345" cy="6853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009" y="2768477"/>
            <a:ext cx="623700" cy="623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6" y="2706832"/>
            <a:ext cx="902855" cy="90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q8cADpNsfpA5PAoA8pI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hqFUdFT9yEIMpbwKgKa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hqFUdFT9yEIMpbwKgK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hqFUdFT9yEIMpbwKgKa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hqFUdFT9yEIMpbwKgKa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hqFUdFT9yEIMpbwKgKa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hqFUdFT9yEIMpbwKgKa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hqFUdFT9yEIMpbwKgKa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hqFUdFT9yEIMpbwKgKa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hqFUdFT9yEIMpbwKgKa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hqFUdFT9yEIMpbwKgKa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hqFUdFT9yEIMpbwKgKa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hqFUdFT9yEIMpbwKgKa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hqFUdFT9yEIMpbwKgKa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hqFUdFT9yEIMpbwKgKa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kBubSo.E6qAfW3ISPmq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MKhT5g6kG3OWWHpm.gy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MKhT5g6kG3OWWHpm.gy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MKhT5g6kG3OWWHpm.gy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sznRjaOOoS40jeWW3oT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sznRjaOOoS40jeWW3oT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mm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pen-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71E01BE4-6F9D-4686-BA7C-420D0C7B4516}" vid="{4C466E93-E706-4180-BA6C-5E4CE6361A5B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</TotalTime>
  <Words>2030</Words>
  <Application>Microsoft Office PowerPoint</Application>
  <PresentationFormat>Широкоэкранный</PresentationFormat>
  <Paragraphs>412</Paragraphs>
  <Slides>19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Open Sans</vt:lpstr>
      <vt:lpstr>Open Sans Light</vt:lpstr>
      <vt:lpstr>Open Sans Semibold</vt:lpstr>
      <vt:lpstr>Trebuchet MS</vt:lpstr>
      <vt:lpstr>Wingdings</vt:lpstr>
      <vt:lpstr>Тема Office</vt:lpstr>
      <vt:lpstr>10mm</vt:lpstr>
      <vt:lpstr>2_Тема Office</vt:lpstr>
      <vt:lpstr>Слайд think-cell</vt:lpstr>
      <vt:lpstr>think-cell Slide</vt:lpstr>
      <vt:lpstr>3ий Дискуссионный клуб онлайн-журнала «СИБУР Клиентам» №21: объединение СИБУР и предприятий ТАИФ</vt:lpstr>
      <vt:lpstr>Презентация PowerPoint</vt:lpstr>
      <vt:lpstr>То, что нас объединяет</vt:lpstr>
      <vt:lpstr>Дополнительные возможности для клиентов</vt:lpstr>
      <vt:lpstr>Взаимодополняемость продуктового портфеля</vt:lpstr>
      <vt:lpstr>Презентация PowerPoint</vt:lpstr>
      <vt:lpstr>Презентация PowerPoint</vt:lpstr>
      <vt:lpstr>Единая компания — мощный импульс в исследованиях и разработках</vt:lpstr>
      <vt:lpstr>Презентация PowerPoint</vt:lpstr>
      <vt:lpstr>Создание единой компании даст дополнительный стимул развитию бизнеса</vt:lpstr>
      <vt:lpstr>Презентация PowerPoint</vt:lpstr>
      <vt:lpstr>Технический сервис нефтехимического  бизнеса СИБУР</vt:lpstr>
      <vt:lpstr>Презентация PowerPoint</vt:lpstr>
      <vt:lpstr>ТЕХНИЧЕСКИЙ СЕРВИС</vt:lpstr>
      <vt:lpstr>Презентация PowerPoint</vt:lpstr>
      <vt:lpstr>Презентация PowerPoint</vt:lpstr>
      <vt:lpstr>Цифровой технический сервис (ЦТС) и продвинутая аналитика –  новый сервис для клиентов1</vt:lpstr>
      <vt:lpstr>ПРИМЕР РЕАЛИЗОВАННОГО ПРОЕКТА</vt:lpstr>
      <vt:lpstr>НОВЫЕ ВОЗМОЖНОСТИ ДЛЯ КЛИЕНТА</vt:lpstr>
    </vt:vector>
  </TitlesOfParts>
  <Company>SIBUR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Евдокимов Павел Олегович</dc:creator>
  <cp:lastModifiedBy>Иванов Святослав Сергеевич</cp:lastModifiedBy>
  <cp:revision>141</cp:revision>
  <dcterms:created xsi:type="dcterms:W3CDTF">2021-02-25T08:58:01Z</dcterms:created>
  <dcterms:modified xsi:type="dcterms:W3CDTF">2021-11-18T09:03:21Z</dcterms:modified>
</cp:coreProperties>
</file>