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4292" r:id="rId2"/>
    <p:sldMasterId id="2147484537" r:id="rId3"/>
    <p:sldMasterId id="2147484319" r:id="rId4"/>
    <p:sldMasterId id="2147484353" r:id="rId5"/>
    <p:sldMasterId id="2147484393" r:id="rId6"/>
    <p:sldMasterId id="2147484437" r:id="rId7"/>
  </p:sldMasterIdLst>
  <p:sldIdLst>
    <p:sldId id="256" r:id="rId8"/>
    <p:sldId id="257" r:id="rId9"/>
    <p:sldId id="259" r:id="rId10"/>
    <p:sldId id="260" r:id="rId11"/>
    <p:sldId id="264" r:id="rId12"/>
    <p:sldId id="261" r:id="rId13"/>
    <p:sldId id="262" r:id="rId14"/>
    <p:sldId id="263" r:id="rId15"/>
    <p:sldId id="265" r:id="rId16"/>
  </p:sldIdLst>
  <p:sldSz cx="9144000" cy="5143500" type="screen16x9"/>
  <p:notesSz cx="6858000" cy="9144000"/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42" y="438"/>
      </p:cViewPr>
      <p:guideLst>
        <p:guide orient="horz" pos="7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w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jp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w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нано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8072"/>
            <a:ext cx="9144000" cy="1665428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577368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351925"/>
            <a:ext cx="5024960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53593" y="2351925"/>
            <a:ext cx="3154741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6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8" name="Полилиния 37"/>
          <p:cNvSpPr/>
          <p:nvPr/>
        </p:nvSpPr>
        <p:spPr bwMode="auto">
          <a:xfrm>
            <a:off x="4844394" y="-1929"/>
            <a:ext cx="4305387" cy="5153178"/>
          </a:xfrm>
          <a:custGeom>
            <a:avLst/>
            <a:gdLst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367383 w 4360542"/>
              <a:gd name="connsiteY6" fmla="*/ 5143500 h 5143500"/>
              <a:gd name="connsiteX7" fmla="*/ 0 w 4360542"/>
              <a:gd name="connsiteY7" fmla="*/ 5143500 h 5143500"/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150407 w 4360542"/>
              <a:gd name="connsiteY6" fmla="*/ 5143500 h 5143500"/>
              <a:gd name="connsiteX7" fmla="*/ 0 w 4360542"/>
              <a:gd name="connsiteY7" fmla="*/ 5143500 h 5143500"/>
              <a:gd name="connsiteX8" fmla="*/ 0 w 4360542"/>
              <a:gd name="connsiteY8" fmla="*/ 0 h 5143500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896442 w 4360542"/>
              <a:gd name="connsiteY5" fmla="*/ 3131796 h 5151249"/>
              <a:gd name="connsiteX6" fmla="*/ 150407 w 4360542"/>
              <a:gd name="connsiteY6" fmla="*/ 5151249 h 5151249"/>
              <a:gd name="connsiteX7" fmla="*/ 0 w 4360542"/>
              <a:gd name="connsiteY7" fmla="*/ 5143500 h 5151249"/>
              <a:gd name="connsiteX8" fmla="*/ 0 w 4360542"/>
              <a:gd name="connsiteY8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0766 w 4360542"/>
              <a:gd name="connsiteY2" fmla="*/ 2527146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423327 w 4360542"/>
              <a:gd name="connsiteY1" fmla="*/ 1929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1929 h 5153178"/>
              <a:gd name="connsiteX1" fmla="*/ 427185 w 4360542"/>
              <a:gd name="connsiteY1" fmla="*/ 0 h 5153178"/>
              <a:gd name="connsiteX2" fmla="*/ 2333206 w 4360542"/>
              <a:gd name="connsiteY2" fmla="*/ 2482777 h 5153178"/>
              <a:gd name="connsiteX3" fmla="*/ 4305387 w 4360542"/>
              <a:gd name="connsiteY3" fmla="*/ 150844 h 5153178"/>
              <a:gd name="connsiteX4" fmla="*/ 4360542 w 4360542"/>
              <a:gd name="connsiteY4" fmla="*/ 197124 h 5153178"/>
              <a:gd name="connsiteX5" fmla="*/ 150407 w 4360542"/>
              <a:gd name="connsiteY5" fmla="*/ 5153178 h 5153178"/>
              <a:gd name="connsiteX6" fmla="*/ 0 w 4360542"/>
              <a:gd name="connsiteY6" fmla="*/ 5145429 h 5153178"/>
              <a:gd name="connsiteX7" fmla="*/ 0 w 4360542"/>
              <a:gd name="connsiteY7" fmla="*/ 1929 h 5153178"/>
              <a:gd name="connsiteX0" fmla="*/ 0 w 4305387"/>
              <a:gd name="connsiteY0" fmla="*/ 1929 h 5153178"/>
              <a:gd name="connsiteX1" fmla="*/ 427185 w 4305387"/>
              <a:gd name="connsiteY1" fmla="*/ 0 h 5153178"/>
              <a:gd name="connsiteX2" fmla="*/ 2333206 w 4305387"/>
              <a:gd name="connsiteY2" fmla="*/ 2482777 h 5153178"/>
              <a:gd name="connsiteX3" fmla="*/ 4305387 w 4305387"/>
              <a:gd name="connsiteY3" fmla="*/ 150844 h 5153178"/>
              <a:gd name="connsiteX4" fmla="*/ 4302669 w 4305387"/>
              <a:gd name="connsiteY4" fmla="*/ 272359 h 5153178"/>
              <a:gd name="connsiteX5" fmla="*/ 150407 w 4305387"/>
              <a:gd name="connsiteY5" fmla="*/ 5153178 h 5153178"/>
              <a:gd name="connsiteX6" fmla="*/ 0 w 4305387"/>
              <a:gd name="connsiteY6" fmla="*/ 5145429 h 5153178"/>
              <a:gd name="connsiteX7" fmla="*/ 0 w 4305387"/>
              <a:gd name="connsiteY7" fmla="*/ 1929 h 515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5387" h="5153178">
                <a:moveTo>
                  <a:pt x="0" y="1929"/>
                </a:moveTo>
                <a:lnTo>
                  <a:pt x="427185" y="0"/>
                </a:lnTo>
                <a:lnTo>
                  <a:pt x="2333206" y="2482777"/>
                </a:lnTo>
                <a:lnTo>
                  <a:pt x="4305387" y="150844"/>
                </a:lnTo>
                <a:lnTo>
                  <a:pt x="4302669" y="272359"/>
                </a:lnTo>
                <a:lnTo>
                  <a:pt x="150407" y="5153178"/>
                </a:lnTo>
                <a:lnTo>
                  <a:pt x="0" y="5145429"/>
                </a:lnTo>
                <a:lnTo>
                  <a:pt x="0" y="19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003145" y="170985"/>
            <a:ext cx="4137788" cy="4972515"/>
          </a:xfrm>
          <a:custGeom>
            <a:avLst/>
            <a:gdLst>
              <a:gd name="connsiteX0" fmla="*/ 0 w 4126526"/>
              <a:gd name="connsiteY0" fmla="*/ 0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0 w 4126526"/>
              <a:gd name="connsiteY4" fmla="*/ 0 h 4838700"/>
              <a:gd name="connsiteX0" fmla="*/ 4108938 w 4126526"/>
              <a:gd name="connsiteY0" fmla="*/ 5862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4108938 w 4126526"/>
              <a:gd name="connsiteY4" fmla="*/ 5862 h 4838700"/>
              <a:gd name="connsiteX0" fmla="*/ 4108938 w 4136800"/>
              <a:gd name="connsiteY0" fmla="*/ 40794 h 4873632"/>
              <a:gd name="connsiteX1" fmla="*/ 4136800 w 4136800"/>
              <a:gd name="connsiteY1" fmla="*/ 0 h 4873632"/>
              <a:gd name="connsiteX2" fmla="*/ 4126526 w 4136800"/>
              <a:gd name="connsiteY2" fmla="*/ 4873632 h 4873632"/>
              <a:gd name="connsiteX3" fmla="*/ 0 w 4136800"/>
              <a:gd name="connsiteY3" fmla="*/ 4873632 h 4873632"/>
              <a:gd name="connsiteX4" fmla="*/ 4108938 w 4136800"/>
              <a:gd name="connsiteY4" fmla="*/ 40794 h 4873632"/>
              <a:gd name="connsiteX0" fmla="*/ 4108938 w 4137788"/>
              <a:gd name="connsiteY0" fmla="*/ 40794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4" fmla="*/ 4108938 w 4137788"/>
              <a:gd name="connsiteY4" fmla="*/ 40794 h 487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788" h="4873632">
                <a:moveTo>
                  <a:pt x="4108938" y="40794"/>
                </a:moveTo>
                <a:lnTo>
                  <a:pt x="4136800" y="0"/>
                </a:lnTo>
                <a:cubicBezTo>
                  <a:pt x="4133375" y="1624544"/>
                  <a:pt x="4140225" y="3249088"/>
                  <a:pt x="4136800" y="4873632"/>
                </a:cubicBezTo>
                <a:lnTo>
                  <a:pt x="0" y="4873632"/>
                </a:lnTo>
                <a:lnTo>
                  <a:pt x="4108938" y="40794"/>
                </a:lnTo>
                <a:close/>
              </a:path>
            </a:pathLst>
          </a:cu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30371" y="0"/>
            <a:ext cx="3735147" cy="2239922"/>
          </a:xfrm>
          <a:prstGeom prst="flowChartMerge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5" y="357166"/>
            <a:ext cx="876123" cy="165600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25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26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29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3862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u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8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" y="2291184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бирюзовый 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31"/>
            <a:ext cx="3691499" cy="3983742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2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2031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9859878"/>
              </p:ext>
            </p:extLst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6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0" y="1477755"/>
            <a:ext cx="8606460" cy="634350"/>
          </a:xfrm>
          <a:prstGeom prst="rect">
            <a:avLst/>
          </a:prstGeom>
        </p:spPr>
        <p:txBody>
          <a:bodyPr anchor="t"/>
          <a:lstStyle>
            <a:lvl1pPr algn="l">
              <a:defRPr sz="2000" b="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5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1" y="1729716"/>
            <a:ext cx="8607046" cy="1021556"/>
          </a:xfrm>
          <a:prstGeom prst="rect">
            <a:avLst/>
          </a:prstGeo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4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631317" y="1630913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20707" y="1630913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18"/>
          <p:cNvSpPr>
            <a:spLocks noGrp="1"/>
          </p:cNvSpPr>
          <p:nvPr>
            <p:ph type="body" sz="quarter" idx="13"/>
          </p:nvPr>
        </p:nvSpPr>
        <p:spPr>
          <a:xfrm>
            <a:off x="612282" y="1302635"/>
            <a:ext cx="2951754" cy="217646"/>
          </a:xfrm>
          <a:prstGeom prst="rect">
            <a:avLst/>
          </a:prstGeo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27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3"/>
          </p:nvPr>
        </p:nvSpPr>
        <p:spPr>
          <a:xfrm>
            <a:off x="255588" y="998538"/>
            <a:ext cx="8650287" cy="359568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9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6" idx="3"/>
          </p:cNvCxnSpPr>
          <p:nvPr/>
        </p:nvCxnSpPr>
        <p:spPr bwMode="auto">
          <a:xfrm flipH="1" flipV="1">
            <a:off x="5104601" y="4659166"/>
            <a:ext cx="4039404" cy="3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" y="4659165"/>
            <a:ext cx="3840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3819313" y="4520666"/>
            <a:ext cx="12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ООО «СИБУР»</a:t>
            </a:r>
          </a:p>
        </p:txBody>
      </p:sp>
      <p:sp>
        <p:nvSpPr>
          <p:cNvPr id="3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FCD8F3-C746-4DE4-8045-39CBABF7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168897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255600" y="230411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255600" y="291925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255600" y="353439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255600" y="414953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26854C-9590-4F77-A1DA-AD30F168CD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5648" y="100101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1560EF-8C42-46D3-A113-AED54EB90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617681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ABE165-F729-425A-9522-F3ACCC449C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2234345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9A3E6EC-E939-43BF-BEAA-BE9928A833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2851009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451A043-E6A6-452E-BB24-0D7E5BCFD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3467673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7E7D48-BBF6-4E78-B5EB-487E2B7741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408433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566514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49963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C594E9-F98C-4ECD-BBE5-1A777FD07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BB7B1C5-0535-4FD0-9141-E4811B53E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989DD66-5540-48DC-A10A-5DDAB08B01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92F8E39-E868-4536-A12D-FD1C3FBCA9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6F9E0F-6B32-4528-B792-28DB2E17C0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1A60B29-3714-4301-95B5-4828A8E2C1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6565569-AD3D-4D67-9D0D-713544D237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5227" y="1001016"/>
            <a:ext cx="2646774" cy="375228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99" y="4755454"/>
            <a:ext cx="5989628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E97842-6475-454B-98E4-01D2322943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B98125D-1849-4AF0-BE91-E7620FA2CD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68FBEC0-B9BA-476B-ABDD-7E71B00EE8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29092CD-E822-4EDC-B8B6-0CD610BF5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7D889CD-8958-4384-9905-DA3BB80B46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FB8B23-03A2-49E8-B1D0-9DC2CBF3B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B760FD3-9F71-474E-8525-B92C26CC94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967120"/>
            <a:ext cx="2804795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980792E-90B1-44B5-8002-FDCADECFF3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185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500CAD4-F3E7-4A42-9896-E4DE9E9D76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85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1581854-5F88-478E-B1DF-C7C6B4714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185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D4FB18-41A7-45E9-8170-51281C4A3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185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28204F5-9978-458C-B886-0FE2D703C4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185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D3562CE-A3F4-466B-A9D3-AC2175F868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185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5CE170A8-BA82-4FE4-ADC7-72FC991D90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185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020" y="204540"/>
            <a:ext cx="552798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402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D1C6CFE-3B42-4E68-8F90-D16CA3CB5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4406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6402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EC294AA-CA93-448B-8CDF-AABD8FA08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4406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6402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81702C2-B12F-4EAE-994D-1092DDAA84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4406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36402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09921A7-5A7D-429D-98F8-5C3D0D68D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4406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36402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CE4F2F3-D83C-44A2-ADA5-3A2B4310AC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84406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36402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755A123-151B-4050-A5F3-4A9019222E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4406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6402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5355F9-7F30-4BD3-9D56-6F134F1949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4406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5357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5601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600" y="4755454"/>
            <a:ext cx="4106641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9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55588" y="842963"/>
            <a:ext cx="4210050" cy="3816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4681950" y="842963"/>
            <a:ext cx="4210050" cy="3816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4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22"/>
          </p:nvPr>
        </p:nvSpPr>
        <p:spPr>
          <a:xfrm>
            <a:off x="4667663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55588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C95F010-2C41-49B4-994C-8AE1F73A8DE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76C387D-3753-4B75-92C6-5D3702D415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диаграммы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8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4667663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96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2" idx="3"/>
          </p:cNvCxnSpPr>
          <p:nvPr/>
        </p:nvCxnSpPr>
        <p:spPr bwMode="auto">
          <a:xfrm flipH="1" flipV="1">
            <a:off x="5764121" y="4656786"/>
            <a:ext cx="3369172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endCxn id="32" idx="1"/>
          </p:cNvCxnSpPr>
          <p:nvPr/>
        </p:nvCxnSpPr>
        <p:spPr bwMode="auto">
          <a:xfrm flipV="1">
            <a:off x="-834" y="4656786"/>
            <a:ext cx="3819165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220086" y="3"/>
            <a:ext cx="2781533" cy="5143499"/>
            <a:chOff x="9220084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220084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94809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94809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94809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94809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94809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94809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94809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94809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94809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94809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94811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94811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94811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94811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94811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294811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94811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94811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94811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 bwMode="auto">
            <a:xfrm>
              <a:off x="9791817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3818331" y="4518286"/>
            <a:ext cx="1945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2D23F4-C02D-4C1E-BE41-8B09B121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фото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255588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4667663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6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0825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7663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46692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4377472-2581-4B39-80AE-581E00F85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5588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92BB08-C89E-41B5-A110-42DDF113B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67663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D5CA91E-9AC8-4158-AA35-A1935E35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5588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B00560-4053-45AA-85D0-1C55BA3D54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7663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727200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139627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722427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5134854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72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5ACD6DB4-4E35-4BB8-8994-407B920DED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DB96461-00C9-4618-B085-BC875E29CD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Рисунок 14">
            <a:extLst>
              <a:ext uri="{FF2B5EF4-FFF2-40B4-BE49-F238E27FC236}">
                <a16:creationId xmlns:a16="http://schemas.microsoft.com/office/drawing/2014/main" id="{4CE4A8B4-2328-4C2C-A1F8-423D717747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B1AEF316-0FE1-4213-A402-302C31640C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Рисунок 14">
            <a:extLst>
              <a:ext uri="{FF2B5EF4-FFF2-40B4-BE49-F238E27FC236}">
                <a16:creationId xmlns:a16="http://schemas.microsoft.com/office/drawing/2014/main" id="{64CD6F6C-3BD6-4982-9A80-480DEEF6FE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E2D9583-6670-486A-A170-4B7E3AAD4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648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Рисунок 14">
            <a:extLst>
              <a:ext uri="{FF2B5EF4-FFF2-40B4-BE49-F238E27FC236}">
                <a16:creationId xmlns:a16="http://schemas.microsoft.com/office/drawing/2014/main" id="{B2679DE3-113C-45B0-9FBB-84C80D90A2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34E2AE-DCD6-46D1-A1D1-59D4329076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648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Рисунок 14">
            <a:extLst>
              <a:ext uri="{FF2B5EF4-FFF2-40B4-BE49-F238E27FC236}">
                <a16:creationId xmlns:a16="http://schemas.microsoft.com/office/drawing/2014/main" id="{95B65BCB-FAFB-4949-9DA5-6DD965EF5D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F6D2344-1F01-4E57-B29B-777B243901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5648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Рисунок 14">
            <a:extLst>
              <a:ext uri="{FF2B5EF4-FFF2-40B4-BE49-F238E27FC236}">
                <a16:creationId xmlns:a16="http://schemas.microsoft.com/office/drawing/2014/main" id="{B338637A-8816-44B7-BB19-C9702D023FB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70B49F-E8D0-42E9-906A-E1BE376181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5648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Рисунок 14">
            <a:extLst>
              <a:ext uri="{FF2B5EF4-FFF2-40B4-BE49-F238E27FC236}">
                <a16:creationId xmlns:a16="http://schemas.microsoft.com/office/drawing/2014/main" id="{DEB00967-6AE4-4995-9A85-2356A9A4899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A098F644-4A32-41C9-AB95-DC7B1A2CBB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48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Рисунок 14">
            <a:extLst>
              <a:ext uri="{FF2B5EF4-FFF2-40B4-BE49-F238E27FC236}">
                <a16:creationId xmlns:a16="http://schemas.microsoft.com/office/drawing/2014/main" id="{52790202-17E3-482C-BBC7-0FDC08AA8D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821878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596A83C-CB24-431E-B6CA-8EAEEF87F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01926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Рисунок 14">
            <a:extLst>
              <a:ext uri="{FF2B5EF4-FFF2-40B4-BE49-F238E27FC236}">
                <a16:creationId xmlns:a16="http://schemas.microsoft.com/office/drawing/2014/main" id="{98CCCF76-0F0D-4468-B476-98F7E5F193D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21878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A14B70F-4E5F-4E68-A232-DB29D94825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01926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Рисунок 14">
            <a:extLst>
              <a:ext uri="{FF2B5EF4-FFF2-40B4-BE49-F238E27FC236}">
                <a16:creationId xmlns:a16="http://schemas.microsoft.com/office/drawing/2014/main" id="{B12EAE96-E1E7-4AEA-BE1F-929DC6D7DAC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821878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9563D9A-CED2-4ECA-8A37-BF67DAC51F4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01926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Рисунок 14">
            <a:extLst>
              <a:ext uri="{FF2B5EF4-FFF2-40B4-BE49-F238E27FC236}">
                <a16:creationId xmlns:a16="http://schemas.microsoft.com/office/drawing/2014/main" id="{F9F1D5B1-7350-461F-BEC4-A02D9209AAC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821878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B3655B-D02C-4974-B8BB-52053EF46F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01926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Рисунок 14">
            <a:extLst>
              <a:ext uri="{FF2B5EF4-FFF2-40B4-BE49-F238E27FC236}">
                <a16:creationId xmlns:a16="http://schemas.microsoft.com/office/drawing/2014/main" id="{DE3ECA66-605C-4EA2-80FD-5D3DD5A9751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821878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DA554DC-64B4-4829-893F-1BE738AADB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01926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Рисунок 14">
            <a:extLst>
              <a:ext uri="{FF2B5EF4-FFF2-40B4-BE49-F238E27FC236}">
                <a16:creationId xmlns:a16="http://schemas.microsoft.com/office/drawing/2014/main" id="{FC35F83D-02DD-4749-A458-B5EBA5DEC17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21878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B76B11AD-817F-47DD-B055-F17D2333517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01926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Рисунок 14">
            <a:extLst>
              <a:ext uri="{FF2B5EF4-FFF2-40B4-BE49-F238E27FC236}">
                <a16:creationId xmlns:a16="http://schemas.microsoft.com/office/drawing/2014/main" id="{D6937FE5-2DC9-467B-B2CB-1E208EC0346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821878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30E2FE77-DADE-42E6-BD8F-386BE6C5C23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301926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5601" y="1324799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8377" y="1324800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3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696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2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058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60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Название 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Название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4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5799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6156000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1218109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6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новое фото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>
            <a:off x="0" y="0"/>
            <a:ext cx="9144000" cy="5144400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55000"/>
                </a:srgbClr>
              </a:gs>
              <a:gs pos="74000">
                <a:schemeClr val="accent1">
                  <a:alpha val="36000"/>
                </a:schemeClr>
              </a:gs>
              <a:gs pos="100000">
                <a:schemeClr val="accent1">
                  <a:alpha val="1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8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51130" y="1400495"/>
            <a:ext cx="7216570" cy="1441767"/>
          </a:xfrm>
          <a:effectLst/>
        </p:spPr>
        <p:txBody>
          <a:bodyPr>
            <a:normAutofit/>
          </a:bodyPr>
          <a:lstStyle>
            <a:lvl1pPr>
              <a:defRPr lang="ru-RU" sz="3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50927" y="3149762"/>
            <a:ext cx="7216773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4140804"/>
            <a:ext cx="7216773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3" y="361700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85333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4705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3185333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6114705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87143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558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2065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1567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84080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30164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21945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2058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2058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5" hasCustomPrompt="1"/>
          </p:nvPr>
        </p:nvSpPr>
        <p:spPr>
          <a:xfrm>
            <a:off x="61560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6" hasCustomPrompt="1"/>
          </p:nvPr>
        </p:nvSpPr>
        <p:spPr>
          <a:xfrm>
            <a:off x="61560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652199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02400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703761" y="2802874"/>
            <a:ext cx="2298639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3652199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6602400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703761" y="828198"/>
            <a:ext cx="2298639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9864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38"/>
          </p:nvPr>
        </p:nvSpPr>
        <p:spPr>
          <a:xfrm>
            <a:off x="6156000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/>
          </p:nvPr>
        </p:nvSpPr>
        <p:spPr>
          <a:xfrm>
            <a:off x="6156000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4624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6875999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9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2461064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466653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Диаграмма 13"/>
          <p:cNvSpPr>
            <a:spLocks noGrp="1"/>
          </p:cNvSpPr>
          <p:nvPr>
            <p:ph type="chart" sz="quarter" idx="25" hasCustomPrompt="1"/>
          </p:nvPr>
        </p:nvSpPr>
        <p:spPr>
          <a:xfrm>
            <a:off x="6872013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624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692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759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65301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2777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4172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6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70510" y="331723"/>
            <a:ext cx="1159938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984813"/>
            <a:ext cx="5291667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2540" y="1210582"/>
            <a:ext cx="4645860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338" y="2737470"/>
            <a:ext cx="4645990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2337" y="3614591"/>
            <a:ext cx="4645990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0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55701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46654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6692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20"/>
          </p:nvPr>
        </p:nvSpPr>
        <p:spPr>
          <a:xfrm>
            <a:off x="68761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7550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1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7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740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2555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24624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46692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idx="50" hasCustomPrompt="1"/>
          </p:nvPr>
        </p:nvSpPr>
        <p:spPr>
          <a:xfrm>
            <a:off x="68759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1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5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00940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763212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517019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00940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00940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763212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763212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5517019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5517019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727082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200940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763212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5517019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727082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727317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727317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6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170927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16295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461663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170927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170927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16295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16295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461663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461663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607031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170927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16295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461663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607031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607031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607031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61" hasCustomPrompt="1"/>
          </p:nvPr>
        </p:nvSpPr>
        <p:spPr>
          <a:xfrm>
            <a:off x="7524000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62" hasCustomPrompt="1"/>
          </p:nvPr>
        </p:nvSpPr>
        <p:spPr>
          <a:xfrm>
            <a:off x="7524000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63"/>
          </p:nvPr>
        </p:nvSpPr>
        <p:spPr>
          <a:xfrm>
            <a:off x="7524000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64"/>
          </p:nvPr>
        </p:nvSpPr>
        <p:spPr>
          <a:xfrm>
            <a:off x="7524000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4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шага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3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1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81537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шагов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2333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996236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3744793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493350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233987" y="828760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04157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554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933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01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Арка 6"/>
          <p:cNvSpPr/>
          <p:nvPr/>
        </p:nvSpPr>
        <p:spPr bwMode="auto">
          <a:xfrm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Арка 7"/>
          <p:cNvSpPr/>
          <p:nvPr/>
        </p:nvSpPr>
        <p:spPr bwMode="auto">
          <a:xfrm rot="54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Арка 8"/>
          <p:cNvSpPr/>
          <p:nvPr/>
        </p:nvSpPr>
        <p:spPr bwMode="auto">
          <a:xfrm rot="10800000"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10" name="Арка 9"/>
          <p:cNvSpPr/>
          <p:nvPr/>
        </p:nvSpPr>
        <p:spPr bwMode="auto">
          <a:xfrm rot="162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ашивка 14"/>
          <p:cNvSpPr/>
          <p:nvPr/>
        </p:nvSpPr>
        <p:spPr bwMode="auto">
          <a:xfrm>
            <a:off x="4455098" y="1318908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ашивка 15"/>
          <p:cNvSpPr/>
          <p:nvPr/>
        </p:nvSpPr>
        <p:spPr bwMode="auto">
          <a:xfrm rot="5400000">
            <a:off x="5663864" y="2516304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Нашивка 16"/>
          <p:cNvSpPr/>
          <p:nvPr/>
        </p:nvSpPr>
        <p:spPr bwMode="auto">
          <a:xfrm flipH="1">
            <a:off x="4482394" y="3722311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Нашивка 17"/>
          <p:cNvSpPr/>
          <p:nvPr/>
        </p:nvSpPr>
        <p:spPr bwMode="auto">
          <a:xfrm rot="16200000">
            <a:off x="3253640" y="2530437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255588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255588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5"/>
          </p:nvPr>
        </p:nvSpPr>
        <p:spPr>
          <a:xfrm>
            <a:off x="6191482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6"/>
          </p:nvPr>
        </p:nvSpPr>
        <p:spPr>
          <a:xfrm>
            <a:off x="6191482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7B8803-CFBE-46D2-94F3-1E13B37C26DB}"/>
              </a:ext>
            </a:extLst>
          </p:cNvPr>
          <p:cNvSpPr/>
          <p:nvPr/>
        </p:nvSpPr>
        <p:spPr bwMode="auto">
          <a:xfrm>
            <a:off x="2995684" y="1501255"/>
            <a:ext cx="630960" cy="173509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2EE881-8F18-4976-B14A-133BBEF93D70}"/>
              </a:ext>
            </a:extLst>
          </p:cNvPr>
          <p:cNvSpPr/>
          <p:nvPr/>
        </p:nvSpPr>
        <p:spPr bwMode="auto">
          <a:xfrm flipV="1">
            <a:off x="2995684" y="3782109"/>
            <a:ext cx="721056" cy="178463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FFE1BE-F468-41E4-AC57-73F3A5F795C0}"/>
              </a:ext>
            </a:extLst>
          </p:cNvPr>
          <p:cNvSpPr/>
          <p:nvPr/>
        </p:nvSpPr>
        <p:spPr bwMode="auto">
          <a:xfrm flipH="1">
            <a:off x="5591864" y="1501255"/>
            <a:ext cx="591174" cy="213654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7AF606-9A31-48E6-BA8D-C5D2AD7F0440}"/>
              </a:ext>
            </a:extLst>
          </p:cNvPr>
          <p:cNvSpPr/>
          <p:nvPr/>
        </p:nvSpPr>
        <p:spPr bwMode="auto">
          <a:xfrm flipH="1" flipV="1">
            <a:off x="5500048" y="3782111"/>
            <a:ext cx="682990" cy="178462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0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1829240">
            <a:off x="3303218" y="1554182"/>
            <a:ext cx="2637368" cy="2569106"/>
            <a:chOff x="62794" y="1435622"/>
            <a:chExt cx="2880788" cy="2806226"/>
          </a:xfrm>
        </p:grpSpPr>
        <p:sp>
          <p:nvSpPr>
            <p:cNvPr id="7" name="Арка 6"/>
            <p:cNvSpPr/>
            <p:nvPr/>
          </p:nvSpPr>
          <p:spPr bwMode="auto">
            <a:xfrm rot="16200000">
              <a:off x="96913" y="1442446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Арка 7"/>
            <p:cNvSpPr/>
            <p:nvPr/>
          </p:nvSpPr>
          <p:spPr bwMode="auto">
            <a:xfrm rot="-1800000">
              <a:off x="97612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Арка 8"/>
            <p:cNvSpPr/>
            <p:nvPr/>
          </p:nvSpPr>
          <p:spPr bwMode="auto">
            <a:xfrm rot="1800000">
              <a:off x="104438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Арка 9"/>
            <p:cNvSpPr/>
            <p:nvPr/>
          </p:nvSpPr>
          <p:spPr bwMode="auto">
            <a:xfrm rot="5400000">
              <a:off x="107411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Арка 10"/>
            <p:cNvSpPr/>
            <p:nvPr/>
          </p:nvSpPr>
          <p:spPr bwMode="auto">
            <a:xfrm rot="9000000">
              <a:off x="104437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Арка 11"/>
            <p:cNvSpPr/>
            <p:nvPr/>
          </p:nvSpPr>
          <p:spPr bwMode="auto">
            <a:xfrm rot="12600000">
              <a:off x="96912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Нашивка 26"/>
            <p:cNvSpPr/>
            <p:nvPr/>
          </p:nvSpPr>
          <p:spPr bwMode="auto">
            <a:xfrm rot="-1800000">
              <a:off x="736085" y="1578379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Нашивка 27"/>
            <p:cNvSpPr/>
            <p:nvPr/>
          </p:nvSpPr>
          <p:spPr bwMode="auto">
            <a:xfrm rot="1800000">
              <a:off x="1984852" y="1573617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Нашивка 28"/>
            <p:cNvSpPr/>
            <p:nvPr/>
          </p:nvSpPr>
          <p:spPr bwMode="auto">
            <a:xfrm rot="5400000">
              <a:off x="2619582" y="2644146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Нашивка 29"/>
            <p:cNvSpPr/>
            <p:nvPr/>
          </p:nvSpPr>
          <p:spPr bwMode="auto">
            <a:xfrm rot="9000000">
              <a:off x="1984852" y="3716435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Нашивка 30"/>
            <p:cNvSpPr/>
            <p:nvPr/>
          </p:nvSpPr>
          <p:spPr bwMode="auto">
            <a:xfrm rot="16200000">
              <a:off x="134794" y="2637322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Нашивка 31"/>
            <p:cNvSpPr/>
            <p:nvPr/>
          </p:nvSpPr>
          <p:spPr bwMode="auto">
            <a:xfrm rot="-9000000">
              <a:off x="763382" y="3707324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Соединительная линия уступом 19"/>
          <p:cNvCxnSpPr>
            <a:endCxn id="38" idx="3"/>
          </p:cNvCxnSpPr>
          <p:nvPr/>
        </p:nvCxnSpPr>
        <p:spPr bwMode="auto">
          <a:xfrm rot="10800000" flipV="1">
            <a:off x="2558715" y="3655636"/>
            <a:ext cx="1130097" cy="46591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1" name="Соединительная линия уступом 20"/>
          <p:cNvCxnSpPr>
            <a:endCxn id="36" idx="3"/>
          </p:cNvCxnSpPr>
          <p:nvPr/>
        </p:nvCxnSpPr>
        <p:spPr bwMode="auto">
          <a:xfrm rot="10800000">
            <a:off x="2558714" y="1473326"/>
            <a:ext cx="1127608" cy="53100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" name="Текст 35"/>
          <p:cNvSpPr>
            <a:spLocks noGrp="1"/>
          </p:cNvSpPr>
          <p:nvPr>
            <p:ph type="body" sz="quarter" idx="25"/>
          </p:nvPr>
        </p:nvSpPr>
        <p:spPr>
          <a:xfrm>
            <a:off x="255600" y="878807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26"/>
          </p:nvPr>
        </p:nvSpPr>
        <p:spPr>
          <a:xfrm>
            <a:off x="255600" y="2202921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27"/>
          </p:nvPr>
        </p:nvSpPr>
        <p:spPr>
          <a:xfrm>
            <a:off x="255600" y="3527035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28"/>
          </p:nvPr>
        </p:nvSpPr>
        <p:spPr>
          <a:xfrm>
            <a:off x="6558240" y="878807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29"/>
          </p:nvPr>
        </p:nvSpPr>
        <p:spPr>
          <a:xfrm>
            <a:off x="6558240" y="2202921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35"/>
          <p:cNvSpPr>
            <a:spLocks noGrp="1"/>
          </p:cNvSpPr>
          <p:nvPr>
            <p:ph type="body" sz="quarter" idx="30"/>
          </p:nvPr>
        </p:nvSpPr>
        <p:spPr>
          <a:xfrm>
            <a:off x="6558240" y="3527035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43" name="Соединительная линия уступом 42"/>
          <p:cNvCxnSpPr>
            <a:endCxn id="41" idx="1"/>
          </p:cNvCxnSpPr>
          <p:nvPr/>
        </p:nvCxnSpPr>
        <p:spPr bwMode="auto">
          <a:xfrm>
            <a:off x="5563760" y="3678753"/>
            <a:ext cx="994480" cy="44280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Соединительная линия уступом 50"/>
          <p:cNvCxnSpPr>
            <a:stCxn id="39" idx="1"/>
          </p:cNvCxnSpPr>
          <p:nvPr/>
        </p:nvCxnSpPr>
        <p:spPr bwMode="auto">
          <a:xfrm rot="10800000" flipV="1">
            <a:off x="5550968" y="1473326"/>
            <a:ext cx="1007272" cy="5402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H="1">
            <a:off x="2587465" y="2797440"/>
            <a:ext cx="73910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 flipH="1">
            <a:off x="5911135" y="2797440"/>
            <a:ext cx="629001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74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935027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869267" y="984813"/>
            <a:ext cx="5274733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123267" y="1210582"/>
            <a:ext cx="4761175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23047" y="2737470"/>
            <a:ext cx="4761308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23046" y="3614591"/>
            <a:ext cx="4761308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12248" y="331723"/>
            <a:ext cx="1114216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7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40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76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42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5577276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32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60594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1" y="35716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 (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393540" y="3094276"/>
            <a:ext cx="8414796" cy="1732369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0"/>
              </a:spcBef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203902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225922"/>
            <a:ext cx="4644059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287562" y="2225922"/>
            <a:ext cx="3520772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30.xml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29.xml"/><Relationship Id="rId4" Type="http://schemas.openxmlformats.org/officeDocument/2006/relationships/slideLayout" Target="../slideLayouts/slideLayout23.xml"/><Relationship Id="rId9" Type="http://schemas.openxmlformats.org/officeDocument/2006/relationships/vmlDrawing" Target="../drawings/vmlDrawing18.v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19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3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vmlDrawing" Target="../drawings/vmlDrawing23.v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e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2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ags" Target="../tags/tag4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vmlDrawing" Target="../drawings/vmlDrawing28.v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28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60.xml"/><Relationship Id="rId10" Type="http://schemas.openxmlformats.org/officeDocument/2006/relationships/tags" Target="../tags/tag60.xml"/><Relationship Id="rId4" Type="http://schemas.openxmlformats.org/officeDocument/2006/relationships/slideLayout" Target="../slideLayouts/slideLayout59.xml"/><Relationship Id="rId9" Type="http://schemas.openxmlformats.org/officeDocument/2006/relationships/vmlDrawing" Target="../drawings/vmlDrawing34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02433045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0"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52" r:id="rId2"/>
    <p:sldLayoutId id="2147484225" r:id="rId3"/>
    <p:sldLayoutId id="2147484207" r:id="rId4"/>
    <p:sldLayoutId id="2147484290" r:id="rId5"/>
    <p:sldLayoutId id="2147484291" r:id="rId6"/>
    <p:sldLayoutId id="2147484205" r:id="rId7"/>
    <p:sldLayoutId id="2147484251" r:id="rId8"/>
    <p:sldLayoutId id="2147484206" r:id="rId9"/>
    <p:sldLayoutId id="2147484250" r:id="rId10"/>
    <p:sldLayoutId id="2147484228" r:id="rId11"/>
    <p:sldLayoutId id="2147484247" r:id="rId12"/>
    <p:sldLayoutId id="21474842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6" name="Слайд think-cell" r:id="rId11" imgW="270" imgH="270" progId="TCLayout.ActiveDocument.1">
                  <p:embed/>
                </p:oleObj>
              </mc:Choice>
              <mc:Fallback>
                <p:oleObj name="Слайд think-cell" r:id="rId1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534" r:id="rId3"/>
    <p:sldLayoutId id="2147484535" r:id="rId4"/>
    <p:sldLayoutId id="2147484536" r:id="rId5"/>
    <p:sldLayoutId id="214748454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4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6" r:id="rId6"/>
    <p:sldLayoutId id="214748454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0"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5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878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6" r:id="rId7"/>
    <p:sldLayoutId id="2147484352" r:id="rId8"/>
    <p:sldLayoutId id="2147484549" r:id="rId9"/>
    <p:sldLayoutId id="2147484550" r:id="rId10"/>
    <p:sldLayoutId id="21474845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5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073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551" r:id="rId7"/>
    <p:sldLayoutId id="2147484552" r:id="rId8"/>
    <p:sldLayoutId id="21474845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3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06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556" r:id="rId5"/>
    <p:sldLayoutId id="2147484555" r:id="rId6"/>
    <p:sldLayoutId id="2147484554" r:id="rId7"/>
    <p:sldLayoutId id="2147484557" r:id="rId8"/>
    <p:sldLayoutId id="214748455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7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93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559" r:id="rId5"/>
    <p:sldLayoutId id="2147484560" r:id="rId6"/>
    <p:sldLayoutId id="21474845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freepik.com/" TargetMode="External"/><Relationship Id="rId3" Type="http://schemas.openxmlformats.org/officeDocument/2006/relationships/hyperlink" Target="https://social.sibur.ru/group/396/" TargetMode="External"/><Relationship Id="rId7" Type="http://schemas.openxmlformats.org/officeDocument/2006/relationships/hyperlink" Target="https://icons8.ru/illustration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u.freepik.com/free-icons" TargetMode="External"/><Relationship Id="rId5" Type="http://schemas.openxmlformats.org/officeDocument/2006/relationships/hyperlink" Target="http://sergeychikin.ru/365/" TargetMode="External"/><Relationship Id="rId4" Type="http://schemas.openxmlformats.org/officeDocument/2006/relationships/hyperlink" Target="http://sibur.phota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Людмила Змитрович</a:t>
            </a:r>
          </a:p>
          <a:p>
            <a:r>
              <a:rPr lang="ru-RU" dirty="0" smtClean="0"/>
              <a:t>Эксперт</a:t>
            </a:r>
          </a:p>
          <a:p>
            <a:r>
              <a:rPr lang="ru-RU" dirty="0"/>
              <a:t>Операционная деятельность ИТ</a:t>
            </a:r>
          </a:p>
          <a:p>
            <a:r>
              <a:rPr lang="ru-RU" dirty="0"/>
              <a:t>Развитие ИТ и цифровых </a:t>
            </a:r>
            <a:r>
              <a:rPr lang="ru-RU" dirty="0" smtClean="0"/>
              <a:t>компетенций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Дизайн </a:t>
            </a:r>
            <a:r>
              <a:rPr lang="ru-RU" dirty="0" smtClean="0"/>
              <a:t>презентаций</a:t>
            </a:r>
          </a:p>
          <a:p>
            <a:r>
              <a:rPr lang="ru-RU" dirty="0" smtClean="0"/>
              <a:t>10.03.2021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презентаций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3166947" y="0"/>
            <a:ext cx="5977054" cy="5143500"/>
          </a:xfrm>
          <a:custGeom>
            <a:avLst/>
            <a:gdLst>
              <a:gd name="connsiteX0" fmla="*/ 0 w 4664427"/>
              <a:gd name="connsiteY0" fmla="*/ 0 h 5143500"/>
              <a:gd name="connsiteX1" fmla="*/ 4664427 w 4664427"/>
              <a:gd name="connsiteY1" fmla="*/ 0 h 5143500"/>
              <a:gd name="connsiteX2" fmla="*/ 4664427 w 4664427"/>
              <a:gd name="connsiteY2" fmla="*/ 5143500 h 5143500"/>
              <a:gd name="connsiteX3" fmla="*/ 0 w 4664427"/>
              <a:gd name="connsiteY3" fmla="*/ 5143500 h 5143500"/>
              <a:gd name="connsiteX4" fmla="*/ 0 w 4664427"/>
              <a:gd name="connsiteY4" fmla="*/ 0 h 5143500"/>
              <a:gd name="connsiteX0" fmla="*/ 1598342 w 4664427"/>
              <a:gd name="connsiteY0" fmla="*/ 0 h 5143500"/>
              <a:gd name="connsiteX1" fmla="*/ 4664427 w 4664427"/>
              <a:gd name="connsiteY1" fmla="*/ 0 h 5143500"/>
              <a:gd name="connsiteX2" fmla="*/ 4664427 w 4664427"/>
              <a:gd name="connsiteY2" fmla="*/ 5143500 h 5143500"/>
              <a:gd name="connsiteX3" fmla="*/ 0 w 4664427"/>
              <a:gd name="connsiteY3" fmla="*/ 5143500 h 5143500"/>
              <a:gd name="connsiteX4" fmla="*/ 1598342 w 4664427"/>
              <a:gd name="connsiteY4" fmla="*/ 0 h 5143500"/>
              <a:gd name="connsiteX0" fmla="*/ 1248938 w 4664427"/>
              <a:gd name="connsiteY0" fmla="*/ 0 h 5150934"/>
              <a:gd name="connsiteX1" fmla="*/ 4664427 w 4664427"/>
              <a:gd name="connsiteY1" fmla="*/ 7434 h 5150934"/>
              <a:gd name="connsiteX2" fmla="*/ 4664427 w 4664427"/>
              <a:gd name="connsiteY2" fmla="*/ 5150934 h 5150934"/>
              <a:gd name="connsiteX3" fmla="*/ 0 w 4664427"/>
              <a:gd name="connsiteY3" fmla="*/ 5150934 h 5150934"/>
              <a:gd name="connsiteX4" fmla="*/ 1248938 w 4664427"/>
              <a:gd name="connsiteY4" fmla="*/ 0 h 5150934"/>
              <a:gd name="connsiteX0" fmla="*/ 2549914 w 5965403"/>
              <a:gd name="connsiteY0" fmla="*/ 0 h 5150934"/>
              <a:gd name="connsiteX1" fmla="*/ 5965403 w 5965403"/>
              <a:gd name="connsiteY1" fmla="*/ 7434 h 5150934"/>
              <a:gd name="connsiteX2" fmla="*/ 5965403 w 5965403"/>
              <a:gd name="connsiteY2" fmla="*/ 5150934 h 5150934"/>
              <a:gd name="connsiteX3" fmla="*/ 0 w 5965403"/>
              <a:gd name="connsiteY3" fmla="*/ 5143500 h 5150934"/>
              <a:gd name="connsiteX4" fmla="*/ 2549914 w 5965403"/>
              <a:gd name="connsiteY4" fmla="*/ 0 h 5150934"/>
              <a:gd name="connsiteX0" fmla="*/ 1702421 w 5965403"/>
              <a:gd name="connsiteY0" fmla="*/ 0 h 5150934"/>
              <a:gd name="connsiteX1" fmla="*/ 5965403 w 5965403"/>
              <a:gd name="connsiteY1" fmla="*/ 7434 h 5150934"/>
              <a:gd name="connsiteX2" fmla="*/ 5965403 w 5965403"/>
              <a:gd name="connsiteY2" fmla="*/ 5150934 h 5150934"/>
              <a:gd name="connsiteX3" fmla="*/ 0 w 5965403"/>
              <a:gd name="connsiteY3" fmla="*/ 5143500 h 5150934"/>
              <a:gd name="connsiteX4" fmla="*/ 1702421 w 5965403"/>
              <a:gd name="connsiteY4" fmla="*/ 0 h 5150934"/>
              <a:gd name="connsiteX0" fmla="*/ 1880840 w 5965403"/>
              <a:gd name="connsiteY0" fmla="*/ 0 h 5143500"/>
              <a:gd name="connsiteX1" fmla="*/ 5965403 w 5965403"/>
              <a:gd name="connsiteY1" fmla="*/ 0 h 5143500"/>
              <a:gd name="connsiteX2" fmla="*/ 5965403 w 5965403"/>
              <a:gd name="connsiteY2" fmla="*/ 5143500 h 5143500"/>
              <a:gd name="connsiteX3" fmla="*/ 0 w 5965403"/>
              <a:gd name="connsiteY3" fmla="*/ 5136066 h 5143500"/>
              <a:gd name="connsiteX4" fmla="*/ 1880840 w 5965403"/>
              <a:gd name="connsiteY4" fmla="*/ 0 h 5143500"/>
              <a:gd name="connsiteX0" fmla="*/ 1821367 w 5965403"/>
              <a:gd name="connsiteY0" fmla="*/ 0 h 5143500"/>
              <a:gd name="connsiteX1" fmla="*/ 5965403 w 5965403"/>
              <a:gd name="connsiteY1" fmla="*/ 0 h 5143500"/>
              <a:gd name="connsiteX2" fmla="*/ 5965403 w 5965403"/>
              <a:gd name="connsiteY2" fmla="*/ 5143500 h 5143500"/>
              <a:gd name="connsiteX3" fmla="*/ 0 w 5965403"/>
              <a:gd name="connsiteY3" fmla="*/ 5136066 h 5143500"/>
              <a:gd name="connsiteX4" fmla="*/ 1821367 w 596540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403" h="5143500">
                <a:moveTo>
                  <a:pt x="1821367" y="0"/>
                </a:moveTo>
                <a:lnTo>
                  <a:pt x="5965403" y="0"/>
                </a:lnTo>
                <a:lnTo>
                  <a:pt x="5965403" y="5143500"/>
                </a:lnTo>
                <a:lnTo>
                  <a:pt x="0" y="5136066"/>
                </a:lnTo>
                <a:lnTo>
                  <a:pt x="182136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Правило 10/20/30 (10 слайдов, 20 минут, 30 размер)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Заголовок = вывод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Дополняет спикера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Графика </a:t>
            </a:r>
            <a:r>
              <a:rPr lang="en-US" dirty="0"/>
              <a:t>&gt; </a:t>
            </a:r>
            <a:r>
              <a:rPr lang="ru-RU" dirty="0"/>
              <a:t>Текст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1 слайд = 1 идея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Правило трех </a:t>
            </a:r>
            <a:r>
              <a:rPr lang="ru-RU" dirty="0"/>
              <a:t>секунд (время на охват данных на слайде)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Нет четкого ограничения по размеру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Заголовок = структура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Заменяет спикера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Текст + графика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1 идея может «растекаться» на несколько слайдов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Нет ограничения по времени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Виды презентаций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ru-RU" dirty="0" smtClean="0"/>
              <a:t>Внутренние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0"/>
          </p:nvPr>
        </p:nvSpPr>
        <p:spPr>
          <a:xfrm>
            <a:off x="4831577" y="818732"/>
            <a:ext cx="4223975" cy="448751"/>
          </a:xfrm>
        </p:spPr>
        <p:txBody>
          <a:bodyPr/>
          <a:lstStyle/>
          <a:p>
            <a:r>
              <a:rPr lang="ru-RU" dirty="0"/>
              <a:t>внешние</a:t>
            </a:r>
            <a:endParaRPr lang="ru-RU" dirty="0"/>
          </a:p>
        </p:txBody>
      </p:sp>
      <p:sp>
        <p:nvSpPr>
          <p:cNvPr id="8" name="Шеврон 7"/>
          <p:cNvSpPr/>
          <p:nvPr/>
        </p:nvSpPr>
        <p:spPr bwMode="auto">
          <a:xfrm>
            <a:off x="243830" y="3111787"/>
            <a:ext cx="673100" cy="8001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668" y="3284373"/>
            <a:ext cx="28743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Содержание важнее формы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472" y="3284372"/>
            <a:ext cx="21439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+ содержание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Шеврон 11"/>
          <p:cNvSpPr/>
          <p:nvPr/>
        </p:nvSpPr>
        <p:spPr bwMode="auto">
          <a:xfrm>
            <a:off x="4694634" y="3109406"/>
            <a:ext cx="673100" cy="8001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3-5 базовых цветов для создания презентации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единый стиль графических элементов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Задаем ритм презентации через повторы и их нарушение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1-2 шрифта на презентацию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Поддерживаем плотность слайдов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Группируем данные по смысловым группам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графику и воздух для повышения читаемости групп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более 3 основных групп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Бьем информацию на сегменты внутри 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Выделяем ключевые элементы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линейку и/или сетку для организации информации на слайдах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Второстепенные элементы подчиняются главным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более 2 типов выравнивания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Контент </a:t>
            </a:r>
            <a:r>
              <a:rPr lang="ru-RU" dirty="0" smtClean="0"/>
              <a:t>сбалансирован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перегружаем слайд визуально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воздух для организации пространства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Больше не равно лучше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Графика </a:t>
            </a:r>
            <a:r>
              <a:rPr lang="en-US" dirty="0" smtClean="0"/>
              <a:t>&gt; </a:t>
            </a: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Правила организации информации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ru-RU" dirty="0" smtClean="0"/>
              <a:t>Группировка информации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dirty="0" smtClean="0"/>
              <a:t>Выравнивание элементов на слайде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ru-RU" dirty="0" smtClean="0"/>
              <a:t>Повторы и ритм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3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9144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Копирование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слайдов </a:t>
            </a:r>
            <a:r>
              <a:rPr lang="ru-RU" dirty="0"/>
              <a:t>из одного формата в другой. Используется для большого количества слайдов. Для этого необходимо:</a:t>
            </a: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Выделить нужные для перевода в новый формат слайды </a:t>
            </a: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Скопировать в буфер обмена – Правая кнопка мыши &gt; Копировать (или </a:t>
            </a:r>
            <a:r>
              <a:rPr lang="ru-RU" dirty="0" err="1"/>
              <a:t>Ctrl+C</a:t>
            </a:r>
            <a:r>
              <a:rPr lang="ru-RU" dirty="0"/>
              <a:t>) </a:t>
            </a: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Открыть новую презентацию в нужном формате </a:t>
            </a:r>
            <a:endParaRPr lang="en-US" dirty="0" smtClean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 smtClean="0"/>
              <a:t>Правая </a:t>
            </a:r>
            <a:r>
              <a:rPr lang="ru-RU" dirty="0"/>
              <a:t>кнопка мыши &gt; Параметры вставки &gt; Использовать конечную тему </a:t>
            </a:r>
            <a:endParaRPr lang="en-US" dirty="0"/>
          </a:p>
          <a:p>
            <a:pPr defTabSz="914400"/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Далее проверяем информацию на каждом слайде. Корректируем расположение объектов, цвет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Формат презентации </a:t>
            </a:r>
            <a:r>
              <a:rPr lang="en-US" sz="2400" dirty="0" smtClean="0"/>
              <a:t>A4 →</a:t>
            </a:r>
            <a:r>
              <a:rPr lang="ru-RU" sz="2400" dirty="0" smtClean="0"/>
              <a:t>16:9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опирование информации </a:t>
            </a:r>
            <a:r>
              <a:rPr lang="ru-RU" dirty="0"/>
              <a:t>на каждом слайде. Используется для небольшого количества слайдов. </a:t>
            </a:r>
            <a:r>
              <a:rPr lang="ru-RU" dirty="0" smtClean="0"/>
              <a:t>Для </a:t>
            </a:r>
            <a:r>
              <a:rPr lang="ru-RU" dirty="0"/>
              <a:t>этого </a:t>
            </a:r>
            <a:r>
              <a:rPr lang="ru-RU" dirty="0" smtClean="0"/>
              <a:t>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Выделить </a:t>
            </a:r>
            <a:r>
              <a:rPr lang="ru-RU" dirty="0"/>
              <a:t>нужные объекты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Скопировать </a:t>
            </a:r>
            <a:r>
              <a:rPr lang="ru-RU" dirty="0"/>
              <a:t>в буфер обмена – Правая кнопка мыши &gt; Копировать (или </a:t>
            </a:r>
            <a:r>
              <a:rPr lang="ru-RU" dirty="0" err="1"/>
              <a:t>Ctrl+C</a:t>
            </a:r>
            <a:r>
              <a:rPr lang="ru-RU" dirty="0"/>
              <a:t>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Открыть </a:t>
            </a:r>
            <a:r>
              <a:rPr lang="ru-RU" dirty="0"/>
              <a:t>новую презентацию в нужном формате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Правая </a:t>
            </a:r>
            <a:r>
              <a:rPr lang="ru-RU" dirty="0"/>
              <a:t>кнопка мыши &gt; Параметры вставки &gt; Сохранить исходное форматирование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Далее </a:t>
            </a:r>
            <a:r>
              <a:rPr lang="ru-RU" dirty="0"/>
              <a:t>корректируем размер и расположение объектов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05" y="3355910"/>
            <a:ext cx="1094991" cy="413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04" y="3355910"/>
            <a:ext cx="1181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Создаем собственные макеты слайдов с нужной модульной сеткой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направляющие и сетку для организации объектов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Заголовок = вывод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1-2 строки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конце заголовков точки не ставятся 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играем со шрифтами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Единый стиль, формат, цветовая гамма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Высокое качество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Графика </a:t>
            </a:r>
            <a:r>
              <a:rPr lang="en-US" dirty="0" smtClean="0"/>
              <a:t>&gt; </a:t>
            </a: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Разделы заменяют или дополняют содержание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Повышают читаемость презентации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6156000" y="3168806"/>
            <a:ext cx="2750196" cy="13651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готовые или создаем новые (Вид → Режимы образцов → Образец слайдов)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Очевидное разграничение элементов на макете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Структура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7"/>
          </p:nvPr>
        </p:nvSpPr>
        <p:spPr>
          <a:xfrm>
            <a:off x="6156000" y="2798209"/>
            <a:ext cx="2736000" cy="448751"/>
          </a:xfrm>
        </p:spPr>
        <p:txBody>
          <a:bodyPr/>
          <a:lstStyle/>
          <a:p>
            <a:r>
              <a:rPr lang="ru-RU" dirty="0" smtClean="0"/>
              <a:t>макеты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ru-RU" dirty="0" smtClean="0"/>
              <a:t>разделы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 smtClean="0"/>
              <a:t>заголовки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 smtClean="0"/>
              <a:t>Модульная сетка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29" y="2580118"/>
            <a:ext cx="3811030" cy="2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 умолчанию – не используем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Простая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Минимум стадий анимации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используем сложные переходы между слайдами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Единообразие формы и цвета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2</a:t>
            </a:r>
            <a:r>
              <a:rPr lang="en-US" dirty="0" smtClean="0"/>
              <a:t>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Векторные изображения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Без эффектов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Высокое качество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Единые пропорции при обрезании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Единая цветовая схема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более 4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Без эффектов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Сохраняем пропорции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2</a:t>
            </a:r>
            <a:r>
              <a:rPr lang="en-US" dirty="0" smtClean="0"/>
              <a:t>D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Подбираем тип под данные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5-7 наборов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Подписи располагаем горизонтально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Минимум линий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Светлая заливка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Минимум столбцов и строк (5 на 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Контрастное выделение шапки и итогов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Выравнивание содержания по формату данных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1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Подбираем тип под </a:t>
            </a:r>
            <a:r>
              <a:rPr lang="ru-RU" dirty="0" smtClean="0"/>
              <a:t>цель визуализации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пиктограммы 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Графические элементы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4" name="Рисунок 53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Рисунок 56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111"/>
          <a:stretch>
            <a:fillRect/>
          </a:stretch>
        </p:blipFill>
        <p:spPr/>
      </p:pic>
      <p:pic>
        <p:nvPicPr>
          <p:cNvPr id="55" name="Рисунок 54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" b="1020"/>
          <a:stretch>
            <a:fillRect/>
          </a:stretch>
        </p:blipFill>
        <p:spPr/>
      </p:pic>
      <p:pic>
        <p:nvPicPr>
          <p:cNvPr id="58" name="Рисунок 57"/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pic>
        <p:nvPicPr>
          <p:cNvPr id="56" name="Рисунок 55"/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pic>
        <p:nvPicPr>
          <p:cNvPr id="59" name="Рисунок 58"/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Текст 15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dirty="0" smtClean="0"/>
              <a:t>Схемы</a:t>
            </a:r>
            <a:r>
              <a:rPr lang="en-US" dirty="0" smtClean="0"/>
              <a:t> (SMARTART)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 smtClean="0"/>
              <a:t>Диаграммы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ru-RU" dirty="0" smtClean="0"/>
              <a:t>Иконографика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ru-RU" dirty="0" smtClean="0"/>
              <a:t>Анимация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Тип данных → диаграмма</a:t>
            </a:r>
            <a:endParaRPr lang="ru-RU" sz="24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Доля</a:t>
            </a:r>
            <a:r>
              <a:rPr lang="ru-RU" dirty="0"/>
              <a:t> – кольцевая/круговая, гистограмма с накоплением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Рейтинг</a:t>
            </a:r>
            <a:r>
              <a:rPr lang="ru-RU" dirty="0"/>
              <a:t> – линейная гистограмма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Динамика</a:t>
            </a:r>
            <a:r>
              <a:rPr lang="ru-RU" dirty="0"/>
              <a:t> – график или столбчатая гистограмма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Вероятность</a:t>
            </a:r>
            <a:r>
              <a:rPr lang="ru-RU" dirty="0"/>
              <a:t> – тепловая карта, точечная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Несколько</a:t>
            </a:r>
            <a:r>
              <a:rPr lang="ru-RU" dirty="0"/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осей</a:t>
            </a:r>
            <a:r>
              <a:rPr lang="ru-RU" dirty="0"/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данных</a:t>
            </a:r>
            <a:r>
              <a:rPr lang="ru-RU" dirty="0"/>
              <a:t> – лепестковая, пузырьковая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94" y="733740"/>
            <a:ext cx="4822918" cy="36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Тип взаимосвязи → схема</a:t>
            </a:r>
            <a:endParaRPr lang="ru-RU" sz="24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Хронология, последовательность </a:t>
            </a:r>
            <a:r>
              <a:rPr lang="ru-RU" dirty="0"/>
              <a:t>– </a:t>
            </a:r>
            <a:r>
              <a:rPr lang="ru-RU" dirty="0" err="1" smtClean="0"/>
              <a:t>таймлайн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Иерархия, структура </a:t>
            </a:r>
            <a:r>
              <a:rPr lang="ru-RU" dirty="0"/>
              <a:t>– дерево, каскад, блоки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Целостность</a:t>
            </a:r>
            <a:r>
              <a:rPr lang="ru-RU" dirty="0"/>
              <a:t> – пирамида, лепестки, пирог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Процесс</a:t>
            </a:r>
            <a:r>
              <a:rPr lang="ru-RU" dirty="0"/>
              <a:t> – горизонтальные стрелки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Цикл</a:t>
            </a:r>
            <a:r>
              <a:rPr lang="ru-RU" dirty="0"/>
              <a:t> – круговые стрелки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1576" y="1236546"/>
            <a:ext cx="5232424" cy="3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99060"/>
            <a:ext cx="6725920" cy="5044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Полезные ресурсы в сети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600" y="838200"/>
            <a:ext cx="192751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3"/>
              </a:rPr>
              <a:t>Группа в КЛИК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4"/>
              </a:rPr>
              <a:t>Фотобанк Сибур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5"/>
              </a:rPr>
              <a:t>Иконографика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6"/>
              </a:rPr>
              <a:t>Иконографика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7"/>
              </a:rPr>
              <a:t>Графика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8"/>
              </a:rPr>
              <a:t>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KOy2aSBWb3iLNlO4r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DM_HyTh2TAnVUjbbBu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heme/theme1.xml><?xml version="1.0" encoding="utf-8"?>
<a:theme xmlns:a="http://schemas.openxmlformats.org/drawingml/2006/main" name="Default Theme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C2B3E2E2-877C-4A0B-9E6A-75E2663F6E33}" vid="{95D91212-3B27-474D-90AD-EE89DE4EAB2D}"/>
    </a:ext>
  </a:extLst>
</a:theme>
</file>

<file path=ppt/theme/theme2.xml><?xml version="1.0" encoding="utf-8"?>
<a:theme xmlns:a="http://schemas.openxmlformats.org/drawingml/2006/main" name="Базовые слайд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27DC22F-5057-47A5-B5B5-5E0342230871}"/>
    </a:ext>
  </a:extLst>
</a:theme>
</file>

<file path=ppt/theme/theme3.xml><?xml version="1.0" encoding="utf-8"?>
<a:theme xmlns:a="http://schemas.openxmlformats.org/drawingml/2006/main" name="Одна колонка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EEE22C-7C20-404B-9A68-8AF6E11D89F5}"/>
    </a:ext>
  </a:extLst>
</a:theme>
</file>

<file path=ppt/theme/theme4.xml><?xml version="1.0" encoding="utf-8"?>
<a:theme xmlns:a="http://schemas.openxmlformats.org/drawingml/2006/main" name="Две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D940D6A-50B1-40A0-A849-B42380E2A9FB}"/>
    </a:ext>
  </a:extLst>
</a:theme>
</file>

<file path=ppt/theme/theme5.xml><?xml version="1.0" encoding="utf-8"?>
<a:theme xmlns:a="http://schemas.openxmlformats.org/drawingml/2006/main" name="Три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5269E648-71A4-4CBE-B97A-02063611A9B8}"/>
    </a:ext>
  </a:extLst>
</a:theme>
</file>

<file path=ppt/theme/theme6.xml><?xml version="1.0" encoding="utf-8"?>
<a:theme xmlns:a="http://schemas.openxmlformats.org/drawingml/2006/main" name="Четыре колонки и более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AABA556F-02CD-43B5-A156-2EE10DC9F001}"/>
    </a:ext>
  </a:extLst>
</a:theme>
</file>

<file path=ppt/theme/theme7.xml><?xml version="1.0" encoding="utf-8"?>
<a:theme xmlns:a="http://schemas.openxmlformats.org/drawingml/2006/main" name="Схем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F50E1E-3D05-4BE1-A397-94D3F541E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209</TotalTime>
  <Words>584</Words>
  <Application>Microsoft Office PowerPoint</Application>
  <PresentationFormat>Экран (16:9)</PresentationFormat>
  <Paragraphs>142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Wingdings</vt:lpstr>
      <vt:lpstr>Default Theme</vt:lpstr>
      <vt:lpstr>Базовые слайды</vt:lpstr>
      <vt:lpstr>Одна колонка</vt:lpstr>
      <vt:lpstr>Две колонки</vt:lpstr>
      <vt:lpstr>Три колонки</vt:lpstr>
      <vt:lpstr>Четыре колонки и более</vt:lpstr>
      <vt:lpstr>Схемы</vt:lpstr>
      <vt:lpstr>Слайд think-cell</vt:lpstr>
      <vt:lpstr>Дизайн презентаций</vt:lpstr>
      <vt:lpstr>Виды презентаций</vt:lpstr>
      <vt:lpstr>Правила организации информации</vt:lpstr>
      <vt:lpstr>Формат презентации A4 →16:9</vt:lpstr>
      <vt:lpstr>Структура</vt:lpstr>
      <vt:lpstr>Графические элементы</vt:lpstr>
      <vt:lpstr>Тип данных → диаграмма</vt:lpstr>
      <vt:lpstr>Тип взаимосвязи → схема</vt:lpstr>
      <vt:lpstr>Полезные ресурсы в сети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презентаций</dc:title>
  <dc:creator>Змитрович Людмила Александровна</dc:creator>
  <cp:lastModifiedBy>Змитрович Людмила Александровна</cp:lastModifiedBy>
  <cp:revision>25</cp:revision>
  <dcterms:created xsi:type="dcterms:W3CDTF">2021-03-10T02:51:01Z</dcterms:created>
  <dcterms:modified xsi:type="dcterms:W3CDTF">2021-03-10T06:20:07Z</dcterms:modified>
</cp:coreProperties>
</file>