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tiff" ContentType="image/tiff"/>
  <Default Extension="gif" ContentType="image/gif"/>
  <Default Extension="tif" ContentType="image/tiff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tags/tag19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711" r:id="rId5"/>
  </p:sldMasterIdLst>
  <p:notesMasterIdLst>
    <p:notesMasterId r:id="rId56"/>
  </p:notesMasterIdLst>
  <p:handoutMasterIdLst>
    <p:handoutMasterId r:id="rId57"/>
  </p:handoutMasterIdLst>
  <p:sldIdLst>
    <p:sldId id="329" r:id="rId6"/>
    <p:sldId id="331" r:id="rId7"/>
    <p:sldId id="332" r:id="rId8"/>
    <p:sldId id="333" r:id="rId9"/>
    <p:sldId id="336" r:id="rId10"/>
    <p:sldId id="337" r:id="rId11"/>
    <p:sldId id="335" r:id="rId12"/>
    <p:sldId id="339" r:id="rId13"/>
    <p:sldId id="340" r:id="rId14"/>
    <p:sldId id="341" r:id="rId15"/>
    <p:sldId id="342" r:id="rId16"/>
    <p:sldId id="343" r:id="rId17"/>
    <p:sldId id="345" r:id="rId18"/>
    <p:sldId id="346" r:id="rId19"/>
    <p:sldId id="347" r:id="rId20"/>
    <p:sldId id="348" r:id="rId21"/>
    <p:sldId id="349" r:id="rId22"/>
    <p:sldId id="350" r:id="rId23"/>
    <p:sldId id="351" r:id="rId24"/>
    <p:sldId id="352" r:id="rId25"/>
    <p:sldId id="353" r:id="rId26"/>
    <p:sldId id="355" r:id="rId27"/>
    <p:sldId id="356" r:id="rId28"/>
    <p:sldId id="357" r:id="rId29"/>
    <p:sldId id="358" r:id="rId30"/>
    <p:sldId id="362" r:id="rId31"/>
    <p:sldId id="363" r:id="rId32"/>
    <p:sldId id="364" r:id="rId33"/>
    <p:sldId id="365" r:id="rId34"/>
    <p:sldId id="367" r:id="rId35"/>
    <p:sldId id="366" r:id="rId36"/>
    <p:sldId id="371" r:id="rId37"/>
    <p:sldId id="372" r:id="rId38"/>
    <p:sldId id="373" r:id="rId39"/>
    <p:sldId id="374" r:id="rId40"/>
    <p:sldId id="375" r:id="rId41"/>
    <p:sldId id="376" r:id="rId42"/>
    <p:sldId id="377" r:id="rId43"/>
    <p:sldId id="378" r:id="rId44"/>
    <p:sldId id="379" r:id="rId45"/>
    <p:sldId id="380" r:id="rId46"/>
    <p:sldId id="381" r:id="rId47"/>
    <p:sldId id="382" r:id="rId48"/>
    <p:sldId id="383" r:id="rId49"/>
    <p:sldId id="385" r:id="rId50"/>
    <p:sldId id="389" r:id="rId51"/>
    <p:sldId id="386" r:id="rId52"/>
    <p:sldId id="388" r:id="rId53"/>
    <p:sldId id="361" r:id="rId54"/>
    <p:sldId id="390" r:id="rId55"/>
  </p:sldIdLst>
  <p:sldSz cx="9144000" cy="5143500" type="screen16x9"/>
  <p:notesSz cx="6797675" cy="9925050"/>
  <p:custDataLst>
    <p:tags r:id="rId58"/>
  </p:custDataLst>
  <p:defaultTextStyle>
    <a:defPPr>
      <a:defRPr lang="ru-RU"/>
    </a:defPPr>
    <a:lvl1pPr marL="0" algn="l" defTabSz="779163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1pPr>
    <a:lvl2pPr marL="389582" algn="l" defTabSz="779163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2pPr>
    <a:lvl3pPr marL="779163" algn="l" defTabSz="779163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3pPr>
    <a:lvl4pPr marL="1168745" algn="l" defTabSz="779163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4pPr>
    <a:lvl5pPr marL="1558326" algn="l" defTabSz="779163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5pPr>
    <a:lvl6pPr marL="1947908" algn="l" defTabSz="779163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6pPr>
    <a:lvl7pPr marL="2337489" algn="l" defTabSz="779163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7pPr>
    <a:lvl8pPr marL="2727071" algn="l" defTabSz="779163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8pPr>
    <a:lvl9pPr marL="3116652" algn="l" defTabSz="779163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>
        <p15:guide id="1" orient="horz" pos="3126" userDrawn="1">
          <p15:clr>
            <a:srgbClr val="A4A3A4"/>
          </p15:clr>
        </p15:guide>
        <p15:guide id="2" pos="2141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5B0B4"/>
    <a:srgbClr val="A9B6BF"/>
    <a:srgbClr val="2D8797"/>
    <a:srgbClr val="609BB4"/>
    <a:srgbClr val="789ABC"/>
    <a:srgbClr val="3993AC"/>
    <a:srgbClr val="868EBB"/>
    <a:srgbClr val="2F798D"/>
    <a:srgbClr val="2A7278"/>
    <a:srgbClr val="519FB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01" autoAdjust="0"/>
    <p:restoredTop sz="80581" autoAdjust="0"/>
  </p:normalViewPr>
  <p:slideViewPr>
    <p:cSldViewPr snapToGrid="0">
      <p:cViewPr varScale="1">
        <p:scale>
          <a:sx n="147" d="100"/>
          <a:sy n="147" d="100"/>
        </p:scale>
        <p:origin x="264" y="12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howGuides="1">
      <p:cViewPr varScale="1">
        <p:scale>
          <a:sx n="83" d="100"/>
          <a:sy n="83" d="100"/>
        </p:scale>
        <p:origin x="-3816" y="-78"/>
      </p:cViewPr>
      <p:guideLst>
        <p:guide orient="horz" pos="3126"/>
        <p:guide pos="2141"/>
      </p:guideLst>
    </p:cSldViewPr>
  </p:notesViewPr>
  <p:gridSpacing cx="45005" cy="45005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50" Type="http://schemas.openxmlformats.org/officeDocument/2006/relationships/slide" Target="slides/slide45.xml"/><Relationship Id="rId55" Type="http://schemas.openxmlformats.org/officeDocument/2006/relationships/slide" Target="slides/slide50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slide" Target="slides/slide36.xml"/><Relationship Id="rId54" Type="http://schemas.openxmlformats.org/officeDocument/2006/relationships/slide" Target="slides/slide49.xml"/><Relationship Id="rId62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slide" Target="slides/slide48.xml"/><Relationship Id="rId58" Type="http://schemas.openxmlformats.org/officeDocument/2006/relationships/tags" Target="tags/tag1.xml"/><Relationship Id="rId66" Type="http://schemas.microsoft.com/office/2015/10/relationships/revisionInfo" Target="revisionInfo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handoutMaster" Target="handoutMasters/handoutMaster1.xml"/><Relationship Id="rId61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60" Type="http://schemas.openxmlformats.org/officeDocument/2006/relationships/viewProps" Target="viewProps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notesMaster" Target="notesMasters/notesMaster1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25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ru-RU"/>
              <a:t>123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625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E7EF7C-1E6C-4966-9F1D-4110EE7DA699}" type="datetime4">
              <a:rPr lang="ru-RU" smtClean="0"/>
              <a:t>31 марта 2022 г.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427075"/>
            <a:ext cx="2945659" cy="49625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50443" y="9427075"/>
            <a:ext cx="2945659" cy="49625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8EB5374-BFD1-4068-ABE3-5F919E1EE36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4827740"/>
      </p:ext>
    </p:extLst>
  </p:cSld>
  <p:clrMap bg1="lt1" tx1="dk1" bg2="lt2" tx2="dk2" accent1="accent1" accent2="accent2" accent3="accent3" accent4="accent4" accent5="accent5" accent6="accent6" hlink="hlink" folHlink="folHlink"/>
  <p:hf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25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ru-RU"/>
              <a:t>123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25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13955EB-C5FA-4472-9F9C-3FB83AFB19F6}" type="datetime4">
              <a:rPr lang="ru-RU" smtClean="0"/>
              <a:t>31 марта 2022 г.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2075" y="744538"/>
            <a:ext cx="6613525" cy="3721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14399"/>
            <a:ext cx="5438140" cy="4466273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7075"/>
            <a:ext cx="2945659" cy="49625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3" y="9427075"/>
            <a:ext cx="2945659" cy="49625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1DC9E7D-DF78-4283-97F9-86BECCE66EA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7162811"/>
      </p:ext>
    </p:extLst>
  </p:cSld>
  <p:clrMap bg1="lt1" tx1="dk1" bg2="lt2" tx2="dk2" accent1="accent1" accent2="accent2" accent3="accent3" accent4="accent4" accent5="accent5" accent6="accent6" hlink="hlink" folHlink="folHlink"/>
  <p:hf/>
  <p:notesStyle>
    <a:lvl1pPr marL="0" algn="l" defTabSz="779163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1pPr>
    <a:lvl2pPr marL="389582" algn="l" defTabSz="779163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2pPr>
    <a:lvl3pPr marL="779163" algn="l" defTabSz="779163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3pPr>
    <a:lvl4pPr marL="1168745" algn="l" defTabSz="779163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4pPr>
    <a:lvl5pPr marL="1558326" algn="l" defTabSz="779163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5pPr>
    <a:lvl6pPr marL="1947908" algn="l" defTabSz="779163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6pPr>
    <a:lvl7pPr marL="2337489" algn="l" defTabSz="779163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7pPr>
    <a:lvl8pPr marL="2727071" algn="l" defTabSz="779163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8pPr>
    <a:lvl9pPr marL="3116652" algn="l" defTabSz="779163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Метод дифференциальной-сканирующей</a:t>
            </a:r>
            <a:r>
              <a:rPr lang="ru-RU" baseline="0" dirty="0" smtClean="0"/>
              <a:t> калориметрии основан на регистрации прибором изменений при фазовых переходах, при этом получают кривые плавления и кристаллизации. Так как кристаллизация – это экзотермический процесс, верхняя кривая соответствует этому процессу, а процесс плавления – идет с поглощением теплоты – нижняя кривая.</a:t>
            </a:r>
          </a:p>
          <a:p>
            <a:endParaRPr lang="ru-RU" baseline="0" dirty="0" smtClean="0"/>
          </a:p>
          <a:p>
            <a:r>
              <a:rPr lang="ru-RU" baseline="0" dirty="0" smtClean="0"/>
              <a:t>Данный метод позволяет оценить основные термодинамические характеристики – температуры плавления, кристаллизации, стеклования, степень кристалличности. Также можно оценить термическую историю образца – то, при каких условиях был изготовлен данный образец. По характерным температурам и видам кривых можно идентифицировать полимеры, в некоторых случаях и в смесях.</a:t>
            </a:r>
          </a:p>
          <a:p>
            <a:r>
              <a:rPr lang="ru-RU" baseline="0" dirty="0" smtClean="0"/>
              <a:t>Отдельным типом испытания является </a:t>
            </a:r>
            <a:r>
              <a:rPr lang="en-US" baseline="0" dirty="0" smtClean="0"/>
              <a:t>OIT </a:t>
            </a:r>
            <a:r>
              <a:rPr lang="ru-RU" baseline="0" dirty="0" smtClean="0"/>
              <a:t>или определение времени окислительной индукции, суть метода заключается в нагреве образца и последующем окислении в изотерме. Данный метод позволяет оценить содержание и распределение активных форм вторичных антиоксидантов.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F56DA7-AAD7-473E-A78B-09A07C1CFD8C}" type="slidenum">
              <a:rPr lang="ru-RU" smtClean="0"/>
              <a:t>32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1852493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Поскольку</a:t>
            </a:r>
            <a:r>
              <a:rPr lang="ru-RU" baseline="0" dirty="0" smtClean="0"/>
              <a:t> полимер, в отличие от других индивидуальных веществ, характеризуется неким набором молекул различной длины цепи, </a:t>
            </a:r>
            <a:r>
              <a:rPr lang="ru-RU" baseline="0" dirty="0" err="1" smtClean="0"/>
              <a:t>охрактеризовать</a:t>
            </a:r>
            <a:r>
              <a:rPr lang="ru-RU" baseline="0" dirty="0" smtClean="0"/>
              <a:t> </a:t>
            </a:r>
            <a:r>
              <a:rPr lang="ru-RU" baseline="0" dirty="0" err="1" smtClean="0"/>
              <a:t>мольмассу</a:t>
            </a:r>
            <a:r>
              <a:rPr lang="ru-RU" baseline="0" dirty="0" smtClean="0"/>
              <a:t> полимера можно с помощью гауссова распределения. Помимо распределения для полимеров характерны не одна </a:t>
            </a:r>
            <a:r>
              <a:rPr lang="ru-RU" baseline="0" dirty="0" err="1" smtClean="0"/>
              <a:t>мольмасса</a:t>
            </a:r>
            <a:r>
              <a:rPr lang="ru-RU" baseline="0" dirty="0" smtClean="0"/>
              <a:t>, а несколько различных-  среднечисловая – среднее арифметическая., </a:t>
            </a:r>
            <a:r>
              <a:rPr lang="ru-RU" baseline="0" dirty="0" err="1" smtClean="0"/>
              <a:t>средневесовая</a:t>
            </a:r>
            <a:r>
              <a:rPr lang="ru-RU" baseline="0" dirty="0" smtClean="0"/>
              <a:t>, учитывающая вклад различных фракций, средняя. Ширину ММР можно оценить как отношение </a:t>
            </a:r>
            <a:r>
              <a:rPr lang="ru-RU" baseline="0" dirty="0" err="1" smtClean="0"/>
              <a:t>средневесовой</a:t>
            </a:r>
            <a:r>
              <a:rPr lang="ru-RU" baseline="0" dirty="0" smtClean="0"/>
              <a:t> к среднечисловой </a:t>
            </a:r>
            <a:r>
              <a:rPr lang="ru-RU" baseline="0" dirty="0" err="1" smtClean="0"/>
              <a:t>Мв</a:t>
            </a:r>
            <a:r>
              <a:rPr lang="ru-RU" baseline="0" dirty="0" smtClean="0"/>
              <a:t>. По виду распределений можно классифицировать как </a:t>
            </a:r>
            <a:r>
              <a:rPr lang="ru-RU" baseline="0" dirty="0" err="1" smtClean="0"/>
              <a:t>уни</a:t>
            </a:r>
            <a:r>
              <a:rPr lang="ru-RU" baseline="0" dirty="0" smtClean="0"/>
              <a:t>/мономодальное, когда это один пик, и бимодальное – сдвоенный. При этом, полимеры с различными ММХ имеют различные физико-механические и реологические свойства, которые оказывают влияние на процесс переработки и эксплуатации. Например, для волоконных и </a:t>
            </a:r>
            <a:r>
              <a:rPr lang="ru-RU" baseline="0" dirty="0" err="1" smtClean="0"/>
              <a:t>рафийных</a:t>
            </a:r>
            <a:r>
              <a:rPr lang="ru-RU" baseline="0" dirty="0" smtClean="0"/>
              <a:t> марок, нетканых материалов требуется </a:t>
            </a:r>
            <a:r>
              <a:rPr lang="ru-RU" baseline="0" dirty="0" err="1" smtClean="0"/>
              <a:t>полипроплилен</a:t>
            </a:r>
            <a:r>
              <a:rPr lang="ru-RU" baseline="0" dirty="0" smtClean="0"/>
              <a:t> с узким мономодальным распределением, ширина около 3. А для трубных марок полиэтилена высокой плотности важно бимодальное распределение для </a:t>
            </a:r>
            <a:r>
              <a:rPr lang="ru-RU" baseline="0" dirty="0" err="1" smtClean="0"/>
              <a:t>перерабатываемости</a:t>
            </a:r>
            <a:r>
              <a:rPr lang="ru-RU" baseline="0" dirty="0" smtClean="0"/>
              <a:t> и эксплуатационных характеристик.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F56DA7-AAD7-473E-A78B-09A07C1CFD8C}" type="slidenum">
              <a:rPr lang="ru-RU" smtClean="0"/>
              <a:t>41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720036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Теперь</a:t>
            </a:r>
            <a:r>
              <a:rPr lang="ru-RU" baseline="0" dirty="0" smtClean="0"/>
              <a:t> рассмотрим </a:t>
            </a:r>
            <a:r>
              <a:rPr lang="ru-RU" baseline="0" dirty="0" err="1" smtClean="0"/>
              <a:t>препаративные</a:t>
            </a:r>
            <a:r>
              <a:rPr lang="ru-RU" baseline="0" dirty="0" smtClean="0"/>
              <a:t> методы, где происходит выделение как либо вещества. Представленные на слайде методы можно также отнести к термическим, так как во всех них происходит нагрев образца. Метод по определению массовой доли содержания летучих достаточно прост в проведении, суть сводится к определению потери массы после сушки при </a:t>
            </a:r>
            <a:r>
              <a:rPr lang="ru-RU" baseline="0" dirty="0" err="1" smtClean="0"/>
              <a:t>температуе</a:t>
            </a:r>
            <a:r>
              <a:rPr lang="ru-RU" baseline="0" dirty="0" smtClean="0"/>
              <a:t> 105С. К летучим относятся как различные низкомолекулярные компоненты (остатки мономера, </a:t>
            </a:r>
            <a:r>
              <a:rPr lang="ru-RU" baseline="0" dirty="0" err="1" smtClean="0"/>
              <a:t>ди</a:t>
            </a:r>
            <a:r>
              <a:rPr lang="ru-RU" baseline="0" dirty="0" smtClean="0"/>
              <a:t> и </a:t>
            </a:r>
            <a:r>
              <a:rPr lang="ru-RU" baseline="0" dirty="0" err="1" smtClean="0"/>
              <a:t>тримеры</a:t>
            </a:r>
            <a:r>
              <a:rPr lang="ru-RU" baseline="0" dirty="0" smtClean="0"/>
              <a:t> и т.д.), так и влага. Превышение этого параметра может привести к образованию пузырей на изделиях, обрывности (при производстве пленок). Особенно критичным данный параметр является для трубных марок полиэтиленов, так как повышенное содержание летучих может привести к </a:t>
            </a:r>
            <a:r>
              <a:rPr lang="ru-RU" baseline="0" dirty="0" err="1" smtClean="0"/>
              <a:t>шероватости</a:t>
            </a:r>
            <a:r>
              <a:rPr lang="ru-RU" baseline="0" dirty="0" smtClean="0"/>
              <a:t> труб, появлению дефектов, что может привести к разрушению при эксплуатации.</a:t>
            </a:r>
          </a:p>
          <a:p>
            <a:endParaRPr lang="ru-RU" baseline="0" dirty="0" smtClean="0"/>
          </a:p>
          <a:p>
            <a:r>
              <a:rPr lang="ru-RU" baseline="0" dirty="0" smtClean="0"/>
              <a:t>Метод по определению содержания золы необходим для определения соответствия рецептуре в наполненных композициях, кроме того повышенное содержание может приводить к отложениям на оборудовании. Суть метода заключается в </a:t>
            </a:r>
            <a:r>
              <a:rPr lang="ru-RU" baseline="0" dirty="0" err="1" smtClean="0"/>
              <a:t>озолении</a:t>
            </a:r>
            <a:r>
              <a:rPr lang="ru-RU" baseline="0" dirty="0" smtClean="0"/>
              <a:t> образца в муфельной печи до постоянной массы.</a:t>
            </a:r>
          </a:p>
          <a:p>
            <a:r>
              <a:rPr lang="ru-RU" baseline="0" dirty="0" smtClean="0"/>
              <a:t>Определение содержания сажи</a:t>
            </a:r>
            <a:r>
              <a:rPr lang="en-US" baseline="0" dirty="0" smtClean="0"/>
              <a:t> </a:t>
            </a:r>
            <a:r>
              <a:rPr lang="ru-RU" baseline="0" dirty="0" smtClean="0"/>
              <a:t>проводят путем прокаливания образца в бескислородной среде до полного разложения полимерной матрицы. Сажу вводят в основном для </a:t>
            </a:r>
            <a:r>
              <a:rPr lang="ru-RU" baseline="0" dirty="0" err="1" smtClean="0"/>
              <a:t>светостабилизации</a:t>
            </a:r>
            <a:r>
              <a:rPr lang="ru-RU" baseline="0" dirty="0" smtClean="0"/>
              <a:t>, например в трубные марки или кабельную изоляцию.</a:t>
            </a:r>
          </a:p>
          <a:p>
            <a:endParaRPr lang="ru-RU" baseline="0" dirty="0" smtClean="0"/>
          </a:p>
          <a:p>
            <a:endParaRPr lang="ru-RU" baseline="0" dirty="0" smtClean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F56DA7-AAD7-473E-A78B-09A07C1CFD8C}" type="slidenum">
              <a:rPr lang="ru-RU" smtClean="0"/>
              <a:t>42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0535464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Далее</a:t>
            </a:r>
            <a:r>
              <a:rPr lang="ru-RU" baseline="0" dirty="0" smtClean="0"/>
              <a:t> рассмотрим экстракционные методы, </a:t>
            </a:r>
            <a:r>
              <a:rPr lang="en-US" baseline="0" dirty="0" smtClean="0"/>
              <a:t>XS, </a:t>
            </a:r>
            <a:r>
              <a:rPr lang="ru-RU" baseline="0" dirty="0" smtClean="0"/>
              <a:t>или растворимые в ксилоле,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F56DA7-AAD7-473E-A78B-09A07C1CFD8C}" type="slidenum">
              <a:rPr lang="ru-RU" smtClean="0"/>
              <a:t>43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554534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baseline="0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F56DA7-AAD7-473E-A78B-09A07C1CFD8C}" type="slidenum">
              <a:rPr lang="ru-RU" smtClean="0"/>
              <a:t>46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9499929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baseline="0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F56DA7-AAD7-473E-A78B-09A07C1CFD8C}" type="slidenum">
              <a:rPr lang="ru-RU" smtClean="0"/>
              <a:t>50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60421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На слайде представлены характеристические</a:t>
            </a:r>
            <a:r>
              <a:rPr lang="ru-RU" baseline="0" dirty="0" smtClean="0"/>
              <a:t> </a:t>
            </a:r>
            <a:r>
              <a:rPr lang="ru-RU" baseline="0" dirty="0" err="1" smtClean="0"/>
              <a:t>дск</a:t>
            </a:r>
            <a:r>
              <a:rPr lang="ru-RU" baseline="0" dirty="0" smtClean="0"/>
              <a:t>-кривые различных полиэтиленов. Так, Полиэтилен высокой плотности, получаемый каталитически, имеет незначительное количество короткоцепочечных ответвлений, характеризуется высокой кристалличностью – до 80 %</a:t>
            </a:r>
            <a:r>
              <a:rPr lang="en-US" baseline="0" dirty="0" smtClean="0"/>
              <a:t>, Tm – 134C. </a:t>
            </a:r>
          </a:p>
          <a:p>
            <a:r>
              <a:rPr lang="ru-RU" baseline="0" dirty="0" smtClean="0"/>
              <a:t>Линейный полиэтилен низкой плотности имеет большее количество короткоцепочечных ответвлений, более разветвленную структуру – кристалличность 40 %, </a:t>
            </a:r>
            <a:r>
              <a:rPr lang="en-US" baseline="0" dirty="0" smtClean="0"/>
              <a:t>Tm – 122. </a:t>
            </a:r>
            <a:r>
              <a:rPr lang="ru-RU" baseline="0" dirty="0" smtClean="0"/>
              <a:t>Также есть</a:t>
            </a:r>
            <a:r>
              <a:rPr lang="en-US" baseline="0" dirty="0" smtClean="0"/>
              <a:t>,</a:t>
            </a:r>
            <a:r>
              <a:rPr lang="ru-RU" baseline="0" dirty="0" smtClean="0"/>
              <a:t> как правило</a:t>
            </a:r>
            <a:r>
              <a:rPr lang="en-US" baseline="0" dirty="0" smtClean="0"/>
              <a:t>,</a:t>
            </a:r>
            <a:r>
              <a:rPr lang="ru-RU" baseline="0" dirty="0" smtClean="0"/>
              <a:t> перегиб в области 110С,</a:t>
            </a:r>
            <a:r>
              <a:rPr lang="en-US" baseline="0" dirty="0" smtClean="0"/>
              <a:t> </a:t>
            </a:r>
            <a:r>
              <a:rPr lang="ru-RU" baseline="0" dirty="0" smtClean="0"/>
              <a:t>характеризующий фракцию, насыщенную </a:t>
            </a:r>
            <a:r>
              <a:rPr lang="ru-RU" baseline="0" dirty="0" err="1" smtClean="0"/>
              <a:t>сомономером</a:t>
            </a:r>
            <a:r>
              <a:rPr lang="ru-RU" baseline="0" dirty="0" smtClean="0"/>
              <a:t> (бутеном или </a:t>
            </a:r>
            <a:r>
              <a:rPr lang="ru-RU" baseline="0" dirty="0" err="1" smtClean="0"/>
              <a:t>гексеном</a:t>
            </a:r>
            <a:r>
              <a:rPr lang="ru-RU" baseline="0" dirty="0" smtClean="0"/>
              <a:t>).</a:t>
            </a:r>
          </a:p>
          <a:p>
            <a:r>
              <a:rPr lang="ru-RU" baseline="0" dirty="0" smtClean="0"/>
              <a:t>И, наконец, полиэтилен низкой плотности (или ПЭВД – высокого давления), получаемый по радикальному механизму, имеет большое число как коротко-, так и длинноцепочечных ответвлений, </a:t>
            </a:r>
            <a:r>
              <a:rPr lang="en-US" baseline="0" dirty="0" smtClean="0"/>
              <a:t>Tm – 105-110C,</a:t>
            </a:r>
            <a:r>
              <a:rPr lang="ru-RU" baseline="0" dirty="0" smtClean="0"/>
              <a:t>также на кривой кристаллизации есть как правило пик 60С, характеризующий наиболее разветвленную аморфную фракцию.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F56DA7-AAD7-473E-A78B-09A07C1CFD8C}" type="slidenum">
              <a:rPr lang="ru-RU" smtClean="0"/>
              <a:t>33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826838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На</a:t>
            </a:r>
            <a:r>
              <a:rPr lang="ru-RU" baseline="0" dirty="0" smtClean="0"/>
              <a:t> этом слайде мы видим типичные </a:t>
            </a:r>
            <a:r>
              <a:rPr lang="ru-RU" baseline="0" dirty="0" err="1" smtClean="0"/>
              <a:t>дск</a:t>
            </a:r>
            <a:r>
              <a:rPr lang="ru-RU" baseline="0" dirty="0" smtClean="0"/>
              <a:t>-кривые полипропиленов. </a:t>
            </a:r>
            <a:r>
              <a:rPr lang="ru-RU" baseline="0" dirty="0" err="1" smtClean="0"/>
              <a:t>Гомополипропилен</a:t>
            </a:r>
            <a:r>
              <a:rPr lang="ru-RU" baseline="0" dirty="0" smtClean="0"/>
              <a:t> характеризуется высокой кристалличностью – 50-55%, температура плавления – 160-165С. Статистический или рандом сополимер пропилена с этиленом содержит до 5 % масс. этилена, обладает более низким значением кристалличности и температурой плавления – 140-155С</a:t>
            </a:r>
            <a:r>
              <a:rPr lang="en-US" baseline="0" dirty="0" smtClean="0"/>
              <a:t>, </a:t>
            </a:r>
            <a:r>
              <a:rPr lang="ru-RU" baseline="0" dirty="0" smtClean="0"/>
              <a:t>также часто присутствует перегиб в области 130С, </a:t>
            </a:r>
            <a:r>
              <a:rPr lang="ru-RU" baseline="0" dirty="0" err="1" smtClean="0"/>
              <a:t>соответствующейй</a:t>
            </a:r>
            <a:r>
              <a:rPr lang="ru-RU" baseline="0" dirty="0" smtClean="0"/>
              <a:t> фракции, насыщенной </a:t>
            </a:r>
            <a:r>
              <a:rPr lang="ru-RU" baseline="0" dirty="0" err="1" smtClean="0"/>
              <a:t>сомономером</a:t>
            </a:r>
            <a:r>
              <a:rPr lang="ru-RU" baseline="0" dirty="0" smtClean="0"/>
              <a:t>. Блок-сополимер пропилена с этиленом содержит до 20% этилена и является </a:t>
            </a:r>
            <a:r>
              <a:rPr lang="ru-RU" baseline="0" dirty="0" err="1" smtClean="0"/>
              <a:t>гетерофазным</a:t>
            </a:r>
            <a:r>
              <a:rPr lang="ru-RU" baseline="0" dirty="0" smtClean="0"/>
              <a:t> полимером, его синтез проводится в нескольких реакторах, сначала получают </a:t>
            </a:r>
            <a:r>
              <a:rPr lang="ru-RU" baseline="0" dirty="0" err="1" smtClean="0"/>
              <a:t>гомополипропилен</a:t>
            </a:r>
            <a:r>
              <a:rPr lang="ru-RU" baseline="0" dirty="0" smtClean="0"/>
              <a:t>, затем к нему добавляют </a:t>
            </a:r>
            <a:r>
              <a:rPr lang="ru-RU" baseline="0" dirty="0" err="1" smtClean="0"/>
              <a:t>эластомерную</a:t>
            </a:r>
            <a:r>
              <a:rPr lang="ru-RU" baseline="0" dirty="0" smtClean="0"/>
              <a:t> пропилен-этиленовую фракцию. Для Блок-сополимера характерна похожая на </a:t>
            </a:r>
            <a:r>
              <a:rPr lang="en-US" baseline="0" dirty="0" smtClean="0"/>
              <a:t>PPH </a:t>
            </a:r>
            <a:r>
              <a:rPr lang="ru-RU" baseline="0" dirty="0" smtClean="0"/>
              <a:t>температура плавления 160-167С, отличительной чертой является присутствие перегиба на кривой плавления в области 110-120С, а также низкая температура стеклования минус30-40С, у </a:t>
            </a:r>
            <a:r>
              <a:rPr lang="en-US" baseline="0" dirty="0" smtClean="0"/>
              <a:t>PPH – </a:t>
            </a:r>
            <a:r>
              <a:rPr lang="ru-RU" baseline="0" dirty="0" smtClean="0"/>
              <a:t>около ноля.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F56DA7-AAD7-473E-A78B-09A07C1CFD8C}" type="slidenum">
              <a:rPr lang="ru-RU" smtClean="0"/>
              <a:t>34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441925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Как</a:t>
            </a:r>
            <a:r>
              <a:rPr lang="ru-RU" baseline="0" dirty="0" smtClean="0"/>
              <a:t> уже было сказано, метод ДСК может применяться для идентификации полимеров в смесях. Давайте теперь рассмотрим пример и подумаем, какие полимеры представлены на графике. Можете писать свои предположения в чате.</a:t>
            </a:r>
          </a:p>
          <a:p>
            <a:r>
              <a:rPr lang="ru-RU" baseline="0" dirty="0" smtClean="0"/>
              <a:t>Да, это полиэтилен высокой плотности и полипропилен.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F56DA7-AAD7-473E-A78B-09A07C1CFD8C}" type="slidenum">
              <a:rPr lang="ru-RU" smtClean="0"/>
              <a:t>35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866021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baseline="0" dirty="0" smtClean="0"/>
              <a:t>Теперь давайте рассмотрим практический пример. К нам поступили изделия - проушины из </a:t>
            </a:r>
            <a:r>
              <a:rPr lang="en-US" baseline="0" dirty="0" smtClean="0"/>
              <a:t>LLDPE,</a:t>
            </a:r>
            <a:r>
              <a:rPr lang="ru-RU" baseline="0" dirty="0" smtClean="0"/>
              <a:t> у одного из которых –претензионного была нарушена геометрия, необходимо было определить материал, и причину коробления. ДСК-анализ показал, что претензионное изделие содержит помимо </a:t>
            </a:r>
            <a:r>
              <a:rPr lang="en-US" baseline="0" dirty="0" smtClean="0"/>
              <a:t>LLDPE </a:t>
            </a:r>
            <a:r>
              <a:rPr lang="ru-RU" baseline="0" dirty="0" smtClean="0"/>
              <a:t>небольшое количество (около 3 %) полипропилена. Известно, что </a:t>
            </a:r>
            <a:r>
              <a:rPr lang="en-US" baseline="0" dirty="0" smtClean="0"/>
              <a:t>PP </a:t>
            </a:r>
            <a:r>
              <a:rPr lang="ru-RU" baseline="0" dirty="0" smtClean="0"/>
              <a:t>и</a:t>
            </a:r>
            <a:r>
              <a:rPr lang="en-US" baseline="0" dirty="0" smtClean="0"/>
              <a:t> PE </a:t>
            </a:r>
            <a:r>
              <a:rPr lang="ru-RU" baseline="0" dirty="0" smtClean="0"/>
              <a:t>имеют плохое сродство по отношению друг к другу в смесях, что, </a:t>
            </a:r>
            <a:r>
              <a:rPr lang="ru-RU" baseline="0" dirty="0" err="1" smtClean="0"/>
              <a:t>повидимому</a:t>
            </a:r>
            <a:r>
              <a:rPr lang="ru-RU" baseline="0" dirty="0" smtClean="0"/>
              <a:t>, и послужило причиной нарушения геометрии.</a:t>
            </a:r>
          </a:p>
          <a:p>
            <a:endParaRPr lang="ru-RU" baseline="0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F56DA7-AAD7-473E-A78B-09A07C1CFD8C}" type="slidenum">
              <a:rPr lang="ru-RU" smtClean="0"/>
              <a:t>36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8338240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Такж</a:t>
            </a:r>
            <a:r>
              <a:rPr lang="ru-RU" baseline="0" dirty="0" smtClean="0"/>
              <a:t>е дифференциальная сканирующая калориметрия позволяет оценить присутствие </a:t>
            </a:r>
            <a:r>
              <a:rPr lang="ru-RU" baseline="0" dirty="0" err="1" smtClean="0"/>
              <a:t>нуклеирующих</a:t>
            </a:r>
            <a:r>
              <a:rPr lang="ru-RU" baseline="0" dirty="0" smtClean="0"/>
              <a:t> добавок по температуре кристаллизации. Введение </a:t>
            </a:r>
            <a:r>
              <a:rPr lang="ru-RU" baseline="0" dirty="0" err="1" smtClean="0"/>
              <a:t>нуклеаторов</a:t>
            </a:r>
            <a:r>
              <a:rPr lang="ru-RU" baseline="0" dirty="0" smtClean="0"/>
              <a:t> увеличивает температуры кристаллизации, они выступают центрами зародышеобразования. Образующиеся кристаллические структуры – сферолиты – имеют меньший размер, и их количество больше по сравнению с полимером без </a:t>
            </a:r>
            <a:r>
              <a:rPr lang="ru-RU" baseline="0" dirty="0" err="1" smtClean="0"/>
              <a:t>нуклеаторов</a:t>
            </a:r>
            <a:r>
              <a:rPr lang="ru-RU" baseline="0" dirty="0" smtClean="0"/>
              <a:t>. В результате, введение </a:t>
            </a:r>
            <a:r>
              <a:rPr lang="ru-RU" baseline="0" dirty="0" err="1" smtClean="0"/>
              <a:t>нуклеаторов</a:t>
            </a:r>
            <a:r>
              <a:rPr lang="ru-RU" baseline="0" dirty="0" smtClean="0"/>
              <a:t> приводит к увеличению температуры кристаллизации, улучшению прозрачности, а также ускорению цикла при переработке, так как изделие начинает затвердевать уже при более высоких температурах.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F56DA7-AAD7-473E-A78B-09A07C1CFD8C}" type="slidenum">
              <a:rPr lang="ru-RU" smtClean="0"/>
              <a:t>37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455945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Следующим методом,</a:t>
            </a:r>
            <a:r>
              <a:rPr lang="ru-RU" baseline="0" dirty="0" smtClean="0"/>
              <a:t> о котором хотелось бы поговорить – является ИК-</a:t>
            </a:r>
            <a:r>
              <a:rPr lang="ru-RU" baseline="0" dirty="0" err="1" smtClean="0"/>
              <a:t>фурье</a:t>
            </a:r>
            <a:r>
              <a:rPr lang="ru-RU" baseline="0" dirty="0" smtClean="0"/>
              <a:t> спектроскопия. Под действием ИК-излучения различные функциональные группы молекулы поглощают разные длины волн излучения, в результате регистрируется спектр. ИК-спектр является своего рода отпечатком пальцев для химических веществ. Существует несколько инструментальных подходов в ИК-спектроскопии, одними из которых являются спектроскопия пропускания, в этом случае свет проходит через образец, в результате получается достаточно насыщенный спектр, можно не только проводить качественный анализ – что за полимер, какие добавки? Но и проводить количественный анализ – сколько? Содержание </a:t>
            </a:r>
            <a:r>
              <a:rPr lang="ru-RU" baseline="0" dirty="0" err="1" smtClean="0"/>
              <a:t>сомономера</a:t>
            </a:r>
            <a:r>
              <a:rPr lang="ru-RU" baseline="0" dirty="0" smtClean="0"/>
              <a:t> в рандом-сополимере, в блок-сополимере. У данного подхода есть ограничения – нельзя анализировать черные образцы, также лимитирована толщина образца. Вторым методом является метод нарушенного полного внутреннего отражения, в этом случае образец помещается на кристалл, прижимается, и анализу подвергается приповерхностный слой до 10-20мкм. Таким образом можно получить </a:t>
            </a:r>
            <a:r>
              <a:rPr lang="ru-RU" baseline="0" dirty="0" err="1" smtClean="0"/>
              <a:t>ик</a:t>
            </a:r>
            <a:r>
              <a:rPr lang="ru-RU" baseline="0" dirty="0" smtClean="0"/>
              <a:t>-спектр из определенной области образца (изделия), например дефекта, загрязнения.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F56DA7-AAD7-473E-A78B-09A07C1CFD8C}" type="slidenum">
              <a:rPr lang="ru-RU" smtClean="0"/>
              <a:t>38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7278810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На данном слайде представлен пример применения</a:t>
            </a:r>
            <a:r>
              <a:rPr lang="ru-RU" baseline="0" dirty="0" smtClean="0"/>
              <a:t> метода ИК при работе с обращениями. Было расследовано обращение по наличию дефектов и обрывов пленки из </a:t>
            </a:r>
            <a:r>
              <a:rPr lang="en-US" baseline="0" dirty="0" smtClean="0"/>
              <a:t>PPH 031BF/3</a:t>
            </a:r>
            <a:r>
              <a:rPr lang="ru-RU" baseline="0" dirty="0" smtClean="0"/>
              <a:t>. (далее выводы со слайда)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F56DA7-AAD7-473E-A78B-09A07C1CFD8C}" type="slidenum">
              <a:rPr lang="ru-RU" smtClean="0"/>
              <a:t>39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0728440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Далее</a:t>
            </a:r>
            <a:r>
              <a:rPr lang="ru-RU" baseline="0" dirty="0" smtClean="0"/>
              <a:t> рассмотрим методы хроматографии. В основе любого </a:t>
            </a:r>
            <a:r>
              <a:rPr lang="ru-RU" baseline="0" dirty="0" err="1" smtClean="0"/>
              <a:t>хроматографического</a:t>
            </a:r>
            <a:r>
              <a:rPr lang="ru-RU" baseline="0" dirty="0" smtClean="0"/>
              <a:t> метода лежит следующая схема – образец в газообразном или жидком виде вводится в прибор, затем происходит разделение компонентов в колонке, которые на выходе попадают в детектор, сигнал регистрируется, преобразуется и на выходе мы видим </a:t>
            </a:r>
            <a:r>
              <a:rPr lang="ru-RU" baseline="0" dirty="0" err="1" smtClean="0"/>
              <a:t>хроматограмму</a:t>
            </a:r>
            <a:r>
              <a:rPr lang="ru-RU" baseline="0" dirty="0" smtClean="0"/>
              <a:t> – график, где время выхода пика соответствует определенному веществу, а площадь пика – его концентрации. Принципом разделения в газовой и жидкостной хроматографии является различные сорбционные взаимодействия между неподвижной фазой в колонке и образцом. При этом в жидкостной хроматографии также есть сорбционные взаимодействия между подвижной жидкой фазой (элюентом) и неподвижной фазой колонки, а также взаимодействия между элюентом и разделяемым веществом. В газовой хроматографии есть взаимодействие только между неподвижной фазой и разделяемыми веществами. Газовая и ВЭЖХ используются для </a:t>
            </a:r>
            <a:r>
              <a:rPr lang="ru-RU" baseline="0" dirty="0" err="1" smtClean="0"/>
              <a:t>идентифкации</a:t>
            </a:r>
            <a:r>
              <a:rPr lang="ru-RU" baseline="0" dirty="0" smtClean="0"/>
              <a:t> добавок и определения их концентрации. ГХ используется для идентификации и количественного определения веществ с </a:t>
            </a:r>
            <a:r>
              <a:rPr lang="ru-RU" baseline="0" dirty="0" err="1" smtClean="0"/>
              <a:t>мольмассой</a:t>
            </a:r>
            <a:r>
              <a:rPr lang="ru-RU" baseline="0" dirty="0" smtClean="0"/>
              <a:t> не более 500-</a:t>
            </a:r>
            <a:r>
              <a:rPr lang="en-US" baseline="0" dirty="0" smtClean="0"/>
              <a:t>700</a:t>
            </a:r>
            <a:r>
              <a:rPr lang="ru-RU" baseline="0" dirty="0" smtClean="0"/>
              <a:t>г/моль (добавки (антиоксиданты, слип)). ВЭЖХ также служит для количеств и качеств. анализа, определения соответствию заявленной рецептуре, но не ограничивает по летучести.</a:t>
            </a:r>
          </a:p>
          <a:p>
            <a:r>
              <a:rPr lang="ru-RU" baseline="0" dirty="0" smtClean="0"/>
              <a:t> Гель-проникающая или </a:t>
            </a:r>
            <a:r>
              <a:rPr lang="ru-RU" baseline="0" dirty="0" err="1" smtClean="0"/>
              <a:t>эксклюзионная</a:t>
            </a:r>
            <a:r>
              <a:rPr lang="ru-RU" baseline="0" dirty="0" smtClean="0"/>
              <a:t> хроматография – разделение происходит по размеру молекул, при прохождении через колонку большие молекулы не входят внутрь пор, поэтому выходят первыми, в то время как молекулы </a:t>
            </a:r>
            <a:r>
              <a:rPr lang="ru-RU" baseline="0" dirty="0" err="1" smtClean="0"/>
              <a:t>небльших</a:t>
            </a:r>
            <a:r>
              <a:rPr lang="ru-RU" baseline="0" dirty="0" smtClean="0"/>
              <a:t> размеров проходят вглубь пор, в результате выходят позже. ГПХ позволяет оценить молекулярно-массовые характеристики полимера.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F56DA7-AAD7-473E-A78B-09A07C1CFD8C}" type="slidenum">
              <a:rPr lang="ru-RU" smtClean="0"/>
              <a:t>40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907288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7" Type="http://schemas.openxmlformats.org/officeDocument/2006/relationships/image" Target="../media/image4.png"/><Relationship Id="rId2" Type="http://schemas.openxmlformats.org/officeDocument/2006/relationships/tags" Target="../tags/tag4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3.jpe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tags" Target="../tags/tag13.xml"/><Relationship Id="rId2" Type="http://schemas.openxmlformats.org/officeDocument/2006/relationships/tags" Target="../tags/tag12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7.emf"/><Relationship Id="rId5" Type="http://schemas.openxmlformats.org/officeDocument/2006/relationships/oleObject" Target="../embeddings/oleObject9.bin"/><Relationship Id="rId4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tags" Target="../tags/tag15.xml"/><Relationship Id="rId2" Type="http://schemas.openxmlformats.org/officeDocument/2006/relationships/tags" Target="../tags/tag14.xml"/><Relationship Id="rId1" Type="http://schemas.openxmlformats.org/officeDocument/2006/relationships/vmlDrawing" Target="../drawings/vmlDrawing10.vml"/><Relationship Id="rId6" Type="http://schemas.openxmlformats.org/officeDocument/2006/relationships/image" Target="../media/image7.emf"/><Relationship Id="rId5" Type="http://schemas.openxmlformats.org/officeDocument/2006/relationships/oleObject" Target="../embeddings/oleObject10.bin"/><Relationship Id="rId4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16.xml"/><Relationship Id="rId1" Type="http://schemas.openxmlformats.org/officeDocument/2006/relationships/vmlDrawing" Target="../drawings/vmlDrawing11.vml"/><Relationship Id="rId5" Type="http://schemas.openxmlformats.org/officeDocument/2006/relationships/image" Target="../media/image7.emf"/><Relationship Id="rId4" Type="http://schemas.openxmlformats.org/officeDocument/2006/relationships/oleObject" Target="../embeddings/oleObject11.bin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tags" Target="../tags/tag18.xml"/><Relationship Id="rId7" Type="http://schemas.openxmlformats.org/officeDocument/2006/relationships/image" Target="../media/image2.png"/><Relationship Id="rId2" Type="http://schemas.openxmlformats.org/officeDocument/2006/relationships/tags" Target="../tags/tag17.xml"/><Relationship Id="rId1" Type="http://schemas.openxmlformats.org/officeDocument/2006/relationships/vmlDrawing" Target="../drawings/vmlDrawing12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12.bin"/><Relationship Id="rId4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tags" Target="../tags/tag6.xml"/><Relationship Id="rId7" Type="http://schemas.openxmlformats.org/officeDocument/2006/relationships/image" Target="../media/image5.jpg"/><Relationship Id="rId2" Type="http://schemas.openxmlformats.org/officeDocument/2006/relationships/tags" Target="../tags/tag5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3.bin"/><Relationship Id="rId4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7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4.bin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8.xml"/><Relationship Id="rId1" Type="http://schemas.openxmlformats.org/officeDocument/2006/relationships/vmlDrawing" Target="../drawings/vmlDrawing5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5.bin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9.xml"/><Relationship Id="rId1" Type="http://schemas.openxmlformats.org/officeDocument/2006/relationships/vmlDrawing" Target="../drawings/vmlDrawing6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6.bin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10.xml"/><Relationship Id="rId1" Type="http://schemas.openxmlformats.org/officeDocument/2006/relationships/vmlDrawing" Target="../drawings/vmlDrawing7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7.bin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11.xml"/><Relationship Id="rId1" Type="http://schemas.openxmlformats.org/officeDocument/2006/relationships/vmlDrawing" Target="../drawings/vmlDrawing8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8.bin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Титульный слайд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object 3"/>
          <p:cNvSpPr/>
          <p:nvPr userDrawn="1"/>
        </p:nvSpPr>
        <p:spPr>
          <a:xfrm>
            <a:off x="0" y="0"/>
            <a:ext cx="9144000" cy="5140071"/>
          </a:xfrm>
          <a:prstGeom prst="rect">
            <a:avLst/>
          </a:prstGeom>
          <a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Прямоугольник 1"/>
          <p:cNvSpPr/>
          <p:nvPr userDrawn="1"/>
        </p:nvSpPr>
        <p:spPr bwMode="auto">
          <a:xfrm>
            <a:off x="0" y="-3429"/>
            <a:ext cx="9144000" cy="5143500"/>
          </a:xfrm>
          <a:prstGeom prst="rect">
            <a:avLst/>
          </a:prstGeom>
          <a:gradFill>
            <a:gsLst>
              <a:gs pos="0">
                <a:srgbClr val="308288">
                  <a:alpha val="54000"/>
                </a:srgbClr>
              </a:gs>
              <a:gs pos="67000">
                <a:schemeClr val="accent1">
                  <a:alpha val="17000"/>
                </a:schemeClr>
              </a:gs>
            </a:gsLst>
            <a:lin ang="300000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5" name="Заголовок 1"/>
          <p:cNvSpPr>
            <a:spLocks noGrp="1"/>
          </p:cNvSpPr>
          <p:nvPr>
            <p:ph type="ctrTitle"/>
          </p:nvPr>
        </p:nvSpPr>
        <p:spPr>
          <a:xfrm>
            <a:off x="1051130" y="1400493"/>
            <a:ext cx="7216570" cy="1441767"/>
          </a:xfrm>
          <a:effectLst/>
        </p:spPr>
        <p:txBody>
          <a:bodyPr>
            <a:normAutofit/>
          </a:bodyPr>
          <a:lstStyle>
            <a:lvl1pPr>
              <a:defRPr lang="ru-RU" sz="4000" b="0" i="0" u="none" cap="none" spc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+mn-lt"/>
                <a:ea typeface="+mn-ea"/>
                <a:cs typeface="Arial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16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051130" y="2842260"/>
            <a:ext cx="7224190" cy="411480"/>
          </a:xfrm>
          <a:effectLst/>
        </p:spPr>
        <p:txBody>
          <a:bodyPr/>
          <a:lstStyle>
            <a:lvl1pPr marL="0" indent="0" algn="l">
              <a:buNone/>
              <a:defRPr sz="2000">
                <a:solidFill>
                  <a:schemeClr val="bg1"/>
                </a:solidFill>
                <a:effectLst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dirty="0"/>
              <a:t>Образец подзаголовка</a:t>
            </a:r>
          </a:p>
        </p:txBody>
      </p:sp>
      <p:sp>
        <p:nvSpPr>
          <p:cNvPr id="17" name="Текст 12"/>
          <p:cNvSpPr>
            <a:spLocks noGrp="1"/>
          </p:cNvSpPr>
          <p:nvPr>
            <p:ph type="body" sz="quarter" idx="10" hasCustomPrompt="1"/>
          </p:nvPr>
        </p:nvSpPr>
        <p:spPr>
          <a:xfrm>
            <a:off x="1050925" y="3474719"/>
            <a:ext cx="3498215" cy="975043"/>
          </a:xfrm>
          <a:effectLst/>
        </p:spPr>
        <p:txBody>
          <a:bodyPr/>
          <a:lstStyle>
            <a:lvl1pPr>
              <a:spcBef>
                <a:spcPts val="0"/>
              </a:spcBef>
              <a:defRPr sz="1400" baseline="0">
                <a:solidFill>
                  <a:schemeClr val="bg1"/>
                </a:solidFill>
                <a:effectLst/>
              </a:defRPr>
            </a:lvl1pPr>
          </a:lstStyle>
          <a:p>
            <a:pPr lvl="0"/>
            <a:r>
              <a:rPr lang="ru-RU" dirty="0" smtClean="0"/>
              <a:t>Иванов </a:t>
            </a:r>
            <a:r>
              <a:rPr lang="ru-RU" dirty="0"/>
              <a:t>Иван Иванович</a:t>
            </a:r>
            <a:br>
              <a:rPr lang="ru-RU" dirty="0"/>
            </a:br>
            <a:r>
              <a:rPr lang="ru-RU" dirty="0"/>
              <a:t>Должность</a:t>
            </a:r>
          </a:p>
          <a:p>
            <a:pPr lvl="0"/>
            <a:r>
              <a:rPr lang="ru-RU" dirty="0"/>
              <a:t>Отдел. </a:t>
            </a:r>
            <a:r>
              <a:rPr lang="ru-RU" dirty="0" smtClean="0"/>
              <a:t>Подразделение</a:t>
            </a:r>
          </a:p>
          <a:p>
            <a:pPr lvl="0"/>
            <a:endParaRPr lang="ru-RU" dirty="0"/>
          </a:p>
        </p:txBody>
      </p:sp>
      <p:sp>
        <p:nvSpPr>
          <p:cNvPr id="18" name="Текст 12"/>
          <p:cNvSpPr>
            <a:spLocks noGrp="1"/>
          </p:cNvSpPr>
          <p:nvPr>
            <p:ph type="body" sz="quarter" idx="11" hasCustomPrompt="1"/>
          </p:nvPr>
        </p:nvSpPr>
        <p:spPr>
          <a:xfrm>
            <a:off x="5265420" y="3474719"/>
            <a:ext cx="3032760" cy="975043"/>
          </a:xfrm>
          <a:effectLst/>
        </p:spPr>
        <p:txBody>
          <a:bodyPr/>
          <a:lstStyle>
            <a:lvl1pPr>
              <a:spcBef>
                <a:spcPts val="0"/>
              </a:spcBef>
              <a:defRPr sz="1400">
                <a:solidFill>
                  <a:schemeClr val="bg1"/>
                </a:solidFill>
                <a:effectLst/>
              </a:defRPr>
            </a:lvl1pPr>
          </a:lstStyle>
          <a:p>
            <a:pPr lvl="0"/>
            <a:r>
              <a:rPr lang="ru-RU" dirty="0"/>
              <a:t>Место проведения </a:t>
            </a:r>
            <a:r>
              <a:rPr lang="ru-RU" dirty="0" smtClean="0"/>
              <a:t>презентации</a:t>
            </a:r>
            <a:endParaRPr lang="ru-RU" dirty="0"/>
          </a:p>
          <a:p>
            <a:pPr lvl="0"/>
            <a:r>
              <a:rPr lang="ru-RU" dirty="0" smtClean="0"/>
              <a:t>Дата</a:t>
            </a:r>
            <a:endParaRPr lang="ru-RU" dirty="0"/>
          </a:p>
          <a:p>
            <a:pPr lvl="0"/>
            <a:endParaRPr lang="ru-RU" dirty="0"/>
          </a:p>
        </p:txBody>
      </p:sp>
      <p:graphicFrame>
        <p:nvGraphicFramePr>
          <p:cNvPr id="10" name="Объект 9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074650581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7755" name="think-cell Slide" r:id="rId5" imgW="270" imgH="270" progId="TCLayout.ActiveDocument.1">
                  <p:embed/>
                </p:oleObj>
              </mc:Choice>
              <mc:Fallback>
                <p:oleObj name="think-cell Slide" r:id="rId5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6" name="Прямоугольник 65"/>
          <p:cNvSpPr/>
          <p:nvPr userDrawn="1"/>
        </p:nvSpPr>
        <p:spPr>
          <a:xfrm>
            <a:off x="9174364" y="1"/>
            <a:ext cx="2781533" cy="5143499"/>
          </a:xfrm>
          <a:prstGeom prst="rect">
            <a:avLst/>
          </a:prstGeom>
          <a:solidFill>
            <a:srgbClr val="2D8797"/>
          </a:solidFill>
          <a:ln>
            <a:noFill/>
          </a:ln>
        </p:spPr>
        <p:txBody>
          <a:bodyPr wrap="square" lIns="576000">
            <a:noAutofit/>
          </a:bodyPr>
          <a:lstStyle>
            <a:defPPr>
              <a:defRPr lang="ru-RU"/>
            </a:defPPr>
            <a:lvl1pPr marL="0" algn="l" defTabSz="779163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9582" algn="l" defTabSz="779163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79163" algn="l" defTabSz="779163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68745" algn="l" defTabSz="779163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8326" algn="l" defTabSz="779163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47908" algn="l" defTabSz="779163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37489" algn="l" defTabSz="779163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727071" algn="l" defTabSz="779163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116652" algn="l" defTabSz="779163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200" b="1" dirty="0" smtClean="0">
                <a:solidFill>
                  <a:schemeClr val="bg1"/>
                </a:solidFill>
              </a:rPr>
              <a:t>Рекомендации </a:t>
            </a:r>
            <a:br>
              <a:rPr lang="ru-RU" sz="1200" b="1" dirty="0" smtClean="0">
                <a:solidFill>
                  <a:schemeClr val="bg1"/>
                </a:solidFill>
              </a:rPr>
            </a:br>
            <a:r>
              <a:rPr lang="ru-RU" sz="1200" b="1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по оформлению слайдов</a:t>
            </a:r>
          </a:p>
          <a:p>
            <a:pPr marL="0" algn="l" defTabSz="779163" rtl="0" eaLnBrk="1" latinLnBrk="0" hangingPunct="1"/>
            <a:endParaRPr lang="ru-RU" sz="800" b="1" kern="1200" dirty="0" smtClean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  <a:p>
            <a:pPr marL="182563" indent="-182563" algn="l" defTabSz="779163" rtl="0" eaLnBrk="1" latinLnBrk="0" hangingPunct="1">
              <a:spcAft>
                <a:spcPts val="200"/>
              </a:spcAft>
              <a:buFont typeface="+mj-lt"/>
              <a:buAutoNum type="arabicPeriod"/>
            </a:pPr>
            <a:r>
              <a:rPr lang="ru-RU" sz="800" b="1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ТЕКСТ</a:t>
            </a:r>
          </a:p>
          <a:p>
            <a:pPr marL="266700" lvl="4" indent="-88900" algn="l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ru-RU" sz="800" b="0" dirty="0" err="1" smtClean="0">
                <a:solidFill>
                  <a:schemeClr val="bg1"/>
                </a:solidFill>
              </a:rPr>
              <a:t>Корп.шрифт</a:t>
            </a:r>
            <a:r>
              <a:rPr lang="ru-RU" sz="800" b="0" dirty="0" smtClean="0">
                <a:solidFill>
                  <a:schemeClr val="bg1"/>
                </a:solidFill>
              </a:rPr>
              <a:t> для презентаций</a:t>
            </a:r>
            <a:r>
              <a:rPr lang="ru-RU" sz="800" b="0" baseline="0" dirty="0" smtClean="0">
                <a:solidFill>
                  <a:schemeClr val="bg1"/>
                </a:solidFill>
              </a:rPr>
              <a:t> </a:t>
            </a:r>
            <a:r>
              <a:rPr lang="ru-RU" sz="800" baseline="0" dirty="0" smtClean="0">
                <a:solidFill>
                  <a:schemeClr val="bg1"/>
                </a:solidFill>
              </a:rPr>
              <a:t>– </a:t>
            </a:r>
            <a:br>
              <a:rPr lang="ru-RU" sz="800" baseline="0" dirty="0" smtClean="0">
                <a:solidFill>
                  <a:schemeClr val="bg1"/>
                </a:solidFill>
              </a:rPr>
            </a:br>
            <a:r>
              <a:rPr lang="en-US" sz="800" b="1" dirty="0" smtClean="0">
                <a:solidFill>
                  <a:schemeClr val="bg1"/>
                </a:solidFill>
              </a:rPr>
              <a:t>Arial</a:t>
            </a:r>
            <a:r>
              <a:rPr lang="ru-RU" sz="800" dirty="0" smtClean="0">
                <a:solidFill>
                  <a:schemeClr val="bg1"/>
                </a:solidFill>
              </a:rPr>
              <a:t> (</a:t>
            </a:r>
            <a:r>
              <a:rPr lang="ru-RU" sz="800" i="1" dirty="0" smtClean="0">
                <a:solidFill>
                  <a:schemeClr val="bg1"/>
                </a:solidFill>
              </a:rPr>
              <a:t>д</a:t>
            </a:r>
            <a:r>
              <a:rPr lang="ru-RU" sz="800" i="1" baseline="0" dirty="0" smtClean="0">
                <a:solidFill>
                  <a:schemeClr val="bg1"/>
                </a:solidFill>
              </a:rPr>
              <a:t>опустимо:</a:t>
            </a:r>
            <a:r>
              <a:rPr lang="ru-RU" sz="800" baseline="0" dirty="0" smtClean="0">
                <a:solidFill>
                  <a:schemeClr val="bg1"/>
                </a:solidFill>
              </a:rPr>
              <a:t> </a:t>
            </a:r>
            <a:r>
              <a:rPr lang="en-US" sz="800" baseline="0" dirty="0" smtClean="0">
                <a:solidFill>
                  <a:schemeClr val="bg1"/>
                </a:solidFill>
              </a:rPr>
              <a:t>Arial Narrow</a:t>
            </a:r>
            <a:r>
              <a:rPr lang="ru-RU" sz="800" baseline="0" dirty="0" smtClean="0">
                <a:solidFill>
                  <a:schemeClr val="bg1"/>
                </a:solidFill>
              </a:rPr>
              <a:t>)</a:t>
            </a:r>
          </a:p>
          <a:p>
            <a:pPr marL="266700" lvl="4" indent="-88900" algn="l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ru-RU" sz="800" baseline="0" dirty="0" smtClean="0">
                <a:solidFill>
                  <a:schemeClr val="bg1"/>
                </a:solidFill>
              </a:rPr>
              <a:t>Заголовок слайда – </a:t>
            </a:r>
            <a:r>
              <a:rPr lang="ru-RU" sz="800" b="1" baseline="0" dirty="0" smtClean="0">
                <a:solidFill>
                  <a:schemeClr val="bg1"/>
                </a:solidFill>
              </a:rPr>
              <a:t>не ниже 16 </a:t>
            </a:r>
            <a:r>
              <a:rPr lang="ru-RU" sz="800" b="1" baseline="0" dirty="0" err="1" smtClean="0">
                <a:solidFill>
                  <a:schemeClr val="bg1"/>
                </a:solidFill>
              </a:rPr>
              <a:t>пт</a:t>
            </a:r>
            <a:endParaRPr lang="ru-RU" sz="800" b="1" baseline="0" dirty="0" smtClean="0">
              <a:solidFill>
                <a:schemeClr val="bg1"/>
              </a:solidFill>
            </a:endParaRPr>
          </a:p>
          <a:p>
            <a:pPr marL="266700" lvl="4" indent="-88900" algn="l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ru-RU" sz="800" baseline="0" dirty="0" smtClean="0">
                <a:solidFill>
                  <a:schemeClr val="bg1"/>
                </a:solidFill>
              </a:rPr>
              <a:t>Текст на слайде – </a:t>
            </a:r>
            <a:r>
              <a:rPr lang="ru-RU" sz="800" b="1" baseline="0" dirty="0" smtClean="0">
                <a:solidFill>
                  <a:schemeClr val="bg1"/>
                </a:solidFill>
              </a:rPr>
              <a:t>не ниже </a:t>
            </a:r>
            <a:r>
              <a:rPr lang="en-US" sz="800" b="1" baseline="0" dirty="0" smtClean="0">
                <a:solidFill>
                  <a:schemeClr val="bg1"/>
                </a:solidFill>
              </a:rPr>
              <a:t>1</a:t>
            </a:r>
            <a:r>
              <a:rPr lang="ru-RU" sz="800" b="1" baseline="0" dirty="0" smtClean="0">
                <a:solidFill>
                  <a:schemeClr val="bg1"/>
                </a:solidFill>
              </a:rPr>
              <a:t>2 </a:t>
            </a:r>
            <a:r>
              <a:rPr lang="ru-RU" sz="800" b="1" baseline="0" dirty="0" err="1" smtClean="0">
                <a:solidFill>
                  <a:schemeClr val="bg1"/>
                </a:solidFill>
              </a:rPr>
              <a:t>пт</a:t>
            </a:r>
            <a:endParaRPr lang="ru-RU" sz="800" b="1" baseline="0" dirty="0" smtClean="0">
              <a:solidFill>
                <a:schemeClr val="bg1"/>
              </a:solidFill>
            </a:endParaRPr>
          </a:p>
          <a:p>
            <a:pPr marL="266700" lvl="4" indent="-88900" algn="l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ru-RU" sz="800" baseline="0" dirty="0" smtClean="0">
                <a:solidFill>
                  <a:schemeClr val="bg1"/>
                </a:solidFill>
              </a:rPr>
              <a:t>Примечания – </a:t>
            </a:r>
            <a:r>
              <a:rPr lang="ru-RU" sz="800" b="1" baseline="0" dirty="0" smtClean="0">
                <a:solidFill>
                  <a:schemeClr val="bg1"/>
                </a:solidFill>
              </a:rPr>
              <a:t>не ниже </a:t>
            </a:r>
            <a:r>
              <a:rPr lang="en-US" sz="800" b="1" baseline="0" dirty="0" smtClean="0">
                <a:solidFill>
                  <a:schemeClr val="bg1"/>
                </a:solidFill>
              </a:rPr>
              <a:t>8</a:t>
            </a:r>
            <a:r>
              <a:rPr lang="ru-RU" sz="800" b="1" baseline="0" dirty="0" smtClean="0">
                <a:solidFill>
                  <a:schemeClr val="bg1"/>
                </a:solidFill>
              </a:rPr>
              <a:t> </a:t>
            </a:r>
            <a:r>
              <a:rPr lang="ru-RU" sz="800" b="1" baseline="0" dirty="0" err="1" smtClean="0">
                <a:solidFill>
                  <a:schemeClr val="bg1"/>
                </a:solidFill>
              </a:rPr>
              <a:t>пт</a:t>
            </a:r>
            <a:endParaRPr lang="ru-RU" sz="800" b="1" baseline="0" dirty="0" smtClean="0">
              <a:solidFill>
                <a:schemeClr val="bg1"/>
              </a:solidFill>
            </a:endParaRPr>
          </a:p>
          <a:p>
            <a:pPr marL="266700" lvl="4" indent="-88900" algn="l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ru-RU" sz="800" baseline="0" dirty="0" smtClean="0">
                <a:solidFill>
                  <a:schemeClr val="bg1"/>
                </a:solidFill>
              </a:rPr>
              <a:t>Используйте на слайде </a:t>
            </a:r>
            <a:br>
              <a:rPr lang="ru-RU" sz="800" baseline="0" dirty="0" smtClean="0">
                <a:solidFill>
                  <a:schemeClr val="bg1"/>
                </a:solidFill>
              </a:rPr>
            </a:br>
            <a:r>
              <a:rPr lang="ru-RU" sz="800" b="1" baseline="0" dirty="0" smtClean="0">
                <a:solidFill>
                  <a:schemeClr val="bg1"/>
                </a:solidFill>
              </a:rPr>
              <a:t>не более 3 размеров шрифтов</a:t>
            </a:r>
            <a:endParaRPr lang="en-US" sz="800" b="1" baseline="0" dirty="0" smtClean="0">
              <a:solidFill>
                <a:schemeClr val="bg1"/>
              </a:solidFill>
            </a:endParaRPr>
          </a:p>
          <a:p>
            <a:pPr marL="182563" indent="-182563" algn="l" defTabSz="779163" rtl="0" eaLnBrk="1" latinLnBrk="0" hangingPunct="1">
              <a:spcBef>
                <a:spcPts val="300"/>
              </a:spcBef>
              <a:spcAft>
                <a:spcPts val="200"/>
              </a:spcAft>
              <a:buFont typeface="+mj-lt"/>
              <a:buAutoNum type="arabicPeriod"/>
            </a:pPr>
            <a:r>
              <a:rPr lang="ru-RU" sz="800" b="1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ДИАГРАММЫ</a:t>
            </a:r>
          </a:p>
          <a:p>
            <a:pPr marL="266700" lvl="1" indent="-79375" algn="l" defTabSz="779163" rtl="0" eaLnBrk="1" latinLnBrk="0" hangingPunct="1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ru-RU" sz="800" b="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Используйте единый стиль оформления диаграмм</a:t>
            </a:r>
          </a:p>
          <a:p>
            <a:pPr marL="266700" lvl="1" indent="-79375" algn="l" defTabSz="779163" rtl="0" eaLnBrk="1" latinLnBrk="0" hangingPunct="1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ru-RU" sz="800" b="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Используйте шрифты одинакового размера в</a:t>
            </a:r>
            <a:r>
              <a:rPr lang="ru-RU" sz="800" b="0" kern="1200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800" b="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диаграммах, располагающихся на одном слайде</a:t>
            </a:r>
          </a:p>
          <a:p>
            <a:pPr marL="266700" lvl="1" indent="-79375" algn="l" defTabSz="779163" rtl="0" eaLnBrk="1" latinLnBrk="0" hangingPunct="1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ru-RU" sz="800" b="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На одном слайде – не более 4 диаграмм</a:t>
            </a:r>
          </a:p>
          <a:p>
            <a:pPr marL="182563" marR="0" lvl="0" indent="-182563" algn="l" defTabSz="779163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20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ru-RU" sz="800" b="1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ИКОНКИ</a:t>
            </a:r>
          </a:p>
          <a:p>
            <a:pPr marL="266700" marR="0" lvl="1" indent="-84138" algn="l" defTabSz="7791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sz="800" dirty="0" smtClean="0">
                <a:solidFill>
                  <a:schemeClr val="bg1"/>
                </a:solidFill>
              </a:rPr>
              <a:t>Выбирайте оформление</a:t>
            </a:r>
            <a:r>
              <a:rPr lang="ru-RU" sz="800" baseline="0" dirty="0" smtClean="0">
                <a:solidFill>
                  <a:schemeClr val="bg1"/>
                </a:solidFill>
              </a:rPr>
              <a:t> </a:t>
            </a:r>
            <a:br>
              <a:rPr lang="ru-RU" sz="800" baseline="0" dirty="0" smtClean="0">
                <a:solidFill>
                  <a:schemeClr val="bg1"/>
                </a:solidFill>
              </a:rPr>
            </a:br>
            <a:r>
              <a:rPr lang="ru-RU" sz="800" baseline="0" dirty="0" smtClean="0">
                <a:solidFill>
                  <a:schemeClr val="bg1"/>
                </a:solidFill>
              </a:rPr>
              <a:t>иконок </a:t>
            </a:r>
            <a:r>
              <a:rPr lang="ru-RU" sz="800" dirty="0" smtClean="0">
                <a:solidFill>
                  <a:schemeClr val="bg1"/>
                </a:solidFill>
              </a:rPr>
              <a:t>в</a:t>
            </a:r>
            <a:r>
              <a:rPr lang="ru-RU" sz="800" baseline="0" dirty="0" smtClean="0">
                <a:solidFill>
                  <a:schemeClr val="bg1"/>
                </a:solidFill>
              </a:rPr>
              <a:t> едином стиле</a:t>
            </a:r>
            <a:endParaRPr lang="ru-RU" sz="800" b="1" kern="1200" dirty="0" smtClean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  <a:p>
            <a:pPr marL="182563" marR="0" lvl="0" indent="-182563" algn="l" defTabSz="779163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20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ru-RU" sz="800" b="1" dirty="0" smtClean="0">
                <a:solidFill>
                  <a:schemeClr val="bg1"/>
                </a:solidFill>
              </a:rPr>
              <a:t>ИЗОБРАЖЕНИЯ</a:t>
            </a:r>
          </a:p>
          <a:p>
            <a:pPr marL="266700" lvl="1" indent="-84138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ru-RU" sz="800" dirty="0" smtClean="0">
                <a:solidFill>
                  <a:schemeClr val="bg1"/>
                </a:solidFill>
              </a:rPr>
              <a:t>Нельзя</a:t>
            </a:r>
            <a:r>
              <a:rPr lang="ru-RU" sz="800" baseline="0" dirty="0" smtClean="0">
                <a:solidFill>
                  <a:schemeClr val="bg1"/>
                </a:solidFill>
              </a:rPr>
              <a:t> искажать пропорции</a:t>
            </a:r>
          </a:p>
          <a:p>
            <a:pPr marL="266700" lvl="1" indent="-84138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ru-RU" sz="800" dirty="0" smtClean="0">
                <a:solidFill>
                  <a:schemeClr val="bg1"/>
                </a:solidFill>
              </a:rPr>
              <a:t>Рекомендуемое разрешение</a:t>
            </a:r>
            <a:r>
              <a:rPr lang="ru-RU" sz="800" baseline="0" dirty="0" smtClean="0">
                <a:solidFill>
                  <a:schemeClr val="bg1"/>
                </a:solidFill>
              </a:rPr>
              <a:t> – </a:t>
            </a:r>
            <a:br>
              <a:rPr lang="ru-RU" sz="800" baseline="0" dirty="0" smtClean="0">
                <a:solidFill>
                  <a:schemeClr val="bg1"/>
                </a:solidFill>
              </a:rPr>
            </a:br>
            <a:r>
              <a:rPr lang="ru-RU" sz="800" baseline="0" dirty="0" smtClean="0">
                <a:solidFill>
                  <a:schemeClr val="bg1"/>
                </a:solidFill>
              </a:rPr>
              <a:t>не более 150 пикселей на дюйм</a:t>
            </a:r>
            <a:endParaRPr lang="ru-RU" sz="800" b="1" dirty="0" smtClean="0">
              <a:solidFill>
                <a:schemeClr val="bg1"/>
              </a:solidFill>
            </a:endParaRPr>
          </a:p>
          <a:p>
            <a:pPr marL="182563" marR="0" lvl="0" indent="-182563" algn="l" defTabSz="779163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20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ru-RU" sz="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ОБЩИЕ РЕКОМЕНДАЦИИ</a:t>
            </a:r>
          </a:p>
          <a:p>
            <a:pPr marL="266700" marR="0" lvl="1" indent="-92075" algn="l" defTabSz="7791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sz="800" b="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Скажите «нет» презентациям </a:t>
            </a:r>
            <a:br>
              <a:rPr lang="ru-RU" sz="800" b="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</a:br>
            <a:r>
              <a:rPr lang="ru-RU" sz="800" b="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с большим количеством текста</a:t>
            </a:r>
          </a:p>
          <a:p>
            <a:pPr marL="266700" marR="0" lvl="1" indent="-92075" algn="l" defTabSz="7791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sz="800" b="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Используйте простые схемы </a:t>
            </a:r>
            <a:br>
              <a:rPr lang="ru-RU" sz="800" b="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</a:br>
            <a:r>
              <a:rPr lang="ru-RU" sz="800" b="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и графику</a:t>
            </a:r>
          </a:p>
          <a:p>
            <a:pPr marL="266700" marR="0" lvl="1" indent="-92075" algn="l" defTabSz="7791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sz="800" b="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Делайте слайды лаконичными</a:t>
            </a:r>
          </a:p>
          <a:p>
            <a:pPr marL="572145" marR="0" lvl="1" indent="-182563" algn="l" defTabSz="7791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+mj-lt"/>
              <a:buAutoNum type="arabicPeriod"/>
              <a:tabLst/>
              <a:defRPr/>
            </a:pPr>
            <a:endParaRPr lang="ru-RU" sz="800" b="1" kern="1200" dirty="0" smtClean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67" name="Прямоугольник 66"/>
          <p:cNvSpPr/>
          <p:nvPr userDrawn="1"/>
        </p:nvSpPr>
        <p:spPr>
          <a:xfrm>
            <a:off x="9249089" y="68323"/>
            <a:ext cx="377590" cy="436959"/>
          </a:xfrm>
          <a:prstGeom prst="rect">
            <a:avLst/>
          </a:prstGeom>
          <a:solidFill>
            <a:srgbClr val="008C95"/>
          </a:solidFill>
          <a:ln w="3175">
            <a:solidFill>
              <a:schemeClr val="accent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7903" tIns="38952" rIns="77903" bIns="38952" anchor="ctr"/>
          <a:lstStyle>
            <a:defPPr>
              <a:defRPr lang="ru-RU"/>
            </a:defPPr>
            <a:lvl1pPr marL="0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89582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779163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168745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558326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947908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337489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727071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116652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defRPr/>
            </a:pPr>
            <a:r>
              <a:rPr lang="ru-RU" sz="700" dirty="0">
                <a:solidFill>
                  <a:srgbClr val="FFFFFF"/>
                </a:solidFill>
              </a:rPr>
              <a:t>0</a:t>
            </a:r>
          </a:p>
          <a:p>
            <a:pPr algn="ctr" eaLnBrk="1" hangingPunct="1">
              <a:defRPr/>
            </a:pPr>
            <a:r>
              <a:rPr lang="en-US" sz="700" dirty="0">
                <a:solidFill>
                  <a:srgbClr val="FFFFFF"/>
                </a:solidFill>
              </a:rPr>
              <a:t>140</a:t>
            </a:r>
            <a:endParaRPr lang="ru-RU" sz="700" dirty="0">
              <a:solidFill>
                <a:srgbClr val="FFFFFF"/>
              </a:solidFill>
            </a:endParaRPr>
          </a:p>
          <a:p>
            <a:pPr algn="ctr" eaLnBrk="1" hangingPunct="1">
              <a:defRPr/>
            </a:pPr>
            <a:r>
              <a:rPr lang="ru-RU" sz="700" dirty="0">
                <a:solidFill>
                  <a:srgbClr val="FFFFFF"/>
                </a:solidFill>
              </a:rPr>
              <a:t>1</a:t>
            </a:r>
            <a:r>
              <a:rPr lang="en-US" sz="700" dirty="0">
                <a:solidFill>
                  <a:srgbClr val="FFFFFF"/>
                </a:solidFill>
              </a:rPr>
              <a:t>49</a:t>
            </a:r>
            <a:endParaRPr lang="ru-RU" sz="700" dirty="0">
              <a:solidFill>
                <a:srgbClr val="FFFFFF"/>
              </a:solidFill>
            </a:endParaRPr>
          </a:p>
        </p:txBody>
      </p:sp>
      <p:sp>
        <p:nvSpPr>
          <p:cNvPr id="68" name="Прямоугольник 67"/>
          <p:cNvSpPr/>
          <p:nvPr userDrawn="1"/>
        </p:nvSpPr>
        <p:spPr>
          <a:xfrm>
            <a:off x="9249089" y="942241"/>
            <a:ext cx="377590" cy="438150"/>
          </a:xfrm>
          <a:prstGeom prst="rect">
            <a:avLst/>
          </a:prstGeom>
          <a:solidFill>
            <a:srgbClr val="D0D0D0"/>
          </a:solidFill>
          <a:ln w="3175">
            <a:solidFill>
              <a:schemeClr val="accent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7903" tIns="38952" rIns="77903" bIns="38952" anchor="ctr"/>
          <a:lstStyle>
            <a:defPPr>
              <a:defRPr lang="ru-RU"/>
            </a:defPPr>
            <a:lvl1pPr marL="0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89582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779163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168745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558326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947908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337489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727071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116652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defRPr/>
            </a:pPr>
            <a:r>
              <a:rPr lang="ru-RU" sz="700" dirty="0">
                <a:solidFill>
                  <a:srgbClr val="FFFFFF"/>
                </a:solidFill>
              </a:rPr>
              <a:t>208</a:t>
            </a:r>
          </a:p>
          <a:p>
            <a:pPr algn="ctr" eaLnBrk="1" hangingPunct="1">
              <a:defRPr/>
            </a:pPr>
            <a:r>
              <a:rPr lang="ru-RU" sz="700" dirty="0">
                <a:solidFill>
                  <a:srgbClr val="FFFFFF"/>
                </a:solidFill>
              </a:rPr>
              <a:t>208</a:t>
            </a:r>
          </a:p>
          <a:p>
            <a:pPr algn="ctr" eaLnBrk="1" hangingPunct="1">
              <a:defRPr/>
            </a:pPr>
            <a:r>
              <a:rPr lang="ru-RU" sz="700" dirty="0">
                <a:solidFill>
                  <a:srgbClr val="FFFFFF"/>
                </a:solidFill>
              </a:rPr>
              <a:t>208</a:t>
            </a:r>
          </a:p>
        </p:txBody>
      </p:sp>
      <p:sp>
        <p:nvSpPr>
          <p:cNvPr id="69" name="Прямоугольник 68"/>
          <p:cNvSpPr/>
          <p:nvPr userDrawn="1"/>
        </p:nvSpPr>
        <p:spPr>
          <a:xfrm>
            <a:off x="9249089" y="505283"/>
            <a:ext cx="377590" cy="436960"/>
          </a:xfrm>
          <a:prstGeom prst="rect">
            <a:avLst/>
          </a:prstGeom>
          <a:solidFill>
            <a:srgbClr val="99CC00"/>
          </a:solidFill>
          <a:ln w="3175">
            <a:solidFill>
              <a:schemeClr val="accent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7903" tIns="38952" rIns="77903" bIns="38952" anchor="ctr"/>
          <a:lstStyle>
            <a:defPPr>
              <a:defRPr lang="ru-RU"/>
            </a:defPPr>
            <a:lvl1pPr marL="0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89582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779163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168745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558326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947908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337489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727071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116652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defRPr/>
            </a:pPr>
            <a:r>
              <a:rPr lang="ru-RU" sz="700" dirty="0">
                <a:solidFill>
                  <a:srgbClr val="FFFFFF"/>
                </a:solidFill>
              </a:rPr>
              <a:t>153</a:t>
            </a:r>
          </a:p>
          <a:p>
            <a:pPr algn="ctr" eaLnBrk="1" hangingPunct="1">
              <a:defRPr/>
            </a:pPr>
            <a:r>
              <a:rPr lang="ru-RU" sz="700" dirty="0">
                <a:solidFill>
                  <a:srgbClr val="FFFFFF"/>
                </a:solidFill>
              </a:rPr>
              <a:t>204</a:t>
            </a:r>
          </a:p>
          <a:p>
            <a:pPr algn="ctr" eaLnBrk="1" hangingPunct="1">
              <a:defRPr/>
            </a:pPr>
            <a:r>
              <a:rPr lang="ru-RU" sz="700" dirty="0">
                <a:solidFill>
                  <a:srgbClr val="FFFFFF"/>
                </a:solidFill>
              </a:rPr>
              <a:t>0</a:t>
            </a:r>
          </a:p>
        </p:txBody>
      </p:sp>
      <p:sp>
        <p:nvSpPr>
          <p:cNvPr id="70" name="Прямоугольник 69"/>
          <p:cNvSpPr/>
          <p:nvPr userDrawn="1"/>
        </p:nvSpPr>
        <p:spPr>
          <a:xfrm>
            <a:off x="9249089" y="3367556"/>
            <a:ext cx="377590" cy="436960"/>
          </a:xfrm>
          <a:prstGeom prst="rect">
            <a:avLst/>
          </a:prstGeom>
          <a:solidFill>
            <a:srgbClr val="E5F2F2"/>
          </a:solidFill>
          <a:ln w="3175">
            <a:solidFill>
              <a:schemeClr val="accent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7903" tIns="38952" rIns="77903" bIns="38952" anchor="ctr"/>
          <a:lstStyle>
            <a:defPPr>
              <a:defRPr lang="ru-RU"/>
            </a:defPPr>
            <a:lvl1pPr marL="0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89582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779163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168745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558326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947908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337489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727071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116652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defRPr/>
            </a:pPr>
            <a:r>
              <a:rPr lang="ru-RU" sz="700" dirty="0">
                <a:solidFill>
                  <a:srgbClr val="000000"/>
                </a:solidFill>
              </a:rPr>
              <a:t>229</a:t>
            </a:r>
          </a:p>
          <a:p>
            <a:pPr algn="ctr" eaLnBrk="1" hangingPunct="1">
              <a:defRPr/>
            </a:pPr>
            <a:r>
              <a:rPr lang="ru-RU" sz="700" dirty="0">
                <a:solidFill>
                  <a:srgbClr val="000000"/>
                </a:solidFill>
              </a:rPr>
              <a:t>242</a:t>
            </a:r>
          </a:p>
          <a:p>
            <a:pPr algn="ctr" eaLnBrk="1" hangingPunct="1">
              <a:defRPr/>
            </a:pPr>
            <a:r>
              <a:rPr lang="ru-RU" sz="700" dirty="0">
                <a:solidFill>
                  <a:srgbClr val="000000"/>
                </a:solidFill>
              </a:rPr>
              <a:t>242</a:t>
            </a:r>
          </a:p>
        </p:txBody>
      </p:sp>
      <p:sp>
        <p:nvSpPr>
          <p:cNvPr id="71" name="Прямоугольник 70"/>
          <p:cNvSpPr/>
          <p:nvPr userDrawn="1"/>
        </p:nvSpPr>
        <p:spPr>
          <a:xfrm>
            <a:off x="9249089" y="1623279"/>
            <a:ext cx="377590" cy="438150"/>
          </a:xfrm>
          <a:prstGeom prst="rect">
            <a:avLst/>
          </a:prstGeom>
          <a:solidFill>
            <a:srgbClr val="F2F2F2"/>
          </a:solidFill>
          <a:ln w="3175">
            <a:solidFill>
              <a:schemeClr val="accent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7903" tIns="38952" rIns="77903" bIns="38952" anchor="ctr"/>
          <a:lstStyle>
            <a:defPPr>
              <a:defRPr lang="ru-RU"/>
            </a:defPPr>
            <a:lvl1pPr marL="0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89582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779163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168745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558326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947908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337489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727071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116652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defRPr/>
            </a:pPr>
            <a:r>
              <a:rPr lang="ru-RU" sz="700" dirty="0">
                <a:solidFill>
                  <a:srgbClr val="000000"/>
                </a:solidFill>
              </a:rPr>
              <a:t>242</a:t>
            </a:r>
          </a:p>
          <a:p>
            <a:pPr algn="ctr" eaLnBrk="1" hangingPunct="1">
              <a:defRPr/>
            </a:pPr>
            <a:r>
              <a:rPr lang="ru-RU" sz="700" dirty="0">
                <a:solidFill>
                  <a:srgbClr val="000000"/>
                </a:solidFill>
              </a:rPr>
              <a:t>242</a:t>
            </a:r>
          </a:p>
          <a:p>
            <a:pPr algn="ctr" eaLnBrk="1" hangingPunct="1">
              <a:defRPr/>
            </a:pPr>
            <a:r>
              <a:rPr lang="ru-RU" sz="700" dirty="0">
                <a:solidFill>
                  <a:srgbClr val="000000"/>
                </a:solidFill>
              </a:rPr>
              <a:t>242</a:t>
            </a:r>
          </a:p>
        </p:txBody>
      </p:sp>
      <p:sp>
        <p:nvSpPr>
          <p:cNvPr id="72" name="Прямоугольник 71"/>
          <p:cNvSpPr/>
          <p:nvPr userDrawn="1"/>
        </p:nvSpPr>
        <p:spPr>
          <a:xfrm>
            <a:off x="9249089" y="2056666"/>
            <a:ext cx="377590" cy="436959"/>
          </a:xfrm>
          <a:prstGeom prst="rect">
            <a:avLst/>
          </a:prstGeom>
          <a:solidFill>
            <a:srgbClr val="B2D2D8"/>
          </a:solidFill>
          <a:ln w="3175">
            <a:solidFill>
              <a:schemeClr val="accent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7903" tIns="38952" rIns="77903" bIns="38952" anchor="ctr"/>
          <a:lstStyle>
            <a:defPPr>
              <a:defRPr lang="ru-RU"/>
            </a:defPPr>
            <a:lvl1pPr marL="0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89582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779163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168745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558326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947908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337489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727071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116652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defRPr/>
            </a:pPr>
            <a:r>
              <a:rPr lang="ru-RU" sz="700" dirty="0">
                <a:solidFill>
                  <a:srgbClr val="FFFFFF"/>
                </a:solidFill>
              </a:rPr>
              <a:t>178</a:t>
            </a:r>
          </a:p>
          <a:p>
            <a:pPr algn="ctr" eaLnBrk="1" hangingPunct="1">
              <a:defRPr/>
            </a:pPr>
            <a:r>
              <a:rPr lang="ru-RU" sz="700" dirty="0">
                <a:solidFill>
                  <a:srgbClr val="FFFFFF"/>
                </a:solidFill>
              </a:rPr>
              <a:t>210</a:t>
            </a:r>
          </a:p>
          <a:p>
            <a:pPr algn="ctr" eaLnBrk="1" hangingPunct="1">
              <a:defRPr/>
            </a:pPr>
            <a:r>
              <a:rPr lang="ru-RU" sz="700" dirty="0">
                <a:solidFill>
                  <a:srgbClr val="FFFFFF"/>
                </a:solidFill>
              </a:rPr>
              <a:t>216</a:t>
            </a:r>
          </a:p>
        </p:txBody>
      </p:sp>
      <p:sp>
        <p:nvSpPr>
          <p:cNvPr id="73" name="Прямоугольник 72"/>
          <p:cNvSpPr/>
          <p:nvPr userDrawn="1"/>
        </p:nvSpPr>
        <p:spPr>
          <a:xfrm>
            <a:off x="9249089" y="2493630"/>
            <a:ext cx="377590" cy="436960"/>
          </a:xfrm>
          <a:prstGeom prst="rect">
            <a:avLst/>
          </a:prstGeom>
          <a:solidFill>
            <a:srgbClr val="FFC000"/>
          </a:solidFill>
          <a:ln w="3175">
            <a:solidFill>
              <a:schemeClr val="accent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7903" tIns="38952" rIns="77903" bIns="38952" anchor="ctr"/>
          <a:lstStyle>
            <a:defPPr>
              <a:defRPr lang="ru-RU"/>
            </a:defPPr>
            <a:lvl1pPr marL="0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89582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779163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168745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558326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947908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337489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727071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116652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defRPr/>
            </a:pPr>
            <a:r>
              <a:rPr lang="ru-RU" sz="700" dirty="0">
                <a:solidFill>
                  <a:srgbClr val="000000"/>
                </a:solidFill>
              </a:rPr>
              <a:t>255</a:t>
            </a:r>
          </a:p>
          <a:p>
            <a:pPr algn="ctr" eaLnBrk="1" hangingPunct="1">
              <a:defRPr/>
            </a:pPr>
            <a:r>
              <a:rPr lang="ru-RU" sz="700" dirty="0">
                <a:solidFill>
                  <a:srgbClr val="000000"/>
                </a:solidFill>
              </a:rPr>
              <a:t>192</a:t>
            </a:r>
          </a:p>
          <a:p>
            <a:pPr algn="ctr" eaLnBrk="1" hangingPunct="1">
              <a:defRPr/>
            </a:pPr>
            <a:r>
              <a:rPr lang="ru-RU" sz="700" dirty="0">
                <a:solidFill>
                  <a:srgbClr val="000000"/>
                </a:solidFill>
              </a:rPr>
              <a:t>0</a:t>
            </a:r>
          </a:p>
        </p:txBody>
      </p:sp>
      <p:sp>
        <p:nvSpPr>
          <p:cNvPr id="74" name="Прямоугольник 73"/>
          <p:cNvSpPr/>
          <p:nvPr userDrawn="1"/>
        </p:nvSpPr>
        <p:spPr>
          <a:xfrm>
            <a:off x="9249089" y="2930586"/>
            <a:ext cx="377590" cy="436959"/>
          </a:xfrm>
          <a:prstGeom prst="rect">
            <a:avLst/>
          </a:prstGeom>
          <a:solidFill>
            <a:srgbClr val="C00000"/>
          </a:solidFill>
          <a:ln w="3175">
            <a:solidFill>
              <a:schemeClr val="accent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7903" tIns="38952" rIns="77903" bIns="38952" anchor="ctr"/>
          <a:lstStyle>
            <a:defPPr>
              <a:defRPr lang="ru-RU"/>
            </a:defPPr>
            <a:lvl1pPr marL="0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89582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779163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168745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558326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947908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337489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727071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116652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defRPr/>
            </a:pPr>
            <a:r>
              <a:rPr lang="ru-RU" sz="700" dirty="0">
                <a:solidFill>
                  <a:srgbClr val="FFFFFF"/>
                </a:solidFill>
              </a:rPr>
              <a:t>192</a:t>
            </a:r>
          </a:p>
          <a:p>
            <a:pPr algn="ctr" eaLnBrk="1" hangingPunct="1">
              <a:defRPr/>
            </a:pPr>
            <a:r>
              <a:rPr lang="ru-RU" sz="700" dirty="0">
                <a:solidFill>
                  <a:srgbClr val="FFFFFF"/>
                </a:solidFill>
              </a:rPr>
              <a:t>0</a:t>
            </a:r>
          </a:p>
          <a:p>
            <a:pPr algn="ctr" eaLnBrk="1" hangingPunct="1">
              <a:defRPr/>
            </a:pPr>
            <a:r>
              <a:rPr lang="ru-RU" sz="700" dirty="0">
                <a:solidFill>
                  <a:srgbClr val="FFFFFF"/>
                </a:solidFill>
              </a:rPr>
              <a:t>0</a:t>
            </a:r>
          </a:p>
        </p:txBody>
      </p:sp>
      <p:sp>
        <p:nvSpPr>
          <p:cNvPr id="75" name="Прямоугольник 74"/>
          <p:cNvSpPr/>
          <p:nvPr userDrawn="1"/>
        </p:nvSpPr>
        <p:spPr>
          <a:xfrm>
            <a:off x="9249089" y="3804504"/>
            <a:ext cx="377590" cy="438150"/>
          </a:xfrm>
          <a:prstGeom prst="rect">
            <a:avLst/>
          </a:prstGeom>
          <a:solidFill>
            <a:srgbClr val="808080"/>
          </a:solidFill>
          <a:ln w="3175">
            <a:solidFill>
              <a:schemeClr val="accent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7903" tIns="38952" rIns="77903" bIns="38952" anchor="ctr"/>
          <a:lstStyle>
            <a:defPPr>
              <a:defRPr lang="ru-RU"/>
            </a:defPPr>
            <a:lvl1pPr marL="0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89582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779163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168745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558326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947908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337489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727071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116652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defRPr/>
            </a:pPr>
            <a:r>
              <a:rPr lang="ru-RU" sz="700" dirty="0">
                <a:solidFill>
                  <a:srgbClr val="FFFFFF"/>
                </a:solidFill>
              </a:rPr>
              <a:t>128</a:t>
            </a:r>
          </a:p>
          <a:p>
            <a:pPr algn="ctr" eaLnBrk="1" hangingPunct="1">
              <a:defRPr/>
            </a:pPr>
            <a:r>
              <a:rPr lang="ru-RU" sz="700" dirty="0">
                <a:solidFill>
                  <a:srgbClr val="FFFFFF"/>
                </a:solidFill>
              </a:rPr>
              <a:t>128</a:t>
            </a:r>
          </a:p>
          <a:p>
            <a:pPr algn="ctr" eaLnBrk="1" hangingPunct="1">
              <a:defRPr/>
            </a:pPr>
            <a:r>
              <a:rPr lang="ru-RU" sz="700" dirty="0">
                <a:solidFill>
                  <a:srgbClr val="FFFFFF"/>
                </a:solidFill>
              </a:rPr>
              <a:t>128</a:t>
            </a:r>
          </a:p>
        </p:txBody>
      </p:sp>
      <p:sp>
        <p:nvSpPr>
          <p:cNvPr id="76" name="Прямоугольник 75"/>
          <p:cNvSpPr/>
          <p:nvPr userDrawn="1"/>
        </p:nvSpPr>
        <p:spPr>
          <a:xfrm>
            <a:off x="9249089" y="4242654"/>
            <a:ext cx="377590" cy="438150"/>
          </a:xfrm>
          <a:prstGeom prst="rect">
            <a:avLst/>
          </a:prstGeom>
          <a:solidFill>
            <a:srgbClr val="F58A1F"/>
          </a:solidFill>
          <a:ln w="3175">
            <a:solidFill>
              <a:schemeClr val="accent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7903" tIns="38952" rIns="77903" bIns="38952" anchor="ctr"/>
          <a:lstStyle>
            <a:defPPr>
              <a:defRPr lang="ru-RU"/>
            </a:defPPr>
            <a:lvl1pPr marL="0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89582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779163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168745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558326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947908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337489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727071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116652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defRPr/>
            </a:pPr>
            <a:r>
              <a:rPr lang="ru-RU" sz="700" dirty="0">
                <a:solidFill>
                  <a:srgbClr val="FFFFFF"/>
                </a:solidFill>
              </a:rPr>
              <a:t>245</a:t>
            </a:r>
          </a:p>
          <a:p>
            <a:pPr algn="ctr" eaLnBrk="1" hangingPunct="1">
              <a:defRPr/>
            </a:pPr>
            <a:r>
              <a:rPr lang="ru-RU" sz="700" dirty="0">
                <a:solidFill>
                  <a:srgbClr val="FFFFFF"/>
                </a:solidFill>
              </a:rPr>
              <a:t>138</a:t>
            </a:r>
          </a:p>
          <a:p>
            <a:pPr algn="ctr" eaLnBrk="1" hangingPunct="1">
              <a:defRPr/>
            </a:pPr>
            <a:r>
              <a:rPr lang="ru-RU" sz="700" dirty="0">
                <a:solidFill>
                  <a:srgbClr val="FFFFFF"/>
                </a:solidFill>
              </a:rPr>
              <a:t>31</a:t>
            </a:r>
          </a:p>
        </p:txBody>
      </p:sp>
      <p:sp>
        <p:nvSpPr>
          <p:cNvPr id="77" name="Прямоугольник 76"/>
          <p:cNvSpPr/>
          <p:nvPr userDrawn="1"/>
        </p:nvSpPr>
        <p:spPr>
          <a:xfrm>
            <a:off x="9249091" y="942241"/>
            <a:ext cx="377590" cy="438150"/>
          </a:xfrm>
          <a:prstGeom prst="rect">
            <a:avLst/>
          </a:prstGeom>
          <a:solidFill>
            <a:srgbClr val="D0D0D0"/>
          </a:solidFill>
          <a:ln w="3175">
            <a:solidFill>
              <a:schemeClr val="accent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7903" tIns="38952" rIns="77903" bIns="38952" anchor="ctr"/>
          <a:lstStyle>
            <a:defPPr>
              <a:defRPr lang="ru-RU"/>
            </a:defPPr>
            <a:lvl1pPr marL="0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89582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779163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168745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558326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947908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337489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727071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116652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defRPr/>
            </a:pPr>
            <a:r>
              <a:rPr lang="ru-RU" sz="7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208</a:t>
            </a:r>
          </a:p>
          <a:p>
            <a:pPr algn="ctr" eaLnBrk="1" hangingPunct="1">
              <a:defRPr/>
            </a:pPr>
            <a:r>
              <a:rPr lang="ru-RU" sz="7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208</a:t>
            </a:r>
          </a:p>
          <a:p>
            <a:pPr algn="ctr" eaLnBrk="1" hangingPunct="1">
              <a:defRPr/>
            </a:pPr>
            <a:r>
              <a:rPr lang="ru-RU" sz="7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208</a:t>
            </a:r>
          </a:p>
        </p:txBody>
      </p:sp>
      <p:sp>
        <p:nvSpPr>
          <p:cNvPr id="78" name="Прямоугольник 77"/>
          <p:cNvSpPr/>
          <p:nvPr userDrawn="1"/>
        </p:nvSpPr>
        <p:spPr>
          <a:xfrm>
            <a:off x="9249091" y="505283"/>
            <a:ext cx="377590" cy="436960"/>
          </a:xfrm>
          <a:prstGeom prst="rect">
            <a:avLst/>
          </a:prstGeom>
          <a:solidFill>
            <a:srgbClr val="99CC00"/>
          </a:solidFill>
          <a:ln w="3175">
            <a:solidFill>
              <a:schemeClr val="accent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7903" tIns="38952" rIns="77903" bIns="38952" anchor="ctr"/>
          <a:lstStyle>
            <a:defPPr>
              <a:defRPr lang="ru-RU"/>
            </a:defPPr>
            <a:lvl1pPr marL="0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89582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779163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168745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558326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947908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337489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727071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116652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defRPr/>
            </a:pPr>
            <a:r>
              <a:rPr lang="ru-RU" sz="7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153</a:t>
            </a:r>
          </a:p>
          <a:p>
            <a:pPr algn="ctr" eaLnBrk="1" hangingPunct="1">
              <a:defRPr/>
            </a:pPr>
            <a:r>
              <a:rPr lang="ru-RU" sz="7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204</a:t>
            </a:r>
          </a:p>
          <a:p>
            <a:pPr algn="ctr" eaLnBrk="1" hangingPunct="1">
              <a:defRPr/>
            </a:pPr>
            <a:r>
              <a:rPr lang="ru-RU" sz="7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0</a:t>
            </a:r>
          </a:p>
        </p:txBody>
      </p:sp>
      <p:sp>
        <p:nvSpPr>
          <p:cNvPr id="79" name="Прямоугольник 78"/>
          <p:cNvSpPr/>
          <p:nvPr userDrawn="1"/>
        </p:nvSpPr>
        <p:spPr>
          <a:xfrm>
            <a:off x="9249091" y="3367559"/>
            <a:ext cx="377590" cy="436960"/>
          </a:xfrm>
          <a:prstGeom prst="rect">
            <a:avLst/>
          </a:prstGeom>
          <a:solidFill>
            <a:srgbClr val="E5F2F2"/>
          </a:solidFill>
          <a:ln w="3175">
            <a:solidFill>
              <a:schemeClr val="accent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7903" tIns="38952" rIns="77903" bIns="38952" anchor="ctr"/>
          <a:lstStyle>
            <a:defPPr>
              <a:defRPr lang="ru-RU"/>
            </a:defPPr>
            <a:lvl1pPr marL="0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89582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779163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168745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558326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947908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337489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727071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116652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defRPr/>
            </a:pPr>
            <a:r>
              <a:rPr lang="ru-RU" sz="700" dirty="0">
                <a:solidFill>
                  <a:srgbClr val="000000"/>
                </a:solidFill>
              </a:rPr>
              <a:t>229</a:t>
            </a:r>
          </a:p>
          <a:p>
            <a:pPr algn="ctr" eaLnBrk="1" hangingPunct="1">
              <a:defRPr/>
            </a:pPr>
            <a:r>
              <a:rPr lang="ru-RU" sz="700" dirty="0">
                <a:solidFill>
                  <a:srgbClr val="000000"/>
                </a:solidFill>
              </a:rPr>
              <a:t>242</a:t>
            </a:r>
          </a:p>
          <a:p>
            <a:pPr algn="ctr" eaLnBrk="1" hangingPunct="1">
              <a:defRPr/>
            </a:pPr>
            <a:r>
              <a:rPr lang="ru-RU" sz="700" dirty="0">
                <a:solidFill>
                  <a:srgbClr val="000000"/>
                </a:solidFill>
              </a:rPr>
              <a:t>242</a:t>
            </a:r>
          </a:p>
        </p:txBody>
      </p:sp>
      <p:sp>
        <p:nvSpPr>
          <p:cNvPr id="80" name="Прямоугольник 79"/>
          <p:cNvSpPr/>
          <p:nvPr userDrawn="1"/>
        </p:nvSpPr>
        <p:spPr>
          <a:xfrm>
            <a:off x="9249091" y="1623279"/>
            <a:ext cx="377590" cy="438150"/>
          </a:xfrm>
          <a:prstGeom prst="rect">
            <a:avLst/>
          </a:prstGeom>
          <a:solidFill>
            <a:srgbClr val="F2F2F2"/>
          </a:solidFill>
          <a:ln w="3175">
            <a:solidFill>
              <a:schemeClr val="accent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7903" tIns="38952" rIns="77903" bIns="38952" anchor="ctr"/>
          <a:lstStyle>
            <a:defPPr>
              <a:defRPr lang="ru-RU"/>
            </a:defPPr>
            <a:lvl1pPr marL="0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89582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779163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168745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558326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947908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337489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727071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116652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defRPr/>
            </a:pPr>
            <a:r>
              <a:rPr lang="ru-RU" sz="700" dirty="0">
                <a:solidFill>
                  <a:srgbClr val="000000"/>
                </a:solidFill>
              </a:rPr>
              <a:t>242</a:t>
            </a:r>
          </a:p>
          <a:p>
            <a:pPr algn="ctr" eaLnBrk="1" hangingPunct="1">
              <a:defRPr/>
            </a:pPr>
            <a:r>
              <a:rPr lang="ru-RU" sz="700" dirty="0">
                <a:solidFill>
                  <a:srgbClr val="000000"/>
                </a:solidFill>
              </a:rPr>
              <a:t>242</a:t>
            </a:r>
          </a:p>
          <a:p>
            <a:pPr algn="ctr" eaLnBrk="1" hangingPunct="1">
              <a:defRPr/>
            </a:pPr>
            <a:r>
              <a:rPr lang="ru-RU" sz="700" dirty="0">
                <a:solidFill>
                  <a:srgbClr val="000000"/>
                </a:solidFill>
              </a:rPr>
              <a:t>242</a:t>
            </a:r>
          </a:p>
        </p:txBody>
      </p:sp>
      <p:sp>
        <p:nvSpPr>
          <p:cNvPr id="81" name="Прямоугольник 80"/>
          <p:cNvSpPr/>
          <p:nvPr userDrawn="1"/>
        </p:nvSpPr>
        <p:spPr>
          <a:xfrm>
            <a:off x="9249091" y="2056666"/>
            <a:ext cx="377590" cy="436959"/>
          </a:xfrm>
          <a:prstGeom prst="rect">
            <a:avLst/>
          </a:prstGeom>
          <a:solidFill>
            <a:srgbClr val="B2D2D8"/>
          </a:solidFill>
          <a:ln w="3175">
            <a:solidFill>
              <a:schemeClr val="accent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7903" tIns="38952" rIns="77903" bIns="38952" anchor="ctr"/>
          <a:lstStyle>
            <a:defPPr>
              <a:defRPr lang="ru-RU"/>
            </a:defPPr>
            <a:lvl1pPr marL="0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89582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779163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168745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558326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947908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337489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727071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116652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defRPr/>
            </a:pPr>
            <a:r>
              <a:rPr lang="ru-RU" sz="7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178</a:t>
            </a:r>
          </a:p>
          <a:p>
            <a:pPr algn="ctr" eaLnBrk="1" hangingPunct="1">
              <a:defRPr/>
            </a:pPr>
            <a:r>
              <a:rPr lang="ru-RU" sz="7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210</a:t>
            </a:r>
          </a:p>
          <a:p>
            <a:pPr algn="ctr" eaLnBrk="1" hangingPunct="1">
              <a:defRPr/>
            </a:pPr>
            <a:r>
              <a:rPr lang="ru-RU" sz="7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216</a:t>
            </a:r>
          </a:p>
        </p:txBody>
      </p:sp>
      <p:sp>
        <p:nvSpPr>
          <p:cNvPr id="82" name="Прямоугольник 81"/>
          <p:cNvSpPr/>
          <p:nvPr userDrawn="1"/>
        </p:nvSpPr>
        <p:spPr>
          <a:xfrm>
            <a:off x="9249091" y="2493630"/>
            <a:ext cx="377590" cy="436960"/>
          </a:xfrm>
          <a:prstGeom prst="rect">
            <a:avLst/>
          </a:prstGeom>
          <a:solidFill>
            <a:srgbClr val="FFC000"/>
          </a:solidFill>
          <a:ln w="3175">
            <a:solidFill>
              <a:schemeClr val="accent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7903" tIns="38952" rIns="77903" bIns="38952" anchor="ctr"/>
          <a:lstStyle>
            <a:defPPr>
              <a:defRPr lang="ru-RU"/>
            </a:defPPr>
            <a:lvl1pPr marL="0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89582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779163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168745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558326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947908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337489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727071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116652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defRPr/>
            </a:pPr>
            <a:r>
              <a:rPr lang="ru-RU" sz="700" dirty="0">
                <a:solidFill>
                  <a:srgbClr val="000000"/>
                </a:solidFill>
              </a:rPr>
              <a:t>255</a:t>
            </a:r>
          </a:p>
          <a:p>
            <a:pPr algn="ctr" eaLnBrk="1" hangingPunct="1">
              <a:defRPr/>
            </a:pPr>
            <a:r>
              <a:rPr lang="ru-RU" sz="700" dirty="0">
                <a:solidFill>
                  <a:srgbClr val="000000"/>
                </a:solidFill>
              </a:rPr>
              <a:t>192</a:t>
            </a:r>
          </a:p>
          <a:p>
            <a:pPr algn="ctr" eaLnBrk="1" hangingPunct="1">
              <a:defRPr/>
            </a:pPr>
            <a:r>
              <a:rPr lang="ru-RU" sz="700" dirty="0">
                <a:solidFill>
                  <a:srgbClr val="000000"/>
                </a:solidFill>
              </a:rPr>
              <a:t>0</a:t>
            </a:r>
          </a:p>
        </p:txBody>
      </p:sp>
      <p:sp>
        <p:nvSpPr>
          <p:cNvPr id="83" name="Прямоугольник 82"/>
          <p:cNvSpPr/>
          <p:nvPr userDrawn="1"/>
        </p:nvSpPr>
        <p:spPr>
          <a:xfrm>
            <a:off x="9249091" y="2930586"/>
            <a:ext cx="377590" cy="436959"/>
          </a:xfrm>
          <a:prstGeom prst="rect">
            <a:avLst/>
          </a:prstGeom>
          <a:solidFill>
            <a:srgbClr val="C00000"/>
          </a:solidFill>
          <a:ln w="3175">
            <a:solidFill>
              <a:schemeClr val="accent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7903" tIns="38952" rIns="77903" bIns="38952" anchor="ctr"/>
          <a:lstStyle>
            <a:defPPr>
              <a:defRPr lang="ru-RU"/>
            </a:defPPr>
            <a:lvl1pPr marL="0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89582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779163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168745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558326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947908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337489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727071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116652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defRPr/>
            </a:pPr>
            <a:r>
              <a:rPr lang="ru-RU" sz="700" dirty="0">
                <a:solidFill>
                  <a:srgbClr val="FFFFFF"/>
                </a:solidFill>
              </a:rPr>
              <a:t>192</a:t>
            </a:r>
          </a:p>
          <a:p>
            <a:pPr algn="ctr" eaLnBrk="1" hangingPunct="1">
              <a:defRPr/>
            </a:pPr>
            <a:r>
              <a:rPr lang="ru-RU" sz="700" dirty="0">
                <a:solidFill>
                  <a:srgbClr val="FFFFFF"/>
                </a:solidFill>
              </a:rPr>
              <a:t>0</a:t>
            </a:r>
          </a:p>
          <a:p>
            <a:pPr algn="ctr" eaLnBrk="1" hangingPunct="1">
              <a:defRPr/>
            </a:pPr>
            <a:r>
              <a:rPr lang="ru-RU" sz="700" dirty="0">
                <a:solidFill>
                  <a:srgbClr val="FFFFFF"/>
                </a:solidFill>
              </a:rPr>
              <a:t>0</a:t>
            </a:r>
          </a:p>
        </p:txBody>
      </p:sp>
      <p:sp>
        <p:nvSpPr>
          <p:cNvPr id="84" name="Прямоугольник 83"/>
          <p:cNvSpPr/>
          <p:nvPr userDrawn="1"/>
        </p:nvSpPr>
        <p:spPr>
          <a:xfrm>
            <a:off x="9249091" y="3804504"/>
            <a:ext cx="377590" cy="438150"/>
          </a:xfrm>
          <a:prstGeom prst="rect">
            <a:avLst/>
          </a:prstGeom>
          <a:solidFill>
            <a:srgbClr val="808080"/>
          </a:solidFill>
          <a:ln w="3175">
            <a:solidFill>
              <a:schemeClr val="accent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7903" tIns="38952" rIns="77903" bIns="38952" anchor="ctr"/>
          <a:lstStyle>
            <a:defPPr>
              <a:defRPr lang="ru-RU"/>
            </a:defPPr>
            <a:lvl1pPr marL="0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89582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779163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168745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558326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947908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337489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727071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116652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defRPr/>
            </a:pPr>
            <a:r>
              <a:rPr lang="ru-RU" sz="700" dirty="0">
                <a:solidFill>
                  <a:srgbClr val="FFFFFF"/>
                </a:solidFill>
              </a:rPr>
              <a:t>128</a:t>
            </a:r>
          </a:p>
          <a:p>
            <a:pPr algn="ctr" eaLnBrk="1" hangingPunct="1">
              <a:defRPr/>
            </a:pPr>
            <a:r>
              <a:rPr lang="ru-RU" sz="700" dirty="0">
                <a:solidFill>
                  <a:srgbClr val="FFFFFF"/>
                </a:solidFill>
              </a:rPr>
              <a:t>128</a:t>
            </a:r>
          </a:p>
          <a:p>
            <a:pPr algn="ctr" eaLnBrk="1" hangingPunct="1">
              <a:defRPr/>
            </a:pPr>
            <a:r>
              <a:rPr lang="ru-RU" sz="700" dirty="0">
                <a:solidFill>
                  <a:srgbClr val="FFFFFF"/>
                </a:solidFill>
              </a:rPr>
              <a:t>128</a:t>
            </a:r>
          </a:p>
        </p:txBody>
      </p:sp>
      <p:sp>
        <p:nvSpPr>
          <p:cNvPr id="85" name="Прямоугольник 84"/>
          <p:cNvSpPr/>
          <p:nvPr userDrawn="1"/>
        </p:nvSpPr>
        <p:spPr>
          <a:xfrm>
            <a:off x="9249091" y="4242654"/>
            <a:ext cx="377590" cy="438150"/>
          </a:xfrm>
          <a:prstGeom prst="rect">
            <a:avLst/>
          </a:prstGeom>
          <a:solidFill>
            <a:srgbClr val="F58A1F"/>
          </a:solidFill>
          <a:ln w="3175">
            <a:solidFill>
              <a:schemeClr val="accent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7903" tIns="38952" rIns="77903" bIns="38952" anchor="ctr"/>
          <a:lstStyle>
            <a:defPPr>
              <a:defRPr lang="ru-RU"/>
            </a:defPPr>
            <a:lvl1pPr marL="0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89582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779163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168745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558326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947908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337489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727071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116652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defRPr/>
            </a:pPr>
            <a:r>
              <a:rPr lang="ru-RU" sz="700" dirty="0">
                <a:solidFill>
                  <a:srgbClr val="FFFFFF"/>
                </a:solidFill>
              </a:rPr>
              <a:t>245</a:t>
            </a:r>
          </a:p>
          <a:p>
            <a:pPr algn="ctr" eaLnBrk="1" hangingPunct="1">
              <a:defRPr/>
            </a:pPr>
            <a:r>
              <a:rPr lang="ru-RU" sz="700" dirty="0">
                <a:solidFill>
                  <a:srgbClr val="FFFFFF"/>
                </a:solidFill>
              </a:rPr>
              <a:t>138</a:t>
            </a:r>
          </a:p>
          <a:p>
            <a:pPr algn="ctr" eaLnBrk="1" hangingPunct="1">
              <a:defRPr/>
            </a:pPr>
            <a:r>
              <a:rPr lang="ru-RU" sz="700" dirty="0">
                <a:solidFill>
                  <a:srgbClr val="FFFFFF"/>
                </a:solidFill>
              </a:rPr>
              <a:t>31</a:t>
            </a:r>
          </a:p>
        </p:txBody>
      </p:sp>
      <p:cxnSp>
        <p:nvCxnSpPr>
          <p:cNvPr id="86" name="Прямая соединительная линия 85"/>
          <p:cNvCxnSpPr/>
          <p:nvPr userDrawn="1"/>
        </p:nvCxnSpPr>
        <p:spPr bwMode="auto">
          <a:xfrm>
            <a:off x="9746097" y="444500"/>
            <a:ext cx="2051050" cy="0"/>
          </a:xfrm>
          <a:prstGeom prst="line">
            <a:avLst/>
          </a:prstGeom>
          <a:solidFill>
            <a:schemeClr val="accent1"/>
          </a:solidFill>
          <a:ln w="317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3" name="Рисунок 2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106" y="192995"/>
            <a:ext cx="2043619" cy="6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06566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Объект 5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18047422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9140" name="think-cell Slide" r:id="rId5" imgW="347" imgH="348" progId="TCLayout.ActiveDocument.1">
                  <p:embed/>
                </p:oleObj>
              </mc:Choice>
              <mc:Fallback>
                <p:oleObj name="think-cell Slide" r:id="rId5" imgW="347" imgH="348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Прямоугольник 7" hidden="1"/>
          <p:cNvSpPr/>
          <p:nvPr userDrawn="1">
            <p:custDataLst>
              <p:tags r:id="rId3"/>
            </p:custDataLst>
          </p:nvPr>
        </p:nvSpPr>
        <p:spPr bwMode="auto"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Название презентации. Мероприятие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 algn="r"/>
            <a:fld id="{E3043363-C14F-479C-A9BB-51A9F07CD6AF}" type="datetime1">
              <a:rPr lang="ru-RU" smtClean="0"/>
              <a:t>31.03.2022</a:t>
            </a:fld>
            <a:endParaRPr lang="ru-RU"/>
          </a:p>
        </p:txBody>
      </p:sp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255600" y="1750710"/>
            <a:ext cx="8606460" cy="634350"/>
          </a:xfrm>
          <a:prstGeom prst="rect">
            <a:avLst/>
          </a:prstGeom>
        </p:spPr>
        <p:txBody>
          <a:bodyPr anchor="t"/>
          <a:lstStyle>
            <a:lvl1pPr algn="l">
              <a:defRPr sz="2000" b="1" cap="all"/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745022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раздела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Объект 5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25274749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0164" name="think-cell Slide" r:id="rId5" imgW="347" imgH="348" progId="TCLayout.ActiveDocument.1">
                  <p:embed/>
                </p:oleObj>
              </mc:Choice>
              <mc:Fallback>
                <p:oleObj name="think-cell Slide" r:id="rId5" imgW="347" imgH="348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Прямоугольник 7" hidden="1"/>
          <p:cNvSpPr/>
          <p:nvPr userDrawn="1">
            <p:custDataLst>
              <p:tags r:id="rId3"/>
            </p:custDataLst>
          </p:nvPr>
        </p:nvSpPr>
        <p:spPr bwMode="auto"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Название презентации. Мероприятие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 algn="r"/>
            <a:fld id="{55976A4A-21CA-48F0-9456-D9863BF8FDFE}" type="datetime1">
              <a:rPr lang="ru-RU" smtClean="0"/>
              <a:t>31.03.2022</a:t>
            </a:fld>
            <a:endParaRPr lang="ru-RU"/>
          </a:p>
        </p:txBody>
      </p:sp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255601" y="1866192"/>
            <a:ext cx="8607046" cy="1021556"/>
          </a:xfrm>
          <a:prstGeom prst="rect">
            <a:avLst/>
          </a:prstGeom>
        </p:spPr>
        <p:txBody>
          <a:bodyPr anchor="t"/>
          <a:lstStyle>
            <a:lvl1pPr algn="ctr">
              <a:defRPr sz="1800" b="0" cap="all"/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1966009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рилож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Объект 5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73144568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1188" name="think-cell Slide" r:id="rId4" imgW="347" imgH="348" progId="TCLayout.ActiveDocument.1">
                  <p:embed/>
                </p:oleObj>
              </mc:Choice>
              <mc:Fallback>
                <p:oleObj name="think-cell Slide" r:id="rId4" imgW="347" imgH="348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Название презентации. Мероприятие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 algn="r"/>
            <a:fld id="{C2CE6476-0953-4462-AD22-8D7AC8FDF9E5}" type="datetime1">
              <a:rPr lang="ru-RU" smtClean="0"/>
              <a:t>31.03.2022</a:t>
            </a:fld>
            <a:endParaRPr lang="ru-RU"/>
          </a:p>
        </p:txBody>
      </p:sp>
      <p:cxnSp>
        <p:nvCxnSpPr>
          <p:cNvPr id="7" name="Прямая соединительная линия 6"/>
          <p:cNvCxnSpPr>
            <a:cxnSpLocks/>
          </p:cNvCxnSpPr>
          <p:nvPr userDrawn="1"/>
        </p:nvCxnSpPr>
        <p:spPr bwMode="auto">
          <a:xfrm>
            <a:off x="631317" y="1630913"/>
            <a:ext cx="1956607" cy="0"/>
          </a:xfrm>
          <a:prstGeom prst="line">
            <a:avLst/>
          </a:prstGeom>
          <a:solidFill>
            <a:srgbClr val="008080"/>
          </a:solidFill>
          <a:ln w="12700" cap="flat" cmpd="sng" algn="ctr">
            <a:solidFill>
              <a:srgbClr val="00808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8" name="Прямая соединительная линия 7"/>
          <p:cNvCxnSpPr>
            <a:cxnSpLocks/>
          </p:cNvCxnSpPr>
          <p:nvPr userDrawn="1"/>
        </p:nvCxnSpPr>
        <p:spPr bwMode="auto">
          <a:xfrm>
            <a:off x="620707" y="1630913"/>
            <a:ext cx="2669010" cy="0"/>
          </a:xfrm>
          <a:prstGeom prst="line">
            <a:avLst/>
          </a:prstGeom>
          <a:solidFill>
            <a:srgbClr val="008080"/>
          </a:solidFill>
          <a:ln w="12700" cap="flat" cmpd="sng" algn="ctr">
            <a:solidFill>
              <a:srgbClr val="00808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9" name="Текст 18"/>
          <p:cNvSpPr>
            <a:spLocks noGrp="1"/>
          </p:cNvSpPr>
          <p:nvPr>
            <p:ph type="body" sz="quarter" idx="13"/>
          </p:nvPr>
        </p:nvSpPr>
        <p:spPr>
          <a:xfrm>
            <a:off x="612282" y="1350402"/>
            <a:ext cx="2951754" cy="217646"/>
          </a:xfrm>
          <a:prstGeom prst="rect">
            <a:avLst/>
          </a:prstGeom>
        </p:spPr>
        <p:txBody>
          <a:bodyPr/>
          <a:lstStyle>
            <a:lvl1pPr>
              <a:defRPr kumimoji="0" lang="ru-RU" sz="1800" b="0" i="0" u="none" strike="noStrike" kern="1200" cap="none" spc="0" normalizeH="0" baseline="0" dirty="0" smtClean="0">
                <a:ln>
                  <a:noFill/>
                </a:ln>
                <a:solidFill>
                  <a:srgbClr val="008080"/>
                </a:solidFill>
                <a:effectLst/>
                <a:uLnTx/>
                <a:uFillTx/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45855905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нтакты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Название презентации. Мероприятие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 algn="r"/>
            <a:fld id="{FFF1EDEE-2584-453A-BFB1-A42366CBA0B3}" type="datetime1">
              <a:rPr lang="ru-RU" smtClean="0"/>
              <a:t>31.03.2022</a:t>
            </a:fld>
            <a:endParaRPr lang="ru-RU"/>
          </a:p>
        </p:txBody>
      </p:sp>
      <p:cxnSp>
        <p:nvCxnSpPr>
          <p:cNvPr id="6" name="Прямая соединительная линия 5"/>
          <p:cNvCxnSpPr/>
          <p:nvPr userDrawn="1"/>
        </p:nvCxnSpPr>
        <p:spPr bwMode="auto">
          <a:xfrm>
            <a:off x="2587256" y="1123321"/>
            <a:ext cx="4662081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7" name="Прямая соединительная линия 6"/>
          <p:cNvCxnSpPr/>
          <p:nvPr userDrawn="1"/>
        </p:nvCxnSpPr>
        <p:spPr bwMode="auto">
          <a:xfrm>
            <a:off x="2587256" y="3763725"/>
            <a:ext cx="4662081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8" name="Рисунок 13"/>
          <p:cNvSpPr>
            <a:spLocks noGrp="1"/>
          </p:cNvSpPr>
          <p:nvPr>
            <p:ph type="pic" sz="quarter" idx="13" hasCustomPrompt="1"/>
          </p:nvPr>
        </p:nvSpPr>
        <p:spPr>
          <a:xfrm>
            <a:off x="1306624" y="859608"/>
            <a:ext cx="1188000" cy="1188000"/>
          </a:xfrm>
          <a:prstGeom prst="ellipse">
            <a:avLst/>
          </a:prstGeom>
          <a:ln w="19050">
            <a:solidFill>
              <a:schemeClr val="accent5">
                <a:lumMod val="90000"/>
              </a:schemeClr>
            </a:solidFill>
          </a:ln>
        </p:spPr>
        <p:txBody>
          <a:bodyPr anchor="ctr"/>
          <a:lstStyle>
            <a:lvl1pPr algn="ctr">
              <a:defRPr sz="825"/>
            </a:lvl1pPr>
          </a:lstStyle>
          <a:p>
            <a:r>
              <a:rPr lang="ru-RU" dirty="0"/>
              <a:t>фото</a:t>
            </a:r>
          </a:p>
        </p:txBody>
      </p:sp>
      <p:sp>
        <p:nvSpPr>
          <p:cNvPr id="9" name="Рисунок 13"/>
          <p:cNvSpPr>
            <a:spLocks noGrp="1"/>
          </p:cNvSpPr>
          <p:nvPr>
            <p:ph type="pic" sz="quarter" idx="14" hasCustomPrompt="1"/>
          </p:nvPr>
        </p:nvSpPr>
        <p:spPr>
          <a:xfrm>
            <a:off x="1306624" y="2179671"/>
            <a:ext cx="1188000" cy="1188000"/>
          </a:xfrm>
          <a:prstGeom prst="ellipse">
            <a:avLst/>
          </a:prstGeom>
          <a:ln w="19050">
            <a:solidFill>
              <a:schemeClr val="accent5">
                <a:lumMod val="90000"/>
              </a:schemeClr>
            </a:solidFill>
          </a:ln>
        </p:spPr>
        <p:txBody>
          <a:bodyPr anchor="ctr"/>
          <a:lstStyle>
            <a:lvl1pPr algn="ctr">
              <a:defRPr sz="825"/>
            </a:lvl1pPr>
          </a:lstStyle>
          <a:p>
            <a:r>
              <a:rPr lang="ru-RU" dirty="0"/>
              <a:t>фото</a:t>
            </a:r>
          </a:p>
        </p:txBody>
      </p:sp>
      <p:sp>
        <p:nvSpPr>
          <p:cNvPr id="10" name="Рисунок 13"/>
          <p:cNvSpPr>
            <a:spLocks noGrp="1"/>
          </p:cNvSpPr>
          <p:nvPr>
            <p:ph type="pic" sz="quarter" idx="15" hasCustomPrompt="1"/>
          </p:nvPr>
        </p:nvSpPr>
        <p:spPr>
          <a:xfrm>
            <a:off x="1306624" y="3511378"/>
            <a:ext cx="1188000" cy="1188000"/>
          </a:xfrm>
          <a:prstGeom prst="ellipse">
            <a:avLst/>
          </a:prstGeom>
          <a:ln w="19050">
            <a:solidFill>
              <a:schemeClr val="accent5">
                <a:lumMod val="90000"/>
              </a:schemeClr>
            </a:solidFill>
          </a:ln>
        </p:spPr>
        <p:txBody>
          <a:bodyPr anchor="ctr"/>
          <a:lstStyle>
            <a:lvl1pPr algn="ctr">
              <a:defRPr sz="825"/>
            </a:lvl1pPr>
          </a:lstStyle>
          <a:p>
            <a:r>
              <a:rPr lang="ru-RU" dirty="0"/>
              <a:t>фото</a:t>
            </a:r>
          </a:p>
        </p:txBody>
      </p:sp>
      <p:sp>
        <p:nvSpPr>
          <p:cNvPr id="11" name="Текст 17"/>
          <p:cNvSpPr>
            <a:spLocks noGrp="1"/>
          </p:cNvSpPr>
          <p:nvPr>
            <p:ph type="body" sz="quarter" idx="16" hasCustomPrompt="1"/>
          </p:nvPr>
        </p:nvSpPr>
        <p:spPr>
          <a:xfrm>
            <a:off x="2607385" y="954920"/>
            <a:ext cx="4641951" cy="157334"/>
          </a:xfrm>
          <a:prstGeom prst="rect">
            <a:avLst/>
          </a:prstGeom>
        </p:spPr>
        <p:txBody>
          <a:bodyPr/>
          <a:lstStyle>
            <a:lvl1pPr>
              <a:defRPr lang="ru-RU" sz="9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ru-RU" dirty="0"/>
              <a:t>Иванов Иван Иванович</a:t>
            </a:r>
          </a:p>
        </p:txBody>
      </p:sp>
      <p:sp>
        <p:nvSpPr>
          <p:cNvPr id="12" name="Текст 17"/>
          <p:cNvSpPr>
            <a:spLocks noGrp="1"/>
          </p:cNvSpPr>
          <p:nvPr>
            <p:ph type="body" sz="quarter" idx="17" hasCustomPrompt="1"/>
          </p:nvPr>
        </p:nvSpPr>
        <p:spPr>
          <a:xfrm>
            <a:off x="2607385" y="1143515"/>
            <a:ext cx="4641951" cy="840396"/>
          </a:xfrm>
          <a:prstGeom prst="rect">
            <a:avLst/>
          </a:prstGeom>
        </p:spPr>
        <p:txBody>
          <a:bodyPr/>
          <a:lstStyle>
            <a:lvl1pPr>
              <a:defRPr lang="ru-RU" sz="788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ru-RU" dirty="0"/>
              <a:t>Должность</a:t>
            </a:r>
          </a:p>
        </p:txBody>
      </p:sp>
      <p:sp>
        <p:nvSpPr>
          <p:cNvPr id="13" name="Текст 17"/>
          <p:cNvSpPr>
            <a:spLocks noGrp="1"/>
          </p:cNvSpPr>
          <p:nvPr>
            <p:ph type="body" sz="quarter" idx="18" hasCustomPrompt="1"/>
          </p:nvPr>
        </p:nvSpPr>
        <p:spPr>
          <a:xfrm>
            <a:off x="2607386" y="2238907"/>
            <a:ext cx="4641950" cy="157334"/>
          </a:xfrm>
          <a:prstGeom prst="rect">
            <a:avLst/>
          </a:prstGeom>
        </p:spPr>
        <p:txBody>
          <a:bodyPr/>
          <a:lstStyle>
            <a:lvl1pPr>
              <a:defRPr lang="ru-RU" sz="9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ru-RU" dirty="0"/>
              <a:t>Иванов Иван Иванович</a:t>
            </a:r>
          </a:p>
        </p:txBody>
      </p:sp>
      <p:sp>
        <p:nvSpPr>
          <p:cNvPr id="14" name="Текст 17"/>
          <p:cNvSpPr>
            <a:spLocks noGrp="1"/>
          </p:cNvSpPr>
          <p:nvPr>
            <p:ph type="body" sz="quarter" idx="19" hasCustomPrompt="1"/>
          </p:nvPr>
        </p:nvSpPr>
        <p:spPr>
          <a:xfrm>
            <a:off x="2607386" y="2427502"/>
            <a:ext cx="4641950" cy="840396"/>
          </a:xfrm>
          <a:prstGeom prst="rect">
            <a:avLst/>
          </a:prstGeom>
        </p:spPr>
        <p:txBody>
          <a:bodyPr/>
          <a:lstStyle>
            <a:lvl1pPr>
              <a:defRPr lang="ru-RU" sz="788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ru-RU" dirty="0"/>
              <a:t>Должность</a:t>
            </a:r>
          </a:p>
        </p:txBody>
      </p:sp>
      <p:sp>
        <p:nvSpPr>
          <p:cNvPr id="15" name="Текст 17"/>
          <p:cNvSpPr>
            <a:spLocks noGrp="1"/>
          </p:cNvSpPr>
          <p:nvPr>
            <p:ph type="body" sz="quarter" idx="20" hasCustomPrompt="1"/>
          </p:nvPr>
        </p:nvSpPr>
        <p:spPr>
          <a:xfrm>
            <a:off x="2607386" y="3612166"/>
            <a:ext cx="4641950" cy="157334"/>
          </a:xfrm>
          <a:prstGeom prst="rect">
            <a:avLst/>
          </a:prstGeom>
        </p:spPr>
        <p:txBody>
          <a:bodyPr/>
          <a:lstStyle>
            <a:lvl1pPr>
              <a:defRPr lang="ru-RU" sz="9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ru-RU" dirty="0"/>
              <a:t>Иванов Иван Иванович</a:t>
            </a:r>
          </a:p>
        </p:txBody>
      </p:sp>
      <p:sp>
        <p:nvSpPr>
          <p:cNvPr id="16" name="Текст 17"/>
          <p:cNvSpPr>
            <a:spLocks noGrp="1"/>
          </p:cNvSpPr>
          <p:nvPr>
            <p:ph type="body" sz="quarter" idx="21" hasCustomPrompt="1"/>
          </p:nvPr>
        </p:nvSpPr>
        <p:spPr>
          <a:xfrm>
            <a:off x="2607386" y="3800761"/>
            <a:ext cx="4641950" cy="840396"/>
          </a:xfrm>
          <a:prstGeom prst="rect">
            <a:avLst/>
          </a:prstGeom>
        </p:spPr>
        <p:txBody>
          <a:bodyPr/>
          <a:lstStyle>
            <a:lvl1pPr>
              <a:defRPr lang="ru-RU" sz="788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ru-RU" dirty="0"/>
              <a:t>Должность</a:t>
            </a:r>
          </a:p>
        </p:txBody>
      </p:sp>
      <p:cxnSp>
        <p:nvCxnSpPr>
          <p:cNvPr id="17" name="Прямая соединительная линия 16"/>
          <p:cNvCxnSpPr/>
          <p:nvPr userDrawn="1"/>
        </p:nvCxnSpPr>
        <p:spPr bwMode="auto">
          <a:xfrm>
            <a:off x="2587256" y="2403103"/>
            <a:ext cx="4662081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373016931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нтакты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Название презентации. Мероприятие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 algn="r"/>
            <a:fld id="{25F3D4CF-18EB-4ACE-BE56-C86930A3BFE7}" type="datetime1">
              <a:rPr lang="ru-RU" smtClean="0"/>
              <a:t>31.03.2022</a:t>
            </a:fld>
            <a:endParaRPr lang="ru-RU"/>
          </a:p>
        </p:txBody>
      </p:sp>
      <p:cxnSp>
        <p:nvCxnSpPr>
          <p:cNvPr id="18" name="Прямая соединительная линия 17"/>
          <p:cNvCxnSpPr/>
          <p:nvPr userDrawn="1"/>
        </p:nvCxnSpPr>
        <p:spPr bwMode="auto">
          <a:xfrm>
            <a:off x="704485" y="3174250"/>
            <a:ext cx="2331041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9" name="Рисунок 13"/>
          <p:cNvSpPr>
            <a:spLocks noGrp="1"/>
          </p:cNvSpPr>
          <p:nvPr>
            <p:ph type="pic" sz="quarter" idx="13" hasCustomPrompt="1"/>
          </p:nvPr>
        </p:nvSpPr>
        <p:spPr>
          <a:xfrm>
            <a:off x="916005" y="1143740"/>
            <a:ext cx="1908000" cy="1908000"/>
          </a:xfrm>
          <a:prstGeom prst="ellipse">
            <a:avLst/>
          </a:prstGeom>
          <a:ln w="25400">
            <a:solidFill>
              <a:schemeClr val="accent5"/>
            </a:solidFill>
          </a:ln>
        </p:spPr>
        <p:txBody>
          <a:bodyPr anchor="ctr"/>
          <a:lstStyle>
            <a:lvl1pPr algn="ctr">
              <a:defRPr sz="825"/>
            </a:lvl1pPr>
          </a:lstStyle>
          <a:p>
            <a:r>
              <a:rPr lang="ru-RU" dirty="0"/>
              <a:t>фото</a:t>
            </a:r>
          </a:p>
        </p:txBody>
      </p:sp>
      <p:sp>
        <p:nvSpPr>
          <p:cNvPr id="20" name="Рисунок 13"/>
          <p:cNvSpPr>
            <a:spLocks noGrp="1"/>
          </p:cNvSpPr>
          <p:nvPr>
            <p:ph type="pic" sz="quarter" idx="14" hasCustomPrompt="1"/>
          </p:nvPr>
        </p:nvSpPr>
        <p:spPr>
          <a:xfrm>
            <a:off x="3566224" y="1143740"/>
            <a:ext cx="1908000" cy="1908000"/>
          </a:xfrm>
          <a:prstGeom prst="ellipse">
            <a:avLst/>
          </a:prstGeom>
          <a:ln w="25400">
            <a:solidFill>
              <a:schemeClr val="accent5"/>
            </a:solidFill>
          </a:ln>
        </p:spPr>
        <p:txBody>
          <a:bodyPr anchor="ctr"/>
          <a:lstStyle>
            <a:lvl1pPr algn="ctr">
              <a:defRPr sz="825"/>
            </a:lvl1pPr>
          </a:lstStyle>
          <a:p>
            <a:r>
              <a:rPr lang="ru-RU" dirty="0"/>
              <a:t>фото</a:t>
            </a:r>
          </a:p>
        </p:txBody>
      </p:sp>
      <p:sp>
        <p:nvSpPr>
          <p:cNvPr id="21" name="Рисунок 13"/>
          <p:cNvSpPr>
            <a:spLocks noGrp="1"/>
          </p:cNvSpPr>
          <p:nvPr>
            <p:ph type="pic" sz="quarter" idx="15" hasCustomPrompt="1"/>
          </p:nvPr>
        </p:nvSpPr>
        <p:spPr>
          <a:xfrm>
            <a:off x="6248766" y="1143740"/>
            <a:ext cx="1908000" cy="1908000"/>
          </a:xfrm>
          <a:prstGeom prst="ellipse">
            <a:avLst/>
          </a:prstGeom>
          <a:ln w="25400">
            <a:solidFill>
              <a:schemeClr val="accent5"/>
            </a:solidFill>
          </a:ln>
        </p:spPr>
        <p:txBody>
          <a:bodyPr anchor="ctr"/>
          <a:lstStyle>
            <a:lvl1pPr algn="ctr">
              <a:defRPr sz="825"/>
            </a:lvl1pPr>
          </a:lstStyle>
          <a:p>
            <a:r>
              <a:rPr lang="ru-RU" dirty="0"/>
              <a:t>фото</a:t>
            </a:r>
          </a:p>
        </p:txBody>
      </p:sp>
      <p:sp>
        <p:nvSpPr>
          <p:cNvPr id="22" name="Текст 17"/>
          <p:cNvSpPr>
            <a:spLocks noGrp="1"/>
          </p:cNvSpPr>
          <p:nvPr>
            <p:ph type="body" sz="quarter" idx="16" hasCustomPrompt="1"/>
          </p:nvPr>
        </p:nvSpPr>
        <p:spPr>
          <a:xfrm>
            <a:off x="714549" y="3219354"/>
            <a:ext cx="2310912" cy="191230"/>
          </a:xfrm>
          <a:prstGeom prst="rect">
            <a:avLst/>
          </a:prstGeom>
        </p:spPr>
        <p:txBody>
          <a:bodyPr/>
          <a:lstStyle>
            <a:lvl1pPr>
              <a:defRPr lang="ru-RU" sz="9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ru-RU" dirty="0" smtClean="0"/>
              <a:t>Иванов Иван Иванович</a:t>
            </a:r>
            <a:endParaRPr lang="ru-RU" dirty="0"/>
          </a:p>
        </p:txBody>
      </p:sp>
      <p:sp>
        <p:nvSpPr>
          <p:cNvPr id="23" name="Текст 17"/>
          <p:cNvSpPr>
            <a:spLocks noGrp="1"/>
          </p:cNvSpPr>
          <p:nvPr>
            <p:ph type="body" sz="quarter" idx="17" hasCustomPrompt="1"/>
          </p:nvPr>
        </p:nvSpPr>
        <p:spPr>
          <a:xfrm>
            <a:off x="714549" y="3407948"/>
            <a:ext cx="2310912" cy="1021446"/>
          </a:xfrm>
          <a:prstGeom prst="rect">
            <a:avLst/>
          </a:prstGeom>
        </p:spPr>
        <p:txBody>
          <a:bodyPr/>
          <a:lstStyle>
            <a:lvl1pPr>
              <a:defRPr lang="ru-RU" sz="9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ru-RU" dirty="0" smtClean="0"/>
              <a:t>Должность</a:t>
            </a:r>
            <a:endParaRPr lang="ru-RU" dirty="0"/>
          </a:p>
        </p:txBody>
      </p:sp>
      <p:cxnSp>
        <p:nvCxnSpPr>
          <p:cNvPr id="24" name="Прямая соединительная линия 23"/>
          <p:cNvCxnSpPr/>
          <p:nvPr userDrawn="1"/>
        </p:nvCxnSpPr>
        <p:spPr bwMode="auto">
          <a:xfrm>
            <a:off x="3354704" y="3174250"/>
            <a:ext cx="2331041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5" name="Текст 17"/>
          <p:cNvSpPr>
            <a:spLocks noGrp="1"/>
          </p:cNvSpPr>
          <p:nvPr>
            <p:ph type="body" sz="quarter" idx="18" hasCustomPrompt="1"/>
          </p:nvPr>
        </p:nvSpPr>
        <p:spPr>
          <a:xfrm>
            <a:off x="3364768" y="3219354"/>
            <a:ext cx="2310912" cy="191230"/>
          </a:xfrm>
          <a:prstGeom prst="rect">
            <a:avLst/>
          </a:prstGeom>
        </p:spPr>
        <p:txBody>
          <a:bodyPr/>
          <a:lstStyle>
            <a:lvl1pPr>
              <a:defRPr lang="ru-RU" sz="9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ru-RU" dirty="0" smtClean="0"/>
              <a:t>Иванов Иван Иванович</a:t>
            </a:r>
            <a:endParaRPr lang="ru-RU" dirty="0"/>
          </a:p>
        </p:txBody>
      </p:sp>
      <p:sp>
        <p:nvSpPr>
          <p:cNvPr id="26" name="Текст 17"/>
          <p:cNvSpPr>
            <a:spLocks noGrp="1"/>
          </p:cNvSpPr>
          <p:nvPr>
            <p:ph type="body" sz="quarter" idx="19" hasCustomPrompt="1"/>
          </p:nvPr>
        </p:nvSpPr>
        <p:spPr>
          <a:xfrm>
            <a:off x="3364768" y="3407948"/>
            <a:ext cx="2310912" cy="1021446"/>
          </a:xfrm>
          <a:prstGeom prst="rect">
            <a:avLst/>
          </a:prstGeom>
        </p:spPr>
        <p:txBody>
          <a:bodyPr/>
          <a:lstStyle>
            <a:lvl1pPr>
              <a:defRPr lang="ru-RU" sz="9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ru-RU" dirty="0" smtClean="0"/>
              <a:t>Должность</a:t>
            </a:r>
            <a:endParaRPr lang="ru-RU" dirty="0"/>
          </a:p>
        </p:txBody>
      </p:sp>
      <p:cxnSp>
        <p:nvCxnSpPr>
          <p:cNvPr id="27" name="Прямая соединительная линия 26"/>
          <p:cNvCxnSpPr/>
          <p:nvPr userDrawn="1"/>
        </p:nvCxnSpPr>
        <p:spPr bwMode="auto">
          <a:xfrm>
            <a:off x="6037246" y="3174250"/>
            <a:ext cx="2331041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8" name="Текст 17"/>
          <p:cNvSpPr>
            <a:spLocks noGrp="1"/>
          </p:cNvSpPr>
          <p:nvPr>
            <p:ph type="body" sz="quarter" idx="20" hasCustomPrompt="1"/>
          </p:nvPr>
        </p:nvSpPr>
        <p:spPr>
          <a:xfrm>
            <a:off x="6047310" y="3219354"/>
            <a:ext cx="2310912" cy="191230"/>
          </a:xfrm>
          <a:prstGeom prst="rect">
            <a:avLst/>
          </a:prstGeom>
        </p:spPr>
        <p:txBody>
          <a:bodyPr/>
          <a:lstStyle>
            <a:lvl1pPr>
              <a:defRPr lang="ru-RU" sz="9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ru-RU" dirty="0" smtClean="0"/>
              <a:t>Иванов Иван Иванович</a:t>
            </a:r>
            <a:endParaRPr lang="ru-RU" dirty="0"/>
          </a:p>
        </p:txBody>
      </p:sp>
      <p:sp>
        <p:nvSpPr>
          <p:cNvPr id="29" name="Текст 17"/>
          <p:cNvSpPr>
            <a:spLocks noGrp="1"/>
          </p:cNvSpPr>
          <p:nvPr>
            <p:ph type="body" sz="quarter" idx="21" hasCustomPrompt="1"/>
          </p:nvPr>
        </p:nvSpPr>
        <p:spPr>
          <a:xfrm>
            <a:off x="6047310" y="3407948"/>
            <a:ext cx="2310912" cy="1021446"/>
          </a:xfrm>
          <a:prstGeom prst="rect">
            <a:avLst/>
          </a:prstGeom>
        </p:spPr>
        <p:txBody>
          <a:bodyPr/>
          <a:lstStyle>
            <a:lvl1pPr>
              <a:defRPr lang="ru-RU" sz="9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ru-RU" dirty="0" smtClean="0"/>
              <a:t>Должность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1743067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Заголовок и бирюзовый фо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Объект 4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860908018"/>
              </p:ext>
            </p:extLst>
          </p:nvPr>
        </p:nvGraphicFramePr>
        <p:xfrm>
          <a:off x="1473" y="1201"/>
          <a:ext cx="1465" cy="11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911" name="think-cell Slide" r:id="rId5" imgW="270" imgH="270" progId="TCLayout.ActiveDocument.1">
                  <p:embed/>
                </p:oleObj>
              </mc:Choice>
              <mc:Fallback>
                <p:oleObj name="think-cell Slide" r:id="rId5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473" y="1201"/>
                        <a:ext cx="1465" cy="119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Прямоугольник 2" hidden="1"/>
          <p:cNvSpPr/>
          <p:nvPr userDrawn="1">
            <p:custDataLst>
              <p:tags r:id="rId3"/>
            </p:custDataLst>
          </p:nvPr>
        </p:nvSpPr>
        <p:spPr bwMode="auto"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6" name="Прямоугольник 5"/>
          <p:cNvSpPr/>
          <p:nvPr userDrawn="1"/>
        </p:nvSpPr>
        <p:spPr bwMode="auto">
          <a:xfrm flipV="1">
            <a:off x="0" y="0"/>
            <a:ext cx="9144000" cy="5143500"/>
          </a:xfrm>
          <a:prstGeom prst="rect">
            <a:avLst/>
          </a:prstGeom>
          <a:gradFill>
            <a:gsLst>
              <a:gs pos="0">
                <a:srgbClr val="008B95"/>
              </a:gs>
              <a:gs pos="100000">
                <a:srgbClr val="008B95">
                  <a:alpha val="50000"/>
                </a:srgbClr>
              </a:gs>
            </a:gsLst>
            <a:lin ang="2700000" scaled="0"/>
          </a:gradFill>
          <a:ln w="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pic>
        <p:nvPicPr>
          <p:cNvPr id="34" name="Рисунок 33"/>
          <p:cNvPicPr>
            <a:picLocks noChangeAspect="1"/>
          </p:cNvPicPr>
          <p:nvPr userDrawn="1"/>
        </p:nvPicPr>
        <p:blipFill>
          <a:blip r:embed="rId7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5854" y="4881994"/>
            <a:ext cx="876289" cy="165600"/>
          </a:xfrm>
          <a:prstGeom prst="rect">
            <a:avLst/>
          </a:prstGeom>
          <a:effectLst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ru-RU"/>
              <a:t>Образец заголовка</a:t>
            </a:r>
          </a:p>
        </p:txBody>
      </p:sp>
      <p:cxnSp>
        <p:nvCxnSpPr>
          <p:cNvPr id="41" name="Прямая соединительная линия 40"/>
          <p:cNvCxnSpPr/>
          <p:nvPr userDrawn="1"/>
        </p:nvCxnSpPr>
        <p:spPr bwMode="auto">
          <a:xfrm>
            <a:off x="6134100" y="4785030"/>
            <a:ext cx="3009900" cy="0"/>
          </a:xfrm>
          <a:prstGeom prst="line">
            <a:avLst/>
          </a:prstGeom>
          <a:solidFill>
            <a:schemeClr val="accent1"/>
          </a:solidFill>
          <a:ln w="9525" cap="flat" cmpd="sng" algn="ctr">
            <a:gradFill flip="none" rotWithShape="1">
              <a:gsLst>
                <a:gs pos="0">
                  <a:schemeClr val="bg1"/>
                </a:gs>
                <a:gs pos="38000">
                  <a:schemeClr val="bg1">
                    <a:alpha val="27000"/>
                  </a:schemeClr>
                </a:gs>
                <a:gs pos="97000">
                  <a:schemeClr val="bg1">
                    <a:alpha val="0"/>
                  </a:schemeClr>
                </a:gs>
              </a:gsLst>
              <a:lin ang="1080000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r"/>
            <a:fld id="{1D054810-A3DC-4EFD-B3E3-B1C756968FC9}" type="datetime1">
              <a:rPr lang="ru-RU" smtClean="0"/>
              <a:t>31.03.2022</a:t>
            </a:fld>
            <a:endParaRPr lang="ru-RU"/>
          </a:p>
        </p:txBody>
      </p:sp>
      <p:sp>
        <p:nvSpPr>
          <p:cNvPr id="9" name="Нижний колонтитул 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ru-RU" smtClean="0"/>
              <a:t>Название презентации. Мероприятие</a:t>
            </a:r>
            <a:endParaRPr lang="ru-RU" dirty="0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5" name="Прямоугольник 44"/>
          <p:cNvSpPr/>
          <p:nvPr userDrawn="1"/>
        </p:nvSpPr>
        <p:spPr>
          <a:xfrm>
            <a:off x="9249089" y="0"/>
            <a:ext cx="377590" cy="436959"/>
          </a:xfrm>
          <a:prstGeom prst="rect">
            <a:avLst/>
          </a:prstGeom>
          <a:solidFill>
            <a:srgbClr val="008C95"/>
          </a:solidFill>
          <a:ln w="3175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7903" tIns="38952" rIns="77903" bIns="38952" anchor="ctr"/>
          <a:lstStyle>
            <a:defPPr>
              <a:defRPr lang="ru-RU"/>
            </a:defPPr>
            <a:lvl1pPr marL="0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89582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779163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168745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558326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947908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337489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727071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116652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defRPr/>
            </a:pPr>
            <a:r>
              <a:rPr lang="ru-RU" sz="700" dirty="0">
                <a:solidFill>
                  <a:srgbClr val="FFFFFF"/>
                </a:solidFill>
              </a:rPr>
              <a:t>0</a:t>
            </a:r>
          </a:p>
          <a:p>
            <a:pPr algn="ctr" eaLnBrk="1" hangingPunct="1">
              <a:defRPr/>
            </a:pPr>
            <a:r>
              <a:rPr lang="en-US" sz="700" dirty="0">
                <a:solidFill>
                  <a:srgbClr val="FFFFFF"/>
                </a:solidFill>
              </a:rPr>
              <a:t>140</a:t>
            </a:r>
            <a:endParaRPr lang="ru-RU" sz="700" dirty="0">
              <a:solidFill>
                <a:srgbClr val="FFFFFF"/>
              </a:solidFill>
            </a:endParaRPr>
          </a:p>
          <a:p>
            <a:pPr algn="ctr" eaLnBrk="1" hangingPunct="1">
              <a:defRPr/>
            </a:pPr>
            <a:r>
              <a:rPr lang="ru-RU" sz="700" dirty="0">
                <a:solidFill>
                  <a:srgbClr val="FFFFFF"/>
                </a:solidFill>
              </a:rPr>
              <a:t>1</a:t>
            </a:r>
            <a:r>
              <a:rPr lang="en-US" sz="700" dirty="0">
                <a:solidFill>
                  <a:srgbClr val="FFFFFF"/>
                </a:solidFill>
              </a:rPr>
              <a:t>49</a:t>
            </a:r>
            <a:endParaRPr lang="ru-RU" sz="700" dirty="0">
              <a:solidFill>
                <a:srgbClr val="FFFFFF"/>
              </a:solidFill>
            </a:endParaRPr>
          </a:p>
        </p:txBody>
      </p:sp>
      <p:sp>
        <p:nvSpPr>
          <p:cNvPr id="46" name="Прямоугольник 45"/>
          <p:cNvSpPr/>
          <p:nvPr userDrawn="1"/>
        </p:nvSpPr>
        <p:spPr>
          <a:xfrm>
            <a:off x="9249089" y="873918"/>
            <a:ext cx="377590" cy="438150"/>
          </a:xfrm>
          <a:prstGeom prst="rect">
            <a:avLst/>
          </a:prstGeom>
          <a:solidFill>
            <a:srgbClr val="D0D0D0"/>
          </a:solidFill>
          <a:ln w="3175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7903" tIns="38952" rIns="77903" bIns="38952" anchor="ctr"/>
          <a:lstStyle>
            <a:defPPr>
              <a:defRPr lang="ru-RU"/>
            </a:defPPr>
            <a:lvl1pPr marL="0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89582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779163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168745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558326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947908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337489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727071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116652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defRPr/>
            </a:pPr>
            <a:r>
              <a:rPr lang="ru-RU" sz="700" dirty="0">
                <a:solidFill>
                  <a:srgbClr val="FFFFFF"/>
                </a:solidFill>
              </a:rPr>
              <a:t>208</a:t>
            </a:r>
          </a:p>
          <a:p>
            <a:pPr algn="ctr" eaLnBrk="1" hangingPunct="1">
              <a:defRPr/>
            </a:pPr>
            <a:r>
              <a:rPr lang="ru-RU" sz="700" dirty="0">
                <a:solidFill>
                  <a:srgbClr val="FFFFFF"/>
                </a:solidFill>
              </a:rPr>
              <a:t>208</a:t>
            </a:r>
          </a:p>
          <a:p>
            <a:pPr algn="ctr" eaLnBrk="1" hangingPunct="1">
              <a:defRPr/>
            </a:pPr>
            <a:r>
              <a:rPr lang="ru-RU" sz="700" dirty="0">
                <a:solidFill>
                  <a:srgbClr val="FFFFFF"/>
                </a:solidFill>
              </a:rPr>
              <a:t>208</a:t>
            </a:r>
          </a:p>
        </p:txBody>
      </p:sp>
      <p:sp>
        <p:nvSpPr>
          <p:cNvPr id="47" name="Прямоугольник 46"/>
          <p:cNvSpPr/>
          <p:nvPr userDrawn="1"/>
        </p:nvSpPr>
        <p:spPr>
          <a:xfrm>
            <a:off x="9249089" y="436960"/>
            <a:ext cx="377590" cy="436960"/>
          </a:xfrm>
          <a:prstGeom prst="rect">
            <a:avLst/>
          </a:prstGeom>
          <a:solidFill>
            <a:srgbClr val="99CC00"/>
          </a:solidFill>
          <a:ln w="3175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7903" tIns="38952" rIns="77903" bIns="38952" anchor="ctr"/>
          <a:lstStyle>
            <a:defPPr>
              <a:defRPr lang="ru-RU"/>
            </a:defPPr>
            <a:lvl1pPr marL="0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89582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779163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168745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558326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947908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337489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727071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116652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defRPr/>
            </a:pPr>
            <a:r>
              <a:rPr lang="ru-RU" sz="700" dirty="0">
                <a:solidFill>
                  <a:srgbClr val="FFFFFF"/>
                </a:solidFill>
              </a:rPr>
              <a:t>153</a:t>
            </a:r>
          </a:p>
          <a:p>
            <a:pPr algn="ctr" eaLnBrk="1" hangingPunct="1">
              <a:defRPr/>
            </a:pPr>
            <a:r>
              <a:rPr lang="ru-RU" sz="700" dirty="0">
                <a:solidFill>
                  <a:srgbClr val="FFFFFF"/>
                </a:solidFill>
              </a:rPr>
              <a:t>204</a:t>
            </a:r>
          </a:p>
          <a:p>
            <a:pPr algn="ctr" eaLnBrk="1" hangingPunct="1">
              <a:defRPr/>
            </a:pPr>
            <a:r>
              <a:rPr lang="ru-RU" sz="700" dirty="0">
                <a:solidFill>
                  <a:srgbClr val="FFFFFF"/>
                </a:solidFill>
              </a:rPr>
              <a:t>0</a:t>
            </a:r>
          </a:p>
        </p:txBody>
      </p:sp>
      <p:sp>
        <p:nvSpPr>
          <p:cNvPr id="48" name="Прямоугольник 47"/>
          <p:cNvSpPr/>
          <p:nvPr userDrawn="1"/>
        </p:nvSpPr>
        <p:spPr>
          <a:xfrm>
            <a:off x="9249089" y="3299233"/>
            <a:ext cx="377590" cy="436960"/>
          </a:xfrm>
          <a:prstGeom prst="rect">
            <a:avLst/>
          </a:prstGeom>
          <a:solidFill>
            <a:srgbClr val="E5F2F2"/>
          </a:solidFill>
          <a:ln w="3175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7903" tIns="38952" rIns="77903" bIns="38952" anchor="ctr"/>
          <a:lstStyle>
            <a:defPPr>
              <a:defRPr lang="ru-RU"/>
            </a:defPPr>
            <a:lvl1pPr marL="0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89582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779163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168745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558326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947908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337489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727071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116652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defRPr/>
            </a:pPr>
            <a:r>
              <a:rPr lang="ru-RU" sz="700" dirty="0">
                <a:solidFill>
                  <a:srgbClr val="000000"/>
                </a:solidFill>
              </a:rPr>
              <a:t>229</a:t>
            </a:r>
          </a:p>
          <a:p>
            <a:pPr algn="ctr" eaLnBrk="1" hangingPunct="1">
              <a:defRPr/>
            </a:pPr>
            <a:r>
              <a:rPr lang="ru-RU" sz="700" dirty="0">
                <a:solidFill>
                  <a:srgbClr val="000000"/>
                </a:solidFill>
              </a:rPr>
              <a:t>242</a:t>
            </a:r>
          </a:p>
          <a:p>
            <a:pPr algn="ctr" eaLnBrk="1" hangingPunct="1">
              <a:defRPr/>
            </a:pPr>
            <a:r>
              <a:rPr lang="ru-RU" sz="700" dirty="0">
                <a:solidFill>
                  <a:srgbClr val="000000"/>
                </a:solidFill>
              </a:rPr>
              <a:t>242</a:t>
            </a:r>
          </a:p>
        </p:txBody>
      </p:sp>
      <p:sp>
        <p:nvSpPr>
          <p:cNvPr id="49" name="Прямоугольник 48"/>
          <p:cNvSpPr/>
          <p:nvPr userDrawn="1"/>
        </p:nvSpPr>
        <p:spPr>
          <a:xfrm>
            <a:off x="9249089" y="1554956"/>
            <a:ext cx="377590" cy="438150"/>
          </a:xfrm>
          <a:prstGeom prst="rect">
            <a:avLst/>
          </a:prstGeom>
          <a:solidFill>
            <a:srgbClr val="F2F2F2"/>
          </a:solidFill>
          <a:ln w="3175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7903" tIns="38952" rIns="77903" bIns="38952" anchor="ctr"/>
          <a:lstStyle>
            <a:defPPr>
              <a:defRPr lang="ru-RU"/>
            </a:defPPr>
            <a:lvl1pPr marL="0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89582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779163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168745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558326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947908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337489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727071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116652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defRPr/>
            </a:pPr>
            <a:r>
              <a:rPr lang="ru-RU" sz="700" dirty="0">
                <a:solidFill>
                  <a:srgbClr val="000000"/>
                </a:solidFill>
              </a:rPr>
              <a:t>242</a:t>
            </a:r>
          </a:p>
          <a:p>
            <a:pPr algn="ctr" eaLnBrk="1" hangingPunct="1">
              <a:defRPr/>
            </a:pPr>
            <a:r>
              <a:rPr lang="ru-RU" sz="700" dirty="0">
                <a:solidFill>
                  <a:srgbClr val="000000"/>
                </a:solidFill>
              </a:rPr>
              <a:t>242</a:t>
            </a:r>
          </a:p>
          <a:p>
            <a:pPr algn="ctr" eaLnBrk="1" hangingPunct="1">
              <a:defRPr/>
            </a:pPr>
            <a:r>
              <a:rPr lang="ru-RU" sz="700" dirty="0">
                <a:solidFill>
                  <a:srgbClr val="000000"/>
                </a:solidFill>
              </a:rPr>
              <a:t>242</a:t>
            </a:r>
          </a:p>
        </p:txBody>
      </p:sp>
      <p:sp>
        <p:nvSpPr>
          <p:cNvPr id="50" name="Прямоугольник 49"/>
          <p:cNvSpPr/>
          <p:nvPr userDrawn="1"/>
        </p:nvSpPr>
        <p:spPr>
          <a:xfrm>
            <a:off x="9249089" y="1988343"/>
            <a:ext cx="377590" cy="436959"/>
          </a:xfrm>
          <a:prstGeom prst="rect">
            <a:avLst/>
          </a:prstGeom>
          <a:solidFill>
            <a:srgbClr val="B2D2D8"/>
          </a:solidFill>
          <a:ln w="3175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7903" tIns="38952" rIns="77903" bIns="38952" anchor="ctr"/>
          <a:lstStyle>
            <a:defPPr>
              <a:defRPr lang="ru-RU"/>
            </a:defPPr>
            <a:lvl1pPr marL="0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89582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779163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168745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558326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947908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337489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727071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116652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defRPr/>
            </a:pPr>
            <a:r>
              <a:rPr lang="ru-RU" sz="700" dirty="0">
                <a:solidFill>
                  <a:srgbClr val="FFFFFF"/>
                </a:solidFill>
              </a:rPr>
              <a:t>178</a:t>
            </a:r>
          </a:p>
          <a:p>
            <a:pPr algn="ctr" eaLnBrk="1" hangingPunct="1">
              <a:defRPr/>
            </a:pPr>
            <a:r>
              <a:rPr lang="ru-RU" sz="700" dirty="0">
                <a:solidFill>
                  <a:srgbClr val="FFFFFF"/>
                </a:solidFill>
              </a:rPr>
              <a:t>210</a:t>
            </a:r>
          </a:p>
          <a:p>
            <a:pPr algn="ctr" eaLnBrk="1" hangingPunct="1">
              <a:defRPr/>
            </a:pPr>
            <a:r>
              <a:rPr lang="ru-RU" sz="700" dirty="0">
                <a:solidFill>
                  <a:srgbClr val="FFFFFF"/>
                </a:solidFill>
              </a:rPr>
              <a:t>216</a:t>
            </a:r>
          </a:p>
        </p:txBody>
      </p:sp>
      <p:sp>
        <p:nvSpPr>
          <p:cNvPr id="51" name="Прямоугольник 50"/>
          <p:cNvSpPr/>
          <p:nvPr userDrawn="1"/>
        </p:nvSpPr>
        <p:spPr>
          <a:xfrm>
            <a:off x="9249089" y="2425307"/>
            <a:ext cx="377590" cy="436960"/>
          </a:xfrm>
          <a:prstGeom prst="rect">
            <a:avLst/>
          </a:prstGeom>
          <a:solidFill>
            <a:srgbClr val="FFC000"/>
          </a:solidFill>
          <a:ln w="3175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7903" tIns="38952" rIns="77903" bIns="38952" anchor="ctr"/>
          <a:lstStyle>
            <a:defPPr>
              <a:defRPr lang="ru-RU"/>
            </a:defPPr>
            <a:lvl1pPr marL="0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89582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779163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168745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558326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947908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337489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727071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116652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defRPr/>
            </a:pPr>
            <a:r>
              <a:rPr lang="ru-RU" sz="700" dirty="0">
                <a:solidFill>
                  <a:srgbClr val="000000"/>
                </a:solidFill>
              </a:rPr>
              <a:t>255</a:t>
            </a:r>
          </a:p>
          <a:p>
            <a:pPr algn="ctr" eaLnBrk="1" hangingPunct="1">
              <a:defRPr/>
            </a:pPr>
            <a:r>
              <a:rPr lang="ru-RU" sz="700" dirty="0">
                <a:solidFill>
                  <a:srgbClr val="000000"/>
                </a:solidFill>
              </a:rPr>
              <a:t>192</a:t>
            </a:r>
          </a:p>
          <a:p>
            <a:pPr algn="ctr" eaLnBrk="1" hangingPunct="1">
              <a:defRPr/>
            </a:pPr>
            <a:r>
              <a:rPr lang="ru-RU" sz="700" dirty="0">
                <a:solidFill>
                  <a:srgbClr val="000000"/>
                </a:solidFill>
              </a:rPr>
              <a:t>0</a:t>
            </a:r>
          </a:p>
        </p:txBody>
      </p:sp>
      <p:sp>
        <p:nvSpPr>
          <p:cNvPr id="52" name="Прямоугольник 51"/>
          <p:cNvSpPr/>
          <p:nvPr userDrawn="1"/>
        </p:nvSpPr>
        <p:spPr>
          <a:xfrm>
            <a:off x="9249089" y="2862263"/>
            <a:ext cx="377590" cy="436959"/>
          </a:xfrm>
          <a:prstGeom prst="rect">
            <a:avLst/>
          </a:prstGeom>
          <a:solidFill>
            <a:srgbClr val="C00000"/>
          </a:solidFill>
          <a:ln w="3175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7903" tIns="38952" rIns="77903" bIns="38952" anchor="ctr"/>
          <a:lstStyle>
            <a:defPPr>
              <a:defRPr lang="ru-RU"/>
            </a:defPPr>
            <a:lvl1pPr marL="0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89582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779163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168745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558326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947908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337489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727071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116652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defRPr/>
            </a:pPr>
            <a:r>
              <a:rPr lang="ru-RU" sz="700" dirty="0">
                <a:solidFill>
                  <a:srgbClr val="FFFFFF"/>
                </a:solidFill>
              </a:rPr>
              <a:t>192</a:t>
            </a:r>
          </a:p>
          <a:p>
            <a:pPr algn="ctr" eaLnBrk="1" hangingPunct="1">
              <a:defRPr/>
            </a:pPr>
            <a:r>
              <a:rPr lang="ru-RU" sz="700" dirty="0">
                <a:solidFill>
                  <a:srgbClr val="FFFFFF"/>
                </a:solidFill>
              </a:rPr>
              <a:t>0</a:t>
            </a:r>
          </a:p>
          <a:p>
            <a:pPr algn="ctr" eaLnBrk="1" hangingPunct="1">
              <a:defRPr/>
            </a:pPr>
            <a:r>
              <a:rPr lang="ru-RU" sz="700" dirty="0">
                <a:solidFill>
                  <a:srgbClr val="FFFFFF"/>
                </a:solidFill>
              </a:rPr>
              <a:t>0</a:t>
            </a:r>
          </a:p>
        </p:txBody>
      </p:sp>
      <p:sp>
        <p:nvSpPr>
          <p:cNvPr id="53" name="Прямоугольник 52"/>
          <p:cNvSpPr/>
          <p:nvPr userDrawn="1"/>
        </p:nvSpPr>
        <p:spPr>
          <a:xfrm>
            <a:off x="9249089" y="3736181"/>
            <a:ext cx="377590" cy="438150"/>
          </a:xfrm>
          <a:prstGeom prst="rect">
            <a:avLst/>
          </a:prstGeom>
          <a:solidFill>
            <a:srgbClr val="808080"/>
          </a:solidFill>
          <a:ln w="3175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7903" tIns="38952" rIns="77903" bIns="38952" anchor="ctr"/>
          <a:lstStyle>
            <a:defPPr>
              <a:defRPr lang="ru-RU"/>
            </a:defPPr>
            <a:lvl1pPr marL="0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89582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779163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168745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558326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947908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337489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727071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116652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defRPr/>
            </a:pPr>
            <a:r>
              <a:rPr lang="ru-RU" sz="700" dirty="0">
                <a:solidFill>
                  <a:srgbClr val="FFFFFF"/>
                </a:solidFill>
              </a:rPr>
              <a:t>128</a:t>
            </a:r>
          </a:p>
          <a:p>
            <a:pPr algn="ctr" eaLnBrk="1" hangingPunct="1">
              <a:defRPr/>
            </a:pPr>
            <a:r>
              <a:rPr lang="ru-RU" sz="700" dirty="0">
                <a:solidFill>
                  <a:srgbClr val="FFFFFF"/>
                </a:solidFill>
              </a:rPr>
              <a:t>128</a:t>
            </a:r>
          </a:p>
          <a:p>
            <a:pPr algn="ctr" eaLnBrk="1" hangingPunct="1">
              <a:defRPr/>
            </a:pPr>
            <a:r>
              <a:rPr lang="ru-RU" sz="700" dirty="0">
                <a:solidFill>
                  <a:srgbClr val="FFFFFF"/>
                </a:solidFill>
              </a:rPr>
              <a:t>128</a:t>
            </a:r>
          </a:p>
        </p:txBody>
      </p:sp>
      <p:sp>
        <p:nvSpPr>
          <p:cNvPr id="54" name="Прямоугольник 53"/>
          <p:cNvSpPr/>
          <p:nvPr userDrawn="1"/>
        </p:nvSpPr>
        <p:spPr>
          <a:xfrm>
            <a:off x="9249089" y="4174331"/>
            <a:ext cx="377590" cy="438150"/>
          </a:xfrm>
          <a:prstGeom prst="rect">
            <a:avLst/>
          </a:prstGeom>
          <a:solidFill>
            <a:srgbClr val="F58A1F"/>
          </a:solidFill>
          <a:ln w="3175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7903" tIns="38952" rIns="77903" bIns="38952" anchor="ctr"/>
          <a:lstStyle>
            <a:defPPr>
              <a:defRPr lang="ru-RU"/>
            </a:defPPr>
            <a:lvl1pPr marL="0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89582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779163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168745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558326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947908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337489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727071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116652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defRPr/>
            </a:pPr>
            <a:r>
              <a:rPr lang="ru-RU" sz="700" dirty="0">
                <a:solidFill>
                  <a:srgbClr val="FFFFFF"/>
                </a:solidFill>
              </a:rPr>
              <a:t>245</a:t>
            </a:r>
          </a:p>
          <a:p>
            <a:pPr algn="ctr" eaLnBrk="1" hangingPunct="1">
              <a:defRPr/>
            </a:pPr>
            <a:r>
              <a:rPr lang="ru-RU" sz="700" dirty="0">
                <a:solidFill>
                  <a:srgbClr val="FFFFFF"/>
                </a:solidFill>
              </a:rPr>
              <a:t>138</a:t>
            </a:r>
          </a:p>
          <a:p>
            <a:pPr algn="ctr" eaLnBrk="1" hangingPunct="1">
              <a:defRPr/>
            </a:pPr>
            <a:r>
              <a:rPr lang="ru-RU" sz="700" dirty="0">
                <a:solidFill>
                  <a:srgbClr val="FFFFFF"/>
                </a:solidFill>
              </a:rPr>
              <a:t>31</a:t>
            </a:r>
          </a:p>
        </p:txBody>
      </p:sp>
      <p:sp>
        <p:nvSpPr>
          <p:cNvPr id="55" name="Прямоугольник 54"/>
          <p:cNvSpPr/>
          <p:nvPr userDrawn="1"/>
        </p:nvSpPr>
        <p:spPr>
          <a:xfrm>
            <a:off x="9249091" y="873918"/>
            <a:ext cx="377590" cy="438150"/>
          </a:xfrm>
          <a:prstGeom prst="rect">
            <a:avLst/>
          </a:prstGeom>
          <a:solidFill>
            <a:srgbClr val="D0D0D0"/>
          </a:solidFill>
          <a:ln w="3175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7903" tIns="38952" rIns="77903" bIns="38952" anchor="ctr"/>
          <a:lstStyle>
            <a:defPPr>
              <a:defRPr lang="ru-RU"/>
            </a:defPPr>
            <a:lvl1pPr marL="0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89582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779163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168745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558326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947908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337489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727071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116652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defRPr/>
            </a:pPr>
            <a:r>
              <a:rPr lang="ru-RU" sz="7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208</a:t>
            </a:r>
          </a:p>
          <a:p>
            <a:pPr algn="ctr" eaLnBrk="1" hangingPunct="1">
              <a:defRPr/>
            </a:pPr>
            <a:r>
              <a:rPr lang="ru-RU" sz="7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208</a:t>
            </a:r>
          </a:p>
          <a:p>
            <a:pPr algn="ctr" eaLnBrk="1" hangingPunct="1">
              <a:defRPr/>
            </a:pPr>
            <a:r>
              <a:rPr lang="ru-RU" sz="7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208</a:t>
            </a:r>
          </a:p>
        </p:txBody>
      </p:sp>
      <p:sp>
        <p:nvSpPr>
          <p:cNvPr id="56" name="Прямоугольник 55"/>
          <p:cNvSpPr/>
          <p:nvPr userDrawn="1"/>
        </p:nvSpPr>
        <p:spPr>
          <a:xfrm>
            <a:off x="9249091" y="436960"/>
            <a:ext cx="377590" cy="436960"/>
          </a:xfrm>
          <a:prstGeom prst="rect">
            <a:avLst/>
          </a:prstGeom>
          <a:solidFill>
            <a:srgbClr val="99CC00"/>
          </a:solidFill>
          <a:ln w="3175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7903" tIns="38952" rIns="77903" bIns="38952" anchor="ctr"/>
          <a:lstStyle>
            <a:defPPr>
              <a:defRPr lang="ru-RU"/>
            </a:defPPr>
            <a:lvl1pPr marL="0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89582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779163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168745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558326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947908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337489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727071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116652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defRPr/>
            </a:pPr>
            <a:r>
              <a:rPr lang="ru-RU" sz="7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153</a:t>
            </a:r>
          </a:p>
          <a:p>
            <a:pPr algn="ctr" eaLnBrk="1" hangingPunct="1">
              <a:defRPr/>
            </a:pPr>
            <a:r>
              <a:rPr lang="ru-RU" sz="7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204</a:t>
            </a:r>
          </a:p>
          <a:p>
            <a:pPr algn="ctr" eaLnBrk="1" hangingPunct="1">
              <a:defRPr/>
            </a:pPr>
            <a:r>
              <a:rPr lang="ru-RU" sz="7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0</a:t>
            </a:r>
          </a:p>
        </p:txBody>
      </p:sp>
      <p:sp>
        <p:nvSpPr>
          <p:cNvPr id="57" name="Прямоугольник 56"/>
          <p:cNvSpPr/>
          <p:nvPr userDrawn="1"/>
        </p:nvSpPr>
        <p:spPr>
          <a:xfrm>
            <a:off x="9249091" y="3299236"/>
            <a:ext cx="377590" cy="436960"/>
          </a:xfrm>
          <a:prstGeom prst="rect">
            <a:avLst/>
          </a:prstGeom>
          <a:solidFill>
            <a:srgbClr val="E5F2F2"/>
          </a:solidFill>
          <a:ln w="3175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7903" tIns="38952" rIns="77903" bIns="38952" anchor="ctr"/>
          <a:lstStyle>
            <a:defPPr>
              <a:defRPr lang="ru-RU"/>
            </a:defPPr>
            <a:lvl1pPr marL="0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89582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779163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168745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558326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947908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337489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727071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116652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defRPr/>
            </a:pPr>
            <a:r>
              <a:rPr lang="ru-RU" sz="700" dirty="0">
                <a:solidFill>
                  <a:srgbClr val="000000"/>
                </a:solidFill>
              </a:rPr>
              <a:t>229</a:t>
            </a:r>
          </a:p>
          <a:p>
            <a:pPr algn="ctr" eaLnBrk="1" hangingPunct="1">
              <a:defRPr/>
            </a:pPr>
            <a:r>
              <a:rPr lang="ru-RU" sz="700" dirty="0">
                <a:solidFill>
                  <a:srgbClr val="000000"/>
                </a:solidFill>
              </a:rPr>
              <a:t>242</a:t>
            </a:r>
          </a:p>
          <a:p>
            <a:pPr algn="ctr" eaLnBrk="1" hangingPunct="1">
              <a:defRPr/>
            </a:pPr>
            <a:r>
              <a:rPr lang="ru-RU" sz="700" dirty="0">
                <a:solidFill>
                  <a:srgbClr val="000000"/>
                </a:solidFill>
              </a:rPr>
              <a:t>242</a:t>
            </a:r>
          </a:p>
        </p:txBody>
      </p:sp>
      <p:sp>
        <p:nvSpPr>
          <p:cNvPr id="58" name="Прямоугольник 57"/>
          <p:cNvSpPr/>
          <p:nvPr userDrawn="1"/>
        </p:nvSpPr>
        <p:spPr>
          <a:xfrm>
            <a:off x="9249091" y="1554956"/>
            <a:ext cx="377590" cy="438150"/>
          </a:xfrm>
          <a:prstGeom prst="rect">
            <a:avLst/>
          </a:prstGeom>
          <a:solidFill>
            <a:srgbClr val="F2F2F2"/>
          </a:solidFill>
          <a:ln w="3175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7903" tIns="38952" rIns="77903" bIns="38952" anchor="ctr"/>
          <a:lstStyle>
            <a:defPPr>
              <a:defRPr lang="ru-RU"/>
            </a:defPPr>
            <a:lvl1pPr marL="0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89582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779163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168745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558326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947908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337489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727071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116652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defRPr/>
            </a:pPr>
            <a:r>
              <a:rPr lang="ru-RU" sz="700" dirty="0">
                <a:solidFill>
                  <a:srgbClr val="000000"/>
                </a:solidFill>
              </a:rPr>
              <a:t>242</a:t>
            </a:r>
          </a:p>
          <a:p>
            <a:pPr algn="ctr" eaLnBrk="1" hangingPunct="1">
              <a:defRPr/>
            </a:pPr>
            <a:r>
              <a:rPr lang="ru-RU" sz="700" dirty="0">
                <a:solidFill>
                  <a:srgbClr val="000000"/>
                </a:solidFill>
              </a:rPr>
              <a:t>242</a:t>
            </a:r>
          </a:p>
          <a:p>
            <a:pPr algn="ctr" eaLnBrk="1" hangingPunct="1">
              <a:defRPr/>
            </a:pPr>
            <a:r>
              <a:rPr lang="ru-RU" sz="700" dirty="0">
                <a:solidFill>
                  <a:srgbClr val="000000"/>
                </a:solidFill>
              </a:rPr>
              <a:t>242</a:t>
            </a:r>
          </a:p>
        </p:txBody>
      </p:sp>
      <p:sp>
        <p:nvSpPr>
          <p:cNvPr id="59" name="Прямоугольник 58"/>
          <p:cNvSpPr/>
          <p:nvPr userDrawn="1"/>
        </p:nvSpPr>
        <p:spPr>
          <a:xfrm>
            <a:off x="9249091" y="1988343"/>
            <a:ext cx="377590" cy="436959"/>
          </a:xfrm>
          <a:prstGeom prst="rect">
            <a:avLst/>
          </a:prstGeom>
          <a:solidFill>
            <a:srgbClr val="B2D2D8"/>
          </a:solidFill>
          <a:ln w="3175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7903" tIns="38952" rIns="77903" bIns="38952" anchor="ctr"/>
          <a:lstStyle>
            <a:defPPr>
              <a:defRPr lang="ru-RU"/>
            </a:defPPr>
            <a:lvl1pPr marL="0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89582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779163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168745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558326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947908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337489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727071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116652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defRPr/>
            </a:pPr>
            <a:r>
              <a:rPr lang="ru-RU" sz="7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178</a:t>
            </a:r>
          </a:p>
          <a:p>
            <a:pPr algn="ctr" eaLnBrk="1" hangingPunct="1">
              <a:defRPr/>
            </a:pPr>
            <a:r>
              <a:rPr lang="ru-RU" sz="7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210</a:t>
            </a:r>
          </a:p>
          <a:p>
            <a:pPr algn="ctr" eaLnBrk="1" hangingPunct="1">
              <a:defRPr/>
            </a:pPr>
            <a:r>
              <a:rPr lang="ru-RU" sz="7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216</a:t>
            </a:r>
          </a:p>
        </p:txBody>
      </p:sp>
      <p:sp>
        <p:nvSpPr>
          <p:cNvPr id="60" name="Прямоугольник 59"/>
          <p:cNvSpPr/>
          <p:nvPr userDrawn="1"/>
        </p:nvSpPr>
        <p:spPr>
          <a:xfrm>
            <a:off x="9249091" y="2425307"/>
            <a:ext cx="377590" cy="436960"/>
          </a:xfrm>
          <a:prstGeom prst="rect">
            <a:avLst/>
          </a:prstGeom>
          <a:solidFill>
            <a:srgbClr val="FFC000"/>
          </a:solidFill>
          <a:ln w="3175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7903" tIns="38952" rIns="77903" bIns="38952" anchor="ctr"/>
          <a:lstStyle>
            <a:defPPr>
              <a:defRPr lang="ru-RU"/>
            </a:defPPr>
            <a:lvl1pPr marL="0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89582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779163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168745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558326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947908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337489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727071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116652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defRPr/>
            </a:pPr>
            <a:r>
              <a:rPr lang="ru-RU" sz="700" dirty="0">
                <a:solidFill>
                  <a:srgbClr val="000000"/>
                </a:solidFill>
              </a:rPr>
              <a:t>255</a:t>
            </a:r>
          </a:p>
          <a:p>
            <a:pPr algn="ctr" eaLnBrk="1" hangingPunct="1">
              <a:defRPr/>
            </a:pPr>
            <a:r>
              <a:rPr lang="ru-RU" sz="700" dirty="0">
                <a:solidFill>
                  <a:srgbClr val="000000"/>
                </a:solidFill>
              </a:rPr>
              <a:t>192</a:t>
            </a:r>
          </a:p>
          <a:p>
            <a:pPr algn="ctr" eaLnBrk="1" hangingPunct="1">
              <a:defRPr/>
            </a:pPr>
            <a:r>
              <a:rPr lang="ru-RU" sz="700" dirty="0">
                <a:solidFill>
                  <a:srgbClr val="000000"/>
                </a:solidFill>
              </a:rPr>
              <a:t>0</a:t>
            </a:r>
          </a:p>
        </p:txBody>
      </p:sp>
      <p:sp>
        <p:nvSpPr>
          <p:cNvPr id="61" name="Прямоугольник 60"/>
          <p:cNvSpPr/>
          <p:nvPr userDrawn="1"/>
        </p:nvSpPr>
        <p:spPr>
          <a:xfrm>
            <a:off x="9249091" y="2862263"/>
            <a:ext cx="377590" cy="436959"/>
          </a:xfrm>
          <a:prstGeom prst="rect">
            <a:avLst/>
          </a:prstGeom>
          <a:solidFill>
            <a:srgbClr val="C00000"/>
          </a:solidFill>
          <a:ln w="3175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7903" tIns="38952" rIns="77903" bIns="38952" anchor="ctr"/>
          <a:lstStyle>
            <a:defPPr>
              <a:defRPr lang="ru-RU"/>
            </a:defPPr>
            <a:lvl1pPr marL="0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89582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779163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168745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558326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947908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337489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727071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116652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defRPr/>
            </a:pPr>
            <a:r>
              <a:rPr lang="ru-RU" sz="700" dirty="0">
                <a:solidFill>
                  <a:srgbClr val="FFFFFF"/>
                </a:solidFill>
              </a:rPr>
              <a:t>192</a:t>
            </a:r>
          </a:p>
          <a:p>
            <a:pPr algn="ctr" eaLnBrk="1" hangingPunct="1">
              <a:defRPr/>
            </a:pPr>
            <a:r>
              <a:rPr lang="ru-RU" sz="700" dirty="0">
                <a:solidFill>
                  <a:srgbClr val="FFFFFF"/>
                </a:solidFill>
              </a:rPr>
              <a:t>0</a:t>
            </a:r>
          </a:p>
          <a:p>
            <a:pPr algn="ctr" eaLnBrk="1" hangingPunct="1">
              <a:defRPr/>
            </a:pPr>
            <a:r>
              <a:rPr lang="ru-RU" sz="700" dirty="0">
                <a:solidFill>
                  <a:srgbClr val="FFFFFF"/>
                </a:solidFill>
              </a:rPr>
              <a:t>0</a:t>
            </a:r>
          </a:p>
        </p:txBody>
      </p:sp>
      <p:sp>
        <p:nvSpPr>
          <p:cNvPr id="62" name="Прямоугольник 61"/>
          <p:cNvSpPr/>
          <p:nvPr userDrawn="1"/>
        </p:nvSpPr>
        <p:spPr>
          <a:xfrm>
            <a:off x="9249091" y="3736181"/>
            <a:ext cx="377590" cy="438150"/>
          </a:xfrm>
          <a:prstGeom prst="rect">
            <a:avLst/>
          </a:prstGeom>
          <a:solidFill>
            <a:srgbClr val="808080"/>
          </a:solidFill>
          <a:ln w="3175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7903" tIns="38952" rIns="77903" bIns="38952" anchor="ctr"/>
          <a:lstStyle>
            <a:defPPr>
              <a:defRPr lang="ru-RU"/>
            </a:defPPr>
            <a:lvl1pPr marL="0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89582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779163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168745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558326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947908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337489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727071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116652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defRPr/>
            </a:pPr>
            <a:r>
              <a:rPr lang="ru-RU" sz="700" dirty="0">
                <a:solidFill>
                  <a:srgbClr val="FFFFFF"/>
                </a:solidFill>
              </a:rPr>
              <a:t>128</a:t>
            </a:r>
          </a:p>
          <a:p>
            <a:pPr algn="ctr" eaLnBrk="1" hangingPunct="1">
              <a:defRPr/>
            </a:pPr>
            <a:r>
              <a:rPr lang="ru-RU" sz="700" dirty="0">
                <a:solidFill>
                  <a:srgbClr val="FFFFFF"/>
                </a:solidFill>
              </a:rPr>
              <a:t>128</a:t>
            </a:r>
          </a:p>
          <a:p>
            <a:pPr algn="ctr" eaLnBrk="1" hangingPunct="1">
              <a:defRPr/>
            </a:pPr>
            <a:r>
              <a:rPr lang="ru-RU" sz="700" dirty="0">
                <a:solidFill>
                  <a:srgbClr val="FFFFFF"/>
                </a:solidFill>
              </a:rPr>
              <a:t>128</a:t>
            </a:r>
          </a:p>
        </p:txBody>
      </p:sp>
      <p:sp>
        <p:nvSpPr>
          <p:cNvPr id="63" name="Прямоугольник 62"/>
          <p:cNvSpPr/>
          <p:nvPr userDrawn="1"/>
        </p:nvSpPr>
        <p:spPr>
          <a:xfrm>
            <a:off x="9249091" y="4174331"/>
            <a:ext cx="377590" cy="438150"/>
          </a:xfrm>
          <a:prstGeom prst="rect">
            <a:avLst/>
          </a:prstGeom>
          <a:solidFill>
            <a:srgbClr val="F58A1F"/>
          </a:solidFill>
          <a:ln w="3175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7903" tIns="38952" rIns="77903" bIns="38952" anchor="ctr"/>
          <a:lstStyle>
            <a:defPPr>
              <a:defRPr lang="ru-RU"/>
            </a:defPPr>
            <a:lvl1pPr marL="0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89582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779163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168745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558326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947908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337489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727071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116652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defRPr/>
            </a:pPr>
            <a:r>
              <a:rPr lang="ru-RU" sz="700" dirty="0">
                <a:solidFill>
                  <a:srgbClr val="FFFFFF"/>
                </a:solidFill>
              </a:rPr>
              <a:t>245</a:t>
            </a:r>
          </a:p>
          <a:p>
            <a:pPr algn="ctr" eaLnBrk="1" hangingPunct="1">
              <a:defRPr/>
            </a:pPr>
            <a:r>
              <a:rPr lang="ru-RU" sz="700" dirty="0">
                <a:solidFill>
                  <a:srgbClr val="FFFFFF"/>
                </a:solidFill>
              </a:rPr>
              <a:t>138</a:t>
            </a:r>
          </a:p>
          <a:p>
            <a:pPr algn="ctr" eaLnBrk="1" hangingPunct="1">
              <a:defRPr/>
            </a:pPr>
            <a:r>
              <a:rPr lang="ru-RU" sz="700" dirty="0">
                <a:solidFill>
                  <a:srgbClr val="FFFFFF"/>
                </a:solidFill>
              </a:rPr>
              <a:t>31</a:t>
            </a:r>
          </a:p>
        </p:txBody>
      </p:sp>
    </p:spTree>
    <p:extLst>
      <p:ext uri="{BB962C8B-B14F-4D97-AF65-F5344CB8AC3E}">
        <p14:creationId xmlns:p14="http://schemas.microsoft.com/office/powerpoint/2010/main" val="343650420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04887" y="704134"/>
            <a:ext cx="4172828" cy="3986930"/>
          </a:xfrm>
        </p:spPr>
        <p:txBody>
          <a:bodyPr/>
          <a:lstStyle>
            <a:lvl1pPr>
              <a:defRPr sz="1500"/>
            </a:lvl1pPr>
            <a:lvl2pPr marL="455865" indent="-162325">
              <a:defRPr sz="1400"/>
            </a:lvl2pPr>
            <a:lvl3pPr marL="764284" indent="-173147">
              <a:defRPr sz="1300"/>
            </a:lvl3pPr>
            <a:lvl4pPr marL="992892" indent="-150152">
              <a:tabLst>
                <a:tab pos="992892" algn="l"/>
              </a:tabLst>
              <a:defRPr sz="1000" b="0"/>
            </a:lvl4pPr>
            <a:lvl5pPr marL="1220148" indent="-127156">
              <a:defRPr sz="1000" b="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11" name="Объект 2"/>
          <p:cNvSpPr>
            <a:spLocks noGrp="1"/>
          </p:cNvSpPr>
          <p:nvPr>
            <p:ph sz="half" idx="13"/>
          </p:nvPr>
        </p:nvSpPr>
        <p:spPr>
          <a:xfrm>
            <a:off x="4696852" y="704134"/>
            <a:ext cx="4172828" cy="3986930"/>
          </a:xfrm>
        </p:spPr>
        <p:txBody>
          <a:bodyPr/>
          <a:lstStyle>
            <a:lvl1pPr>
              <a:defRPr sz="1500"/>
            </a:lvl1pPr>
            <a:lvl2pPr marL="455865" indent="-162325">
              <a:defRPr sz="1400"/>
            </a:lvl2pPr>
            <a:lvl3pPr marL="764284" indent="-173147">
              <a:defRPr sz="1300"/>
            </a:lvl3pPr>
            <a:lvl4pPr marL="992892" indent="-150152">
              <a:tabLst>
                <a:tab pos="992892" algn="l"/>
              </a:tabLst>
              <a:defRPr sz="1000" b="0"/>
            </a:lvl4pPr>
            <a:lvl5pPr marL="1220148" indent="-127156">
              <a:defRPr sz="1000" b="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 algn="r"/>
            <a:fld id="{EBD2FF5F-D560-4B47-AF48-F6C684CD1F6A}" type="datetime1">
              <a:rPr lang="ru-RU" smtClean="0"/>
              <a:t>31.03.2022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ru-RU" smtClean="0"/>
              <a:t>Название презентации. Мероприятие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3440567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_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04887" y="704134"/>
            <a:ext cx="4172828" cy="3986930"/>
          </a:xfrm>
        </p:spPr>
        <p:txBody>
          <a:bodyPr/>
          <a:lstStyle>
            <a:lvl1pPr>
              <a:defRPr sz="1500"/>
            </a:lvl1pPr>
            <a:lvl2pPr marL="455865" indent="-162325">
              <a:defRPr sz="1400"/>
            </a:lvl2pPr>
            <a:lvl3pPr marL="764284" indent="-173147">
              <a:defRPr sz="1300"/>
            </a:lvl3pPr>
            <a:lvl4pPr marL="992892" indent="-150152">
              <a:tabLst>
                <a:tab pos="992892" algn="l"/>
              </a:tabLst>
              <a:defRPr sz="1000" b="0"/>
            </a:lvl4pPr>
            <a:lvl5pPr marL="1220148" indent="-127156">
              <a:defRPr sz="1000" b="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11" name="Объект 2"/>
          <p:cNvSpPr>
            <a:spLocks noGrp="1"/>
          </p:cNvSpPr>
          <p:nvPr>
            <p:ph sz="half" idx="13"/>
          </p:nvPr>
        </p:nvSpPr>
        <p:spPr>
          <a:xfrm>
            <a:off x="4696852" y="704134"/>
            <a:ext cx="4172828" cy="3986930"/>
          </a:xfrm>
        </p:spPr>
        <p:txBody>
          <a:bodyPr/>
          <a:lstStyle>
            <a:lvl1pPr>
              <a:defRPr sz="1500"/>
            </a:lvl1pPr>
            <a:lvl2pPr marL="455865" indent="-162325">
              <a:defRPr sz="1400"/>
            </a:lvl2pPr>
            <a:lvl3pPr marL="764284" indent="-173147">
              <a:defRPr sz="1300"/>
            </a:lvl3pPr>
            <a:lvl4pPr marL="992892" indent="-150152">
              <a:tabLst>
                <a:tab pos="992892" algn="l"/>
              </a:tabLst>
              <a:defRPr sz="1000" b="0"/>
            </a:lvl4pPr>
            <a:lvl5pPr marL="1220148" indent="-127156">
              <a:defRPr sz="1000" b="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 algn="r"/>
            <a:fld id="{2034E8C0-5E89-461A-8B09-B4E4108D6D96}" type="datetime1">
              <a:rPr lang="ru-RU" smtClean="0"/>
              <a:t>31.03.2022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ru-RU" smtClean="0"/>
              <a:t>Название презентации. Мероприятие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1159403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3_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04887" y="704134"/>
            <a:ext cx="4172828" cy="3986930"/>
          </a:xfrm>
        </p:spPr>
        <p:txBody>
          <a:bodyPr/>
          <a:lstStyle>
            <a:lvl1pPr>
              <a:defRPr sz="1500"/>
            </a:lvl1pPr>
            <a:lvl2pPr marL="455865" indent="-162325">
              <a:defRPr sz="1400"/>
            </a:lvl2pPr>
            <a:lvl3pPr marL="764284" indent="-173147">
              <a:defRPr sz="1300"/>
            </a:lvl3pPr>
            <a:lvl4pPr marL="992892" indent="-150152">
              <a:tabLst>
                <a:tab pos="992892" algn="l"/>
              </a:tabLst>
              <a:defRPr sz="1000" b="0"/>
            </a:lvl4pPr>
            <a:lvl5pPr marL="1220148" indent="-127156">
              <a:defRPr sz="1000" b="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11" name="Объект 2"/>
          <p:cNvSpPr>
            <a:spLocks noGrp="1"/>
          </p:cNvSpPr>
          <p:nvPr>
            <p:ph sz="half" idx="13"/>
          </p:nvPr>
        </p:nvSpPr>
        <p:spPr>
          <a:xfrm>
            <a:off x="4696852" y="704134"/>
            <a:ext cx="4172828" cy="3986930"/>
          </a:xfrm>
        </p:spPr>
        <p:txBody>
          <a:bodyPr/>
          <a:lstStyle>
            <a:lvl1pPr>
              <a:defRPr sz="1500"/>
            </a:lvl1pPr>
            <a:lvl2pPr marL="455865" indent="-162325">
              <a:defRPr sz="1400"/>
            </a:lvl2pPr>
            <a:lvl3pPr marL="764284" indent="-173147">
              <a:defRPr sz="1300"/>
            </a:lvl3pPr>
            <a:lvl4pPr marL="992892" indent="-150152">
              <a:tabLst>
                <a:tab pos="992892" algn="l"/>
              </a:tabLst>
              <a:defRPr sz="1000" b="0"/>
            </a:lvl4pPr>
            <a:lvl5pPr marL="1220148" indent="-127156">
              <a:defRPr sz="1000" b="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 algn="r"/>
            <a:fld id="{C4E310B3-1C53-4BB8-B22F-8A5EFE8B4AD5}" type="datetime1">
              <a:rPr lang="ru-RU" smtClean="0"/>
              <a:t>31.03.2022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ru-RU" smtClean="0"/>
              <a:t>Название презентации. Мероприятие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820755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4_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04887" y="704134"/>
            <a:ext cx="4172828" cy="3986930"/>
          </a:xfrm>
        </p:spPr>
        <p:txBody>
          <a:bodyPr/>
          <a:lstStyle>
            <a:lvl1pPr>
              <a:defRPr sz="1500"/>
            </a:lvl1pPr>
            <a:lvl2pPr marL="455865" indent="-162325">
              <a:defRPr sz="1400"/>
            </a:lvl2pPr>
            <a:lvl3pPr marL="764284" indent="-173147">
              <a:defRPr sz="1300"/>
            </a:lvl3pPr>
            <a:lvl4pPr marL="992892" indent="-150152">
              <a:tabLst>
                <a:tab pos="992892" algn="l"/>
              </a:tabLst>
              <a:defRPr sz="1000" b="0"/>
            </a:lvl4pPr>
            <a:lvl5pPr marL="1220148" indent="-127156">
              <a:defRPr sz="1000" b="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11" name="Объект 2"/>
          <p:cNvSpPr>
            <a:spLocks noGrp="1"/>
          </p:cNvSpPr>
          <p:nvPr>
            <p:ph sz="half" idx="13"/>
          </p:nvPr>
        </p:nvSpPr>
        <p:spPr>
          <a:xfrm>
            <a:off x="4696852" y="704134"/>
            <a:ext cx="4172828" cy="3986930"/>
          </a:xfrm>
        </p:spPr>
        <p:txBody>
          <a:bodyPr/>
          <a:lstStyle>
            <a:lvl1pPr>
              <a:defRPr sz="1500"/>
            </a:lvl1pPr>
            <a:lvl2pPr marL="455865" indent="-162325">
              <a:defRPr sz="1400"/>
            </a:lvl2pPr>
            <a:lvl3pPr marL="764284" indent="-173147">
              <a:defRPr sz="1300"/>
            </a:lvl3pPr>
            <a:lvl4pPr marL="992892" indent="-150152">
              <a:tabLst>
                <a:tab pos="992892" algn="l"/>
              </a:tabLst>
              <a:defRPr sz="1000" b="0"/>
            </a:lvl4pPr>
            <a:lvl5pPr marL="1220148" indent="-127156">
              <a:defRPr sz="1000" b="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 algn="r"/>
            <a:fld id="{B361C2AC-152F-49DE-862A-8FBD0F51B1F4}" type="datetime1">
              <a:rPr lang="ru-RU" smtClean="0"/>
              <a:t>31.03.2022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ru-RU" smtClean="0"/>
              <a:t>Название презентации. Мероприятие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916988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Титульный слайд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Объект 9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882257246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1998" name="think-cell Slide" r:id="rId5" imgW="270" imgH="270" progId="TCLayout.ActiveDocument.1">
                  <p:embed/>
                </p:oleObj>
              </mc:Choice>
              <mc:Fallback>
                <p:oleObj name="think-cell Slide" r:id="rId5" imgW="270" imgH="270" progId="TCLayout.ActiveDocument.1">
                  <p:embed/>
                  <p:pic>
                    <p:nvPicPr>
                      <p:cNvPr id="10" name="Объект 9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Прямоугольник 1" hidden="1"/>
          <p:cNvSpPr/>
          <p:nvPr userDrawn="1">
            <p:custDataLst>
              <p:tags r:id="rId3"/>
            </p:custDataLst>
          </p:nvPr>
        </p:nvSpPr>
        <p:spPr bwMode="auto"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4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262438" cy="5143500"/>
          </a:xfrm>
          <a:prstGeom prst="rect">
            <a:avLst/>
          </a:prstGeom>
        </p:spPr>
      </p:pic>
      <p:sp>
        <p:nvSpPr>
          <p:cNvPr id="12" name="object 3"/>
          <p:cNvSpPr/>
          <p:nvPr userDrawn="1"/>
        </p:nvSpPr>
        <p:spPr>
          <a:xfrm>
            <a:off x="3566726" y="361"/>
            <a:ext cx="5577274" cy="5143861"/>
          </a:xfrm>
          <a:custGeom>
            <a:avLst/>
            <a:gdLst/>
            <a:ahLst/>
            <a:cxnLst/>
            <a:rect l="l" t="t" r="r" b="b"/>
            <a:pathLst>
              <a:path w="12330430" h="11308715">
                <a:moveTo>
                  <a:pt x="12330023" y="0"/>
                </a:moveTo>
                <a:lnTo>
                  <a:pt x="518594" y="0"/>
                </a:lnTo>
                <a:lnTo>
                  <a:pt x="510507" y="43580"/>
                </a:lnTo>
                <a:lnTo>
                  <a:pt x="499098" y="105786"/>
                </a:lnTo>
                <a:lnTo>
                  <a:pt x="487818" y="168021"/>
                </a:lnTo>
                <a:lnTo>
                  <a:pt x="476666" y="230283"/>
                </a:lnTo>
                <a:lnTo>
                  <a:pt x="465644" y="292573"/>
                </a:lnTo>
                <a:lnTo>
                  <a:pt x="454751" y="354890"/>
                </a:lnTo>
                <a:lnTo>
                  <a:pt x="443986" y="417235"/>
                </a:lnTo>
                <a:lnTo>
                  <a:pt x="433351" y="479606"/>
                </a:lnTo>
                <a:lnTo>
                  <a:pt x="422844" y="542003"/>
                </a:lnTo>
                <a:lnTo>
                  <a:pt x="412466" y="604427"/>
                </a:lnTo>
                <a:lnTo>
                  <a:pt x="402217" y="666876"/>
                </a:lnTo>
                <a:lnTo>
                  <a:pt x="392097" y="729351"/>
                </a:lnTo>
                <a:lnTo>
                  <a:pt x="382106" y="791851"/>
                </a:lnTo>
                <a:lnTo>
                  <a:pt x="372244" y="854375"/>
                </a:lnTo>
                <a:lnTo>
                  <a:pt x="362511" y="916925"/>
                </a:lnTo>
                <a:lnTo>
                  <a:pt x="352907" y="979498"/>
                </a:lnTo>
                <a:lnTo>
                  <a:pt x="343432" y="1042095"/>
                </a:lnTo>
                <a:lnTo>
                  <a:pt x="334085" y="1104715"/>
                </a:lnTo>
                <a:lnTo>
                  <a:pt x="324868" y="1167359"/>
                </a:lnTo>
                <a:lnTo>
                  <a:pt x="315779" y="1230026"/>
                </a:lnTo>
                <a:lnTo>
                  <a:pt x="306820" y="1292715"/>
                </a:lnTo>
                <a:lnTo>
                  <a:pt x="297989" y="1355426"/>
                </a:lnTo>
                <a:lnTo>
                  <a:pt x="289287" y="1418159"/>
                </a:lnTo>
                <a:lnTo>
                  <a:pt x="280714" y="1480914"/>
                </a:lnTo>
                <a:lnTo>
                  <a:pt x="272270" y="1543690"/>
                </a:lnTo>
                <a:lnTo>
                  <a:pt x="263955" y="1606487"/>
                </a:lnTo>
                <a:lnTo>
                  <a:pt x="255769" y="1669305"/>
                </a:lnTo>
                <a:lnTo>
                  <a:pt x="247712" y="1732142"/>
                </a:lnTo>
                <a:lnTo>
                  <a:pt x="239783" y="1795000"/>
                </a:lnTo>
                <a:lnTo>
                  <a:pt x="231984" y="1857878"/>
                </a:lnTo>
                <a:lnTo>
                  <a:pt x="224313" y="1920774"/>
                </a:lnTo>
                <a:lnTo>
                  <a:pt x="216772" y="1983690"/>
                </a:lnTo>
                <a:lnTo>
                  <a:pt x="209359" y="2046624"/>
                </a:lnTo>
                <a:lnTo>
                  <a:pt x="202075" y="2109577"/>
                </a:lnTo>
                <a:lnTo>
                  <a:pt x="194920" y="2172548"/>
                </a:lnTo>
                <a:lnTo>
                  <a:pt x="187895" y="2235536"/>
                </a:lnTo>
                <a:lnTo>
                  <a:pt x="180998" y="2298542"/>
                </a:lnTo>
                <a:lnTo>
                  <a:pt x="174229" y="2361565"/>
                </a:lnTo>
                <a:lnTo>
                  <a:pt x="167590" y="2424605"/>
                </a:lnTo>
                <a:lnTo>
                  <a:pt x="161080" y="2487661"/>
                </a:lnTo>
                <a:lnTo>
                  <a:pt x="154699" y="2550733"/>
                </a:lnTo>
                <a:lnTo>
                  <a:pt x="148446" y="2613821"/>
                </a:lnTo>
                <a:lnTo>
                  <a:pt x="142323" y="2676924"/>
                </a:lnTo>
                <a:lnTo>
                  <a:pt x="136328" y="2740042"/>
                </a:lnTo>
                <a:lnTo>
                  <a:pt x="130462" y="2803176"/>
                </a:lnTo>
                <a:lnTo>
                  <a:pt x="124726" y="2866323"/>
                </a:lnTo>
                <a:lnTo>
                  <a:pt x="119118" y="2929485"/>
                </a:lnTo>
                <a:lnTo>
                  <a:pt x="113639" y="2992661"/>
                </a:lnTo>
                <a:lnTo>
                  <a:pt x="108289" y="3055850"/>
                </a:lnTo>
                <a:lnTo>
                  <a:pt x="103068" y="3119053"/>
                </a:lnTo>
                <a:lnTo>
                  <a:pt x="97976" y="3182268"/>
                </a:lnTo>
                <a:lnTo>
                  <a:pt x="93012" y="3245496"/>
                </a:lnTo>
                <a:lnTo>
                  <a:pt x="88178" y="3308736"/>
                </a:lnTo>
                <a:lnTo>
                  <a:pt x="83473" y="3371988"/>
                </a:lnTo>
                <a:lnTo>
                  <a:pt x="78896" y="3435252"/>
                </a:lnTo>
                <a:lnTo>
                  <a:pt x="74448" y="3498527"/>
                </a:lnTo>
                <a:lnTo>
                  <a:pt x="70130" y="3561813"/>
                </a:lnTo>
                <a:lnTo>
                  <a:pt x="65940" y="3625109"/>
                </a:lnTo>
                <a:lnTo>
                  <a:pt x="61879" y="3688416"/>
                </a:lnTo>
                <a:lnTo>
                  <a:pt x="57947" y="3751733"/>
                </a:lnTo>
                <a:lnTo>
                  <a:pt x="54144" y="3815059"/>
                </a:lnTo>
                <a:lnTo>
                  <a:pt x="50470" y="3878395"/>
                </a:lnTo>
                <a:lnTo>
                  <a:pt x="46925" y="3941739"/>
                </a:lnTo>
                <a:lnTo>
                  <a:pt x="43509" y="4005093"/>
                </a:lnTo>
                <a:lnTo>
                  <a:pt x="40221" y="4068455"/>
                </a:lnTo>
                <a:lnTo>
                  <a:pt x="37063" y="4131824"/>
                </a:lnTo>
                <a:lnTo>
                  <a:pt x="34033" y="4195202"/>
                </a:lnTo>
                <a:lnTo>
                  <a:pt x="31133" y="4258587"/>
                </a:lnTo>
                <a:lnTo>
                  <a:pt x="28361" y="4321979"/>
                </a:lnTo>
                <a:lnTo>
                  <a:pt x="25718" y="4385378"/>
                </a:lnTo>
                <a:lnTo>
                  <a:pt x="23204" y="4448783"/>
                </a:lnTo>
                <a:lnTo>
                  <a:pt x="20819" y="4512194"/>
                </a:lnTo>
                <a:lnTo>
                  <a:pt x="18563" y="4575612"/>
                </a:lnTo>
                <a:lnTo>
                  <a:pt x="16436" y="4639034"/>
                </a:lnTo>
                <a:lnTo>
                  <a:pt x="14438" y="4702462"/>
                </a:lnTo>
                <a:lnTo>
                  <a:pt x="12569" y="4765895"/>
                </a:lnTo>
                <a:lnTo>
                  <a:pt x="10828" y="4829332"/>
                </a:lnTo>
                <a:lnTo>
                  <a:pt x="9217" y="4892773"/>
                </a:lnTo>
                <a:lnTo>
                  <a:pt x="7734" y="4956218"/>
                </a:lnTo>
                <a:lnTo>
                  <a:pt x="6381" y="5019667"/>
                </a:lnTo>
                <a:lnTo>
                  <a:pt x="5156" y="5083119"/>
                </a:lnTo>
                <a:lnTo>
                  <a:pt x="4060" y="5146573"/>
                </a:lnTo>
                <a:lnTo>
                  <a:pt x="3093" y="5210031"/>
                </a:lnTo>
                <a:lnTo>
                  <a:pt x="2256" y="5273490"/>
                </a:lnTo>
                <a:lnTo>
                  <a:pt x="1546" y="5336952"/>
                </a:lnTo>
                <a:lnTo>
                  <a:pt x="966" y="5400415"/>
                </a:lnTo>
                <a:lnTo>
                  <a:pt x="515" y="5463880"/>
                </a:lnTo>
                <a:lnTo>
                  <a:pt x="193" y="5527345"/>
                </a:lnTo>
                <a:lnTo>
                  <a:pt x="0" y="5590811"/>
                </a:lnTo>
                <a:lnTo>
                  <a:pt x="0" y="5717744"/>
                </a:lnTo>
                <a:lnTo>
                  <a:pt x="193" y="5781210"/>
                </a:lnTo>
                <a:lnTo>
                  <a:pt x="515" y="5844675"/>
                </a:lnTo>
                <a:lnTo>
                  <a:pt x="966" y="5908140"/>
                </a:lnTo>
                <a:lnTo>
                  <a:pt x="1546" y="5971603"/>
                </a:lnTo>
                <a:lnTo>
                  <a:pt x="2256" y="6035065"/>
                </a:lnTo>
                <a:lnTo>
                  <a:pt x="3093" y="6098524"/>
                </a:lnTo>
                <a:lnTo>
                  <a:pt x="4060" y="6161982"/>
                </a:lnTo>
                <a:lnTo>
                  <a:pt x="5156" y="6225436"/>
                </a:lnTo>
                <a:lnTo>
                  <a:pt x="6381" y="6288888"/>
                </a:lnTo>
                <a:lnTo>
                  <a:pt x="7734" y="6352337"/>
                </a:lnTo>
                <a:lnTo>
                  <a:pt x="9217" y="6415782"/>
                </a:lnTo>
                <a:lnTo>
                  <a:pt x="10828" y="6479224"/>
                </a:lnTo>
                <a:lnTo>
                  <a:pt x="12569" y="6542661"/>
                </a:lnTo>
                <a:lnTo>
                  <a:pt x="14438" y="6606093"/>
                </a:lnTo>
                <a:lnTo>
                  <a:pt x="16436" y="6669521"/>
                </a:lnTo>
                <a:lnTo>
                  <a:pt x="18563" y="6732944"/>
                </a:lnTo>
                <a:lnTo>
                  <a:pt x="20819" y="6796361"/>
                </a:lnTo>
                <a:lnTo>
                  <a:pt x="23204" y="6859772"/>
                </a:lnTo>
                <a:lnTo>
                  <a:pt x="25718" y="6923177"/>
                </a:lnTo>
                <a:lnTo>
                  <a:pt x="28361" y="6986576"/>
                </a:lnTo>
                <a:lnTo>
                  <a:pt x="31133" y="7049968"/>
                </a:lnTo>
                <a:lnTo>
                  <a:pt x="34033" y="7113353"/>
                </a:lnTo>
                <a:lnTo>
                  <a:pt x="37063" y="7176731"/>
                </a:lnTo>
                <a:lnTo>
                  <a:pt x="40221" y="7240101"/>
                </a:lnTo>
                <a:lnTo>
                  <a:pt x="43509" y="7303462"/>
                </a:lnTo>
                <a:lnTo>
                  <a:pt x="46925" y="7366816"/>
                </a:lnTo>
                <a:lnTo>
                  <a:pt x="50470" y="7430160"/>
                </a:lnTo>
                <a:lnTo>
                  <a:pt x="54144" y="7493496"/>
                </a:lnTo>
                <a:lnTo>
                  <a:pt x="57947" y="7556823"/>
                </a:lnTo>
                <a:lnTo>
                  <a:pt x="61879" y="7620139"/>
                </a:lnTo>
                <a:lnTo>
                  <a:pt x="65940" y="7683446"/>
                </a:lnTo>
                <a:lnTo>
                  <a:pt x="70130" y="7746743"/>
                </a:lnTo>
                <a:lnTo>
                  <a:pt x="74448" y="7810028"/>
                </a:lnTo>
                <a:lnTo>
                  <a:pt x="78896" y="7873303"/>
                </a:lnTo>
                <a:lnTo>
                  <a:pt x="83473" y="7936567"/>
                </a:lnTo>
                <a:lnTo>
                  <a:pt x="88178" y="7999819"/>
                </a:lnTo>
                <a:lnTo>
                  <a:pt x="93012" y="8063059"/>
                </a:lnTo>
                <a:lnTo>
                  <a:pt x="97976" y="8126287"/>
                </a:lnTo>
                <a:lnTo>
                  <a:pt x="103068" y="8189502"/>
                </a:lnTo>
                <a:lnTo>
                  <a:pt x="108289" y="8252705"/>
                </a:lnTo>
                <a:lnTo>
                  <a:pt x="113639" y="8315894"/>
                </a:lnTo>
                <a:lnTo>
                  <a:pt x="119118" y="8379070"/>
                </a:lnTo>
                <a:lnTo>
                  <a:pt x="124726" y="8442232"/>
                </a:lnTo>
                <a:lnTo>
                  <a:pt x="130462" y="8505379"/>
                </a:lnTo>
                <a:lnTo>
                  <a:pt x="136328" y="8568513"/>
                </a:lnTo>
                <a:lnTo>
                  <a:pt x="142323" y="8631631"/>
                </a:lnTo>
                <a:lnTo>
                  <a:pt x="148446" y="8694735"/>
                </a:lnTo>
                <a:lnTo>
                  <a:pt x="154699" y="8757822"/>
                </a:lnTo>
                <a:lnTo>
                  <a:pt x="161080" y="8820895"/>
                </a:lnTo>
                <a:lnTo>
                  <a:pt x="167590" y="8883951"/>
                </a:lnTo>
                <a:lnTo>
                  <a:pt x="174229" y="8946990"/>
                </a:lnTo>
                <a:lnTo>
                  <a:pt x="180998" y="9010013"/>
                </a:lnTo>
                <a:lnTo>
                  <a:pt x="187895" y="9073019"/>
                </a:lnTo>
                <a:lnTo>
                  <a:pt x="194920" y="9136007"/>
                </a:lnTo>
                <a:lnTo>
                  <a:pt x="202075" y="9198978"/>
                </a:lnTo>
                <a:lnTo>
                  <a:pt x="209359" y="9261931"/>
                </a:lnTo>
                <a:lnTo>
                  <a:pt x="216772" y="9324865"/>
                </a:lnTo>
                <a:lnTo>
                  <a:pt x="224313" y="9387781"/>
                </a:lnTo>
                <a:lnTo>
                  <a:pt x="231984" y="9450678"/>
                </a:lnTo>
                <a:lnTo>
                  <a:pt x="239783" y="9513555"/>
                </a:lnTo>
                <a:lnTo>
                  <a:pt x="247712" y="9576413"/>
                </a:lnTo>
                <a:lnTo>
                  <a:pt x="255769" y="9639250"/>
                </a:lnTo>
                <a:lnTo>
                  <a:pt x="263955" y="9702068"/>
                </a:lnTo>
                <a:lnTo>
                  <a:pt x="272270" y="9764865"/>
                </a:lnTo>
                <a:lnTo>
                  <a:pt x="280714" y="9827641"/>
                </a:lnTo>
                <a:lnTo>
                  <a:pt x="289287" y="9890396"/>
                </a:lnTo>
                <a:lnTo>
                  <a:pt x="297989" y="9953129"/>
                </a:lnTo>
                <a:lnTo>
                  <a:pt x="306820" y="10015840"/>
                </a:lnTo>
                <a:lnTo>
                  <a:pt x="315779" y="10078529"/>
                </a:lnTo>
                <a:lnTo>
                  <a:pt x="324868" y="10141196"/>
                </a:lnTo>
                <a:lnTo>
                  <a:pt x="334085" y="10203840"/>
                </a:lnTo>
                <a:lnTo>
                  <a:pt x="343432" y="10266460"/>
                </a:lnTo>
                <a:lnTo>
                  <a:pt x="352907" y="10329057"/>
                </a:lnTo>
                <a:lnTo>
                  <a:pt x="362511" y="10391631"/>
                </a:lnTo>
                <a:lnTo>
                  <a:pt x="372244" y="10454180"/>
                </a:lnTo>
                <a:lnTo>
                  <a:pt x="382106" y="10516704"/>
                </a:lnTo>
                <a:lnTo>
                  <a:pt x="392097" y="10579204"/>
                </a:lnTo>
                <a:lnTo>
                  <a:pt x="402217" y="10641679"/>
                </a:lnTo>
                <a:lnTo>
                  <a:pt x="412466" y="10704128"/>
                </a:lnTo>
                <a:lnTo>
                  <a:pt x="422844" y="10766552"/>
                </a:lnTo>
                <a:lnTo>
                  <a:pt x="433351" y="10828949"/>
                </a:lnTo>
                <a:lnTo>
                  <a:pt x="443986" y="10891320"/>
                </a:lnTo>
                <a:lnTo>
                  <a:pt x="454751" y="10953665"/>
                </a:lnTo>
                <a:lnTo>
                  <a:pt x="465644" y="11015982"/>
                </a:lnTo>
                <a:lnTo>
                  <a:pt x="476666" y="11078272"/>
                </a:lnTo>
                <a:lnTo>
                  <a:pt x="487818" y="11140535"/>
                </a:lnTo>
                <a:lnTo>
                  <a:pt x="499098" y="11202769"/>
                </a:lnTo>
                <a:lnTo>
                  <a:pt x="510507" y="11264975"/>
                </a:lnTo>
                <a:lnTo>
                  <a:pt x="518594" y="11308556"/>
                </a:lnTo>
                <a:lnTo>
                  <a:pt x="12330023" y="11308556"/>
                </a:lnTo>
                <a:lnTo>
                  <a:pt x="1233002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15" name="Заголовок 1"/>
          <p:cNvSpPr>
            <a:spLocks noGrp="1"/>
          </p:cNvSpPr>
          <p:nvPr>
            <p:ph type="ctrTitle"/>
          </p:nvPr>
        </p:nvSpPr>
        <p:spPr>
          <a:xfrm>
            <a:off x="3978480" y="1400493"/>
            <a:ext cx="4920382" cy="1441767"/>
          </a:xfrm>
          <a:effectLst/>
        </p:spPr>
        <p:txBody>
          <a:bodyPr>
            <a:normAutofit/>
          </a:bodyPr>
          <a:lstStyle>
            <a:lvl1pPr>
              <a:defRPr lang="ru-RU" sz="4000" b="0" i="0" u="none" cap="none" spc="0" baseline="0" dirty="0" smtClean="0">
                <a:ln>
                  <a:noFill/>
                </a:ln>
                <a:solidFill>
                  <a:schemeClr val="accent1"/>
                </a:solidFill>
                <a:effectLst/>
                <a:latin typeface="+mn-lt"/>
                <a:ea typeface="+mn-ea"/>
                <a:cs typeface="Arial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16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978481" y="2842260"/>
            <a:ext cx="4920382" cy="411480"/>
          </a:xfrm>
          <a:effectLst/>
        </p:spPr>
        <p:txBody>
          <a:bodyPr/>
          <a:lstStyle>
            <a:lvl1pPr marL="0" indent="0" algn="l">
              <a:buNone/>
              <a:defRPr sz="2000">
                <a:solidFill>
                  <a:schemeClr val="tx1"/>
                </a:solidFill>
                <a:effectLst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dirty="0"/>
              <a:t>Образец подзаголовка</a:t>
            </a:r>
          </a:p>
        </p:txBody>
      </p:sp>
      <p:sp>
        <p:nvSpPr>
          <p:cNvPr id="17" name="Текст 12"/>
          <p:cNvSpPr>
            <a:spLocks noGrp="1"/>
          </p:cNvSpPr>
          <p:nvPr>
            <p:ph type="body" sz="quarter" idx="10" hasCustomPrompt="1"/>
          </p:nvPr>
        </p:nvSpPr>
        <p:spPr>
          <a:xfrm>
            <a:off x="3978275" y="3474719"/>
            <a:ext cx="2653200" cy="766800"/>
          </a:xfrm>
          <a:effectLst/>
        </p:spPr>
        <p:txBody>
          <a:bodyPr/>
          <a:lstStyle>
            <a:lvl1pPr>
              <a:spcBef>
                <a:spcPts val="0"/>
              </a:spcBef>
              <a:defRPr sz="1400" baseline="0">
                <a:solidFill>
                  <a:schemeClr val="tx1"/>
                </a:solidFill>
                <a:effectLst/>
              </a:defRPr>
            </a:lvl1pPr>
          </a:lstStyle>
          <a:p>
            <a:pPr lvl="0"/>
            <a:r>
              <a:rPr lang="ru-RU" dirty="0" smtClean="0"/>
              <a:t>Иванов </a:t>
            </a:r>
            <a:r>
              <a:rPr lang="ru-RU" dirty="0"/>
              <a:t>Иван Иванович</a:t>
            </a:r>
            <a:br>
              <a:rPr lang="ru-RU" dirty="0"/>
            </a:br>
            <a:r>
              <a:rPr lang="ru-RU" dirty="0" smtClean="0"/>
              <a:t>Должность</a:t>
            </a:r>
            <a:br>
              <a:rPr lang="ru-RU" dirty="0" smtClean="0"/>
            </a:br>
            <a:r>
              <a:rPr lang="ru-RU" dirty="0" smtClean="0"/>
              <a:t>Подразделение</a:t>
            </a:r>
          </a:p>
          <a:p>
            <a:pPr lvl="0"/>
            <a:endParaRPr lang="ru-RU" dirty="0"/>
          </a:p>
        </p:txBody>
      </p:sp>
      <p:sp>
        <p:nvSpPr>
          <p:cNvPr id="9" name="Текст 12"/>
          <p:cNvSpPr>
            <a:spLocks noGrp="1"/>
          </p:cNvSpPr>
          <p:nvPr>
            <p:ph type="body" sz="quarter" idx="11" hasCustomPrompt="1"/>
          </p:nvPr>
        </p:nvSpPr>
        <p:spPr>
          <a:xfrm>
            <a:off x="6769583" y="3474720"/>
            <a:ext cx="2129280" cy="767672"/>
          </a:xfrm>
          <a:effectLst/>
        </p:spPr>
        <p:txBody>
          <a:bodyPr/>
          <a:lstStyle>
            <a:lvl1pPr>
              <a:spcBef>
                <a:spcPts val="0"/>
              </a:spcBef>
              <a:defRPr sz="1100" baseline="0">
                <a:solidFill>
                  <a:schemeClr val="tx1">
                    <a:lumMod val="50000"/>
                    <a:lumOff val="50000"/>
                  </a:schemeClr>
                </a:solidFill>
                <a:effectLst/>
              </a:defRPr>
            </a:lvl1pPr>
          </a:lstStyle>
          <a:p>
            <a:pPr lvl="0"/>
            <a:r>
              <a:rPr lang="ru-RU" dirty="0" smtClean="0"/>
              <a:t>Название мероприятия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ru-RU" dirty="0" smtClean="0"/>
              <a:t>Дата</a:t>
            </a:r>
            <a:endParaRPr lang="en-US" dirty="0" smtClean="0"/>
          </a:p>
        </p:txBody>
      </p:sp>
      <p:sp>
        <p:nvSpPr>
          <p:cNvPr id="46" name="Прямоугольник 45"/>
          <p:cNvSpPr/>
          <p:nvPr userDrawn="1"/>
        </p:nvSpPr>
        <p:spPr>
          <a:xfrm>
            <a:off x="9174364" y="1"/>
            <a:ext cx="2781533" cy="5143499"/>
          </a:xfrm>
          <a:prstGeom prst="rect">
            <a:avLst/>
          </a:prstGeom>
          <a:solidFill>
            <a:srgbClr val="2D8797"/>
          </a:solidFill>
          <a:ln>
            <a:noFill/>
          </a:ln>
        </p:spPr>
        <p:txBody>
          <a:bodyPr wrap="square" lIns="576000">
            <a:noAutofit/>
          </a:bodyPr>
          <a:lstStyle>
            <a:defPPr>
              <a:defRPr lang="ru-RU"/>
            </a:defPPr>
            <a:lvl1pPr marL="0" algn="l" defTabSz="779163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9582" algn="l" defTabSz="779163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79163" algn="l" defTabSz="779163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68745" algn="l" defTabSz="779163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8326" algn="l" defTabSz="779163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47908" algn="l" defTabSz="779163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37489" algn="l" defTabSz="779163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727071" algn="l" defTabSz="779163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116652" algn="l" defTabSz="779163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200" b="1" dirty="0" smtClean="0">
                <a:solidFill>
                  <a:schemeClr val="bg1"/>
                </a:solidFill>
              </a:rPr>
              <a:t>Рекомендации </a:t>
            </a:r>
            <a:br>
              <a:rPr lang="ru-RU" sz="1200" b="1" dirty="0" smtClean="0">
                <a:solidFill>
                  <a:schemeClr val="bg1"/>
                </a:solidFill>
              </a:rPr>
            </a:br>
            <a:r>
              <a:rPr lang="ru-RU" sz="1200" b="1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по оформлению слайдов</a:t>
            </a:r>
          </a:p>
          <a:p>
            <a:pPr marL="0" algn="l" defTabSz="779163" rtl="0" eaLnBrk="1" latinLnBrk="0" hangingPunct="1"/>
            <a:endParaRPr lang="ru-RU" sz="800" b="1" kern="1200" dirty="0" smtClean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  <a:p>
            <a:pPr marL="182563" indent="-182563" algn="l" defTabSz="779163" rtl="0" eaLnBrk="1" latinLnBrk="0" hangingPunct="1">
              <a:spcAft>
                <a:spcPts val="200"/>
              </a:spcAft>
              <a:buFont typeface="+mj-lt"/>
              <a:buAutoNum type="arabicPeriod"/>
            </a:pPr>
            <a:r>
              <a:rPr lang="ru-RU" sz="800" b="1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ТЕКСТ</a:t>
            </a:r>
          </a:p>
          <a:p>
            <a:pPr marL="266700" lvl="4" indent="-88900" algn="l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ru-RU" sz="800" b="0" dirty="0" err="1" smtClean="0">
                <a:solidFill>
                  <a:schemeClr val="bg1"/>
                </a:solidFill>
              </a:rPr>
              <a:t>Корп.шрифт</a:t>
            </a:r>
            <a:r>
              <a:rPr lang="ru-RU" sz="800" b="0" dirty="0" smtClean="0">
                <a:solidFill>
                  <a:schemeClr val="bg1"/>
                </a:solidFill>
              </a:rPr>
              <a:t> для презентаций</a:t>
            </a:r>
            <a:r>
              <a:rPr lang="ru-RU" sz="800" b="0" baseline="0" dirty="0" smtClean="0">
                <a:solidFill>
                  <a:schemeClr val="bg1"/>
                </a:solidFill>
              </a:rPr>
              <a:t> </a:t>
            </a:r>
            <a:r>
              <a:rPr lang="ru-RU" sz="800" baseline="0" dirty="0" smtClean="0">
                <a:solidFill>
                  <a:schemeClr val="bg1"/>
                </a:solidFill>
              </a:rPr>
              <a:t>– </a:t>
            </a:r>
            <a:br>
              <a:rPr lang="ru-RU" sz="800" baseline="0" dirty="0" smtClean="0">
                <a:solidFill>
                  <a:schemeClr val="bg1"/>
                </a:solidFill>
              </a:rPr>
            </a:br>
            <a:r>
              <a:rPr lang="en-US" sz="800" b="1" dirty="0" smtClean="0">
                <a:solidFill>
                  <a:schemeClr val="bg1"/>
                </a:solidFill>
              </a:rPr>
              <a:t>Arial</a:t>
            </a:r>
            <a:r>
              <a:rPr lang="ru-RU" sz="800" dirty="0" smtClean="0">
                <a:solidFill>
                  <a:schemeClr val="bg1"/>
                </a:solidFill>
              </a:rPr>
              <a:t> (</a:t>
            </a:r>
            <a:r>
              <a:rPr lang="ru-RU" sz="800" i="1" dirty="0" smtClean="0">
                <a:solidFill>
                  <a:schemeClr val="bg1"/>
                </a:solidFill>
              </a:rPr>
              <a:t>д</a:t>
            </a:r>
            <a:r>
              <a:rPr lang="ru-RU" sz="800" i="1" baseline="0" dirty="0" smtClean="0">
                <a:solidFill>
                  <a:schemeClr val="bg1"/>
                </a:solidFill>
              </a:rPr>
              <a:t>опустимо:</a:t>
            </a:r>
            <a:r>
              <a:rPr lang="ru-RU" sz="800" baseline="0" dirty="0" smtClean="0">
                <a:solidFill>
                  <a:schemeClr val="bg1"/>
                </a:solidFill>
              </a:rPr>
              <a:t> </a:t>
            </a:r>
            <a:r>
              <a:rPr lang="en-US" sz="800" baseline="0" dirty="0" smtClean="0">
                <a:solidFill>
                  <a:schemeClr val="bg1"/>
                </a:solidFill>
              </a:rPr>
              <a:t>Arial Narrow</a:t>
            </a:r>
            <a:r>
              <a:rPr lang="ru-RU" sz="800" baseline="0" dirty="0" smtClean="0">
                <a:solidFill>
                  <a:schemeClr val="bg1"/>
                </a:solidFill>
              </a:rPr>
              <a:t>)</a:t>
            </a:r>
          </a:p>
          <a:p>
            <a:pPr marL="266700" lvl="4" indent="-88900" algn="l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ru-RU" sz="800" baseline="0" dirty="0" smtClean="0">
                <a:solidFill>
                  <a:schemeClr val="bg1"/>
                </a:solidFill>
              </a:rPr>
              <a:t>Заголовок слайда – </a:t>
            </a:r>
            <a:r>
              <a:rPr lang="ru-RU" sz="800" b="1" baseline="0" dirty="0" smtClean="0">
                <a:solidFill>
                  <a:schemeClr val="bg1"/>
                </a:solidFill>
              </a:rPr>
              <a:t>не ниже 16 </a:t>
            </a:r>
            <a:r>
              <a:rPr lang="ru-RU" sz="800" b="1" baseline="0" dirty="0" err="1" smtClean="0">
                <a:solidFill>
                  <a:schemeClr val="bg1"/>
                </a:solidFill>
              </a:rPr>
              <a:t>пт</a:t>
            </a:r>
            <a:endParaRPr lang="ru-RU" sz="800" b="1" baseline="0" dirty="0" smtClean="0">
              <a:solidFill>
                <a:schemeClr val="bg1"/>
              </a:solidFill>
            </a:endParaRPr>
          </a:p>
          <a:p>
            <a:pPr marL="266700" lvl="4" indent="-88900" algn="l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ru-RU" sz="800" baseline="0" dirty="0" smtClean="0">
                <a:solidFill>
                  <a:schemeClr val="bg1"/>
                </a:solidFill>
              </a:rPr>
              <a:t>Текст на слайде – </a:t>
            </a:r>
            <a:r>
              <a:rPr lang="ru-RU" sz="800" b="1" baseline="0" dirty="0" smtClean="0">
                <a:solidFill>
                  <a:schemeClr val="bg1"/>
                </a:solidFill>
              </a:rPr>
              <a:t>не ниже </a:t>
            </a:r>
            <a:r>
              <a:rPr lang="en-US" sz="800" b="1" baseline="0" dirty="0" smtClean="0">
                <a:solidFill>
                  <a:schemeClr val="bg1"/>
                </a:solidFill>
              </a:rPr>
              <a:t>1</a:t>
            </a:r>
            <a:r>
              <a:rPr lang="ru-RU" sz="800" b="1" baseline="0" dirty="0" smtClean="0">
                <a:solidFill>
                  <a:schemeClr val="bg1"/>
                </a:solidFill>
              </a:rPr>
              <a:t>2 </a:t>
            </a:r>
            <a:r>
              <a:rPr lang="ru-RU" sz="800" b="1" baseline="0" dirty="0" err="1" smtClean="0">
                <a:solidFill>
                  <a:schemeClr val="bg1"/>
                </a:solidFill>
              </a:rPr>
              <a:t>пт</a:t>
            </a:r>
            <a:endParaRPr lang="ru-RU" sz="800" b="1" baseline="0" dirty="0" smtClean="0">
              <a:solidFill>
                <a:schemeClr val="bg1"/>
              </a:solidFill>
            </a:endParaRPr>
          </a:p>
          <a:p>
            <a:pPr marL="266700" lvl="4" indent="-88900" algn="l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ru-RU" sz="800" baseline="0" dirty="0" smtClean="0">
                <a:solidFill>
                  <a:schemeClr val="bg1"/>
                </a:solidFill>
              </a:rPr>
              <a:t>Примечания – </a:t>
            </a:r>
            <a:r>
              <a:rPr lang="ru-RU" sz="800" b="1" baseline="0" dirty="0" smtClean="0">
                <a:solidFill>
                  <a:schemeClr val="bg1"/>
                </a:solidFill>
              </a:rPr>
              <a:t>не ниже </a:t>
            </a:r>
            <a:r>
              <a:rPr lang="en-US" sz="800" b="1" baseline="0" dirty="0" smtClean="0">
                <a:solidFill>
                  <a:schemeClr val="bg1"/>
                </a:solidFill>
              </a:rPr>
              <a:t>8</a:t>
            </a:r>
            <a:r>
              <a:rPr lang="ru-RU" sz="800" b="1" baseline="0" dirty="0" smtClean="0">
                <a:solidFill>
                  <a:schemeClr val="bg1"/>
                </a:solidFill>
              </a:rPr>
              <a:t> </a:t>
            </a:r>
            <a:r>
              <a:rPr lang="ru-RU" sz="800" b="1" baseline="0" dirty="0" err="1" smtClean="0">
                <a:solidFill>
                  <a:schemeClr val="bg1"/>
                </a:solidFill>
              </a:rPr>
              <a:t>пт</a:t>
            </a:r>
            <a:endParaRPr lang="ru-RU" sz="800" b="1" baseline="0" dirty="0" smtClean="0">
              <a:solidFill>
                <a:schemeClr val="bg1"/>
              </a:solidFill>
            </a:endParaRPr>
          </a:p>
          <a:p>
            <a:pPr marL="266700" lvl="4" indent="-88900" algn="l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ru-RU" sz="800" baseline="0" dirty="0" smtClean="0">
                <a:solidFill>
                  <a:schemeClr val="bg1"/>
                </a:solidFill>
              </a:rPr>
              <a:t>Используйте на слайде </a:t>
            </a:r>
            <a:br>
              <a:rPr lang="ru-RU" sz="800" baseline="0" dirty="0" smtClean="0">
                <a:solidFill>
                  <a:schemeClr val="bg1"/>
                </a:solidFill>
              </a:rPr>
            </a:br>
            <a:r>
              <a:rPr lang="ru-RU" sz="800" b="1" baseline="0" dirty="0" smtClean="0">
                <a:solidFill>
                  <a:schemeClr val="bg1"/>
                </a:solidFill>
              </a:rPr>
              <a:t>не более 3 размеров шрифтов</a:t>
            </a:r>
            <a:endParaRPr lang="en-US" sz="800" b="1" baseline="0" dirty="0" smtClean="0">
              <a:solidFill>
                <a:schemeClr val="bg1"/>
              </a:solidFill>
            </a:endParaRPr>
          </a:p>
          <a:p>
            <a:pPr marL="182563" indent="-182563" algn="l" defTabSz="779163" rtl="0" eaLnBrk="1" latinLnBrk="0" hangingPunct="1">
              <a:spcBef>
                <a:spcPts val="300"/>
              </a:spcBef>
              <a:spcAft>
                <a:spcPts val="200"/>
              </a:spcAft>
              <a:buFont typeface="+mj-lt"/>
              <a:buAutoNum type="arabicPeriod"/>
            </a:pPr>
            <a:r>
              <a:rPr lang="ru-RU" sz="800" b="1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ДИАГРАММЫ</a:t>
            </a:r>
          </a:p>
          <a:p>
            <a:pPr marL="266700" lvl="1" indent="-79375" algn="l" defTabSz="779163" rtl="0" eaLnBrk="1" latinLnBrk="0" hangingPunct="1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ru-RU" sz="800" b="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Используйте единый стиль оформления диаграмм</a:t>
            </a:r>
          </a:p>
          <a:p>
            <a:pPr marL="266700" lvl="1" indent="-79375" algn="l" defTabSz="779163" rtl="0" eaLnBrk="1" latinLnBrk="0" hangingPunct="1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ru-RU" sz="800" b="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Используйте шрифты одинакового размера в</a:t>
            </a:r>
            <a:r>
              <a:rPr lang="ru-RU" sz="800" b="0" kern="1200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800" b="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диаграммах, располагающихся на одном слайде</a:t>
            </a:r>
          </a:p>
          <a:p>
            <a:pPr marL="266700" lvl="1" indent="-79375" algn="l" defTabSz="779163" rtl="0" eaLnBrk="1" latinLnBrk="0" hangingPunct="1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ru-RU" sz="800" b="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На одном слайде – не более 4 диаграмм</a:t>
            </a:r>
          </a:p>
          <a:p>
            <a:pPr marL="182563" marR="0" lvl="0" indent="-182563" algn="l" defTabSz="779163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20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ru-RU" sz="800" b="1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ИКОНКИ</a:t>
            </a:r>
          </a:p>
          <a:p>
            <a:pPr marL="266700" marR="0" lvl="1" indent="-84138" algn="l" defTabSz="7791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sz="800" dirty="0" smtClean="0">
                <a:solidFill>
                  <a:schemeClr val="bg1"/>
                </a:solidFill>
              </a:rPr>
              <a:t>Выбирайте оформление</a:t>
            </a:r>
            <a:r>
              <a:rPr lang="ru-RU" sz="800" baseline="0" dirty="0" smtClean="0">
                <a:solidFill>
                  <a:schemeClr val="bg1"/>
                </a:solidFill>
              </a:rPr>
              <a:t> </a:t>
            </a:r>
            <a:br>
              <a:rPr lang="ru-RU" sz="800" baseline="0" dirty="0" smtClean="0">
                <a:solidFill>
                  <a:schemeClr val="bg1"/>
                </a:solidFill>
              </a:rPr>
            </a:br>
            <a:r>
              <a:rPr lang="ru-RU" sz="800" baseline="0" dirty="0" smtClean="0">
                <a:solidFill>
                  <a:schemeClr val="bg1"/>
                </a:solidFill>
              </a:rPr>
              <a:t>иконок </a:t>
            </a:r>
            <a:r>
              <a:rPr lang="ru-RU" sz="800" dirty="0" smtClean="0">
                <a:solidFill>
                  <a:schemeClr val="bg1"/>
                </a:solidFill>
              </a:rPr>
              <a:t>в</a:t>
            </a:r>
            <a:r>
              <a:rPr lang="ru-RU" sz="800" baseline="0" dirty="0" smtClean="0">
                <a:solidFill>
                  <a:schemeClr val="bg1"/>
                </a:solidFill>
              </a:rPr>
              <a:t> едином стиле</a:t>
            </a:r>
            <a:endParaRPr lang="ru-RU" sz="800" b="1" kern="1200" dirty="0" smtClean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  <a:p>
            <a:pPr marL="182563" marR="0" lvl="0" indent="-182563" algn="l" defTabSz="779163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20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ru-RU" sz="800" b="1" dirty="0" smtClean="0">
                <a:solidFill>
                  <a:schemeClr val="bg1"/>
                </a:solidFill>
              </a:rPr>
              <a:t>ИЗОБРАЖЕНИЯ</a:t>
            </a:r>
          </a:p>
          <a:p>
            <a:pPr marL="266700" lvl="1" indent="-84138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ru-RU" sz="800" dirty="0" smtClean="0">
                <a:solidFill>
                  <a:schemeClr val="bg1"/>
                </a:solidFill>
              </a:rPr>
              <a:t>Нельзя</a:t>
            </a:r>
            <a:r>
              <a:rPr lang="ru-RU" sz="800" baseline="0" dirty="0" smtClean="0">
                <a:solidFill>
                  <a:schemeClr val="bg1"/>
                </a:solidFill>
              </a:rPr>
              <a:t> искажать пропорции</a:t>
            </a:r>
          </a:p>
          <a:p>
            <a:pPr marL="266700" lvl="1" indent="-84138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ru-RU" sz="800" dirty="0" smtClean="0">
                <a:solidFill>
                  <a:schemeClr val="bg1"/>
                </a:solidFill>
              </a:rPr>
              <a:t>Рекомендуемое разрешение</a:t>
            </a:r>
            <a:r>
              <a:rPr lang="ru-RU" sz="800" baseline="0" dirty="0" smtClean="0">
                <a:solidFill>
                  <a:schemeClr val="bg1"/>
                </a:solidFill>
              </a:rPr>
              <a:t> – </a:t>
            </a:r>
            <a:br>
              <a:rPr lang="ru-RU" sz="800" baseline="0" dirty="0" smtClean="0">
                <a:solidFill>
                  <a:schemeClr val="bg1"/>
                </a:solidFill>
              </a:rPr>
            </a:br>
            <a:r>
              <a:rPr lang="ru-RU" sz="800" baseline="0" dirty="0" smtClean="0">
                <a:solidFill>
                  <a:schemeClr val="bg1"/>
                </a:solidFill>
              </a:rPr>
              <a:t>не более 150 пикселей на дюйм</a:t>
            </a:r>
            <a:endParaRPr lang="ru-RU" sz="800" b="1" dirty="0" smtClean="0">
              <a:solidFill>
                <a:schemeClr val="bg1"/>
              </a:solidFill>
            </a:endParaRPr>
          </a:p>
          <a:p>
            <a:pPr marL="182563" marR="0" lvl="0" indent="-182563" algn="l" defTabSz="779163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20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ru-RU" sz="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ОБЩИЕ РЕКОМЕНДАЦИИ</a:t>
            </a:r>
          </a:p>
          <a:p>
            <a:pPr marL="266700" marR="0" lvl="1" indent="-92075" algn="l" defTabSz="7791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sz="800" b="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Скажите «нет» презентациям </a:t>
            </a:r>
            <a:br>
              <a:rPr lang="ru-RU" sz="800" b="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</a:br>
            <a:r>
              <a:rPr lang="ru-RU" sz="800" b="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с большим количеством текста</a:t>
            </a:r>
          </a:p>
          <a:p>
            <a:pPr marL="266700" marR="0" lvl="1" indent="-92075" algn="l" defTabSz="7791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sz="800" b="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Используйте простые схемы </a:t>
            </a:r>
            <a:br>
              <a:rPr lang="ru-RU" sz="800" b="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</a:br>
            <a:r>
              <a:rPr lang="ru-RU" sz="800" b="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и графику</a:t>
            </a:r>
          </a:p>
          <a:p>
            <a:pPr marL="266700" marR="0" lvl="1" indent="-92075" algn="l" defTabSz="7791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sz="800" b="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Делайте слайды лаконичными</a:t>
            </a:r>
          </a:p>
          <a:p>
            <a:pPr marL="572145" marR="0" lvl="1" indent="-182563" algn="l" defTabSz="7791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+mj-lt"/>
              <a:buAutoNum type="arabicPeriod"/>
              <a:tabLst/>
              <a:defRPr/>
            </a:pPr>
            <a:endParaRPr lang="ru-RU" sz="800" b="1" kern="1200" dirty="0" smtClean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7" name="Прямоугольник 46"/>
          <p:cNvSpPr/>
          <p:nvPr userDrawn="1"/>
        </p:nvSpPr>
        <p:spPr>
          <a:xfrm>
            <a:off x="9249089" y="68323"/>
            <a:ext cx="377590" cy="436959"/>
          </a:xfrm>
          <a:prstGeom prst="rect">
            <a:avLst/>
          </a:prstGeom>
          <a:solidFill>
            <a:srgbClr val="008C95"/>
          </a:solidFill>
          <a:ln w="3175">
            <a:solidFill>
              <a:schemeClr val="accent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7903" tIns="38952" rIns="77903" bIns="38952" anchor="ctr"/>
          <a:lstStyle>
            <a:defPPr>
              <a:defRPr lang="ru-RU"/>
            </a:defPPr>
            <a:lvl1pPr marL="0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89582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779163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168745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558326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947908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337489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727071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116652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defRPr/>
            </a:pPr>
            <a:r>
              <a:rPr lang="ru-RU" sz="700" dirty="0">
                <a:solidFill>
                  <a:srgbClr val="FFFFFF"/>
                </a:solidFill>
              </a:rPr>
              <a:t>0</a:t>
            </a:r>
          </a:p>
          <a:p>
            <a:pPr algn="ctr" eaLnBrk="1" hangingPunct="1">
              <a:defRPr/>
            </a:pPr>
            <a:r>
              <a:rPr lang="en-US" sz="700" dirty="0">
                <a:solidFill>
                  <a:srgbClr val="FFFFFF"/>
                </a:solidFill>
              </a:rPr>
              <a:t>140</a:t>
            </a:r>
            <a:endParaRPr lang="ru-RU" sz="700" dirty="0">
              <a:solidFill>
                <a:srgbClr val="FFFFFF"/>
              </a:solidFill>
            </a:endParaRPr>
          </a:p>
          <a:p>
            <a:pPr algn="ctr" eaLnBrk="1" hangingPunct="1">
              <a:defRPr/>
            </a:pPr>
            <a:r>
              <a:rPr lang="ru-RU" sz="700" dirty="0">
                <a:solidFill>
                  <a:srgbClr val="FFFFFF"/>
                </a:solidFill>
              </a:rPr>
              <a:t>1</a:t>
            </a:r>
            <a:r>
              <a:rPr lang="en-US" sz="700" dirty="0">
                <a:solidFill>
                  <a:srgbClr val="FFFFFF"/>
                </a:solidFill>
              </a:rPr>
              <a:t>49</a:t>
            </a:r>
            <a:endParaRPr lang="ru-RU" sz="700" dirty="0">
              <a:solidFill>
                <a:srgbClr val="FFFFFF"/>
              </a:solidFill>
            </a:endParaRPr>
          </a:p>
        </p:txBody>
      </p:sp>
      <p:sp>
        <p:nvSpPr>
          <p:cNvPr id="48" name="Прямоугольник 47"/>
          <p:cNvSpPr/>
          <p:nvPr userDrawn="1"/>
        </p:nvSpPr>
        <p:spPr>
          <a:xfrm>
            <a:off x="9249089" y="942241"/>
            <a:ext cx="377590" cy="438150"/>
          </a:xfrm>
          <a:prstGeom prst="rect">
            <a:avLst/>
          </a:prstGeom>
          <a:solidFill>
            <a:srgbClr val="D0D0D0"/>
          </a:solidFill>
          <a:ln w="3175">
            <a:solidFill>
              <a:schemeClr val="accent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7903" tIns="38952" rIns="77903" bIns="38952" anchor="ctr"/>
          <a:lstStyle>
            <a:defPPr>
              <a:defRPr lang="ru-RU"/>
            </a:defPPr>
            <a:lvl1pPr marL="0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89582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779163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168745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558326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947908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337489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727071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116652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defRPr/>
            </a:pPr>
            <a:r>
              <a:rPr lang="ru-RU" sz="700" dirty="0">
                <a:solidFill>
                  <a:srgbClr val="FFFFFF"/>
                </a:solidFill>
              </a:rPr>
              <a:t>208</a:t>
            </a:r>
          </a:p>
          <a:p>
            <a:pPr algn="ctr" eaLnBrk="1" hangingPunct="1">
              <a:defRPr/>
            </a:pPr>
            <a:r>
              <a:rPr lang="ru-RU" sz="700" dirty="0">
                <a:solidFill>
                  <a:srgbClr val="FFFFFF"/>
                </a:solidFill>
              </a:rPr>
              <a:t>208</a:t>
            </a:r>
          </a:p>
          <a:p>
            <a:pPr algn="ctr" eaLnBrk="1" hangingPunct="1">
              <a:defRPr/>
            </a:pPr>
            <a:r>
              <a:rPr lang="ru-RU" sz="700" dirty="0">
                <a:solidFill>
                  <a:srgbClr val="FFFFFF"/>
                </a:solidFill>
              </a:rPr>
              <a:t>208</a:t>
            </a:r>
          </a:p>
        </p:txBody>
      </p:sp>
      <p:sp>
        <p:nvSpPr>
          <p:cNvPr id="49" name="Прямоугольник 48"/>
          <p:cNvSpPr/>
          <p:nvPr userDrawn="1"/>
        </p:nvSpPr>
        <p:spPr>
          <a:xfrm>
            <a:off x="9249089" y="505283"/>
            <a:ext cx="377590" cy="436960"/>
          </a:xfrm>
          <a:prstGeom prst="rect">
            <a:avLst/>
          </a:prstGeom>
          <a:solidFill>
            <a:srgbClr val="99CC00"/>
          </a:solidFill>
          <a:ln w="3175">
            <a:solidFill>
              <a:schemeClr val="accent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7903" tIns="38952" rIns="77903" bIns="38952" anchor="ctr"/>
          <a:lstStyle>
            <a:defPPr>
              <a:defRPr lang="ru-RU"/>
            </a:defPPr>
            <a:lvl1pPr marL="0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89582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779163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168745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558326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947908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337489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727071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116652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defRPr/>
            </a:pPr>
            <a:r>
              <a:rPr lang="ru-RU" sz="700" dirty="0">
                <a:solidFill>
                  <a:srgbClr val="FFFFFF"/>
                </a:solidFill>
              </a:rPr>
              <a:t>153</a:t>
            </a:r>
          </a:p>
          <a:p>
            <a:pPr algn="ctr" eaLnBrk="1" hangingPunct="1">
              <a:defRPr/>
            </a:pPr>
            <a:r>
              <a:rPr lang="ru-RU" sz="700" dirty="0">
                <a:solidFill>
                  <a:srgbClr val="FFFFFF"/>
                </a:solidFill>
              </a:rPr>
              <a:t>204</a:t>
            </a:r>
          </a:p>
          <a:p>
            <a:pPr algn="ctr" eaLnBrk="1" hangingPunct="1">
              <a:defRPr/>
            </a:pPr>
            <a:r>
              <a:rPr lang="ru-RU" sz="700" dirty="0">
                <a:solidFill>
                  <a:srgbClr val="FFFFFF"/>
                </a:solidFill>
              </a:rPr>
              <a:t>0</a:t>
            </a:r>
          </a:p>
        </p:txBody>
      </p:sp>
      <p:sp>
        <p:nvSpPr>
          <p:cNvPr id="50" name="Прямоугольник 49"/>
          <p:cNvSpPr/>
          <p:nvPr userDrawn="1"/>
        </p:nvSpPr>
        <p:spPr>
          <a:xfrm>
            <a:off x="9249089" y="3367556"/>
            <a:ext cx="377590" cy="436960"/>
          </a:xfrm>
          <a:prstGeom prst="rect">
            <a:avLst/>
          </a:prstGeom>
          <a:solidFill>
            <a:srgbClr val="E5F2F2"/>
          </a:solidFill>
          <a:ln w="3175">
            <a:solidFill>
              <a:schemeClr val="accent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7903" tIns="38952" rIns="77903" bIns="38952" anchor="ctr"/>
          <a:lstStyle>
            <a:defPPr>
              <a:defRPr lang="ru-RU"/>
            </a:defPPr>
            <a:lvl1pPr marL="0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89582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779163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168745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558326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947908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337489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727071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116652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defRPr/>
            </a:pPr>
            <a:r>
              <a:rPr lang="ru-RU" sz="700" dirty="0">
                <a:solidFill>
                  <a:srgbClr val="000000"/>
                </a:solidFill>
              </a:rPr>
              <a:t>229</a:t>
            </a:r>
          </a:p>
          <a:p>
            <a:pPr algn="ctr" eaLnBrk="1" hangingPunct="1">
              <a:defRPr/>
            </a:pPr>
            <a:r>
              <a:rPr lang="ru-RU" sz="700" dirty="0">
                <a:solidFill>
                  <a:srgbClr val="000000"/>
                </a:solidFill>
              </a:rPr>
              <a:t>242</a:t>
            </a:r>
          </a:p>
          <a:p>
            <a:pPr algn="ctr" eaLnBrk="1" hangingPunct="1">
              <a:defRPr/>
            </a:pPr>
            <a:r>
              <a:rPr lang="ru-RU" sz="700" dirty="0">
                <a:solidFill>
                  <a:srgbClr val="000000"/>
                </a:solidFill>
              </a:rPr>
              <a:t>242</a:t>
            </a:r>
          </a:p>
        </p:txBody>
      </p:sp>
      <p:sp>
        <p:nvSpPr>
          <p:cNvPr id="51" name="Прямоугольник 50"/>
          <p:cNvSpPr/>
          <p:nvPr userDrawn="1"/>
        </p:nvSpPr>
        <p:spPr>
          <a:xfrm>
            <a:off x="9249089" y="1623279"/>
            <a:ext cx="377590" cy="438150"/>
          </a:xfrm>
          <a:prstGeom prst="rect">
            <a:avLst/>
          </a:prstGeom>
          <a:solidFill>
            <a:srgbClr val="F2F2F2"/>
          </a:solidFill>
          <a:ln w="3175">
            <a:solidFill>
              <a:schemeClr val="accent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7903" tIns="38952" rIns="77903" bIns="38952" anchor="ctr"/>
          <a:lstStyle>
            <a:defPPr>
              <a:defRPr lang="ru-RU"/>
            </a:defPPr>
            <a:lvl1pPr marL="0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89582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779163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168745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558326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947908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337489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727071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116652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defRPr/>
            </a:pPr>
            <a:r>
              <a:rPr lang="ru-RU" sz="700" dirty="0">
                <a:solidFill>
                  <a:srgbClr val="000000"/>
                </a:solidFill>
              </a:rPr>
              <a:t>242</a:t>
            </a:r>
          </a:p>
          <a:p>
            <a:pPr algn="ctr" eaLnBrk="1" hangingPunct="1">
              <a:defRPr/>
            </a:pPr>
            <a:r>
              <a:rPr lang="ru-RU" sz="700" dirty="0">
                <a:solidFill>
                  <a:srgbClr val="000000"/>
                </a:solidFill>
              </a:rPr>
              <a:t>242</a:t>
            </a:r>
          </a:p>
          <a:p>
            <a:pPr algn="ctr" eaLnBrk="1" hangingPunct="1">
              <a:defRPr/>
            </a:pPr>
            <a:r>
              <a:rPr lang="ru-RU" sz="700" dirty="0">
                <a:solidFill>
                  <a:srgbClr val="000000"/>
                </a:solidFill>
              </a:rPr>
              <a:t>242</a:t>
            </a:r>
          </a:p>
        </p:txBody>
      </p:sp>
      <p:sp>
        <p:nvSpPr>
          <p:cNvPr id="52" name="Прямоугольник 51"/>
          <p:cNvSpPr/>
          <p:nvPr userDrawn="1"/>
        </p:nvSpPr>
        <p:spPr>
          <a:xfrm>
            <a:off x="9249089" y="2056666"/>
            <a:ext cx="377590" cy="436959"/>
          </a:xfrm>
          <a:prstGeom prst="rect">
            <a:avLst/>
          </a:prstGeom>
          <a:solidFill>
            <a:srgbClr val="B2D2D8"/>
          </a:solidFill>
          <a:ln w="3175">
            <a:solidFill>
              <a:schemeClr val="accent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7903" tIns="38952" rIns="77903" bIns="38952" anchor="ctr"/>
          <a:lstStyle>
            <a:defPPr>
              <a:defRPr lang="ru-RU"/>
            </a:defPPr>
            <a:lvl1pPr marL="0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89582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779163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168745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558326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947908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337489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727071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116652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defRPr/>
            </a:pPr>
            <a:r>
              <a:rPr lang="ru-RU" sz="700" dirty="0">
                <a:solidFill>
                  <a:srgbClr val="FFFFFF"/>
                </a:solidFill>
              </a:rPr>
              <a:t>178</a:t>
            </a:r>
          </a:p>
          <a:p>
            <a:pPr algn="ctr" eaLnBrk="1" hangingPunct="1">
              <a:defRPr/>
            </a:pPr>
            <a:r>
              <a:rPr lang="ru-RU" sz="700" dirty="0">
                <a:solidFill>
                  <a:srgbClr val="FFFFFF"/>
                </a:solidFill>
              </a:rPr>
              <a:t>210</a:t>
            </a:r>
          </a:p>
          <a:p>
            <a:pPr algn="ctr" eaLnBrk="1" hangingPunct="1">
              <a:defRPr/>
            </a:pPr>
            <a:r>
              <a:rPr lang="ru-RU" sz="700" dirty="0">
                <a:solidFill>
                  <a:srgbClr val="FFFFFF"/>
                </a:solidFill>
              </a:rPr>
              <a:t>216</a:t>
            </a:r>
          </a:p>
        </p:txBody>
      </p:sp>
      <p:sp>
        <p:nvSpPr>
          <p:cNvPr id="53" name="Прямоугольник 52"/>
          <p:cNvSpPr/>
          <p:nvPr userDrawn="1"/>
        </p:nvSpPr>
        <p:spPr>
          <a:xfrm>
            <a:off x="9249089" y="2493630"/>
            <a:ext cx="377590" cy="436960"/>
          </a:xfrm>
          <a:prstGeom prst="rect">
            <a:avLst/>
          </a:prstGeom>
          <a:solidFill>
            <a:srgbClr val="FFC000"/>
          </a:solidFill>
          <a:ln w="3175">
            <a:solidFill>
              <a:schemeClr val="accent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7903" tIns="38952" rIns="77903" bIns="38952" anchor="ctr"/>
          <a:lstStyle>
            <a:defPPr>
              <a:defRPr lang="ru-RU"/>
            </a:defPPr>
            <a:lvl1pPr marL="0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89582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779163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168745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558326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947908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337489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727071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116652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defRPr/>
            </a:pPr>
            <a:r>
              <a:rPr lang="ru-RU" sz="700" dirty="0">
                <a:solidFill>
                  <a:srgbClr val="000000"/>
                </a:solidFill>
              </a:rPr>
              <a:t>255</a:t>
            </a:r>
          </a:p>
          <a:p>
            <a:pPr algn="ctr" eaLnBrk="1" hangingPunct="1">
              <a:defRPr/>
            </a:pPr>
            <a:r>
              <a:rPr lang="ru-RU" sz="700" dirty="0">
                <a:solidFill>
                  <a:srgbClr val="000000"/>
                </a:solidFill>
              </a:rPr>
              <a:t>192</a:t>
            </a:r>
          </a:p>
          <a:p>
            <a:pPr algn="ctr" eaLnBrk="1" hangingPunct="1">
              <a:defRPr/>
            </a:pPr>
            <a:r>
              <a:rPr lang="ru-RU" sz="700" dirty="0">
                <a:solidFill>
                  <a:srgbClr val="000000"/>
                </a:solidFill>
              </a:rPr>
              <a:t>0</a:t>
            </a:r>
          </a:p>
        </p:txBody>
      </p:sp>
      <p:sp>
        <p:nvSpPr>
          <p:cNvPr id="54" name="Прямоугольник 53"/>
          <p:cNvSpPr/>
          <p:nvPr userDrawn="1"/>
        </p:nvSpPr>
        <p:spPr>
          <a:xfrm>
            <a:off x="9249089" y="2930586"/>
            <a:ext cx="377590" cy="436959"/>
          </a:xfrm>
          <a:prstGeom prst="rect">
            <a:avLst/>
          </a:prstGeom>
          <a:solidFill>
            <a:srgbClr val="C00000"/>
          </a:solidFill>
          <a:ln w="3175">
            <a:solidFill>
              <a:schemeClr val="accent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7903" tIns="38952" rIns="77903" bIns="38952" anchor="ctr"/>
          <a:lstStyle>
            <a:defPPr>
              <a:defRPr lang="ru-RU"/>
            </a:defPPr>
            <a:lvl1pPr marL="0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89582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779163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168745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558326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947908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337489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727071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116652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defRPr/>
            </a:pPr>
            <a:r>
              <a:rPr lang="ru-RU" sz="700" dirty="0">
                <a:solidFill>
                  <a:srgbClr val="FFFFFF"/>
                </a:solidFill>
              </a:rPr>
              <a:t>192</a:t>
            </a:r>
          </a:p>
          <a:p>
            <a:pPr algn="ctr" eaLnBrk="1" hangingPunct="1">
              <a:defRPr/>
            </a:pPr>
            <a:r>
              <a:rPr lang="ru-RU" sz="700" dirty="0">
                <a:solidFill>
                  <a:srgbClr val="FFFFFF"/>
                </a:solidFill>
              </a:rPr>
              <a:t>0</a:t>
            </a:r>
          </a:p>
          <a:p>
            <a:pPr algn="ctr" eaLnBrk="1" hangingPunct="1">
              <a:defRPr/>
            </a:pPr>
            <a:r>
              <a:rPr lang="ru-RU" sz="700" dirty="0">
                <a:solidFill>
                  <a:srgbClr val="FFFFFF"/>
                </a:solidFill>
              </a:rPr>
              <a:t>0</a:t>
            </a:r>
          </a:p>
        </p:txBody>
      </p:sp>
      <p:sp>
        <p:nvSpPr>
          <p:cNvPr id="55" name="Прямоугольник 54"/>
          <p:cNvSpPr/>
          <p:nvPr userDrawn="1"/>
        </p:nvSpPr>
        <p:spPr>
          <a:xfrm>
            <a:off x="9249089" y="3804504"/>
            <a:ext cx="377590" cy="438150"/>
          </a:xfrm>
          <a:prstGeom prst="rect">
            <a:avLst/>
          </a:prstGeom>
          <a:solidFill>
            <a:srgbClr val="808080"/>
          </a:solidFill>
          <a:ln w="3175">
            <a:solidFill>
              <a:schemeClr val="accent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7903" tIns="38952" rIns="77903" bIns="38952" anchor="ctr"/>
          <a:lstStyle>
            <a:defPPr>
              <a:defRPr lang="ru-RU"/>
            </a:defPPr>
            <a:lvl1pPr marL="0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89582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779163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168745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558326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947908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337489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727071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116652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defRPr/>
            </a:pPr>
            <a:r>
              <a:rPr lang="ru-RU" sz="700" dirty="0">
                <a:solidFill>
                  <a:srgbClr val="FFFFFF"/>
                </a:solidFill>
              </a:rPr>
              <a:t>128</a:t>
            </a:r>
          </a:p>
          <a:p>
            <a:pPr algn="ctr" eaLnBrk="1" hangingPunct="1">
              <a:defRPr/>
            </a:pPr>
            <a:r>
              <a:rPr lang="ru-RU" sz="700" dirty="0">
                <a:solidFill>
                  <a:srgbClr val="FFFFFF"/>
                </a:solidFill>
              </a:rPr>
              <a:t>128</a:t>
            </a:r>
          </a:p>
          <a:p>
            <a:pPr algn="ctr" eaLnBrk="1" hangingPunct="1">
              <a:defRPr/>
            </a:pPr>
            <a:r>
              <a:rPr lang="ru-RU" sz="700" dirty="0">
                <a:solidFill>
                  <a:srgbClr val="FFFFFF"/>
                </a:solidFill>
              </a:rPr>
              <a:t>128</a:t>
            </a:r>
          </a:p>
        </p:txBody>
      </p:sp>
      <p:sp>
        <p:nvSpPr>
          <p:cNvPr id="56" name="Прямоугольник 55"/>
          <p:cNvSpPr/>
          <p:nvPr userDrawn="1"/>
        </p:nvSpPr>
        <p:spPr>
          <a:xfrm>
            <a:off x="9249089" y="4242654"/>
            <a:ext cx="377590" cy="438150"/>
          </a:xfrm>
          <a:prstGeom prst="rect">
            <a:avLst/>
          </a:prstGeom>
          <a:solidFill>
            <a:srgbClr val="F58A1F"/>
          </a:solidFill>
          <a:ln w="3175">
            <a:solidFill>
              <a:schemeClr val="accent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7903" tIns="38952" rIns="77903" bIns="38952" anchor="ctr"/>
          <a:lstStyle>
            <a:defPPr>
              <a:defRPr lang="ru-RU"/>
            </a:defPPr>
            <a:lvl1pPr marL="0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89582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779163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168745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558326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947908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337489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727071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116652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defRPr/>
            </a:pPr>
            <a:r>
              <a:rPr lang="ru-RU" sz="700" dirty="0">
                <a:solidFill>
                  <a:srgbClr val="FFFFFF"/>
                </a:solidFill>
              </a:rPr>
              <a:t>245</a:t>
            </a:r>
          </a:p>
          <a:p>
            <a:pPr algn="ctr" eaLnBrk="1" hangingPunct="1">
              <a:defRPr/>
            </a:pPr>
            <a:r>
              <a:rPr lang="ru-RU" sz="700" dirty="0">
                <a:solidFill>
                  <a:srgbClr val="FFFFFF"/>
                </a:solidFill>
              </a:rPr>
              <a:t>138</a:t>
            </a:r>
          </a:p>
          <a:p>
            <a:pPr algn="ctr" eaLnBrk="1" hangingPunct="1">
              <a:defRPr/>
            </a:pPr>
            <a:r>
              <a:rPr lang="ru-RU" sz="700" dirty="0">
                <a:solidFill>
                  <a:srgbClr val="FFFFFF"/>
                </a:solidFill>
              </a:rPr>
              <a:t>31</a:t>
            </a:r>
          </a:p>
        </p:txBody>
      </p:sp>
      <p:sp>
        <p:nvSpPr>
          <p:cNvPr id="57" name="Прямоугольник 56"/>
          <p:cNvSpPr/>
          <p:nvPr userDrawn="1"/>
        </p:nvSpPr>
        <p:spPr>
          <a:xfrm>
            <a:off x="9249091" y="942241"/>
            <a:ext cx="377590" cy="438150"/>
          </a:xfrm>
          <a:prstGeom prst="rect">
            <a:avLst/>
          </a:prstGeom>
          <a:solidFill>
            <a:srgbClr val="D0D0D0"/>
          </a:solidFill>
          <a:ln w="3175">
            <a:solidFill>
              <a:schemeClr val="accent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7903" tIns="38952" rIns="77903" bIns="38952" anchor="ctr"/>
          <a:lstStyle>
            <a:defPPr>
              <a:defRPr lang="ru-RU"/>
            </a:defPPr>
            <a:lvl1pPr marL="0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89582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779163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168745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558326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947908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337489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727071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116652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defRPr/>
            </a:pPr>
            <a:r>
              <a:rPr lang="ru-RU" sz="7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208</a:t>
            </a:r>
          </a:p>
          <a:p>
            <a:pPr algn="ctr" eaLnBrk="1" hangingPunct="1">
              <a:defRPr/>
            </a:pPr>
            <a:r>
              <a:rPr lang="ru-RU" sz="7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208</a:t>
            </a:r>
          </a:p>
          <a:p>
            <a:pPr algn="ctr" eaLnBrk="1" hangingPunct="1">
              <a:defRPr/>
            </a:pPr>
            <a:r>
              <a:rPr lang="ru-RU" sz="7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208</a:t>
            </a:r>
          </a:p>
        </p:txBody>
      </p:sp>
      <p:sp>
        <p:nvSpPr>
          <p:cNvPr id="58" name="Прямоугольник 57"/>
          <p:cNvSpPr/>
          <p:nvPr userDrawn="1"/>
        </p:nvSpPr>
        <p:spPr>
          <a:xfrm>
            <a:off x="9249091" y="505283"/>
            <a:ext cx="377590" cy="436960"/>
          </a:xfrm>
          <a:prstGeom prst="rect">
            <a:avLst/>
          </a:prstGeom>
          <a:solidFill>
            <a:srgbClr val="99CC00"/>
          </a:solidFill>
          <a:ln w="3175">
            <a:solidFill>
              <a:schemeClr val="accent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7903" tIns="38952" rIns="77903" bIns="38952" anchor="ctr"/>
          <a:lstStyle>
            <a:defPPr>
              <a:defRPr lang="ru-RU"/>
            </a:defPPr>
            <a:lvl1pPr marL="0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89582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779163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168745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558326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947908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337489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727071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116652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defRPr/>
            </a:pPr>
            <a:r>
              <a:rPr lang="ru-RU" sz="7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153</a:t>
            </a:r>
          </a:p>
          <a:p>
            <a:pPr algn="ctr" eaLnBrk="1" hangingPunct="1">
              <a:defRPr/>
            </a:pPr>
            <a:r>
              <a:rPr lang="ru-RU" sz="7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204</a:t>
            </a:r>
          </a:p>
          <a:p>
            <a:pPr algn="ctr" eaLnBrk="1" hangingPunct="1">
              <a:defRPr/>
            </a:pPr>
            <a:r>
              <a:rPr lang="ru-RU" sz="7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0</a:t>
            </a:r>
          </a:p>
        </p:txBody>
      </p:sp>
      <p:sp>
        <p:nvSpPr>
          <p:cNvPr id="59" name="Прямоугольник 58"/>
          <p:cNvSpPr/>
          <p:nvPr userDrawn="1"/>
        </p:nvSpPr>
        <p:spPr>
          <a:xfrm>
            <a:off x="9249091" y="3367559"/>
            <a:ext cx="377590" cy="436960"/>
          </a:xfrm>
          <a:prstGeom prst="rect">
            <a:avLst/>
          </a:prstGeom>
          <a:solidFill>
            <a:srgbClr val="E5F2F2"/>
          </a:solidFill>
          <a:ln w="3175">
            <a:solidFill>
              <a:schemeClr val="accent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7903" tIns="38952" rIns="77903" bIns="38952" anchor="ctr"/>
          <a:lstStyle>
            <a:defPPr>
              <a:defRPr lang="ru-RU"/>
            </a:defPPr>
            <a:lvl1pPr marL="0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89582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779163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168745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558326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947908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337489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727071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116652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defRPr/>
            </a:pPr>
            <a:r>
              <a:rPr lang="ru-RU" sz="700" dirty="0">
                <a:solidFill>
                  <a:srgbClr val="000000"/>
                </a:solidFill>
              </a:rPr>
              <a:t>229</a:t>
            </a:r>
          </a:p>
          <a:p>
            <a:pPr algn="ctr" eaLnBrk="1" hangingPunct="1">
              <a:defRPr/>
            </a:pPr>
            <a:r>
              <a:rPr lang="ru-RU" sz="700" dirty="0">
                <a:solidFill>
                  <a:srgbClr val="000000"/>
                </a:solidFill>
              </a:rPr>
              <a:t>242</a:t>
            </a:r>
          </a:p>
          <a:p>
            <a:pPr algn="ctr" eaLnBrk="1" hangingPunct="1">
              <a:defRPr/>
            </a:pPr>
            <a:r>
              <a:rPr lang="ru-RU" sz="700" dirty="0">
                <a:solidFill>
                  <a:srgbClr val="000000"/>
                </a:solidFill>
              </a:rPr>
              <a:t>242</a:t>
            </a:r>
          </a:p>
        </p:txBody>
      </p:sp>
      <p:sp>
        <p:nvSpPr>
          <p:cNvPr id="60" name="Прямоугольник 59"/>
          <p:cNvSpPr/>
          <p:nvPr userDrawn="1"/>
        </p:nvSpPr>
        <p:spPr>
          <a:xfrm>
            <a:off x="9249091" y="1623279"/>
            <a:ext cx="377590" cy="438150"/>
          </a:xfrm>
          <a:prstGeom prst="rect">
            <a:avLst/>
          </a:prstGeom>
          <a:solidFill>
            <a:srgbClr val="F2F2F2"/>
          </a:solidFill>
          <a:ln w="3175">
            <a:solidFill>
              <a:schemeClr val="accent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7903" tIns="38952" rIns="77903" bIns="38952" anchor="ctr"/>
          <a:lstStyle>
            <a:defPPr>
              <a:defRPr lang="ru-RU"/>
            </a:defPPr>
            <a:lvl1pPr marL="0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89582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779163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168745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558326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947908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337489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727071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116652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defRPr/>
            </a:pPr>
            <a:r>
              <a:rPr lang="ru-RU" sz="700" dirty="0">
                <a:solidFill>
                  <a:srgbClr val="000000"/>
                </a:solidFill>
              </a:rPr>
              <a:t>242</a:t>
            </a:r>
          </a:p>
          <a:p>
            <a:pPr algn="ctr" eaLnBrk="1" hangingPunct="1">
              <a:defRPr/>
            </a:pPr>
            <a:r>
              <a:rPr lang="ru-RU" sz="700" dirty="0">
                <a:solidFill>
                  <a:srgbClr val="000000"/>
                </a:solidFill>
              </a:rPr>
              <a:t>242</a:t>
            </a:r>
          </a:p>
          <a:p>
            <a:pPr algn="ctr" eaLnBrk="1" hangingPunct="1">
              <a:defRPr/>
            </a:pPr>
            <a:r>
              <a:rPr lang="ru-RU" sz="700" dirty="0">
                <a:solidFill>
                  <a:srgbClr val="000000"/>
                </a:solidFill>
              </a:rPr>
              <a:t>242</a:t>
            </a:r>
          </a:p>
        </p:txBody>
      </p:sp>
      <p:sp>
        <p:nvSpPr>
          <p:cNvPr id="61" name="Прямоугольник 60"/>
          <p:cNvSpPr/>
          <p:nvPr userDrawn="1"/>
        </p:nvSpPr>
        <p:spPr>
          <a:xfrm>
            <a:off x="9249091" y="2056666"/>
            <a:ext cx="377590" cy="436959"/>
          </a:xfrm>
          <a:prstGeom prst="rect">
            <a:avLst/>
          </a:prstGeom>
          <a:solidFill>
            <a:srgbClr val="B2D2D8"/>
          </a:solidFill>
          <a:ln w="3175">
            <a:solidFill>
              <a:schemeClr val="accent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7903" tIns="38952" rIns="77903" bIns="38952" anchor="ctr"/>
          <a:lstStyle>
            <a:defPPr>
              <a:defRPr lang="ru-RU"/>
            </a:defPPr>
            <a:lvl1pPr marL="0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89582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779163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168745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558326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947908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337489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727071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116652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defRPr/>
            </a:pPr>
            <a:r>
              <a:rPr lang="ru-RU" sz="7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178</a:t>
            </a:r>
          </a:p>
          <a:p>
            <a:pPr algn="ctr" eaLnBrk="1" hangingPunct="1">
              <a:defRPr/>
            </a:pPr>
            <a:r>
              <a:rPr lang="ru-RU" sz="7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210</a:t>
            </a:r>
          </a:p>
          <a:p>
            <a:pPr algn="ctr" eaLnBrk="1" hangingPunct="1">
              <a:defRPr/>
            </a:pPr>
            <a:r>
              <a:rPr lang="ru-RU" sz="7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216</a:t>
            </a:r>
          </a:p>
        </p:txBody>
      </p:sp>
      <p:sp>
        <p:nvSpPr>
          <p:cNvPr id="62" name="Прямоугольник 61"/>
          <p:cNvSpPr/>
          <p:nvPr userDrawn="1"/>
        </p:nvSpPr>
        <p:spPr>
          <a:xfrm>
            <a:off x="9249091" y="2493630"/>
            <a:ext cx="377590" cy="436960"/>
          </a:xfrm>
          <a:prstGeom prst="rect">
            <a:avLst/>
          </a:prstGeom>
          <a:solidFill>
            <a:srgbClr val="FFC000"/>
          </a:solidFill>
          <a:ln w="3175">
            <a:solidFill>
              <a:schemeClr val="accent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7903" tIns="38952" rIns="77903" bIns="38952" anchor="ctr"/>
          <a:lstStyle>
            <a:defPPr>
              <a:defRPr lang="ru-RU"/>
            </a:defPPr>
            <a:lvl1pPr marL="0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89582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779163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168745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558326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947908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337489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727071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116652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defRPr/>
            </a:pPr>
            <a:r>
              <a:rPr lang="ru-RU" sz="700" dirty="0">
                <a:solidFill>
                  <a:srgbClr val="000000"/>
                </a:solidFill>
              </a:rPr>
              <a:t>255</a:t>
            </a:r>
          </a:p>
          <a:p>
            <a:pPr algn="ctr" eaLnBrk="1" hangingPunct="1">
              <a:defRPr/>
            </a:pPr>
            <a:r>
              <a:rPr lang="ru-RU" sz="700" dirty="0">
                <a:solidFill>
                  <a:srgbClr val="000000"/>
                </a:solidFill>
              </a:rPr>
              <a:t>192</a:t>
            </a:r>
          </a:p>
          <a:p>
            <a:pPr algn="ctr" eaLnBrk="1" hangingPunct="1">
              <a:defRPr/>
            </a:pPr>
            <a:r>
              <a:rPr lang="ru-RU" sz="700" dirty="0">
                <a:solidFill>
                  <a:srgbClr val="000000"/>
                </a:solidFill>
              </a:rPr>
              <a:t>0</a:t>
            </a:r>
          </a:p>
        </p:txBody>
      </p:sp>
      <p:sp>
        <p:nvSpPr>
          <p:cNvPr id="63" name="Прямоугольник 62"/>
          <p:cNvSpPr/>
          <p:nvPr userDrawn="1"/>
        </p:nvSpPr>
        <p:spPr>
          <a:xfrm>
            <a:off x="9249091" y="2930586"/>
            <a:ext cx="377590" cy="436959"/>
          </a:xfrm>
          <a:prstGeom prst="rect">
            <a:avLst/>
          </a:prstGeom>
          <a:solidFill>
            <a:srgbClr val="C00000"/>
          </a:solidFill>
          <a:ln w="3175">
            <a:solidFill>
              <a:schemeClr val="accent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7903" tIns="38952" rIns="77903" bIns="38952" anchor="ctr"/>
          <a:lstStyle>
            <a:defPPr>
              <a:defRPr lang="ru-RU"/>
            </a:defPPr>
            <a:lvl1pPr marL="0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89582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779163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168745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558326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947908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337489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727071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116652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defRPr/>
            </a:pPr>
            <a:r>
              <a:rPr lang="ru-RU" sz="700" dirty="0">
                <a:solidFill>
                  <a:srgbClr val="FFFFFF"/>
                </a:solidFill>
              </a:rPr>
              <a:t>192</a:t>
            </a:r>
          </a:p>
          <a:p>
            <a:pPr algn="ctr" eaLnBrk="1" hangingPunct="1">
              <a:defRPr/>
            </a:pPr>
            <a:r>
              <a:rPr lang="ru-RU" sz="700" dirty="0">
                <a:solidFill>
                  <a:srgbClr val="FFFFFF"/>
                </a:solidFill>
              </a:rPr>
              <a:t>0</a:t>
            </a:r>
          </a:p>
          <a:p>
            <a:pPr algn="ctr" eaLnBrk="1" hangingPunct="1">
              <a:defRPr/>
            </a:pPr>
            <a:r>
              <a:rPr lang="ru-RU" sz="700" dirty="0">
                <a:solidFill>
                  <a:srgbClr val="FFFFFF"/>
                </a:solidFill>
              </a:rPr>
              <a:t>0</a:t>
            </a:r>
          </a:p>
        </p:txBody>
      </p:sp>
      <p:sp>
        <p:nvSpPr>
          <p:cNvPr id="64" name="Прямоугольник 63"/>
          <p:cNvSpPr/>
          <p:nvPr userDrawn="1"/>
        </p:nvSpPr>
        <p:spPr>
          <a:xfrm>
            <a:off x="9249091" y="3804504"/>
            <a:ext cx="377590" cy="438150"/>
          </a:xfrm>
          <a:prstGeom prst="rect">
            <a:avLst/>
          </a:prstGeom>
          <a:solidFill>
            <a:srgbClr val="808080"/>
          </a:solidFill>
          <a:ln w="3175">
            <a:solidFill>
              <a:schemeClr val="accent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7903" tIns="38952" rIns="77903" bIns="38952" anchor="ctr"/>
          <a:lstStyle>
            <a:defPPr>
              <a:defRPr lang="ru-RU"/>
            </a:defPPr>
            <a:lvl1pPr marL="0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89582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779163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168745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558326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947908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337489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727071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116652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defRPr/>
            </a:pPr>
            <a:r>
              <a:rPr lang="ru-RU" sz="700" dirty="0">
                <a:solidFill>
                  <a:srgbClr val="FFFFFF"/>
                </a:solidFill>
              </a:rPr>
              <a:t>128</a:t>
            </a:r>
          </a:p>
          <a:p>
            <a:pPr algn="ctr" eaLnBrk="1" hangingPunct="1">
              <a:defRPr/>
            </a:pPr>
            <a:r>
              <a:rPr lang="ru-RU" sz="700" dirty="0">
                <a:solidFill>
                  <a:srgbClr val="FFFFFF"/>
                </a:solidFill>
              </a:rPr>
              <a:t>128</a:t>
            </a:r>
          </a:p>
          <a:p>
            <a:pPr algn="ctr" eaLnBrk="1" hangingPunct="1">
              <a:defRPr/>
            </a:pPr>
            <a:r>
              <a:rPr lang="ru-RU" sz="700" dirty="0">
                <a:solidFill>
                  <a:srgbClr val="FFFFFF"/>
                </a:solidFill>
              </a:rPr>
              <a:t>128</a:t>
            </a:r>
          </a:p>
        </p:txBody>
      </p:sp>
      <p:sp>
        <p:nvSpPr>
          <p:cNvPr id="65" name="Прямоугольник 64"/>
          <p:cNvSpPr/>
          <p:nvPr userDrawn="1"/>
        </p:nvSpPr>
        <p:spPr>
          <a:xfrm>
            <a:off x="9249091" y="4242654"/>
            <a:ext cx="377590" cy="438150"/>
          </a:xfrm>
          <a:prstGeom prst="rect">
            <a:avLst/>
          </a:prstGeom>
          <a:solidFill>
            <a:srgbClr val="F58A1F"/>
          </a:solidFill>
          <a:ln w="3175">
            <a:solidFill>
              <a:schemeClr val="accent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7903" tIns="38952" rIns="77903" bIns="38952" anchor="ctr"/>
          <a:lstStyle>
            <a:defPPr>
              <a:defRPr lang="ru-RU"/>
            </a:defPPr>
            <a:lvl1pPr marL="0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89582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779163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168745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558326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947908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337489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727071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116652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defRPr/>
            </a:pPr>
            <a:r>
              <a:rPr lang="ru-RU" sz="700" dirty="0">
                <a:solidFill>
                  <a:srgbClr val="FFFFFF"/>
                </a:solidFill>
              </a:rPr>
              <a:t>245</a:t>
            </a:r>
          </a:p>
          <a:p>
            <a:pPr algn="ctr" eaLnBrk="1" hangingPunct="1">
              <a:defRPr/>
            </a:pPr>
            <a:r>
              <a:rPr lang="ru-RU" sz="700" dirty="0">
                <a:solidFill>
                  <a:srgbClr val="FFFFFF"/>
                </a:solidFill>
              </a:rPr>
              <a:t>138</a:t>
            </a:r>
          </a:p>
          <a:p>
            <a:pPr algn="ctr" eaLnBrk="1" hangingPunct="1">
              <a:defRPr/>
            </a:pPr>
            <a:r>
              <a:rPr lang="ru-RU" sz="700" dirty="0">
                <a:solidFill>
                  <a:srgbClr val="FFFFFF"/>
                </a:solidFill>
              </a:rPr>
              <a:t>31</a:t>
            </a:r>
          </a:p>
        </p:txBody>
      </p:sp>
      <p:cxnSp>
        <p:nvCxnSpPr>
          <p:cNvPr id="66" name="Прямая соединительная линия 65"/>
          <p:cNvCxnSpPr/>
          <p:nvPr userDrawn="1"/>
        </p:nvCxnSpPr>
        <p:spPr bwMode="auto">
          <a:xfrm>
            <a:off x="9746097" y="444500"/>
            <a:ext cx="2051050" cy="0"/>
          </a:xfrm>
          <a:prstGeom prst="line">
            <a:avLst/>
          </a:prstGeom>
          <a:solidFill>
            <a:schemeClr val="accent1"/>
          </a:solidFill>
          <a:ln w="317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3" name="Рисунок 2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9405" y="475534"/>
            <a:ext cx="1697913" cy="320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41034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987443574"/>
              </p:ext>
            </p:extLst>
          </p:nvPr>
        </p:nvGraphicFramePr>
        <p:xfrm>
          <a:off x="1475" y="1203"/>
          <a:ext cx="1465" cy="11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771"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475" y="1203"/>
                        <a:ext cx="1465" cy="119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Заголовок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D2BF2484-B02A-4EB4-AC76-71FD59344F59}" type="datetime1">
              <a:rPr lang="ru-RU" smtClean="0"/>
              <a:t>31.03.2022</a:t>
            </a:fld>
            <a:endParaRPr lang="ru-RU" dirty="0"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Название презентации. Мероприятие</a:t>
            </a:r>
            <a:endParaRPr lang="ru-RU" dirty="0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448571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248473648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5266"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66C135BC-4EA8-4485-A4AB-59C642C9FFE5}" type="datetime1">
              <a:rPr lang="ru-RU" smtClean="0"/>
              <a:t>31.03.2022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Название презентации. Мероприятие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123522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Объект 4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103758624"/>
              </p:ext>
            </p:extLst>
          </p:nvPr>
        </p:nvGraphicFramePr>
        <p:xfrm>
          <a:off x="1473" y="1201"/>
          <a:ext cx="1465" cy="11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804"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473" y="1201"/>
                        <a:ext cx="1465" cy="119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5600" y="791494"/>
            <a:ext cx="8640749" cy="3808643"/>
          </a:xfrm>
        </p:spPr>
        <p:txBody>
          <a:bodyPr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23C34805-D988-44BE-A30A-275CC61E057D}" type="datetime1">
              <a:rPr lang="ru-RU" smtClean="0"/>
              <a:t>31.03.2022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Название презентации. Мероприятие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896733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255600" y="1047753"/>
            <a:ext cx="4210050" cy="3550444"/>
          </a:xfrm>
        </p:spPr>
        <p:txBody>
          <a:bodyPr/>
          <a:lstStyle>
            <a:lvl1pPr>
              <a:defRPr sz="1500"/>
            </a:lvl1pPr>
            <a:lvl2pPr>
              <a:defRPr sz="1400"/>
            </a:lvl2pPr>
            <a:lvl3pPr>
              <a:defRPr sz="1300"/>
            </a:lvl3pPr>
            <a:lvl4pPr>
              <a:defRPr sz="1000" b="0"/>
            </a:lvl4pPr>
            <a:lvl5pPr>
              <a:defRPr sz="1000" b="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8" name="Объект 2"/>
          <p:cNvSpPr>
            <a:spLocks noGrp="1"/>
          </p:cNvSpPr>
          <p:nvPr>
            <p:ph sz="half" idx="13"/>
          </p:nvPr>
        </p:nvSpPr>
        <p:spPr>
          <a:xfrm>
            <a:off x="4657725" y="1047753"/>
            <a:ext cx="4210050" cy="3550444"/>
          </a:xfrm>
        </p:spPr>
        <p:txBody>
          <a:bodyPr/>
          <a:lstStyle>
            <a:lvl1pPr>
              <a:defRPr sz="1500"/>
            </a:lvl1pPr>
            <a:lvl2pPr>
              <a:defRPr sz="1400"/>
            </a:lvl2pPr>
            <a:lvl3pPr>
              <a:defRPr sz="1300"/>
            </a:lvl3pPr>
            <a:lvl4pPr>
              <a:defRPr sz="1000" b="0"/>
            </a:lvl4pPr>
            <a:lvl5pPr>
              <a:defRPr sz="1000" b="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2" name="Дата 1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 algn="r"/>
            <a:fld id="{F9237854-F09E-44C4-9DF4-ECDAC340D09C}" type="datetime1">
              <a:rPr lang="ru-RU" smtClean="0"/>
              <a:t>31.03.2022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ru-RU" smtClean="0"/>
              <a:t>Название презентации. Мероприятие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224794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ри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Объект 4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673499516"/>
              </p:ext>
            </p:extLst>
          </p:nvPr>
        </p:nvGraphicFramePr>
        <p:xfrm>
          <a:off x="1473" y="1201"/>
          <a:ext cx="1465" cy="11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750"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473" y="1201"/>
                        <a:ext cx="1465" cy="119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5600" y="842281"/>
            <a:ext cx="2637293" cy="3755587"/>
          </a:xfrm>
        </p:spPr>
        <p:txBody>
          <a:bodyPr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6" name="Объект 2"/>
          <p:cNvSpPr>
            <a:spLocks noGrp="1"/>
          </p:cNvSpPr>
          <p:nvPr>
            <p:ph idx="11"/>
          </p:nvPr>
        </p:nvSpPr>
        <p:spPr>
          <a:xfrm>
            <a:off x="3155048" y="842282"/>
            <a:ext cx="2736304" cy="3755587"/>
          </a:xfrm>
        </p:spPr>
        <p:txBody>
          <a:bodyPr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7" name="Объект 2"/>
          <p:cNvSpPr>
            <a:spLocks noGrp="1"/>
          </p:cNvSpPr>
          <p:nvPr>
            <p:ph idx="12"/>
          </p:nvPr>
        </p:nvSpPr>
        <p:spPr>
          <a:xfrm>
            <a:off x="6153507" y="842282"/>
            <a:ext cx="2736304" cy="3755587"/>
          </a:xfrm>
        </p:spPr>
        <p:txBody>
          <a:bodyPr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2" name="Дата 1"/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pPr algn="r"/>
            <a:fld id="{D3F4D114-42B4-4A31-8D1B-169372E0F0E2}" type="datetime1">
              <a:rPr lang="ru-RU" smtClean="0"/>
              <a:t>31.03.2022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ru-RU" smtClean="0"/>
              <a:t>Название презентации. Мероприятие</a:t>
            </a:r>
            <a:endParaRPr lang="ru-RU" dirty="0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763538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Объект 4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986499450"/>
              </p:ext>
            </p:extLst>
          </p:nvPr>
        </p:nvGraphicFramePr>
        <p:xfrm>
          <a:off x="1473" y="1201"/>
          <a:ext cx="1465" cy="11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788"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473" y="1201"/>
                        <a:ext cx="1465" cy="119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Объект 2"/>
          <p:cNvSpPr>
            <a:spLocks noGrp="1"/>
          </p:cNvSpPr>
          <p:nvPr>
            <p:ph idx="11"/>
          </p:nvPr>
        </p:nvSpPr>
        <p:spPr>
          <a:xfrm>
            <a:off x="255600" y="1276606"/>
            <a:ext cx="8636400" cy="3450451"/>
          </a:xfrm>
        </p:spPr>
        <p:txBody>
          <a:bodyPr numCol="6"/>
          <a:lstStyle>
            <a:lvl1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Tx/>
              <a:buFont typeface="Wingdings" charset="2"/>
              <a:buNone/>
              <a:tabLst/>
              <a:defRPr lang="ru-RU" sz="1200" dirty="0"/>
            </a:lvl1pPr>
            <a:lvl4pPr marL="842740" indent="0">
              <a:buNone/>
              <a:defRPr/>
            </a:lvl4pPr>
            <a:lvl5pPr marL="1092992" indent="0">
              <a:buNone/>
              <a:defRPr/>
            </a:lvl5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Tx/>
              <a:buFont typeface="Wingdings" charset="2"/>
              <a:buNone/>
              <a:tabLst/>
              <a:defRPr/>
            </a:pPr>
            <a:endParaRPr lang="ru-RU" dirty="0"/>
          </a:p>
        </p:txBody>
      </p:sp>
      <p:sp>
        <p:nvSpPr>
          <p:cNvPr id="15" name="Текст 2"/>
          <p:cNvSpPr>
            <a:spLocks noGrp="1"/>
          </p:cNvSpPr>
          <p:nvPr>
            <p:ph type="body" idx="1"/>
          </p:nvPr>
        </p:nvSpPr>
        <p:spPr>
          <a:xfrm>
            <a:off x="255600" y="762136"/>
            <a:ext cx="2610593" cy="448751"/>
          </a:xfrm>
        </p:spPr>
        <p:txBody>
          <a:bodyPr anchor="b"/>
          <a:lstStyle>
            <a:lvl1pPr marL="0" indent="0">
              <a:buNone/>
              <a:defRPr sz="1500" b="1"/>
            </a:lvl1pPr>
            <a:lvl2pPr marL="389512" indent="0">
              <a:buNone/>
              <a:defRPr sz="1700" b="1"/>
            </a:lvl2pPr>
            <a:lvl3pPr marL="779025" indent="0">
              <a:buNone/>
              <a:defRPr sz="1500" b="1"/>
            </a:lvl3pPr>
            <a:lvl4pPr marL="1168538" indent="0">
              <a:buNone/>
              <a:defRPr sz="1400" b="1"/>
            </a:lvl4pPr>
            <a:lvl5pPr marL="1558051" indent="0">
              <a:buNone/>
              <a:defRPr sz="1400" b="1"/>
            </a:lvl5pPr>
            <a:lvl6pPr marL="1947563" indent="0">
              <a:buNone/>
              <a:defRPr sz="1400" b="1"/>
            </a:lvl6pPr>
            <a:lvl7pPr marL="2337078" indent="0">
              <a:buNone/>
              <a:defRPr sz="1400" b="1"/>
            </a:lvl7pPr>
            <a:lvl8pPr marL="2726589" indent="0">
              <a:buNone/>
              <a:defRPr sz="1400" b="1"/>
            </a:lvl8pPr>
            <a:lvl9pPr marL="3116102" indent="0">
              <a:buNone/>
              <a:defRPr sz="1400" b="1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6" name="Текст 2"/>
          <p:cNvSpPr>
            <a:spLocks noGrp="1"/>
          </p:cNvSpPr>
          <p:nvPr>
            <p:ph type="body" idx="17"/>
          </p:nvPr>
        </p:nvSpPr>
        <p:spPr>
          <a:xfrm>
            <a:off x="3246309" y="764810"/>
            <a:ext cx="2632787" cy="448751"/>
          </a:xfrm>
        </p:spPr>
        <p:txBody>
          <a:bodyPr anchor="b"/>
          <a:lstStyle>
            <a:lvl1pPr marL="0" indent="0">
              <a:buNone/>
              <a:defRPr sz="1500" b="1"/>
            </a:lvl1pPr>
            <a:lvl2pPr marL="389512" indent="0">
              <a:buNone/>
              <a:defRPr sz="1700" b="1"/>
            </a:lvl2pPr>
            <a:lvl3pPr marL="779025" indent="0">
              <a:buNone/>
              <a:defRPr sz="1500" b="1"/>
            </a:lvl3pPr>
            <a:lvl4pPr marL="1168538" indent="0">
              <a:buNone/>
              <a:defRPr sz="1400" b="1"/>
            </a:lvl4pPr>
            <a:lvl5pPr marL="1558051" indent="0">
              <a:buNone/>
              <a:defRPr sz="1400" b="1"/>
            </a:lvl5pPr>
            <a:lvl6pPr marL="1947563" indent="0">
              <a:buNone/>
              <a:defRPr sz="1400" b="1"/>
            </a:lvl6pPr>
            <a:lvl7pPr marL="2337078" indent="0">
              <a:buNone/>
              <a:defRPr sz="1400" b="1"/>
            </a:lvl7pPr>
            <a:lvl8pPr marL="2726589" indent="0">
              <a:buNone/>
              <a:defRPr sz="1400" b="1"/>
            </a:lvl8pPr>
            <a:lvl9pPr marL="3116102" indent="0">
              <a:buNone/>
              <a:defRPr sz="1400" b="1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7" name="Текст 2"/>
          <p:cNvSpPr>
            <a:spLocks noGrp="1"/>
          </p:cNvSpPr>
          <p:nvPr>
            <p:ph type="body" idx="18"/>
          </p:nvPr>
        </p:nvSpPr>
        <p:spPr>
          <a:xfrm>
            <a:off x="6259213" y="764810"/>
            <a:ext cx="2632787" cy="448751"/>
          </a:xfrm>
        </p:spPr>
        <p:txBody>
          <a:bodyPr anchor="b"/>
          <a:lstStyle>
            <a:lvl1pPr marL="0" indent="0">
              <a:buNone/>
              <a:defRPr sz="1500" b="1"/>
            </a:lvl1pPr>
            <a:lvl2pPr marL="389512" indent="0">
              <a:buNone/>
              <a:defRPr sz="1700" b="1"/>
            </a:lvl2pPr>
            <a:lvl3pPr marL="779025" indent="0">
              <a:buNone/>
              <a:defRPr sz="1500" b="1"/>
            </a:lvl3pPr>
            <a:lvl4pPr marL="1168538" indent="0">
              <a:buNone/>
              <a:defRPr sz="1400" b="1"/>
            </a:lvl4pPr>
            <a:lvl5pPr marL="1558051" indent="0">
              <a:buNone/>
              <a:defRPr sz="1400" b="1"/>
            </a:lvl5pPr>
            <a:lvl6pPr marL="1947563" indent="0">
              <a:buNone/>
              <a:defRPr sz="1400" b="1"/>
            </a:lvl6pPr>
            <a:lvl7pPr marL="2337078" indent="0">
              <a:buNone/>
              <a:defRPr sz="1400" b="1"/>
            </a:lvl7pPr>
            <a:lvl8pPr marL="2726589" indent="0">
              <a:buNone/>
              <a:defRPr sz="1400" b="1"/>
            </a:lvl8pPr>
            <a:lvl9pPr marL="3116102" indent="0">
              <a:buNone/>
              <a:defRPr sz="1400" b="1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255600" y="204540"/>
            <a:ext cx="8636400" cy="5292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2" name="Дата 1"/>
          <p:cNvSpPr>
            <a:spLocks noGrp="1"/>
          </p:cNvSpPr>
          <p:nvPr>
            <p:ph type="dt" sz="half" idx="19"/>
          </p:nvPr>
        </p:nvSpPr>
        <p:spPr/>
        <p:txBody>
          <a:bodyPr/>
          <a:lstStyle/>
          <a:p>
            <a:pPr algn="r"/>
            <a:fld id="{3AFC10E9-2D37-4BCF-A163-EECE2844ABEC}" type="datetime1">
              <a:rPr lang="ru-RU" smtClean="0"/>
              <a:t>31.03.2022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r>
              <a:rPr lang="ru-RU" smtClean="0"/>
              <a:t>Название презентации. Мероприятие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712427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55600" y="1027510"/>
            <a:ext cx="4154439" cy="479822"/>
          </a:xfrm>
        </p:spPr>
        <p:txBody>
          <a:bodyPr anchor="ctr"/>
          <a:lstStyle>
            <a:lvl1pPr marL="0" indent="0">
              <a:buNone/>
              <a:defRPr sz="1500" b="1"/>
            </a:lvl1pPr>
            <a:lvl2pPr marL="389512" indent="0">
              <a:buNone/>
              <a:defRPr sz="1700" b="1"/>
            </a:lvl2pPr>
            <a:lvl3pPr marL="779025" indent="0">
              <a:buNone/>
              <a:defRPr sz="1500" b="1"/>
            </a:lvl3pPr>
            <a:lvl4pPr marL="1168538" indent="0">
              <a:buNone/>
              <a:defRPr sz="1400" b="1"/>
            </a:lvl4pPr>
            <a:lvl5pPr marL="1558051" indent="0">
              <a:buNone/>
              <a:defRPr sz="1400" b="1"/>
            </a:lvl5pPr>
            <a:lvl6pPr marL="1947563" indent="0">
              <a:buNone/>
              <a:defRPr sz="1400" b="1"/>
            </a:lvl6pPr>
            <a:lvl7pPr marL="2337078" indent="0">
              <a:buNone/>
              <a:defRPr sz="1400" b="1"/>
            </a:lvl7pPr>
            <a:lvl8pPr marL="2726589" indent="0">
              <a:buNone/>
              <a:defRPr sz="1400" b="1"/>
            </a:lvl8pPr>
            <a:lvl9pPr marL="3116102" indent="0">
              <a:buNone/>
              <a:defRPr sz="14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255600" y="1507331"/>
            <a:ext cx="4154439" cy="3074194"/>
          </a:xfrm>
        </p:spPr>
        <p:txBody>
          <a:bodyPr/>
          <a:lstStyle>
            <a:lvl1pPr>
              <a:defRPr sz="1500"/>
            </a:lvl1pPr>
            <a:lvl2pPr>
              <a:defRPr sz="1400"/>
            </a:lvl2pPr>
            <a:lvl3pPr>
              <a:defRPr sz="1300"/>
            </a:lvl3pPr>
            <a:lvl4pPr>
              <a:defRPr sz="1000"/>
            </a:lvl4pPr>
            <a:lvl5pPr>
              <a:defRPr sz="10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711704" y="1027510"/>
            <a:ext cx="4156071" cy="479822"/>
          </a:xfrm>
        </p:spPr>
        <p:txBody>
          <a:bodyPr anchor="ctr"/>
          <a:lstStyle>
            <a:lvl1pPr marL="0" indent="0">
              <a:buNone/>
              <a:defRPr sz="1500" b="1"/>
            </a:lvl1pPr>
            <a:lvl2pPr marL="389512" indent="0">
              <a:buNone/>
              <a:defRPr sz="1700" b="1"/>
            </a:lvl2pPr>
            <a:lvl3pPr marL="779025" indent="0">
              <a:buNone/>
              <a:defRPr sz="1500" b="1"/>
            </a:lvl3pPr>
            <a:lvl4pPr marL="1168538" indent="0">
              <a:buNone/>
              <a:defRPr sz="1400" b="1"/>
            </a:lvl4pPr>
            <a:lvl5pPr marL="1558051" indent="0">
              <a:buNone/>
              <a:defRPr sz="1400" b="1"/>
            </a:lvl5pPr>
            <a:lvl6pPr marL="1947563" indent="0">
              <a:buNone/>
              <a:defRPr sz="1400" b="1"/>
            </a:lvl6pPr>
            <a:lvl7pPr marL="2337078" indent="0">
              <a:buNone/>
              <a:defRPr sz="1400" b="1"/>
            </a:lvl7pPr>
            <a:lvl8pPr marL="2726589" indent="0">
              <a:buNone/>
              <a:defRPr sz="1400" b="1"/>
            </a:lvl8pPr>
            <a:lvl9pPr marL="3116102" indent="0">
              <a:buNone/>
              <a:defRPr sz="14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711704" y="1507331"/>
            <a:ext cx="4156071" cy="3074194"/>
          </a:xfrm>
        </p:spPr>
        <p:txBody>
          <a:bodyPr/>
          <a:lstStyle>
            <a:lvl1pPr>
              <a:defRPr sz="1500"/>
            </a:lvl1pPr>
            <a:lvl2pPr>
              <a:defRPr sz="1400"/>
            </a:lvl2pPr>
            <a:lvl3pPr>
              <a:defRPr sz="1300"/>
            </a:lvl3pPr>
            <a:lvl4pPr>
              <a:defRPr sz="1000"/>
            </a:lvl4pPr>
            <a:lvl5pPr>
              <a:defRPr sz="10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255600" y="204540"/>
            <a:ext cx="8636400" cy="5292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BB515BA3-50F0-4C3C-9AA8-A1F5D89E54B5}" type="datetime1">
              <a:rPr lang="ru-RU" smtClean="0"/>
              <a:t>31.03.2022</a:t>
            </a:fld>
            <a:endParaRPr lang="ru-RU" dirty="0"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Название презентации. Мероприятие</a:t>
            </a:r>
            <a:endParaRPr lang="ru-RU" dirty="0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201881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21" Type="http://schemas.openxmlformats.org/officeDocument/2006/relationships/vmlDrawing" Target="../drawings/vmlDrawing1.v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image" Target="../media/image1.emf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oleObject" Target="../embeddings/oleObject1.bin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ags" Target="../tags/tag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ags" Target="../tags/tag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Объект 2" hidden="1"/>
          <p:cNvGraphicFramePr>
            <a:graphicFrameLocks noChangeAspect="1"/>
          </p:cNvGraphicFramePr>
          <p:nvPr>
            <p:custDataLst>
              <p:tags r:id="rId22"/>
            </p:custDataLst>
            <p:extLst>
              <p:ext uri="{D42A27DB-BD31-4B8C-83A1-F6EECF244321}">
                <p14:modId xmlns:p14="http://schemas.microsoft.com/office/powerpoint/2010/main" val="1877130787"/>
              </p:ext>
            </p:extLst>
          </p:nvPr>
        </p:nvGraphicFramePr>
        <p:xfrm>
          <a:off x="1473" y="1201"/>
          <a:ext cx="1465" cy="11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008" name="think-cell Slide" r:id="rId24" imgW="270" imgH="270" progId="TCLayout.ActiveDocument.1">
                  <p:embed/>
                </p:oleObj>
              </mc:Choice>
              <mc:Fallback>
                <p:oleObj name="think-cell Slide" r:id="rId24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5"/>
                      <a:stretch>
                        <a:fillRect/>
                      </a:stretch>
                    </p:blipFill>
                    <p:spPr>
                      <a:xfrm>
                        <a:off x="1473" y="1201"/>
                        <a:ext cx="1465" cy="119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Прямоугольник 3" hidden="1"/>
          <p:cNvSpPr/>
          <p:nvPr userDrawn="1">
            <p:custDataLst>
              <p:tags r:id="rId23"/>
            </p:custDataLst>
          </p:nvPr>
        </p:nvSpPr>
        <p:spPr bwMode="auto"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spcCol="0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pic>
        <p:nvPicPr>
          <p:cNvPr id="35" name="Рисунок 34"/>
          <p:cNvPicPr>
            <a:picLocks noChangeAspect="1"/>
          </p:cNvPicPr>
          <p:nvPr userDrawn="1"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5854" y="4881994"/>
            <a:ext cx="876289" cy="165600"/>
          </a:xfrm>
          <a:prstGeom prst="rect">
            <a:avLst/>
          </a:prstGeom>
          <a:effectLst/>
        </p:spPr>
      </p:pic>
      <p:sp>
        <p:nvSpPr>
          <p:cNvPr id="1028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255600" y="853440"/>
            <a:ext cx="8636400" cy="37447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38952" rIns="77903" bIns="3895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en-US" dirty="0"/>
              <a:t>Образец текста</a:t>
            </a:r>
          </a:p>
          <a:p>
            <a:pPr lvl="1"/>
            <a:r>
              <a:rPr lang="ru-RU" altLang="en-US" dirty="0"/>
              <a:t>Второй уровень</a:t>
            </a:r>
          </a:p>
          <a:p>
            <a:pPr lvl="2"/>
            <a:r>
              <a:rPr lang="ru-RU" altLang="en-US" dirty="0"/>
              <a:t>Третий уровень</a:t>
            </a:r>
          </a:p>
          <a:p>
            <a:pPr lvl="3"/>
            <a:r>
              <a:rPr lang="ru-RU" altLang="en-US" dirty="0"/>
              <a:t>Четвертый уровень</a:t>
            </a:r>
          </a:p>
          <a:p>
            <a:pPr lvl="4"/>
            <a:r>
              <a:rPr lang="ru-RU" altLang="en-US" dirty="0"/>
              <a:t>Пятый уровень</a:t>
            </a:r>
          </a:p>
        </p:txBody>
      </p:sp>
      <p:sp>
        <p:nvSpPr>
          <p:cNvPr id="38" name="Заголовок 1"/>
          <p:cNvSpPr txBox="1">
            <a:spLocks/>
          </p:cNvSpPr>
          <p:nvPr/>
        </p:nvSpPr>
        <p:spPr>
          <a:xfrm>
            <a:off x="395536" y="154101"/>
            <a:ext cx="8497326" cy="527447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rgbClr val="008C95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accent1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accent1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accent1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accent1"/>
                </a:solidFill>
                <a:latin typeface="Arial" charset="0"/>
              </a:defRPr>
            </a:lvl5pPr>
            <a:lvl6pPr marL="389512"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779025"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1168538"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1558051"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14400"/>
            <a:endParaRPr lang="ru-RU" sz="1800" kern="0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5600" y="204540"/>
            <a:ext cx="8636400" cy="529200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/>
          <a:p>
            <a:pPr lvl="0"/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9" name="Rectangle 4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616636" y="4900931"/>
            <a:ext cx="289560" cy="1778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800" b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1" name="Нижний колонтитул 8"/>
          <p:cNvSpPr>
            <a:spLocks noGrp="1"/>
          </p:cNvSpPr>
          <p:nvPr>
            <p:ph type="ftr" sz="quarter" idx="3"/>
          </p:nvPr>
        </p:nvSpPr>
        <p:spPr>
          <a:xfrm>
            <a:off x="255600" y="4755454"/>
            <a:ext cx="5986800" cy="332562"/>
          </a:xfrm>
          <a:prstGeom prst="rect">
            <a:avLst/>
          </a:prstGeom>
        </p:spPr>
        <p:txBody>
          <a:bodyPr vert="horz" lIns="0" tIns="45720" rIns="91440" bIns="45720" rtlCol="0" anchor="b"/>
          <a:lstStyle>
            <a:lvl1pPr algn="l">
              <a:defRPr sz="800">
                <a:solidFill>
                  <a:srgbClr val="008C95"/>
                </a:solidFill>
              </a:defRPr>
            </a:lvl1pPr>
          </a:lstStyle>
          <a:p>
            <a:r>
              <a:rPr lang="ru-RU" smtClean="0"/>
              <a:t>Название презентации. Мероприятие</a:t>
            </a:r>
            <a:endParaRPr lang="ru-RU" dirty="0"/>
          </a:p>
        </p:txBody>
      </p:sp>
      <p:sp>
        <p:nvSpPr>
          <p:cNvPr id="42" name="Дата 4"/>
          <p:cNvSpPr>
            <a:spLocks noGrp="1"/>
          </p:cNvSpPr>
          <p:nvPr>
            <p:ph type="dt" sz="half" idx="2"/>
          </p:nvPr>
        </p:nvSpPr>
        <p:spPr>
          <a:xfrm>
            <a:off x="6245225" y="4917928"/>
            <a:ext cx="936625" cy="1679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ru-RU" sz="800" i="0" kern="1200" dirty="0" smtClean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</a:lstStyle>
          <a:p>
            <a:pPr algn="r"/>
            <a:fld id="{7D7688D6-CA00-4189-9B5F-DE6DF6DC6191}" type="datetime1">
              <a:rPr lang="ru-RU" smtClean="0"/>
              <a:t>31.03.2022</a:t>
            </a:fld>
            <a:endParaRPr lang="ru-RU"/>
          </a:p>
        </p:txBody>
      </p:sp>
      <p:cxnSp>
        <p:nvCxnSpPr>
          <p:cNvPr id="45" name="Прямая соединительная линия 44"/>
          <p:cNvCxnSpPr/>
          <p:nvPr userDrawn="1"/>
        </p:nvCxnSpPr>
        <p:spPr bwMode="auto">
          <a:xfrm>
            <a:off x="6426200" y="4778314"/>
            <a:ext cx="2717800" cy="0"/>
          </a:xfrm>
          <a:prstGeom prst="line">
            <a:avLst/>
          </a:prstGeom>
          <a:solidFill>
            <a:schemeClr val="accent1"/>
          </a:solidFill>
          <a:ln w="9525" cap="flat" cmpd="sng" algn="ctr">
            <a:gradFill flip="none" rotWithShape="1">
              <a:gsLst>
                <a:gs pos="0">
                  <a:schemeClr val="accent1">
                    <a:tint val="66000"/>
                    <a:satMod val="160000"/>
                  </a:schemeClr>
                </a:gs>
                <a:gs pos="65000">
                  <a:schemeClr val="accent1">
                    <a:tint val="44500"/>
                    <a:satMod val="160000"/>
                  </a:schemeClr>
                </a:gs>
                <a:gs pos="100000">
                  <a:schemeClr val="bg1"/>
                </a:gs>
              </a:gsLst>
              <a:lin ang="1080000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6" name="Прямоугольник 35"/>
          <p:cNvSpPr/>
          <p:nvPr userDrawn="1"/>
        </p:nvSpPr>
        <p:spPr>
          <a:xfrm>
            <a:off x="9249089" y="0"/>
            <a:ext cx="377590" cy="436959"/>
          </a:xfrm>
          <a:prstGeom prst="rect">
            <a:avLst/>
          </a:prstGeom>
          <a:solidFill>
            <a:srgbClr val="008C95"/>
          </a:solidFill>
          <a:ln w="3175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7903" tIns="38952" rIns="77903" bIns="38952" anchor="ctr"/>
          <a:lstStyle>
            <a:defPPr>
              <a:defRPr lang="ru-RU"/>
            </a:defPPr>
            <a:lvl1pPr marL="0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89582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779163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168745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558326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947908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337489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727071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116652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defRPr/>
            </a:pPr>
            <a:r>
              <a:rPr lang="ru-RU" sz="700" dirty="0">
                <a:solidFill>
                  <a:srgbClr val="FFFFFF"/>
                </a:solidFill>
              </a:rPr>
              <a:t>0</a:t>
            </a:r>
          </a:p>
          <a:p>
            <a:pPr algn="ctr" eaLnBrk="1" hangingPunct="1">
              <a:defRPr/>
            </a:pPr>
            <a:r>
              <a:rPr lang="en-US" sz="700" dirty="0">
                <a:solidFill>
                  <a:srgbClr val="FFFFFF"/>
                </a:solidFill>
              </a:rPr>
              <a:t>140</a:t>
            </a:r>
            <a:endParaRPr lang="ru-RU" sz="700" dirty="0">
              <a:solidFill>
                <a:srgbClr val="FFFFFF"/>
              </a:solidFill>
            </a:endParaRPr>
          </a:p>
          <a:p>
            <a:pPr algn="ctr" eaLnBrk="1" hangingPunct="1">
              <a:defRPr/>
            </a:pPr>
            <a:r>
              <a:rPr lang="ru-RU" sz="700" dirty="0">
                <a:solidFill>
                  <a:srgbClr val="FFFFFF"/>
                </a:solidFill>
              </a:rPr>
              <a:t>1</a:t>
            </a:r>
            <a:r>
              <a:rPr lang="en-US" sz="700" dirty="0">
                <a:solidFill>
                  <a:srgbClr val="FFFFFF"/>
                </a:solidFill>
              </a:rPr>
              <a:t>49</a:t>
            </a:r>
            <a:endParaRPr lang="ru-RU" sz="700" dirty="0">
              <a:solidFill>
                <a:srgbClr val="FFFFFF"/>
              </a:solidFill>
            </a:endParaRPr>
          </a:p>
        </p:txBody>
      </p:sp>
      <p:sp>
        <p:nvSpPr>
          <p:cNvPr id="37" name="Прямоугольник 36"/>
          <p:cNvSpPr/>
          <p:nvPr userDrawn="1"/>
        </p:nvSpPr>
        <p:spPr>
          <a:xfrm>
            <a:off x="9249089" y="873918"/>
            <a:ext cx="377590" cy="438150"/>
          </a:xfrm>
          <a:prstGeom prst="rect">
            <a:avLst/>
          </a:prstGeom>
          <a:solidFill>
            <a:srgbClr val="D0D0D0"/>
          </a:solidFill>
          <a:ln w="3175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7903" tIns="38952" rIns="77903" bIns="38952" anchor="ctr"/>
          <a:lstStyle>
            <a:defPPr>
              <a:defRPr lang="ru-RU"/>
            </a:defPPr>
            <a:lvl1pPr marL="0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89582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779163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168745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558326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947908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337489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727071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116652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defRPr/>
            </a:pPr>
            <a:r>
              <a:rPr lang="ru-RU" sz="700" dirty="0">
                <a:solidFill>
                  <a:srgbClr val="FFFFFF"/>
                </a:solidFill>
              </a:rPr>
              <a:t>208</a:t>
            </a:r>
          </a:p>
          <a:p>
            <a:pPr algn="ctr" eaLnBrk="1" hangingPunct="1">
              <a:defRPr/>
            </a:pPr>
            <a:r>
              <a:rPr lang="ru-RU" sz="700" dirty="0">
                <a:solidFill>
                  <a:srgbClr val="FFFFFF"/>
                </a:solidFill>
              </a:rPr>
              <a:t>208</a:t>
            </a:r>
          </a:p>
          <a:p>
            <a:pPr algn="ctr" eaLnBrk="1" hangingPunct="1">
              <a:defRPr/>
            </a:pPr>
            <a:r>
              <a:rPr lang="ru-RU" sz="700" dirty="0">
                <a:solidFill>
                  <a:srgbClr val="FFFFFF"/>
                </a:solidFill>
              </a:rPr>
              <a:t>208</a:t>
            </a:r>
          </a:p>
        </p:txBody>
      </p:sp>
      <p:sp>
        <p:nvSpPr>
          <p:cNvPr id="40" name="Прямоугольник 39"/>
          <p:cNvSpPr/>
          <p:nvPr userDrawn="1"/>
        </p:nvSpPr>
        <p:spPr>
          <a:xfrm>
            <a:off x="9249089" y="436960"/>
            <a:ext cx="377590" cy="436960"/>
          </a:xfrm>
          <a:prstGeom prst="rect">
            <a:avLst/>
          </a:prstGeom>
          <a:solidFill>
            <a:srgbClr val="99CC00"/>
          </a:solidFill>
          <a:ln w="3175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7903" tIns="38952" rIns="77903" bIns="38952" anchor="ctr"/>
          <a:lstStyle>
            <a:defPPr>
              <a:defRPr lang="ru-RU"/>
            </a:defPPr>
            <a:lvl1pPr marL="0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89582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779163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168745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558326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947908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337489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727071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116652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defRPr/>
            </a:pPr>
            <a:r>
              <a:rPr lang="ru-RU" sz="700" dirty="0">
                <a:solidFill>
                  <a:srgbClr val="FFFFFF"/>
                </a:solidFill>
              </a:rPr>
              <a:t>153</a:t>
            </a:r>
          </a:p>
          <a:p>
            <a:pPr algn="ctr" eaLnBrk="1" hangingPunct="1">
              <a:defRPr/>
            </a:pPr>
            <a:r>
              <a:rPr lang="ru-RU" sz="700" dirty="0">
                <a:solidFill>
                  <a:srgbClr val="FFFFFF"/>
                </a:solidFill>
              </a:rPr>
              <a:t>204</a:t>
            </a:r>
          </a:p>
          <a:p>
            <a:pPr algn="ctr" eaLnBrk="1" hangingPunct="1">
              <a:defRPr/>
            </a:pPr>
            <a:r>
              <a:rPr lang="ru-RU" sz="700" dirty="0">
                <a:solidFill>
                  <a:srgbClr val="FFFFFF"/>
                </a:solidFill>
              </a:rPr>
              <a:t>0</a:t>
            </a:r>
          </a:p>
        </p:txBody>
      </p:sp>
      <p:sp>
        <p:nvSpPr>
          <p:cNvPr id="43" name="Прямоугольник 42"/>
          <p:cNvSpPr/>
          <p:nvPr userDrawn="1"/>
        </p:nvSpPr>
        <p:spPr>
          <a:xfrm>
            <a:off x="9249089" y="3299233"/>
            <a:ext cx="377590" cy="436960"/>
          </a:xfrm>
          <a:prstGeom prst="rect">
            <a:avLst/>
          </a:prstGeom>
          <a:solidFill>
            <a:srgbClr val="E5F2F2"/>
          </a:solidFill>
          <a:ln w="3175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7903" tIns="38952" rIns="77903" bIns="38952" anchor="ctr"/>
          <a:lstStyle>
            <a:defPPr>
              <a:defRPr lang="ru-RU"/>
            </a:defPPr>
            <a:lvl1pPr marL="0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89582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779163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168745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558326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947908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337489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727071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116652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defRPr/>
            </a:pPr>
            <a:r>
              <a:rPr lang="ru-RU" sz="700" dirty="0">
                <a:solidFill>
                  <a:srgbClr val="000000"/>
                </a:solidFill>
              </a:rPr>
              <a:t>229</a:t>
            </a:r>
          </a:p>
          <a:p>
            <a:pPr algn="ctr" eaLnBrk="1" hangingPunct="1">
              <a:defRPr/>
            </a:pPr>
            <a:r>
              <a:rPr lang="ru-RU" sz="700" dirty="0">
                <a:solidFill>
                  <a:srgbClr val="000000"/>
                </a:solidFill>
              </a:rPr>
              <a:t>242</a:t>
            </a:r>
          </a:p>
          <a:p>
            <a:pPr algn="ctr" eaLnBrk="1" hangingPunct="1">
              <a:defRPr/>
            </a:pPr>
            <a:r>
              <a:rPr lang="ru-RU" sz="700" dirty="0">
                <a:solidFill>
                  <a:srgbClr val="000000"/>
                </a:solidFill>
              </a:rPr>
              <a:t>242</a:t>
            </a:r>
          </a:p>
        </p:txBody>
      </p:sp>
      <p:sp>
        <p:nvSpPr>
          <p:cNvPr id="44" name="Прямоугольник 43"/>
          <p:cNvSpPr/>
          <p:nvPr userDrawn="1"/>
        </p:nvSpPr>
        <p:spPr>
          <a:xfrm>
            <a:off x="9249089" y="1554956"/>
            <a:ext cx="377590" cy="438150"/>
          </a:xfrm>
          <a:prstGeom prst="rect">
            <a:avLst/>
          </a:prstGeom>
          <a:solidFill>
            <a:srgbClr val="F2F2F2"/>
          </a:solidFill>
          <a:ln w="3175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7903" tIns="38952" rIns="77903" bIns="38952" anchor="ctr"/>
          <a:lstStyle>
            <a:defPPr>
              <a:defRPr lang="ru-RU"/>
            </a:defPPr>
            <a:lvl1pPr marL="0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89582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779163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168745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558326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947908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337489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727071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116652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defRPr/>
            </a:pPr>
            <a:r>
              <a:rPr lang="ru-RU" sz="700" dirty="0">
                <a:solidFill>
                  <a:srgbClr val="000000"/>
                </a:solidFill>
              </a:rPr>
              <a:t>242</a:t>
            </a:r>
          </a:p>
          <a:p>
            <a:pPr algn="ctr" eaLnBrk="1" hangingPunct="1">
              <a:defRPr/>
            </a:pPr>
            <a:r>
              <a:rPr lang="ru-RU" sz="700" dirty="0">
                <a:solidFill>
                  <a:srgbClr val="000000"/>
                </a:solidFill>
              </a:rPr>
              <a:t>242</a:t>
            </a:r>
          </a:p>
          <a:p>
            <a:pPr algn="ctr" eaLnBrk="1" hangingPunct="1">
              <a:defRPr/>
            </a:pPr>
            <a:r>
              <a:rPr lang="ru-RU" sz="700" dirty="0">
                <a:solidFill>
                  <a:srgbClr val="000000"/>
                </a:solidFill>
              </a:rPr>
              <a:t>242</a:t>
            </a:r>
          </a:p>
        </p:txBody>
      </p:sp>
      <p:sp>
        <p:nvSpPr>
          <p:cNvPr id="46" name="Прямоугольник 45"/>
          <p:cNvSpPr/>
          <p:nvPr userDrawn="1"/>
        </p:nvSpPr>
        <p:spPr>
          <a:xfrm>
            <a:off x="9249089" y="1988343"/>
            <a:ext cx="377590" cy="436959"/>
          </a:xfrm>
          <a:prstGeom prst="rect">
            <a:avLst/>
          </a:prstGeom>
          <a:solidFill>
            <a:srgbClr val="B2D2D8"/>
          </a:solidFill>
          <a:ln w="3175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7903" tIns="38952" rIns="77903" bIns="38952" anchor="ctr"/>
          <a:lstStyle>
            <a:defPPr>
              <a:defRPr lang="ru-RU"/>
            </a:defPPr>
            <a:lvl1pPr marL="0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89582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779163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168745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558326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947908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337489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727071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116652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defRPr/>
            </a:pPr>
            <a:r>
              <a:rPr lang="ru-RU" sz="700" dirty="0">
                <a:solidFill>
                  <a:srgbClr val="FFFFFF"/>
                </a:solidFill>
              </a:rPr>
              <a:t>178</a:t>
            </a:r>
          </a:p>
          <a:p>
            <a:pPr algn="ctr" eaLnBrk="1" hangingPunct="1">
              <a:defRPr/>
            </a:pPr>
            <a:r>
              <a:rPr lang="ru-RU" sz="700" dirty="0">
                <a:solidFill>
                  <a:srgbClr val="FFFFFF"/>
                </a:solidFill>
              </a:rPr>
              <a:t>210</a:t>
            </a:r>
          </a:p>
          <a:p>
            <a:pPr algn="ctr" eaLnBrk="1" hangingPunct="1">
              <a:defRPr/>
            </a:pPr>
            <a:r>
              <a:rPr lang="ru-RU" sz="700" dirty="0">
                <a:solidFill>
                  <a:srgbClr val="FFFFFF"/>
                </a:solidFill>
              </a:rPr>
              <a:t>216</a:t>
            </a:r>
          </a:p>
        </p:txBody>
      </p:sp>
      <p:sp>
        <p:nvSpPr>
          <p:cNvPr id="47" name="Прямоугольник 46"/>
          <p:cNvSpPr/>
          <p:nvPr userDrawn="1"/>
        </p:nvSpPr>
        <p:spPr>
          <a:xfrm>
            <a:off x="9249089" y="2425307"/>
            <a:ext cx="377590" cy="436960"/>
          </a:xfrm>
          <a:prstGeom prst="rect">
            <a:avLst/>
          </a:prstGeom>
          <a:solidFill>
            <a:srgbClr val="FFC000"/>
          </a:solidFill>
          <a:ln w="3175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7903" tIns="38952" rIns="77903" bIns="38952" anchor="ctr"/>
          <a:lstStyle>
            <a:defPPr>
              <a:defRPr lang="ru-RU"/>
            </a:defPPr>
            <a:lvl1pPr marL="0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89582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779163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168745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558326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947908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337489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727071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116652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defRPr/>
            </a:pPr>
            <a:r>
              <a:rPr lang="ru-RU" sz="700" dirty="0">
                <a:solidFill>
                  <a:srgbClr val="000000"/>
                </a:solidFill>
              </a:rPr>
              <a:t>255</a:t>
            </a:r>
          </a:p>
          <a:p>
            <a:pPr algn="ctr" eaLnBrk="1" hangingPunct="1">
              <a:defRPr/>
            </a:pPr>
            <a:r>
              <a:rPr lang="ru-RU" sz="700" dirty="0">
                <a:solidFill>
                  <a:srgbClr val="000000"/>
                </a:solidFill>
              </a:rPr>
              <a:t>192</a:t>
            </a:r>
          </a:p>
          <a:p>
            <a:pPr algn="ctr" eaLnBrk="1" hangingPunct="1">
              <a:defRPr/>
            </a:pPr>
            <a:r>
              <a:rPr lang="ru-RU" sz="700" dirty="0">
                <a:solidFill>
                  <a:srgbClr val="000000"/>
                </a:solidFill>
              </a:rPr>
              <a:t>0</a:t>
            </a:r>
          </a:p>
        </p:txBody>
      </p:sp>
      <p:sp>
        <p:nvSpPr>
          <p:cNvPr id="48" name="Прямоугольник 47"/>
          <p:cNvSpPr/>
          <p:nvPr userDrawn="1"/>
        </p:nvSpPr>
        <p:spPr>
          <a:xfrm>
            <a:off x="9249089" y="2862263"/>
            <a:ext cx="377590" cy="436959"/>
          </a:xfrm>
          <a:prstGeom prst="rect">
            <a:avLst/>
          </a:prstGeom>
          <a:solidFill>
            <a:srgbClr val="C00000"/>
          </a:solidFill>
          <a:ln w="3175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7903" tIns="38952" rIns="77903" bIns="38952" anchor="ctr"/>
          <a:lstStyle>
            <a:defPPr>
              <a:defRPr lang="ru-RU"/>
            </a:defPPr>
            <a:lvl1pPr marL="0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89582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779163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168745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558326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947908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337489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727071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116652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defRPr/>
            </a:pPr>
            <a:r>
              <a:rPr lang="ru-RU" sz="700" dirty="0">
                <a:solidFill>
                  <a:srgbClr val="FFFFFF"/>
                </a:solidFill>
              </a:rPr>
              <a:t>192</a:t>
            </a:r>
          </a:p>
          <a:p>
            <a:pPr algn="ctr" eaLnBrk="1" hangingPunct="1">
              <a:defRPr/>
            </a:pPr>
            <a:r>
              <a:rPr lang="ru-RU" sz="700" dirty="0">
                <a:solidFill>
                  <a:srgbClr val="FFFFFF"/>
                </a:solidFill>
              </a:rPr>
              <a:t>0</a:t>
            </a:r>
          </a:p>
          <a:p>
            <a:pPr algn="ctr" eaLnBrk="1" hangingPunct="1">
              <a:defRPr/>
            </a:pPr>
            <a:r>
              <a:rPr lang="ru-RU" sz="700" dirty="0">
                <a:solidFill>
                  <a:srgbClr val="FFFFFF"/>
                </a:solidFill>
              </a:rPr>
              <a:t>0</a:t>
            </a:r>
          </a:p>
        </p:txBody>
      </p:sp>
      <p:sp>
        <p:nvSpPr>
          <p:cNvPr id="49" name="Прямоугольник 48"/>
          <p:cNvSpPr/>
          <p:nvPr userDrawn="1"/>
        </p:nvSpPr>
        <p:spPr>
          <a:xfrm>
            <a:off x="9249089" y="3736181"/>
            <a:ext cx="377590" cy="438150"/>
          </a:xfrm>
          <a:prstGeom prst="rect">
            <a:avLst/>
          </a:prstGeom>
          <a:solidFill>
            <a:srgbClr val="808080"/>
          </a:solidFill>
          <a:ln w="3175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7903" tIns="38952" rIns="77903" bIns="38952" anchor="ctr"/>
          <a:lstStyle>
            <a:defPPr>
              <a:defRPr lang="ru-RU"/>
            </a:defPPr>
            <a:lvl1pPr marL="0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89582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779163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168745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558326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947908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337489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727071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116652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defRPr/>
            </a:pPr>
            <a:r>
              <a:rPr lang="ru-RU" sz="700" dirty="0">
                <a:solidFill>
                  <a:srgbClr val="FFFFFF"/>
                </a:solidFill>
              </a:rPr>
              <a:t>128</a:t>
            </a:r>
          </a:p>
          <a:p>
            <a:pPr algn="ctr" eaLnBrk="1" hangingPunct="1">
              <a:defRPr/>
            </a:pPr>
            <a:r>
              <a:rPr lang="ru-RU" sz="700" dirty="0">
                <a:solidFill>
                  <a:srgbClr val="FFFFFF"/>
                </a:solidFill>
              </a:rPr>
              <a:t>128</a:t>
            </a:r>
          </a:p>
          <a:p>
            <a:pPr algn="ctr" eaLnBrk="1" hangingPunct="1">
              <a:defRPr/>
            </a:pPr>
            <a:r>
              <a:rPr lang="ru-RU" sz="700" dirty="0">
                <a:solidFill>
                  <a:srgbClr val="FFFFFF"/>
                </a:solidFill>
              </a:rPr>
              <a:t>128</a:t>
            </a:r>
          </a:p>
        </p:txBody>
      </p:sp>
      <p:sp>
        <p:nvSpPr>
          <p:cNvPr id="50" name="Прямоугольник 49"/>
          <p:cNvSpPr/>
          <p:nvPr userDrawn="1"/>
        </p:nvSpPr>
        <p:spPr>
          <a:xfrm>
            <a:off x="9249089" y="4174331"/>
            <a:ext cx="377590" cy="438150"/>
          </a:xfrm>
          <a:prstGeom prst="rect">
            <a:avLst/>
          </a:prstGeom>
          <a:solidFill>
            <a:srgbClr val="F58A1F"/>
          </a:solidFill>
          <a:ln w="3175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7903" tIns="38952" rIns="77903" bIns="38952" anchor="ctr"/>
          <a:lstStyle>
            <a:defPPr>
              <a:defRPr lang="ru-RU"/>
            </a:defPPr>
            <a:lvl1pPr marL="0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89582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779163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168745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558326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947908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337489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727071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116652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defRPr/>
            </a:pPr>
            <a:r>
              <a:rPr lang="ru-RU" sz="700" dirty="0">
                <a:solidFill>
                  <a:srgbClr val="FFFFFF"/>
                </a:solidFill>
              </a:rPr>
              <a:t>245</a:t>
            </a:r>
          </a:p>
          <a:p>
            <a:pPr algn="ctr" eaLnBrk="1" hangingPunct="1">
              <a:defRPr/>
            </a:pPr>
            <a:r>
              <a:rPr lang="ru-RU" sz="700" dirty="0">
                <a:solidFill>
                  <a:srgbClr val="FFFFFF"/>
                </a:solidFill>
              </a:rPr>
              <a:t>138</a:t>
            </a:r>
          </a:p>
          <a:p>
            <a:pPr algn="ctr" eaLnBrk="1" hangingPunct="1">
              <a:defRPr/>
            </a:pPr>
            <a:r>
              <a:rPr lang="ru-RU" sz="700" dirty="0">
                <a:solidFill>
                  <a:srgbClr val="FFFFFF"/>
                </a:solidFill>
              </a:rPr>
              <a:t>31</a:t>
            </a:r>
          </a:p>
        </p:txBody>
      </p:sp>
      <p:sp>
        <p:nvSpPr>
          <p:cNvPr id="51" name="Прямоугольник 50"/>
          <p:cNvSpPr/>
          <p:nvPr userDrawn="1"/>
        </p:nvSpPr>
        <p:spPr>
          <a:xfrm>
            <a:off x="9249091" y="873918"/>
            <a:ext cx="377590" cy="438150"/>
          </a:xfrm>
          <a:prstGeom prst="rect">
            <a:avLst/>
          </a:prstGeom>
          <a:solidFill>
            <a:srgbClr val="D0D0D0"/>
          </a:solidFill>
          <a:ln w="3175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7903" tIns="38952" rIns="77903" bIns="38952" anchor="ctr"/>
          <a:lstStyle>
            <a:defPPr>
              <a:defRPr lang="ru-RU"/>
            </a:defPPr>
            <a:lvl1pPr marL="0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89582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779163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168745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558326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947908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337489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727071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116652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defRPr/>
            </a:pPr>
            <a:r>
              <a:rPr lang="ru-RU" sz="7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208</a:t>
            </a:r>
          </a:p>
          <a:p>
            <a:pPr algn="ctr" eaLnBrk="1" hangingPunct="1">
              <a:defRPr/>
            </a:pPr>
            <a:r>
              <a:rPr lang="ru-RU" sz="7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208</a:t>
            </a:r>
          </a:p>
          <a:p>
            <a:pPr algn="ctr" eaLnBrk="1" hangingPunct="1">
              <a:defRPr/>
            </a:pPr>
            <a:r>
              <a:rPr lang="ru-RU" sz="7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208</a:t>
            </a:r>
          </a:p>
        </p:txBody>
      </p:sp>
      <p:sp>
        <p:nvSpPr>
          <p:cNvPr id="52" name="Прямоугольник 51"/>
          <p:cNvSpPr/>
          <p:nvPr userDrawn="1"/>
        </p:nvSpPr>
        <p:spPr>
          <a:xfrm>
            <a:off x="9249091" y="436960"/>
            <a:ext cx="377590" cy="436960"/>
          </a:xfrm>
          <a:prstGeom prst="rect">
            <a:avLst/>
          </a:prstGeom>
          <a:solidFill>
            <a:srgbClr val="99CC00"/>
          </a:solidFill>
          <a:ln w="3175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7903" tIns="38952" rIns="77903" bIns="38952" anchor="ctr"/>
          <a:lstStyle>
            <a:defPPr>
              <a:defRPr lang="ru-RU"/>
            </a:defPPr>
            <a:lvl1pPr marL="0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89582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779163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168745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558326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947908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337489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727071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116652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defRPr/>
            </a:pPr>
            <a:r>
              <a:rPr lang="ru-RU" sz="7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153</a:t>
            </a:r>
          </a:p>
          <a:p>
            <a:pPr algn="ctr" eaLnBrk="1" hangingPunct="1">
              <a:defRPr/>
            </a:pPr>
            <a:r>
              <a:rPr lang="ru-RU" sz="7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204</a:t>
            </a:r>
          </a:p>
          <a:p>
            <a:pPr algn="ctr" eaLnBrk="1" hangingPunct="1">
              <a:defRPr/>
            </a:pPr>
            <a:r>
              <a:rPr lang="ru-RU" sz="7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0</a:t>
            </a:r>
          </a:p>
        </p:txBody>
      </p:sp>
      <p:sp>
        <p:nvSpPr>
          <p:cNvPr id="53" name="Прямоугольник 52"/>
          <p:cNvSpPr/>
          <p:nvPr userDrawn="1"/>
        </p:nvSpPr>
        <p:spPr>
          <a:xfrm>
            <a:off x="9249091" y="3299236"/>
            <a:ext cx="377590" cy="436960"/>
          </a:xfrm>
          <a:prstGeom prst="rect">
            <a:avLst/>
          </a:prstGeom>
          <a:solidFill>
            <a:srgbClr val="E5F2F2"/>
          </a:solidFill>
          <a:ln w="3175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7903" tIns="38952" rIns="77903" bIns="38952" anchor="ctr"/>
          <a:lstStyle>
            <a:defPPr>
              <a:defRPr lang="ru-RU"/>
            </a:defPPr>
            <a:lvl1pPr marL="0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89582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779163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168745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558326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947908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337489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727071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116652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defRPr/>
            </a:pPr>
            <a:r>
              <a:rPr lang="ru-RU" sz="700" dirty="0">
                <a:solidFill>
                  <a:srgbClr val="000000"/>
                </a:solidFill>
              </a:rPr>
              <a:t>229</a:t>
            </a:r>
          </a:p>
          <a:p>
            <a:pPr algn="ctr" eaLnBrk="1" hangingPunct="1">
              <a:defRPr/>
            </a:pPr>
            <a:r>
              <a:rPr lang="ru-RU" sz="700" dirty="0">
                <a:solidFill>
                  <a:srgbClr val="000000"/>
                </a:solidFill>
              </a:rPr>
              <a:t>242</a:t>
            </a:r>
          </a:p>
          <a:p>
            <a:pPr algn="ctr" eaLnBrk="1" hangingPunct="1">
              <a:defRPr/>
            </a:pPr>
            <a:r>
              <a:rPr lang="ru-RU" sz="700" dirty="0">
                <a:solidFill>
                  <a:srgbClr val="000000"/>
                </a:solidFill>
              </a:rPr>
              <a:t>242</a:t>
            </a:r>
          </a:p>
        </p:txBody>
      </p:sp>
      <p:sp>
        <p:nvSpPr>
          <p:cNvPr id="54" name="Прямоугольник 53"/>
          <p:cNvSpPr/>
          <p:nvPr userDrawn="1"/>
        </p:nvSpPr>
        <p:spPr>
          <a:xfrm>
            <a:off x="9249091" y="1554956"/>
            <a:ext cx="377590" cy="438150"/>
          </a:xfrm>
          <a:prstGeom prst="rect">
            <a:avLst/>
          </a:prstGeom>
          <a:solidFill>
            <a:srgbClr val="F2F2F2"/>
          </a:solidFill>
          <a:ln w="3175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7903" tIns="38952" rIns="77903" bIns="38952" anchor="ctr"/>
          <a:lstStyle>
            <a:defPPr>
              <a:defRPr lang="ru-RU"/>
            </a:defPPr>
            <a:lvl1pPr marL="0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89582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779163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168745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558326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947908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337489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727071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116652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defRPr/>
            </a:pPr>
            <a:r>
              <a:rPr lang="ru-RU" sz="700" dirty="0">
                <a:solidFill>
                  <a:srgbClr val="000000"/>
                </a:solidFill>
              </a:rPr>
              <a:t>242</a:t>
            </a:r>
          </a:p>
          <a:p>
            <a:pPr algn="ctr" eaLnBrk="1" hangingPunct="1">
              <a:defRPr/>
            </a:pPr>
            <a:r>
              <a:rPr lang="ru-RU" sz="700" dirty="0">
                <a:solidFill>
                  <a:srgbClr val="000000"/>
                </a:solidFill>
              </a:rPr>
              <a:t>242</a:t>
            </a:r>
          </a:p>
          <a:p>
            <a:pPr algn="ctr" eaLnBrk="1" hangingPunct="1">
              <a:defRPr/>
            </a:pPr>
            <a:r>
              <a:rPr lang="ru-RU" sz="700" dirty="0">
                <a:solidFill>
                  <a:srgbClr val="000000"/>
                </a:solidFill>
              </a:rPr>
              <a:t>242</a:t>
            </a:r>
          </a:p>
        </p:txBody>
      </p:sp>
      <p:sp>
        <p:nvSpPr>
          <p:cNvPr id="55" name="Прямоугольник 54"/>
          <p:cNvSpPr/>
          <p:nvPr userDrawn="1"/>
        </p:nvSpPr>
        <p:spPr>
          <a:xfrm>
            <a:off x="9249091" y="1988343"/>
            <a:ext cx="377590" cy="436959"/>
          </a:xfrm>
          <a:prstGeom prst="rect">
            <a:avLst/>
          </a:prstGeom>
          <a:solidFill>
            <a:srgbClr val="B2D2D8"/>
          </a:solidFill>
          <a:ln w="3175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7903" tIns="38952" rIns="77903" bIns="38952" anchor="ctr"/>
          <a:lstStyle>
            <a:defPPr>
              <a:defRPr lang="ru-RU"/>
            </a:defPPr>
            <a:lvl1pPr marL="0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89582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779163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168745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558326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947908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337489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727071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116652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defRPr/>
            </a:pPr>
            <a:r>
              <a:rPr lang="ru-RU" sz="7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178</a:t>
            </a:r>
          </a:p>
          <a:p>
            <a:pPr algn="ctr" eaLnBrk="1" hangingPunct="1">
              <a:defRPr/>
            </a:pPr>
            <a:r>
              <a:rPr lang="ru-RU" sz="7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210</a:t>
            </a:r>
          </a:p>
          <a:p>
            <a:pPr algn="ctr" eaLnBrk="1" hangingPunct="1">
              <a:defRPr/>
            </a:pPr>
            <a:r>
              <a:rPr lang="ru-RU" sz="7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216</a:t>
            </a:r>
          </a:p>
        </p:txBody>
      </p:sp>
      <p:sp>
        <p:nvSpPr>
          <p:cNvPr id="56" name="Прямоугольник 55"/>
          <p:cNvSpPr/>
          <p:nvPr userDrawn="1"/>
        </p:nvSpPr>
        <p:spPr>
          <a:xfrm>
            <a:off x="9249091" y="2425307"/>
            <a:ext cx="377590" cy="436960"/>
          </a:xfrm>
          <a:prstGeom prst="rect">
            <a:avLst/>
          </a:prstGeom>
          <a:solidFill>
            <a:srgbClr val="FFC000"/>
          </a:solidFill>
          <a:ln w="3175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7903" tIns="38952" rIns="77903" bIns="38952" anchor="ctr"/>
          <a:lstStyle>
            <a:defPPr>
              <a:defRPr lang="ru-RU"/>
            </a:defPPr>
            <a:lvl1pPr marL="0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89582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779163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168745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558326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947908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337489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727071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116652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defRPr/>
            </a:pPr>
            <a:r>
              <a:rPr lang="ru-RU" sz="700" dirty="0">
                <a:solidFill>
                  <a:srgbClr val="000000"/>
                </a:solidFill>
              </a:rPr>
              <a:t>255</a:t>
            </a:r>
          </a:p>
          <a:p>
            <a:pPr algn="ctr" eaLnBrk="1" hangingPunct="1">
              <a:defRPr/>
            </a:pPr>
            <a:r>
              <a:rPr lang="ru-RU" sz="700" dirty="0">
                <a:solidFill>
                  <a:srgbClr val="000000"/>
                </a:solidFill>
              </a:rPr>
              <a:t>192</a:t>
            </a:r>
          </a:p>
          <a:p>
            <a:pPr algn="ctr" eaLnBrk="1" hangingPunct="1">
              <a:defRPr/>
            </a:pPr>
            <a:r>
              <a:rPr lang="ru-RU" sz="700" dirty="0">
                <a:solidFill>
                  <a:srgbClr val="000000"/>
                </a:solidFill>
              </a:rPr>
              <a:t>0</a:t>
            </a:r>
          </a:p>
        </p:txBody>
      </p:sp>
      <p:sp>
        <p:nvSpPr>
          <p:cNvPr id="57" name="Прямоугольник 56"/>
          <p:cNvSpPr/>
          <p:nvPr userDrawn="1"/>
        </p:nvSpPr>
        <p:spPr>
          <a:xfrm>
            <a:off x="9249091" y="2862263"/>
            <a:ext cx="377590" cy="436959"/>
          </a:xfrm>
          <a:prstGeom prst="rect">
            <a:avLst/>
          </a:prstGeom>
          <a:solidFill>
            <a:srgbClr val="C00000"/>
          </a:solidFill>
          <a:ln w="3175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7903" tIns="38952" rIns="77903" bIns="38952" anchor="ctr"/>
          <a:lstStyle>
            <a:defPPr>
              <a:defRPr lang="ru-RU"/>
            </a:defPPr>
            <a:lvl1pPr marL="0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89582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779163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168745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558326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947908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337489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727071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116652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defRPr/>
            </a:pPr>
            <a:r>
              <a:rPr lang="ru-RU" sz="700" dirty="0">
                <a:solidFill>
                  <a:srgbClr val="FFFFFF"/>
                </a:solidFill>
              </a:rPr>
              <a:t>192</a:t>
            </a:r>
          </a:p>
          <a:p>
            <a:pPr algn="ctr" eaLnBrk="1" hangingPunct="1">
              <a:defRPr/>
            </a:pPr>
            <a:r>
              <a:rPr lang="ru-RU" sz="700" dirty="0">
                <a:solidFill>
                  <a:srgbClr val="FFFFFF"/>
                </a:solidFill>
              </a:rPr>
              <a:t>0</a:t>
            </a:r>
          </a:p>
          <a:p>
            <a:pPr algn="ctr" eaLnBrk="1" hangingPunct="1">
              <a:defRPr/>
            </a:pPr>
            <a:r>
              <a:rPr lang="ru-RU" sz="700" dirty="0">
                <a:solidFill>
                  <a:srgbClr val="FFFFFF"/>
                </a:solidFill>
              </a:rPr>
              <a:t>0</a:t>
            </a:r>
          </a:p>
        </p:txBody>
      </p:sp>
      <p:sp>
        <p:nvSpPr>
          <p:cNvPr id="58" name="Прямоугольник 57"/>
          <p:cNvSpPr/>
          <p:nvPr userDrawn="1"/>
        </p:nvSpPr>
        <p:spPr>
          <a:xfrm>
            <a:off x="9249091" y="3736181"/>
            <a:ext cx="377590" cy="438150"/>
          </a:xfrm>
          <a:prstGeom prst="rect">
            <a:avLst/>
          </a:prstGeom>
          <a:solidFill>
            <a:srgbClr val="808080"/>
          </a:solidFill>
          <a:ln w="3175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7903" tIns="38952" rIns="77903" bIns="38952" anchor="ctr"/>
          <a:lstStyle>
            <a:defPPr>
              <a:defRPr lang="ru-RU"/>
            </a:defPPr>
            <a:lvl1pPr marL="0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89582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779163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168745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558326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947908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337489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727071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116652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defRPr/>
            </a:pPr>
            <a:r>
              <a:rPr lang="ru-RU" sz="700" dirty="0">
                <a:solidFill>
                  <a:srgbClr val="FFFFFF"/>
                </a:solidFill>
              </a:rPr>
              <a:t>128</a:t>
            </a:r>
          </a:p>
          <a:p>
            <a:pPr algn="ctr" eaLnBrk="1" hangingPunct="1">
              <a:defRPr/>
            </a:pPr>
            <a:r>
              <a:rPr lang="ru-RU" sz="700" dirty="0">
                <a:solidFill>
                  <a:srgbClr val="FFFFFF"/>
                </a:solidFill>
              </a:rPr>
              <a:t>128</a:t>
            </a:r>
          </a:p>
          <a:p>
            <a:pPr algn="ctr" eaLnBrk="1" hangingPunct="1">
              <a:defRPr/>
            </a:pPr>
            <a:r>
              <a:rPr lang="ru-RU" sz="700" dirty="0">
                <a:solidFill>
                  <a:srgbClr val="FFFFFF"/>
                </a:solidFill>
              </a:rPr>
              <a:t>128</a:t>
            </a:r>
          </a:p>
        </p:txBody>
      </p:sp>
      <p:sp>
        <p:nvSpPr>
          <p:cNvPr id="59" name="Прямоугольник 58"/>
          <p:cNvSpPr/>
          <p:nvPr userDrawn="1"/>
        </p:nvSpPr>
        <p:spPr>
          <a:xfrm>
            <a:off x="9249091" y="4174331"/>
            <a:ext cx="377590" cy="438150"/>
          </a:xfrm>
          <a:prstGeom prst="rect">
            <a:avLst/>
          </a:prstGeom>
          <a:solidFill>
            <a:srgbClr val="F58A1F"/>
          </a:solidFill>
          <a:ln w="3175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7903" tIns="38952" rIns="77903" bIns="38952" anchor="ctr"/>
          <a:lstStyle>
            <a:defPPr>
              <a:defRPr lang="ru-RU"/>
            </a:defPPr>
            <a:lvl1pPr marL="0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89582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779163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168745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558326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947908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337489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727071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116652" algn="l" defTabSz="779163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defRPr/>
            </a:pPr>
            <a:r>
              <a:rPr lang="ru-RU" sz="700" dirty="0">
                <a:solidFill>
                  <a:srgbClr val="FFFFFF"/>
                </a:solidFill>
              </a:rPr>
              <a:t>245</a:t>
            </a:r>
          </a:p>
          <a:p>
            <a:pPr algn="ctr" eaLnBrk="1" hangingPunct="1">
              <a:defRPr/>
            </a:pPr>
            <a:r>
              <a:rPr lang="ru-RU" sz="700" dirty="0">
                <a:solidFill>
                  <a:srgbClr val="FFFFFF"/>
                </a:solidFill>
              </a:rPr>
              <a:t>138</a:t>
            </a:r>
          </a:p>
          <a:p>
            <a:pPr algn="ctr" eaLnBrk="1" hangingPunct="1">
              <a:defRPr/>
            </a:pPr>
            <a:r>
              <a:rPr lang="ru-RU" sz="700" dirty="0">
                <a:solidFill>
                  <a:srgbClr val="FFFFFF"/>
                </a:solidFill>
              </a:rPr>
              <a:t>31</a:t>
            </a:r>
          </a:p>
        </p:txBody>
      </p:sp>
    </p:spTree>
    <p:extLst>
      <p:ext uri="{BB962C8B-B14F-4D97-AF65-F5344CB8AC3E}">
        <p14:creationId xmlns:p14="http://schemas.microsoft.com/office/powerpoint/2010/main" val="6127209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98" r:id="rId1"/>
    <p:sldLayoutId id="2147484199" r:id="rId2"/>
    <p:sldLayoutId id="2147483717" r:id="rId3"/>
    <p:sldLayoutId id="2147483718" r:id="rId4"/>
    <p:sldLayoutId id="2147483725" r:id="rId5"/>
    <p:sldLayoutId id="2147483715" r:id="rId6"/>
    <p:sldLayoutId id="2147483713" r:id="rId7"/>
    <p:sldLayoutId id="2147483724" r:id="rId8"/>
    <p:sldLayoutId id="2147483716" r:id="rId9"/>
    <p:sldLayoutId id="2147484200" r:id="rId10"/>
    <p:sldLayoutId id="2147484201" r:id="rId11"/>
    <p:sldLayoutId id="2147484202" r:id="rId12"/>
    <p:sldLayoutId id="2147484203" r:id="rId13"/>
    <p:sldLayoutId id="2147484204" r:id="rId14"/>
    <p:sldLayoutId id="2147483729" r:id="rId15"/>
    <p:sldLayoutId id="2147484205" r:id="rId16"/>
    <p:sldLayoutId id="2147484206" r:id="rId17"/>
    <p:sldLayoutId id="2147484207" r:id="rId18"/>
    <p:sldLayoutId id="2147484208" r:id="rId19"/>
  </p:sldLayoutIdLst>
  <p:timing>
    <p:tnLst>
      <p:par>
        <p:cTn id="1" dur="indefinite" restart="never" nodeType="tmRoot"/>
      </p:par>
    </p:tnLst>
  </p:timing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lang="ru-RU" sz="1800" smtClean="0">
          <a:solidFill>
            <a:srgbClr val="008C95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>
          <a:solidFill>
            <a:schemeClr val="accent1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>
          <a:solidFill>
            <a:schemeClr val="accent1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>
          <a:solidFill>
            <a:schemeClr val="accent1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>
          <a:solidFill>
            <a:schemeClr val="accent1"/>
          </a:solidFill>
          <a:latin typeface="Arial" charset="0"/>
        </a:defRPr>
      </a:lvl5pPr>
      <a:lvl6pPr marL="389512" algn="l" rtl="0" eaLnBrk="1" fontAlgn="base" hangingPunct="1">
        <a:spcBef>
          <a:spcPct val="0"/>
        </a:spcBef>
        <a:spcAft>
          <a:spcPct val="0"/>
        </a:spcAft>
        <a:defRPr>
          <a:solidFill>
            <a:schemeClr val="tx1"/>
          </a:solidFill>
          <a:latin typeface="Arial" charset="0"/>
        </a:defRPr>
      </a:lvl6pPr>
      <a:lvl7pPr marL="779025" algn="l" rtl="0" eaLnBrk="1" fontAlgn="base" hangingPunct="1">
        <a:spcBef>
          <a:spcPct val="0"/>
        </a:spcBef>
        <a:spcAft>
          <a:spcPct val="0"/>
        </a:spcAft>
        <a:defRPr>
          <a:solidFill>
            <a:schemeClr val="tx1"/>
          </a:solidFill>
          <a:latin typeface="Arial" charset="0"/>
        </a:defRPr>
      </a:lvl7pPr>
      <a:lvl8pPr marL="1168538" algn="l" rtl="0" eaLnBrk="1" fontAlgn="base" hangingPunct="1">
        <a:spcBef>
          <a:spcPct val="0"/>
        </a:spcBef>
        <a:spcAft>
          <a:spcPct val="0"/>
        </a:spcAft>
        <a:defRPr>
          <a:solidFill>
            <a:schemeClr val="tx1"/>
          </a:solidFill>
          <a:latin typeface="Arial" charset="0"/>
        </a:defRPr>
      </a:lvl8pPr>
      <a:lvl9pPr marL="1558051" algn="l" rtl="0" eaLnBrk="1" fontAlgn="base" hangingPunct="1">
        <a:spcBef>
          <a:spcPct val="0"/>
        </a:spcBef>
        <a:spcAft>
          <a:spcPct val="0"/>
        </a:spcAft>
        <a:defRPr>
          <a:solidFill>
            <a:schemeClr val="tx1"/>
          </a:solidFill>
          <a:latin typeface="Arial" charset="0"/>
        </a:defRPr>
      </a:lvl9pPr>
    </p:titleStyle>
    <p:bodyStyle>
      <a:lvl1pPr marL="0" indent="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Font typeface="Wingdings" charset="2"/>
        <a:buNone/>
        <a:defRPr>
          <a:solidFill>
            <a:schemeClr val="tx1"/>
          </a:solidFill>
          <a:latin typeface="+mn-lt"/>
          <a:ea typeface="+mn-ea"/>
          <a:cs typeface="+mn-cs"/>
        </a:defRPr>
      </a:lvl1pPr>
      <a:lvl2pPr marL="450850" indent="-157163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Arial" panose="020B0604020202020204" pitchFamily="34" charset="0"/>
        <a:buChar char="•"/>
        <a:defRPr sz="1400">
          <a:solidFill>
            <a:schemeClr val="tx1"/>
          </a:solidFill>
          <a:latin typeface="+mn-lt"/>
        </a:defRPr>
      </a:lvl2pPr>
      <a:lvl3pPr marL="717550" indent="-125413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Arial" panose="020B0604020202020204" pitchFamily="34" charset="0"/>
        <a:buChar char="•"/>
        <a:defRPr sz="1300">
          <a:solidFill>
            <a:schemeClr val="tx1"/>
          </a:solidFill>
          <a:latin typeface="+mn-lt"/>
        </a:defRPr>
      </a:lvl3pPr>
      <a:lvl4pPr marL="984250" indent="-141288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Font typeface="Arial" panose="020B0604020202020204" pitchFamily="34" charset="0"/>
        <a:buChar char="•"/>
        <a:defRPr sz="1000">
          <a:solidFill>
            <a:schemeClr val="tx1"/>
          </a:solidFill>
          <a:latin typeface="+mn-lt"/>
        </a:defRPr>
      </a:lvl4pPr>
      <a:lvl5pPr marL="1257300" indent="-163513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Font typeface="Arial" panose="020B0604020202020204" pitchFamily="34" charset="0"/>
        <a:buChar char="•"/>
        <a:defRPr sz="1000">
          <a:solidFill>
            <a:schemeClr val="tx1"/>
          </a:solidFill>
          <a:latin typeface="+mn-lt"/>
        </a:defRPr>
      </a:lvl5pPr>
      <a:lvl6pPr marL="1751455" indent="-269143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Font typeface="Wingdings" pitchFamily="2" charset="2"/>
        <a:buChar char="§"/>
        <a:defRPr sz="1000">
          <a:solidFill>
            <a:schemeClr val="tx1"/>
          </a:solidFill>
          <a:latin typeface="+mn-lt"/>
        </a:defRPr>
      </a:lvl6pPr>
      <a:lvl7pPr marL="2140968" indent="-269143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Font typeface="Wingdings" pitchFamily="2" charset="2"/>
        <a:buChar char="§"/>
        <a:defRPr sz="1000">
          <a:solidFill>
            <a:schemeClr val="tx1"/>
          </a:solidFill>
          <a:latin typeface="+mn-lt"/>
        </a:defRPr>
      </a:lvl7pPr>
      <a:lvl8pPr marL="2530481" indent="-269143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Font typeface="Wingdings" pitchFamily="2" charset="2"/>
        <a:buChar char="§"/>
        <a:defRPr sz="1000">
          <a:solidFill>
            <a:schemeClr val="tx1"/>
          </a:solidFill>
          <a:latin typeface="+mn-lt"/>
        </a:defRPr>
      </a:lvl8pPr>
      <a:lvl9pPr marL="2919993" indent="-269143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Font typeface="Wingdings" pitchFamily="2" charset="2"/>
        <a:buChar char="§"/>
        <a:defRPr sz="1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779025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9512" algn="l" defTabSz="779025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79025" algn="l" defTabSz="779025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68538" algn="l" defTabSz="779025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58051" algn="l" defTabSz="779025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47563" algn="l" defTabSz="779025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337078" algn="l" defTabSz="779025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726589" algn="l" defTabSz="779025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116102" algn="l" defTabSz="779025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509" userDrawn="1">
          <p15:clr>
            <a:srgbClr val="F26B43"/>
          </p15:clr>
        </p15:guide>
        <p15:guide id="2" pos="158" userDrawn="1">
          <p15:clr>
            <a:srgbClr val="F26B43"/>
          </p15:clr>
        </p15:guide>
        <p15:guide id="3" orient="horz" pos="2958" userDrawn="1">
          <p15:clr>
            <a:srgbClr val="F26B43"/>
          </p15:clr>
        </p15:guide>
        <p15:guide id="4" pos="5602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image" Target="../media/image26.jpeg"/><Relationship Id="rId7" Type="http://schemas.openxmlformats.org/officeDocument/2006/relationships/image" Target="../media/image30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Relationship Id="rId9" Type="http://schemas.openxmlformats.org/officeDocument/2006/relationships/image" Target="../media/image3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g"/><Relationship Id="rId3" Type="http://schemas.openxmlformats.org/officeDocument/2006/relationships/image" Target="../media/image26.jpeg"/><Relationship Id="rId7" Type="http://schemas.openxmlformats.org/officeDocument/2006/relationships/image" Target="../media/image32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5.png"/><Relationship Id="rId5" Type="http://schemas.openxmlformats.org/officeDocument/2006/relationships/image" Target="../media/image57.jpg"/><Relationship Id="rId4" Type="http://schemas.openxmlformats.org/officeDocument/2006/relationships/image" Target="../media/image56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1.emf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9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76.tiff"/><Relationship Id="rId4" Type="http://schemas.openxmlformats.org/officeDocument/2006/relationships/image" Target="../media/image75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3" Type="http://schemas.openxmlformats.org/officeDocument/2006/relationships/image" Target="../media/image77.png"/><Relationship Id="rId7" Type="http://schemas.openxmlformats.org/officeDocument/2006/relationships/image" Target="../media/image8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80.png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emf"/><Relationship Id="rId3" Type="http://schemas.openxmlformats.org/officeDocument/2006/relationships/image" Target="../media/image83.png"/><Relationship Id="rId7" Type="http://schemas.openxmlformats.org/officeDocument/2006/relationships/image" Target="../media/image87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86.png"/><Relationship Id="rId5" Type="http://schemas.openxmlformats.org/officeDocument/2006/relationships/image" Target="../media/image85.png"/><Relationship Id="rId4" Type="http://schemas.openxmlformats.org/officeDocument/2006/relationships/image" Target="../media/image84.png"/><Relationship Id="rId9" Type="http://schemas.openxmlformats.org/officeDocument/2006/relationships/image" Target="../media/image89.em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9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93.jpeg"/><Relationship Id="rId4" Type="http://schemas.openxmlformats.org/officeDocument/2006/relationships/image" Target="../media/image92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5.emf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hyperlink" Target="https://commons.wikimedia.org/wiki/File:Scissoring.gif?uselang=ru" TargetMode="External"/><Relationship Id="rId13" Type="http://schemas.openxmlformats.org/officeDocument/2006/relationships/image" Target="../media/image101.gif"/><Relationship Id="rId3" Type="http://schemas.openxmlformats.org/officeDocument/2006/relationships/image" Target="../media/image96.jpeg"/><Relationship Id="rId7" Type="http://schemas.openxmlformats.org/officeDocument/2006/relationships/image" Target="../media/image98.gif"/><Relationship Id="rId12" Type="http://schemas.openxmlformats.org/officeDocument/2006/relationships/hyperlink" Target="https://commons.wikimedia.org/wiki/File:Wagging.gif?uselang=ru" TargetMode="External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103.png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commons.wikimedia.org/wiki/File:Symmetrical_stretching.gif?uselang=ru" TargetMode="External"/><Relationship Id="rId11" Type="http://schemas.openxmlformats.org/officeDocument/2006/relationships/image" Target="../media/image100.gif"/><Relationship Id="rId5" Type="http://schemas.openxmlformats.org/officeDocument/2006/relationships/image" Target="../media/image97.gif"/><Relationship Id="rId15" Type="http://schemas.openxmlformats.org/officeDocument/2006/relationships/image" Target="../media/image102.gif"/><Relationship Id="rId10" Type="http://schemas.openxmlformats.org/officeDocument/2006/relationships/hyperlink" Target="https://commons.wikimedia.org/wiki/File:Modo_rotacao.gif?uselang=ru" TargetMode="External"/><Relationship Id="rId4" Type="http://schemas.openxmlformats.org/officeDocument/2006/relationships/hyperlink" Target="https://commons.wikimedia.org/wiki/File:Asymmetrical_stretching.gif?uselang=ru" TargetMode="External"/><Relationship Id="rId9" Type="http://schemas.openxmlformats.org/officeDocument/2006/relationships/image" Target="../media/image99.gif"/><Relationship Id="rId14" Type="http://schemas.openxmlformats.org/officeDocument/2006/relationships/hyperlink" Target="https://commons.wikimedia.org/wiki/File:Twisting.gif?uselang=ru" TargetMode="Externa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5" Type="http://schemas.microsoft.com/office/2007/relationships/hdphoto" Target="../media/hdphoto3.wdp"/><Relationship Id="rId4" Type="http://schemas.openxmlformats.org/officeDocument/2006/relationships/image" Target="../media/image10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1.png"/><Relationship Id="rId7" Type="http://schemas.openxmlformats.org/officeDocument/2006/relationships/image" Target="../media/image14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microsoft.com/office/2007/relationships/hdphoto" Target="../media/hdphoto1.wdp"/><Relationship Id="rId9" Type="http://schemas.openxmlformats.org/officeDocument/2006/relationships/image" Target="../media/image16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gif"/><Relationship Id="rId7" Type="http://schemas.openxmlformats.org/officeDocument/2006/relationships/image" Target="../media/image110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9.png"/><Relationship Id="rId5" Type="http://schemas.openxmlformats.org/officeDocument/2006/relationships/image" Target="../media/image108.jpg"/><Relationship Id="rId4" Type="http://schemas.openxmlformats.org/officeDocument/2006/relationships/image" Target="../media/image107.jpe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5.jpeg"/><Relationship Id="rId3" Type="http://schemas.openxmlformats.org/officeDocument/2006/relationships/image" Target="../media/image520.png"/><Relationship Id="rId7" Type="http://schemas.openxmlformats.org/officeDocument/2006/relationships/image" Target="../media/image11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3.png"/><Relationship Id="rId5" Type="http://schemas.openxmlformats.org/officeDocument/2006/relationships/image" Target="../media/image112.png"/><Relationship Id="rId4" Type="http://schemas.openxmlformats.org/officeDocument/2006/relationships/image" Target="../media/image111.tif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7" Type="http://schemas.openxmlformats.org/officeDocument/2006/relationships/image" Target="../media/image120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9.jpeg"/><Relationship Id="rId5" Type="http://schemas.openxmlformats.org/officeDocument/2006/relationships/image" Target="../media/image118.jpeg"/><Relationship Id="rId4" Type="http://schemas.openxmlformats.org/officeDocument/2006/relationships/image" Target="../media/image117.jpe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5.jpeg"/><Relationship Id="rId3" Type="http://schemas.openxmlformats.org/officeDocument/2006/relationships/hyperlink" Target="https://www.google.com/url?sa=i&amp;rct=j&amp;q=&amp;esrc=s&amp;source=images&amp;cd=&amp;cad=rja&amp;uact=8&amp;ved=2ahUKEwjDh_u-zqveAhWBqiwKHYupA5cQjRx6BAgBEAU&amp;url=https://en.wikipedia.org/wiki/Soxhlet_extractor&amp;psig=AOvVaw189DMtpKvs-i8rz40LqcG6&amp;ust=1540901207280678" TargetMode="External"/><Relationship Id="rId7" Type="http://schemas.openxmlformats.org/officeDocument/2006/relationships/image" Target="../media/image124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3.png"/><Relationship Id="rId5" Type="http://schemas.openxmlformats.org/officeDocument/2006/relationships/image" Target="../media/image122.jpeg"/><Relationship Id="rId4" Type="http://schemas.openxmlformats.org/officeDocument/2006/relationships/image" Target="../media/image121.gif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jpeg"/><Relationship Id="rId7" Type="http://schemas.openxmlformats.org/officeDocument/2006/relationships/image" Target="../media/image131.png"/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0.png"/><Relationship Id="rId5" Type="http://schemas.openxmlformats.org/officeDocument/2006/relationships/image" Target="../media/image129.png"/><Relationship Id="rId4" Type="http://schemas.openxmlformats.org/officeDocument/2006/relationships/image" Target="../media/image128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35.png"/><Relationship Id="rId4" Type="http://schemas.openxmlformats.org/officeDocument/2006/relationships/image" Target="../media/image134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png"/><Relationship Id="rId7" Type="http://schemas.openxmlformats.org/officeDocument/2006/relationships/image" Target="../media/image138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6" Type="http://schemas.microsoft.com/office/2007/relationships/hdphoto" Target="../media/hdphoto5.wdp"/><Relationship Id="rId5" Type="http://schemas.openxmlformats.org/officeDocument/2006/relationships/image" Target="../media/image137.png"/><Relationship Id="rId4" Type="http://schemas.microsoft.com/office/2007/relationships/hdphoto" Target="../media/hdphoto4.wdp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jpeg"/><Relationship Id="rId2" Type="http://schemas.openxmlformats.org/officeDocument/2006/relationships/image" Target="../media/image139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3.jpeg"/><Relationship Id="rId5" Type="http://schemas.openxmlformats.org/officeDocument/2006/relationships/image" Target="../media/image142.jpeg"/><Relationship Id="rId4" Type="http://schemas.openxmlformats.org/officeDocument/2006/relationships/image" Target="../media/image141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jpg"/><Relationship Id="rId3" Type="http://schemas.openxmlformats.org/officeDocument/2006/relationships/image" Target="../media/image109.png"/><Relationship Id="rId7" Type="http://schemas.openxmlformats.org/officeDocument/2006/relationships/image" Target="../media/image96.jpeg"/><Relationship Id="rId2" Type="http://schemas.openxmlformats.org/officeDocument/2006/relationships/image" Target="../media/image108.jp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0.jpg"/><Relationship Id="rId5" Type="http://schemas.openxmlformats.org/officeDocument/2006/relationships/image" Target="../media/image126.jpeg"/><Relationship Id="rId4" Type="http://schemas.openxmlformats.org/officeDocument/2006/relationships/image" Target="../media/image144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jpg"/><Relationship Id="rId2" Type="http://schemas.openxmlformats.org/officeDocument/2006/relationships/hyperlink" Target="mailto:VasilevaEP@sibur.ru" TargetMode="Externa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9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microsoft.com/office/2007/relationships/hdphoto" Target="../media/hdphoto2.wdp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47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4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Рекламационный анализ: принципы, методы исследования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ru-RU" dirty="0" smtClean="0"/>
              <a:t>Асланян Артур</a:t>
            </a:r>
          </a:p>
          <a:p>
            <a:r>
              <a:rPr lang="ru-RU" dirty="0" smtClean="0"/>
              <a:t>Брусина Юлия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Подзаголовок 5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8417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Важнейшие эксплуатационные свойства пленок</a:t>
            </a:r>
          </a:p>
        </p:txBody>
      </p:sp>
      <p:grpSp>
        <p:nvGrpSpPr>
          <p:cNvPr id="4" name="Группа 3"/>
          <p:cNvGrpSpPr/>
          <p:nvPr/>
        </p:nvGrpSpPr>
        <p:grpSpPr>
          <a:xfrm>
            <a:off x="2015710" y="900974"/>
            <a:ext cx="5116180" cy="3832723"/>
            <a:chOff x="4086604" y="1049277"/>
            <a:chExt cx="4268968" cy="3090100"/>
          </a:xfrm>
        </p:grpSpPr>
        <p:grpSp>
          <p:nvGrpSpPr>
            <p:cNvPr id="5" name="Группа 4"/>
            <p:cNvGrpSpPr/>
            <p:nvPr/>
          </p:nvGrpSpPr>
          <p:grpSpPr>
            <a:xfrm>
              <a:off x="4086604" y="1049277"/>
              <a:ext cx="4268968" cy="3090100"/>
              <a:chOff x="107950" y="1461501"/>
              <a:chExt cx="8243890" cy="4739274"/>
            </a:xfrm>
          </p:grpSpPr>
          <p:pic>
            <p:nvPicPr>
              <p:cNvPr id="7" name="Picture 14" descr="pack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971801" y="1524000"/>
                <a:ext cx="3319464" cy="46767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8" name="Picture 16" descr="inert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47688" y="2695575"/>
                <a:ext cx="3173412" cy="6127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9" name="Picture 17" descr="ps1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51445" y="3544817"/>
                <a:ext cx="2057400" cy="113823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0" name="Picture 19" descr="moisture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62050" y="5000625"/>
                <a:ext cx="2176463" cy="10017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1" name="Picture 20" descr="flavour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572125" y="4381500"/>
                <a:ext cx="2779713" cy="7731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2" name="Picture 21" descr="taint"/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695950" y="5067300"/>
                <a:ext cx="1809750" cy="7127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3" name="Picture 22" descr="uv_light"/>
              <p:cNvPicPr>
                <a:picLocks noChangeAspect="1" noChangeArrowheads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937252" y="1642269"/>
                <a:ext cx="2414588" cy="130333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4" name="Text Box 27"/>
              <p:cNvSpPr txBox="1">
                <a:spLocks noChangeArrowheads="1"/>
              </p:cNvSpPr>
              <p:nvPr/>
            </p:nvSpPr>
            <p:spPr bwMode="auto">
              <a:xfrm>
                <a:off x="2971799" y="5683412"/>
                <a:ext cx="1930895" cy="31892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1A3C7E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72000" tIns="36000" rIns="72000" bIns="36000">
                <a:spAutoFit/>
              </a:bodyPr>
              <a:lstStyle>
                <a:lvl1pPr>
                  <a:defRPr sz="1400">
                    <a:solidFill>
                      <a:schemeClr val="tx1"/>
                    </a:solidFill>
                    <a:latin typeface="TodaySB" pitchFamily="2" charset="0"/>
                  </a:defRPr>
                </a:lvl1pPr>
                <a:lvl2pPr marL="742950" indent="-285750">
                  <a:defRPr sz="1400">
                    <a:solidFill>
                      <a:schemeClr val="tx1"/>
                    </a:solidFill>
                    <a:latin typeface="TodaySB" pitchFamily="2" charset="0"/>
                  </a:defRPr>
                </a:lvl2pPr>
                <a:lvl3pPr marL="1143000" indent="-228600">
                  <a:defRPr sz="1400">
                    <a:solidFill>
                      <a:schemeClr val="tx1"/>
                    </a:solidFill>
                    <a:latin typeface="TodaySB" pitchFamily="2" charset="0"/>
                  </a:defRPr>
                </a:lvl3pPr>
                <a:lvl4pPr marL="1600200" indent="-228600">
                  <a:defRPr sz="1400">
                    <a:solidFill>
                      <a:schemeClr val="tx1"/>
                    </a:solidFill>
                    <a:latin typeface="TodaySB" pitchFamily="2" charset="0"/>
                  </a:defRPr>
                </a:lvl4pPr>
                <a:lvl5pPr marL="2057400" indent="-228600">
                  <a:defRPr sz="1400">
                    <a:solidFill>
                      <a:schemeClr val="tx1"/>
                    </a:solidFill>
                    <a:latin typeface="TodaySB" pitchFamily="2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TodaySB" pitchFamily="2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TodaySB" pitchFamily="2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TodaySB" pitchFamily="2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TodaySB" pitchFamily="2" charset="0"/>
                  </a:defRPr>
                </a:lvl9pPr>
              </a:lstStyle>
              <a:p>
                <a:pPr algn="l" eaLnBrk="1" hangingPunct="1">
                  <a:spcBef>
                    <a:spcPct val="50000"/>
                  </a:spcBef>
                </a:pPr>
                <a:r>
                  <a:rPr lang="ru-RU" altLang="ru-RU" sz="1600" b="1" dirty="0" smtClean="0">
                    <a:solidFill>
                      <a:srgbClr val="1A3C7E"/>
                    </a:solidFill>
                    <a:latin typeface="Arial" pitchFamily="34" charset="0"/>
                    <a:cs typeface="Arial" pitchFamily="34" charset="0"/>
                  </a:rPr>
                  <a:t>Целостность</a:t>
                </a:r>
                <a:r>
                  <a:rPr lang="pl-PL" altLang="ru-RU" sz="1600" b="1" dirty="0" smtClean="0">
                    <a:solidFill>
                      <a:srgbClr val="1A3C7E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ru-RU" altLang="ru-RU" sz="1600" b="1" dirty="0">
                    <a:solidFill>
                      <a:srgbClr val="1A3C7E"/>
                    </a:solidFill>
                    <a:latin typeface="Arial" pitchFamily="34" charset="0"/>
                    <a:cs typeface="Arial" pitchFamily="34" charset="0"/>
                  </a:rPr>
                  <a:t>шва</a:t>
                </a:r>
              </a:p>
            </p:txBody>
          </p:sp>
          <p:grpSp>
            <p:nvGrpSpPr>
              <p:cNvPr id="15" name="Group 29"/>
              <p:cNvGrpSpPr>
                <a:grpSpLocks/>
              </p:cNvGrpSpPr>
              <p:nvPr/>
            </p:nvGrpSpPr>
            <p:grpSpPr bwMode="auto">
              <a:xfrm>
                <a:off x="1131888" y="1700213"/>
                <a:ext cx="2476500" cy="955675"/>
                <a:chOff x="713" y="1071"/>
                <a:chExt cx="1560" cy="602"/>
              </a:xfrm>
            </p:grpSpPr>
            <p:pic>
              <p:nvPicPr>
                <p:cNvPr id="31" name="Picture 15" descr="oxygen"/>
                <p:cNvPicPr>
                  <a:picLocks noChangeAspect="1" noChangeArrowheads="1"/>
                </p:cNvPicPr>
                <p:nvPr/>
              </p:nvPicPr>
              <p:blipFill>
                <a:blip r:embed="rId9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741" y="1071"/>
                  <a:ext cx="1532" cy="58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32" name="Rectangle 28"/>
                <p:cNvSpPr>
                  <a:spLocks noChangeArrowheads="1"/>
                </p:cNvSpPr>
                <p:nvPr/>
              </p:nvSpPr>
              <p:spPr bwMode="auto">
                <a:xfrm>
                  <a:off x="713" y="1445"/>
                  <a:ext cx="631" cy="228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3175" algn="ctr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defRPr sz="1400">
                      <a:solidFill>
                        <a:schemeClr val="tx1"/>
                      </a:solidFill>
                      <a:latin typeface="TodaySB" pitchFamily="2" charset="0"/>
                    </a:defRPr>
                  </a:lvl1pPr>
                  <a:lvl2pPr marL="742950" indent="-285750">
                    <a:defRPr sz="1400">
                      <a:solidFill>
                        <a:schemeClr val="tx1"/>
                      </a:solidFill>
                      <a:latin typeface="TodaySB" pitchFamily="2" charset="0"/>
                    </a:defRPr>
                  </a:lvl2pPr>
                  <a:lvl3pPr marL="1143000" indent="-228600">
                    <a:defRPr sz="1400">
                      <a:solidFill>
                        <a:schemeClr val="tx1"/>
                      </a:solidFill>
                      <a:latin typeface="TodaySB" pitchFamily="2" charset="0"/>
                    </a:defRPr>
                  </a:lvl3pPr>
                  <a:lvl4pPr marL="1600200" indent="-228600">
                    <a:defRPr sz="1400">
                      <a:solidFill>
                        <a:schemeClr val="tx1"/>
                      </a:solidFill>
                      <a:latin typeface="TodaySB" pitchFamily="2" charset="0"/>
                    </a:defRPr>
                  </a:lvl4pPr>
                  <a:lvl5pPr marL="2057400" indent="-228600">
                    <a:defRPr sz="1400">
                      <a:solidFill>
                        <a:schemeClr val="tx1"/>
                      </a:solidFill>
                      <a:latin typeface="TodaySB" pitchFamily="2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>
                      <a:solidFill>
                        <a:schemeClr val="tx1"/>
                      </a:solidFill>
                      <a:latin typeface="TodaySB" pitchFamily="2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>
                      <a:solidFill>
                        <a:schemeClr val="tx1"/>
                      </a:solidFill>
                      <a:latin typeface="TodaySB" pitchFamily="2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>
                      <a:solidFill>
                        <a:schemeClr val="tx1"/>
                      </a:solidFill>
                      <a:latin typeface="TodaySB" pitchFamily="2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>
                      <a:solidFill>
                        <a:schemeClr val="tx1"/>
                      </a:solidFill>
                      <a:latin typeface="TodaySB" pitchFamily="2" charset="0"/>
                    </a:defRPr>
                  </a:lvl9pPr>
                </a:lstStyle>
                <a:p>
                  <a:endParaRPr lang="ru-RU" altLang="ru-RU"/>
                </a:p>
              </p:txBody>
            </p:sp>
          </p:grpSp>
          <p:sp>
            <p:nvSpPr>
              <p:cNvPr id="16" name="Rectangle 30"/>
              <p:cNvSpPr>
                <a:spLocks noChangeArrowheads="1"/>
              </p:cNvSpPr>
              <p:nvPr/>
            </p:nvSpPr>
            <p:spPr bwMode="auto">
              <a:xfrm>
                <a:off x="998538" y="2332038"/>
                <a:ext cx="1047750" cy="2444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defRPr sz="1400">
                    <a:solidFill>
                      <a:schemeClr val="tx1"/>
                    </a:solidFill>
                    <a:latin typeface="TodaySB" pitchFamily="2" charset="0"/>
                  </a:defRPr>
                </a:lvl1pPr>
                <a:lvl2pPr marL="742950" indent="-285750">
                  <a:defRPr sz="1400">
                    <a:solidFill>
                      <a:schemeClr val="tx1"/>
                    </a:solidFill>
                    <a:latin typeface="TodaySB" pitchFamily="2" charset="0"/>
                  </a:defRPr>
                </a:lvl2pPr>
                <a:lvl3pPr marL="1143000" indent="-228600">
                  <a:defRPr sz="1400">
                    <a:solidFill>
                      <a:schemeClr val="tx1"/>
                    </a:solidFill>
                    <a:latin typeface="TodaySB" pitchFamily="2" charset="0"/>
                  </a:defRPr>
                </a:lvl3pPr>
                <a:lvl4pPr marL="1600200" indent="-228600">
                  <a:defRPr sz="1400">
                    <a:solidFill>
                      <a:schemeClr val="tx1"/>
                    </a:solidFill>
                    <a:latin typeface="TodaySB" pitchFamily="2" charset="0"/>
                  </a:defRPr>
                </a:lvl4pPr>
                <a:lvl5pPr marL="2057400" indent="-228600">
                  <a:defRPr sz="1400">
                    <a:solidFill>
                      <a:schemeClr val="tx1"/>
                    </a:solidFill>
                    <a:latin typeface="TodaySB" pitchFamily="2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TodaySB" pitchFamily="2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TodaySB" pitchFamily="2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TodaySB" pitchFamily="2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TodaySB" pitchFamily="2" charset="0"/>
                  </a:defRPr>
                </a:lvl9pPr>
              </a:lstStyle>
              <a:p>
                <a:r>
                  <a:rPr lang="pl-PL" altLang="ru-RU" sz="1600" b="1">
                    <a:solidFill>
                      <a:srgbClr val="000099"/>
                    </a:solidFill>
                    <a:latin typeface="Arial" pitchFamily="34" charset="0"/>
                  </a:rPr>
                  <a:t> </a:t>
                </a:r>
                <a:r>
                  <a:rPr lang="ru-RU" altLang="ru-RU" sz="1600" b="1">
                    <a:solidFill>
                      <a:srgbClr val="000099"/>
                    </a:solidFill>
                    <a:latin typeface="Arial" pitchFamily="34" charset="0"/>
                    <a:cs typeface="Arial" pitchFamily="34" charset="0"/>
                  </a:rPr>
                  <a:t>Кислород</a:t>
                </a:r>
                <a:endParaRPr lang="ru-RU" altLang="ru-RU" sz="1600">
                  <a:solidFill>
                    <a:srgbClr val="000099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7" name="Rectangle 33"/>
              <p:cNvSpPr>
                <a:spLocks noChangeArrowheads="1"/>
              </p:cNvSpPr>
              <p:nvPr/>
            </p:nvSpPr>
            <p:spPr bwMode="auto">
              <a:xfrm>
                <a:off x="377825" y="2887663"/>
                <a:ext cx="2119313" cy="52387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17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1400">
                    <a:solidFill>
                      <a:schemeClr val="tx1"/>
                    </a:solidFill>
                    <a:latin typeface="TodaySB" pitchFamily="2" charset="0"/>
                  </a:defRPr>
                </a:lvl1pPr>
                <a:lvl2pPr marL="742950" indent="-285750">
                  <a:defRPr sz="1400">
                    <a:solidFill>
                      <a:schemeClr val="tx1"/>
                    </a:solidFill>
                    <a:latin typeface="TodaySB" pitchFamily="2" charset="0"/>
                  </a:defRPr>
                </a:lvl2pPr>
                <a:lvl3pPr marL="1143000" indent="-228600">
                  <a:defRPr sz="1400">
                    <a:solidFill>
                      <a:schemeClr val="tx1"/>
                    </a:solidFill>
                    <a:latin typeface="TodaySB" pitchFamily="2" charset="0"/>
                  </a:defRPr>
                </a:lvl3pPr>
                <a:lvl4pPr marL="1600200" indent="-228600">
                  <a:defRPr sz="1400">
                    <a:solidFill>
                      <a:schemeClr val="tx1"/>
                    </a:solidFill>
                    <a:latin typeface="TodaySB" pitchFamily="2" charset="0"/>
                  </a:defRPr>
                </a:lvl4pPr>
                <a:lvl5pPr marL="2057400" indent="-228600">
                  <a:defRPr sz="1400">
                    <a:solidFill>
                      <a:schemeClr val="tx1"/>
                    </a:solidFill>
                    <a:latin typeface="TodaySB" pitchFamily="2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TodaySB" pitchFamily="2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TodaySB" pitchFamily="2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TodaySB" pitchFamily="2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TodaySB" pitchFamily="2" charset="0"/>
                  </a:defRPr>
                </a:lvl9pPr>
              </a:lstStyle>
              <a:p>
                <a:endParaRPr lang="ru-RU" altLang="ru-RU"/>
              </a:p>
            </p:txBody>
          </p:sp>
          <p:sp>
            <p:nvSpPr>
              <p:cNvPr id="18" name="Rectangle 34"/>
              <p:cNvSpPr>
                <a:spLocks noChangeArrowheads="1"/>
              </p:cNvSpPr>
              <p:nvPr/>
            </p:nvSpPr>
            <p:spPr bwMode="auto">
              <a:xfrm>
                <a:off x="263525" y="3022600"/>
                <a:ext cx="2143125" cy="2444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defRPr sz="1400">
                    <a:solidFill>
                      <a:schemeClr val="tx1"/>
                    </a:solidFill>
                    <a:latin typeface="TodaySB" pitchFamily="2" charset="0"/>
                  </a:defRPr>
                </a:lvl1pPr>
                <a:lvl2pPr marL="742950" indent="-285750">
                  <a:defRPr sz="1400">
                    <a:solidFill>
                      <a:schemeClr val="tx1"/>
                    </a:solidFill>
                    <a:latin typeface="TodaySB" pitchFamily="2" charset="0"/>
                  </a:defRPr>
                </a:lvl2pPr>
                <a:lvl3pPr marL="1143000" indent="-228600">
                  <a:defRPr sz="1400">
                    <a:solidFill>
                      <a:schemeClr val="tx1"/>
                    </a:solidFill>
                    <a:latin typeface="TodaySB" pitchFamily="2" charset="0"/>
                  </a:defRPr>
                </a:lvl3pPr>
                <a:lvl4pPr marL="1600200" indent="-228600">
                  <a:defRPr sz="1400">
                    <a:solidFill>
                      <a:schemeClr val="tx1"/>
                    </a:solidFill>
                    <a:latin typeface="TodaySB" pitchFamily="2" charset="0"/>
                  </a:defRPr>
                </a:lvl4pPr>
                <a:lvl5pPr marL="2057400" indent="-228600">
                  <a:defRPr sz="1400">
                    <a:solidFill>
                      <a:schemeClr val="tx1"/>
                    </a:solidFill>
                    <a:latin typeface="TodaySB" pitchFamily="2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TodaySB" pitchFamily="2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TodaySB" pitchFamily="2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TodaySB" pitchFamily="2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TodaySB" pitchFamily="2" charset="0"/>
                  </a:defRPr>
                </a:lvl9pPr>
              </a:lstStyle>
              <a:p>
                <a:r>
                  <a:rPr lang="ru-RU" altLang="ru-RU" sz="1600" b="1" dirty="0">
                    <a:solidFill>
                      <a:srgbClr val="000099"/>
                    </a:solidFill>
                    <a:latin typeface="Arial" pitchFamily="34" charset="0"/>
                    <a:cs typeface="Arial" pitchFamily="34" charset="0"/>
                  </a:rPr>
                  <a:t>Инертная</a:t>
                </a:r>
                <a:r>
                  <a:rPr lang="pl-PL" altLang="ru-RU" sz="1600" b="1" dirty="0">
                    <a:solidFill>
                      <a:srgbClr val="000099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ru-RU" altLang="ru-RU" sz="1600" b="1" dirty="0">
                    <a:solidFill>
                      <a:srgbClr val="000099"/>
                    </a:solidFill>
                    <a:latin typeface="Arial" pitchFamily="34" charset="0"/>
                    <a:cs typeface="Arial" pitchFamily="34" charset="0"/>
                  </a:rPr>
                  <a:t>атмосфера</a:t>
                </a:r>
                <a:endParaRPr lang="ru-RU" altLang="ru-RU" sz="1600" dirty="0">
                  <a:solidFill>
                    <a:srgbClr val="000099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9" name="Rectangle 36"/>
              <p:cNvSpPr>
                <a:spLocks noChangeArrowheads="1"/>
              </p:cNvSpPr>
              <p:nvPr/>
            </p:nvSpPr>
            <p:spPr bwMode="auto">
              <a:xfrm>
                <a:off x="1001713" y="3454400"/>
                <a:ext cx="1276350" cy="6096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17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1400">
                    <a:solidFill>
                      <a:schemeClr val="tx1"/>
                    </a:solidFill>
                    <a:latin typeface="TodaySB" pitchFamily="2" charset="0"/>
                  </a:defRPr>
                </a:lvl1pPr>
                <a:lvl2pPr marL="742950" indent="-285750">
                  <a:defRPr sz="1400">
                    <a:solidFill>
                      <a:schemeClr val="tx1"/>
                    </a:solidFill>
                    <a:latin typeface="TodaySB" pitchFamily="2" charset="0"/>
                  </a:defRPr>
                </a:lvl2pPr>
                <a:lvl3pPr marL="1143000" indent="-228600">
                  <a:defRPr sz="1400">
                    <a:solidFill>
                      <a:schemeClr val="tx1"/>
                    </a:solidFill>
                    <a:latin typeface="TodaySB" pitchFamily="2" charset="0"/>
                  </a:defRPr>
                </a:lvl3pPr>
                <a:lvl4pPr marL="1600200" indent="-228600">
                  <a:defRPr sz="1400">
                    <a:solidFill>
                      <a:schemeClr val="tx1"/>
                    </a:solidFill>
                    <a:latin typeface="TodaySB" pitchFamily="2" charset="0"/>
                  </a:defRPr>
                </a:lvl4pPr>
                <a:lvl5pPr marL="2057400" indent="-228600">
                  <a:defRPr sz="1400">
                    <a:solidFill>
                      <a:schemeClr val="tx1"/>
                    </a:solidFill>
                    <a:latin typeface="TodaySB" pitchFamily="2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TodaySB" pitchFamily="2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TodaySB" pitchFamily="2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TodaySB" pitchFamily="2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TodaySB" pitchFamily="2" charset="0"/>
                  </a:defRPr>
                </a:lvl9pPr>
              </a:lstStyle>
              <a:p>
                <a:endParaRPr lang="ru-RU" altLang="ru-RU"/>
              </a:p>
            </p:txBody>
          </p:sp>
          <p:sp>
            <p:nvSpPr>
              <p:cNvPr id="20" name="Rectangle 37"/>
              <p:cNvSpPr>
                <a:spLocks noChangeArrowheads="1"/>
              </p:cNvSpPr>
              <p:nvPr/>
            </p:nvSpPr>
            <p:spPr bwMode="auto">
              <a:xfrm>
                <a:off x="107950" y="3708400"/>
                <a:ext cx="2149475" cy="2444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defRPr sz="1400">
                    <a:solidFill>
                      <a:schemeClr val="tx1"/>
                    </a:solidFill>
                    <a:latin typeface="TodaySB" pitchFamily="2" charset="0"/>
                  </a:defRPr>
                </a:lvl1pPr>
                <a:lvl2pPr marL="742950" indent="-285750">
                  <a:defRPr sz="1400">
                    <a:solidFill>
                      <a:schemeClr val="tx1"/>
                    </a:solidFill>
                    <a:latin typeface="TodaySB" pitchFamily="2" charset="0"/>
                  </a:defRPr>
                </a:lvl2pPr>
                <a:lvl3pPr marL="1143000" indent="-228600">
                  <a:defRPr sz="1400">
                    <a:solidFill>
                      <a:schemeClr val="tx1"/>
                    </a:solidFill>
                    <a:latin typeface="TodaySB" pitchFamily="2" charset="0"/>
                  </a:defRPr>
                </a:lvl3pPr>
                <a:lvl4pPr marL="1600200" indent="-228600">
                  <a:defRPr sz="1400">
                    <a:solidFill>
                      <a:schemeClr val="tx1"/>
                    </a:solidFill>
                    <a:latin typeface="TodaySB" pitchFamily="2" charset="0"/>
                  </a:defRPr>
                </a:lvl4pPr>
                <a:lvl5pPr marL="2057400" indent="-228600">
                  <a:defRPr sz="1400">
                    <a:solidFill>
                      <a:schemeClr val="tx1"/>
                    </a:solidFill>
                    <a:latin typeface="TodaySB" pitchFamily="2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TodaySB" pitchFamily="2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TodaySB" pitchFamily="2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TodaySB" pitchFamily="2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TodaySB" pitchFamily="2" charset="0"/>
                  </a:defRPr>
                </a:lvl9pPr>
              </a:lstStyle>
              <a:p>
                <a:r>
                  <a:rPr lang="ru-RU" altLang="ru-RU" sz="1600" b="1" dirty="0">
                    <a:solidFill>
                      <a:srgbClr val="000099"/>
                    </a:solidFill>
                    <a:latin typeface="Arial" pitchFamily="34" charset="0"/>
                    <a:cs typeface="Arial" pitchFamily="34" charset="0"/>
                  </a:rPr>
                  <a:t>Физические</a:t>
                </a:r>
                <a:r>
                  <a:rPr lang="pl-PL" altLang="ru-RU" sz="1600" b="1" dirty="0">
                    <a:solidFill>
                      <a:srgbClr val="000099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ru-RU" altLang="ru-RU" sz="1600" b="1" dirty="0">
                    <a:solidFill>
                      <a:srgbClr val="000099"/>
                    </a:solidFill>
                    <a:latin typeface="Arial" pitchFamily="34" charset="0"/>
                    <a:cs typeface="Arial" pitchFamily="34" charset="0"/>
                  </a:rPr>
                  <a:t>нагрузки</a:t>
                </a:r>
                <a:endParaRPr lang="ru-RU" altLang="ru-RU" sz="1600" dirty="0">
                  <a:solidFill>
                    <a:srgbClr val="000099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21" name="Rectangle 38"/>
              <p:cNvSpPr>
                <a:spLocks noChangeArrowheads="1"/>
              </p:cNvSpPr>
              <p:nvPr/>
            </p:nvSpPr>
            <p:spPr bwMode="auto">
              <a:xfrm>
                <a:off x="7024688" y="3352800"/>
                <a:ext cx="1204912" cy="84137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17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1400">
                    <a:solidFill>
                      <a:schemeClr val="tx1"/>
                    </a:solidFill>
                    <a:latin typeface="TodaySB" pitchFamily="2" charset="0"/>
                  </a:defRPr>
                </a:lvl1pPr>
                <a:lvl2pPr marL="742950" indent="-285750">
                  <a:defRPr sz="1400">
                    <a:solidFill>
                      <a:schemeClr val="tx1"/>
                    </a:solidFill>
                    <a:latin typeface="TodaySB" pitchFamily="2" charset="0"/>
                  </a:defRPr>
                </a:lvl2pPr>
                <a:lvl3pPr marL="1143000" indent="-228600">
                  <a:defRPr sz="1400">
                    <a:solidFill>
                      <a:schemeClr val="tx1"/>
                    </a:solidFill>
                    <a:latin typeface="TodaySB" pitchFamily="2" charset="0"/>
                  </a:defRPr>
                </a:lvl3pPr>
                <a:lvl4pPr marL="1600200" indent="-228600">
                  <a:defRPr sz="1400">
                    <a:solidFill>
                      <a:schemeClr val="tx1"/>
                    </a:solidFill>
                    <a:latin typeface="TodaySB" pitchFamily="2" charset="0"/>
                  </a:defRPr>
                </a:lvl4pPr>
                <a:lvl5pPr marL="2057400" indent="-228600">
                  <a:defRPr sz="1400">
                    <a:solidFill>
                      <a:schemeClr val="tx1"/>
                    </a:solidFill>
                    <a:latin typeface="TodaySB" pitchFamily="2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TodaySB" pitchFamily="2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TodaySB" pitchFamily="2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TodaySB" pitchFamily="2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TodaySB" pitchFamily="2" charset="0"/>
                  </a:defRPr>
                </a:lvl9pPr>
              </a:lstStyle>
              <a:p>
                <a:endParaRPr lang="ru-RU" altLang="ru-RU"/>
              </a:p>
            </p:txBody>
          </p:sp>
          <p:sp>
            <p:nvSpPr>
              <p:cNvPr id="22" name="Rectangle 40"/>
              <p:cNvSpPr>
                <a:spLocks noChangeArrowheads="1"/>
              </p:cNvSpPr>
              <p:nvPr/>
            </p:nvSpPr>
            <p:spPr bwMode="auto">
              <a:xfrm>
                <a:off x="973138" y="5268913"/>
                <a:ext cx="1233487" cy="3048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17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1400">
                    <a:solidFill>
                      <a:schemeClr val="tx1"/>
                    </a:solidFill>
                    <a:latin typeface="TodaySB" pitchFamily="2" charset="0"/>
                  </a:defRPr>
                </a:lvl1pPr>
                <a:lvl2pPr marL="742950" indent="-285750">
                  <a:defRPr sz="1400">
                    <a:solidFill>
                      <a:schemeClr val="tx1"/>
                    </a:solidFill>
                    <a:latin typeface="TodaySB" pitchFamily="2" charset="0"/>
                  </a:defRPr>
                </a:lvl2pPr>
                <a:lvl3pPr marL="1143000" indent="-228600">
                  <a:defRPr sz="1400">
                    <a:solidFill>
                      <a:schemeClr val="tx1"/>
                    </a:solidFill>
                    <a:latin typeface="TodaySB" pitchFamily="2" charset="0"/>
                  </a:defRPr>
                </a:lvl3pPr>
                <a:lvl4pPr marL="1600200" indent="-228600">
                  <a:defRPr sz="1400">
                    <a:solidFill>
                      <a:schemeClr val="tx1"/>
                    </a:solidFill>
                    <a:latin typeface="TodaySB" pitchFamily="2" charset="0"/>
                  </a:defRPr>
                </a:lvl4pPr>
                <a:lvl5pPr marL="2057400" indent="-228600">
                  <a:defRPr sz="1400">
                    <a:solidFill>
                      <a:schemeClr val="tx1"/>
                    </a:solidFill>
                    <a:latin typeface="TodaySB" pitchFamily="2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TodaySB" pitchFamily="2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TodaySB" pitchFamily="2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TodaySB" pitchFamily="2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TodaySB" pitchFamily="2" charset="0"/>
                  </a:defRPr>
                </a:lvl9pPr>
              </a:lstStyle>
              <a:p>
                <a:endParaRPr lang="ru-RU" altLang="ru-RU"/>
              </a:p>
            </p:txBody>
          </p:sp>
          <p:sp>
            <p:nvSpPr>
              <p:cNvPr id="23" name="Rectangle 41"/>
              <p:cNvSpPr>
                <a:spLocks noChangeArrowheads="1"/>
              </p:cNvSpPr>
              <p:nvPr/>
            </p:nvSpPr>
            <p:spPr bwMode="auto">
              <a:xfrm>
                <a:off x="1062038" y="5268913"/>
                <a:ext cx="1116012" cy="2444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defRPr sz="1400">
                    <a:solidFill>
                      <a:schemeClr val="tx1"/>
                    </a:solidFill>
                    <a:latin typeface="TodaySB" pitchFamily="2" charset="0"/>
                  </a:defRPr>
                </a:lvl1pPr>
                <a:lvl2pPr marL="742950" indent="-285750">
                  <a:defRPr sz="1400">
                    <a:solidFill>
                      <a:schemeClr val="tx1"/>
                    </a:solidFill>
                    <a:latin typeface="TodaySB" pitchFamily="2" charset="0"/>
                  </a:defRPr>
                </a:lvl2pPr>
                <a:lvl3pPr marL="1143000" indent="-228600">
                  <a:defRPr sz="1400">
                    <a:solidFill>
                      <a:schemeClr val="tx1"/>
                    </a:solidFill>
                    <a:latin typeface="TodaySB" pitchFamily="2" charset="0"/>
                  </a:defRPr>
                </a:lvl3pPr>
                <a:lvl4pPr marL="1600200" indent="-228600">
                  <a:defRPr sz="1400">
                    <a:solidFill>
                      <a:schemeClr val="tx1"/>
                    </a:solidFill>
                    <a:latin typeface="TodaySB" pitchFamily="2" charset="0"/>
                  </a:defRPr>
                </a:lvl4pPr>
                <a:lvl5pPr marL="2057400" indent="-228600">
                  <a:defRPr sz="1400">
                    <a:solidFill>
                      <a:schemeClr val="tx1"/>
                    </a:solidFill>
                    <a:latin typeface="TodaySB" pitchFamily="2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TodaySB" pitchFamily="2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TodaySB" pitchFamily="2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TodaySB" pitchFamily="2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TodaySB" pitchFamily="2" charset="0"/>
                  </a:defRPr>
                </a:lvl9pPr>
              </a:lstStyle>
              <a:p>
                <a:r>
                  <a:rPr lang="ru-RU" altLang="ru-RU" sz="1600" b="1">
                    <a:solidFill>
                      <a:srgbClr val="000099"/>
                    </a:solidFill>
                    <a:latin typeface="Arial" pitchFamily="34" charset="0"/>
                    <a:cs typeface="Arial" pitchFamily="34" charset="0"/>
                  </a:rPr>
                  <a:t>Влажность</a:t>
                </a:r>
                <a:endParaRPr lang="ru-RU" altLang="ru-RU" sz="1600">
                  <a:solidFill>
                    <a:srgbClr val="000099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24" name="Rectangle 42"/>
              <p:cNvSpPr>
                <a:spLocks noChangeArrowheads="1"/>
              </p:cNvSpPr>
              <p:nvPr/>
            </p:nvSpPr>
            <p:spPr bwMode="auto">
              <a:xfrm>
                <a:off x="6357938" y="1654175"/>
                <a:ext cx="1016000" cy="33496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17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1400">
                    <a:solidFill>
                      <a:schemeClr val="tx1"/>
                    </a:solidFill>
                    <a:latin typeface="TodaySB" pitchFamily="2" charset="0"/>
                  </a:defRPr>
                </a:lvl1pPr>
                <a:lvl2pPr marL="742950" indent="-285750">
                  <a:defRPr sz="1400">
                    <a:solidFill>
                      <a:schemeClr val="tx1"/>
                    </a:solidFill>
                    <a:latin typeface="TodaySB" pitchFamily="2" charset="0"/>
                  </a:defRPr>
                </a:lvl2pPr>
                <a:lvl3pPr marL="1143000" indent="-228600">
                  <a:defRPr sz="1400">
                    <a:solidFill>
                      <a:schemeClr val="tx1"/>
                    </a:solidFill>
                    <a:latin typeface="TodaySB" pitchFamily="2" charset="0"/>
                  </a:defRPr>
                </a:lvl3pPr>
                <a:lvl4pPr marL="1600200" indent="-228600">
                  <a:defRPr sz="1400">
                    <a:solidFill>
                      <a:schemeClr val="tx1"/>
                    </a:solidFill>
                    <a:latin typeface="TodaySB" pitchFamily="2" charset="0"/>
                  </a:defRPr>
                </a:lvl4pPr>
                <a:lvl5pPr marL="2057400" indent="-228600">
                  <a:defRPr sz="1400">
                    <a:solidFill>
                      <a:schemeClr val="tx1"/>
                    </a:solidFill>
                    <a:latin typeface="TodaySB" pitchFamily="2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TodaySB" pitchFamily="2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TodaySB" pitchFamily="2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TodaySB" pitchFamily="2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TodaySB" pitchFamily="2" charset="0"/>
                  </a:defRPr>
                </a:lvl9pPr>
              </a:lstStyle>
              <a:p>
                <a:endParaRPr lang="ru-RU" altLang="ru-RU"/>
              </a:p>
            </p:txBody>
          </p:sp>
          <p:sp>
            <p:nvSpPr>
              <p:cNvPr id="25" name="Rectangle 43"/>
              <p:cNvSpPr>
                <a:spLocks noChangeArrowheads="1"/>
              </p:cNvSpPr>
              <p:nvPr/>
            </p:nvSpPr>
            <p:spPr bwMode="auto">
              <a:xfrm>
                <a:off x="6396039" y="1682750"/>
                <a:ext cx="115" cy="3685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defRPr sz="1400">
                    <a:solidFill>
                      <a:schemeClr val="tx1"/>
                    </a:solidFill>
                    <a:latin typeface="TodaySB" pitchFamily="2" charset="0"/>
                  </a:defRPr>
                </a:lvl1pPr>
                <a:lvl2pPr marL="742950" indent="-285750">
                  <a:defRPr sz="1400">
                    <a:solidFill>
                      <a:schemeClr val="tx1"/>
                    </a:solidFill>
                    <a:latin typeface="TodaySB" pitchFamily="2" charset="0"/>
                  </a:defRPr>
                </a:lvl2pPr>
                <a:lvl3pPr marL="1143000" indent="-228600">
                  <a:defRPr sz="1400">
                    <a:solidFill>
                      <a:schemeClr val="tx1"/>
                    </a:solidFill>
                    <a:latin typeface="TodaySB" pitchFamily="2" charset="0"/>
                  </a:defRPr>
                </a:lvl3pPr>
                <a:lvl4pPr marL="1600200" indent="-228600">
                  <a:defRPr sz="1400">
                    <a:solidFill>
                      <a:schemeClr val="tx1"/>
                    </a:solidFill>
                    <a:latin typeface="TodaySB" pitchFamily="2" charset="0"/>
                  </a:defRPr>
                </a:lvl4pPr>
                <a:lvl5pPr marL="2057400" indent="-228600">
                  <a:defRPr sz="1400">
                    <a:solidFill>
                      <a:schemeClr val="tx1"/>
                    </a:solidFill>
                    <a:latin typeface="TodaySB" pitchFamily="2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TodaySB" pitchFamily="2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TodaySB" pitchFamily="2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TodaySB" pitchFamily="2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TodaySB" pitchFamily="2" charset="0"/>
                  </a:defRPr>
                </a:lvl9pPr>
              </a:lstStyle>
              <a:p>
                <a:endParaRPr lang="ru-RU" altLang="ru-RU" sz="1600" b="1" dirty="0">
                  <a:solidFill>
                    <a:srgbClr val="000099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26" name="Rectangle 44"/>
              <p:cNvSpPr>
                <a:spLocks noChangeArrowheads="1"/>
              </p:cNvSpPr>
              <p:nvPr/>
            </p:nvSpPr>
            <p:spPr bwMode="auto">
              <a:xfrm>
                <a:off x="6835775" y="4543425"/>
                <a:ext cx="885825" cy="44926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17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1400">
                    <a:solidFill>
                      <a:schemeClr val="tx1"/>
                    </a:solidFill>
                    <a:latin typeface="TodaySB" pitchFamily="2" charset="0"/>
                  </a:defRPr>
                </a:lvl1pPr>
                <a:lvl2pPr marL="742950" indent="-285750">
                  <a:defRPr sz="1400">
                    <a:solidFill>
                      <a:schemeClr val="tx1"/>
                    </a:solidFill>
                    <a:latin typeface="TodaySB" pitchFamily="2" charset="0"/>
                  </a:defRPr>
                </a:lvl2pPr>
                <a:lvl3pPr marL="1143000" indent="-228600">
                  <a:defRPr sz="1400">
                    <a:solidFill>
                      <a:schemeClr val="tx1"/>
                    </a:solidFill>
                    <a:latin typeface="TodaySB" pitchFamily="2" charset="0"/>
                  </a:defRPr>
                </a:lvl3pPr>
                <a:lvl4pPr marL="1600200" indent="-228600">
                  <a:defRPr sz="1400">
                    <a:solidFill>
                      <a:schemeClr val="tx1"/>
                    </a:solidFill>
                    <a:latin typeface="TodaySB" pitchFamily="2" charset="0"/>
                  </a:defRPr>
                </a:lvl4pPr>
                <a:lvl5pPr marL="2057400" indent="-228600">
                  <a:defRPr sz="1400">
                    <a:solidFill>
                      <a:schemeClr val="tx1"/>
                    </a:solidFill>
                    <a:latin typeface="TodaySB" pitchFamily="2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TodaySB" pitchFamily="2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TodaySB" pitchFamily="2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TodaySB" pitchFamily="2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TodaySB" pitchFamily="2" charset="0"/>
                  </a:defRPr>
                </a:lvl9pPr>
              </a:lstStyle>
              <a:p>
                <a:endParaRPr lang="ru-RU" altLang="ru-RU"/>
              </a:p>
            </p:txBody>
          </p:sp>
          <p:sp>
            <p:nvSpPr>
              <p:cNvPr id="27" name="Rectangle 45"/>
              <p:cNvSpPr>
                <a:spLocks noChangeArrowheads="1"/>
              </p:cNvSpPr>
              <p:nvPr/>
            </p:nvSpPr>
            <p:spPr bwMode="auto">
              <a:xfrm>
                <a:off x="6214271" y="4194175"/>
                <a:ext cx="930275" cy="2444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defRPr sz="1400">
                    <a:solidFill>
                      <a:schemeClr val="tx1"/>
                    </a:solidFill>
                    <a:latin typeface="TodaySB" pitchFamily="2" charset="0"/>
                  </a:defRPr>
                </a:lvl1pPr>
                <a:lvl2pPr marL="742950" indent="-285750">
                  <a:defRPr sz="1400">
                    <a:solidFill>
                      <a:schemeClr val="tx1"/>
                    </a:solidFill>
                    <a:latin typeface="TodaySB" pitchFamily="2" charset="0"/>
                  </a:defRPr>
                </a:lvl2pPr>
                <a:lvl3pPr marL="1143000" indent="-228600">
                  <a:defRPr sz="1400">
                    <a:solidFill>
                      <a:schemeClr val="tx1"/>
                    </a:solidFill>
                    <a:latin typeface="TodaySB" pitchFamily="2" charset="0"/>
                  </a:defRPr>
                </a:lvl3pPr>
                <a:lvl4pPr marL="1600200" indent="-228600">
                  <a:defRPr sz="1400">
                    <a:solidFill>
                      <a:schemeClr val="tx1"/>
                    </a:solidFill>
                    <a:latin typeface="TodaySB" pitchFamily="2" charset="0"/>
                  </a:defRPr>
                </a:lvl4pPr>
                <a:lvl5pPr marL="2057400" indent="-228600">
                  <a:defRPr sz="1400">
                    <a:solidFill>
                      <a:schemeClr val="tx1"/>
                    </a:solidFill>
                    <a:latin typeface="TodaySB" pitchFamily="2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TodaySB" pitchFamily="2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TodaySB" pitchFamily="2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TodaySB" pitchFamily="2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TodaySB" pitchFamily="2" charset="0"/>
                  </a:defRPr>
                </a:lvl9pPr>
              </a:lstStyle>
              <a:p>
                <a:r>
                  <a:rPr lang="ru-RU" altLang="ru-RU" sz="1600" b="1" dirty="0">
                    <a:solidFill>
                      <a:srgbClr val="000099"/>
                    </a:solidFill>
                    <a:latin typeface="Arial" pitchFamily="34" charset="0"/>
                    <a:cs typeface="Arial" pitchFamily="34" charset="0"/>
                  </a:rPr>
                  <a:t>Ароматы</a:t>
                </a:r>
              </a:p>
            </p:txBody>
          </p:sp>
          <p:sp>
            <p:nvSpPr>
              <p:cNvPr id="28" name="Rectangle 46"/>
              <p:cNvSpPr>
                <a:spLocks noChangeArrowheads="1"/>
              </p:cNvSpPr>
              <p:nvPr/>
            </p:nvSpPr>
            <p:spPr bwMode="auto">
              <a:xfrm>
                <a:off x="6865938" y="4949825"/>
                <a:ext cx="841375" cy="5080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17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1400">
                    <a:solidFill>
                      <a:schemeClr val="tx1"/>
                    </a:solidFill>
                    <a:latin typeface="TodaySB" pitchFamily="2" charset="0"/>
                  </a:defRPr>
                </a:lvl1pPr>
                <a:lvl2pPr marL="742950" indent="-285750">
                  <a:defRPr sz="1400">
                    <a:solidFill>
                      <a:schemeClr val="tx1"/>
                    </a:solidFill>
                    <a:latin typeface="TodaySB" pitchFamily="2" charset="0"/>
                  </a:defRPr>
                </a:lvl2pPr>
                <a:lvl3pPr marL="1143000" indent="-228600">
                  <a:defRPr sz="1400">
                    <a:solidFill>
                      <a:schemeClr val="tx1"/>
                    </a:solidFill>
                    <a:latin typeface="TodaySB" pitchFamily="2" charset="0"/>
                  </a:defRPr>
                </a:lvl3pPr>
                <a:lvl4pPr marL="1600200" indent="-228600">
                  <a:defRPr sz="1400">
                    <a:solidFill>
                      <a:schemeClr val="tx1"/>
                    </a:solidFill>
                    <a:latin typeface="TodaySB" pitchFamily="2" charset="0"/>
                  </a:defRPr>
                </a:lvl4pPr>
                <a:lvl5pPr marL="2057400" indent="-228600">
                  <a:defRPr sz="1400">
                    <a:solidFill>
                      <a:schemeClr val="tx1"/>
                    </a:solidFill>
                    <a:latin typeface="TodaySB" pitchFamily="2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TodaySB" pitchFamily="2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TodaySB" pitchFamily="2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TodaySB" pitchFamily="2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TodaySB" pitchFamily="2" charset="0"/>
                  </a:defRPr>
                </a:lvl9pPr>
              </a:lstStyle>
              <a:p>
                <a:endParaRPr lang="ru-RU" altLang="ru-RU"/>
              </a:p>
            </p:txBody>
          </p:sp>
          <p:sp>
            <p:nvSpPr>
              <p:cNvPr id="29" name="Rectangle 47"/>
              <p:cNvSpPr>
                <a:spLocks noChangeArrowheads="1"/>
              </p:cNvSpPr>
              <p:nvPr/>
            </p:nvSpPr>
            <p:spPr bwMode="auto">
              <a:xfrm>
                <a:off x="6143625" y="5134976"/>
                <a:ext cx="1762125" cy="2444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defRPr sz="1400">
                    <a:solidFill>
                      <a:schemeClr val="tx1"/>
                    </a:solidFill>
                    <a:latin typeface="TodaySB" pitchFamily="2" charset="0"/>
                  </a:defRPr>
                </a:lvl1pPr>
                <a:lvl2pPr marL="742950" indent="-285750">
                  <a:defRPr sz="1400">
                    <a:solidFill>
                      <a:schemeClr val="tx1"/>
                    </a:solidFill>
                    <a:latin typeface="TodaySB" pitchFamily="2" charset="0"/>
                  </a:defRPr>
                </a:lvl2pPr>
                <a:lvl3pPr marL="1143000" indent="-228600">
                  <a:defRPr sz="1400">
                    <a:solidFill>
                      <a:schemeClr val="tx1"/>
                    </a:solidFill>
                    <a:latin typeface="TodaySB" pitchFamily="2" charset="0"/>
                  </a:defRPr>
                </a:lvl3pPr>
                <a:lvl4pPr marL="1600200" indent="-228600">
                  <a:defRPr sz="1400">
                    <a:solidFill>
                      <a:schemeClr val="tx1"/>
                    </a:solidFill>
                    <a:latin typeface="TodaySB" pitchFamily="2" charset="0"/>
                  </a:defRPr>
                </a:lvl4pPr>
                <a:lvl5pPr marL="2057400" indent="-228600">
                  <a:defRPr sz="1400">
                    <a:solidFill>
                      <a:schemeClr val="tx1"/>
                    </a:solidFill>
                    <a:latin typeface="TodaySB" pitchFamily="2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TodaySB" pitchFamily="2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TodaySB" pitchFamily="2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TodaySB" pitchFamily="2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TodaySB" pitchFamily="2" charset="0"/>
                  </a:defRPr>
                </a:lvl9pPr>
              </a:lstStyle>
              <a:p>
                <a:r>
                  <a:rPr lang="ru-RU" altLang="ru-RU" sz="1600" b="1" dirty="0">
                    <a:solidFill>
                      <a:srgbClr val="000099"/>
                    </a:solidFill>
                    <a:latin typeface="Arial" pitchFamily="34" charset="0"/>
                    <a:cs typeface="Arial" pitchFamily="34" charset="0"/>
                  </a:rPr>
                  <a:t>Микроорганизмы</a:t>
                </a:r>
              </a:p>
            </p:txBody>
          </p:sp>
          <p:sp>
            <p:nvSpPr>
              <p:cNvPr id="30" name="Text Box 48"/>
              <p:cNvSpPr txBox="1">
                <a:spLocks noChangeArrowheads="1"/>
              </p:cNvSpPr>
              <p:nvPr/>
            </p:nvSpPr>
            <p:spPr bwMode="auto">
              <a:xfrm>
                <a:off x="2928350" y="1461501"/>
                <a:ext cx="3429588" cy="47742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1A3C7E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72000" tIns="36000" rIns="72000" bIns="36000">
                <a:spAutoFit/>
              </a:bodyPr>
              <a:lstStyle>
                <a:lvl1pPr>
                  <a:defRPr sz="1400">
                    <a:solidFill>
                      <a:schemeClr val="tx1"/>
                    </a:solidFill>
                    <a:latin typeface="TodaySB" pitchFamily="2" charset="0"/>
                  </a:defRPr>
                </a:lvl1pPr>
                <a:lvl2pPr marL="742950" indent="-285750">
                  <a:defRPr sz="1400">
                    <a:solidFill>
                      <a:schemeClr val="tx1"/>
                    </a:solidFill>
                    <a:latin typeface="TodaySB" pitchFamily="2" charset="0"/>
                  </a:defRPr>
                </a:lvl2pPr>
                <a:lvl3pPr marL="1143000" indent="-228600">
                  <a:defRPr sz="1400">
                    <a:solidFill>
                      <a:schemeClr val="tx1"/>
                    </a:solidFill>
                    <a:latin typeface="TodaySB" pitchFamily="2" charset="0"/>
                  </a:defRPr>
                </a:lvl3pPr>
                <a:lvl4pPr marL="1600200" indent="-228600">
                  <a:defRPr sz="1400">
                    <a:solidFill>
                      <a:schemeClr val="tx1"/>
                    </a:solidFill>
                    <a:latin typeface="TodaySB" pitchFamily="2" charset="0"/>
                  </a:defRPr>
                </a:lvl4pPr>
                <a:lvl5pPr marL="2057400" indent="-228600">
                  <a:defRPr sz="1400">
                    <a:solidFill>
                      <a:schemeClr val="tx1"/>
                    </a:solidFill>
                    <a:latin typeface="TodaySB" pitchFamily="2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TodaySB" pitchFamily="2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TodaySB" pitchFamily="2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TodaySB" pitchFamily="2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TodaySB" pitchFamily="2" charset="0"/>
                  </a:defRPr>
                </a:lvl9pPr>
              </a:lstStyle>
              <a:p>
                <a:pPr algn="l" eaLnBrk="1" hangingPunct="1">
                  <a:spcBef>
                    <a:spcPct val="50000"/>
                  </a:spcBef>
                </a:pPr>
                <a:r>
                  <a:rPr lang="ru-RU" altLang="ru-RU" sz="1600" b="1" dirty="0" smtClean="0">
                    <a:solidFill>
                      <a:srgbClr val="1A3C7E"/>
                    </a:solidFill>
                    <a:latin typeface="Arial" pitchFamily="34" charset="0"/>
                    <a:cs typeface="Arial" pitchFamily="34" charset="0"/>
                  </a:rPr>
                  <a:t>Целостность</a:t>
                </a:r>
                <a:r>
                  <a:rPr lang="pl-PL" altLang="ru-RU" sz="1600" b="1" dirty="0" smtClean="0">
                    <a:solidFill>
                      <a:srgbClr val="1A3C7E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ru-RU" altLang="ru-RU" sz="1600" b="1" dirty="0">
                    <a:solidFill>
                      <a:srgbClr val="1A3C7E"/>
                    </a:solidFill>
                    <a:latin typeface="Arial" pitchFamily="34" charset="0"/>
                    <a:cs typeface="Arial" pitchFamily="34" charset="0"/>
                  </a:rPr>
                  <a:t>шва</a:t>
                </a:r>
              </a:p>
            </p:txBody>
          </p:sp>
        </p:grpSp>
        <p:sp>
          <p:nvSpPr>
            <p:cNvPr id="6" name="Rectangle 39"/>
            <p:cNvSpPr>
              <a:spLocks noChangeArrowheads="1"/>
            </p:cNvSpPr>
            <p:nvPr/>
          </p:nvSpPr>
          <p:spPr bwMode="auto">
            <a:xfrm>
              <a:off x="7505258" y="1057176"/>
              <a:ext cx="802720" cy="246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1400">
                  <a:solidFill>
                    <a:schemeClr val="tx1"/>
                  </a:solidFill>
                  <a:latin typeface="TodaySB" pitchFamily="2" charset="0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TodaySB" pitchFamily="2" charset="0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TodaySB" pitchFamily="2" charset="0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TodaySB" pitchFamily="2" charset="0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TodaySB" pitchFamily="2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TodaySB" pitchFamily="2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TodaySB" pitchFamily="2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TodaySB" pitchFamily="2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TodaySB" pitchFamily="2" charset="0"/>
                </a:defRPr>
              </a:lvl9pPr>
            </a:lstStyle>
            <a:p>
              <a:r>
                <a:rPr lang="ru-RU" altLang="ru-RU" sz="1600" b="1" dirty="0" smtClean="0">
                  <a:solidFill>
                    <a:srgbClr val="000099"/>
                  </a:solidFill>
                  <a:latin typeface="Arial" pitchFamily="34" charset="0"/>
                  <a:cs typeface="Arial" pitchFamily="34" charset="0"/>
                </a:rPr>
                <a:t>УФ свет</a:t>
              </a:r>
              <a:endParaRPr lang="ru-RU" altLang="ru-RU" sz="1600" dirty="0">
                <a:solidFill>
                  <a:srgbClr val="000099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33" name="Номер слайда 3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10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99859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Оценка прочности плёнок: определение прочности при </a:t>
            </a:r>
            <a:r>
              <a:rPr lang="ru-RU" dirty="0" err="1" smtClean="0"/>
              <a:t>раздире</a:t>
            </a:r>
            <a:endParaRPr lang="ru-RU" dirty="0"/>
          </a:p>
        </p:txBody>
      </p:sp>
      <p:sp>
        <p:nvSpPr>
          <p:cNvPr id="4" name="Объект 5"/>
          <p:cNvSpPr txBox="1">
            <a:spLocks/>
          </p:cNvSpPr>
          <p:nvPr/>
        </p:nvSpPr>
        <p:spPr>
          <a:xfrm>
            <a:off x="443004" y="503340"/>
            <a:ext cx="4040188" cy="3059906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charset="2"/>
              <a:buNone/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0850" indent="-15716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+mn-lt"/>
              </a:defRPr>
            </a:lvl2pPr>
            <a:lvl3pPr marL="717550" indent="-12541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+mn-lt"/>
              </a:defRPr>
            </a:lvl3pPr>
            <a:lvl4pPr marL="984250" indent="-14128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+mn-lt"/>
              </a:defRPr>
            </a:lvl4pPr>
            <a:lvl5pPr marL="1257300" indent="-16351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+mn-lt"/>
              </a:defRPr>
            </a:lvl5pPr>
            <a:lvl6pPr marL="1751455" indent="-26914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pitchFamily="2" charset="2"/>
              <a:buChar char="§"/>
              <a:defRPr sz="1000">
                <a:solidFill>
                  <a:schemeClr val="tx1"/>
                </a:solidFill>
                <a:latin typeface="+mn-lt"/>
              </a:defRPr>
            </a:lvl6pPr>
            <a:lvl7pPr marL="2140968" indent="-26914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pitchFamily="2" charset="2"/>
              <a:buChar char="§"/>
              <a:defRPr sz="1000">
                <a:solidFill>
                  <a:schemeClr val="tx1"/>
                </a:solidFill>
                <a:latin typeface="+mn-lt"/>
              </a:defRPr>
            </a:lvl7pPr>
            <a:lvl8pPr marL="2530481" indent="-26914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pitchFamily="2" charset="2"/>
              <a:buChar char="§"/>
              <a:defRPr sz="1000">
                <a:solidFill>
                  <a:schemeClr val="tx1"/>
                </a:solidFill>
                <a:latin typeface="+mn-lt"/>
              </a:defRPr>
            </a:lvl8pPr>
            <a:lvl9pPr marL="2919993" indent="-26914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pitchFamily="2" charset="2"/>
              <a:buChar char="§"/>
              <a:defRPr sz="1000">
                <a:solidFill>
                  <a:schemeClr val="tx1"/>
                </a:solidFill>
                <a:latin typeface="+mn-lt"/>
              </a:defRPr>
            </a:lvl9pPr>
          </a:lstStyle>
          <a:p>
            <a:pPr algn="ctr" defTabSz="914400"/>
            <a:r>
              <a:rPr lang="ru-RU" sz="1200" b="1" kern="0" dirty="0" smtClean="0"/>
              <a:t>Метод </a:t>
            </a:r>
            <a:r>
              <a:rPr lang="ru-RU" sz="1200" b="1" kern="0" dirty="0" err="1" smtClean="0"/>
              <a:t>Эльмендорфа</a:t>
            </a:r>
            <a:endParaRPr lang="ru-RU" sz="1200" b="1" kern="0" dirty="0" smtClean="0"/>
          </a:p>
          <a:p>
            <a:pPr algn="ctr" defTabSz="914400"/>
            <a:endParaRPr lang="ru-RU" sz="1800" kern="0" dirty="0"/>
          </a:p>
        </p:txBody>
      </p:sp>
      <p:sp>
        <p:nvSpPr>
          <p:cNvPr id="5" name="Объект 7"/>
          <p:cNvSpPr txBox="1">
            <a:spLocks/>
          </p:cNvSpPr>
          <p:nvPr/>
        </p:nvSpPr>
        <p:spPr>
          <a:xfrm>
            <a:off x="4634761" y="503340"/>
            <a:ext cx="4041775" cy="3059906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charset="2"/>
              <a:buNone/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0850" indent="-15716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+mn-lt"/>
              </a:defRPr>
            </a:lvl2pPr>
            <a:lvl3pPr marL="717550" indent="-12541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+mn-lt"/>
              </a:defRPr>
            </a:lvl3pPr>
            <a:lvl4pPr marL="984250" indent="-14128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+mn-lt"/>
              </a:defRPr>
            </a:lvl4pPr>
            <a:lvl5pPr marL="1257300" indent="-16351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+mn-lt"/>
              </a:defRPr>
            </a:lvl5pPr>
            <a:lvl6pPr marL="1751455" indent="-26914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pitchFamily="2" charset="2"/>
              <a:buChar char="§"/>
              <a:defRPr sz="1000">
                <a:solidFill>
                  <a:schemeClr val="tx1"/>
                </a:solidFill>
                <a:latin typeface="+mn-lt"/>
              </a:defRPr>
            </a:lvl6pPr>
            <a:lvl7pPr marL="2140968" indent="-26914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pitchFamily="2" charset="2"/>
              <a:buChar char="§"/>
              <a:defRPr sz="1000">
                <a:solidFill>
                  <a:schemeClr val="tx1"/>
                </a:solidFill>
                <a:latin typeface="+mn-lt"/>
              </a:defRPr>
            </a:lvl7pPr>
            <a:lvl8pPr marL="2530481" indent="-26914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pitchFamily="2" charset="2"/>
              <a:buChar char="§"/>
              <a:defRPr sz="1000">
                <a:solidFill>
                  <a:schemeClr val="tx1"/>
                </a:solidFill>
                <a:latin typeface="+mn-lt"/>
              </a:defRPr>
            </a:lvl8pPr>
            <a:lvl9pPr marL="2919993" indent="-26914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pitchFamily="2" charset="2"/>
              <a:buChar char="§"/>
              <a:defRPr sz="1000">
                <a:solidFill>
                  <a:schemeClr val="tx1"/>
                </a:solidFill>
                <a:latin typeface="+mn-lt"/>
              </a:defRPr>
            </a:lvl9pPr>
          </a:lstStyle>
          <a:p>
            <a:pPr algn="ctr" defTabSz="914400"/>
            <a:r>
              <a:rPr lang="ru-RU" sz="1800" kern="0" smtClean="0"/>
              <a:t> </a:t>
            </a:r>
            <a:r>
              <a:rPr lang="ru-RU" sz="1200" b="1" kern="0" smtClean="0"/>
              <a:t>«Брючный метод»</a:t>
            </a:r>
            <a:endParaRPr lang="ru-RU" sz="1200" b="1" kern="0" dirty="0"/>
          </a:p>
        </p:txBody>
      </p:sp>
      <p:pic>
        <p:nvPicPr>
          <p:cNvPr id="6" name="Picture 2" descr="C:\Users\AslanyanAS\Desktop\Картинки\pl13378063-digital_universal_elmendorf_tear_tester_electronic_astm_d1424_film_elmendorf_tearing_tester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82" b="18594"/>
          <a:stretch/>
        </p:blipFill>
        <p:spPr bwMode="auto">
          <a:xfrm>
            <a:off x="396217" y="1020689"/>
            <a:ext cx="2252854" cy="1613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6435" y="1086004"/>
            <a:ext cx="1700121" cy="1306213"/>
          </a:xfrm>
          <a:prstGeom prst="rect">
            <a:avLst/>
          </a:prstGeom>
        </p:spPr>
      </p:pic>
      <p:pic>
        <p:nvPicPr>
          <p:cNvPr id="8" name="Picture 2" descr="C:\Users\AslanyanAS\Desktop\Картинки\b965c0_d7f5ec7f945e46e3a3c92765f5a7bf42~mv2_d_4000_6000_s_4_2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84" b="8167"/>
          <a:stretch/>
        </p:blipFill>
        <p:spPr bwMode="auto">
          <a:xfrm>
            <a:off x="5274134" y="1020689"/>
            <a:ext cx="1268621" cy="1627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C:\Users\Efimkindyu\Desktop\nf,kr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8754" y="1086004"/>
            <a:ext cx="1170019" cy="1613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396217" y="2658735"/>
            <a:ext cx="3918857" cy="9387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b="1" dirty="0" smtClean="0"/>
              <a:t>Описание</a:t>
            </a:r>
            <a:endParaRPr lang="ru-RU" sz="1100" b="1" dirty="0"/>
          </a:p>
          <a:p>
            <a:pPr algn="just"/>
            <a:r>
              <a:rPr lang="ru-RU" sz="1100" dirty="0">
                <a:solidFill>
                  <a:prstClr val="black"/>
                </a:solidFill>
              </a:rPr>
              <a:t>С</a:t>
            </a:r>
            <a:r>
              <a:rPr lang="ru-RU" sz="1100" dirty="0" smtClean="0"/>
              <a:t>опротивление </a:t>
            </a:r>
            <a:r>
              <a:rPr lang="ru-RU" sz="1100" dirty="0" err="1" smtClean="0"/>
              <a:t>раздиру</a:t>
            </a:r>
            <a:r>
              <a:rPr lang="ru-RU" sz="1100" dirty="0" smtClean="0"/>
              <a:t> </a:t>
            </a:r>
            <a:r>
              <a:rPr lang="ru-RU" sz="1100" dirty="0"/>
              <a:t>по методу </a:t>
            </a:r>
            <a:r>
              <a:rPr lang="ru-RU" sz="1100" dirty="0" err="1"/>
              <a:t>Эльмендорфа</a:t>
            </a:r>
            <a:r>
              <a:rPr lang="ru-RU" sz="1100" dirty="0"/>
              <a:t> </a:t>
            </a:r>
            <a:r>
              <a:rPr lang="ru-RU" sz="1100" dirty="0" smtClean="0"/>
              <a:t>разработано </a:t>
            </a:r>
            <a:r>
              <a:rPr lang="ru-RU" sz="1100" dirty="0"/>
              <a:t>для измерения прочности на разрыв </a:t>
            </a:r>
            <a:r>
              <a:rPr lang="ru-RU" sz="1100" dirty="0" smtClean="0"/>
              <a:t>образцов. Измерение основано </a:t>
            </a:r>
            <a:r>
              <a:rPr lang="ru-RU" sz="1100" dirty="0"/>
              <a:t>на теории преобразования потенциальной энергии в кинетическую. </a:t>
            </a:r>
            <a:endParaRPr lang="en-US" sz="1100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5274134" y="2684859"/>
            <a:ext cx="340240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b="1" dirty="0" smtClean="0"/>
              <a:t>Описание</a:t>
            </a:r>
            <a:endParaRPr lang="ru-RU" sz="1100" b="1" dirty="0"/>
          </a:p>
          <a:p>
            <a:pPr algn="just" defTabSz="778721"/>
            <a:r>
              <a:rPr lang="ru-RU" sz="1100" dirty="0">
                <a:solidFill>
                  <a:prstClr val="black"/>
                </a:solidFill>
              </a:rPr>
              <a:t>«Брючный» метод заключается в растяжении испытуемого образца с концентратором напряжения с постоянной </a:t>
            </a:r>
            <a:r>
              <a:rPr lang="ru-RU" sz="1100" dirty="0" smtClean="0">
                <a:solidFill>
                  <a:prstClr val="black"/>
                </a:solidFill>
              </a:rPr>
              <a:t>скоростью.</a:t>
            </a:r>
            <a:endParaRPr lang="ru-RU" sz="1100" dirty="0">
              <a:solidFill>
                <a:prstClr val="black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396217" y="3612180"/>
            <a:ext cx="3449661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100" b="1" dirty="0" smtClean="0"/>
              <a:t>Применение</a:t>
            </a:r>
          </a:p>
          <a:p>
            <a:pPr marL="171450" indent="-171450" algn="just">
              <a:buFont typeface="Wingdings" panose="05000000000000000000" pitchFamily="2" charset="2"/>
              <a:buChar char="ü"/>
            </a:pPr>
            <a:r>
              <a:rPr lang="ru-RU" sz="1100" dirty="0" smtClean="0"/>
              <a:t>Контроль качества и паспортизация продукции</a:t>
            </a:r>
          </a:p>
          <a:p>
            <a:pPr marL="171450" indent="-171450" algn="just">
              <a:buFont typeface="Wingdings" panose="05000000000000000000" pitchFamily="2" charset="2"/>
              <a:buChar char="ü"/>
            </a:pPr>
            <a:r>
              <a:rPr lang="ru-RU" sz="1100" dirty="0" smtClean="0"/>
              <a:t>Контроль стабильности процесса производства</a:t>
            </a:r>
          </a:p>
          <a:p>
            <a:pPr marL="171450" indent="-171450" algn="just">
              <a:buFont typeface="Wingdings" panose="05000000000000000000" pitchFamily="2" charset="2"/>
              <a:buChar char="ü"/>
            </a:pPr>
            <a:r>
              <a:rPr lang="ru-RU" sz="1100" dirty="0" smtClean="0"/>
              <a:t>Оптимизация технологических процессов</a:t>
            </a:r>
          </a:p>
          <a:p>
            <a:pPr marL="171450" indent="-171450" algn="just">
              <a:buFont typeface="Wingdings" panose="05000000000000000000" pitchFamily="2" charset="2"/>
              <a:buChar char="ü"/>
            </a:pPr>
            <a:r>
              <a:rPr lang="ru-RU" sz="1100" dirty="0" smtClean="0"/>
              <a:t>Исследовательские работы</a:t>
            </a:r>
            <a:endParaRPr lang="ru-RU" sz="1100" dirty="0"/>
          </a:p>
        </p:txBody>
      </p:sp>
      <p:sp>
        <p:nvSpPr>
          <p:cNvPr id="14" name="Номер слайда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11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55167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/>
              <a:t>Оценка прочности </a:t>
            </a:r>
            <a:r>
              <a:rPr lang="ru-RU" dirty="0" smtClean="0"/>
              <a:t>плёнок: определение ударной прочности плёнок</a:t>
            </a:r>
            <a:endParaRPr lang="ru-RU" dirty="0"/>
          </a:p>
        </p:txBody>
      </p:sp>
      <p:pic>
        <p:nvPicPr>
          <p:cNvPr id="4" name="Picture 2" descr="C:\Users\schapovaea\Desktop\к презентахе\1248127823_w640_h640_cid2955051_pid743504646-d624aa87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24" r="23822"/>
          <a:stretch/>
        </p:blipFill>
        <p:spPr bwMode="auto">
          <a:xfrm>
            <a:off x="6090184" y="733740"/>
            <a:ext cx="2801816" cy="4039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55600" y="733740"/>
            <a:ext cx="5310051" cy="14619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b="1" dirty="0" smtClean="0"/>
              <a:t>Описание</a:t>
            </a:r>
            <a:endParaRPr lang="ru-RU" sz="1100" dirty="0">
              <a:solidFill>
                <a:prstClr val="black"/>
              </a:solidFill>
            </a:endParaRPr>
          </a:p>
          <a:p>
            <a:pPr algn="just" defTabSz="778721"/>
            <a:r>
              <a:rPr lang="ru-RU" sz="1100" dirty="0">
                <a:solidFill>
                  <a:prstClr val="black"/>
                </a:solidFill>
              </a:rPr>
              <a:t>В процессе испытания проводят равномерное изменение массы падающего груза, которую уменьшают или увеличивают на одинаковую величину после испытаний каждого образца в зависимости от результата (разрушился образец или не разрушился),</a:t>
            </a:r>
            <a:r>
              <a:rPr lang="en-US" sz="1100" dirty="0">
                <a:solidFill>
                  <a:prstClr val="black"/>
                </a:solidFill>
              </a:rPr>
              <a:t> </a:t>
            </a:r>
            <a:r>
              <a:rPr lang="ru-RU" sz="1100" dirty="0">
                <a:solidFill>
                  <a:prstClr val="black"/>
                </a:solidFill>
              </a:rPr>
              <a:t>наблюдаемого для данного образца. Заполняется таблица и вычисляется средняя масса падающего груза при 5</a:t>
            </a:r>
            <a:r>
              <a:rPr lang="en-US" sz="1100" dirty="0">
                <a:solidFill>
                  <a:prstClr val="black"/>
                </a:solidFill>
              </a:rPr>
              <a:t>0% </a:t>
            </a:r>
            <a:r>
              <a:rPr lang="ru-RU" sz="1100" dirty="0">
                <a:solidFill>
                  <a:prstClr val="black"/>
                </a:solidFill>
              </a:rPr>
              <a:t> разрушенных образцов</a:t>
            </a:r>
            <a:endParaRPr lang="en-US" sz="1100" b="1" dirty="0">
              <a:solidFill>
                <a:prstClr val="black"/>
              </a:solidFill>
            </a:endParaRPr>
          </a:p>
          <a:p>
            <a:pPr algn="just" defTabSz="778721"/>
            <a:endParaRPr lang="ru-RU" sz="1200" dirty="0">
              <a:solidFill>
                <a:prstClr val="black"/>
              </a:solidFill>
            </a:endParaRPr>
          </a:p>
        </p:txBody>
      </p:sp>
      <p:pic>
        <p:nvPicPr>
          <p:cNvPr id="6" name="Picture 1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163"/>
          <a:stretch/>
        </p:blipFill>
        <p:spPr bwMode="auto">
          <a:xfrm>
            <a:off x="829483" y="2265223"/>
            <a:ext cx="4310751" cy="15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255599" y="3834878"/>
            <a:ext cx="5310051" cy="9387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100" b="1" dirty="0"/>
              <a:t>Применение</a:t>
            </a:r>
          </a:p>
          <a:p>
            <a:pPr marL="171450" indent="-171450" algn="just">
              <a:buFont typeface="Wingdings" panose="05000000000000000000" pitchFamily="2" charset="2"/>
              <a:buChar char="ü"/>
            </a:pPr>
            <a:r>
              <a:rPr lang="ru-RU" sz="1100" dirty="0"/>
              <a:t>Контроль качества </a:t>
            </a:r>
            <a:r>
              <a:rPr lang="ru-RU" sz="1100" dirty="0" smtClean="0"/>
              <a:t>и паспортизация продукции</a:t>
            </a:r>
            <a:endParaRPr lang="ru-RU" sz="1100" dirty="0"/>
          </a:p>
          <a:p>
            <a:pPr marL="171450" indent="-171450" algn="just">
              <a:buFont typeface="Wingdings" panose="05000000000000000000" pitchFamily="2" charset="2"/>
              <a:buChar char="ü"/>
            </a:pPr>
            <a:r>
              <a:rPr lang="ru-RU" sz="1100" dirty="0"/>
              <a:t>Контроль стабильности процесса производства</a:t>
            </a:r>
          </a:p>
          <a:p>
            <a:pPr marL="171450" indent="-171450" algn="just">
              <a:buFont typeface="Wingdings" panose="05000000000000000000" pitchFamily="2" charset="2"/>
              <a:buChar char="ü"/>
            </a:pPr>
            <a:r>
              <a:rPr lang="ru-RU" sz="1100" dirty="0"/>
              <a:t>Оптимизация технологических процессов</a:t>
            </a:r>
          </a:p>
          <a:p>
            <a:pPr marL="171450" indent="-171450" algn="just">
              <a:buFont typeface="Wingdings" panose="05000000000000000000" pitchFamily="2" charset="2"/>
              <a:buChar char="ü"/>
            </a:pPr>
            <a:r>
              <a:rPr lang="ru-RU" sz="1100" dirty="0"/>
              <a:t>Исследовательские работы</a:t>
            </a:r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12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1993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Определение блокирующей силы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3570681" y="669011"/>
            <a:ext cx="5238206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100" dirty="0"/>
              <a:t>Слипание или блокирование — это одна из наиболее распространённых проблем, с которой приходится сталкиваться производителям плёнок. </a:t>
            </a:r>
            <a:r>
              <a:rPr lang="ru-RU" sz="1100" dirty="0" smtClean="0"/>
              <a:t>Проблему решают </a:t>
            </a:r>
            <a:r>
              <a:rPr lang="ru-RU" sz="1100" b="1" dirty="0" err="1" smtClean="0"/>
              <a:t>антиблокирующие</a:t>
            </a:r>
            <a:r>
              <a:rPr lang="ru-RU" sz="1100" b="1" dirty="0" smtClean="0"/>
              <a:t> добавки</a:t>
            </a:r>
            <a:r>
              <a:rPr lang="ru-RU" sz="1100" dirty="0" smtClean="0"/>
              <a:t>, </a:t>
            </a:r>
            <a:r>
              <a:rPr lang="ru-RU" sz="1100" dirty="0"/>
              <a:t>которые представляют собой органические или неорганические мелкодисперсные материалы, которые создают на поверхности плёнки </a:t>
            </a:r>
            <a:r>
              <a:rPr lang="ru-RU" sz="1100" dirty="0" err="1"/>
              <a:t>микрошероховатости</a:t>
            </a:r>
            <a:r>
              <a:rPr lang="ru-RU" sz="1100" dirty="0"/>
              <a:t>, уменьшающие площадь контакта плёнок и предотвращающие таким образом слипание ориентированной пленки в рулоне. </a:t>
            </a:r>
          </a:p>
          <a:p>
            <a:pPr algn="just"/>
            <a:r>
              <a:rPr lang="ru-RU" sz="1100" dirty="0">
                <a:solidFill>
                  <a:prstClr val="black"/>
                </a:solidFill>
              </a:rPr>
              <a:t>Эффективность их работы оценивается показателем </a:t>
            </a:r>
            <a:r>
              <a:rPr lang="ru-RU" sz="1100" b="1" dirty="0">
                <a:solidFill>
                  <a:prstClr val="black"/>
                </a:solidFill>
              </a:rPr>
              <a:t>«блокирующая сила»</a:t>
            </a:r>
          </a:p>
        </p:txBody>
      </p:sp>
      <p:grpSp>
        <p:nvGrpSpPr>
          <p:cNvPr id="5" name="Группа 4"/>
          <p:cNvGrpSpPr/>
          <p:nvPr/>
        </p:nvGrpSpPr>
        <p:grpSpPr>
          <a:xfrm>
            <a:off x="460899" y="605884"/>
            <a:ext cx="3045840" cy="3162750"/>
            <a:chOff x="264285" y="2603486"/>
            <a:chExt cx="1659762" cy="1822302"/>
          </a:xfrm>
        </p:grpSpPr>
        <p:pic>
          <p:nvPicPr>
            <p:cNvPr id="6" name="Picture 2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34" t="7627" r="39850"/>
            <a:stretch/>
          </p:blipFill>
          <p:spPr bwMode="auto">
            <a:xfrm>
              <a:off x="264285" y="2838748"/>
              <a:ext cx="1623869" cy="15870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TextBox 6"/>
            <p:cNvSpPr txBox="1"/>
            <p:nvPr/>
          </p:nvSpPr>
          <p:spPr>
            <a:xfrm>
              <a:off x="1598095" y="2936130"/>
              <a:ext cx="325952" cy="3341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endParaRPr lang="ru-RU" dirty="0"/>
            </a:p>
          </p:txBody>
        </p:sp>
        <p:sp>
          <p:nvSpPr>
            <p:cNvPr id="8" name="Стрелка вправо 7"/>
            <p:cNvSpPr/>
            <p:nvPr/>
          </p:nvSpPr>
          <p:spPr bwMode="auto">
            <a:xfrm rot="16200000">
              <a:off x="926797" y="2724015"/>
              <a:ext cx="258764" cy="97496"/>
            </a:xfrm>
            <a:prstGeom prst="rightArrow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9" name="Прямоугольник 8"/>
            <p:cNvSpPr/>
            <p:nvPr/>
          </p:nvSpPr>
          <p:spPr>
            <a:xfrm>
              <a:off x="746479" y="2603486"/>
              <a:ext cx="309700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1600" b="1" dirty="0"/>
                <a:t>F</a:t>
              </a:r>
              <a:endParaRPr lang="ru-RU" sz="1600" b="1" dirty="0"/>
            </a:p>
          </p:txBody>
        </p:sp>
      </p:grpSp>
      <p:grpSp>
        <p:nvGrpSpPr>
          <p:cNvPr id="10" name="Группа 9"/>
          <p:cNvGrpSpPr/>
          <p:nvPr/>
        </p:nvGrpSpPr>
        <p:grpSpPr>
          <a:xfrm>
            <a:off x="4423485" y="2123499"/>
            <a:ext cx="3807823" cy="1137719"/>
            <a:chOff x="2069850" y="2590910"/>
            <a:chExt cx="5334000" cy="1790700"/>
          </a:xfrm>
        </p:grpSpPr>
        <p:pic>
          <p:nvPicPr>
            <p:cNvPr id="11" name="Рисунок 10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069850" y="2590910"/>
              <a:ext cx="5334000" cy="1790700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4168854" y="2984478"/>
              <a:ext cx="853722" cy="36188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100" dirty="0" smtClean="0"/>
                <a:t>Пленка</a:t>
              </a:r>
              <a:endParaRPr lang="ru-RU" sz="1100" dirty="0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4168853" y="3619207"/>
              <a:ext cx="853722" cy="36188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100" dirty="0" smtClean="0"/>
                <a:t>Пленка</a:t>
              </a:r>
              <a:endParaRPr lang="ru-RU" sz="1100" dirty="0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2698713" y="3284238"/>
              <a:ext cx="826992" cy="36188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100" dirty="0" smtClean="0"/>
                <a:t>Воздух</a:t>
              </a:r>
              <a:endParaRPr lang="ru-RU" sz="1100" dirty="0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5292680" y="3284238"/>
              <a:ext cx="826992" cy="36188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100" dirty="0" smtClean="0"/>
                <a:t>Воздух</a:t>
              </a:r>
              <a:endParaRPr lang="ru-RU" sz="1100" dirty="0"/>
            </a:p>
          </p:txBody>
        </p:sp>
      </p:grpSp>
      <p:sp>
        <p:nvSpPr>
          <p:cNvPr id="16" name="Прямоугольник 15"/>
          <p:cNvSpPr/>
          <p:nvPr/>
        </p:nvSpPr>
        <p:spPr>
          <a:xfrm>
            <a:off x="262779" y="3836177"/>
            <a:ext cx="4572000" cy="600164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ru-RU" sz="1100" b="1" dirty="0"/>
              <a:t>Применение</a:t>
            </a:r>
          </a:p>
          <a:p>
            <a:pPr marL="171450" indent="-171450" algn="just">
              <a:buFont typeface="Wingdings" panose="05000000000000000000" pitchFamily="2" charset="2"/>
              <a:buChar char="ü"/>
            </a:pPr>
            <a:r>
              <a:rPr lang="ru-RU" sz="1100" dirty="0" smtClean="0"/>
              <a:t>Оптимизация </a:t>
            </a:r>
            <a:r>
              <a:rPr lang="ru-RU" sz="1100" dirty="0"/>
              <a:t>технологических процессов</a:t>
            </a:r>
          </a:p>
          <a:p>
            <a:pPr marL="171450" indent="-171450" algn="just">
              <a:buFont typeface="Wingdings" panose="05000000000000000000" pitchFamily="2" charset="2"/>
              <a:buChar char="ü"/>
            </a:pPr>
            <a:r>
              <a:rPr lang="ru-RU" sz="1100" dirty="0"/>
              <a:t>Исследовательские работы</a:t>
            </a:r>
          </a:p>
        </p:txBody>
      </p:sp>
      <p:grpSp>
        <p:nvGrpSpPr>
          <p:cNvPr id="17" name="Группа 16"/>
          <p:cNvGrpSpPr/>
          <p:nvPr/>
        </p:nvGrpSpPr>
        <p:grpSpPr>
          <a:xfrm>
            <a:off x="5110936" y="3145118"/>
            <a:ext cx="2454518" cy="1486049"/>
            <a:chOff x="6238621" y="3287381"/>
            <a:chExt cx="3089179" cy="2409676"/>
          </a:xfrm>
        </p:grpSpPr>
        <p:pic>
          <p:nvPicPr>
            <p:cNvPr id="18" name="Рисунок 1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674242" y="3287381"/>
              <a:ext cx="2190750" cy="1933575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>
              <a:off x="6238621" y="5272848"/>
              <a:ext cx="3089179" cy="4242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100" dirty="0" smtClean="0">
                  <a:solidFill>
                    <a:srgbClr val="008C95"/>
                  </a:solidFill>
                </a:rPr>
                <a:t>Поверхность пленки с </a:t>
              </a:r>
              <a:r>
                <a:rPr lang="ru-RU" sz="1100" dirty="0" err="1" smtClean="0">
                  <a:solidFill>
                    <a:srgbClr val="008C95"/>
                  </a:solidFill>
                </a:rPr>
                <a:t>антиблоком</a:t>
              </a:r>
              <a:endParaRPr lang="ru-RU" sz="1100" dirty="0">
                <a:solidFill>
                  <a:srgbClr val="008C95"/>
                </a:solidFill>
              </a:endParaRPr>
            </a:p>
          </p:txBody>
        </p:sp>
      </p:grpSp>
      <p:sp>
        <p:nvSpPr>
          <p:cNvPr id="20" name="Номер слайда 1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13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85981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Оценка сварных свойств пленок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209125" y="536588"/>
            <a:ext cx="4304092" cy="10002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778721"/>
            <a:r>
              <a:rPr lang="ru-RU" sz="1200" dirty="0" smtClean="0">
                <a:solidFill>
                  <a:prstClr val="black"/>
                </a:solidFill>
              </a:rPr>
              <a:t>1. Начальная </a:t>
            </a:r>
            <a:r>
              <a:rPr lang="ru-RU" sz="1200" dirty="0">
                <a:solidFill>
                  <a:prstClr val="black"/>
                </a:solidFill>
              </a:rPr>
              <a:t>температура сваривания</a:t>
            </a:r>
            <a:r>
              <a:rPr lang="en-US" sz="1200" dirty="0">
                <a:solidFill>
                  <a:prstClr val="black"/>
                </a:solidFill>
              </a:rPr>
              <a:t> </a:t>
            </a:r>
            <a:r>
              <a:rPr lang="en-US" sz="1200" b="1" dirty="0">
                <a:solidFill>
                  <a:prstClr val="black"/>
                </a:solidFill>
              </a:rPr>
              <a:t>MFT/SIT, </a:t>
            </a:r>
            <a:r>
              <a:rPr lang="en-US" sz="1200" b="1" baseline="30000" dirty="0" err="1">
                <a:solidFill>
                  <a:prstClr val="black"/>
                </a:solidFill>
              </a:rPr>
              <a:t>o</a:t>
            </a:r>
            <a:r>
              <a:rPr lang="en-US" sz="1200" b="1" dirty="0" err="1">
                <a:solidFill>
                  <a:prstClr val="black"/>
                </a:solidFill>
              </a:rPr>
              <a:t>C</a:t>
            </a:r>
            <a:r>
              <a:rPr lang="en-US" sz="1200" dirty="0">
                <a:solidFill>
                  <a:prstClr val="black"/>
                </a:solidFill>
              </a:rPr>
              <a:t>;</a:t>
            </a:r>
            <a:endParaRPr lang="ru-RU" sz="1200" dirty="0">
              <a:solidFill>
                <a:prstClr val="black"/>
              </a:solidFill>
            </a:endParaRPr>
          </a:p>
          <a:p>
            <a:pPr defTabSz="778721"/>
            <a:r>
              <a:rPr lang="en-US" sz="1200" dirty="0">
                <a:solidFill>
                  <a:prstClr val="black"/>
                </a:solidFill>
              </a:rPr>
              <a:t>2</a:t>
            </a:r>
            <a:r>
              <a:rPr lang="ru-RU" sz="1200" dirty="0" smtClean="0">
                <a:solidFill>
                  <a:prstClr val="black"/>
                </a:solidFill>
              </a:rPr>
              <a:t>. Диапазон </a:t>
            </a:r>
            <a:r>
              <a:rPr lang="ru-RU" sz="1200" dirty="0">
                <a:solidFill>
                  <a:prstClr val="black"/>
                </a:solidFill>
              </a:rPr>
              <a:t>температур, при котором происходит хорошее сваривание, </a:t>
            </a:r>
            <a:r>
              <a:rPr lang="en-US" sz="1200" b="1" baseline="30000" dirty="0" err="1" smtClean="0">
                <a:solidFill>
                  <a:prstClr val="black"/>
                </a:solidFill>
              </a:rPr>
              <a:t>o</a:t>
            </a:r>
            <a:r>
              <a:rPr lang="en-US" sz="1200" b="1" dirty="0" err="1" smtClean="0">
                <a:solidFill>
                  <a:prstClr val="black"/>
                </a:solidFill>
              </a:rPr>
              <a:t>C</a:t>
            </a:r>
            <a:r>
              <a:rPr lang="ru-RU" sz="1200" b="1" dirty="0" smtClean="0">
                <a:solidFill>
                  <a:prstClr val="black"/>
                </a:solidFill>
              </a:rPr>
              <a:t>;</a:t>
            </a:r>
          </a:p>
          <a:p>
            <a:pPr defTabSz="778721"/>
            <a:r>
              <a:rPr lang="ru-RU" sz="1200" dirty="0" smtClean="0">
                <a:solidFill>
                  <a:prstClr val="black"/>
                </a:solidFill>
              </a:rPr>
              <a:t>3. Максимальная </a:t>
            </a:r>
            <a:r>
              <a:rPr lang="ru-RU" sz="1200" dirty="0">
                <a:solidFill>
                  <a:prstClr val="black"/>
                </a:solidFill>
              </a:rPr>
              <a:t>сила разрыва горячего сварного </a:t>
            </a:r>
            <a:r>
              <a:rPr lang="en-US" sz="1200" b="1" dirty="0">
                <a:solidFill>
                  <a:prstClr val="black"/>
                </a:solidFill>
              </a:rPr>
              <a:t>F</a:t>
            </a:r>
            <a:r>
              <a:rPr lang="en-US" sz="1200" b="1" baseline="-25000" dirty="0">
                <a:solidFill>
                  <a:prstClr val="black"/>
                </a:solidFill>
              </a:rPr>
              <a:t>HT</a:t>
            </a:r>
            <a:r>
              <a:rPr lang="ru-RU" sz="1200" b="1" baseline="-25000" dirty="0">
                <a:solidFill>
                  <a:prstClr val="black"/>
                </a:solidFill>
              </a:rPr>
              <a:t>, </a:t>
            </a:r>
            <a:r>
              <a:rPr lang="ru-RU" sz="1200" b="1" dirty="0">
                <a:solidFill>
                  <a:prstClr val="black"/>
                </a:solidFill>
              </a:rPr>
              <a:t>Н </a:t>
            </a:r>
            <a:endParaRPr lang="ru-RU" sz="1200" dirty="0">
              <a:solidFill>
                <a:prstClr val="black"/>
              </a:solidFill>
            </a:endParaRPr>
          </a:p>
          <a:p>
            <a:pPr algn="just"/>
            <a:r>
              <a:rPr lang="en-US" sz="1100" dirty="0">
                <a:solidFill>
                  <a:prstClr val="black"/>
                </a:solidFill>
              </a:rPr>
              <a:t>       </a:t>
            </a:r>
            <a:endParaRPr lang="ru-RU" sz="1200" dirty="0"/>
          </a:p>
        </p:txBody>
      </p:sp>
      <p:pic>
        <p:nvPicPr>
          <p:cNvPr id="5" name="Picture 2" descr="C:\Users\AslanyanAS\Desktop\Картинки\31d81dde50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15" b="11136"/>
          <a:stretch/>
        </p:blipFill>
        <p:spPr bwMode="auto">
          <a:xfrm>
            <a:off x="2269455" y="1576194"/>
            <a:ext cx="2454296" cy="1844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C:\Users\AslanyanAS\Desktop\Картинки\t-peel-test_engl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234" y="1576194"/>
            <a:ext cx="1694521" cy="1957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262779" y="3696895"/>
            <a:ext cx="4572000" cy="938719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ru-RU" sz="1100" b="1" dirty="0"/>
              <a:t>Применение</a:t>
            </a:r>
          </a:p>
          <a:p>
            <a:pPr marL="171450" indent="-171450" algn="just">
              <a:buFont typeface="Wingdings" panose="05000000000000000000" pitchFamily="2" charset="2"/>
              <a:buChar char="ü"/>
            </a:pPr>
            <a:r>
              <a:rPr lang="ru-RU" sz="1100" dirty="0"/>
              <a:t>Контроль качества и паспортизация продукции</a:t>
            </a:r>
          </a:p>
          <a:p>
            <a:pPr marL="171450" indent="-171450" algn="just">
              <a:buFont typeface="Wingdings" panose="05000000000000000000" pitchFamily="2" charset="2"/>
              <a:buChar char="ü"/>
            </a:pPr>
            <a:r>
              <a:rPr lang="ru-RU" sz="1100" dirty="0"/>
              <a:t>Контроль стабильности процесса производства</a:t>
            </a:r>
          </a:p>
          <a:p>
            <a:pPr marL="171450" indent="-171450" algn="just">
              <a:buFont typeface="Wingdings" panose="05000000000000000000" pitchFamily="2" charset="2"/>
              <a:buChar char="ü"/>
            </a:pPr>
            <a:r>
              <a:rPr lang="ru-RU" sz="1100" dirty="0" smtClean="0"/>
              <a:t>Определение режимов переработки пленки</a:t>
            </a:r>
            <a:endParaRPr lang="ru-RU" sz="1100" dirty="0"/>
          </a:p>
          <a:p>
            <a:pPr marL="171450" indent="-171450" algn="just">
              <a:buFont typeface="Wingdings" panose="05000000000000000000" pitchFamily="2" charset="2"/>
              <a:buChar char="ü"/>
            </a:pPr>
            <a:r>
              <a:rPr lang="ru-RU" sz="1100" dirty="0"/>
              <a:t>Исследовательские работы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5060454" y="629103"/>
            <a:ext cx="3903768" cy="38472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dirty="0" smtClean="0"/>
              <a:t>Описание </a:t>
            </a:r>
            <a:endParaRPr lang="ru-RU" sz="1200" b="1" dirty="0"/>
          </a:p>
          <a:p>
            <a:pPr algn="just"/>
            <a:r>
              <a:rPr lang="ru-RU" sz="1100" dirty="0" smtClean="0">
                <a:solidFill>
                  <a:prstClr val="black"/>
                </a:solidFill>
              </a:rPr>
              <a:t>Сваривают образцы </a:t>
            </a:r>
            <a:r>
              <a:rPr lang="ru-RU" sz="1100" dirty="0">
                <a:solidFill>
                  <a:prstClr val="black"/>
                </a:solidFill>
              </a:rPr>
              <a:t>плёнки при различных температурах с шагом </a:t>
            </a:r>
            <a:r>
              <a:rPr lang="ru-RU" sz="1100" dirty="0" smtClean="0">
                <a:solidFill>
                  <a:prstClr val="black"/>
                </a:solidFill>
              </a:rPr>
              <a:t>5 ⁰</a:t>
            </a:r>
            <a:r>
              <a:rPr lang="ru-RU" sz="1100" dirty="0">
                <a:solidFill>
                  <a:prstClr val="black"/>
                </a:solidFill>
              </a:rPr>
              <a:t>С в диапазоне 90 – 180 ⁰С </a:t>
            </a:r>
          </a:p>
          <a:p>
            <a:pPr algn="just"/>
            <a:r>
              <a:rPr lang="ru-RU" sz="1100" dirty="0">
                <a:solidFill>
                  <a:prstClr val="black"/>
                </a:solidFill>
              </a:rPr>
              <a:t>Испытуемые образцы разрывают на испытательной машине. </a:t>
            </a:r>
            <a:r>
              <a:rPr lang="ru-RU" sz="1100" b="1" dirty="0" smtClean="0">
                <a:solidFill>
                  <a:prstClr val="black"/>
                </a:solidFill>
              </a:rPr>
              <a:t>Первой </a:t>
            </a:r>
            <a:r>
              <a:rPr lang="ru-RU" sz="1100" b="1" dirty="0">
                <a:solidFill>
                  <a:prstClr val="black"/>
                </a:solidFill>
              </a:rPr>
              <a:t>точкой интервала сваривания </a:t>
            </a:r>
            <a:r>
              <a:rPr lang="ru-RU" sz="1100" dirty="0">
                <a:solidFill>
                  <a:prstClr val="black"/>
                </a:solidFill>
              </a:rPr>
              <a:t>является </a:t>
            </a:r>
            <a:r>
              <a:rPr lang="ru-RU" sz="1100" dirty="0" smtClean="0">
                <a:solidFill>
                  <a:prstClr val="black"/>
                </a:solidFill>
              </a:rPr>
              <a:t>температура, при которой шов при растяжении остается целым.</a:t>
            </a:r>
            <a:endParaRPr lang="ru-RU" sz="1100" b="1" dirty="0">
              <a:solidFill>
                <a:prstClr val="black"/>
              </a:solidFill>
            </a:endParaRPr>
          </a:p>
          <a:p>
            <a:pPr algn="just"/>
            <a:r>
              <a:rPr lang="ru-RU" sz="1100" b="1" dirty="0" smtClean="0">
                <a:solidFill>
                  <a:prstClr val="black"/>
                </a:solidFill>
              </a:rPr>
              <a:t>Конечной </a:t>
            </a:r>
            <a:r>
              <a:rPr lang="ru-RU" sz="1100" b="1" dirty="0">
                <a:solidFill>
                  <a:prstClr val="black"/>
                </a:solidFill>
              </a:rPr>
              <a:t>точкой интервала сваривания</a:t>
            </a:r>
            <a:r>
              <a:rPr lang="ru-RU" sz="1100" dirty="0">
                <a:solidFill>
                  <a:prstClr val="black"/>
                </a:solidFill>
              </a:rPr>
              <a:t> является предыдущая температурная точка перед </a:t>
            </a:r>
            <a:r>
              <a:rPr lang="ru-RU" sz="1100" dirty="0" smtClean="0">
                <a:solidFill>
                  <a:prstClr val="black"/>
                </a:solidFill>
              </a:rPr>
              <a:t>расплавлением образца.</a:t>
            </a:r>
          </a:p>
          <a:p>
            <a:pPr algn="just"/>
            <a:endParaRPr lang="ru-RU" sz="1100" dirty="0" smtClean="0">
              <a:solidFill>
                <a:prstClr val="black"/>
              </a:solidFill>
            </a:endParaRPr>
          </a:p>
          <a:p>
            <a:pPr algn="just"/>
            <a:r>
              <a:rPr lang="ru-RU" sz="1100" dirty="0" smtClean="0">
                <a:solidFill>
                  <a:prstClr val="black"/>
                </a:solidFill>
              </a:rPr>
              <a:t>При определении прочности горячего шва </a:t>
            </a:r>
          </a:p>
          <a:p>
            <a:pPr algn="just"/>
            <a:r>
              <a:rPr lang="en-US" sz="1100" b="1" dirty="0" smtClean="0">
                <a:solidFill>
                  <a:prstClr val="black"/>
                </a:solidFill>
              </a:rPr>
              <a:t>FFS</a:t>
            </a:r>
            <a:r>
              <a:rPr lang="ru-RU" sz="1100" b="1" dirty="0" smtClean="0">
                <a:solidFill>
                  <a:prstClr val="black"/>
                </a:solidFill>
              </a:rPr>
              <a:t> </a:t>
            </a:r>
            <a:r>
              <a:rPr lang="en-US" sz="1100" b="1" dirty="0"/>
              <a:t>(Form</a:t>
            </a:r>
            <a:r>
              <a:rPr lang="ru-RU" sz="1100" b="1" dirty="0"/>
              <a:t>-</a:t>
            </a:r>
            <a:r>
              <a:rPr lang="en-US" sz="1100" b="1" dirty="0"/>
              <a:t>Fill</a:t>
            </a:r>
            <a:r>
              <a:rPr lang="ru-RU" sz="1100" b="1" dirty="0"/>
              <a:t>-</a:t>
            </a:r>
            <a:r>
              <a:rPr lang="en-US" sz="1100" b="1" dirty="0"/>
              <a:t>Seal)</a:t>
            </a:r>
            <a:r>
              <a:rPr lang="en-US" sz="1100" b="1" dirty="0">
                <a:solidFill>
                  <a:prstClr val="black"/>
                </a:solidFill>
              </a:rPr>
              <a:t> </a:t>
            </a:r>
            <a:r>
              <a:rPr lang="en-US" sz="1100" dirty="0" smtClean="0">
                <a:solidFill>
                  <a:prstClr val="black"/>
                </a:solidFill>
              </a:rPr>
              <a:t>–</a:t>
            </a:r>
            <a:r>
              <a:rPr lang="ru-RU" sz="1100" dirty="0" smtClean="0">
                <a:solidFill>
                  <a:prstClr val="black"/>
                </a:solidFill>
              </a:rPr>
              <a:t> пленок испытуемые </a:t>
            </a:r>
            <a:r>
              <a:rPr lang="ru-RU" sz="1100" dirty="0">
                <a:solidFill>
                  <a:prstClr val="black"/>
                </a:solidFill>
              </a:rPr>
              <a:t>образцы зажимают в зажимах  </a:t>
            </a:r>
            <a:r>
              <a:rPr lang="ru-RU" sz="1100" dirty="0" err="1">
                <a:solidFill>
                  <a:prstClr val="black"/>
                </a:solidFill>
              </a:rPr>
              <a:t>термосварочной</a:t>
            </a:r>
            <a:r>
              <a:rPr lang="ru-RU" sz="1100" dirty="0">
                <a:solidFill>
                  <a:prstClr val="black"/>
                </a:solidFill>
              </a:rPr>
              <a:t> машины и определяют силу разрыва горячего сварного шва. </a:t>
            </a:r>
            <a:r>
              <a:rPr lang="ru-RU" sz="1100" dirty="0" smtClean="0">
                <a:solidFill>
                  <a:prstClr val="black"/>
                </a:solidFill>
              </a:rPr>
              <a:t>Повторяют с шагом 10 ⁰</a:t>
            </a:r>
            <a:r>
              <a:rPr lang="ru-RU" sz="1100" dirty="0">
                <a:solidFill>
                  <a:prstClr val="black"/>
                </a:solidFill>
              </a:rPr>
              <a:t>С до тех пор, пока не будет достигнута температура, предшествующая температуре </a:t>
            </a:r>
            <a:r>
              <a:rPr lang="ru-RU" sz="1100" dirty="0" smtClean="0">
                <a:solidFill>
                  <a:prstClr val="black"/>
                </a:solidFill>
              </a:rPr>
              <a:t>плавления</a:t>
            </a:r>
            <a:endParaRPr lang="ru-RU" sz="1000" dirty="0" smtClean="0">
              <a:solidFill>
                <a:prstClr val="black"/>
              </a:solidFill>
            </a:endParaRPr>
          </a:p>
          <a:p>
            <a:r>
              <a:rPr lang="ru-RU" sz="1100" dirty="0">
                <a:solidFill>
                  <a:prstClr val="black"/>
                </a:solidFill>
              </a:rPr>
              <a:t>Строят график </a:t>
            </a:r>
            <a:r>
              <a:rPr lang="ru-RU" sz="1100" dirty="0" smtClean="0">
                <a:solidFill>
                  <a:prstClr val="black"/>
                </a:solidFill>
              </a:rPr>
              <a:t>зависимости прочности сварного </a:t>
            </a:r>
            <a:r>
              <a:rPr lang="ru-RU" sz="1100" dirty="0">
                <a:solidFill>
                  <a:prstClr val="black"/>
                </a:solidFill>
              </a:rPr>
              <a:t>шва </a:t>
            </a:r>
            <a:r>
              <a:rPr lang="ru-RU" sz="1100" dirty="0" smtClean="0">
                <a:solidFill>
                  <a:prstClr val="black"/>
                </a:solidFill>
              </a:rPr>
              <a:t>от температуры, из </a:t>
            </a:r>
            <a:r>
              <a:rPr lang="ru-RU" sz="1100" dirty="0">
                <a:solidFill>
                  <a:prstClr val="black"/>
                </a:solidFill>
              </a:rPr>
              <a:t>которого </a:t>
            </a:r>
            <a:r>
              <a:rPr lang="ru-RU" sz="1100" dirty="0" smtClean="0">
                <a:solidFill>
                  <a:prstClr val="black"/>
                </a:solidFill>
              </a:rPr>
              <a:t>определяют оптимальную температуру и силу </a:t>
            </a:r>
            <a:r>
              <a:rPr lang="ru-RU" sz="1100" dirty="0">
                <a:solidFill>
                  <a:prstClr val="black"/>
                </a:solidFill>
              </a:rPr>
              <a:t>разрыва горячего сварного </a:t>
            </a:r>
            <a:r>
              <a:rPr lang="en-US" sz="1100" b="1" dirty="0">
                <a:solidFill>
                  <a:prstClr val="black"/>
                </a:solidFill>
              </a:rPr>
              <a:t>F</a:t>
            </a:r>
            <a:r>
              <a:rPr lang="en-US" sz="1100" b="1" baseline="-25000" dirty="0">
                <a:solidFill>
                  <a:prstClr val="black"/>
                </a:solidFill>
              </a:rPr>
              <a:t>HT</a:t>
            </a:r>
            <a:r>
              <a:rPr lang="ru-RU" sz="1100" b="1" baseline="-25000" dirty="0">
                <a:solidFill>
                  <a:prstClr val="black"/>
                </a:solidFill>
              </a:rPr>
              <a:t>, </a:t>
            </a:r>
            <a:r>
              <a:rPr lang="ru-RU" sz="1100" b="1" dirty="0">
                <a:solidFill>
                  <a:prstClr val="black"/>
                </a:solidFill>
              </a:rPr>
              <a:t>Н</a:t>
            </a:r>
            <a:endParaRPr lang="en-US" sz="1100" dirty="0">
              <a:solidFill>
                <a:prstClr val="black"/>
              </a:solidFill>
            </a:endParaRPr>
          </a:p>
          <a:p>
            <a:endParaRPr lang="ru-RU" sz="1200" dirty="0">
              <a:solidFill>
                <a:prstClr val="black"/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14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8182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Важнейшие эксплуатационные свойства пленок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34795" y="3025774"/>
            <a:ext cx="390615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solidFill>
                  <a:srgbClr val="008C95"/>
                </a:solidFill>
              </a:rPr>
              <a:t>ВОПРОС:</a:t>
            </a:r>
            <a:endParaRPr lang="ru-RU" sz="1600" dirty="0">
              <a:solidFill>
                <a:srgbClr val="008C95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41326" y="3406543"/>
            <a:ext cx="4001735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ProximaNova"/>
              </a:rPr>
              <a:t>Какие важные свойства пленок мы </a:t>
            </a:r>
          </a:p>
          <a:p>
            <a:r>
              <a:rPr lang="ru-RU" dirty="0" smtClean="0">
                <a:latin typeface="ProximaNova"/>
              </a:rPr>
              <a:t>еще не рассмотрели?</a:t>
            </a:r>
            <a:endParaRPr lang="ru-RU" dirty="0"/>
          </a:p>
        </p:txBody>
      </p:sp>
      <p:pic>
        <p:nvPicPr>
          <p:cNvPr id="6" name="Picture 14" descr="pack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8742" y="469140"/>
            <a:ext cx="2777454" cy="42454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4" descr="C:\Users\DementevEA\Desktop\76818 (1).png"/>
          <p:cNvPicPr>
            <a:picLocks noChangeAspect="1" noChangeArrowheads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488" y="1239630"/>
            <a:ext cx="1232484" cy="12324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15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30624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Важнейшие эксплуатационные свойства пленок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41264" y="2959669"/>
            <a:ext cx="390615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solidFill>
                  <a:srgbClr val="008C95"/>
                </a:solidFill>
              </a:rPr>
              <a:t>ОТВЕТ:</a:t>
            </a:r>
            <a:endParaRPr lang="ru-RU" sz="1600" dirty="0">
              <a:solidFill>
                <a:srgbClr val="008C95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34743" y="3372462"/>
            <a:ext cx="3395694" cy="12464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ProximaNova"/>
              </a:rPr>
              <a:t>Барьерные свойства – </a:t>
            </a:r>
            <a:r>
              <a:rPr lang="ru-RU" dirty="0" err="1" smtClean="0">
                <a:latin typeface="ProximaNova"/>
              </a:rPr>
              <a:t>кислородопроницаемость</a:t>
            </a:r>
            <a:r>
              <a:rPr lang="ru-RU" dirty="0" smtClean="0">
                <a:latin typeface="ProximaNova"/>
              </a:rPr>
              <a:t> </a:t>
            </a:r>
          </a:p>
          <a:p>
            <a:r>
              <a:rPr lang="ru-RU" dirty="0" smtClean="0">
                <a:latin typeface="ProximaNova"/>
              </a:rPr>
              <a:t>и </a:t>
            </a:r>
            <a:r>
              <a:rPr lang="ru-RU" dirty="0" err="1" smtClean="0">
                <a:latin typeface="ProximaNova"/>
              </a:rPr>
              <a:t>паропроницаемость</a:t>
            </a:r>
            <a:endParaRPr lang="ru-RU" dirty="0" smtClean="0">
              <a:latin typeface="ProximaNova"/>
            </a:endParaRPr>
          </a:p>
          <a:p>
            <a:endParaRPr lang="ru-RU" dirty="0">
              <a:latin typeface="ProximaNova"/>
            </a:endParaRPr>
          </a:p>
          <a:p>
            <a:endParaRPr lang="ru-RU" dirty="0"/>
          </a:p>
        </p:txBody>
      </p:sp>
      <p:grpSp>
        <p:nvGrpSpPr>
          <p:cNvPr id="6" name="Группа 5"/>
          <p:cNvGrpSpPr/>
          <p:nvPr/>
        </p:nvGrpSpPr>
        <p:grpSpPr>
          <a:xfrm>
            <a:off x="3945203" y="733740"/>
            <a:ext cx="5015872" cy="3919124"/>
            <a:chOff x="263525" y="1524000"/>
            <a:chExt cx="8088313" cy="4676775"/>
          </a:xfrm>
        </p:grpSpPr>
        <p:pic>
          <p:nvPicPr>
            <p:cNvPr id="7" name="Picture 14" descr="pack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71801" y="1524000"/>
              <a:ext cx="3319464" cy="4676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16" descr="inert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7688" y="2695575"/>
              <a:ext cx="3173412" cy="612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19" descr="moisture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62050" y="5000625"/>
              <a:ext cx="2176463" cy="10017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20" descr="flavour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72125" y="4381500"/>
              <a:ext cx="2779713" cy="7731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21" descr="taint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95950" y="5067300"/>
              <a:ext cx="1809750" cy="7127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2" name="Group 29"/>
            <p:cNvGrpSpPr>
              <a:grpSpLocks/>
            </p:cNvGrpSpPr>
            <p:nvPr/>
          </p:nvGrpSpPr>
          <p:grpSpPr bwMode="auto">
            <a:xfrm>
              <a:off x="1131888" y="1700213"/>
              <a:ext cx="2476500" cy="955675"/>
              <a:chOff x="713" y="1071"/>
              <a:chExt cx="1560" cy="602"/>
            </a:xfrm>
          </p:grpSpPr>
          <p:pic>
            <p:nvPicPr>
              <p:cNvPr id="25" name="Picture 15" descr="oxygen"/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41" y="1071"/>
                <a:ext cx="1532" cy="58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6" name="Rectangle 28"/>
              <p:cNvSpPr>
                <a:spLocks noChangeArrowheads="1"/>
              </p:cNvSpPr>
              <p:nvPr/>
            </p:nvSpPr>
            <p:spPr bwMode="auto">
              <a:xfrm>
                <a:off x="713" y="1445"/>
                <a:ext cx="631" cy="22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17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1400">
                    <a:solidFill>
                      <a:schemeClr val="tx1"/>
                    </a:solidFill>
                    <a:latin typeface="TodaySB" pitchFamily="2" charset="0"/>
                  </a:defRPr>
                </a:lvl1pPr>
                <a:lvl2pPr marL="742950" indent="-285750">
                  <a:defRPr sz="1400">
                    <a:solidFill>
                      <a:schemeClr val="tx1"/>
                    </a:solidFill>
                    <a:latin typeface="TodaySB" pitchFamily="2" charset="0"/>
                  </a:defRPr>
                </a:lvl2pPr>
                <a:lvl3pPr marL="1143000" indent="-228600">
                  <a:defRPr sz="1400">
                    <a:solidFill>
                      <a:schemeClr val="tx1"/>
                    </a:solidFill>
                    <a:latin typeface="TodaySB" pitchFamily="2" charset="0"/>
                  </a:defRPr>
                </a:lvl3pPr>
                <a:lvl4pPr marL="1600200" indent="-228600">
                  <a:defRPr sz="1400">
                    <a:solidFill>
                      <a:schemeClr val="tx1"/>
                    </a:solidFill>
                    <a:latin typeface="TodaySB" pitchFamily="2" charset="0"/>
                  </a:defRPr>
                </a:lvl4pPr>
                <a:lvl5pPr marL="2057400" indent="-228600">
                  <a:defRPr sz="1400">
                    <a:solidFill>
                      <a:schemeClr val="tx1"/>
                    </a:solidFill>
                    <a:latin typeface="TodaySB" pitchFamily="2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TodaySB" pitchFamily="2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TodaySB" pitchFamily="2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TodaySB" pitchFamily="2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TodaySB" pitchFamily="2" charset="0"/>
                  </a:defRPr>
                </a:lvl9pPr>
              </a:lstStyle>
              <a:p>
                <a:endParaRPr lang="ru-RU" altLang="ru-RU"/>
              </a:p>
            </p:txBody>
          </p:sp>
        </p:grpSp>
        <p:sp>
          <p:nvSpPr>
            <p:cNvPr id="13" name="Rectangle 30"/>
            <p:cNvSpPr>
              <a:spLocks noChangeArrowheads="1"/>
            </p:cNvSpPr>
            <p:nvPr/>
          </p:nvSpPr>
          <p:spPr bwMode="auto">
            <a:xfrm>
              <a:off x="998538" y="2332038"/>
              <a:ext cx="1047750" cy="244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1400">
                  <a:solidFill>
                    <a:schemeClr val="tx1"/>
                  </a:solidFill>
                  <a:latin typeface="TodaySB" pitchFamily="2" charset="0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TodaySB" pitchFamily="2" charset="0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TodaySB" pitchFamily="2" charset="0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TodaySB" pitchFamily="2" charset="0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TodaySB" pitchFamily="2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TodaySB" pitchFamily="2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TodaySB" pitchFamily="2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TodaySB" pitchFamily="2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TodaySB" pitchFamily="2" charset="0"/>
                </a:defRPr>
              </a:lvl9pPr>
            </a:lstStyle>
            <a:p>
              <a:r>
                <a:rPr lang="pl-PL" altLang="ru-RU" sz="1600" b="1">
                  <a:solidFill>
                    <a:srgbClr val="000099"/>
                  </a:solidFill>
                  <a:latin typeface="Arial" pitchFamily="34" charset="0"/>
                </a:rPr>
                <a:t> </a:t>
              </a:r>
              <a:r>
                <a:rPr lang="ru-RU" altLang="ru-RU" sz="1600" b="1">
                  <a:solidFill>
                    <a:srgbClr val="000099"/>
                  </a:solidFill>
                  <a:latin typeface="Arial" pitchFamily="34" charset="0"/>
                  <a:cs typeface="Arial" pitchFamily="34" charset="0"/>
                </a:rPr>
                <a:t>Кислород</a:t>
              </a:r>
              <a:endParaRPr lang="ru-RU" altLang="ru-RU" sz="1600">
                <a:solidFill>
                  <a:srgbClr val="000099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4" name="Rectangle 33"/>
            <p:cNvSpPr>
              <a:spLocks noChangeArrowheads="1"/>
            </p:cNvSpPr>
            <p:nvPr/>
          </p:nvSpPr>
          <p:spPr bwMode="auto">
            <a:xfrm>
              <a:off x="377825" y="2887663"/>
              <a:ext cx="2119313" cy="52387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17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1400">
                  <a:solidFill>
                    <a:schemeClr val="tx1"/>
                  </a:solidFill>
                  <a:latin typeface="TodaySB" pitchFamily="2" charset="0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TodaySB" pitchFamily="2" charset="0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TodaySB" pitchFamily="2" charset="0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TodaySB" pitchFamily="2" charset="0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TodaySB" pitchFamily="2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TodaySB" pitchFamily="2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TodaySB" pitchFamily="2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TodaySB" pitchFamily="2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TodaySB" pitchFamily="2" charset="0"/>
                </a:defRPr>
              </a:lvl9pPr>
            </a:lstStyle>
            <a:p>
              <a:endParaRPr lang="ru-RU" altLang="ru-RU"/>
            </a:p>
          </p:txBody>
        </p:sp>
        <p:sp>
          <p:nvSpPr>
            <p:cNvPr id="15" name="Rectangle 34"/>
            <p:cNvSpPr>
              <a:spLocks noChangeArrowheads="1"/>
            </p:cNvSpPr>
            <p:nvPr/>
          </p:nvSpPr>
          <p:spPr bwMode="auto">
            <a:xfrm>
              <a:off x="263525" y="3022600"/>
              <a:ext cx="2143125" cy="244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1400">
                  <a:solidFill>
                    <a:schemeClr val="tx1"/>
                  </a:solidFill>
                  <a:latin typeface="TodaySB" pitchFamily="2" charset="0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TodaySB" pitchFamily="2" charset="0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TodaySB" pitchFamily="2" charset="0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TodaySB" pitchFamily="2" charset="0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TodaySB" pitchFamily="2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TodaySB" pitchFamily="2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TodaySB" pitchFamily="2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TodaySB" pitchFamily="2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TodaySB" pitchFamily="2" charset="0"/>
                </a:defRPr>
              </a:lvl9pPr>
            </a:lstStyle>
            <a:p>
              <a:r>
                <a:rPr lang="ru-RU" altLang="ru-RU" sz="1600" b="1" dirty="0">
                  <a:solidFill>
                    <a:srgbClr val="000099"/>
                  </a:solidFill>
                  <a:latin typeface="Arial" pitchFamily="34" charset="0"/>
                  <a:cs typeface="Arial" pitchFamily="34" charset="0"/>
                </a:rPr>
                <a:t>Инертная</a:t>
              </a:r>
              <a:r>
                <a:rPr lang="pl-PL" altLang="ru-RU" sz="1600" b="1" dirty="0">
                  <a:solidFill>
                    <a:srgbClr val="000099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ru-RU" altLang="ru-RU" sz="1600" b="1" dirty="0">
                  <a:solidFill>
                    <a:srgbClr val="000099"/>
                  </a:solidFill>
                  <a:latin typeface="Arial" pitchFamily="34" charset="0"/>
                  <a:cs typeface="Arial" pitchFamily="34" charset="0"/>
                </a:rPr>
                <a:t>атмосфера</a:t>
              </a:r>
              <a:endParaRPr lang="ru-RU" altLang="ru-RU" sz="1600" dirty="0">
                <a:solidFill>
                  <a:srgbClr val="000099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6" name="Rectangle 36"/>
            <p:cNvSpPr>
              <a:spLocks noChangeArrowheads="1"/>
            </p:cNvSpPr>
            <p:nvPr/>
          </p:nvSpPr>
          <p:spPr bwMode="auto">
            <a:xfrm>
              <a:off x="1001713" y="3454400"/>
              <a:ext cx="1276350" cy="609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17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1400">
                  <a:solidFill>
                    <a:schemeClr val="tx1"/>
                  </a:solidFill>
                  <a:latin typeface="TodaySB" pitchFamily="2" charset="0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TodaySB" pitchFamily="2" charset="0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TodaySB" pitchFamily="2" charset="0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TodaySB" pitchFamily="2" charset="0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TodaySB" pitchFamily="2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TodaySB" pitchFamily="2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TodaySB" pitchFamily="2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TodaySB" pitchFamily="2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TodaySB" pitchFamily="2" charset="0"/>
                </a:defRPr>
              </a:lvl9pPr>
            </a:lstStyle>
            <a:p>
              <a:endParaRPr lang="ru-RU" altLang="ru-RU"/>
            </a:p>
          </p:txBody>
        </p:sp>
        <p:sp>
          <p:nvSpPr>
            <p:cNvPr id="17" name="Rectangle 38"/>
            <p:cNvSpPr>
              <a:spLocks noChangeArrowheads="1"/>
            </p:cNvSpPr>
            <p:nvPr/>
          </p:nvSpPr>
          <p:spPr bwMode="auto">
            <a:xfrm>
              <a:off x="7024688" y="3352800"/>
              <a:ext cx="1204912" cy="84137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17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1400">
                  <a:solidFill>
                    <a:schemeClr val="tx1"/>
                  </a:solidFill>
                  <a:latin typeface="TodaySB" pitchFamily="2" charset="0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TodaySB" pitchFamily="2" charset="0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TodaySB" pitchFamily="2" charset="0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TodaySB" pitchFamily="2" charset="0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TodaySB" pitchFamily="2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TodaySB" pitchFamily="2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TodaySB" pitchFamily="2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TodaySB" pitchFamily="2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TodaySB" pitchFamily="2" charset="0"/>
                </a:defRPr>
              </a:lvl9pPr>
            </a:lstStyle>
            <a:p>
              <a:endParaRPr lang="ru-RU" altLang="ru-RU"/>
            </a:p>
          </p:txBody>
        </p:sp>
        <p:sp>
          <p:nvSpPr>
            <p:cNvPr id="18" name="Rectangle 40"/>
            <p:cNvSpPr>
              <a:spLocks noChangeArrowheads="1"/>
            </p:cNvSpPr>
            <p:nvPr/>
          </p:nvSpPr>
          <p:spPr bwMode="auto">
            <a:xfrm>
              <a:off x="973138" y="5268913"/>
              <a:ext cx="1233487" cy="3048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17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1400">
                  <a:solidFill>
                    <a:schemeClr val="tx1"/>
                  </a:solidFill>
                  <a:latin typeface="TodaySB" pitchFamily="2" charset="0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TodaySB" pitchFamily="2" charset="0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TodaySB" pitchFamily="2" charset="0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TodaySB" pitchFamily="2" charset="0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TodaySB" pitchFamily="2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TodaySB" pitchFamily="2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TodaySB" pitchFamily="2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TodaySB" pitchFamily="2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TodaySB" pitchFamily="2" charset="0"/>
                </a:defRPr>
              </a:lvl9pPr>
            </a:lstStyle>
            <a:p>
              <a:endParaRPr lang="ru-RU" altLang="ru-RU"/>
            </a:p>
          </p:txBody>
        </p:sp>
        <p:sp>
          <p:nvSpPr>
            <p:cNvPr id="19" name="Rectangle 41"/>
            <p:cNvSpPr>
              <a:spLocks noChangeArrowheads="1"/>
            </p:cNvSpPr>
            <p:nvPr/>
          </p:nvSpPr>
          <p:spPr bwMode="auto">
            <a:xfrm>
              <a:off x="1062038" y="5268913"/>
              <a:ext cx="1116012" cy="244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1400">
                  <a:solidFill>
                    <a:schemeClr val="tx1"/>
                  </a:solidFill>
                  <a:latin typeface="TodaySB" pitchFamily="2" charset="0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TodaySB" pitchFamily="2" charset="0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TodaySB" pitchFamily="2" charset="0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TodaySB" pitchFamily="2" charset="0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TodaySB" pitchFamily="2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TodaySB" pitchFamily="2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TodaySB" pitchFamily="2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TodaySB" pitchFamily="2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TodaySB" pitchFamily="2" charset="0"/>
                </a:defRPr>
              </a:lvl9pPr>
            </a:lstStyle>
            <a:p>
              <a:r>
                <a:rPr lang="ru-RU" altLang="ru-RU" sz="1600" b="1">
                  <a:solidFill>
                    <a:srgbClr val="000099"/>
                  </a:solidFill>
                  <a:latin typeface="Arial" pitchFamily="34" charset="0"/>
                  <a:cs typeface="Arial" pitchFamily="34" charset="0"/>
                </a:rPr>
                <a:t>Влажность</a:t>
              </a:r>
              <a:endParaRPr lang="ru-RU" altLang="ru-RU" sz="1600">
                <a:solidFill>
                  <a:srgbClr val="000099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0" name="Rectangle 42"/>
            <p:cNvSpPr>
              <a:spLocks noChangeArrowheads="1"/>
            </p:cNvSpPr>
            <p:nvPr/>
          </p:nvSpPr>
          <p:spPr bwMode="auto">
            <a:xfrm>
              <a:off x="6357938" y="1654175"/>
              <a:ext cx="1016000" cy="33496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17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1400">
                  <a:solidFill>
                    <a:schemeClr val="tx1"/>
                  </a:solidFill>
                  <a:latin typeface="TodaySB" pitchFamily="2" charset="0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TodaySB" pitchFamily="2" charset="0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TodaySB" pitchFamily="2" charset="0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TodaySB" pitchFamily="2" charset="0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TodaySB" pitchFamily="2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TodaySB" pitchFamily="2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TodaySB" pitchFamily="2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TodaySB" pitchFamily="2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TodaySB" pitchFamily="2" charset="0"/>
                </a:defRPr>
              </a:lvl9pPr>
            </a:lstStyle>
            <a:p>
              <a:endParaRPr lang="ru-RU" altLang="ru-RU"/>
            </a:p>
          </p:txBody>
        </p:sp>
        <p:sp>
          <p:nvSpPr>
            <p:cNvPr id="21" name="Rectangle 43"/>
            <p:cNvSpPr>
              <a:spLocks noChangeArrowheads="1"/>
            </p:cNvSpPr>
            <p:nvPr/>
          </p:nvSpPr>
          <p:spPr bwMode="auto">
            <a:xfrm>
              <a:off x="6396039" y="1682750"/>
              <a:ext cx="115" cy="3685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1400">
                  <a:solidFill>
                    <a:schemeClr val="tx1"/>
                  </a:solidFill>
                  <a:latin typeface="TodaySB" pitchFamily="2" charset="0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TodaySB" pitchFamily="2" charset="0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TodaySB" pitchFamily="2" charset="0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TodaySB" pitchFamily="2" charset="0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TodaySB" pitchFamily="2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TodaySB" pitchFamily="2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TodaySB" pitchFamily="2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TodaySB" pitchFamily="2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TodaySB" pitchFamily="2" charset="0"/>
                </a:defRPr>
              </a:lvl9pPr>
            </a:lstStyle>
            <a:p>
              <a:endParaRPr lang="ru-RU" altLang="ru-RU" sz="1600" b="1" dirty="0">
                <a:solidFill>
                  <a:srgbClr val="000099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2" name="Rectangle 44"/>
            <p:cNvSpPr>
              <a:spLocks noChangeArrowheads="1"/>
            </p:cNvSpPr>
            <p:nvPr/>
          </p:nvSpPr>
          <p:spPr bwMode="auto">
            <a:xfrm>
              <a:off x="6835775" y="4543425"/>
              <a:ext cx="885825" cy="44926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17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1400">
                  <a:solidFill>
                    <a:schemeClr val="tx1"/>
                  </a:solidFill>
                  <a:latin typeface="TodaySB" pitchFamily="2" charset="0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TodaySB" pitchFamily="2" charset="0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TodaySB" pitchFamily="2" charset="0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TodaySB" pitchFamily="2" charset="0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TodaySB" pitchFamily="2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TodaySB" pitchFamily="2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TodaySB" pitchFamily="2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TodaySB" pitchFamily="2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TodaySB" pitchFamily="2" charset="0"/>
                </a:defRPr>
              </a:lvl9pPr>
            </a:lstStyle>
            <a:p>
              <a:endParaRPr lang="ru-RU" altLang="ru-RU"/>
            </a:p>
          </p:txBody>
        </p:sp>
        <p:sp>
          <p:nvSpPr>
            <p:cNvPr id="23" name="Rectangle 45"/>
            <p:cNvSpPr>
              <a:spLocks noChangeArrowheads="1"/>
            </p:cNvSpPr>
            <p:nvPr/>
          </p:nvSpPr>
          <p:spPr bwMode="auto">
            <a:xfrm>
              <a:off x="6214271" y="4194175"/>
              <a:ext cx="930275" cy="244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1400">
                  <a:solidFill>
                    <a:schemeClr val="tx1"/>
                  </a:solidFill>
                  <a:latin typeface="TodaySB" pitchFamily="2" charset="0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TodaySB" pitchFamily="2" charset="0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TodaySB" pitchFamily="2" charset="0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TodaySB" pitchFamily="2" charset="0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TodaySB" pitchFamily="2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TodaySB" pitchFamily="2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TodaySB" pitchFamily="2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TodaySB" pitchFamily="2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TodaySB" pitchFamily="2" charset="0"/>
                </a:defRPr>
              </a:lvl9pPr>
            </a:lstStyle>
            <a:p>
              <a:r>
                <a:rPr lang="ru-RU" altLang="ru-RU" sz="1600" b="1" dirty="0">
                  <a:solidFill>
                    <a:srgbClr val="000099"/>
                  </a:solidFill>
                  <a:latin typeface="Arial" pitchFamily="34" charset="0"/>
                  <a:cs typeface="Arial" pitchFamily="34" charset="0"/>
                </a:rPr>
                <a:t>Ароматы</a:t>
              </a:r>
            </a:p>
          </p:txBody>
        </p:sp>
        <p:sp>
          <p:nvSpPr>
            <p:cNvPr id="24" name="Rectangle 46"/>
            <p:cNvSpPr>
              <a:spLocks noChangeArrowheads="1"/>
            </p:cNvSpPr>
            <p:nvPr/>
          </p:nvSpPr>
          <p:spPr bwMode="auto">
            <a:xfrm>
              <a:off x="6865938" y="4949825"/>
              <a:ext cx="841375" cy="50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17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1400">
                  <a:solidFill>
                    <a:schemeClr val="tx1"/>
                  </a:solidFill>
                  <a:latin typeface="TodaySB" pitchFamily="2" charset="0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TodaySB" pitchFamily="2" charset="0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TodaySB" pitchFamily="2" charset="0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TodaySB" pitchFamily="2" charset="0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TodaySB" pitchFamily="2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TodaySB" pitchFamily="2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TodaySB" pitchFamily="2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TodaySB" pitchFamily="2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TodaySB" pitchFamily="2" charset="0"/>
                </a:defRPr>
              </a:lvl9pPr>
            </a:lstStyle>
            <a:p>
              <a:endParaRPr lang="ru-RU" altLang="ru-RU"/>
            </a:p>
          </p:txBody>
        </p:sp>
      </p:grpSp>
      <p:pic>
        <p:nvPicPr>
          <p:cNvPr id="27" name="Рисунок 2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717" y="1140261"/>
            <a:ext cx="1184564" cy="1184564"/>
          </a:xfrm>
          <a:prstGeom prst="rect">
            <a:avLst/>
          </a:prstGeom>
        </p:spPr>
      </p:pic>
      <p:sp>
        <p:nvSpPr>
          <p:cNvPr id="28" name="Номер слайда 2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16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34299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Барьерные свойства пленок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749630" y="891947"/>
            <a:ext cx="415656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200" dirty="0"/>
              <a:t>Полиэтилен и полипропилен не отличаются высокой стойкостью к проникновению </a:t>
            </a:r>
            <a:r>
              <a:rPr lang="ru-RU" sz="1200" dirty="0" smtClean="0"/>
              <a:t>газов</a:t>
            </a:r>
          </a:p>
          <a:p>
            <a:pPr algn="just"/>
            <a:r>
              <a:rPr lang="ru-RU" sz="1200" dirty="0" smtClean="0"/>
              <a:t>Основные способы повышения барьерных свойств пленок: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200" dirty="0" err="1" smtClean="0"/>
              <a:t>соэкструзия</a:t>
            </a:r>
            <a:endParaRPr lang="ru-RU" sz="1200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200" dirty="0" err="1"/>
              <a:t>л</a:t>
            </a:r>
            <a:r>
              <a:rPr lang="ru-RU" sz="1200" dirty="0" err="1" smtClean="0"/>
              <a:t>аминирование</a:t>
            </a:r>
            <a:endParaRPr lang="ru-RU" sz="1200" dirty="0" smtClean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200" dirty="0" err="1"/>
              <a:t>э</a:t>
            </a:r>
            <a:r>
              <a:rPr lang="ru-RU" sz="1200" dirty="0" err="1" smtClean="0"/>
              <a:t>кструзионное</a:t>
            </a:r>
            <a:r>
              <a:rPr lang="ru-RU" sz="1200" dirty="0" smtClean="0"/>
              <a:t> </a:t>
            </a:r>
            <a:r>
              <a:rPr lang="ru-RU" sz="1200" dirty="0" err="1" smtClean="0"/>
              <a:t>ламинирование</a:t>
            </a:r>
            <a:endParaRPr lang="ru-RU" sz="1200" dirty="0" smtClean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200" dirty="0"/>
              <a:t>м</a:t>
            </a:r>
            <a:r>
              <a:rPr lang="ru-RU" sz="1200" dirty="0" smtClean="0"/>
              <a:t>еталлизация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200" dirty="0" err="1" smtClean="0"/>
              <a:t>каширование</a:t>
            </a:r>
            <a:endParaRPr lang="ru-RU" sz="1200" dirty="0" smtClean="0"/>
          </a:p>
        </p:txBody>
      </p:sp>
      <p:sp>
        <p:nvSpPr>
          <p:cNvPr id="5" name="Прямоугольник 4"/>
          <p:cNvSpPr/>
          <p:nvPr/>
        </p:nvSpPr>
        <p:spPr>
          <a:xfrm>
            <a:off x="298822" y="3962212"/>
            <a:ext cx="3610358" cy="9387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100" b="1" dirty="0"/>
              <a:t>Применение</a:t>
            </a:r>
          </a:p>
          <a:p>
            <a:pPr marL="171450" indent="-171450" algn="just">
              <a:buFont typeface="Wingdings" panose="05000000000000000000" pitchFamily="2" charset="2"/>
              <a:buChar char="ü"/>
            </a:pPr>
            <a:r>
              <a:rPr lang="ru-RU" sz="1100" dirty="0"/>
              <a:t>Контроль качества и паспортизация продукции</a:t>
            </a:r>
          </a:p>
          <a:p>
            <a:pPr marL="171450" indent="-171450" algn="just">
              <a:buFont typeface="Wingdings" panose="05000000000000000000" pitchFamily="2" charset="2"/>
              <a:buChar char="ü"/>
            </a:pPr>
            <a:r>
              <a:rPr lang="ru-RU" sz="1100" dirty="0"/>
              <a:t>Контроль стабильности процесса производства</a:t>
            </a:r>
          </a:p>
          <a:p>
            <a:pPr marL="171450" indent="-171450" algn="just">
              <a:buFont typeface="Wingdings" panose="05000000000000000000" pitchFamily="2" charset="2"/>
              <a:buChar char="ü"/>
            </a:pPr>
            <a:r>
              <a:rPr lang="ru-RU" sz="1100" dirty="0"/>
              <a:t>Оптимизация технологических процессов</a:t>
            </a:r>
          </a:p>
          <a:p>
            <a:pPr marL="171450" indent="-171450" algn="just">
              <a:buFont typeface="Wingdings" panose="05000000000000000000" pitchFamily="2" charset="2"/>
              <a:buChar char="ü"/>
            </a:pPr>
            <a:r>
              <a:rPr lang="ru-RU" sz="1100" dirty="0"/>
              <a:t>Исследовательские работы</a:t>
            </a:r>
          </a:p>
        </p:txBody>
      </p:sp>
      <p:pic>
        <p:nvPicPr>
          <p:cNvPr id="6" name="Picture 2" descr="C:\Users\schapovaea\Documents\Щапова\Работа\Оборудование\Mocon\20180423_175137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40" t="25306" r="12157" b="29274"/>
          <a:stretch/>
        </p:blipFill>
        <p:spPr bwMode="auto">
          <a:xfrm>
            <a:off x="5214405" y="2968655"/>
            <a:ext cx="3547011" cy="1753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298822" y="891947"/>
            <a:ext cx="430409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indent="-228600" algn="just" defTabSz="778721">
              <a:buFontTx/>
              <a:buAutoNum type="arabicPeriod"/>
            </a:pPr>
            <a:r>
              <a:rPr lang="ru-RU" sz="1200" dirty="0">
                <a:solidFill>
                  <a:prstClr val="black"/>
                </a:solidFill>
              </a:rPr>
              <a:t>Скорость проникновения кислорода, </a:t>
            </a:r>
            <a:r>
              <a:rPr lang="en-US" sz="1200" dirty="0">
                <a:solidFill>
                  <a:prstClr val="black"/>
                </a:solidFill>
              </a:rPr>
              <a:t>c</a:t>
            </a:r>
            <a:r>
              <a:rPr lang="ru-RU" sz="1200" dirty="0">
                <a:solidFill>
                  <a:prstClr val="black"/>
                </a:solidFill>
              </a:rPr>
              <a:t>м</a:t>
            </a:r>
            <a:r>
              <a:rPr lang="en-US" sz="1200" baseline="30000" dirty="0">
                <a:solidFill>
                  <a:prstClr val="black"/>
                </a:solidFill>
              </a:rPr>
              <a:t>3</a:t>
            </a:r>
            <a:r>
              <a:rPr lang="en-US" sz="1200" dirty="0">
                <a:solidFill>
                  <a:prstClr val="black"/>
                </a:solidFill>
              </a:rPr>
              <a:t>/</a:t>
            </a:r>
            <a:r>
              <a:rPr lang="ru-RU" sz="1200" dirty="0">
                <a:solidFill>
                  <a:prstClr val="black"/>
                </a:solidFill>
              </a:rPr>
              <a:t>м</a:t>
            </a:r>
            <a:r>
              <a:rPr lang="en-US" sz="1200" baseline="30000" dirty="0">
                <a:solidFill>
                  <a:prstClr val="black"/>
                </a:solidFill>
              </a:rPr>
              <a:t>2</a:t>
            </a:r>
            <a:r>
              <a:rPr lang="en-US" sz="1200" dirty="0">
                <a:solidFill>
                  <a:prstClr val="black"/>
                </a:solidFill>
              </a:rPr>
              <a:t>*24</a:t>
            </a:r>
            <a:r>
              <a:rPr lang="ru-RU" sz="1200" dirty="0">
                <a:solidFill>
                  <a:prstClr val="black"/>
                </a:solidFill>
              </a:rPr>
              <a:t>ч</a:t>
            </a:r>
            <a:r>
              <a:rPr lang="en-US" sz="1200" dirty="0">
                <a:solidFill>
                  <a:prstClr val="black"/>
                </a:solidFill>
              </a:rPr>
              <a:t> </a:t>
            </a:r>
            <a:endParaRPr lang="ru-RU" sz="1200" dirty="0">
              <a:solidFill>
                <a:prstClr val="black"/>
              </a:solidFill>
            </a:endParaRPr>
          </a:p>
          <a:p>
            <a:pPr marL="228600" indent="-228600" algn="just" defTabSz="778721">
              <a:buAutoNum type="arabicPeriod"/>
            </a:pPr>
            <a:r>
              <a:rPr lang="ru-RU" sz="1200" dirty="0" smtClean="0">
                <a:solidFill>
                  <a:prstClr val="black"/>
                </a:solidFill>
              </a:rPr>
              <a:t>Скорость проникновения водяного пара,</a:t>
            </a:r>
            <a:r>
              <a:rPr lang="ru-RU" sz="1200" b="1" dirty="0" smtClean="0">
                <a:solidFill>
                  <a:prstClr val="black"/>
                </a:solidFill>
              </a:rPr>
              <a:t> </a:t>
            </a:r>
            <a:r>
              <a:rPr lang="ru-RU" sz="1200" dirty="0">
                <a:solidFill>
                  <a:prstClr val="black"/>
                </a:solidFill>
              </a:rPr>
              <a:t>г</a:t>
            </a:r>
            <a:r>
              <a:rPr lang="en-US" sz="1200" dirty="0">
                <a:solidFill>
                  <a:prstClr val="black"/>
                </a:solidFill>
              </a:rPr>
              <a:t>/</a:t>
            </a:r>
            <a:r>
              <a:rPr lang="ru-RU" sz="1200" dirty="0">
                <a:solidFill>
                  <a:prstClr val="black"/>
                </a:solidFill>
              </a:rPr>
              <a:t>м</a:t>
            </a:r>
            <a:r>
              <a:rPr lang="en-US" sz="1200" baseline="30000" dirty="0">
                <a:solidFill>
                  <a:prstClr val="black"/>
                </a:solidFill>
              </a:rPr>
              <a:t>2</a:t>
            </a:r>
            <a:r>
              <a:rPr lang="en-US" sz="1200" dirty="0">
                <a:solidFill>
                  <a:prstClr val="black"/>
                </a:solidFill>
              </a:rPr>
              <a:t>*24</a:t>
            </a:r>
            <a:r>
              <a:rPr lang="ru-RU" sz="1200" dirty="0">
                <a:solidFill>
                  <a:prstClr val="black"/>
                </a:solidFill>
              </a:rPr>
              <a:t>ч</a:t>
            </a:r>
            <a:r>
              <a:rPr lang="en-US" sz="1200" dirty="0">
                <a:solidFill>
                  <a:prstClr val="black"/>
                </a:solidFill>
              </a:rPr>
              <a:t> </a:t>
            </a:r>
            <a:r>
              <a:rPr lang="en-US" sz="1100" dirty="0" smtClean="0">
                <a:solidFill>
                  <a:prstClr val="black"/>
                </a:solidFill>
              </a:rPr>
              <a:t>      </a:t>
            </a:r>
            <a:endParaRPr lang="ru-RU" sz="1200" dirty="0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822" y="1511820"/>
            <a:ext cx="4000500" cy="233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17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56186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Адгезионные свойства </a:t>
            </a:r>
            <a:r>
              <a:rPr lang="ru-RU" dirty="0" smtClean="0"/>
              <a:t>пленок</a:t>
            </a:r>
            <a:endParaRPr lang="ru-RU" dirty="0"/>
          </a:p>
        </p:txBody>
      </p:sp>
      <p:pic>
        <p:nvPicPr>
          <p:cNvPr id="4" name="Picture 6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-1067" b="22817"/>
          <a:stretch/>
        </p:blipFill>
        <p:spPr bwMode="auto">
          <a:xfrm>
            <a:off x="389428" y="1384667"/>
            <a:ext cx="3601275" cy="18810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336496" y="508972"/>
            <a:ext cx="4572000" cy="127727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100" b="1" dirty="0"/>
              <a:t>З</a:t>
            </a:r>
            <a:r>
              <a:rPr lang="ru-RU" sz="1100" b="1" dirty="0" smtClean="0"/>
              <a:t>начение  </a:t>
            </a:r>
            <a:endParaRPr lang="ru-RU" altLang="ru-RU" sz="1100" dirty="0"/>
          </a:p>
          <a:p>
            <a:pPr algn="just"/>
            <a:r>
              <a:rPr lang="ru-RU" altLang="ru-RU" sz="1100" dirty="0"/>
              <a:t>При воздействии на поверхность пленки коронным разрядом происходит </a:t>
            </a:r>
            <a:r>
              <a:rPr lang="ru-RU" altLang="ru-RU" sz="1100" dirty="0" err="1"/>
              <a:t>гидрофилизация</a:t>
            </a:r>
            <a:r>
              <a:rPr lang="ru-RU" altLang="ru-RU" sz="1100" dirty="0"/>
              <a:t> поверхности и повышение адгезионной способности. </a:t>
            </a:r>
            <a:r>
              <a:rPr lang="ru-RU" sz="1100" dirty="0" smtClean="0"/>
              <a:t>Минимальное натяжение для хорошей адгезии: 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ru-RU" sz="1100" dirty="0" smtClean="0"/>
              <a:t>красок </a:t>
            </a:r>
            <a:r>
              <a:rPr lang="ru-RU" sz="1100" dirty="0"/>
              <a:t>на основе </a:t>
            </a:r>
            <a:r>
              <a:rPr lang="ru-RU" sz="1100" dirty="0" smtClean="0"/>
              <a:t>растворителей - 38 дин/см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ru-RU" sz="1100" dirty="0" smtClean="0"/>
              <a:t>металла, клеев </a:t>
            </a:r>
            <a:r>
              <a:rPr lang="ru-RU" sz="1100" dirty="0"/>
              <a:t>и водорастворимых красок -</a:t>
            </a:r>
            <a:r>
              <a:rPr lang="ru-RU" sz="1100" dirty="0" smtClean="0"/>
              <a:t> 42 </a:t>
            </a:r>
            <a:r>
              <a:rPr lang="ru-RU" sz="1100" dirty="0"/>
              <a:t>дин/см</a:t>
            </a:r>
            <a:endParaRPr lang="ru-RU" altLang="ru-RU" sz="11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658475" y="508972"/>
            <a:ext cx="2910444" cy="9387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100" b="1" dirty="0" smtClean="0"/>
              <a:t>Основные способы активирования поверхности:</a:t>
            </a: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ru-RU" sz="1100" dirty="0"/>
              <a:t>о</a:t>
            </a:r>
            <a:r>
              <a:rPr lang="ru-RU" sz="1100" dirty="0" smtClean="0"/>
              <a:t>бработка коронным разрядом</a:t>
            </a: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ru-RU" sz="1100" dirty="0"/>
              <a:t>о</a:t>
            </a:r>
            <a:r>
              <a:rPr lang="ru-RU" sz="1100" dirty="0" smtClean="0"/>
              <a:t>бработка пламенем</a:t>
            </a: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ru-RU" sz="1100" dirty="0"/>
              <a:t>п</a:t>
            </a:r>
            <a:r>
              <a:rPr lang="ru-RU" sz="1100" dirty="0" smtClean="0"/>
              <a:t>лазменная обработка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491" y="3439318"/>
            <a:ext cx="2753719" cy="7936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749491" y="4286717"/>
            <a:ext cx="867881" cy="3993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778721">
              <a:lnSpc>
                <a:spcPct val="95000"/>
              </a:lnSpc>
            </a:pPr>
            <a:r>
              <a:rPr lang="ru-RU" sz="1000" dirty="0" smtClean="0">
                <a:solidFill>
                  <a:prstClr val="black"/>
                </a:solidFill>
              </a:rPr>
              <a:t>После активации</a:t>
            </a:r>
            <a:endParaRPr lang="ru-RU" sz="1000" dirty="0">
              <a:solidFill>
                <a:prstClr val="black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069124" y="4286413"/>
            <a:ext cx="867881" cy="3993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778721">
              <a:lnSpc>
                <a:spcPct val="95000"/>
              </a:lnSpc>
            </a:pPr>
            <a:r>
              <a:rPr lang="ru-RU" sz="1000" dirty="0" smtClean="0">
                <a:solidFill>
                  <a:prstClr val="black"/>
                </a:solidFill>
              </a:rPr>
              <a:t>До активации</a:t>
            </a:r>
            <a:endParaRPr lang="ru-RU" sz="1000" dirty="0">
              <a:solidFill>
                <a:prstClr val="black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278179" y="3402013"/>
            <a:ext cx="3194790" cy="3847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 algn="ctr" defTabSz="778721">
              <a:lnSpc>
                <a:spcPct val="95000"/>
              </a:lnSpc>
              <a:buFont typeface="Arial" panose="020B0604020202020204" pitchFamily="34" charset="0"/>
              <a:buChar char="•"/>
            </a:pPr>
            <a:r>
              <a:rPr lang="ru-RU" sz="1000" dirty="0" smtClean="0">
                <a:solidFill>
                  <a:prstClr val="black"/>
                </a:solidFill>
              </a:rPr>
              <a:t>Чернила для определения поверхностного натяжения</a:t>
            </a:r>
            <a:endParaRPr lang="ru-RU" sz="1000" dirty="0">
              <a:solidFill>
                <a:prstClr val="black"/>
              </a:solidFill>
            </a:endParaRPr>
          </a:p>
        </p:txBody>
      </p:sp>
      <p:pic>
        <p:nvPicPr>
          <p:cNvPr id="11" name="Picture 3" descr="C:\Users\schapovaea\Desktop\к презентахе\i5QKMRPZN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21"/>
          <a:stretch/>
        </p:blipFill>
        <p:spPr bwMode="auto">
          <a:xfrm>
            <a:off x="5179423" y="1980643"/>
            <a:ext cx="1217225" cy="1449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" descr="C:\Users\schapovaea\Desktop\к презентахе\arcotest-foto_auto_250_jpg__100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396" y="1980643"/>
            <a:ext cx="1583221" cy="1319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Прямоугольник 12"/>
          <p:cNvSpPr/>
          <p:nvPr/>
        </p:nvSpPr>
        <p:spPr>
          <a:xfrm>
            <a:off x="3769648" y="3733164"/>
            <a:ext cx="3610358" cy="9387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100" b="1" dirty="0"/>
              <a:t>Применение</a:t>
            </a:r>
          </a:p>
          <a:p>
            <a:pPr marL="171450" indent="-171450" algn="just">
              <a:buFont typeface="Wingdings" panose="05000000000000000000" pitchFamily="2" charset="2"/>
              <a:buChar char="ü"/>
            </a:pPr>
            <a:r>
              <a:rPr lang="ru-RU" sz="1100" dirty="0"/>
              <a:t>Контроль качества и паспортизация продукции</a:t>
            </a:r>
          </a:p>
          <a:p>
            <a:pPr marL="171450" indent="-171450" algn="just">
              <a:buFont typeface="Wingdings" panose="05000000000000000000" pitchFamily="2" charset="2"/>
              <a:buChar char="ü"/>
            </a:pPr>
            <a:r>
              <a:rPr lang="ru-RU" sz="1100" dirty="0"/>
              <a:t>Контроль стабильности процесса производства</a:t>
            </a:r>
          </a:p>
          <a:p>
            <a:pPr marL="171450" indent="-171450" algn="just">
              <a:buFont typeface="Wingdings" panose="05000000000000000000" pitchFamily="2" charset="2"/>
              <a:buChar char="ü"/>
            </a:pPr>
            <a:r>
              <a:rPr lang="ru-RU" sz="1100" dirty="0"/>
              <a:t>Оптимизация технологических процессов</a:t>
            </a:r>
          </a:p>
          <a:p>
            <a:pPr marL="171450" indent="-171450" algn="just">
              <a:buFont typeface="Wingdings" panose="05000000000000000000" pitchFamily="2" charset="2"/>
              <a:buChar char="ü"/>
            </a:pPr>
            <a:r>
              <a:rPr lang="ru-RU" sz="1100" dirty="0"/>
              <a:t>Исследовательские работы</a:t>
            </a:r>
          </a:p>
        </p:txBody>
      </p:sp>
      <p:sp>
        <p:nvSpPr>
          <p:cNvPr id="14" name="Номер слайда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18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52021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StrahovMV\Desktop\3. ПАПКИ\ИНТЕРПЛАСТИКА\ВЕРНИГОРОВ\ФОТО ИНТЕРПЛАСТИКА\04_Depositphotos_2660814_original-small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" t="2697" r="140" b="7573"/>
          <a:stretch/>
        </p:blipFill>
        <p:spPr bwMode="auto">
          <a:xfrm>
            <a:off x="1901586" y="1138753"/>
            <a:ext cx="5199821" cy="3106672"/>
          </a:xfrm>
          <a:prstGeom prst="roundRect">
            <a:avLst>
              <a:gd name="adj" fmla="val 3465"/>
            </a:avLst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Заголовок 1"/>
          <p:cNvSpPr txBox="1">
            <a:spLocks/>
          </p:cNvSpPr>
          <p:nvPr/>
        </p:nvSpPr>
        <p:spPr bwMode="auto">
          <a:xfrm>
            <a:off x="1901586" y="778753"/>
            <a:ext cx="5199821" cy="36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17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accent1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accent1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accent1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accent1"/>
                </a:solidFill>
                <a:latin typeface="Arial" charset="0"/>
              </a:defRPr>
            </a:lvl5pPr>
            <a:lvl6pPr marL="389379"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778759"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1168140"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1557520"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defTabSz="914400"/>
            <a:r>
              <a:rPr lang="ru-RU" sz="2000" kern="0" dirty="0" smtClean="0"/>
              <a:t>Испытания жёсткой упаковки</a:t>
            </a:r>
            <a:endParaRPr lang="ru-RU" sz="2000" kern="0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19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06377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55" r="20216"/>
          <a:stretch/>
        </p:blipFill>
        <p:spPr>
          <a:xfrm>
            <a:off x="6473409" y="770434"/>
            <a:ext cx="2418591" cy="3602632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255600" y="1217533"/>
            <a:ext cx="6217809" cy="2708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solidFill>
                  <a:srgbClr val="00888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Должность</a:t>
            </a:r>
          </a:p>
          <a:p>
            <a:r>
              <a:rPr lang="ru-RU" sz="1000" dirty="0">
                <a:latin typeface="Arial" panose="020B0604020202020204" pitchFamily="34" charset="0"/>
                <a:cs typeface="Arial" panose="020B0604020202020204" pitchFamily="34" charset="0"/>
              </a:rPr>
              <a:t>Главный эксперт</a:t>
            </a:r>
          </a:p>
          <a:p>
            <a:r>
              <a:rPr lang="ru-RU" sz="1000" dirty="0">
                <a:latin typeface="Arial" panose="020B0604020202020204" pitchFamily="34" charset="0"/>
                <a:cs typeface="Arial" panose="020B0604020202020204" pitchFamily="34" charset="0"/>
              </a:rPr>
              <a:t>ООО «СИБУР </a:t>
            </a:r>
            <a:r>
              <a:rPr lang="ru-RU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Полилаб»</a:t>
            </a:r>
          </a:p>
          <a:p>
            <a:endParaRPr lang="ru-RU" sz="1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200" b="1" dirty="0">
                <a:solidFill>
                  <a:srgbClr val="00888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Образование</a:t>
            </a:r>
          </a:p>
          <a:p>
            <a:r>
              <a:rPr lang="ru-RU" sz="1000" dirty="0">
                <a:latin typeface="Arial" panose="020B0604020202020204" pitchFamily="34" charset="0"/>
                <a:cs typeface="Arial" panose="020B0604020202020204" pitchFamily="34" charset="0"/>
              </a:rPr>
              <a:t>Высшее образование - РХТУ Д.И. Менделеева </a:t>
            </a:r>
          </a:p>
          <a:p>
            <a:r>
              <a:rPr lang="ru-RU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Химическая </a:t>
            </a:r>
            <a:r>
              <a:rPr lang="ru-RU" sz="1000" dirty="0">
                <a:latin typeface="Arial" panose="020B0604020202020204" pitchFamily="34" charset="0"/>
                <a:cs typeface="Arial" panose="020B0604020202020204" pitchFamily="34" charset="0"/>
              </a:rPr>
              <a:t>технология </a:t>
            </a:r>
            <a:r>
              <a:rPr lang="ru-RU" sz="1000" dirty="0" err="1">
                <a:latin typeface="Arial" panose="020B0604020202020204" pitchFamily="34" charset="0"/>
                <a:cs typeface="Arial" panose="020B0604020202020204" pitchFamily="34" charset="0"/>
              </a:rPr>
              <a:t>энергонасыщенных</a:t>
            </a:r>
            <a:r>
              <a:rPr lang="ru-RU" sz="1000" dirty="0">
                <a:latin typeface="Arial" panose="020B0604020202020204" pitchFamily="34" charset="0"/>
                <a:cs typeface="Arial" panose="020B0604020202020204" pitchFamily="34" charset="0"/>
              </a:rPr>
              <a:t> высокомолекулярных </a:t>
            </a:r>
            <a:r>
              <a:rPr lang="ru-RU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соединений, порохов </a:t>
            </a:r>
            <a:r>
              <a:rPr lang="ru-RU" sz="1000" dirty="0">
                <a:latin typeface="Arial" panose="020B0604020202020204" pitchFamily="34" charset="0"/>
                <a:cs typeface="Arial" panose="020B0604020202020204" pitchFamily="34" charset="0"/>
              </a:rPr>
              <a:t>и твёрдых ракетных </a:t>
            </a:r>
            <a:r>
              <a:rPr lang="ru-RU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топлив</a:t>
            </a:r>
          </a:p>
          <a:p>
            <a:endParaRPr lang="ru-RU" sz="1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200" b="1" dirty="0">
                <a:solidFill>
                  <a:srgbClr val="00888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Опыт</a:t>
            </a:r>
          </a:p>
          <a:p>
            <a:r>
              <a:rPr lang="ru-RU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10 </a:t>
            </a:r>
            <a:r>
              <a:rPr lang="ru-RU" sz="1000" dirty="0">
                <a:latin typeface="Arial" panose="020B0604020202020204" pitchFamily="34" charset="0"/>
                <a:cs typeface="Arial" panose="020B0604020202020204" pitchFamily="34" charset="0"/>
              </a:rPr>
              <a:t>лет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ru-RU" sz="1000" dirty="0">
                <a:latin typeface="Arial" panose="020B0604020202020204" pitchFamily="34" charset="0"/>
                <a:cs typeface="Arial" panose="020B0604020202020204" pitchFamily="34" charset="0"/>
              </a:rPr>
              <a:t> ООО «СИБУР ПолиЛаб</a:t>
            </a:r>
            <a:r>
              <a:rPr lang="ru-RU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»: </a:t>
            </a:r>
            <a:r>
              <a:rPr lang="ru-RU" sz="1000" dirty="0">
                <a:latin typeface="Arial" panose="020B0604020202020204" pitchFamily="34" charset="0"/>
                <a:cs typeface="Arial" panose="020B0604020202020204" pitchFamily="34" charset="0"/>
              </a:rPr>
              <a:t>с 2017 г.</a:t>
            </a:r>
          </a:p>
          <a:p>
            <a:r>
              <a:rPr lang="ru-RU" sz="1000" dirty="0">
                <a:latin typeface="Arial" panose="020B0604020202020204" pitchFamily="34" charset="0"/>
                <a:cs typeface="Arial" panose="020B0604020202020204" pitchFamily="34" charset="0"/>
              </a:rPr>
              <a:t>      </a:t>
            </a:r>
            <a:r>
              <a:rPr lang="ru-RU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       «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DuPont – Russian Coatings</a:t>
            </a:r>
            <a:r>
              <a:rPr lang="ru-RU" sz="1000" dirty="0"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LLC</a:t>
            </a:r>
            <a:r>
              <a:rPr lang="ru-RU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: 201</a:t>
            </a:r>
            <a:r>
              <a:rPr lang="en-US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ru-RU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 - 2017 </a:t>
            </a:r>
            <a:r>
              <a:rPr lang="ru-RU" sz="1000" dirty="0">
                <a:latin typeface="Arial" panose="020B0604020202020204" pitchFamily="34" charset="0"/>
                <a:cs typeface="Arial" panose="020B0604020202020204" pitchFamily="34" charset="0"/>
              </a:rPr>
              <a:t>гг.</a:t>
            </a:r>
          </a:p>
          <a:p>
            <a:endParaRPr lang="ru-RU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200" b="1" dirty="0">
                <a:solidFill>
                  <a:srgbClr val="00888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Краткое описание опыта и достижений</a:t>
            </a:r>
          </a:p>
          <a:p>
            <a:r>
              <a:rPr lang="ru-RU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Работа </a:t>
            </a:r>
            <a:r>
              <a:rPr lang="ru-RU" sz="1000" dirty="0">
                <a:latin typeface="Arial" panose="020B0604020202020204" pitchFamily="34" charset="0"/>
                <a:cs typeface="Arial" panose="020B0604020202020204" pitchFamily="34" charset="0"/>
              </a:rPr>
              <a:t>по обращениям потребителей и развитию клиентских сервисов, проведение испытаний труб, жёсткой упаковки и плёнок</a:t>
            </a:r>
            <a:r>
              <a:rPr lang="ru-RU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98956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Контроль </a:t>
            </a:r>
            <a:r>
              <a:rPr lang="ru-RU" dirty="0"/>
              <a:t>толщины стенки изделий</a:t>
            </a:r>
          </a:p>
        </p:txBody>
      </p:sp>
      <p:sp>
        <p:nvSpPr>
          <p:cNvPr id="4" name="Объект 10"/>
          <p:cNvSpPr txBox="1">
            <a:spLocks/>
          </p:cNvSpPr>
          <p:nvPr/>
        </p:nvSpPr>
        <p:spPr>
          <a:xfrm>
            <a:off x="235698" y="660215"/>
            <a:ext cx="4259127" cy="1240542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charset="2"/>
              <a:buNone/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0850" indent="-15716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+mn-lt"/>
              </a:defRPr>
            </a:lvl2pPr>
            <a:lvl3pPr marL="717550" indent="-12541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+mn-lt"/>
              </a:defRPr>
            </a:lvl3pPr>
            <a:lvl4pPr marL="984250" indent="-14128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+mn-lt"/>
              </a:defRPr>
            </a:lvl4pPr>
            <a:lvl5pPr marL="1257300" indent="-16351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+mn-lt"/>
              </a:defRPr>
            </a:lvl5pPr>
            <a:lvl6pPr marL="1751455" indent="-26914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pitchFamily="2" charset="2"/>
              <a:buChar char="§"/>
              <a:defRPr sz="1000">
                <a:solidFill>
                  <a:schemeClr val="tx1"/>
                </a:solidFill>
                <a:latin typeface="+mn-lt"/>
              </a:defRPr>
            </a:lvl6pPr>
            <a:lvl7pPr marL="2140968" indent="-26914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pitchFamily="2" charset="2"/>
              <a:buChar char="§"/>
              <a:defRPr sz="1000">
                <a:solidFill>
                  <a:schemeClr val="tx1"/>
                </a:solidFill>
                <a:latin typeface="+mn-lt"/>
              </a:defRPr>
            </a:lvl7pPr>
            <a:lvl8pPr marL="2530481" indent="-26914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pitchFamily="2" charset="2"/>
              <a:buChar char="§"/>
              <a:defRPr sz="1000">
                <a:solidFill>
                  <a:schemeClr val="tx1"/>
                </a:solidFill>
                <a:latin typeface="+mn-lt"/>
              </a:defRPr>
            </a:lvl8pPr>
            <a:lvl9pPr marL="2919993" indent="-26914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pitchFamily="2" charset="2"/>
              <a:buChar char="§"/>
              <a:defRPr sz="1000">
                <a:solidFill>
                  <a:schemeClr val="tx1"/>
                </a:solidFill>
                <a:latin typeface="+mn-lt"/>
              </a:defRPr>
            </a:lvl9pPr>
          </a:lstStyle>
          <a:p>
            <a:pPr algn="ctr" defTabSz="914400"/>
            <a:r>
              <a:rPr lang="ru-RU" sz="1200" b="1" kern="0" dirty="0" smtClean="0"/>
              <a:t>Метод неразрушающего контроля</a:t>
            </a:r>
          </a:p>
          <a:p>
            <a:pPr algn="just" defTabSz="914400"/>
            <a:r>
              <a:rPr lang="ru-RU" sz="1200" kern="0" dirty="0" smtClean="0"/>
              <a:t>Применяют магнитно-индукционный </a:t>
            </a:r>
            <a:r>
              <a:rPr lang="ru-RU" sz="1200" kern="0" dirty="0" err="1" smtClean="0"/>
              <a:t>толщиномер</a:t>
            </a:r>
            <a:r>
              <a:rPr lang="ru-RU" sz="1200" kern="0" dirty="0" smtClean="0"/>
              <a:t>, помещая металлический шарик внутрь изделия. Положение индикатора должно быть перпендикулярно по отношению к измеряемой поверхности. Результаты измерений считывают с дисплея прибора.</a:t>
            </a:r>
            <a:endParaRPr lang="ru-RU" sz="1200" kern="0" dirty="0"/>
          </a:p>
        </p:txBody>
      </p:sp>
      <p:sp>
        <p:nvSpPr>
          <p:cNvPr id="5" name="Объект 11"/>
          <p:cNvSpPr txBox="1">
            <a:spLocks/>
          </p:cNvSpPr>
          <p:nvPr/>
        </p:nvSpPr>
        <p:spPr>
          <a:xfrm>
            <a:off x="4639107" y="660215"/>
            <a:ext cx="4267089" cy="1783651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charset="2"/>
              <a:buNone/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0850" indent="-15716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+mn-lt"/>
              </a:defRPr>
            </a:lvl2pPr>
            <a:lvl3pPr marL="717550" indent="-12541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+mn-lt"/>
              </a:defRPr>
            </a:lvl3pPr>
            <a:lvl4pPr marL="984250" indent="-14128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+mn-lt"/>
              </a:defRPr>
            </a:lvl4pPr>
            <a:lvl5pPr marL="1257300" indent="-16351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+mn-lt"/>
              </a:defRPr>
            </a:lvl5pPr>
            <a:lvl6pPr marL="1751455" indent="-26914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pitchFamily="2" charset="2"/>
              <a:buChar char="§"/>
              <a:defRPr sz="1000">
                <a:solidFill>
                  <a:schemeClr val="tx1"/>
                </a:solidFill>
                <a:latin typeface="+mn-lt"/>
              </a:defRPr>
            </a:lvl6pPr>
            <a:lvl7pPr marL="2140968" indent="-26914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pitchFamily="2" charset="2"/>
              <a:buChar char="§"/>
              <a:defRPr sz="1000">
                <a:solidFill>
                  <a:schemeClr val="tx1"/>
                </a:solidFill>
                <a:latin typeface="+mn-lt"/>
              </a:defRPr>
            </a:lvl7pPr>
            <a:lvl8pPr marL="2530481" indent="-26914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pitchFamily="2" charset="2"/>
              <a:buChar char="§"/>
              <a:defRPr sz="1000">
                <a:solidFill>
                  <a:schemeClr val="tx1"/>
                </a:solidFill>
                <a:latin typeface="+mn-lt"/>
              </a:defRPr>
            </a:lvl8pPr>
            <a:lvl9pPr marL="2919993" indent="-26914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pitchFamily="2" charset="2"/>
              <a:buChar char="§"/>
              <a:defRPr sz="1000">
                <a:solidFill>
                  <a:schemeClr val="tx1"/>
                </a:solidFill>
                <a:latin typeface="+mn-lt"/>
              </a:defRPr>
            </a:lvl9pPr>
          </a:lstStyle>
          <a:p>
            <a:pPr algn="ctr" defTabSz="914400"/>
            <a:r>
              <a:rPr lang="ru-RU" sz="1200" b="1" kern="0" dirty="0" smtClean="0"/>
              <a:t>Метод разрушающего контроля</a:t>
            </a:r>
          </a:p>
          <a:p>
            <a:pPr algn="just" defTabSz="914400"/>
            <a:r>
              <a:rPr lang="ru-RU" sz="1200" kern="0" dirty="0" smtClean="0"/>
              <a:t>Образцы упаковки с помощью ножниц разрезают в вертикальной плоскости  и проводят измерение в точках, установленных в стандартах или технической документации на конкретные виды тары. </a:t>
            </a:r>
          </a:p>
          <a:p>
            <a:pPr algn="just" defTabSz="914400"/>
            <a:endParaRPr lang="ru-RU" sz="800" kern="0" dirty="0" smtClean="0"/>
          </a:p>
          <a:p>
            <a:pPr algn="just" defTabSz="914400"/>
            <a:r>
              <a:rPr lang="ru-RU" sz="1200" kern="0" dirty="0" smtClean="0"/>
              <a:t>За результат измерений принимают наименьшее значение из всех измерений, проведенных в данной точке образцов упаковки.</a:t>
            </a:r>
            <a:endParaRPr lang="ru-RU" sz="1200" kern="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235698" y="3840480"/>
            <a:ext cx="4572000" cy="938719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ru-RU" sz="1100" b="1" dirty="0"/>
              <a:t>Применение</a:t>
            </a:r>
          </a:p>
          <a:p>
            <a:pPr marL="171450" indent="-171450" algn="just">
              <a:buFont typeface="Wingdings" panose="05000000000000000000" pitchFamily="2" charset="2"/>
              <a:buChar char="ü"/>
            </a:pPr>
            <a:r>
              <a:rPr lang="ru-RU" sz="1100" dirty="0"/>
              <a:t>Контроль качества и паспортизация продукции</a:t>
            </a:r>
          </a:p>
          <a:p>
            <a:pPr marL="171450" indent="-171450" algn="just">
              <a:buFont typeface="Wingdings" panose="05000000000000000000" pitchFamily="2" charset="2"/>
              <a:buChar char="ü"/>
            </a:pPr>
            <a:r>
              <a:rPr lang="ru-RU" sz="1100" dirty="0"/>
              <a:t>Контроль стабильности процесса производства</a:t>
            </a:r>
          </a:p>
          <a:p>
            <a:pPr marL="171450" indent="-171450" algn="just">
              <a:buFont typeface="Wingdings" panose="05000000000000000000" pitchFamily="2" charset="2"/>
              <a:buChar char="ü"/>
            </a:pPr>
            <a:r>
              <a:rPr lang="ru-RU" sz="1100" dirty="0" smtClean="0"/>
              <a:t>Оценка стабильности сырья</a:t>
            </a:r>
            <a:endParaRPr lang="ru-RU" sz="1100" dirty="0"/>
          </a:p>
          <a:p>
            <a:pPr marL="171450" indent="-171450" algn="just">
              <a:buFont typeface="Wingdings" panose="05000000000000000000" pitchFamily="2" charset="2"/>
              <a:buChar char="ü"/>
            </a:pPr>
            <a:r>
              <a:rPr lang="ru-RU" sz="1100" dirty="0"/>
              <a:t>Исследовательские работы</a:t>
            </a:r>
          </a:p>
        </p:txBody>
      </p:sp>
      <p:pic>
        <p:nvPicPr>
          <p:cNvPr id="7" name="Picture 8" descr="C:\Users\User\Desktop\апрпа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4471" y="2668384"/>
            <a:ext cx="1778831" cy="1545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C:\Users\User\Desktop\Безымянный1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1887" y="1905836"/>
            <a:ext cx="2578991" cy="1934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9" descr="C:\Users\User\Desktop\кеангнгр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1880" y="2668384"/>
            <a:ext cx="2060120" cy="1545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20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75258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Определение усадки и коробления</a:t>
            </a:r>
          </a:p>
        </p:txBody>
      </p:sp>
      <p:sp>
        <p:nvSpPr>
          <p:cNvPr id="4" name="Объект 10"/>
          <p:cNvSpPr txBox="1">
            <a:spLocks/>
          </p:cNvSpPr>
          <p:nvPr/>
        </p:nvSpPr>
        <p:spPr>
          <a:xfrm>
            <a:off x="263356" y="646713"/>
            <a:ext cx="4259127" cy="3341175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charset="2"/>
              <a:buNone/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0850" indent="-15716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+mn-lt"/>
              </a:defRPr>
            </a:lvl2pPr>
            <a:lvl3pPr marL="717550" indent="-12541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+mn-lt"/>
              </a:defRPr>
            </a:lvl3pPr>
            <a:lvl4pPr marL="984250" indent="-14128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+mn-lt"/>
              </a:defRPr>
            </a:lvl4pPr>
            <a:lvl5pPr marL="1257300" indent="-16351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+mn-lt"/>
              </a:defRPr>
            </a:lvl5pPr>
            <a:lvl6pPr marL="1751455" indent="-26914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pitchFamily="2" charset="2"/>
              <a:buChar char="§"/>
              <a:defRPr sz="1000">
                <a:solidFill>
                  <a:schemeClr val="tx1"/>
                </a:solidFill>
                <a:latin typeface="+mn-lt"/>
              </a:defRPr>
            </a:lvl6pPr>
            <a:lvl7pPr marL="2140968" indent="-26914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pitchFamily="2" charset="2"/>
              <a:buChar char="§"/>
              <a:defRPr sz="1000">
                <a:solidFill>
                  <a:schemeClr val="tx1"/>
                </a:solidFill>
                <a:latin typeface="+mn-lt"/>
              </a:defRPr>
            </a:lvl7pPr>
            <a:lvl8pPr marL="2530481" indent="-26914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pitchFamily="2" charset="2"/>
              <a:buChar char="§"/>
              <a:defRPr sz="1000">
                <a:solidFill>
                  <a:schemeClr val="tx1"/>
                </a:solidFill>
                <a:latin typeface="+mn-lt"/>
              </a:defRPr>
            </a:lvl8pPr>
            <a:lvl9pPr marL="2919993" indent="-26914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pitchFamily="2" charset="2"/>
              <a:buChar char="§"/>
              <a:defRPr sz="1000">
                <a:solidFill>
                  <a:schemeClr val="tx1"/>
                </a:solidFill>
                <a:latin typeface="+mn-lt"/>
              </a:defRPr>
            </a:lvl9pPr>
          </a:lstStyle>
          <a:p>
            <a:pPr algn="ctr" defTabSz="914400"/>
            <a:r>
              <a:rPr lang="ru-RU" sz="1200" b="1" kern="0" smtClean="0"/>
              <a:t>Усадка</a:t>
            </a:r>
            <a:endParaRPr lang="ru-RU" sz="1200" b="1" kern="0" dirty="0"/>
          </a:p>
        </p:txBody>
      </p:sp>
      <p:sp>
        <p:nvSpPr>
          <p:cNvPr id="5" name="Объект 11"/>
          <p:cNvSpPr txBox="1">
            <a:spLocks/>
          </p:cNvSpPr>
          <p:nvPr/>
        </p:nvSpPr>
        <p:spPr>
          <a:xfrm>
            <a:off x="4639107" y="646713"/>
            <a:ext cx="4267089" cy="3986930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charset="2"/>
              <a:buNone/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0850" indent="-15716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+mn-lt"/>
              </a:defRPr>
            </a:lvl2pPr>
            <a:lvl3pPr marL="717550" indent="-12541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+mn-lt"/>
              </a:defRPr>
            </a:lvl3pPr>
            <a:lvl4pPr marL="984250" indent="-14128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+mn-lt"/>
              </a:defRPr>
            </a:lvl4pPr>
            <a:lvl5pPr marL="1257300" indent="-16351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+mn-lt"/>
              </a:defRPr>
            </a:lvl5pPr>
            <a:lvl6pPr marL="1751455" indent="-26914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pitchFamily="2" charset="2"/>
              <a:buChar char="§"/>
              <a:defRPr sz="1000">
                <a:solidFill>
                  <a:schemeClr val="tx1"/>
                </a:solidFill>
                <a:latin typeface="+mn-lt"/>
              </a:defRPr>
            </a:lvl6pPr>
            <a:lvl7pPr marL="2140968" indent="-26914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pitchFamily="2" charset="2"/>
              <a:buChar char="§"/>
              <a:defRPr sz="1000">
                <a:solidFill>
                  <a:schemeClr val="tx1"/>
                </a:solidFill>
                <a:latin typeface="+mn-lt"/>
              </a:defRPr>
            </a:lvl7pPr>
            <a:lvl8pPr marL="2530481" indent="-26914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pitchFamily="2" charset="2"/>
              <a:buChar char="§"/>
              <a:defRPr sz="1000">
                <a:solidFill>
                  <a:schemeClr val="tx1"/>
                </a:solidFill>
                <a:latin typeface="+mn-lt"/>
              </a:defRPr>
            </a:lvl8pPr>
            <a:lvl9pPr marL="2919993" indent="-26914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pitchFamily="2" charset="2"/>
              <a:buChar char="§"/>
              <a:defRPr sz="1000">
                <a:solidFill>
                  <a:schemeClr val="tx1"/>
                </a:solidFill>
                <a:latin typeface="+mn-lt"/>
              </a:defRPr>
            </a:lvl9pPr>
          </a:lstStyle>
          <a:p>
            <a:pPr algn="ctr" defTabSz="914400"/>
            <a:r>
              <a:rPr lang="ru-RU" sz="1200" b="1" kern="0" smtClean="0"/>
              <a:t>Коробление</a:t>
            </a:r>
            <a:endParaRPr lang="ru-RU" sz="1200" b="1" kern="0" dirty="0"/>
          </a:p>
        </p:txBody>
      </p:sp>
      <p:grpSp>
        <p:nvGrpSpPr>
          <p:cNvPr id="6" name="Группа 5"/>
          <p:cNvGrpSpPr/>
          <p:nvPr/>
        </p:nvGrpSpPr>
        <p:grpSpPr>
          <a:xfrm>
            <a:off x="988743" y="853310"/>
            <a:ext cx="2746821" cy="1956559"/>
            <a:chOff x="3601727" y="2628504"/>
            <a:chExt cx="2077019" cy="1618521"/>
          </a:xfrm>
        </p:grpSpPr>
        <p:pic>
          <p:nvPicPr>
            <p:cNvPr id="7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01727" y="2896900"/>
              <a:ext cx="2077019" cy="1073126"/>
            </a:xfrm>
            <a:prstGeom prst="rect">
              <a:avLst/>
            </a:prstGeom>
            <a:noFill/>
            <a:ln w="9525">
              <a:solidFill>
                <a:srgbClr val="008C95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cxnSp>
          <p:nvCxnSpPr>
            <p:cNvPr id="8" name="Прямая со стрелкой 7"/>
            <p:cNvCxnSpPr/>
            <p:nvPr/>
          </p:nvCxnSpPr>
          <p:spPr bwMode="auto">
            <a:xfrm>
              <a:off x="3882788" y="2704036"/>
              <a:ext cx="0" cy="159593"/>
            </a:xfrm>
            <a:prstGeom prst="straightConnector1">
              <a:avLst/>
            </a:prstGeom>
            <a:solidFill>
              <a:schemeClr val="accent1"/>
            </a:solidFill>
            <a:ln w="19050" cap="flat" cmpd="sng" algn="ctr">
              <a:solidFill>
                <a:srgbClr val="008C95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9" name="Прямая со стрелкой 8"/>
            <p:cNvCxnSpPr/>
            <p:nvPr/>
          </p:nvCxnSpPr>
          <p:spPr bwMode="auto">
            <a:xfrm flipV="1">
              <a:off x="5550089" y="4031394"/>
              <a:ext cx="0" cy="151551"/>
            </a:xfrm>
            <a:prstGeom prst="straightConnector1">
              <a:avLst/>
            </a:prstGeom>
            <a:solidFill>
              <a:schemeClr val="accent1"/>
            </a:solidFill>
            <a:ln w="19050" cap="flat" cmpd="sng" algn="ctr">
              <a:solidFill>
                <a:srgbClr val="008C95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0" name="Прямоугольник 9"/>
            <p:cNvSpPr/>
            <p:nvPr/>
          </p:nvSpPr>
          <p:spPr>
            <a:xfrm>
              <a:off x="3896434" y="2628504"/>
              <a:ext cx="907578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/>
              <a:r>
                <a:rPr lang="ru-RU" sz="1200" dirty="0" smtClean="0">
                  <a:solidFill>
                    <a:prstClr val="black"/>
                  </a:solidFill>
                </a:rPr>
                <a:t>ожидание</a:t>
              </a:r>
              <a:endParaRPr lang="ru-RU" sz="1200" dirty="0">
                <a:solidFill>
                  <a:prstClr val="black"/>
                </a:solidFill>
              </a:endParaRPr>
            </a:p>
          </p:txBody>
        </p:sp>
        <p:sp>
          <p:nvSpPr>
            <p:cNvPr id="11" name="Прямоугольник 10"/>
            <p:cNvSpPr/>
            <p:nvPr/>
          </p:nvSpPr>
          <p:spPr>
            <a:xfrm>
              <a:off x="4540156" y="3970026"/>
              <a:ext cx="1030408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/>
              <a:r>
                <a:rPr lang="ru-RU" sz="1200" dirty="0" smtClean="0">
                  <a:solidFill>
                    <a:prstClr val="black"/>
                  </a:solidFill>
                </a:rPr>
                <a:t>реальность</a:t>
              </a:r>
              <a:endParaRPr lang="ru-RU" sz="1200" dirty="0">
                <a:solidFill>
                  <a:prstClr val="black"/>
                </a:solidFill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Прямоугольник 11"/>
              <p:cNvSpPr/>
              <p:nvPr/>
            </p:nvSpPr>
            <p:spPr>
              <a:xfrm>
                <a:off x="262366" y="2740203"/>
                <a:ext cx="4061027" cy="127470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ru-RU" sz="1100" dirty="0"/>
                  <a:t>Измеряют  размеры матрицы пресс-формы и образца в перпендикулярном и параллельном направлениях формования. </a:t>
                </a:r>
                <a:r>
                  <a:rPr lang="ru-RU" sz="1100" dirty="0" smtClean="0"/>
                  <a:t>Расчет </a:t>
                </a:r>
                <a:r>
                  <a:rPr lang="ru-RU" sz="1100" dirty="0"/>
                  <a:t>усадки </a:t>
                </a:r>
                <a:r>
                  <a:rPr lang="en-US" sz="1100" b="1" dirty="0"/>
                  <a:t>MS, % </a:t>
                </a:r>
                <a:r>
                  <a:rPr lang="ru-RU" sz="1100" dirty="0"/>
                  <a:t>проводят по формуле: </a:t>
                </a:r>
                <a:r>
                  <a:rPr lang="ru-RU" sz="1100" b="1" i="1" dirty="0">
                    <a:latin typeface="Cambria Math"/>
                  </a:rPr>
                  <a:t>                 </a:t>
                </a:r>
                <a:endParaRPr lang="ru-RU" sz="1100" b="1" i="1" dirty="0" smtClean="0">
                  <a:latin typeface="Cambria Math"/>
                </a:endParaRPr>
              </a:p>
              <a:p>
                <a:pPr algn="ctr"/>
                <a:endParaRPr lang="ru-RU" sz="600" b="1" i="1" dirty="0">
                  <a:latin typeface="Cambria Math"/>
                </a:endParaRPr>
              </a:p>
              <a:p>
                <a:pPr algn="ctr"/>
                <a14:m>
                  <m:oMath xmlns:m="http://schemas.openxmlformats.org/officeDocument/2006/math">
                    <m:r>
                      <a:rPr lang="en-US" sz="1100" b="1" i="1">
                        <a:latin typeface="Cambria Math"/>
                      </a:rPr>
                      <m:t>𝐌𝐒</m:t>
                    </m:r>
                    <m:r>
                      <a:rPr lang="en-US" sz="1100" b="1"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ru-RU" sz="11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1100" b="1" i="1">
                            <a:latin typeface="Cambria Math"/>
                          </a:rPr>
                          <m:t>𝑳</m:t>
                        </m:r>
                        <m:r>
                          <a:rPr lang="en-US" sz="1100" b="1" i="1">
                            <a:latin typeface="Cambria Math"/>
                          </a:rPr>
                          <m:t>𝟎</m:t>
                        </m:r>
                        <m:r>
                          <a:rPr lang="en-US" sz="1100" b="1" i="1">
                            <a:latin typeface="Cambria Math"/>
                          </a:rPr>
                          <m:t>−</m:t>
                        </m:r>
                        <m:r>
                          <a:rPr lang="en-US" sz="1100" b="1" i="1">
                            <a:latin typeface="Cambria Math"/>
                          </a:rPr>
                          <m:t>𝑳</m:t>
                        </m:r>
                        <m:r>
                          <a:rPr lang="en-US" sz="1100" b="1" i="1">
                            <a:latin typeface="Cambria Math"/>
                          </a:rPr>
                          <m:t>𝟏</m:t>
                        </m:r>
                      </m:num>
                      <m:den>
                        <m:r>
                          <a:rPr lang="en-US" sz="1100" b="1" i="1">
                            <a:latin typeface="Cambria Math"/>
                          </a:rPr>
                          <m:t>𝑳</m:t>
                        </m:r>
                        <m:r>
                          <a:rPr lang="en-US" sz="1100" b="1" i="1">
                            <a:latin typeface="Cambria Math"/>
                          </a:rPr>
                          <m:t>𝟏</m:t>
                        </m:r>
                      </m:den>
                    </m:f>
                    <m:r>
                      <a:rPr lang="en-US" sz="1100" b="1" i="1">
                        <a:latin typeface="Cambria Math"/>
                      </a:rPr>
                      <m:t>∗</m:t>
                    </m:r>
                    <m:r>
                      <a:rPr lang="en-US" sz="1100" b="1" i="1">
                        <a:latin typeface="Cambria Math"/>
                      </a:rPr>
                      <m:t>𝟏𝟎𝟎</m:t>
                    </m:r>
                  </m:oMath>
                </a14:m>
                <a:r>
                  <a:rPr lang="ru-RU" sz="1100" dirty="0"/>
                  <a:t>  </a:t>
                </a:r>
                <a:r>
                  <a:rPr lang="ru-RU" sz="800" dirty="0" smtClean="0"/>
                  <a:t>      </a:t>
                </a:r>
                <a:r>
                  <a:rPr lang="ru-RU" sz="1100" dirty="0" smtClean="0"/>
                  <a:t>            </a:t>
                </a:r>
                <a:endParaRPr lang="ru-RU" sz="1100" dirty="0"/>
              </a:p>
              <a:p>
                <a:pPr algn="just"/>
                <a:r>
                  <a:rPr lang="ru-RU" sz="1100" dirty="0"/>
                  <a:t>где L</a:t>
                </a:r>
                <a:r>
                  <a:rPr lang="ru-RU" sz="1100" baseline="-25000" dirty="0"/>
                  <a:t>0</a:t>
                </a:r>
                <a:r>
                  <a:rPr lang="ru-RU" sz="1100" dirty="0"/>
                  <a:t> - размер пресс-формы, мм;</a:t>
                </a:r>
                <a:r>
                  <a:rPr lang="en-US" sz="1100" dirty="0"/>
                  <a:t> </a:t>
                </a:r>
                <a:endParaRPr lang="ru-RU" sz="1100" dirty="0"/>
              </a:p>
              <a:p>
                <a:pPr algn="just"/>
                <a:r>
                  <a:rPr lang="ru-RU" sz="1100" dirty="0"/>
                  <a:t>      </a:t>
                </a:r>
                <a:r>
                  <a:rPr lang="ru-RU" sz="1100" dirty="0" smtClean="0"/>
                  <a:t> L</a:t>
                </a:r>
                <a:r>
                  <a:rPr lang="ru-RU" sz="1100" baseline="-25000" dirty="0" smtClean="0"/>
                  <a:t>1</a:t>
                </a:r>
                <a:r>
                  <a:rPr lang="ru-RU" sz="1100" dirty="0" smtClean="0"/>
                  <a:t> </a:t>
                </a:r>
                <a:r>
                  <a:rPr lang="ru-RU" sz="1100" dirty="0"/>
                  <a:t>- размер образца, мм</a:t>
                </a:r>
                <a:endParaRPr lang="ru-RU" sz="1100" i="1" dirty="0"/>
              </a:p>
            </p:txBody>
          </p:sp>
        </mc:Choice>
        <mc:Fallback xmlns="">
          <p:sp>
            <p:nvSpPr>
              <p:cNvPr id="12" name="Прямоугольник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2366" y="2740203"/>
                <a:ext cx="4061027" cy="1274708"/>
              </a:xfrm>
              <a:prstGeom prst="rect">
                <a:avLst/>
              </a:prstGeom>
              <a:blipFill>
                <a:blip r:embed="rId3"/>
                <a:stretch>
                  <a:fillRect t="-478" b="-2392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Picture 2" descr="C:\Users\schapovaea\AppData\Local\Microsoft\Windows\Temporary Internet Files\Content.Outlook\0K4QP3LY\shrinkless1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09" t="46" r="2432"/>
          <a:stretch/>
        </p:blipFill>
        <p:spPr bwMode="auto">
          <a:xfrm>
            <a:off x="5212709" y="1010067"/>
            <a:ext cx="2962656" cy="1420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56"/>
          <a:stretch/>
        </p:blipFill>
        <p:spPr>
          <a:xfrm>
            <a:off x="7165546" y="2951547"/>
            <a:ext cx="1571788" cy="128031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5" name="Прямоугольник 14"/>
              <p:cNvSpPr/>
              <p:nvPr/>
            </p:nvSpPr>
            <p:spPr>
              <a:xfrm>
                <a:off x="4698992" y="2568337"/>
                <a:ext cx="2881406" cy="87415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ru-RU" sz="1100" dirty="0" smtClean="0"/>
                  <a:t>Коробление </a:t>
                </a:r>
                <a:r>
                  <a:rPr lang="ru-RU" sz="1100" b="1" dirty="0"/>
                  <a:t>В, % </a:t>
                </a:r>
                <a:r>
                  <a:rPr lang="ru-RU" sz="1100" dirty="0"/>
                  <a:t>рассчитывают по формуле: 	</a:t>
                </a:r>
                <a:r>
                  <a:rPr lang="en-US" sz="1100" b="1" dirty="0"/>
                  <a:t>B=</a:t>
                </a:r>
                <a:r>
                  <a:rPr lang="ru-RU" sz="1100" b="1" dirty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ru-RU" sz="11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ru-RU" sz="1100" b="1" i="1">
                            <a:latin typeface="Cambria Math"/>
                          </a:rPr>
                          <m:t>   </m:t>
                        </m:r>
                        <m:r>
                          <a:rPr lang="en-US" sz="1100" b="1" i="1">
                            <a:latin typeface="Cambria Math"/>
                          </a:rPr>
                          <m:t>𝑨</m:t>
                        </m:r>
                      </m:num>
                      <m:den>
                        <m:r>
                          <a:rPr lang="en-US" sz="1100" b="1" i="1">
                            <a:latin typeface="Cambria Math"/>
                          </a:rPr>
                          <m:t>𝑬</m:t>
                        </m:r>
                      </m:den>
                    </m:f>
                    <m:r>
                      <a:rPr lang="en-US" sz="1100" b="1">
                        <a:latin typeface="Cambria Math"/>
                      </a:rPr>
                      <m:t>∗</m:t>
                    </m:r>
                    <m:r>
                      <a:rPr lang="en-US" sz="1100" b="1" i="1">
                        <a:latin typeface="Cambria Math"/>
                      </a:rPr>
                      <m:t>𝟏𝟎𝟎</m:t>
                    </m:r>
                    <m:r>
                      <a:rPr lang="ru-RU" sz="1100" b="1" i="1" smtClean="0">
                        <a:latin typeface="Cambria Math" panose="02040503050406030204" pitchFamily="18" charset="0"/>
                      </a:rPr>
                      <m:t>,</m:t>
                    </m:r>
                  </m:oMath>
                </a14:m>
                <a:endParaRPr lang="ru-RU" sz="1100" b="1" dirty="0" smtClean="0"/>
              </a:p>
              <a:p>
                <a:pPr algn="just"/>
                <a:r>
                  <a:rPr lang="ru-RU" sz="1100" dirty="0"/>
                  <a:t>где</a:t>
                </a:r>
                <a:r>
                  <a:rPr lang="ru-RU" sz="1100" b="1" dirty="0"/>
                  <a:t>  </a:t>
                </a:r>
                <a:r>
                  <a:rPr lang="ru-RU" sz="1100" dirty="0"/>
                  <a:t>А — максимальный </a:t>
                </a:r>
                <a:r>
                  <a:rPr lang="ru-RU" sz="1100" dirty="0" smtClean="0"/>
                  <a:t>зазор, мм, </a:t>
                </a:r>
              </a:p>
              <a:p>
                <a:pPr algn="just"/>
                <a:r>
                  <a:rPr lang="ru-RU" sz="1100" dirty="0" smtClean="0"/>
                  <a:t>        </a:t>
                </a:r>
                <a:r>
                  <a:rPr lang="en-US" sz="1100" dirty="0" smtClean="0"/>
                  <a:t>E</a:t>
                </a:r>
                <a:r>
                  <a:rPr lang="ru-RU" sz="1100" dirty="0" smtClean="0"/>
                  <a:t> </a:t>
                </a:r>
                <a:r>
                  <a:rPr lang="ru-RU" sz="1100" dirty="0"/>
                  <a:t>— линейный </a:t>
                </a:r>
                <a:r>
                  <a:rPr lang="ru-RU" sz="1100" dirty="0" smtClean="0"/>
                  <a:t>размер, мм </a:t>
                </a:r>
                <a:endParaRPr lang="ru-RU" sz="1100" dirty="0"/>
              </a:p>
            </p:txBody>
          </p:sp>
        </mc:Choice>
        <mc:Fallback xmlns="">
          <p:sp>
            <p:nvSpPr>
              <p:cNvPr id="15" name="Прямоугольник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98992" y="2568337"/>
                <a:ext cx="2881406" cy="874150"/>
              </a:xfrm>
              <a:prstGeom prst="rect">
                <a:avLst/>
              </a:prstGeom>
              <a:blipFill>
                <a:blip r:embed="rId6"/>
                <a:stretch>
                  <a:fillRect t="-694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Прямоугольник 15"/>
          <p:cNvSpPr/>
          <p:nvPr/>
        </p:nvSpPr>
        <p:spPr>
          <a:xfrm>
            <a:off x="2852414" y="3792935"/>
            <a:ext cx="4572000" cy="1107996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ru-RU" sz="1100" b="1" dirty="0"/>
              <a:t>Применение</a:t>
            </a:r>
          </a:p>
          <a:p>
            <a:pPr marL="171450" indent="-171450" algn="just">
              <a:buFont typeface="Wingdings" panose="05000000000000000000" pitchFamily="2" charset="2"/>
              <a:buChar char="ü"/>
            </a:pPr>
            <a:r>
              <a:rPr lang="ru-RU" sz="1100" dirty="0"/>
              <a:t>Контроль качества и паспортизация продукции</a:t>
            </a:r>
          </a:p>
          <a:p>
            <a:pPr marL="171450" indent="-171450" algn="just">
              <a:buFont typeface="Wingdings" panose="05000000000000000000" pitchFamily="2" charset="2"/>
              <a:buChar char="ü"/>
            </a:pPr>
            <a:r>
              <a:rPr lang="ru-RU" sz="1100" dirty="0"/>
              <a:t>Контроль стабильности процесса производства</a:t>
            </a:r>
          </a:p>
          <a:p>
            <a:pPr marL="171450" indent="-171450" algn="just">
              <a:buFont typeface="Wingdings" panose="05000000000000000000" pitchFamily="2" charset="2"/>
              <a:buChar char="ü"/>
            </a:pPr>
            <a:r>
              <a:rPr lang="ru-RU" sz="1100" dirty="0"/>
              <a:t>Оценка стабильности сырья</a:t>
            </a:r>
          </a:p>
          <a:p>
            <a:pPr marL="171450" indent="-171450" algn="just">
              <a:buFont typeface="Wingdings" panose="05000000000000000000" pitchFamily="2" charset="2"/>
              <a:buChar char="ü"/>
            </a:pPr>
            <a:r>
              <a:rPr lang="ru-RU" sz="1100" dirty="0"/>
              <a:t>Исследовательские </a:t>
            </a:r>
            <a:r>
              <a:rPr lang="ru-RU" sz="1100" dirty="0" smtClean="0"/>
              <a:t>работы</a:t>
            </a:r>
          </a:p>
          <a:p>
            <a:pPr marL="171450" indent="-171450" algn="just">
              <a:buFont typeface="Wingdings" panose="05000000000000000000" pitchFamily="2" charset="2"/>
              <a:buChar char="ü"/>
            </a:pPr>
            <a:r>
              <a:rPr lang="ru-RU" sz="1100" b="1" dirty="0" smtClean="0"/>
              <a:t>Конструирование пресс-форм</a:t>
            </a:r>
            <a:endParaRPr lang="ru-RU" sz="1100" b="1" dirty="0"/>
          </a:p>
        </p:txBody>
      </p:sp>
      <p:sp>
        <p:nvSpPr>
          <p:cNvPr id="17" name="Номер слайда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21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83390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Механическая </a:t>
            </a:r>
            <a:r>
              <a:rPr lang="ru-RU" dirty="0" smtClean="0"/>
              <a:t>прочность: стойкость </a:t>
            </a:r>
            <a:r>
              <a:rPr lang="ru-RU" dirty="0"/>
              <a:t>к вертикальной нагрузке</a:t>
            </a:r>
          </a:p>
        </p:txBody>
      </p:sp>
      <p:pic>
        <p:nvPicPr>
          <p:cNvPr id="4" name="Picture 2" descr="C:\Users\User\Desktop\сжать\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136" y="733740"/>
            <a:ext cx="2346558" cy="3863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battalovaali\Desktop\аипвав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990"/>
          <a:stretch/>
        </p:blipFill>
        <p:spPr bwMode="auto">
          <a:xfrm>
            <a:off x="5978818" y="733740"/>
            <a:ext cx="2451441" cy="2041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C:\Users\battalovaali\Desktop\yjfhn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89"/>
          <a:stretch/>
        </p:blipFill>
        <p:spPr bwMode="auto">
          <a:xfrm>
            <a:off x="3033932" y="2545068"/>
            <a:ext cx="2865704" cy="1992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2978279" y="890492"/>
            <a:ext cx="2721954" cy="1354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100" b="1" dirty="0" smtClean="0"/>
              <a:t>Описание</a:t>
            </a:r>
            <a:endParaRPr lang="ru-RU" sz="1100" i="1" dirty="0"/>
          </a:p>
          <a:p>
            <a:pPr algn="just"/>
            <a:r>
              <a:rPr lang="ru-RU" sz="1100" dirty="0"/>
              <a:t>Образцы упаковки  устанавливаются вертикально на дно между плитами универсальной испытательной машины, </a:t>
            </a:r>
            <a:r>
              <a:rPr lang="ru-RU" sz="1100" dirty="0" smtClean="0"/>
              <a:t>и сжимают </a:t>
            </a:r>
            <a:r>
              <a:rPr lang="ru-RU" sz="1100" dirty="0"/>
              <a:t>до появления точки перегиба на графике зависимости </a:t>
            </a:r>
            <a:r>
              <a:rPr lang="ru-RU" sz="1100" dirty="0" smtClean="0"/>
              <a:t>нагрузка-деформация</a:t>
            </a:r>
            <a:r>
              <a:rPr lang="ru-RU" sz="1600" dirty="0"/>
              <a:t>.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6076442" y="2981396"/>
            <a:ext cx="2624331" cy="16158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100" b="1" dirty="0"/>
              <a:t>Применение</a:t>
            </a:r>
          </a:p>
          <a:p>
            <a:pPr marL="171450" indent="-171450" algn="just">
              <a:buFont typeface="Wingdings" panose="05000000000000000000" pitchFamily="2" charset="2"/>
              <a:buChar char="ü"/>
            </a:pPr>
            <a:r>
              <a:rPr lang="ru-RU" sz="1100" dirty="0"/>
              <a:t>Контроль качества и паспортизация продукции</a:t>
            </a:r>
          </a:p>
          <a:p>
            <a:pPr marL="171450" indent="-171450" algn="just">
              <a:buFont typeface="Wingdings" panose="05000000000000000000" pitchFamily="2" charset="2"/>
              <a:buChar char="ü"/>
            </a:pPr>
            <a:r>
              <a:rPr lang="ru-RU" sz="1100" dirty="0"/>
              <a:t>Контроль стабильности процесса производства</a:t>
            </a:r>
          </a:p>
          <a:p>
            <a:pPr marL="171450" indent="-171450" algn="just">
              <a:buFont typeface="Wingdings" panose="05000000000000000000" pitchFamily="2" charset="2"/>
              <a:buChar char="ü"/>
            </a:pPr>
            <a:r>
              <a:rPr lang="ru-RU" sz="1100" dirty="0"/>
              <a:t>Оценка стабильности сырья</a:t>
            </a:r>
          </a:p>
          <a:p>
            <a:pPr marL="171450" indent="-171450" algn="just">
              <a:buFont typeface="Wingdings" panose="05000000000000000000" pitchFamily="2" charset="2"/>
              <a:buChar char="ü"/>
            </a:pPr>
            <a:r>
              <a:rPr lang="ru-RU" sz="1100" dirty="0"/>
              <a:t>Исследовательские </a:t>
            </a:r>
            <a:r>
              <a:rPr lang="ru-RU" sz="1100" dirty="0" smtClean="0"/>
              <a:t>работы</a:t>
            </a:r>
          </a:p>
          <a:p>
            <a:pPr marL="171450" indent="-171450" algn="just">
              <a:buFont typeface="Wingdings" panose="05000000000000000000" pitchFamily="2" charset="2"/>
              <a:buChar char="ü"/>
            </a:pPr>
            <a:r>
              <a:rPr lang="ru-RU" sz="1100" b="1" dirty="0" smtClean="0"/>
              <a:t>Разработка схемы транспортной упаковки</a:t>
            </a:r>
            <a:endParaRPr lang="ru-RU" sz="1100" b="1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22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48653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Механическая </a:t>
            </a:r>
            <a:r>
              <a:rPr lang="ru-RU" dirty="0" smtClean="0"/>
              <a:t>прочность: стойкость </a:t>
            </a:r>
            <a:r>
              <a:rPr lang="ru-RU" dirty="0"/>
              <a:t>к удару при свободном падении</a:t>
            </a:r>
          </a:p>
        </p:txBody>
      </p:sp>
      <p:pic>
        <p:nvPicPr>
          <p:cNvPr id="4" name="Рисунок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600" y="805063"/>
            <a:ext cx="1624602" cy="2170326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Прямоугольник 4"/>
          <p:cNvSpPr/>
          <p:nvPr/>
        </p:nvSpPr>
        <p:spPr>
          <a:xfrm>
            <a:off x="255600" y="2976396"/>
            <a:ext cx="3781939" cy="9387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100" b="1" dirty="0" smtClean="0"/>
              <a:t>Описание</a:t>
            </a:r>
            <a:endParaRPr lang="ru-RU" sz="1100" b="1" dirty="0"/>
          </a:p>
          <a:p>
            <a:pPr algn="just" defTabSz="778986"/>
            <a:r>
              <a:rPr lang="ru-RU" sz="1100" dirty="0">
                <a:solidFill>
                  <a:prstClr val="black"/>
                </a:solidFill>
              </a:rPr>
              <a:t>Образец</a:t>
            </a:r>
            <a:r>
              <a:rPr lang="en-US" sz="1100" dirty="0">
                <a:solidFill>
                  <a:prstClr val="black"/>
                </a:solidFill>
              </a:rPr>
              <a:t> </a:t>
            </a:r>
            <a:r>
              <a:rPr lang="ru-RU" sz="1100" dirty="0">
                <a:solidFill>
                  <a:prstClr val="black"/>
                </a:solidFill>
              </a:rPr>
              <a:t>изделия заполняют испытательной средой и сбрасывают с  высоты.</a:t>
            </a:r>
          </a:p>
          <a:p>
            <a:pPr algn="just" defTabSz="778986"/>
            <a:r>
              <a:rPr lang="ru-RU" sz="1100" dirty="0">
                <a:solidFill>
                  <a:prstClr val="black"/>
                </a:solidFill>
              </a:rPr>
              <a:t>Выбирают начальную высоту падения (для отсчета 10  образцов с нарушением целостности упаковки)</a:t>
            </a: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42473280"/>
              </p:ext>
            </p:extLst>
          </p:nvPr>
        </p:nvGraphicFramePr>
        <p:xfrm>
          <a:off x="4831922" y="832802"/>
          <a:ext cx="3834060" cy="11887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141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188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2188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2188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2188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221888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221888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221888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221888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221888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221888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277098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265333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275161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275160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</a:tblGrid>
              <a:tr h="168344">
                <a:tc>
                  <a:txBody>
                    <a:bodyPr/>
                    <a:lstStyle/>
                    <a:p>
                      <a:r>
                        <a:rPr lang="en-US" sz="600" dirty="0" smtClean="0"/>
                        <a:t>H</a:t>
                      </a:r>
                      <a:r>
                        <a:rPr lang="ru-RU" sz="600" dirty="0" smtClean="0"/>
                        <a:t>,м</a:t>
                      </a:r>
                      <a:endParaRPr lang="ru-RU" sz="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5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500" dirty="0"/>
                    </a:p>
                  </a:txBody>
                  <a:tcPr>
                    <a:lnR w="38100" cap="flat" cmpd="sng" algn="ctr">
                      <a:solidFill>
                        <a:srgbClr val="008C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ru-RU" sz="500" dirty="0" smtClean="0"/>
                        <a:t>1</a:t>
                      </a:r>
                      <a:endParaRPr lang="ru-RU" sz="500" dirty="0"/>
                    </a:p>
                  </a:txBody>
                  <a:tcPr>
                    <a:lnL w="38100" cap="flat" cmpd="sng" algn="ctr">
                      <a:solidFill>
                        <a:srgbClr val="008C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r>
                        <a:rPr lang="ru-RU" sz="500" dirty="0" smtClean="0"/>
                        <a:t>2</a:t>
                      </a:r>
                      <a:endParaRPr lang="ru-RU" sz="5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500" dirty="0" smtClean="0"/>
                        <a:t>3</a:t>
                      </a:r>
                      <a:endParaRPr lang="ru-RU" sz="5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500" dirty="0" smtClean="0"/>
                        <a:t>4</a:t>
                      </a:r>
                      <a:endParaRPr lang="ru-RU" sz="5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500" dirty="0" smtClean="0"/>
                        <a:t>5</a:t>
                      </a:r>
                      <a:endParaRPr lang="ru-RU" sz="5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500" dirty="0" smtClean="0"/>
                        <a:t>6</a:t>
                      </a:r>
                      <a:endParaRPr lang="ru-RU" sz="5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500" dirty="0" smtClean="0"/>
                        <a:t>7</a:t>
                      </a:r>
                      <a:endParaRPr lang="ru-RU" sz="5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500" dirty="0" smtClean="0"/>
                        <a:t>8</a:t>
                      </a:r>
                      <a:endParaRPr lang="ru-RU" sz="5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500" dirty="0" smtClean="0"/>
                        <a:t>9</a:t>
                      </a:r>
                      <a:endParaRPr lang="ru-RU" sz="5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500" dirty="0" smtClean="0"/>
                        <a:t>10</a:t>
                      </a:r>
                      <a:endParaRPr lang="ru-RU" sz="5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500" dirty="0" smtClean="0"/>
                        <a:t>11</a:t>
                      </a:r>
                      <a:endParaRPr lang="ru-RU" sz="5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500" dirty="0" smtClean="0"/>
                        <a:t>12</a:t>
                      </a:r>
                      <a:endParaRPr lang="ru-RU" sz="5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500" dirty="0" smtClean="0"/>
                        <a:t>13</a:t>
                      </a:r>
                      <a:endParaRPr lang="ru-RU" sz="5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54315">
                <a:tc>
                  <a:txBody>
                    <a:bodyPr/>
                    <a:lstStyle/>
                    <a:p>
                      <a:r>
                        <a:rPr lang="ru-RU" sz="500" dirty="0" smtClean="0"/>
                        <a:t>2,0</a:t>
                      </a:r>
                      <a:endParaRPr lang="ru-RU" sz="5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5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500" dirty="0"/>
                    </a:p>
                  </a:txBody>
                  <a:tcPr>
                    <a:lnR w="38100" cap="flat" cmpd="sng" algn="ctr">
                      <a:solidFill>
                        <a:srgbClr val="008C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ru-RU" sz="500" dirty="0"/>
                    </a:p>
                  </a:txBody>
                  <a:tcPr>
                    <a:lnL w="38100" cap="flat" cmpd="sng" algn="ctr">
                      <a:solidFill>
                        <a:srgbClr val="008C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endParaRPr lang="ru-RU" sz="5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5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5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5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5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5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5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5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5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5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5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5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54315">
                <a:tc>
                  <a:txBody>
                    <a:bodyPr/>
                    <a:lstStyle/>
                    <a:p>
                      <a:r>
                        <a:rPr lang="ru-RU" sz="500" dirty="0" smtClean="0"/>
                        <a:t>1,8</a:t>
                      </a:r>
                      <a:endParaRPr lang="ru-RU" sz="5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500" dirty="0" smtClean="0"/>
                        <a:t>х</a:t>
                      </a:r>
                      <a:endParaRPr lang="ru-RU" sz="5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500" dirty="0"/>
                    </a:p>
                  </a:txBody>
                  <a:tcPr>
                    <a:lnR w="38100" cap="flat" cmpd="sng" algn="ctr">
                      <a:solidFill>
                        <a:srgbClr val="008C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ru-RU" sz="500" dirty="0"/>
                    </a:p>
                  </a:txBody>
                  <a:tcPr>
                    <a:lnL w="38100" cap="flat" cmpd="sng" algn="ctr">
                      <a:solidFill>
                        <a:srgbClr val="008C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endParaRPr lang="ru-RU" sz="5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5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5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5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5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5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5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5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5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5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5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5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54315">
                <a:tc>
                  <a:txBody>
                    <a:bodyPr/>
                    <a:lstStyle/>
                    <a:p>
                      <a:r>
                        <a:rPr lang="ru-RU" sz="500" dirty="0" smtClean="0"/>
                        <a:t>1,6</a:t>
                      </a:r>
                      <a:endParaRPr lang="ru-RU" sz="5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5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500" dirty="0" smtClean="0"/>
                        <a:t>Х</a:t>
                      </a:r>
                      <a:endParaRPr lang="ru-RU" sz="500" dirty="0"/>
                    </a:p>
                  </a:txBody>
                  <a:tcPr>
                    <a:lnR w="38100" cap="flat" cmpd="sng" algn="ctr">
                      <a:solidFill>
                        <a:srgbClr val="008C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ru-RU" sz="500" dirty="0"/>
                    </a:p>
                  </a:txBody>
                  <a:tcPr>
                    <a:lnL w="38100" cap="flat" cmpd="sng" algn="ctr">
                      <a:solidFill>
                        <a:srgbClr val="008C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endParaRPr lang="ru-RU" sz="5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5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5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5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5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5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5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5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5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5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5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5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54315">
                <a:tc>
                  <a:txBody>
                    <a:bodyPr/>
                    <a:lstStyle/>
                    <a:p>
                      <a:r>
                        <a:rPr lang="ru-RU" sz="500" dirty="0" smtClean="0"/>
                        <a:t>1,4</a:t>
                      </a:r>
                      <a:endParaRPr lang="ru-RU" sz="5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5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500" dirty="0"/>
                    </a:p>
                  </a:txBody>
                  <a:tcPr>
                    <a:lnR w="38100" cap="flat" cmpd="sng" algn="ctr">
                      <a:solidFill>
                        <a:srgbClr val="008C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ru-RU" sz="500" dirty="0" smtClean="0"/>
                        <a:t>Х</a:t>
                      </a:r>
                      <a:endParaRPr lang="ru-RU" sz="500" dirty="0"/>
                    </a:p>
                  </a:txBody>
                  <a:tcPr>
                    <a:lnL w="38100" cap="flat" cmpd="sng" algn="ctr">
                      <a:solidFill>
                        <a:srgbClr val="008C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5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500" dirty="0" smtClean="0"/>
                        <a:t>х</a:t>
                      </a:r>
                      <a:endParaRPr lang="ru-RU" sz="500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5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5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5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5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5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500" dirty="0" smtClean="0"/>
                        <a:t>0</a:t>
                      </a:r>
                      <a:endParaRPr lang="ru-RU" sz="5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5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500" dirty="0" smtClean="0"/>
                        <a:t>х</a:t>
                      </a:r>
                      <a:endParaRPr lang="ru-RU" sz="500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500" dirty="0" smtClean="0"/>
                        <a:t>х</a:t>
                      </a:r>
                      <a:endParaRPr lang="ru-RU" sz="500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500" dirty="0" smtClean="0"/>
                        <a:t>х</a:t>
                      </a:r>
                      <a:endParaRPr lang="ru-RU" sz="500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54315">
                <a:tc>
                  <a:txBody>
                    <a:bodyPr/>
                    <a:lstStyle/>
                    <a:p>
                      <a:r>
                        <a:rPr lang="ru-RU" sz="500" dirty="0" smtClean="0"/>
                        <a:t>1,2</a:t>
                      </a:r>
                      <a:endParaRPr lang="ru-RU" sz="5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5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500" dirty="0"/>
                    </a:p>
                  </a:txBody>
                  <a:tcPr>
                    <a:lnR w="38100" cap="flat" cmpd="sng" algn="ctr">
                      <a:solidFill>
                        <a:srgbClr val="008C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ru-RU" sz="500" dirty="0"/>
                    </a:p>
                  </a:txBody>
                  <a:tcPr>
                    <a:lnL w="38100" cap="flat" cmpd="sng" algn="ctr">
                      <a:solidFill>
                        <a:srgbClr val="008C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r>
                        <a:rPr lang="ru-RU" sz="500" dirty="0" smtClean="0"/>
                        <a:t>0</a:t>
                      </a:r>
                      <a:endParaRPr lang="ru-RU" sz="5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5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500" dirty="0" smtClean="0"/>
                        <a:t>0</a:t>
                      </a:r>
                      <a:endParaRPr lang="ru-RU" sz="5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500" dirty="0" smtClean="0"/>
                        <a:t>х</a:t>
                      </a:r>
                      <a:endParaRPr lang="ru-RU" sz="500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500" dirty="0" smtClean="0"/>
                        <a:t>х</a:t>
                      </a:r>
                      <a:endParaRPr lang="ru-RU" sz="500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500" dirty="0" smtClean="0"/>
                        <a:t>х</a:t>
                      </a:r>
                      <a:endParaRPr lang="ru-RU" sz="500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500" dirty="0" smtClean="0"/>
                        <a:t>х</a:t>
                      </a:r>
                      <a:endParaRPr lang="ru-RU" sz="500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5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500" dirty="0" smtClean="0"/>
                        <a:t>х</a:t>
                      </a:r>
                      <a:endParaRPr lang="ru-RU" sz="500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5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5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5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ru-RU" sz="500" dirty="0" smtClean="0"/>
                        <a:t>1,0</a:t>
                      </a:r>
                      <a:endParaRPr lang="ru-RU" sz="5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5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500" dirty="0">
                        <a:ln>
                          <a:solidFill>
                            <a:srgbClr val="FF0000"/>
                          </a:solidFill>
                        </a:ln>
                      </a:endParaRPr>
                    </a:p>
                  </a:txBody>
                  <a:tcPr>
                    <a:lnR w="38100" cap="flat" cmpd="sng" algn="ctr">
                      <a:solidFill>
                        <a:srgbClr val="008C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ru-RU" sz="500" dirty="0"/>
                    </a:p>
                  </a:txBody>
                  <a:tcPr>
                    <a:lnL w="38100" cap="flat" cmpd="sng" algn="ctr">
                      <a:solidFill>
                        <a:srgbClr val="008C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endParaRPr lang="ru-RU" sz="5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5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5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5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5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5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5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5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5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5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5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5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7" name="Овал 10"/>
          <p:cNvSpPr>
            <a:spLocks noChangeArrowheads="1"/>
          </p:cNvSpPr>
          <p:nvPr/>
        </p:nvSpPr>
        <p:spPr bwMode="auto">
          <a:xfrm>
            <a:off x="5469777" y="1371772"/>
            <a:ext cx="460086" cy="375370"/>
          </a:xfrm>
          <a:prstGeom prst="ellipse">
            <a:avLst/>
          </a:prstGeom>
          <a:noFill/>
          <a:ln w="38100" algn="ctr">
            <a:solidFill>
              <a:srgbClr val="008C95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§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15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§"/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Font typeface="Wingdings" pitchFamily="2" charset="2"/>
              <a:buChar char="§"/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pitchFamily="2" charset="2"/>
              <a:buChar char="§"/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pitchFamily="2" charset="2"/>
              <a:buChar char="§"/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pitchFamily="2" charset="2"/>
              <a:buChar char="§"/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pitchFamily="2" charset="2"/>
              <a:buChar char="§"/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ru-RU" altLang="ru-RU" sz="1800">
              <a:solidFill>
                <a:srgbClr val="000000"/>
              </a:solidFill>
            </a:endParaRPr>
          </a:p>
        </p:txBody>
      </p:sp>
      <p:cxnSp>
        <p:nvCxnSpPr>
          <p:cNvPr id="8" name="Прямая со стрелкой 7"/>
          <p:cNvCxnSpPr>
            <a:stCxn id="9" idx="3"/>
            <a:endCxn id="7" idx="2"/>
          </p:cNvCxnSpPr>
          <p:nvPr/>
        </p:nvCxnSpPr>
        <p:spPr bwMode="auto">
          <a:xfrm>
            <a:off x="4629859" y="1477962"/>
            <a:ext cx="839918" cy="81495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008C95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9" name="Прямоугольник 8"/>
          <p:cNvSpPr/>
          <p:nvPr/>
        </p:nvSpPr>
        <p:spPr bwMode="auto">
          <a:xfrm>
            <a:off x="2447296" y="1047672"/>
            <a:ext cx="2182563" cy="860579"/>
          </a:xfrm>
          <a:prstGeom prst="rect">
            <a:avLst/>
          </a:prstGeom>
          <a:solidFill>
            <a:schemeClr val="bg1"/>
          </a:solidFill>
          <a:ln w="3175" cap="flat" cmpd="sng" algn="ctr">
            <a:solidFill>
              <a:srgbClr val="008C95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/>
          <a:lstStyle/>
          <a:p>
            <a:pPr algn="just">
              <a:defRPr/>
            </a:pPr>
            <a:r>
              <a:rPr lang="ru-RU" altLang="ru-RU" sz="1000" dirty="0" smtClean="0"/>
              <a:t>Выбор начальной высоты падения: последовательное нарушение  и сохранение  целостности испытуемой упаковки</a:t>
            </a:r>
            <a:endParaRPr lang="ru-RU" altLang="ru-RU" sz="1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Прямоугольник 9"/>
              <p:cNvSpPr/>
              <p:nvPr/>
            </p:nvSpPr>
            <p:spPr>
              <a:xfrm>
                <a:off x="4334196" y="2361416"/>
                <a:ext cx="4572000" cy="2438745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 algn="just"/>
                <a:r>
                  <a:rPr lang="ru-RU" sz="1100" dirty="0"/>
                  <a:t>Испытание проводят ступенчатым методом с шагом 20 см. Вычисляют  среднюю высоту падения  50%  образцов с нарушением целостности упаковки, м:</a:t>
                </a:r>
                <a:r>
                  <a:rPr lang="ru-RU" sz="1100" dirty="0">
                    <a:latin typeface="Calibri"/>
                    <a:cs typeface="Times New Roman"/>
                  </a:rPr>
                  <a:t>                   </a:t>
                </a:r>
                <a:endParaRPr lang="ru-RU" sz="1100" dirty="0" smtClean="0">
                  <a:latin typeface="Calibri"/>
                  <a:cs typeface="Times New Roman"/>
                </a:endParaRPr>
              </a:p>
              <a:p>
                <a:pPr algn="ctr"/>
                <a:r>
                  <a:rPr lang="en-US" sz="1100" b="1" dirty="0" smtClean="0"/>
                  <a:t>H</a:t>
                </a:r>
                <a:r>
                  <a:rPr lang="en-US" sz="1100" b="1" baseline="-25000" dirty="0" smtClean="0"/>
                  <a:t>5</a:t>
                </a:r>
                <a:r>
                  <a:rPr lang="ru-RU" sz="1100" b="1" baseline="-25000" dirty="0"/>
                  <a:t>0</a:t>
                </a:r>
                <a:r>
                  <a:rPr lang="ru-RU" sz="1100" b="1" dirty="0"/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ru-RU" sz="11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ru-RU" sz="1100" b="1">
                            <a:latin typeface="Cambria Math"/>
                          </a:rPr>
                          <m:t>∑ </m:t>
                        </m:r>
                        <m:r>
                          <a:rPr lang="en-US" sz="1100" b="1" i="1">
                            <a:latin typeface="Cambria Math"/>
                          </a:rPr>
                          <m:t>𝐇</m:t>
                        </m:r>
                        <m:r>
                          <a:rPr lang="ru-RU" sz="1100" b="1" i="1">
                            <a:latin typeface="Cambria Math"/>
                          </a:rPr>
                          <m:t>∗</m:t>
                        </m:r>
                        <m:r>
                          <a:rPr lang="ru-RU" sz="1100" b="1" i="1">
                            <a:latin typeface="Cambria Math"/>
                          </a:rPr>
                          <m:t>𝒏</m:t>
                        </m:r>
                      </m:num>
                      <m:den>
                        <m:r>
                          <a:rPr lang="en-US" sz="1100" b="1" i="1">
                            <a:latin typeface="Cambria Math"/>
                          </a:rPr>
                          <m:t>𝒏</m:t>
                        </m:r>
                        <m:r>
                          <a:rPr lang="en-US" sz="1100" b="1" i="1">
                            <a:latin typeface="Cambria Math"/>
                          </a:rPr>
                          <m:t>(общ.)</m:t>
                        </m:r>
                      </m:den>
                    </m:f>
                    <m:r>
                      <a:rPr lang="ru-RU" sz="1100" b="1" i="1">
                        <a:latin typeface="Cambria Math"/>
                      </a:rPr>
                      <m:t>,    </m:t>
                    </m:r>
                    <m:r>
                      <a:rPr lang="ru-RU" sz="1100" b="1">
                        <a:latin typeface="Cambria Math"/>
                      </a:rPr>
                      <m:t>                  </m:t>
                    </m:r>
                  </m:oMath>
                </a14:m>
                <a:endParaRPr lang="ru-RU" sz="1100" dirty="0">
                  <a:solidFill>
                    <a:prstClr val="black"/>
                  </a:solidFill>
                </a:endParaRPr>
              </a:p>
              <a:p>
                <a:pPr algn="just"/>
                <a:r>
                  <a:rPr lang="ru-RU" sz="1100" dirty="0">
                    <a:solidFill>
                      <a:prstClr val="black"/>
                    </a:solidFill>
                  </a:rPr>
                  <a:t>где </a:t>
                </a:r>
                <a14:m>
                  <m:oMath xmlns:m="http://schemas.openxmlformats.org/officeDocument/2006/math">
                    <m:r>
                      <a:rPr lang="en-US" sz="1100" b="1" i="1">
                        <a:solidFill>
                          <a:prstClr val="black"/>
                        </a:solidFill>
                        <a:latin typeface="Cambria Math"/>
                      </a:rPr>
                      <m:t>𝐇</m:t>
                    </m:r>
                  </m:oMath>
                </a14:m>
                <a:r>
                  <a:rPr lang="ru-RU" sz="1100" dirty="0">
                    <a:solidFill>
                      <a:prstClr val="black"/>
                    </a:solidFill>
                  </a:rPr>
                  <a:t>-высота падения образца м;</a:t>
                </a:r>
              </a:p>
              <a:p>
                <a:pPr algn="just" defTabSz="778986"/>
                <a:r>
                  <a:rPr lang="ru-RU" sz="1100" dirty="0">
                    <a:solidFill>
                      <a:prstClr val="black"/>
                    </a:solidFill>
                  </a:rPr>
                  <a:t>       </a:t>
                </a:r>
                <a:r>
                  <a:rPr lang="en-US" sz="1100" b="1" dirty="0">
                    <a:solidFill>
                      <a:prstClr val="black"/>
                    </a:solidFill>
                  </a:rPr>
                  <a:t>n</a:t>
                </a:r>
                <a:r>
                  <a:rPr lang="en-US" sz="1100" dirty="0">
                    <a:solidFill>
                      <a:prstClr val="black"/>
                    </a:solidFill>
                  </a:rPr>
                  <a:t>-</a:t>
                </a:r>
                <a:r>
                  <a:rPr lang="ru-RU" sz="1100" dirty="0">
                    <a:solidFill>
                      <a:prstClr val="black"/>
                    </a:solidFill>
                  </a:rPr>
                  <a:t>кол-во результатов при заданной высоте падения;</a:t>
                </a:r>
              </a:p>
              <a:p>
                <a:pPr algn="just" defTabSz="778986">
                  <a:spcAft>
                    <a:spcPts val="1000"/>
                  </a:spcAft>
                </a:pPr>
                <a:r>
                  <a:rPr lang="ru-RU" sz="1100" dirty="0">
                    <a:solidFill>
                      <a:prstClr val="black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sz="1100">
                        <a:solidFill>
                          <a:prstClr val="black"/>
                        </a:solidFill>
                        <a:latin typeface="Cambria Math"/>
                      </a:rPr>
                      <m:t> </m:t>
                    </m:r>
                    <m:r>
                      <a:rPr lang="ru-RU" sz="1100">
                        <a:solidFill>
                          <a:prstClr val="black"/>
                        </a:solidFill>
                        <a:latin typeface="Cambria Math"/>
                      </a:rPr>
                      <m:t>      </m:t>
                    </m:r>
                    <m:r>
                      <a:rPr lang="en-US" sz="1100" b="1" i="1">
                        <a:solidFill>
                          <a:prstClr val="black"/>
                        </a:solidFill>
                        <a:latin typeface="Cambria Math"/>
                      </a:rPr>
                      <m:t>𝐧</m:t>
                    </m:r>
                    <m:d>
                      <m:dPr>
                        <m:ctrlPr>
                          <a:rPr lang="en-US" sz="11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100" b="1">
                            <a:solidFill>
                              <a:prstClr val="black"/>
                            </a:solidFill>
                            <a:latin typeface="Cambria Math"/>
                          </a:rPr>
                          <m:t>общ.</m:t>
                        </m:r>
                      </m:e>
                    </m:d>
                    <m:r>
                      <a:rPr lang="ru-RU" sz="1100" b="1" i="1">
                        <a:solidFill>
                          <a:prstClr val="black"/>
                        </a:solidFill>
                        <a:latin typeface="Cambria Math"/>
                      </a:rPr>
                      <m:t>  </m:t>
                    </m:r>
                  </m:oMath>
                </a14:m>
                <a:r>
                  <a:rPr lang="en-US" sz="1100" dirty="0">
                    <a:solidFill>
                      <a:prstClr val="black"/>
                    </a:solidFill>
                  </a:rPr>
                  <a:t>– </a:t>
                </a:r>
                <a:r>
                  <a:rPr lang="ru-RU" sz="1100" dirty="0">
                    <a:solidFill>
                      <a:prstClr val="black"/>
                    </a:solidFill>
                  </a:rPr>
                  <a:t>общее  кол-во результатов при испытании</a:t>
                </a:r>
                <a:r>
                  <a:rPr lang="ru-RU" sz="1100" dirty="0" smtClean="0">
                    <a:solidFill>
                      <a:prstClr val="black"/>
                    </a:solidFill>
                  </a:rPr>
                  <a:t>.</a:t>
                </a:r>
              </a:p>
              <a:p>
                <a:pPr algn="ctr" defTabSz="778986">
                  <a:spcAft>
                    <a:spcPts val="1000"/>
                  </a:spcAft>
                </a:pPr>
                <a:r>
                  <a:rPr lang="ru-RU" sz="1100" dirty="0"/>
                  <a:t>Энергию разрушения </a:t>
                </a:r>
                <a:r>
                  <a:rPr lang="en-US" sz="1100" dirty="0"/>
                  <a:t> </a:t>
                </a:r>
                <a:r>
                  <a:rPr lang="en-US" sz="1100" b="1" dirty="0"/>
                  <a:t>E</a:t>
                </a:r>
                <a:r>
                  <a:rPr lang="en-US" sz="1100" b="1" baseline="-25000" dirty="0"/>
                  <a:t>50</a:t>
                </a:r>
                <a:r>
                  <a:rPr lang="ru-RU" sz="1100" b="1" baseline="-25000" dirty="0"/>
                  <a:t>,</a:t>
                </a:r>
                <a:r>
                  <a:rPr lang="ru-RU" sz="1100" b="1" dirty="0"/>
                  <a:t> Дж  </a:t>
                </a:r>
                <a:r>
                  <a:rPr lang="ru-RU" sz="1100" dirty="0"/>
                  <a:t>определяют по формуле:  </a:t>
                </a:r>
                <a:endParaRPr lang="ru-RU" sz="1100" dirty="0" smtClean="0"/>
              </a:p>
              <a:p>
                <a:pPr algn="ctr" defTabSz="778986">
                  <a:spcAft>
                    <a:spcPts val="1000"/>
                  </a:spcAft>
                </a:pPr>
                <a:r>
                  <a:rPr lang="ru-RU" sz="1100" dirty="0" smtClean="0"/>
                  <a:t>             </a:t>
                </a:r>
                <a:r>
                  <a:rPr lang="en-US" sz="1100" b="1" dirty="0"/>
                  <a:t>E</a:t>
                </a:r>
                <a:r>
                  <a:rPr lang="en-US" sz="1100" b="1" baseline="-25000" dirty="0"/>
                  <a:t>50 </a:t>
                </a:r>
                <a:r>
                  <a:rPr lang="en-US" sz="1100" b="1" dirty="0"/>
                  <a:t>= M*g*H</a:t>
                </a:r>
                <a:r>
                  <a:rPr lang="en-US" sz="1100" b="1" baseline="-25000" dirty="0"/>
                  <a:t>50</a:t>
                </a:r>
                <a:r>
                  <a:rPr lang="en-US" sz="1100" b="1" dirty="0"/>
                  <a:t>, </a:t>
                </a:r>
                <a:endParaRPr lang="ru-RU" sz="1100" b="1" dirty="0"/>
              </a:p>
              <a:p>
                <a:r>
                  <a:rPr lang="ru-RU" sz="1100" dirty="0"/>
                  <a:t>где </a:t>
                </a:r>
                <a:r>
                  <a:rPr lang="en-US" sz="1100" b="1" dirty="0"/>
                  <a:t>M </a:t>
                </a:r>
                <a:r>
                  <a:rPr lang="en-US" sz="1100" dirty="0"/>
                  <a:t>– </a:t>
                </a:r>
                <a:r>
                  <a:rPr lang="ru-RU" sz="1100" dirty="0"/>
                  <a:t>масса образца (с заполняемой средой), г</a:t>
                </a:r>
                <a:r>
                  <a:rPr lang="en-US" sz="1100" dirty="0"/>
                  <a:t>;</a:t>
                </a:r>
                <a:endParaRPr lang="ru-RU" sz="1100" dirty="0"/>
              </a:p>
              <a:p>
                <a:r>
                  <a:rPr lang="ru-RU" sz="1100" dirty="0"/>
                  <a:t>       </a:t>
                </a:r>
                <a:r>
                  <a:rPr lang="en-US" sz="1100" b="1" dirty="0"/>
                  <a:t>g</a:t>
                </a:r>
                <a:r>
                  <a:rPr lang="en-US" sz="1100" dirty="0"/>
                  <a:t> – </a:t>
                </a:r>
                <a:r>
                  <a:rPr lang="ru-RU" sz="1100" dirty="0"/>
                  <a:t>ускорение свободного падения, </a:t>
                </a:r>
                <a:r>
                  <a:rPr lang="ru-RU" sz="1100" dirty="0" smtClean="0"/>
                  <a:t>м/с</a:t>
                </a:r>
                <a:r>
                  <a:rPr lang="ru-RU" sz="1100" baseline="30000" dirty="0" smtClean="0"/>
                  <a:t>2</a:t>
                </a:r>
                <a:endParaRPr lang="ru-RU" sz="1200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10" name="Прямоугольник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34196" y="2361416"/>
                <a:ext cx="4572000" cy="2438745"/>
              </a:xfrm>
              <a:prstGeom prst="rect">
                <a:avLst/>
              </a:prstGeom>
              <a:blipFill>
                <a:blip r:embed="rId3"/>
                <a:stretch>
                  <a:fillRect t="-250" b="-750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Прямоугольник 10"/>
          <p:cNvSpPr/>
          <p:nvPr/>
        </p:nvSpPr>
        <p:spPr>
          <a:xfrm>
            <a:off x="255600" y="3899881"/>
            <a:ext cx="4572000" cy="938719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ru-RU" sz="1100" b="1" dirty="0"/>
              <a:t>Применение</a:t>
            </a:r>
          </a:p>
          <a:p>
            <a:pPr marL="171450" indent="-171450" algn="just">
              <a:buFont typeface="Wingdings" panose="05000000000000000000" pitchFamily="2" charset="2"/>
              <a:buChar char="ü"/>
            </a:pPr>
            <a:r>
              <a:rPr lang="ru-RU" sz="1100" dirty="0"/>
              <a:t>Контроль качества и паспортизация продукции</a:t>
            </a:r>
          </a:p>
          <a:p>
            <a:pPr marL="171450" indent="-171450" algn="just">
              <a:buFont typeface="Wingdings" panose="05000000000000000000" pitchFamily="2" charset="2"/>
              <a:buChar char="ü"/>
            </a:pPr>
            <a:r>
              <a:rPr lang="ru-RU" sz="1100" dirty="0" smtClean="0"/>
              <a:t>Контроль стабильности процесса производства</a:t>
            </a:r>
          </a:p>
          <a:p>
            <a:pPr marL="171450" indent="-171450" algn="just">
              <a:buFont typeface="Wingdings" panose="05000000000000000000" pitchFamily="2" charset="2"/>
              <a:buChar char="ü"/>
            </a:pPr>
            <a:r>
              <a:rPr lang="ru-RU" sz="1100" dirty="0" smtClean="0"/>
              <a:t>Оценка стабильности сырья</a:t>
            </a:r>
          </a:p>
          <a:p>
            <a:pPr marL="171450" indent="-171450" algn="just">
              <a:buFont typeface="Wingdings" panose="05000000000000000000" pitchFamily="2" charset="2"/>
              <a:buChar char="ü"/>
            </a:pPr>
            <a:r>
              <a:rPr lang="ru-RU" sz="1100" dirty="0" smtClean="0"/>
              <a:t>Исследовательские работы</a:t>
            </a:r>
          </a:p>
        </p:txBody>
      </p:sp>
      <p:sp>
        <p:nvSpPr>
          <p:cNvPr id="12" name="Номер слайда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23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50514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/>
          </p:cNvSpPr>
          <p:nvPr/>
        </p:nvSpPr>
        <p:spPr bwMode="auto">
          <a:xfrm>
            <a:off x="1901586" y="778753"/>
            <a:ext cx="5119745" cy="36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17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accent1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accent1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accent1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accent1"/>
                </a:solidFill>
                <a:latin typeface="Arial" charset="0"/>
              </a:defRPr>
            </a:lvl5pPr>
            <a:lvl6pPr marL="389379"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778759"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1168140"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1557520"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defTabSz="914400"/>
            <a:r>
              <a:rPr lang="ru-RU" sz="2000" kern="0" dirty="0" smtClean="0"/>
              <a:t>Испытания труб</a:t>
            </a:r>
            <a:endParaRPr lang="ru-RU" sz="2000" kern="0" dirty="0"/>
          </a:p>
        </p:txBody>
      </p:sp>
      <p:grpSp>
        <p:nvGrpSpPr>
          <p:cNvPr id="8" name="Группа 7"/>
          <p:cNvGrpSpPr/>
          <p:nvPr/>
        </p:nvGrpSpPr>
        <p:grpSpPr>
          <a:xfrm>
            <a:off x="1981661" y="1138753"/>
            <a:ext cx="5039670" cy="3010989"/>
            <a:chOff x="1981661" y="1138753"/>
            <a:chExt cx="5039670" cy="3010989"/>
          </a:xfrm>
        </p:grpSpPr>
        <p:pic>
          <p:nvPicPr>
            <p:cNvPr id="4" name="Picture 7" descr="C:\Users\AslanyanAS\Desktop\Картинки\Pipe_2.jpg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49" t="12630" b="4605"/>
            <a:stretch/>
          </p:blipFill>
          <p:spPr bwMode="auto">
            <a:xfrm>
              <a:off x="1981661" y="1138753"/>
              <a:ext cx="5039670" cy="3010989"/>
            </a:xfrm>
            <a:prstGeom prst="roundRect">
              <a:avLst>
                <a:gd name="adj" fmla="val 4162"/>
              </a:avLst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Прямоугольник 5"/>
            <p:cNvSpPr/>
            <p:nvPr/>
          </p:nvSpPr>
          <p:spPr bwMode="auto">
            <a:xfrm>
              <a:off x="2425485" y="1952787"/>
              <a:ext cx="689675" cy="278969"/>
            </a:xfrm>
            <a:prstGeom prst="roundRect">
              <a:avLst/>
            </a:prstGeom>
            <a:solidFill>
              <a:srgbClr val="A9B6B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7" name="Прямоугольник 6"/>
            <p:cNvSpPr/>
            <p:nvPr/>
          </p:nvSpPr>
          <p:spPr bwMode="auto">
            <a:xfrm>
              <a:off x="2159430" y="3120326"/>
              <a:ext cx="689675" cy="278969"/>
            </a:xfrm>
            <a:prstGeom prst="roundRect">
              <a:avLst/>
            </a:prstGeom>
            <a:solidFill>
              <a:srgbClr val="A5B0B4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24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94152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Определение стойкости труб к внутреннему давлению</a:t>
            </a:r>
          </a:p>
        </p:txBody>
      </p:sp>
      <p:pic>
        <p:nvPicPr>
          <p:cNvPr id="4" name="Picture 4" descr="C:\Users\AslanyanAS\Desktop\Картинки\1751-1760_visual_zoom-1_0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44" b="3456"/>
          <a:stretch/>
        </p:blipFill>
        <p:spPr bwMode="auto">
          <a:xfrm>
            <a:off x="492433" y="867060"/>
            <a:ext cx="2051720" cy="1976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29008" y="3282400"/>
            <a:ext cx="3444086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1038643"/>
            <a:r>
              <a:rPr lang="ru-RU" sz="1100" b="1" dirty="0" smtClean="0">
                <a:solidFill>
                  <a:prstClr val="black"/>
                </a:solidFill>
              </a:rPr>
              <a:t>Описание</a:t>
            </a:r>
            <a:endParaRPr lang="ru-RU" sz="1100" b="1" dirty="0">
              <a:solidFill>
                <a:prstClr val="black"/>
              </a:solidFill>
            </a:endParaRPr>
          </a:p>
          <a:p>
            <a:pPr algn="just" defTabSz="1038643"/>
            <a:r>
              <a:rPr lang="ru-RU" sz="1100" dirty="0">
                <a:solidFill>
                  <a:prstClr val="black"/>
                </a:solidFill>
              </a:rPr>
              <a:t>Подготовленные </a:t>
            </a:r>
            <a:r>
              <a:rPr lang="ru-RU" sz="1100" dirty="0" smtClean="0">
                <a:solidFill>
                  <a:prstClr val="black"/>
                </a:solidFill>
              </a:rPr>
              <a:t>образцы труб </a:t>
            </a:r>
            <a:r>
              <a:rPr lang="ru-RU" sz="1100" dirty="0">
                <a:solidFill>
                  <a:prstClr val="black"/>
                </a:solidFill>
              </a:rPr>
              <a:t>заполняют водой, подключают к системе обеспечения давлением и помещают в испытательную ванну или испытательный шкаф, в зависимости от выбранной </a:t>
            </a:r>
            <a:r>
              <a:rPr lang="ru-RU" sz="1100" dirty="0" smtClean="0">
                <a:solidFill>
                  <a:prstClr val="black"/>
                </a:solidFill>
              </a:rPr>
              <a:t>среды. Испытание </a:t>
            </a:r>
            <a:r>
              <a:rPr lang="ru-RU" sz="1100" dirty="0">
                <a:solidFill>
                  <a:prstClr val="black"/>
                </a:solidFill>
              </a:rPr>
              <a:t>прекращают по достижении заданного времени, либо до разрушения или протечки образца.</a:t>
            </a:r>
            <a:endParaRPr lang="en-US" sz="1100" dirty="0">
              <a:solidFill>
                <a:prstClr val="black"/>
              </a:solidFill>
            </a:endParaRPr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819" b="19208"/>
          <a:stretch/>
        </p:blipFill>
        <p:spPr bwMode="auto">
          <a:xfrm rot="5400000">
            <a:off x="6733613" y="1448926"/>
            <a:ext cx="2345582" cy="9152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4753041" y="3079322"/>
            <a:ext cx="2131391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038643"/>
            <a:r>
              <a:rPr lang="ru-RU" sz="1100" dirty="0" smtClean="0">
                <a:solidFill>
                  <a:prstClr val="black"/>
                </a:solidFill>
              </a:rPr>
              <a:t>Пластическое разрушение («клюв попугая»)</a:t>
            </a:r>
            <a:endParaRPr lang="ru-RU" sz="1100" dirty="0">
              <a:solidFill>
                <a:prstClr val="black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7188586" y="3079322"/>
            <a:ext cx="1547282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1038643"/>
            <a:r>
              <a:rPr lang="ru-RU" sz="1100" dirty="0" smtClean="0">
                <a:solidFill>
                  <a:prstClr val="black"/>
                </a:solidFill>
              </a:rPr>
              <a:t>Хрупкое разрушение</a:t>
            </a:r>
            <a:endParaRPr lang="ru-RU" sz="1100" dirty="0">
              <a:solidFill>
                <a:prstClr val="black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441387" y="3549719"/>
            <a:ext cx="4175249" cy="12772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100" b="1" dirty="0"/>
              <a:t>Применение</a:t>
            </a:r>
          </a:p>
          <a:p>
            <a:pPr marL="171450" indent="-171450" algn="just">
              <a:buFont typeface="Wingdings" panose="05000000000000000000" pitchFamily="2" charset="2"/>
              <a:buChar char="ü"/>
            </a:pPr>
            <a:r>
              <a:rPr lang="ru-RU" sz="1100" dirty="0"/>
              <a:t>Контроль качества и паспортизация продукции</a:t>
            </a:r>
          </a:p>
          <a:p>
            <a:pPr marL="171450" indent="-171450" algn="just">
              <a:buFont typeface="Wingdings" panose="05000000000000000000" pitchFamily="2" charset="2"/>
              <a:buChar char="ü"/>
            </a:pPr>
            <a:r>
              <a:rPr lang="ru-RU" sz="1100" dirty="0"/>
              <a:t>Контроль стабильности процесса производства</a:t>
            </a:r>
          </a:p>
          <a:p>
            <a:pPr marL="171450" indent="-171450" algn="just">
              <a:buFont typeface="Wingdings" panose="05000000000000000000" pitchFamily="2" charset="2"/>
              <a:buChar char="ü"/>
            </a:pPr>
            <a:r>
              <a:rPr lang="ru-RU" sz="1100" dirty="0"/>
              <a:t>Оценка стабильности сырья</a:t>
            </a:r>
          </a:p>
          <a:p>
            <a:pPr marL="171450" indent="-171450" algn="just">
              <a:buFont typeface="Wingdings" panose="05000000000000000000" pitchFamily="2" charset="2"/>
              <a:buChar char="ü"/>
            </a:pPr>
            <a:r>
              <a:rPr lang="ru-RU" sz="1100" dirty="0"/>
              <a:t>Исследовательские </a:t>
            </a:r>
            <a:r>
              <a:rPr lang="ru-RU" sz="1100" dirty="0" smtClean="0"/>
              <a:t>работы</a:t>
            </a:r>
          </a:p>
          <a:p>
            <a:pPr marL="171450" indent="-171450" algn="just">
              <a:buFont typeface="Wingdings" panose="05000000000000000000" pitchFamily="2" charset="2"/>
              <a:buChar char="ü"/>
            </a:pPr>
            <a:r>
              <a:rPr lang="ru-RU" sz="1100" b="1" dirty="0" smtClean="0"/>
              <a:t>Сертификация готовых труб</a:t>
            </a:r>
          </a:p>
          <a:p>
            <a:pPr marL="171450" indent="-171450" algn="just">
              <a:buFont typeface="Wingdings" panose="05000000000000000000" pitchFamily="2" charset="2"/>
              <a:buChar char="ü"/>
            </a:pPr>
            <a:r>
              <a:rPr lang="ru-RU" sz="1100" b="1" dirty="0" smtClean="0"/>
              <a:t>Сертификация трубных марок полимеров</a:t>
            </a:r>
            <a:endParaRPr lang="ru-RU" sz="1100" b="1" dirty="0"/>
          </a:p>
        </p:txBody>
      </p:sp>
      <p:pic>
        <p:nvPicPr>
          <p:cNvPr id="10" name="Picture 2" descr="C:\Users\schapovaea\Desktop\IPT\IMG-20180830-WA0016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467" r="14480" b="5423"/>
          <a:stretch/>
        </p:blipFill>
        <p:spPr bwMode="auto">
          <a:xfrm>
            <a:off x="329008" y="734615"/>
            <a:ext cx="3444086" cy="23538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4" t="17967" b="14976"/>
          <a:stretch/>
        </p:blipFill>
        <p:spPr>
          <a:xfrm rot="5400000">
            <a:off x="4626277" y="1308419"/>
            <a:ext cx="2340024" cy="1201783"/>
          </a:xfrm>
          <a:prstGeom prst="rect">
            <a:avLst/>
          </a:prstGeom>
        </p:spPr>
      </p:pic>
      <p:sp>
        <p:nvSpPr>
          <p:cNvPr id="12" name="Номер слайда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25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11958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Расчет минимальной гидростатической прочности  (</a:t>
            </a:r>
            <a:r>
              <a:rPr lang="en-US" dirty="0"/>
              <a:t>MRS)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79"/>
          <a:stretch/>
        </p:blipFill>
        <p:spPr>
          <a:xfrm>
            <a:off x="174974" y="1160891"/>
            <a:ext cx="5551706" cy="374004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74974" y="820117"/>
            <a:ext cx="259718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sz="1200" b="1" dirty="0" smtClean="0"/>
              <a:t>MRS – minimal required strength</a:t>
            </a:r>
            <a:endParaRPr lang="ru-RU" sz="1200" b="1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5788827" y="714895"/>
            <a:ext cx="3094012" cy="23544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038643"/>
            <a:r>
              <a:rPr lang="ru-RU" sz="1050" b="1" dirty="0">
                <a:solidFill>
                  <a:prstClr val="black"/>
                </a:solidFill>
              </a:rPr>
              <a:t>Расчет</a:t>
            </a:r>
          </a:p>
          <a:p>
            <a:pPr defTabSz="1038643"/>
            <a:r>
              <a:rPr lang="ru-RU" sz="1050" dirty="0">
                <a:solidFill>
                  <a:prstClr val="black"/>
                </a:solidFill>
              </a:rPr>
              <a:t>В зависимости от испытания выбирается модель с различным набором параметров, в общем виде расчет происходит по следующей формуле:</a:t>
            </a:r>
          </a:p>
          <a:p>
            <a:pPr defTabSz="1038643"/>
            <a:endParaRPr lang="ru-RU" sz="1050" dirty="0">
              <a:solidFill>
                <a:prstClr val="black"/>
              </a:solidFill>
            </a:endParaRPr>
          </a:p>
          <a:p>
            <a:pPr defTabSz="1038643"/>
            <a:endParaRPr lang="ru-RU" sz="1050" dirty="0">
              <a:solidFill>
                <a:prstClr val="black"/>
              </a:solidFill>
            </a:endParaRPr>
          </a:p>
          <a:p>
            <a:pPr defTabSz="1038643"/>
            <a:r>
              <a:rPr lang="ru-RU" sz="1050" dirty="0" smtClean="0">
                <a:solidFill>
                  <a:prstClr val="black"/>
                </a:solidFill>
              </a:rPr>
              <a:t>где</a:t>
            </a:r>
            <a:r>
              <a:rPr lang="ru-RU" sz="1050" dirty="0">
                <a:solidFill>
                  <a:prstClr val="black"/>
                </a:solidFill>
              </a:rPr>
              <a:t>: </a:t>
            </a:r>
          </a:p>
          <a:p>
            <a:pPr defTabSz="1038643"/>
            <a:r>
              <a:rPr lang="ru-RU" sz="1050" dirty="0">
                <a:solidFill>
                  <a:prstClr val="black"/>
                </a:solidFill>
              </a:rPr>
              <a:t> </a:t>
            </a:r>
            <a:r>
              <a:rPr lang="en-US" sz="1050" dirty="0">
                <a:solidFill>
                  <a:prstClr val="black"/>
                </a:solidFill>
              </a:rPr>
              <a:t>t </a:t>
            </a:r>
            <a:r>
              <a:rPr lang="ru-RU" sz="1050" dirty="0">
                <a:solidFill>
                  <a:prstClr val="black"/>
                </a:solidFill>
              </a:rPr>
              <a:t>-</a:t>
            </a:r>
            <a:r>
              <a:rPr lang="en-US" sz="1050" dirty="0">
                <a:solidFill>
                  <a:prstClr val="black"/>
                </a:solidFill>
              </a:rPr>
              <a:t> </a:t>
            </a:r>
            <a:r>
              <a:rPr lang="ru-RU" sz="1050" dirty="0">
                <a:solidFill>
                  <a:prstClr val="black"/>
                </a:solidFill>
              </a:rPr>
              <a:t>время проведения испытания, ч</a:t>
            </a:r>
            <a:r>
              <a:rPr lang="en-US" sz="1050" dirty="0">
                <a:solidFill>
                  <a:prstClr val="black"/>
                </a:solidFill>
              </a:rPr>
              <a:t>;</a:t>
            </a:r>
            <a:endParaRPr lang="ru-RU" sz="1050" dirty="0">
              <a:solidFill>
                <a:prstClr val="black"/>
              </a:solidFill>
            </a:endParaRPr>
          </a:p>
          <a:p>
            <a:pPr defTabSz="1038643"/>
            <a:r>
              <a:rPr lang="ru-RU" sz="1050" dirty="0">
                <a:solidFill>
                  <a:prstClr val="black"/>
                </a:solidFill>
              </a:rPr>
              <a:t> σ -  кольцевое напряжение в испытуемом образце, МПа</a:t>
            </a:r>
            <a:r>
              <a:rPr lang="en-US" sz="1050" dirty="0">
                <a:solidFill>
                  <a:prstClr val="black"/>
                </a:solidFill>
              </a:rPr>
              <a:t>;</a:t>
            </a:r>
            <a:endParaRPr lang="ru-RU" sz="1050" dirty="0">
              <a:solidFill>
                <a:prstClr val="black"/>
              </a:solidFill>
            </a:endParaRPr>
          </a:p>
          <a:p>
            <a:pPr defTabSz="1038643"/>
            <a:r>
              <a:rPr lang="ru-RU" sz="1050" dirty="0">
                <a:solidFill>
                  <a:prstClr val="black"/>
                </a:solidFill>
              </a:rPr>
              <a:t> с</a:t>
            </a:r>
            <a:r>
              <a:rPr lang="ru-RU" sz="1050" baseline="-25000" dirty="0">
                <a:solidFill>
                  <a:prstClr val="black"/>
                </a:solidFill>
              </a:rPr>
              <a:t>1</a:t>
            </a:r>
            <a:r>
              <a:rPr lang="ru-RU" sz="1050" dirty="0">
                <a:solidFill>
                  <a:prstClr val="black"/>
                </a:solidFill>
              </a:rPr>
              <a:t>-с</a:t>
            </a:r>
            <a:r>
              <a:rPr lang="ru-RU" sz="1050" baseline="-25000" dirty="0">
                <a:solidFill>
                  <a:prstClr val="black"/>
                </a:solidFill>
              </a:rPr>
              <a:t>4</a:t>
            </a:r>
            <a:r>
              <a:rPr lang="ru-RU" sz="1050" dirty="0">
                <a:solidFill>
                  <a:prstClr val="black"/>
                </a:solidFill>
              </a:rPr>
              <a:t> - коэффициенты определяемые по результатам </a:t>
            </a:r>
            <a:r>
              <a:rPr lang="ru-RU" sz="1050" dirty="0" smtClean="0">
                <a:solidFill>
                  <a:prstClr val="black"/>
                </a:solidFill>
              </a:rPr>
              <a:t>испытаний; </a:t>
            </a:r>
            <a:endParaRPr lang="ru-RU" sz="1050" dirty="0">
              <a:solidFill>
                <a:prstClr val="black"/>
              </a:solidFill>
            </a:endParaRPr>
          </a:p>
          <a:p>
            <a:pPr defTabSz="1038643"/>
            <a:r>
              <a:rPr lang="ru-RU" sz="1050" dirty="0">
                <a:solidFill>
                  <a:prstClr val="black"/>
                </a:solidFill>
              </a:rPr>
              <a:t> е – ошибка переменной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5788827" y="3107996"/>
            <a:ext cx="3237422" cy="1708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038643"/>
            <a:r>
              <a:rPr lang="ru-RU" sz="1050" b="1" dirty="0"/>
              <a:t>Необходимые условия для получения результата</a:t>
            </a:r>
          </a:p>
          <a:p>
            <a:pPr algn="just"/>
            <a:r>
              <a:rPr lang="ru-RU" sz="1050" dirty="0">
                <a:solidFill>
                  <a:srgbClr val="008C95">
                    <a:lumMod val="75000"/>
                  </a:srgbClr>
                </a:solidFill>
                <a:sym typeface="Wingdings"/>
              </a:rPr>
              <a:t>   </a:t>
            </a:r>
            <a:r>
              <a:rPr lang="ru-RU" sz="1050" dirty="0"/>
              <a:t>Минимум 30 испытаний при одной температуре</a:t>
            </a:r>
            <a:endParaRPr lang="en-US" sz="1050" dirty="0"/>
          </a:p>
          <a:p>
            <a:pPr algn="just"/>
            <a:r>
              <a:rPr lang="ru-RU" sz="1050" dirty="0">
                <a:solidFill>
                  <a:srgbClr val="008C95">
                    <a:lumMod val="75000"/>
                  </a:srgbClr>
                </a:solidFill>
                <a:sym typeface="Wingdings"/>
              </a:rPr>
              <a:t>   </a:t>
            </a:r>
            <a:r>
              <a:rPr lang="ru-RU" sz="1050" dirty="0">
                <a:sym typeface="Wingdings"/>
              </a:rPr>
              <a:t>4 образца с временем разрушения более 7000 часов</a:t>
            </a:r>
            <a:endParaRPr lang="ru-RU" sz="1050" dirty="0">
              <a:solidFill>
                <a:srgbClr val="FF0000"/>
              </a:solidFill>
            </a:endParaRP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sz="1050" dirty="0">
                <a:solidFill>
                  <a:srgbClr val="008C95">
                    <a:lumMod val="75000"/>
                  </a:srgbClr>
                </a:solidFill>
                <a:sym typeface="Wingdings"/>
              </a:rPr>
              <a:t> </a:t>
            </a:r>
            <a:r>
              <a:rPr lang="ru-RU" sz="1050" dirty="0">
                <a:sym typeface="Wingdings"/>
              </a:rPr>
              <a:t>1 образец с временем разрушения более 9000 часов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sz="1050" dirty="0">
                <a:solidFill>
                  <a:srgbClr val="008C95">
                    <a:lumMod val="75000"/>
                  </a:srgbClr>
                </a:solidFill>
                <a:sym typeface="Wingdings"/>
              </a:rPr>
              <a:t> </a:t>
            </a:r>
            <a:r>
              <a:rPr lang="ru-RU" sz="1050" dirty="0">
                <a:sym typeface="Wingdings"/>
              </a:rPr>
              <a:t>Данные должны быть получены при 2-х температурах</a:t>
            </a:r>
            <a:endParaRPr lang="ru-RU" sz="1050" dirty="0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26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40169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Определение стойкости труб к быстрому распространению трещин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568014" y="2126181"/>
            <a:ext cx="2122717" cy="26094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21562" y="1017463"/>
            <a:ext cx="433385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1038643"/>
            <a:r>
              <a:rPr lang="ru-RU" sz="1200" b="1" dirty="0" smtClean="0">
                <a:solidFill>
                  <a:prstClr val="black"/>
                </a:solidFill>
              </a:rPr>
              <a:t>Описание</a:t>
            </a:r>
            <a:endParaRPr lang="ru-RU" sz="1200" b="1" dirty="0">
              <a:solidFill>
                <a:prstClr val="black"/>
              </a:solidFill>
            </a:endParaRPr>
          </a:p>
          <a:p>
            <a:pPr algn="just" defTabSz="1038643"/>
            <a:r>
              <a:rPr lang="ru-RU" sz="1100" dirty="0">
                <a:solidFill>
                  <a:prstClr val="black"/>
                </a:solidFill>
              </a:rPr>
              <a:t>В трубе, нагруженной постоянным внутренним давлением</a:t>
            </a:r>
            <a:r>
              <a:rPr lang="en-US" sz="1100" dirty="0">
                <a:solidFill>
                  <a:prstClr val="black"/>
                </a:solidFill>
              </a:rPr>
              <a:t> </a:t>
            </a:r>
            <a:r>
              <a:rPr lang="ru-RU" sz="1100" dirty="0"/>
              <a:t>газа</a:t>
            </a:r>
            <a:r>
              <a:rPr lang="ru-RU" sz="1100" dirty="0">
                <a:solidFill>
                  <a:prstClr val="black"/>
                </a:solidFill>
              </a:rPr>
              <a:t>, исследуется длина самопроизвольного распространения трещины, искусственно инициированной бойком определенных </a:t>
            </a:r>
            <a:r>
              <a:rPr lang="ru-RU" sz="1100" dirty="0" smtClean="0">
                <a:solidFill>
                  <a:prstClr val="black"/>
                </a:solidFill>
              </a:rPr>
              <a:t>размеров. Метод </a:t>
            </a:r>
            <a:r>
              <a:rPr lang="ru-RU" sz="1100" dirty="0">
                <a:solidFill>
                  <a:prstClr val="black"/>
                </a:solidFill>
              </a:rPr>
              <a:t>позволяет оценить прочность труб при высоких скоростях деформации и низких температурах</a:t>
            </a:r>
            <a:r>
              <a:rPr lang="ru-RU" sz="1100" dirty="0" smtClean="0">
                <a:solidFill>
                  <a:prstClr val="black"/>
                </a:solidFill>
              </a:rPr>
              <a:t>.</a:t>
            </a:r>
          </a:p>
          <a:p>
            <a:pPr algn="just" defTabSz="1038643"/>
            <a:r>
              <a:rPr lang="ru-RU" sz="1100" dirty="0">
                <a:solidFill>
                  <a:prstClr val="black"/>
                </a:solidFill>
              </a:rPr>
              <a:t>После </a:t>
            </a:r>
            <a:r>
              <a:rPr lang="ru-RU" sz="1100" dirty="0" smtClean="0">
                <a:solidFill>
                  <a:prstClr val="black"/>
                </a:solidFill>
              </a:rPr>
              <a:t>кондиционирования при 0 градусов </a:t>
            </a:r>
            <a:r>
              <a:rPr lang="ru-RU" sz="1100" dirty="0">
                <a:solidFill>
                  <a:prstClr val="black"/>
                </a:solidFill>
              </a:rPr>
              <a:t>образец помещают в прибор БРТ и проводят тест. </a:t>
            </a:r>
            <a:r>
              <a:rPr lang="ru-RU" sz="1100" dirty="0" smtClean="0"/>
              <a:t>После </a:t>
            </a:r>
            <a:r>
              <a:rPr lang="ru-RU" sz="1100" dirty="0"/>
              <a:t>выполнения испытания измеряют длину трещины. Если распространение трещины при заданном давлении происходит на расстояние менее чем </a:t>
            </a:r>
            <a:r>
              <a:rPr lang="en-US" sz="1100" dirty="0"/>
              <a:t>4,7</a:t>
            </a:r>
            <a:r>
              <a:rPr lang="ru-RU" sz="1100" dirty="0"/>
              <a:t> номинальных диаметра, то следующее испытание проводят при повышенном давлении.</a:t>
            </a:r>
            <a:endParaRPr lang="ru-RU" sz="1100" dirty="0">
              <a:solidFill>
                <a:prstClr val="black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21562" y="3560660"/>
            <a:ext cx="4452912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100" b="1" dirty="0"/>
              <a:t>Применение</a:t>
            </a:r>
          </a:p>
          <a:p>
            <a:pPr marL="171450" indent="-171450" algn="just">
              <a:buFont typeface="Wingdings" panose="05000000000000000000" pitchFamily="2" charset="2"/>
              <a:buChar char="ü"/>
            </a:pPr>
            <a:r>
              <a:rPr lang="ru-RU" sz="1100" dirty="0"/>
              <a:t>Контроль качества и паспортизация продукции</a:t>
            </a:r>
          </a:p>
          <a:p>
            <a:pPr marL="171450" indent="-171450" algn="just">
              <a:buFont typeface="Wingdings" panose="05000000000000000000" pitchFamily="2" charset="2"/>
              <a:buChar char="ü"/>
            </a:pPr>
            <a:r>
              <a:rPr lang="ru-RU" sz="1100" dirty="0" smtClean="0"/>
              <a:t>Исследовательские работы</a:t>
            </a:r>
          </a:p>
          <a:p>
            <a:pPr marL="171450" indent="-171450" algn="just">
              <a:buFont typeface="Wingdings" panose="05000000000000000000" pitchFamily="2" charset="2"/>
              <a:buChar char="ü"/>
            </a:pPr>
            <a:r>
              <a:rPr lang="ru-RU" sz="1100" b="1" dirty="0" smtClean="0"/>
              <a:t>Сертификация труб, применяемых для транспортировки газообразных сред</a:t>
            </a:r>
          </a:p>
          <a:p>
            <a:pPr marL="171450" indent="-171450" algn="just">
              <a:buFont typeface="Wingdings" panose="05000000000000000000" pitchFamily="2" charset="2"/>
              <a:buChar char="ü"/>
            </a:pPr>
            <a:r>
              <a:rPr lang="ru-RU" sz="1100" b="1" dirty="0" smtClean="0"/>
              <a:t>Сертификация трубных марок полимеров</a:t>
            </a:r>
            <a:endParaRPr lang="ru-RU" sz="1100" b="1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934" b="14528"/>
          <a:stretch/>
        </p:blipFill>
        <p:spPr>
          <a:xfrm rot="10800000">
            <a:off x="6568015" y="899022"/>
            <a:ext cx="2122717" cy="97971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9" t="27804" b="22768"/>
          <a:stretch/>
        </p:blipFill>
        <p:spPr>
          <a:xfrm rot="5400000">
            <a:off x="3605562" y="2097493"/>
            <a:ext cx="3836623" cy="1439683"/>
          </a:xfrm>
          <a:prstGeom prst="rect">
            <a:avLst/>
          </a:prstGeom>
        </p:spPr>
      </p:pic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27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16353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/>
              <a:t>Определение изменения длины трубы после </a:t>
            </a:r>
            <a:r>
              <a:rPr lang="ru-RU" dirty="0" smtClean="0"/>
              <a:t>прогрева</a:t>
            </a:r>
            <a:endParaRPr lang="ru-RU" dirty="0"/>
          </a:p>
        </p:txBody>
      </p:sp>
      <p:sp>
        <p:nvSpPr>
          <p:cNvPr id="4" name="Объект 9"/>
          <p:cNvSpPr txBox="1">
            <a:spLocks/>
          </p:cNvSpPr>
          <p:nvPr/>
        </p:nvSpPr>
        <p:spPr>
          <a:xfrm>
            <a:off x="226756" y="798698"/>
            <a:ext cx="4259127" cy="3986930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charset="2"/>
              <a:buNone/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0850" indent="-15716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+mn-lt"/>
              </a:defRPr>
            </a:lvl2pPr>
            <a:lvl3pPr marL="717550" indent="-12541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+mn-lt"/>
              </a:defRPr>
            </a:lvl3pPr>
            <a:lvl4pPr marL="984250" indent="-14128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+mn-lt"/>
              </a:defRPr>
            </a:lvl4pPr>
            <a:lvl5pPr marL="1257300" indent="-16351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+mn-lt"/>
              </a:defRPr>
            </a:lvl5pPr>
            <a:lvl6pPr marL="1751455" indent="-26914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pitchFamily="2" charset="2"/>
              <a:buChar char="§"/>
              <a:defRPr sz="1000">
                <a:solidFill>
                  <a:schemeClr val="tx1"/>
                </a:solidFill>
                <a:latin typeface="+mn-lt"/>
              </a:defRPr>
            </a:lvl6pPr>
            <a:lvl7pPr marL="2140968" indent="-26914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pitchFamily="2" charset="2"/>
              <a:buChar char="§"/>
              <a:defRPr sz="1000">
                <a:solidFill>
                  <a:schemeClr val="tx1"/>
                </a:solidFill>
                <a:latin typeface="+mn-lt"/>
              </a:defRPr>
            </a:lvl7pPr>
            <a:lvl8pPr marL="2530481" indent="-26914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pitchFamily="2" charset="2"/>
              <a:buChar char="§"/>
              <a:defRPr sz="1000">
                <a:solidFill>
                  <a:schemeClr val="tx1"/>
                </a:solidFill>
                <a:latin typeface="+mn-lt"/>
              </a:defRPr>
            </a:lvl8pPr>
            <a:lvl9pPr marL="2919993" indent="-26914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pitchFamily="2" charset="2"/>
              <a:buChar char="§"/>
              <a:defRPr sz="1000">
                <a:solidFill>
                  <a:schemeClr val="tx1"/>
                </a:solidFill>
                <a:latin typeface="+mn-lt"/>
              </a:defRPr>
            </a:lvl9pPr>
          </a:lstStyle>
          <a:p>
            <a:pPr algn="ctr" defTabSz="1038643"/>
            <a:r>
              <a:rPr lang="ru-RU" sz="1200" b="1" kern="0" smtClean="0">
                <a:solidFill>
                  <a:prstClr val="black"/>
                </a:solidFill>
              </a:rPr>
              <a:t>Изменение длины трубы после прогрева </a:t>
            </a:r>
          </a:p>
          <a:p>
            <a:pPr algn="ctr" defTabSz="1038643"/>
            <a:endParaRPr lang="ru-RU" sz="800" b="1" kern="0" smtClean="0">
              <a:solidFill>
                <a:prstClr val="black"/>
              </a:solidFill>
            </a:endParaRPr>
          </a:p>
          <a:p>
            <a:pPr algn="just" defTabSz="1038643"/>
            <a:r>
              <a:rPr lang="ru-RU" sz="1100" kern="0" smtClean="0">
                <a:solidFill>
                  <a:prstClr val="black"/>
                </a:solidFill>
              </a:rPr>
              <a:t>Метод позволяет оценить степень изменения длины </a:t>
            </a:r>
            <a:r>
              <a:rPr lang="ru-RU" sz="1100" kern="0" smtClean="0"/>
              <a:t>после выдерживания образца трубы в </a:t>
            </a:r>
            <a:r>
              <a:rPr lang="ru-RU" sz="1100" kern="0" smtClean="0">
                <a:solidFill>
                  <a:prstClr val="black"/>
                </a:solidFill>
              </a:rPr>
              <a:t>термошкафу при определенной температуре в течение заданного времени. Отмеченную на отрезке трубы длину измеряют в одинаковых условиях до и после нагрева. Это позволяет грамотно сконструировать компенсационные петли при монтаже трубопровода</a:t>
            </a:r>
            <a:endParaRPr lang="ru-RU" sz="1100" b="1" kern="0" dirty="0"/>
          </a:p>
        </p:txBody>
      </p:sp>
      <p:sp>
        <p:nvSpPr>
          <p:cNvPr id="5" name="Объект 10"/>
          <p:cNvSpPr txBox="1">
            <a:spLocks/>
          </p:cNvSpPr>
          <p:nvPr/>
        </p:nvSpPr>
        <p:spPr>
          <a:xfrm>
            <a:off x="4641407" y="798698"/>
            <a:ext cx="4267089" cy="3986930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charset="2"/>
              <a:buNone/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0850" indent="-15716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+mn-lt"/>
              </a:defRPr>
            </a:lvl2pPr>
            <a:lvl3pPr marL="717550" indent="-12541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+mn-lt"/>
              </a:defRPr>
            </a:lvl3pPr>
            <a:lvl4pPr marL="984250" indent="-14128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+mn-lt"/>
              </a:defRPr>
            </a:lvl4pPr>
            <a:lvl5pPr marL="1257300" indent="-16351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+mn-lt"/>
              </a:defRPr>
            </a:lvl5pPr>
            <a:lvl6pPr marL="1751455" indent="-26914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pitchFamily="2" charset="2"/>
              <a:buChar char="§"/>
              <a:defRPr sz="1000">
                <a:solidFill>
                  <a:schemeClr val="tx1"/>
                </a:solidFill>
                <a:latin typeface="+mn-lt"/>
              </a:defRPr>
            </a:lvl6pPr>
            <a:lvl7pPr marL="2140968" indent="-26914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pitchFamily="2" charset="2"/>
              <a:buChar char="§"/>
              <a:defRPr sz="1000">
                <a:solidFill>
                  <a:schemeClr val="tx1"/>
                </a:solidFill>
                <a:latin typeface="+mn-lt"/>
              </a:defRPr>
            </a:lvl7pPr>
            <a:lvl8pPr marL="2530481" indent="-26914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pitchFamily="2" charset="2"/>
              <a:buChar char="§"/>
              <a:defRPr sz="1000">
                <a:solidFill>
                  <a:schemeClr val="tx1"/>
                </a:solidFill>
                <a:latin typeface="+mn-lt"/>
              </a:defRPr>
            </a:lvl8pPr>
            <a:lvl9pPr marL="2919993" indent="-26914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pitchFamily="2" charset="2"/>
              <a:buChar char="§"/>
              <a:defRPr sz="1000">
                <a:solidFill>
                  <a:schemeClr val="tx1"/>
                </a:solidFill>
                <a:latin typeface="+mn-lt"/>
              </a:defRPr>
            </a:lvl9pPr>
          </a:lstStyle>
          <a:p>
            <a:pPr algn="ctr" defTabSz="914400"/>
            <a:r>
              <a:rPr lang="ru-RU" sz="1200" b="1" kern="0" smtClean="0"/>
              <a:t>Определение толщины и овальности трубы</a:t>
            </a:r>
          </a:p>
          <a:p>
            <a:pPr algn="ctr" defTabSz="914400"/>
            <a:endParaRPr lang="ru-RU" sz="800" b="1" kern="0" smtClean="0"/>
          </a:p>
          <a:p>
            <a:pPr marL="171450" indent="-171450" algn="just" defTabSz="914400">
              <a:buClrTx/>
              <a:buFont typeface="Arial" panose="020B0604020202020204" pitchFamily="34" charset="0"/>
              <a:buChar char="•"/>
            </a:pPr>
            <a:r>
              <a:rPr lang="ru-RU" sz="1100" kern="0" smtClean="0"/>
              <a:t>За толщину принимают минимальное значение толщины стенки трубы, мм</a:t>
            </a:r>
          </a:p>
          <a:p>
            <a:pPr marL="171450" indent="-171450" algn="just" defTabSz="914400">
              <a:buClrTx/>
              <a:buFont typeface="Arial" panose="020B0604020202020204" pitchFamily="34" charset="0"/>
              <a:buChar char="•"/>
            </a:pPr>
            <a:r>
              <a:rPr lang="ru-RU" sz="1100" kern="0" smtClean="0"/>
              <a:t>Наружный диаметр трубы измеряют специальной рулеткой, либо штангенциркулем, мм</a:t>
            </a:r>
          </a:p>
          <a:p>
            <a:pPr marL="171450" indent="-171450" algn="just" defTabSz="914400">
              <a:buClrTx/>
              <a:buFont typeface="Arial" panose="020B0604020202020204" pitchFamily="34" charset="0"/>
              <a:buChar char="•"/>
            </a:pPr>
            <a:r>
              <a:rPr lang="ru-RU" sz="1100" kern="0" smtClean="0"/>
              <a:t>Овальность – разница между максимальным и минимальным диаметров </a:t>
            </a:r>
          </a:p>
          <a:p>
            <a:pPr algn="ctr" defTabSz="914400"/>
            <a:endParaRPr lang="ru-RU" sz="1200" b="1" kern="0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18"/>
          <a:stretch/>
        </p:blipFill>
        <p:spPr bwMode="auto">
          <a:xfrm>
            <a:off x="4706949" y="2446488"/>
            <a:ext cx="4246396" cy="22019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 descr="C:\Users\AslanyanAS\Desktop\Картинки\50933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284" t="5994" r="5173" b="27817"/>
          <a:stretch/>
        </p:blipFill>
        <p:spPr bwMode="auto">
          <a:xfrm>
            <a:off x="1069579" y="2403566"/>
            <a:ext cx="2470456" cy="2259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28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94697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Определение ударной прочности труб методом свободнопадающего груза</a:t>
            </a:r>
          </a:p>
        </p:txBody>
      </p:sp>
      <p:sp>
        <p:nvSpPr>
          <p:cNvPr id="14" name="Объект 5"/>
          <p:cNvSpPr txBox="1">
            <a:spLocks/>
          </p:cNvSpPr>
          <p:nvPr/>
        </p:nvSpPr>
        <p:spPr>
          <a:xfrm>
            <a:off x="262779" y="717658"/>
            <a:ext cx="4175685" cy="3986930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charset="2"/>
              <a:buNone/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0850" indent="-15716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+mn-lt"/>
              </a:defRPr>
            </a:lvl2pPr>
            <a:lvl3pPr marL="717550" indent="-12541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+mn-lt"/>
              </a:defRPr>
            </a:lvl3pPr>
            <a:lvl4pPr marL="984250" indent="-14128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+mn-lt"/>
              </a:defRPr>
            </a:lvl4pPr>
            <a:lvl5pPr marL="1257300" indent="-16351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+mn-lt"/>
              </a:defRPr>
            </a:lvl5pPr>
            <a:lvl6pPr marL="1751455" indent="-26914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pitchFamily="2" charset="2"/>
              <a:buChar char="§"/>
              <a:defRPr sz="1000">
                <a:solidFill>
                  <a:schemeClr val="tx1"/>
                </a:solidFill>
                <a:latin typeface="+mn-lt"/>
              </a:defRPr>
            </a:lvl6pPr>
            <a:lvl7pPr marL="2140968" indent="-26914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pitchFamily="2" charset="2"/>
              <a:buChar char="§"/>
              <a:defRPr sz="1000">
                <a:solidFill>
                  <a:schemeClr val="tx1"/>
                </a:solidFill>
                <a:latin typeface="+mn-lt"/>
              </a:defRPr>
            </a:lvl7pPr>
            <a:lvl8pPr marL="2530481" indent="-26914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pitchFamily="2" charset="2"/>
              <a:buChar char="§"/>
              <a:defRPr sz="1000">
                <a:solidFill>
                  <a:schemeClr val="tx1"/>
                </a:solidFill>
                <a:latin typeface="+mn-lt"/>
              </a:defRPr>
            </a:lvl8pPr>
            <a:lvl9pPr marL="2919993" indent="-26914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pitchFamily="2" charset="2"/>
              <a:buChar char="§"/>
              <a:defRPr sz="1000">
                <a:solidFill>
                  <a:schemeClr val="tx1"/>
                </a:solidFill>
                <a:latin typeface="+mn-lt"/>
              </a:defRPr>
            </a:lvl9pPr>
          </a:lstStyle>
          <a:p>
            <a:pPr algn="ctr" defTabSz="914400"/>
            <a:r>
              <a:rPr lang="ru-RU" sz="1200" b="1" kern="0" smtClean="0">
                <a:solidFill>
                  <a:prstClr val="black"/>
                </a:solidFill>
              </a:rPr>
              <a:t>Ступенчатый метод</a:t>
            </a:r>
          </a:p>
          <a:p>
            <a:pPr algn="ctr" defTabSz="914400"/>
            <a:endParaRPr lang="ru-RU" sz="800" b="1" kern="0" smtClean="0">
              <a:solidFill>
                <a:prstClr val="black"/>
              </a:solidFill>
            </a:endParaRPr>
          </a:p>
          <a:p>
            <a:pPr defTabSz="1038643"/>
            <a:r>
              <a:rPr lang="ru-RU" sz="1100" kern="0" smtClean="0">
                <a:solidFill>
                  <a:prstClr val="black"/>
                </a:solidFill>
              </a:rPr>
              <a:t>Испытание ступенчатым методом проводят до того момента, при котором</a:t>
            </a:r>
          </a:p>
          <a:p>
            <a:pPr algn="just" defTabSz="1038643"/>
            <a:r>
              <a:rPr lang="ru-RU" sz="1100" kern="0" smtClean="0"/>
              <a:t>минимальное количество разрушенных и неразрушенных образцов равно 20</a:t>
            </a:r>
          </a:p>
          <a:p>
            <a:pPr defTabSz="914400"/>
            <a:r>
              <a:rPr lang="ru-RU" sz="1100" kern="0" smtClean="0">
                <a:solidFill>
                  <a:prstClr val="black"/>
                </a:solidFill>
              </a:rPr>
              <a:t>Определяют </a:t>
            </a:r>
            <a:r>
              <a:rPr lang="en-US" sz="1100" b="1" kern="0" smtClean="0">
                <a:solidFill>
                  <a:prstClr val="black"/>
                </a:solidFill>
              </a:rPr>
              <a:t>H</a:t>
            </a:r>
            <a:r>
              <a:rPr lang="en-US" sz="1100" b="1" kern="0" baseline="-25000" smtClean="0">
                <a:solidFill>
                  <a:prstClr val="black"/>
                </a:solidFill>
              </a:rPr>
              <a:t>50</a:t>
            </a:r>
            <a:r>
              <a:rPr lang="en-US" sz="1100" kern="0" baseline="-25000" smtClean="0">
                <a:solidFill>
                  <a:prstClr val="black"/>
                </a:solidFill>
              </a:rPr>
              <a:t> </a:t>
            </a:r>
            <a:r>
              <a:rPr lang="ru-RU" sz="1100" kern="0" smtClean="0">
                <a:solidFill>
                  <a:prstClr val="black"/>
                </a:solidFill>
              </a:rPr>
              <a:t>–</a:t>
            </a:r>
            <a:r>
              <a:rPr lang="en-US" sz="1100" kern="0" smtClean="0">
                <a:solidFill>
                  <a:prstClr val="black"/>
                </a:solidFill>
              </a:rPr>
              <a:t>  </a:t>
            </a:r>
            <a:r>
              <a:rPr lang="ru-RU" sz="1100" kern="0" smtClean="0">
                <a:solidFill>
                  <a:prstClr val="black"/>
                </a:solidFill>
              </a:rPr>
              <a:t>высоту падения бойка заданной массы, при которой наблюдается разрушение 50% изделий, м</a:t>
            </a:r>
          </a:p>
          <a:p>
            <a:pPr defTabSz="914400"/>
            <a:endParaRPr lang="ru-RU" sz="1800" kern="0" dirty="0"/>
          </a:p>
        </p:txBody>
      </p:sp>
      <p:sp>
        <p:nvSpPr>
          <p:cNvPr id="15" name="Объект 6"/>
          <p:cNvSpPr txBox="1">
            <a:spLocks/>
          </p:cNvSpPr>
          <p:nvPr/>
        </p:nvSpPr>
        <p:spPr>
          <a:xfrm>
            <a:off x="4640934" y="694867"/>
            <a:ext cx="4253568" cy="3986930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charset="2"/>
              <a:buNone/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0850" indent="-15716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+mn-lt"/>
              </a:defRPr>
            </a:lvl2pPr>
            <a:lvl3pPr marL="717550" indent="-12541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+mn-lt"/>
              </a:defRPr>
            </a:lvl3pPr>
            <a:lvl4pPr marL="984250" indent="-14128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+mn-lt"/>
              </a:defRPr>
            </a:lvl4pPr>
            <a:lvl5pPr marL="1257300" indent="-16351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+mn-lt"/>
              </a:defRPr>
            </a:lvl5pPr>
            <a:lvl6pPr marL="1751455" indent="-26914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pitchFamily="2" charset="2"/>
              <a:buChar char="§"/>
              <a:defRPr sz="1000">
                <a:solidFill>
                  <a:schemeClr val="tx1"/>
                </a:solidFill>
                <a:latin typeface="+mn-lt"/>
              </a:defRPr>
            </a:lvl6pPr>
            <a:lvl7pPr marL="2140968" indent="-26914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pitchFamily="2" charset="2"/>
              <a:buChar char="§"/>
              <a:defRPr sz="1000">
                <a:solidFill>
                  <a:schemeClr val="tx1"/>
                </a:solidFill>
                <a:latin typeface="+mn-lt"/>
              </a:defRPr>
            </a:lvl7pPr>
            <a:lvl8pPr marL="2530481" indent="-26914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pitchFamily="2" charset="2"/>
              <a:buChar char="§"/>
              <a:defRPr sz="1000">
                <a:solidFill>
                  <a:schemeClr val="tx1"/>
                </a:solidFill>
                <a:latin typeface="+mn-lt"/>
              </a:defRPr>
            </a:lvl8pPr>
            <a:lvl9pPr marL="2919993" indent="-26914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pitchFamily="2" charset="2"/>
              <a:buChar char="§"/>
              <a:defRPr sz="1000">
                <a:solidFill>
                  <a:schemeClr val="tx1"/>
                </a:solidFill>
                <a:latin typeface="+mn-lt"/>
              </a:defRPr>
            </a:lvl9pPr>
          </a:lstStyle>
          <a:p>
            <a:pPr algn="ctr" defTabSz="914400"/>
            <a:r>
              <a:rPr lang="ru-RU" sz="1200" b="1" kern="0" smtClean="0">
                <a:solidFill>
                  <a:prstClr val="black"/>
                </a:solidFill>
              </a:rPr>
              <a:t>Метод испытания по окружности</a:t>
            </a:r>
          </a:p>
          <a:p>
            <a:pPr defTabSz="914400"/>
            <a:endParaRPr lang="ru-RU" sz="800" kern="0" smtClean="0">
              <a:solidFill>
                <a:prstClr val="black"/>
              </a:solidFill>
            </a:endParaRPr>
          </a:p>
          <a:p>
            <a:pPr algn="just" defTabSz="1038643"/>
            <a:r>
              <a:rPr lang="en-US" sz="1100" b="1" kern="0" smtClean="0">
                <a:solidFill>
                  <a:prstClr val="black"/>
                </a:solidFill>
              </a:rPr>
              <a:t>TIR</a:t>
            </a:r>
            <a:r>
              <a:rPr lang="en-US" sz="1100" kern="0" smtClean="0">
                <a:solidFill>
                  <a:prstClr val="black"/>
                </a:solidFill>
              </a:rPr>
              <a:t> – </a:t>
            </a:r>
            <a:r>
              <a:rPr lang="ru-RU" sz="1100" kern="0" smtClean="0">
                <a:solidFill>
                  <a:prstClr val="black"/>
                </a:solidFill>
              </a:rPr>
              <a:t>отношение количества разрушений образца к общему количеству проведённых испытаний.</a:t>
            </a:r>
          </a:p>
          <a:p>
            <a:pPr algn="just" defTabSz="1038643"/>
            <a:r>
              <a:rPr lang="ru-RU" sz="1100" kern="0" smtClean="0">
                <a:solidFill>
                  <a:prstClr val="black"/>
                </a:solidFill>
              </a:rPr>
              <a:t>Категория </a:t>
            </a:r>
            <a:r>
              <a:rPr lang="en-US" sz="1100" kern="0" smtClean="0">
                <a:solidFill>
                  <a:prstClr val="black"/>
                </a:solidFill>
              </a:rPr>
              <a:t>A, B, C </a:t>
            </a:r>
            <a:r>
              <a:rPr lang="ru-RU" sz="1100" kern="0" smtClean="0">
                <a:solidFill>
                  <a:prstClr val="black"/>
                </a:solidFill>
              </a:rPr>
              <a:t>в зависимости от </a:t>
            </a:r>
            <a:r>
              <a:rPr lang="en-US" sz="1100" kern="0" smtClean="0">
                <a:solidFill>
                  <a:prstClr val="black"/>
                </a:solidFill>
              </a:rPr>
              <a:t>TIR</a:t>
            </a:r>
            <a:endParaRPr lang="ru-RU" sz="1100" kern="0" smtClean="0">
              <a:solidFill>
                <a:prstClr val="black"/>
              </a:solidFill>
            </a:endParaRPr>
          </a:p>
          <a:p>
            <a:pPr algn="just" defTabSz="914400"/>
            <a:r>
              <a:rPr lang="ru-RU" sz="1100" kern="0" smtClean="0">
                <a:solidFill>
                  <a:prstClr val="black"/>
                </a:solidFill>
              </a:rPr>
              <a:t>После испытания определяют категорию трубы (А, </a:t>
            </a:r>
            <a:r>
              <a:rPr lang="en-US" sz="1100" kern="0" smtClean="0">
                <a:solidFill>
                  <a:prstClr val="black"/>
                </a:solidFill>
              </a:rPr>
              <a:t>B, C)</a:t>
            </a:r>
            <a:r>
              <a:rPr lang="ru-RU" sz="1100" kern="0" smtClean="0">
                <a:solidFill>
                  <a:prstClr val="black"/>
                </a:solidFill>
              </a:rPr>
              <a:t>:</a:t>
            </a:r>
          </a:p>
          <a:p>
            <a:pPr defTabSz="914400"/>
            <a:endParaRPr lang="ru-RU" sz="1800" kern="0" dirty="0"/>
          </a:p>
        </p:txBody>
      </p:sp>
      <p:grpSp>
        <p:nvGrpSpPr>
          <p:cNvPr id="16" name="Группа 15"/>
          <p:cNvGrpSpPr>
            <a:grpSpLocks noChangeAspect="1"/>
          </p:cNvGrpSpPr>
          <p:nvPr/>
        </p:nvGrpSpPr>
        <p:grpSpPr>
          <a:xfrm>
            <a:off x="117666" y="2222941"/>
            <a:ext cx="1664045" cy="1466584"/>
            <a:chOff x="7356132" y="1162944"/>
            <a:chExt cx="1764167" cy="1554826"/>
          </a:xfrm>
        </p:grpSpPr>
        <p:grpSp>
          <p:nvGrpSpPr>
            <p:cNvPr id="17" name="Группа 16"/>
            <p:cNvGrpSpPr/>
            <p:nvPr/>
          </p:nvGrpSpPr>
          <p:grpSpPr>
            <a:xfrm>
              <a:off x="7814858" y="1162944"/>
              <a:ext cx="855418" cy="1298115"/>
              <a:chOff x="7814858" y="1162944"/>
              <a:chExt cx="855418" cy="1298115"/>
            </a:xfrm>
          </p:grpSpPr>
          <p:grpSp>
            <p:nvGrpSpPr>
              <p:cNvPr id="19" name="Группа 18"/>
              <p:cNvGrpSpPr>
                <a:grpSpLocks noChangeAspect="1"/>
              </p:cNvGrpSpPr>
              <p:nvPr/>
            </p:nvGrpSpPr>
            <p:grpSpPr>
              <a:xfrm>
                <a:off x="7814858" y="1162944"/>
                <a:ext cx="855418" cy="1298115"/>
                <a:chOff x="7200000" y="2247694"/>
                <a:chExt cx="1069275" cy="1622644"/>
              </a:xfrm>
            </p:grpSpPr>
            <p:sp>
              <p:nvSpPr>
                <p:cNvPr id="21" name="Овал 20"/>
                <p:cNvSpPr>
                  <a:spLocks noChangeAspect="1"/>
                </p:cNvSpPr>
                <p:nvPr/>
              </p:nvSpPr>
              <p:spPr bwMode="auto">
                <a:xfrm>
                  <a:off x="7405201" y="3006301"/>
                  <a:ext cx="648000" cy="648072"/>
                </a:xfrm>
                <a:prstGeom prst="ellipse">
                  <a:avLst/>
                </a:prstGeom>
                <a:noFill/>
                <a:ln w="635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/>
              </p:spPr>
              <p:txBody>
                <a:bodyPr vert="horz" wrap="square" lIns="121920" tIns="60960" rIns="121920" bIns="6096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defTabSz="1219194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 sz="2400" b="1">
                    <a:latin typeface="Arial" charset="0"/>
                  </a:endParaRPr>
                </a:p>
              </p:txBody>
            </p:sp>
            <p:grpSp>
              <p:nvGrpSpPr>
                <p:cNvPr id="22" name="Группа 21"/>
                <p:cNvGrpSpPr/>
                <p:nvPr/>
              </p:nvGrpSpPr>
              <p:grpSpPr>
                <a:xfrm>
                  <a:off x="7200000" y="3319152"/>
                  <a:ext cx="1069275" cy="551186"/>
                  <a:chOff x="7164312" y="3319152"/>
                  <a:chExt cx="1069275" cy="551186"/>
                </a:xfrm>
              </p:grpSpPr>
              <p:cxnSp>
                <p:nvCxnSpPr>
                  <p:cNvPr id="28" name="Прямая соединительная линия 27"/>
                  <p:cNvCxnSpPr/>
                  <p:nvPr/>
                </p:nvCxnSpPr>
                <p:spPr bwMode="auto">
                  <a:xfrm>
                    <a:off x="7164312" y="3330338"/>
                    <a:ext cx="540000" cy="540000"/>
                  </a:xfrm>
                  <a:prstGeom prst="line">
                    <a:avLst/>
                  </a:prstGeom>
                  <a:solidFill>
                    <a:schemeClr val="accent1"/>
                  </a:solidFill>
                  <a:ln w="31750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cxnSp>
              <p:cxnSp>
                <p:nvCxnSpPr>
                  <p:cNvPr id="29" name="Прямая соединительная линия 28"/>
                  <p:cNvCxnSpPr/>
                  <p:nvPr/>
                </p:nvCxnSpPr>
                <p:spPr bwMode="auto">
                  <a:xfrm rot="5400000">
                    <a:off x="7693587" y="3319152"/>
                    <a:ext cx="540000" cy="540000"/>
                  </a:xfrm>
                  <a:prstGeom prst="line">
                    <a:avLst/>
                  </a:prstGeom>
                  <a:solidFill>
                    <a:schemeClr val="accent1"/>
                  </a:solidFill>
                  <a:ln w="31750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cxnSp>
            </p:grpSp>
            <p:grpSp>
              <p:nvGrpSpPr>
                <p:cNvPr id="23" name="Группа 22"/>
                <p:cNvGrpSpPr/>
                <p:nvPr/>
              </p:nvGrpSpPr>
              <p:grpSpPr>
                <a:xfrm>
                  <a:off x="7632304" y="2247694"/>
                  <a:ext cx="144000" cy="288000"/>
                  <a:chOff x="8532440" y="2787790"/>
                  <a:chExt cx="144000" cy="288000"/>
                </a:xfrm>
              </p:grpSpPr>
              <p:sp>
                <p:nvSpPr>
                  <p:cNvPr id="25" name="Овал 24"/>
                  <p:cNvSpPr>
                    <a:spLocks noChangeAspect="1"/>
                  </p:cNvSpPr>
                  <p:nvPr/>
                </p:nvSpPr>
                <p:spPr bwMode="auto">
                  <a:xfrm>
                    <a:off x="8532440" y="2931790"/>
                    <a:ext cx="144000" cy="144000"/>
                  </a:xfrm>
                  <a:prstGeom prst="ellipse">
                    <a:avLst/>
                  </a:prstGeom>
                  <a:solidFill>
                    <a:schemeClr val="tx1"/>
                  </a:solidFill>
                  <a:ln w="9525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/>
                </p:spPr>
                <p:txBody>
                  <a:bodyPr vert="horz" wrap="square" lIns="121920" tIns="60960" rIns="121920" bIns="6096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defTabSz="1219194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ru-RU" sz="2400" b="1">
                      <a:latin typeface="Arial" charset="0"/>
                    </a:endParaRPr>
                  </a:p>
                </p:txBody>
              </p:sp>
              <p:sp>
                <p:nvSpPr>
                  <p:cNvPr id="26" name="Прямоугольник 25"/>
                  <p:cNvSpPr/>
                  <p:nvPr/>
                </p:nvSpPr>
                <p:spPr bwMode="auto">
                  <a:xfrm>
                    <a:off x="8532440" y="2931774"/>
                    <a:ext cx="144000" cy="72000"/>
                  </a:xfrm>
                  <a:prstGeom prst="rect">
                    <a:avLst/>
                  </a:prstGeom>
                  <a:solidFill>
                    <a:schemeClr val="tx1"/>
                  </a:solidFill>
                  <a:ln w="9525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/>
                </p:spPr>
                <p:txBody>
                  <a:bodyPr vert="horz" wrap="square" lIns="121920" tIns="60960" rIns="121920" bIns="6096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defTabSz="1219194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ru-RU" sz="2400" b="1">
                      <a:latin typeface="Arial" charset="0"/>
                    </a:endParaRPr>
                  </a:p>
                </p:txBody>
              </p:sp>
              <p:cxnSp>
                <p:nvCxnSpPr>
                  <p:cNvPr id="27" name="Прямая соединительная линия 26"/>
                  <p:cNvCxnSpPr/>
                  <p:nvPr/>
                </p:nvCxnSpPr>
                <p:spPr bwMode="auto">
                  <a:xfrm>
                    <a:off x="8604432" y="2787790"/>
                    <a:ext cx="8" cy="144000"/>
                  </a:xfrm>
                  <a:prstGeom prst="line">
                    <a:avLst/>
                  </a:prstGeom>
                  <a:solidFill>
                    <a:schemeClr val="accent1"/>
                  </a:solidFill>
                  <a:ln w="31750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cxnSp>
            </p:grpSp>
            <p:cxnSp>
              <p:nvCxnSpPr>
                <p:cNvPr id="24" name="Прямая со стрелкой 23"/>
                <p:cNvCxnSpPr/>
                <p:nvPr/>
              </p:nvCxnSpPr>
              <p:spPr bwMode="auto">
                <a:xfrm>
                  <a:off x="7704312" y="2602808"/>
                  <a:ext cx="0" cy="324000"/>
                </a:xfrm>
                <a:prstGeom prst="straightConnector1">
                  <a:avLst/>
                </a:prstGeom>
                <a:solidFill>
                  <a:schemeClr val="accent1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arrow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</p:grpSp>
          <p:sp>
            <p:nvSpPr>
              <p:cNvPr id="20" name="Умножение 19"/>
              <p:cNvSpPr>
                <a:spLocks noChangeAspect="1"/>
              </p:cNvSpPr>
              <p:nvPr/>
            </p:nvSpPr>
            <p:spPr bwMode="auto">
              <a:xfrm>
                <a:off x="8138787" y="1690316"/>
                <a:ext cx="159040" cy="159028"/>
              </a:xfrm>
              <a:prstGeom prst="mathMultiply">
                <a:avLst/>
              </a:prstGeom>
              <a:solidFill>
                <a:srgbClr val="FF00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121920" tIns="60960" rIns="121920" bIns="6096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219194"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z="2400" b="1">
                  <a:latin typeface="Arial" charset="0"/>
                </a:endParaRPr>
              </a:p>
            </p:txBody>
          </p:sp>
        </p:grpSp>
        <p:sp>
          <p:nvSpPr>
            <p:cNvPr id="18" name="Прямоугольник 17"/>
            <p:cNvSpPr/>
            <p:nvPr/>
          </p:nvSpPr>
          <p:spPr>
            <a:xfrm>
              <a:off x="7356132" y="2461059"/>
              <a:ext cx="1764167" cy="25671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1000" dirty="0"/>
                <a:t>Ступенчатый метод</a:t>
              </a:r>
            </a:p>
          </p:txBody>
        </p:sp>
      </p:grpSp>
      <p:grpSp>
        <p:nvGrpSpPr>
          <p:cNvPr id="30" name="Группа 29"/>
          <p:cNvGrpSpPr>
            <a:grpSpLocks noChangeAspect="1"/>
          </p:cNvGrpSpPr>
          <p:nvPr/>
        </p:nvGrpSpPr>
        <p:grpSpPr>
          <a:xfrm>
            <a:off x="4640934" y="2204763"/>
            <a:ext cx="1928569" cy="1600694"/>
            <a:chOff x="7210858" y="3075806"/>
            <a:chExt cx="2136416" cy="1773201"/>
          </a:xfrm>
        </p:grpSpPr>
        <p:grpSp>
          <p:nvGrpSpPr>
            <p:cNvPr id="31" name="Группа 30"/>
            <p:cNvGrpSpPr/>
            <p:nvPr/>
          </p:nvGrpSpPr>
          <p:grpSpPr>
            <a:xfrm>
              <a:off x="7812360" y="3075806"/>
              <a:ext cx="855418" cy="1298115"/>
              <a:chOff x="7812360" y="3075806"/>
              <a:chExt cx="855418" cy="1298115"/>
            </a:xfrm>
          </p:grpSpPr>
          <p:grpSp>
            <p:nvGrpSpPr>
              <p:cNvPr id="33" name="Группа 32"/>
              <p:cNvGrpSpPr>
                <a:grpSpLocks noChangeAspect="1"/>
              </p:cNvGrpSpPr>
              <p:nvPr/>
            </p:nvGrpSpPr>
            <p:grpSpPr>
              <a:xfrm>
                <a:off x="7812360" y="3075806"/>
                <a:ext cx="855418" cy="1298115"/>
                <a:chOff x="7200000" y="2247694"/>
                <a:chExt cx="1069275" cy="1622644"/>
              </a:xfrm>
            </p:grpSpPr>
            <p:sp>
              <p:nvSpPr>
                <p:cNvPr id="38" name="Овал 37"/>
                <p:cNvSpPr>
                  <a:spLocks noChangeAspect="1"/>
                </p:cNvSpPr>
                <p:nvPr/>
              </p:nvSpPr>
              <p:spPr bwMode="auto">
                <a:xfrm>
                  <a:off x="7405200" y="3006302"/>
                  <a:ext cx="648000" cy="648072"/>
                </a:xfrm>
                <a:prstGeom prst="ellipse">
                  <a:avLst/>
                </a:prstGeom>
                <a:noFill/>
                <a:ln w="635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/>
              </p:spPr>
              <p:txBody>
                <a:bodyPr vert="horz" wrap="square" lIns="121920" tIns="60960" rIns="121920" bIns="6096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defTabSz="1219194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 sz="2400" b="1">
                    <a:latin typeface="Arial" charset="0"/>
                  </a:endParaRPr>
                </a:p>
              </p:txBody>
            </p:sp>
            <p:grpSp>
              <p:nvGrpSpPr>
                <p:cNvPr id="39" name="Группа 38"/>
                <p:cNvGrpSpPr/>
                <p:nvPr/>
              </p:nvGrpSpPr>
              <p:grpSpPr>
                <a:xfrm>
                  <a:off x="7200000" y="3319152"/>
                  <a:ext cx="1069275" cy="551186"/>
                  <a:chOff x="7164312" y="3319152"/>
                  <a:chExt cx="1069275" cy="551186"/>
                </a:xfrm>
              </p:grpSpPr>
              <p:cxnSp>
                <p:nvCxnSpPr>
                  <p:cNvPr id="45" name="Прямая соединительная линия 44"/>
                  <p:cNvCxnSpPr/>
                  <p:nvPr/>
                </p:nvCxnSpPr>
                <p:spPr bwMode="auto">
                  <a:xfrm>
                    <a:off x="7164312" y="3330338"/>
                    <a:ext cx="540000" cy="540000"/>
                  </a:xfrm>
                  <a:prstGeom prst="line">
                    <a:avLst/>
                  </a:prstGeom>
                  <a:solidFill>
                    <a:schemeClr val="accent1"/>
                  </a:solidFill>
                  <a:ln w="31750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cxnSp>
              <p:cxnSp>
                <p:nvCxnSpPr>
                  <p:cNvPr id="46" name="Прямая соединительная линия 45"/>
                  <p:cNvCxnSpPr/>
                  <p:nvPr/>
                </p:nvCxnSpPr>
                <p:spPr bwMode="auto">
                  <a:xfrm rot="5400000">
                    <a:off x="7693587" y="3319152"/>
                    <a:ext cx="540000" cy="540000"/>
                  </a:xfrm>
                  <a:prstGeom prst="line">
                    <a:avLst/>
                  </a:prstGeom>
                  <a:solidFill>
                    <a:schemeClr val="accent1"/>
                  </a:solidFill>
                  <a:ln w="31750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cxnSp>
            </p:grpSp>
            <p:grpSp>
              <p:nvGrpSpPr>
                <p:cNvPr id="40" name="Группа 39"/>
                <p:cNvGrpSpPr/>
                <p:nvPr/>
              </p:nvGrpSpPr>
              <p:grpSpPr>
                <a:xfrm>
                  <a:off x="7632304" y="2247694"/>
                  <a:ext cx="144000" cy="288000"/>
                  <a:chOff x="8532440" y="2787790"/>
                  <a:chExt cx="144000" cy="288000"/>
                </a:xfrm>
              </p:grpSpPr>
              <p:sp>
                <p:nvSpPr>
                  <p:cNvPr id="42" name="Овал 41"/>
                  <p:cNvSpPr>
                    <a:spLocks noChangeAspect="1"/>
                  </p:cNvSpPr>
                  <p:nvPr/>
                </p:nvSpPr>
                <p:spPr bwMode="auto">
                  <a:xfrm>
                    <a:off x="8532440" y="2931790"/>
                    <a:ext cx="144000" cy="144000"/>
                  </a:xfrm>
                  <a:prstGeom prst="ellipse">
                    <a:avLst/>
                  </a:prstGeom>
                  <a:solidFill>
                    <a:schemeClr val="tx1"/>
                  </a:solidFill>
                  <a:ln w="9525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/>
                </p:spPr>
                <p:txBody>
                  <a:bodyPr vert="horz" wrap="square" lIns="121920" tIns="60960" rIns="121920" bIns="6096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defTabSz="1219194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ru-RU" sz="2400" b="1">
                      <a:latin typeface="Arial" charset="0"/>
                    </a:endParaRPr>
                  </a:p>
                </p:txBody>
              </p:sp>
              <p:sp>
                <p:nvSpPr>
                  <p:cNvPr id="43" name="Прямоугольник 42"/>
                  <p:cNvSpPr/>
                  <p:nvPr/>
                </p:nvSpPr>
                <p:spPr bwMode="auto">
                  <a:xfrm>
                    <a:off x="8532440" y="2931774"/>
                    <a:ext cx="144000" cy="72000"/>
                  </a:xfrm>
                  <a:prstGeom prst="rect">
                    <a:avLst/>
                  </a:prstGeom>
                  <a:solidFill>
                    <a:schemeClr val="tx1"/>
                  </a:solidFill>
                  <a:ln w="9525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/>
                </p:spPr>
                <p:txBody>
                  <a:bodyPr vert="horz" wrap="square" lIns="121920" tIns="60960" rIns="121920" bIns="6096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defTabSz="1219194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ru-RU" sz="2400" b="1">
                      <a:latin typeface="Arial" charset="0"/>
                    </a:endParaRPr>
                  </a:p>
                </p:txBody>
              </p:sp>
              <p:cxnSp>
                <p:nvCxnSpPr>
                  <p:cNvPr id="44" name="Прямая соединительная линия 43"/>
                  <p:cNvCxnSpPr/>
                  <p:nvPr/>
                </p:nvCxnSpPr>
                <p:spPr bwMode="auto">
                  <a:xfrm>
                    <a:off x="8604432" y="2787790"/>
                    <a:ext cx="8" cy="144000"/>
                  </a:xfrm>
                  <a:prstGeom prst="line">
                    <a:avLst/>
                  </a:prstGeom>
                  <a:solidFill>
                    <a:schemeClr val="accent1"/>
                  </a:solidFill>
                  <a:ln w="31750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cxnSp>
            </p:grpSp>
            <p:cxnSp>
              <p:nvCxnSpPr>
                <p:cNvPr id="41" name="Прямая со стрелкой 40"/>
                <p:cNvCxnSpPr/>
                <p:nvPr/>
              </p:nvCxnSpPr>
              <p:spPr bwMode="auto">
                <a:xfrm>
                  <a:off x="7704312" y="2602808"/>
                  <a:ext cx="0" cy="324000"/>
                </a:xfrm>
                <a:prstGeom prst="straightConnector1">
                  <a:avLst/>
                </a:prstGeom>
                <a:solidFill>
                  <a:schemeClr val="accent1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arrow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</p:grpSp>
          <p:sp>
            <p:nvSpPr>
              <p:cNvPr id="34" name="Умножение 33"/>
              <p:cNvSpPr>
                <a:spLocks noChangeAspect="1"/>
              </p:cNvSpPr>
              <p:nvPr/>
            </p:nvSpPr>
            <p:spPr bwMode="auto">
              <a:xfrm>
                <a:off x="8158202" y="3603178"/>
                <a:ext cx="159040" cy="159028"/>
              </a:xfrm>
              <a:prstGeom prst="mathMultiply">
                <a:avLst/>
              </a:prstGeom>
              <a:solidFill>
                <a:srgbClr val="FF00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121920" tIns="60960" rIns="121920" bIns="6096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219194"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z="2400" b="1">
                  <a:latin typeface="Arial" charset="0"/>
                </a:endParaRPr>
              </a:p>
            </p:txBody>
          </p:sp>
          <p:sp>
            <p:nvSpPr>
              <p:cNvPr id="35" name="Умножение 34"/>
              <p:cNvSpPr>
                <a:spLocks noChangeAspect="1"/>
              </p:cNvSpPr>
              <p:nvPr/>
            </p:nvSpPr>
            <p:spPr bwMode="auto">
              <a:xfrm>
                <a:off x="8374756" y="3989944"/>
                <a:ext cx="159040" cy="159028"/>
              </a:xfrm>
              <a:prstGeom prst="mathMultiply">
                <a:avLst/>
              </a:prstGeom>
              <a:solidFill>
                <a:srgbClr val="FF00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121920" tIns="60960" rIns="121920" bIns="6096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219194"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z="2400" b="1">
                  <a:latin typeface="Arial" charset="0"/>
                </a:endParaRPr>
              </a:p>
            </p:txBody>
          </p:sp>
          <p:sp>
            <p:nvSpPr>
              <p:cNvPr id="36" name="Умножение 35"/>
              <p:cNvSpPr>
                <a:spLocks noChangeAspect="1"/>
              </p:cNvSpPr>
              <p:nvPr/>
            </p:nvSpPr>
            <p:spPr bwMode="auto">
              <a:xfrm>
                <a:off x="7938000" y="3996000"/>
                <a:ext cx="159040" cy="159028"/>
              </a:xfrm>
              <a:prstGeom prst="mathMultiply">
                <a:avLst/>
              </a:prstGeom>
              <a:solidFill>
                <a:srgbClr val="FF00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121920" tIns="60960" rIns="121920" bIns="6096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219194"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z="2400" b="1">
                  <a:latin typeface="Arial" charset="0"/>
                </a:endParaRPr>
              </a:p>
            </p:txBody>
          </p:sp>
          <p:cxnSp>
            <p:nvCxnSpPr>
              <p:cNvPr id="37" name="Скругленная соединительная линия 36"/>
              <p:cNvCxnSpPr>
                <a:cxnSpLocks noChangeAspect="1"/>
              </p:cNvCxnSpPr>
              <p:nvPr/>
            </p:nvCxnSpPr>
            <p:spPr bwMode="auto">
              <a:xfrm rot="8880000" flipH="1" flipV="1">
                <a:off x="8525741" y="3590414"/>
                <a:ext cx="9768" cy="281951"/>
              </a:xfrm>
              <a:prstGeom prst="curvedConnector3">
                <a:avLst>
                  <a:gd name="adj1" fmla="val 1946089"/>
                </a:avLst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sp>
          <p:nvSpPr>
            <p:cNvPr id="32" name="Прямоугольник 31"/>
            <p:cNvSpPr/>
            <p:nvPr/>
          </p:nvSpPr>
          <p:spPr>
            <a:xfrm>
              <a:off x="7210858" y="4372641"/>
              <a:ext cx="2136416" cy="47636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1000" dirty="0"/>
                <a:t>Метод испытания по окружности</a:t>
              </a:r>
            </a:p>
          </p:txBody>
        </p:sp>
      </p:grpSp>
      <p:pic>
        <p:nvPicPr>
          <p:cNvPr id="47" name="Picture 1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847" b="6535"/>
          <a:stretch/>
        </p:blipFill>
        <p:spPr bwMode="auto">
          <a:xfrm>
            <a:off x="1676445" y="2234365"/>
            <a:ext cx="2704848" cy="1109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8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4927" y="2175587"/>
            <a:ext cx="2348716" cy="1544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" name="Прямоугольник 48"/>
          <p:cNvSpPr/>
          <p:nvPr/>
        </p:nvSpPr>
        <p:spPr>
          <a:xfrm>
            <a:off x="261710" y="3789082"/>
            <a:ext cx="4866799" cy="9387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100" b="1" dirty="0"/>
              <a:t>Применение</a:t>
            </a:r>
          </a:p>
          <a:p>
            <a:pPr marL="171450" indent="-171450" algn="just">
              <a:buFont typeface="Wingdings" panose="05000000000000000000" pitchFamily="2" charset="2"/>
              <a:buChar char="ü"/>
            </a:pPr>
            <a:r>
              <a:rPr lang="ru-RU" sz="1100" dirty="0"/>
              <a:t>Контроль качества и паспортизация продукции</a:t>
            </a:r>
          </a:p>
          <a:p>
            <a:pPr marL="171450" indent="-171450" algn="just">
              <a:buFont typeface="Wingdings" panose="05000000000000000000" pitchFamily="2" charset="2"/>
              <a:buChar char="ü"/>
            </a:pPr>
            <a:r>
              <a:rPr lang="ru-RU" sz="1100" dirty="0"/>
              <a:t>Исследовательские работы</a:t>
            </a:r>
          </a:p>
          <a:p>
            <a:pPr marL="171450" indent="-171450" algn="just">
              <a:buFont typeface="Wingdings" panose="05000000000000000000" pitchFamily="2" charset="2"/>
              <a:buChar char="ü"/>
            </a:pPr>
            <a:r>
              <a:rPr lang="ru-RU" sz="1100" b="1" dirty="0" smtClean="0"/>
              <a:t>Сертификация </a:t>
            </a:r>
            <a:r>
              <a:rPr lang="ru-RU" sz="1100" b="1" dirty="0"/>
              <a:t>трубных марок </a:t>
            </a:r>
            <a:r>
              <a:rPr lang="ru-RU" sz="1100" b="1" dirty="0" smtClean="0"/>
              <a:t>полимеров</a:t>
            </a:r>
          </a:p>
          <a:p>
            <a:pPr marL="171450" indent="-171450" algn="just">
              <a:buFont typeface="Wingdings" panose="05000000000000000000" pitchFamily="2" charset="2"/>
              <a:buChar char="ü"/>
            </a:pPr>
            <a:r>
              <a:rPr lang="ru-RU" sz="1100" dirty="0" smtClean="0"/>
              <a:t>Определение условия транспортировки и монтажа труб</a:t>
            </a:r>
            <a:endParaRPr lang="ru-RU" sz="1100" dirty="0"/>
          </a:p>
        </p:txBody>
      </p:sp>
      <p:sp>
        <p:nvSpPr>
          <p:cNvPr id="50" name="Номер слайда 4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29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92718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255600" y="1217533"/>
            <a:ext cx="6217809" cy="2708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solidFill>
                  <a:srgbClr val="00888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Должность</a:t>
            </a:r>
          </a:p>
          <a:p>
            <a:r>
              <a:rPr lang="ru-RU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Главный эксперт</a:t>
            </a:r>
            <a:endParaRPr lang="ru-RU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000" dirty="0">
                <a:latin typeface="Arial" panose="020B0604020202020204" pitchFamily="34" charset="0"/>
                <a:cs typeface="Arial" panose="020B0604020202020204" pitchFamily="34" charset="0"/>
              </a:rPr>
              <a:t>ООО «СИБУР </a:t>
            </a:r>
            <a:r>
              <a:rPr lang="ru-RU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Полилаб»</a:t>
            </a:r>
          </a:p>
          <a:p>
            <a:endParaRPr lang="ru-RU" sz="1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200" b="1" dirty="0">
                <a:solidFill>
                  <a:srgbClr val="00888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Образование</a:t>
            </a:r>
          </a:p>
          <a:p>
            <a:r>
              <a:rPr lang="ru-RU" sz="1000" dirty="0">
                <a:latin typeface="Arial" panose="020B0604020202020204" pitchFamily="34" charset="0"/>
                <a:cs typeface="Arial" panose="020B0604020202020204" pitchFamily="34" charset="0"/>
              </a:rPr>
              <a:t>Высшее образование </a:t>
            </a:r>
            <a:r>
              <a:rPr lang="ru-RU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– МИТХТ им. М.В. Ломоносова</a:t>
            </a:r>
            <a:endParaRPr lang="ru-RU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000" dirty="0">
                <a:latin typeface="Arial" panose="020B0604020202020204" pitchFamily="34" charset="0"/>
                <a:cs typeface="Arial" panose="020B0604020202020204" pitchFamily="34" charset="0"/>
              </a:rPr>
              <a:t>Технология переработки </a:t>
            </a:r>
            <a:r>
              <a:rPr lang="ru-RU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пластических </a:t>
            </a:r>
            <a:r>
              <a:rPr lang="ru-RU" sz="1000" dirty="0">
                <a:latin typeface="Arial" panose="020B0604020202020204" pitchFamily="34" charset="0"/>
                <a:cs typeface="Arial" panose="020B0604020202020204" pitchFamily="34" charset="0"/>
              </a:rPr>
              <a:t>масс и эластомеров</a:t>
            </a:r>
            <a:endParaRPr lang="ru-RU" sz="1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1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200" b="1" dirty="0">
                <a:solidFill>
                  <a:srgbClr val="00888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Опыт</a:t>
            </a:r>
          </a:p>
          <a:p>
            <a:r>
              <a:rPr lang="ru-RU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9 </a:t>
            </a:r>
            <a:r>
              <a:rPr lang="ru-RU" sz="1000" dirty="0">
                <a:latin typeface="Arial" panose="020B0604020202020204" pitchFamily="34" charset="0"/>
                <a:cs typeface="Arial" panose="020B0604020202020204" pitchFamily="34" charset="0"/>
              </a:rPr>
              <a:t>лет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ru-RU" sz="1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ООО </a:t>
            </a:r>
            <a:r>
              <a:rPr lang="ru-RU" sz="1000" dirty="0">
                <a:latin typeface="Arial" panose="020B0604020202020204" pitchFamily="34" charset="0"/>
                <a:cs typeface="Arial" panose="020B0604020202020204" pitchFamily="34" charset="0"/>
              </a:rPr>
              <a:t>«СИБУР ПолиЛаб</a:t>
            </a:r>
            <a:r>
              <a:rPr lang="ru-RU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»: с 2018 </a:t>
            </a:r>
            <a:r>
              <a:rPr lang="ru-RU" sz="1000" dirty="0">
                <a:latin typeface="Arial" panose="020B0604020202020204" pitchFamily="34" charset="0"/>
                <a:cs typeface="Arial" panose="020B0604020202020204" pitchFamily="34" charset="0"/>
              </a:rPr>
              <a:t>г.</a:t>
            </a:r>
          </a:p>
          <a:p>
            <a:r>
              <a:rPr lang="ru-RU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 </a:t>
            </a:r>
            <a:r>
              <a:rPr lang="ru-RU" sz="1000" dirty="0">
                <a:latin typeface="Arial" panose="020B0604020202020204" pitchFamily="34" charset="0"/>
                <a:cs typeface="Arial" panose="020B0604020202020204" pitchFamily="34" charset="0"/>
              </a:rPr>
              <a:t>ООО "УК Группа </a:t>
            </a:r>
            <a:r>
              <a:rPr lang="ru-RU" sz="1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Полипластик</a:t>
            </a:r>
            <a:r>
              <a:rPr lang="ru-RU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»: 2013 - 2018 </a:t>
            </a:r>
            <a:r>
              <a:rPr lang="ru-RU" sz="1000" dirty="0">
                <a:latin typeface="Arial" panose="020B0604020202020204" pitchFamily="34" charset="0"/>
                <a:cs typeface="Arial" panose="020B0604020202020204" pitchFamily="34" charset="0"/>
              </a:rPr>
              <a:t>гг.</a:t>
            </a:r>
          </a:p>
          <a:p>
            <a:endParaRPr lang="ru-RU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200" b="1" dirty="0">
                <a:solidFill>
                  <a:srgbClr val="00888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Краткое описание опыта и достижений</a:t>
            </a:r>
          </a:p>
          <a:p>
            <a:pPr marL="155951" indent="-155951">
              <a:buFont typeface="Arial" panose="020B0604020202020204" pitchFamily="34" charset="0"/>
              <a:buChar char="•"/>
            </a:pPr>
            <a:r>
              <a:rPr lang="ru-RU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Проведение </a:t>
            </a:r>
            <a:r>
              <a:rPr lang="ru-RU" sz="1000" dirty="0">
                <a:latin typeface="Arial" panose="020B0604020202020204" pitchFamily="34" charset="0"/>
                <a:cs typeface="Arial" panose="020B0604020202020204" pitchFamily="34" charset="0"/>
              </a:rPr>
              <a:t>исследований </a:t>
            </a:r>
            <a:r>
              <a:rPr lang="ru-RU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по </a:t>
            </a:r>
            <a:r>
              <a:rPr lang="ru-RU" sz="1000" dirty="0">
                <a:latin typeface="Arial" panose="020B0604020202020204" pitchFamily="34" charset="0"/>
                <a:cs typeface="Arial" panose="020B0604020202020204" pitchFamily="34" charset="0"/>
              </a:rPr>
              <a:t>обращениям потребителей и клиентским </a:t>
            </a:r>
            <a:r>
              <a:rPr lang="ru-RU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сервисам. Выполнение исследований методами дифференциальной сканирующей калориметрии (ДСК), инфракрасной спектроскопии, сканирующей </a:t>
            </a:r>
            <a:r>
              <a:rPr lang="ru-RU" sz="1000" dirty="0">
                <a:latin typeface="Arial" panose="020B0604020202020204" pitchFamily="34" charset="0"/>
                <a:cs typeface="Arial" panose="020B0604020202020204" pitchFamily="34" charset="0"/>
              </a:rPr>
              <a:t>электронной микроскопии (СЭМ</a:t>
            </a:r>
            <a:r>
              <a:rPr lang="ru-RU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3</a:t>
            </a:fld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0133" y="814762"/>
            <a:ext cx="2413747" cy="3620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0844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Какими методами можно исследовать химическую структуру полимеров?</a:t>
            </a:r>
          </a:p>
        </p:txBody>
      </p:sp>
      <p:sp>
        <p:nvSpPr>
          <p:cNvPr id="37" name="Овал 36"/>
          <p:cNvSpPr/>
          <p:nvPr/>
        </p:nvSpPr>
        <p:spPr>
          <a:xfrm>
            <a:off x="2894319" y="783702"/>
            <a:ext cx="3392115" cy="3392115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38" name="Овал 37"/>
          <p:cNvSpPr/>
          <p:nvPr/>
        </p:nvSpPr>
        <p:spPr>
          <a:xfrm>
            <a:off x="3003271" y="883316"/>
            <a:ext cx="3210558" cy="3210558"/>
          </a:xfrm>
          <a:prstGeom prst="ellipse">
            <a:avLst/>
          </a:prstGeom>
          <a:noFill/>
          <a:ln w="9525">
            <a:solidFill>
              <a:schemeClr val="bg1">
                <a:lumMod val="6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42" name="Прямоугольник 41"/>
          <p:cNvSpPr/>
          <p:nvPr/>
        </p:nvSpPr>
        <p:spPr>
          <a:xfrm>
            <a:off x="6135959" y="2318360"/>
            <a:ext cx="2843408" cy="9525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400" b="1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ИК-Фурье СПЕКТРОСКОПИЯ</a:t>
            </a:r>
          </a:p>
          <a:p>
            <a:pPr marL="171450" indent="-171450" defTabSz="533400">
              <a:lnSpc>
                <a:spcPct val="90000"/>
              </a:lnSpc>
              <a:spcAft>
                <a:spcPct val="35000"/>
              </a:spcAft>
              <a:buFont typeface="Arial" panose="020B0604020202020204" pitchFamily="34" charset="0"/>
              <a:buChar char="•"/>
            </a:pPr>
            <a:r>
              <a:rPr lang="ru-RU" sz="1200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        Определение качественного                 	состава </a:t>
            </a:r>
          </a:p>
          <a:p>
            <a:pPr algn="r" defTabSz="533400">
              <a:lnSpc>
                <a:spcPct val="90000"/>
              </a:lnSpc>
              <a:spcAft>
                <a:spcPct val="35000"/>
              </a:spcAft>
            </a:pPr>
            <a:endParaRPr lang="ru-RU" sz="1400" b="1" dirty="0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grpSp>
        <p:nvGrpSpPr>
          <p:cNvPr id="44" name="Группа 43"/>
          <p:cNvGrpSpPr/>
          <p:nvPr/>
        </p:nvGrpSpPr>
        <p:grpSpPr>
          <a:xfrm>
            <a:off x="134349" y="897078"/>
            <a:ext cx="3687888" cy="1745488"/>
            <a:chOff x="-198282" y="3025163"/>
            <a:chExt cx="3687888" cy="1745488"/>
          </a:xfrm>
        </p:grpSpPr>
        <p:sp>
          <p:nvSpPr>
            <p:cNvPr id="45" name="Овал 44"/>
            <p:cNvSpPr/>
            <p:nvPr/>
          </p:nvSpPr>
          <p:spPr>
            <a:xfrm>
              <a:off x="2640213" y="3025163"/>
              <a:ext cx="849393" cy="849393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shade val="30000"/>
                    <a:satMod val="115000"/>
                  </a:schemeClr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46" name="Круговая стрелка 45"/>
            <p:cNvSpPr/>
            <p:nvPr/>
          </p:nvSpPr>
          <p:spPr>
            <a:xfrm rot="18900000">
              <a:off x="2667456" y="3052406"/>
              <a:ext cx="794907" cy="794907"/>
            </a:xfrm>
            <a:prstGeom prst="circularArrow">
              <a:avLst>
                <a:gd name="adj1" fmla="val 25000"/>
                <a:gd name="adj2" fmla="val 171788"/>
                <a:gd name="adj3" fmla="val 20681299"/>
                <a:gd name="adj4" fmla="val 10800000"/>
                <a:gd name="adj5" fmla="val 3340"/>
              </a:avLst>
            </a:prstGeom>
            <a:solidFill>
              <a:schemeClr val="bg1"/>
            </a:solidFill>
            <a:ln>
              <a:noFill/>
              <a:prstDash val="dash"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47" name="Прямоугольник 46"/>
            <p:cNvSpPr/>
            <p:nvPr/>
          </p:nvSpPr>
          <p:spPr>
            <a:xfrm>
              <a:off x="-198282" y="4484419"/>
              <a:ext cx="2700291" cy="2862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 defTabSz="533400">
                <a:lnSpc>
                  <a:spcPct val="90000"/>
                </a:lnSpc>
                <a:spcAft>
                  <a:spcPct val="35000"/>
                </a:spcAft>
              </a:pPr>
              <a:r>
                <a:rPr lang="ru-RU" sz="1400" b="1" dirty="0" smtClean="0">
                  <a:solidFill>
                    <a:prstClr val="black">
                      <a:lumMod val="85000"/>
                      <a:lumOff val="15000"/>
                    </a:prstClr>
                  </a:solidFill>
                </a:rPr>
                <a:t>ПРЕПАРАТИВНЫЕ МЕТОДЫ</a:t>
              </a:r>
              <a:endParaRPr lang="ru-RU" sz="1400" b="1" dirty="0">
                <a:solidFill>
                  <a:prstClr val="black">
                    <a:lumMod val="85000"/>
                    <a:lumOff val="15000"/>
                  </a:prstClr>
                </a:solidFill>
              </a:endParaRPr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2827243" y="3188249"/>
              <a:ext cx="51167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solidFill>
                    <a:prstClr val="white"/>
                  </a:solidFill>
                  <a:latin typeface="Arial Narrow" panose="020B0606020202030204" pitchFamily="34" charset="0"/>
                  <a:ea typeface="Adobe Heiti Std R" pitchFamily="34" charset="-128"/>
                </a:rPr>
                <a:t>05</a:t>
              </a:r>
              <a:endParaRPr lang="ru-RU" sz="2800" dirty="0">
                <a:solidFill>
                  <a:prstClr val="white"/>
                </a:solidFill>
                <a:latin typeface="Arial Narrow" panose="020B0606020202030204" pitchFamily="34" charset="0"/>
                <a:ea typeface="Adobe Heiti Std R" pitchFamily="34" charset="-128"/>
              </a:endParaRPr>
            </a:p>
          </p:txBody>
        </p:sp>
      </p:grpSp>
      <p:grpSp>
        <p:nvGrpSpPr>
          <p:cNvPr id="49" name="Группа 48"/>
          <p:cNvGrpSpPr/>
          <p:nvPr/>
        </p:nvGrpSpPr>
        <p:grpSpPr>
          <a:xfrm>
            <a:off x="5119296" y="2523717"/>
            <a:ext cx="3040606" cy="1486257"/>
            <a:chOff x="5342252" y="3052406"/>
            <a:chExt cx="3040606" cy="1486257"/>
          </a:xfrm>
        </p:grpSpPr>
        <p:sp>
          <p:nvSpPr>
            <p:cNvPr id="51" name="Круговая стрелка 50"/>
            <p:cNvSpPr/>
            <p:nvPr/>
          </p:nvSpPr>
          <p:spPr>
            <a:xfrm rot="18900000">
              <a:off x="6040405" y="3052406"/>
              <a:ext cx="794907" cy="794907"/>
            </a:xfrm>
            <a:prstGeom prst="circularArrow">
              <a:avLst>
                <a:gd name="adj1" fmla="val 25000"/>
                <a:gd name="adj2" fmla="val 171788"/>
                <a:gd name="adj3" fmla="val 20681299"/>
                <a:gd name="adj4" fmla="val 10800000"/>
                <a:gd name="adj5" fmla="val 3340"/>
              </a:avLst>
            </a:prstGeom>
            <a:solidFill>
              <a:schemeClr val="bg1"/>
            </a:solidFill>
            <a:ln>
              <a:noFill/>
              <a:prstDash val="dash"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52" name="Прямоугольник 51"/>
            <p:cNvSpPr/>
            <p:nvPr/>
          </p:nvSpPr>
          <p:spPr>
            <a:xfrm>
              <a:off x="5342252" y="4252431"/>
              <a:ext cx="3040606" cy="2862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533400">
                <a:lnSpc>
                  <a:spcPct val="90000"/>
                </a:lnSpc>
              </a:pPr>
              <a:r>
                <a:rPr lang="ru-RU" sz="1400" b="1" dirty="0" smtClean="0">
                  <a:solidFill>
                    <a:prstClr val="black">
                      <a:lumMod val="85000"/>
                      <a:lumOff val="15000"/>
                    </a:prstClr>
                  </a:solidFill>
                </a:rPr>
                <a:t>ХРОМАТОГРАФИЯ</a:t>
              </a:r>
              <a:endParaRPr lang="ru-RU" sz="1400" b="1" dirty="0">
                <a:solidFill>
                  <a:prstClr val="black"/>
                </a:solidFill>
              </a:endParaRPr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6201184" y="3188249"/>
              <a:ext cx="51167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solidFill>
                    <a:prstClr val="white"/>
                  </a:solidFill>
                  <a:latin typeface="Arial Narrow" panose="020B0606020202030204" pitchFamily="34" charset="0"/>
                  <a:ea typeface="Adobe Heiti Std R" pitchFamily="34" charset="-128"/>
                </a:rPr>
                <a:t>02</a:t>
              </a:r>
              <a:endParaRPr lang="ru-RU" sz="2800" dirty="0">
                <a:solidFill>
                  <a:prstClr val="white"/>
                </a:solidFill>
                <a:latin typeface="Arial Narrow" panose="020B0606020202030204" pitchFamily="34" charset="0"/>
                <a:ea typeface="Adobe Heiti Std R" pitchFamily="34" charset="-128"/>
              </a:endParaRPr>
            </a:p>
          </p:txBody>
        </p:sp>
      </p:grpSp>
      <p:grpSp>
        <p:nvGrpSpPr>
          <p:cNvPr id="54" name="Группа 53"/>
          <p:cNvGrpSpPr/>
          <p:nvPr/>
        </p:nvGrpSpPr>
        <p:grpSpPr>
          <a:xfrm>
            <a:off x="2571400" y="912242"/>
            <a:ext cx="5976181" cy="2449220"/>
            <a:chOff x="3476310" y="2878055"/>
            <a:chExt cx="5976181" cy="2449220"/>
          </a:xfrm>
        </p:grpSpPr>
        <p:sp>
          <p:nvSpPr>
            <p:cNvPr id="55" name="Овал 54"/>
            <p:cNvSpPr/>
            <p:nvPr/>
          </p:nvSpPr>
          <p:spPr>
            <a:xfrm>
              <a:off x="3476310" y="4477882"/>
              <a:ext cx="849393" cy="849393"/>
            </a:xfrm>
            <a:prstGeom prst="ellipse">
              <a:avLst/>
            </a:prstGeom>
            <a:gradFill flip="none" rotWithShape="1">
              <a:gsLst>
                <a:gs pos="0">
                  <a:srgbClr val="F58A1F">
                    <a:shade val="30000"/>
                    <a:satMod val="115000"/>
                  </a:srgbClr>
                </a:gs>
                <a:gs pos="50000">
                  <a:srgbClr val="F58A1F">
                    <a:shade val="67500"/>
                    <a:satMod val="115000"/>
                  </a:srgbClr>
                </a:gs>
                <a:gs pos="100000">
                  <a:srgbClr val="F58A1F">
                    <a:shade val="100000"/>
                    <a:satMod val="115000"/>
                  </a:srgbClr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56" name="Круговая стрелка 55"/>
            <p:cNvSpPr/>
            <p:nvPr/>
          </p:nvSpPr>
          <p:spPr>
            <a:xfrm rot="18900000">
              <a:off x="3503553" y="4505125"/>
              <a:ext cx="794907" cy="794907"/>
            </a:xfrm>
            <a:prstGeom prst="circularArrow">
              <a:avLst>
                <a:gd name="adj1" fmla="val 25000"/>
                <a:gd name="adj2" fmla="val 171788"/>
                <a:gd name="adj3" fmla="val 20681299"/>
                <a:gd name="adj4" fmla="val 10800000"/>
                <a:gd name="adj5" fmla="val 3340"/>
              </a:avLst>
            </a:prstGeom>
            <a:solidFill>
              <a:schemeClr val="bg1"/>
            </a:solidFill>
            <a:ln>
              <a:noFill/>
              <a:prstDash val="dash"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57" name="Прямоугольник 56"/>
            <p:cNvSpPr/>
            <p:nvPr/>
          </p:nvSpPr>
          <p:spPr>
            <a:xfrm>
              <a:off x="7040869" y="2878055"/>
              <a:ext cx="2411622" cy="2862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533400">
                <a:lnSpc>
                  <a:spcPct val="90000"/>
                </a:lnSpc>
              </a:pPr>
              <a:r>
                <a:rPr lang="ru-RU" sz="1400" b="1" dirty="0" smtClean="0">
                  <a:solidFill>
                    <a:prstClr val="black">
                      <a:lumMod val="85000"/>
                      <a:lumOff val="15000"/>
                    </a:prstClr>
                  </a:solidFill>
                </a:rPr>
                <a:t>ТЕРМИЧЕСКИЕ МЕТОДЫ</a:t>
              </a:r>
              <a:endParaRPr lang="ru-RU" sz="1400" b="1" dirty="0">
                <a:solidFill>
                  <a:prstClr val="black">
                    <a:lumMod val="85000"/>
                    <a:lumOff val="15000"/>
                  </a:prstClr>
                </a:solidFill>
              </a:endParaRPr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3652786" y="4656208"/>
              <a:ext cx="51167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solidFill>
                    <a:prstClr val="white"/>
                  </a:solidFill>
                  <a:latin typeface="Arial Narrow" panose="020B0606020202030204" pitchFamily="34" charset="0"/>
                  <a:ea typeface="Adobe Heiti Std R" pitchFamily="34" charset="-128"/>
                </a:rPr>
                <a:t>04</a:t>
              </a:r>
              <a:endParaRPr lang="ru-RU" sz="2800" dirty="0">
                <a:solidFill>
                  <a:prstClr val="white"/>
                </a:solidFill>
                <a:latin typeface="Arial Narrow" panose="020B0606020202030204" pitchFamily="34" charset="0"/>
                <a:ea typeface="Adobe Heiti Std R" pitchFamily="34" charset="-128"/>
              </a:endParaRPr>
            </a:p>
          </p:txBody>
        </p:sp>
      </p:grpSp>
      <p:sp>
        <p:nvSpPr>
          <p:cNvPr id="62" name="Прямоугольник 61"/>
          <p:cNvSpPr/>
          <p:nvPr/>
        </p:nvSpPr>
        <p:spPr>
          <a:xfrm>
            <a:off x="1407357" y="915317"/>
            <a:ext cx="3023104" cy="2862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533400">
              <a:lnSpc>
                <a:spcPct val="90000"/>
              </a:lnSpc>
            </a:pPr>
            <a:r>
              <a:rPr lang="ru-RU" sz="1400" b="1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МИКРОСКОПИЯ</a:t>
            </a:r>
            <a:endParaRPr lang="ru-RU" sz="1400" b="1" dirty="0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sp>
        <p:nvSpPr>
          <p:cNvPr id="64" name="Прямоугольник 63"/>
          <p:cNvSpPr/>
          <p:nvPr/>
        </p:nvSpPr>
        <p:spPr>
          <a:xfrm>
            <a:off x="2805576" y="2092355"/>
            <a:ext cx="3567187" cy="17323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altLang="ru-RU" sz="2250" b="1" dirty="0" smtClean="0">
                <a:solidFill>
                  <a:prstClr val="black"/>
                </a:solidFill>
              </a:rPr>
              <a:t>ФИЗИКО-ХИМИЧЕСКИЕ</a:t>
            </a:r>
            <a:br>
              <a:rPr lang="ru-RU" altLang="ru-RU" sz="2250" b="1" dirty="0" smtClean="0">
                <a:solidFill>
                  <a:prstClr val="black"/>
                </a:solidFill>
              </a:rPr>
            </a:br>
            <a:r>
              <a:rPr lang="ru-RU" altLang="ru-RU" sz="2250" b="1" dirty="0" smtClean="0">
                <a:solidFill>
                  <a:prstClr val="black"/>
                </a:solidFill>
              </a:rPr>
              <a:t>ИССЛЕДОВАНИЯ</a:t>
            </a:r>
          </a:p>
          <a:p>
            <a:pPr algn="ctr" defTabSz="533400">
              <a:lnSpc>
                <a:spcPct val="90000"/>
              </a:lnSpc>
              <a:spcAft>
                <a:spcPct val="35000"/>
              </a:spcAft>
            </a:pPr>
            <a:endParaRPr lang="ru-RU" sz="1200" dirty="0" smtClean="0"/>
          </a:p>
          <a:p>
            <a:pPr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200" dirty="0" smtClean="0"/>
              <a:t>Регистрация изменений</a:t>
            </a:r>
            <a:br>
              <a:rPr lang="ru-RU" sz="1200" dirty="0" smtClean="0"/>
            </a:br>
            <a:r>
              <a:rPr lang="ru-RU" sz="1200" dirty="0" smtClean="0"/>
              <a:t>физических характеристик образца</a:t>
            </a:r>
            <a:br>
              <a:rPr lang="ru-RU" sz="1200" dirty="0" smtClean="0"/>
            </a:br>
            <a:r>
              <a:rPr lang="ru-RU" sz="1200" dirty="0" smtClean="0"/>
              <a:t>в зависимости от его химического/ структурного состава</a:t>
            </a:r>
            <a:endParaRPr lang="en-US" sz="1200" dirty="0" smtClean="0"/>
          </a:p>
        </p:txBody>
      </p:sp>
      <p:sp>
        <p:nvSpPr>
          <p:cNvPr id="65" name="Прямоугольник 64"/>
          <p:cNvSpPr/>
          <p:nvPr/>
        </p:nvSpPr>
        <p:spPr>
          <a:xfrm>
            <a:off x="271197" y="2582615"/>
            <a:ext cx="240798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dirty="0"/>
              <a:t>Определение соответствия </a:t>
            </a:r>
            <a:r>
              <a:rPr lang="ru-RU" sz="1200" dirty="0" smtClean="0"/>
              <a:t>материала </a:t>
            </a:r>
            <a:r>
              <a:rPr lang="ru-RU" sz="1200" dirty="0"/>
              <a:t>предъявляемым </a:t>
            </a:r>
            <a:r>
              <a:rPr lang="ru-RU" sz="1200" dirty="0" smtClean="0"/>
              <a:t>требованиям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dirty="0" smtClean="0"/>
              <a:t>Исследование молекулярной структуры полимеров</a:t>
            </a:r>
            <a:endParaRPr lang="ru-RU" sz="1200" dirty="0"/>
          </a:p>
        </p:txBody>
      </p:sp>
      <p:sp>
        <p:nvSpPr>
          <p:cNvPr id="66" name="Прямоугольник 65"/>
          <p:cNvSpPr/>
          <p:nvPr/>
        </p:nvSpPr>
        <p:spPr>
          <a:xfrm>
            <a:off x="5003577" y="4014187"/>
            <a:ext cx="255789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lnSpc>
                <a:spcPct val="8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1200" dirty="0" smtClean="0"/>
              <a:t>Качественное/количественное определение </a:t>
            </a:r>
            <a:r>
              <a:rPr lang="ru-RU" sz="1200" dirty="0"/>
              <a:t>добавок в образце </a:t>
            </a:r>
            <a:r>
              <a:rPr lang="ru-RU" sz="1200" dirty="0" smtClean="0"/>
              <a:t>полимера</a:t>
            </a:r>
          </a:p>
          <a:p>
            <a:pPr marL="171450" indent="-171450">
              <a:lnSpc>
                <a:spcPct val="8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1200" dirty="0" smtClean="0"/>
              <a:t>Молекулярно-массовые характеристики</a:t>
            </a:r>
            <a:endParaRPr lang="ru-RU" sz="1200" dirty="0"/>
          </a:p>
        </p:txBody>
      </p:sp>
      <p:sp>
        <p:nvSpPr>
          <p:cNvPr id="67" name="Прямоугольник 66"/>
          <p:cNvSpPr/>
          <p:nvPr/>
        </p:nvSpPr>
        <p:spPr>
          <a:xfrm>
            <a:off x="6213997" y="1145995"/>
            <a:ext cx="2425886" cy="8956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lnSpc>
                <a:spcPct val="115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1200" dirty="0"/>
              <a:t>Определение типа полимера</a:t>
            </a:r>
          </a:p>
          <a:p>
            <a:pPr marL="171450" indent="-171450">
              <a:lnSpc>
                <a:spcPct val="8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1200" dirty="0"/>
              <a:t>Качество распределения </a:t>
            </a:r>
            <a:r>
              <a:rPr lang="ru-RU" sz="1200" dirty="0" smtClean="0"/>
              <a:t>добавок</a:t>
            </a:r>
          </a:p>
          <a:p>
            <a:pPr marL="171450" indent="-171450">
              <a:lnSpc>
                <a:spcPct val="8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1200" dirty="0" smtClean="0"/>
              <a:t>Определение содержания технического углерода, золы</a:t>
            </a:r>
          </a:p>
        </p:txBody>
      </p:sp>
      <p:sp>
        <p:nvSpPr>
          <p:cNvPr id="68" name="Прямоугольник 67"/>
          <p:cNvSpPr/>
          <p:nvPr/>
        </p:nvSpPr>
        <p:spPr>
          <a:xfrm>
            <a:off x="441258" y="1111090"/>
            <a:ext cx="269404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dirty="0" smtClean="0"/>
              <a:t>Оценка макро- и микроструктуры материалов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dirty="0" smtClean="0"/>
              <a:t>Элементный анализ</a:t>
            </a:r>
            <a:endParaRPr lang="ru-RU" sz="1200" dirty="0"/>
          </a:p>
        </p:txBody>
      </p:sp>
      <p:pic>
        <p:nvPicPr>
          <p:cNvPr id="69" name="Picture 2" descr="C:\Users\Mukhamadeevaag\Pictures\Методы исследования\1841056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83"/>
          <a:stretch/>
        </p:blipFill>
        <p:spPr bwMode="auto">
          <a:xfrm>
            <a:off x="3901036" y="1212716"/>
            <a:ext cx="1378777" cy="780579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1" name="Группа 70"/>
          <p:cNvGrpSpPr/>
          <p:nvPr/>
        </p:nvGrpSpPr>
        <p:grpSpPr>
          <a:xfrm>
            <a:off x="4197298" y="3775996"/>
            <a:ext cx="849393" cy="849393"/>
            <a:chOff x="3476310" y="4477882"/>
            <a:chExt cx="849393" cy="849393"/>
          </a:xfrm>
        </p:grpSpPr>
        <p:sp>
          <p:nvSpPr>
            <p:cNvPr id="72" name="Овал 71"/>
            <p:cNvSpPr/>
            <p:nvPr/>
          </p:nvSpPr>
          <p:spPr>
            <a:xfrm>
              <a:off x="3476310" y="4477882"/>
              <a:ext cx="849393" cy="849393"/>
            </a:xfrm>
            <a:prstGeom prst="ellipse">
              <a:avLst/>
            </a:prstGeom>
            <a:gradFill flip="none" rotWithShape="1">
              <a:gsLst>
                <a:gs pos="0">
                  <a:srgbClr val="F58A1F">
                    <a:shade val="30000"/>
                    <a:satMod val="115000"/>
                  </a:srgbClr>
                </a:gs>
                <a:gs pos="50000">
                  <a:srgbClr val="F58A1F">
                    <a:shade val="67500"/>
                    <a:satMod val="115000"/>
                  </a:srgbClr>
                </a:gs>
                <a:gs pos="100000">
                  <a:srgbClr val="F58A1F">
                    <a:shade val="100000"/>
                    <a:satMod val="115000"/>
                  </a:srgbClr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73" name="Круговая стрелка 72"/>
            <p:cNvSpPr/>
            <p:nvPr/>
          </p:nvSpPr>
          <p:spPr>
            <a:xfrm rot="18900000">
              <a:off x="3503553" y="4505125"/>
              <a:ext cx="794907" cy="794907"/>
            </a:xfrm>
            <a:prstGeom prst="circularArrow">
              <a:avLst>
                <a:gd name="adj1" fmla="val 25000"/>
                <a:gd name="adj2" fmla="val 171788"/>
                <a:gd name="adj3" fmla="val 20681299"/>
                <a:gd name="adj4" fmla="val 10800000"/>
                <a:gd name="adj5" fmla="val 3340"/>
              </a:avLst>
            </a:prstGeom>
            <a:solidFill>
              <a:schemeClr val="bg1"/>
            </a:solidFill>
            <a:ln>
              <a:noFill/>
              <a:prstDash val="dash"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75" name="TextBox 74"/>
            <p:cNvSpPr txBox="1"/>
            <p:nvPr/>
          </p:nvSpPr>
          <p:spPr>
            <a:xfrm>
              <a:off x="3652786" y="4656208"/>
              <a:ext cx="51167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 smtClean="0">
                  <a:solidFill>
                    <a:prstClr val="white"/>
                  </a:solidFill>
                  <a:latin typeface="Arial Narrow" panose="020B0606020202030204" pitchFamily="34" charset="0"/>
                  <a:ea typeface="Adobe Heiti Std R" pitchFamily="34" charset="-128"/>
                </a:rPr>
                <a:t>0</a:t>
              </a:r>
              <a:r>
                <a:rPr lang="ru-RU" sz="2800" dirty="0" smtClean="0">
                  <a:solidFill>
                    <a:prstClr val="white"/>
                  </a:solidFill>
                  <a:latin typeface="Arial Narrow" panose="020B0606020202030204" pitchFamily="34" charset="0"/>
                  <a:ea typeface="Adobe Heiti Std R" pitchFamily="34" charset="-128"/>
                </a:rPr>
                <a:t>3</a:t>
              </a:r>
              <a:endParaRPr lang="ru-RU" sz="2800" dirty="0">
                <a:solidFill>
                  <a:prstClr val="white"/>
                </a:solidFill>
                <a:latin typeface="Arial Narrow" panose="020B0606020202030204" pitchFamily="34" charset="0"/>
                <a:ea typeface="Adobe Heiti Std R" pitchFamily="34" charset="-128"/>
              </a:endParaRPr>
            </a:p>
          </p:txBody>
        </p:sp>
      </p:grpSp>
      <p:grpSp>
        <p:nvGrpSpPr>
          <p:cNvPr id="76" name="Группа 75"/>
          <p:cNvGrpSpPr/>
          <p:nvPr/>
        </p:nvGrpSpPr>
        <p:grpSpPr>
          <a:xfrm>
            <a:off x="2972843" y="897078"/>
            <a:ext cx="849393" cy="849393"/>
            <a:chOff x="3476310" y="4477882"/>
            <a:chExt cx="849393" cy="849393"/>
          </a:xfrm>
        </p:grpSpPr>
        <p:sp>
          <p:nvSpPr>
            <p:cNvPr id="77" name="Овал 76"/>
            <p:cNvSpPr/>
            <p:nvPr/>
          </p:nvSpPr>
          <p:spPr>
            <a:xfrm>
              <a:off x="3476310" y="4477882"/>
              <a:ext cx="849393" cy="849393"/>
            </a:xfrm>
            <a:prstGeom prst="ellipse">
              <a:avLst/>
            </a:prstGeom>
            <a:gradFill flip="none" rotWithShape="1">
              <a:gsLst>
                <a:gs pos="0">
                  <a:srgbClr val="F58A1F">
                    <a:shade val="30000"/>
                    <a:satMod val="115000"/>
                  </a:srgbClr>
                </a:gs>
                <a:gs pos="50000">
                  <a:srgbClr val="F58A1F">
                    <a:shade val="67500"/>
                    <a:satMod val="115000"/>
                  </a:srgbClr>
                </a:gs>
                <a:gs pos="100000">
                  <a:srgbClr val="F58A1F">
                    <a:shade val="100000"/>
                    <a:satMod val="115000"/>
                  </a:srgbClr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78" name="Круговая стрелка 77"/>
            <p:cNvSpPr/>
            <p:nvPr/>
          </p:nvSpPr>
          <p:spPr>
            <a:xfrm rot="18900000">
              <a:off x="3503553" y="4505125"/>
              <a:ext cx="794907" cy="794907"/>
            </a:xfrm>
            <a:prstGeom prst="circularArrow">
              <a:avLst>
                <a:gd name="adj1" fmla="val 25000"/>
                <a:gd name="adj2" fmla="val 171788"/>
                <a:gd name="adj3" fmla="val 20681299"/>
                <a:gd name="adj4" fmla="val 10800000"/>
                <a:gd name="adj5" fmla="val 3340"/>
              </a:avLst>
            </a:prstGeom>
            <a:solidFill>
              <a:schemeClr val="bg1"/>
            </a:solidFill>
            <a:ln>
              <a:noFill/>
              <a:prstDash val="dash"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79" name="TextBox 78"/>
            <p:cNvSpPr txBox="1"/>
            <p:nvPr/>
          </p:nvSpPr>
          <p:spPr>
            <a:xfrm>
              <a:off x="3652786" y="4656208"/>
              <a:ext cx="51167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 smtClean="0">
                  <a:solidFill>
                    <a:prstClr val="white"/>
                  </a:solidFill>
                  <a:latin typeface="Arial Narrow" panose="020B0606020202030204" pitchFamily="34" charset="0"/>
                  <a:ea typeface="Adobe Heiti Std R" pitchFamily="34" charset="-128"/>
                </a:rPr>
                <a:t>0</a:t>
              </a:r>
              <a:r>
                <a:rPr lang="ru-RU" sz="2800" dirty="0" smtClean="0">
                  <a:solidFill>
                    <a:prstClr val="white"/>
                  </a:solidFill>
                  <a:latin typeface="Arial Narrow" panose="020B0606020202030204" pitchFamily="34" charset="0"/>
                  <a:ea typeface="Adobe Heiti Std R" pitchFamily="34" charset="-128"/>
                </a:rPr>
                <a:t>5</a:t>
              </a:r>
              <a:endParaRPr lang="ru-RU" sz="2800" dirty="0">
                <a:solidFill>
                  <a:prstClr val="white"/>
                </a:solidFill>
                <a:latin typeface="Arial Narrow" panose="020B0606020202030204" pitchFamily="34" charset="0"/>
                <a:ea typeface="Adobe Heiti Std R" pitchFamily="34" charset="-128"/>
              </a:endParaRPr>
            </a:p>
          </p:txBody>
        </p:sp>
      </p:grpSp>
      <p:grpSp>
        <p:nvGrpSpPr>
          <p:cNvPr id="84" name="Группа 83"/>
          <p:cNvGrpSpPr/>
          <p:nvPr/>
        </p:nvGrpSpPr>
        <p:grpSpPr>
          <a:xfrm>
            <a:off x="5358612" y="832800"/>
            <a:ext cx="849393" cy="849393"/>
            <a:chOff x="3476310" y="4477882"/>
            <a:chExt cx="849393" cy="849393"/>
          </a:xfrm>
        </p:grpSpPr>
        <p:sp>
          <p:nvSpPr>
            <p:cNvPr id="85" name="Овал 84"/>
            <p:cNvSpPr/>
            <p:nvPr/>
          </p:nvSpPr>
          <p:spPr>
            <a:xfrm>
              <a:off x="3476310" y="4477882"/>
              <a:ext cx="849393" cy="849393"/>
            </a:xfrm>
            <a:prstGeom prst="ellipse">
              <a:avLst/>
            </a:prstGeom>
            <a:gradFill flip="none" rotWithShape="1">
              <a:gsLst>
                <a:gs pos="0">
                  <a:srgbClr val="F58A1F">
                    <a:shade val="30000"/>
                    <a:satMod val="115000"/>
                  </a:srgbClr>
                </a:gs>
                <a:gs pos="50000">
                  <a:srgbClr val="F58A1F">
                    <a:shade val="67500"/>
                    <a:satMod val="115000"/>
                  </a:srgbClr>
                </a:gs>
                <a:gs pos="100000">
                  <a:srgbClr val="F58A1F">
                    <a:shade val="100000"/>
                    <a:satMod val="115000"/>
                  </a:srgbClr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86" name="Круговая стрелка 85"/>
            <p:cNvSpPr/>
            <p:nvPr/>
          </p:nvSpPr>
          <p:spPr>
            <a:xfrm rot="18900000">
              <a:off x="3503553" y="4505125"/>
              <a:ext cx="794907" cy="794907"/>
            </a:xfrm>
            <a:prstGeom prst="circularArrow">
              <a:avLst>
                <a:gd name="adj1" fmla="val 25000"/>
                <a:gd name="adj2" fmla="val 171788"/>
                <a:gd name="adj3" fmla="val 20681299"/>
                <a:gd name="adj4" fmla="val 10800000"/>
                <a:gd name="adj5" fmla="val 3340"/>
              </a:avLst>
            </a:prstGeom>
            <a:solidFill>
              <a:schemeClr val="bg1"/>
            </a:solidFill>
            <a:ln>
              <a:noFill/>
              <a:prstDash val="dash"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87" name="TextBox 86"/>
            <p:cNvSpPr txBox="1"/>
            <p:nvPr/>
          </p:nvSpPr>
          <p:spPr>
            <a:xfrm>
              <a:off x="3652786" y="4656208"/>
              <a:ext cx="51167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 smtClean="0">
                  <a:solidFill>
                    <a:prstClr val="white"/>
                  </a:solidFill>
                  <a:latin typeface="Arial Narrow" panose="020B0606020202030204" pitchFamily="34" charset="0"/>
                  <a:ea typeface="Adobe Heiti Std R" pitchFamily="34" charset="-128"/>
                </a:rPr>
                <a:t>0</a:t>
              </a:r>
              <a:r>
                <a:rPr lang="ru-RU" sz="2800" dirty="0" smtClean="0">
                  <a:solidFill>
                    <a:prstClr val="white"/>
                  </a:solidFill>
                  <a:latin typeface="Arial Narrow" panose="020B0606020202030204" pitchFamily="34" charset="0"/>
                  <a:ea typeface="Adobe Heiti Std R" pitchFamily="34" charset="-128"/>
                </a:rPr>
                <a:t>1</a:t>
              </a:r>
              <a:endParaRPr lang="ru-RU" sz="2800" dirty="0">
                <a:solidFill>
                  <a:prstClr val="white"/>
                </a:solidFill>
                <a:latin typeface="Arial Narrow" panose="020B0606020202030204" pitchFamily="34" charset="0"/>
                <a:ea typeface="Adobe Heiti Std R" pitchFamily="34" charset="-128"/>
              </a:endParaRPr>
            </a:p>
          </p:txBody>
        </p:sp>
      </p:grpSp>
      <p:sp>
        <p:nvSpPr>
          <p:cNvPr id="88" name="Номер слайда 8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30</a:t>
            </a:fld>
            <a:endParaRPr lang="ru-RU" dirty="0"/>
          </a:p>
        </p:txBody>
      </p:sp>
      <p:grpSp>
        <p:nvGrpSpPr>
          <p:cNvPr id="50" name="Группа 49"/>
          <p:cNvGrpSpPr/>
          <p:nvPr/>
        </p:nvGrpSpPr>
        <p:grpSpPr>
          <a:xfrm>
            <a:off x="5804711" y="2502409"/>
            <a:ext cx="849393" cy="849393"/>
            <a:chOff x="3476310" y="4477882"/>
            <a:chExt cx="849393" cy="849393"/>
          </a:xfrm>
        </p:grpSpPr>
        <p:sp>
          <p:nvSpPr>
            <p:cNvPr id="59" name="Овал 58"/>
            <p:cNvSpPr/>
            <p:nvPr/>
          </p:nvSpPr>
          <p:spPr>
            <a:xfrm>
              <a:off x="3476310" y="4477882"/>
              <a:ext cx="849393" cy="849393"/>
            </a:xfrm>
            <a:prstGeom prst="ellipse">
              <a:avLst/>
            </a:prstGeom>
            <a:gradFill flip="none" rotWithShape="1">
              <a:gsLst>
                <a:gs pos="0">
                  <a:srgbClr val="F58A1F">
                    <a:shade val="30000"/>
                    <a:satMod val="115000"/>
                  </a:srgbClr>
                </a:gs>
                <a:gs pos="50000">
                  <a:srgbClr val="F58A1F">
                    <a:shade val="67500"/>
                    <a:satMod val="115000"/>
                  </a:srgbClr>
                </a:gs>
                <a:gs pos="100000">
                  <a:srgbClr val="F58A1F">
                    <a:shade val="100000"/>
                    <a:satMod val="115000"/>
                  </a:srgbClr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60" name="Круговая стрелка 59"/>
            <p:cNvSpPr/>
            <p:nvPr/>
          </p:nvSpPr>
          <p:spPr>
            <a:xfrm rot="18900000">
              <a:off x="3503553" y="4505125"/>
              <a:ext cx="794907" cy="794907"/>
            </a:xfrm>
            <a:prstGeom prst="circularArrow">
              <a:avLst>
                <a:gd name="adj1" fmla="val 25000"/>
                <a:gd name="adj2" fmla="val 171788"/>
                <a:gd name="adj3" fmla="val 20681299"/>
                <a:gd name="adj4" fmla="val 10800000"/>
                <a:gd name="adj5" fmla="val 3340"/>
              </a:avLst>
            </a:prstGeom>
            <a:solidFill>
              <a:schemeClr val="bg1"/>
            </a:solidFill>
            <a:ln>
              <a:noFill/>
              <a:prstDash val="dash"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61" name="TextBox 60"/>
            <p:cNvSpPr txBox="1"/>
            <p:nvPr/>
          </p:nvSpPr>
          <p:spPr>
            <a:xfrm>
              <a:off x="3652786" y="4656208"/>
              <a:ext cx="51167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 smtClean="0">
                  <a:solidFill>
                    <a:prstClr val="white"/>
                  </a:solidFill>
                  <a:latin typeface="Arial Narrow" panose="020B0606020202030204" pitchFamily="34" charset="0"/>
                  <a:ea typeface="Adobe Heiti Std R" pitchFamily="34" charset="-128"/>
                </a:rPr>
                <a:t>0</a:t>
              </a:r>
              <a:r>
                <a:rPr lang="ru-RU" sz="2800" dirty="0" smtClean="0">
                  <a:solidFill>
                    <a:prstClr val="white"/>
                  </a:solidFill>
                  <a:latin typeface="Arial Narrow" panose="020B0606020202030204" pitchFamily="34" charset="0"/>
                  <a:ea typeface="Adobe Heiti Std R" pitchFamily="34" charset="-128"/>
                </a:rPr>
                <a:t>2</a:t>
              </a:r>
              <a:endParaRPr lang="ru-RU" sz="2800" dirty="0">
                <a:solidFill>
                  <a:prstClr val="white"/>
                </a:solidFill>
                <a:latin typeface="Arial Narrow" panose="020B0606020202030204" pitchFamily="34" charset="0"/>
                <a:ea typeface="Adobe Heiti Std R" pitchFamily="34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98911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751837" y="2340918"/>
            <a:ext cx="56403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dirty="0" smtClean="0">
                <a:solidFill>
                  <a:srgbClr val="008C95"/>
                </a:solidFill>
              </a:rPr>
              <a:t>Из чего состоит полимерная гранула?</a:t>
            </a:r>
            <a:endParaRPr lang="ru-RU" sz="2400" dirty="0">
              <a:solidFill>
                <a:srgbClr val="008C95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31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48401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402542" y="217890"/>
            <a:ext cx="8481695" cy="474379"/>
          </a:xfrm>
        </p:spPr>
        <p:txBody>
          <a:bodyPr/>
          <a:lstStyle/>
          <a:p>
            <a:r>
              <a:rPr lang="ru-RU" dirty="0" smtClean="0"/>
              <a:t>Дифференциальная сканирующая калориметрия (ДСК)</a:t>
            </a:r>
            <a:endParaRPr lang="ru-RU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224" y="411510"/>
            <a:ext cx="2314685" cy="2133924"/>
          </a:xfrm>
          <a:prstGeom prst="rect">
            <a:avLst/>
          </a:prstGeom>
        </p:spPr>
      </p:pic>
      <p:graphicFrame>
        <p:nvGraphicFramePr>
          <p:cNvPr id="10" name="Таблица 9"/>
          <p:cNvGraphicFramePr>
            <a:graphicFrameLocks noGrp="1"/>
          </p:cNvGraphicFramePr>
          <p:nvPr>
            <p:extLst/>
          </p:nvPr>
        </p:nvGraphicFramePr>
        <p:xfrm>
          <a:off x="251520" y="555526"/>
          <a:ext cx="5993705" cy="2234560"/>
        </p:xfrm>
        <a:graphic>
          <a:graphicData uri="http://schemas.openxmlformats.org/drawingml/2006/table">
            <a:tbl>
              <a:tblPr firstRow="1" bandRow="1">
                <a:tableStyleId>{C083E6E3-FA7D-4D7B-A595-EF9225AFEA82}</a:tableStyleId>
              </a:tblPr>
              <a:tblGrid>
                <a:gridCol w="264657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34713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60040"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/>
                        <a:t>Определяемые характеристики</a:t>
                      </a:r>
                      <a:endParaRPr lang="ru-RU" sz="105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/>
                        <a:t>Оцениваемый параметр</a:t>
                      </a:r>
                      <a:endParaRPr lang="ru-RU" sz="105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6024">
                <a:tc rowSpan="5">
                  <a:txBody>
                    <a:bodyPr/>
                    <a:lstStyle/>
                    <a:p>
                      <a:pPr algn="ctr"/>
                      <a:endParaRPr lang="en-US" sz="1050" dirty="0" smtClean="0"/>
                    </a:p>
                    <a:p>
                      <a:endParaRPr lang="ru-RU" sz="1050" dirty="0" smtClean="0"/>
                    </a:p>
                    <a:p>
                      <a:endParaRPr lang="ru-RU" sz="1050" dirty="0" smtClean="0"/>
                    </a:p>
                    <a:p>
                      <a:pPr algn="ctr"/>
                      <a:r>
                        <a:rPr lang="ru-RU" sz="1200" dirty="0" smtClean="0"/>
                        <a:t>Термодинамические характеристики</a:t>
                      </a:r>
                      <a:endParaRPr lang="ru-RU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50" dirty="0" smtClean="0"/>
                        <a:t>Температуры</a:t>
                      </a:r>
                      <a:r>
                        <a:rPr lang="ru-RU" sz="1050" baseline="0" dirty="0" smtClean="0"/>
                        <a:t> плавления, кристаллизации, стеклования, кристалличность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6024">
                <a:tc vMerge="1">
                  <a:txBody>
                    <a:bodyPr/>
                    <a:lstStyle/>
                    <a:p>
                      <a:endParaRPr lang="ru-RU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77902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dirty="0" smtClean="0"/>
                        <a:t>Термическая история образца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16024">
                <a:tc vMerge="1">
                  <a:txBody>
                    <a:bodyPr/>
                    <a:lstStyle/>
                    <a:p>
                      <a:endParaRPr lang="ru-RU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77902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dirty="0" smtClean="0"/>
                        <a:t>Идентификация полимера</a:t>
                      </a:r>
                      <a:endParaRPr lang="ru-RU" sz="105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16024">
                <a:tc vMerge="1">
                  <a:txBody>
                    <a:bodyPr/>
                    <a:lstStyle/>
                    <a:p>
                      <a:endParaRPr lang="ru-RU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77902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dirty="0" err="1" smtClean="0"/>
                        <a:t>Нуклеирующие</a:t>
                      </a:r>
                      <a:r>
                        <a:rPr lang="ru-RU" sz="1050" dirty="0" smtClean="0"/>
                        <a:t> добавки</a:t>
                      </a:r>
                      <a:endParaRPr lang="ru-RU" sz="105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30284">
                <a:tc vMerge="1">
                  <a:txBody>
                    <a:bodyPr/>
                    <a:lstStyle/>
                    <a:p>
                      <a:endParaRPr lang="ru-RU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77902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dirty="0" smtClean="0"/>
                        <a:t>Качественный</a:t>
                      </a:r>
                      <a:r>
                        <a:rPr lang="ru-RU" sz="1050" baseline="0" dirty="0" smtClean="0"/>
                        <a:t> состав смесей (есть ограничения)</a:t>
                      </a:r>
                      <a:endParaRPr lang="ru-RU" sz="105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1602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OIT</a:t>
                      </a:r>
                      <a:r>
                        <a:rPr lang="ru-RU" sz="1200" dirty="0" smtClean="0"/>
                        <a:t> (время окислительной индукции)</a:t>
                      </a:r>
                      <a:endParaRPr lang="ru-RU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77902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dirty="0" smtClean="0"/>
                        <a:t>Оценка содержания активных форм антиоксидантов</a:t>
                      </a:r>
                      <a:endParaRPr lang="ru-RU" sz="105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2" name="Прямоугольник 1"/>
          <p:cNvSpPr/>
          <p:nvPr/>
        </p:nvSpPr>
        <p:spPr>
          <a:xfrm>
            <a:off x="3227010" y="2862777"/>
            <a:ext cx="3031383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779025">
              <a:defRPr/>
            </a:pPr>
            <a:r>
              <a:rPr lang="ru-RU" sz="1200" dirty="0"/>
              <a:t>Если в образце происходят изменения, связанные с поглощением или выделением тепла, сенсоры регистрируют и измеряют их, на кривых ДСК наблюдаются отклонения в виде экзо- и эндотермических пиков или ступеней и </a:t>
            </a:r>
            <a:r>
              <a:rPr lang="ru-RU" sz="1200" dirty="0" smtClean="0"/>
              <a:t>образуется динамическая </a:t>
            </a:r>
            <a:r>
              <a:rPr lang="ru-RU" sz="1200" dirty="0"/>
              <a:t>или </a:t>
            </a:r>
            <a:r>
              <a:rPr lang="ru-RU" sz="1200" dirty="0" smtClean="0"/>
              <a:t>изотермическая  дифференциальная кривая </a:t>
            </a:r>
            <a:r>
              <a:rPr lang="ru-RU" sz="1200" dirty="0"/>
              <a:t>теплового потока</a:t>
            </a:r>
          </a:p>
        </p:txBody>
      </p:sp>
      <p:grpSp>
        <p:nvGrpSpPr>
          <p:cNvPr id="15" name="Группа 14"/>
          <p:cNvGrpSpPr/>
          <p:nvPr/>
        </p:nvGrpSpPr>
        <p:grpSpPr>
          <a:xfrm>
            <a:off x="427512" y="2888368"/>
            <a:ext cx="2808349" cy="1598170"/>
            <a:chOff x="2299475" y="1376485"/>
            <a:chExt cx="4868799" cy="2804160"/>
          </a:xfrm>
        </p:grpSpPr>
        <p:pic>
          <p:nvPicPr>
            <p:cNvPr id="13" name="Рисунок 1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11760" y="1376485"/>
              <a:ext cx="4572000" cy="2804160"/>
            </a:xfrm>
            <a:prstGeom prst="rect">
              <a:avLst/>
            </a:prstGeom>
          </p:spPr>
        </p:pic>
        <p:grpSp>
          <p:nvGrpSpPr>
            <p:cNvPr id="14" name="Группа 13"/>
            <p:cNvGrpSpPr/>
            <p:nvPr/>
          </p:nvGrpSpPr>
          <p:grpSpPr>
            <a:xfrm>
              <a:off x="2411760" y="2086181"/>
              <a:ext cx="946840" cy="461530"/>
              <a:chOff x="-1415400" y="1995686"/>
              <a:chExt cx="946840" cy="461530"/>
            </a:xfrm>
          </p:grpSpPr>
          <p:pic>
            <p:nvPicPr>
              <p:cNvPr id="3" name="Рисунок 2"/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74213" b="90374"/>
              <a:stretch/>
            </p:blipFill>
            <p:spPr>
              <a:xfrm>
                <a:off x="-1332655" y="1995686"/>
                <a:ext cx="792088" cy="432048"/>
              </a:xfrm>
              <a:prstGeom prst="rect">
                <a:avLst/>
              </a:prstGeom>
            </p:spPr>
          </p:pic>
          <p:sp>
            <p:nvSpPr>
              <p:cNvPr id="12" name="TextBox 11"/>
              <p:cNvSpPr txBox="1"/>
              <p:nvPr/>
            </p:nvSpPr>
            <p:spPr>
              <a:xfrm>
                <a:off x="-1415400" y="2011693"/>
                <a:ext cx="946840" cy="4455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1050" b="1" dirty="0" smtClean="0">
                    <a:solidFill>
                      <a:schemeClr val="accent6">
                        <a:lumMod val="50000"/>
                      </a:schemeClr>
                    </a:solidFill>
                  </a:rPr>
                  <a:t>Печь</a:t>
                </a:r>
                <a:endParaRPr lang="ru-RU" sz="1050" b="1" dirty="0">
                  <a:solidFill>
                    <a:schemeClr val="accent6">
                      <a:lumMod val="50000"/>
                    </a:schemeClr>
                  </a:solidFill>
                </a:endParaRPr>
              </a:p>
            </p:txBody>
          </p:sp>
        </p:grpSp>
        <p:grpSp>
          <p:nvGrpSpPr>
            <p:cNvPr id="17" name="Группа 16"/>
            <p:cNvGrpSpPr/>
            <p:nvPr/>
          </p:nvGrpSpPr>
          <p:grpSpPr>
            <a:xfrm>
              <a:off x="6104110" y="2545434"/>
              <a:ext cx="1064164" cy="432048"/>
              <a:chOff x="-1348210" y="1995686"/>
              <a:chExt cx="1064164" cy="432048"/>
            </a:xfrm>
          </p:grpSpPr>
          <p:pic>
            <p:nvPicPr>
              <p:cNvPr id="18" name="Рисунок 17"/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74213" b="90374"/>
              <a:stretch/>
            </p:blipFill>
            <p:spPr>
              <a:xfrm>
                <a:off x="-1332655" y="1995686"/>
                <a:ext cx="792088" cy="432048"/>
              </a:xfrm>
              <a:prstGeom prst="rect">
                <a:avLst/>
              </a:prstGeom>
            </p:spPr>
          </p:pic>
          <p:sp>
            <p:nvSpPr>
              <p:cNvPr id="19" name="TextBox 18"/>
              <p:cNvSpPr txBox="1"/>
              <p:nvPr/>
            </p:nvSpPr>
            <p:spPr>
              <a:xfrm>
                <a:off x="-1348210" y="2011693"/>
                <a:ext cx="1064164" cy="3510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700" dirty="0" smtClean="0"/>
                  <a:t>Образец</a:t>
                </a:r>
                <a:endParaRPr lang="ru-RU" sz="700" dirty="0"/>
              </a:p>
            </p:txBody>
          </p:sp>
        </p:grpSp>
        <p:grpSp>
          <p:nvGrpSpPr>
            <p:cNvPr id="20" name="Группа 19"/>
            <p:cNvGrpSpPr/>
            <p:nvPr/>
          </p:nvGrpSpPr>
          <p:grpSpPr>
            <a:xfrm>
              <a:off x="2299475" y="2697834"/>
              <a:ext cx="1145550" cy="556035"/>
              <a:chOff x="-1614110" y="1995686"/>
              <a:chExt cx="1145550" cy="556035"/>
            </a:xfrm>
          </p:grpSpPr>
          <p:pic>
            <p:nvPicPr>
              <p:cNvPr id="21" name="Рисунок 20"/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74213" b="90374"/>
              <a:stretch/>
            </p:blipFill>
            <p:spPr>
              <a:xfrm>
                <a:off x="-1332655" y="1995686"/>
                <a:ext cx="792088" cy="432048"/>
              </a:xfrm>
              <a:prstGeom prst="rect">
                <a:avLst/>
              </a:prstGeom>
            </p:spPr>
          </p:pic>
          <p:sp>
            <p:nvSpPr>
              <p:cNvPr id="22" name="TextBox 21"/>
              <p:cNvSpPr txBox="1"/>
              <p:nvPr/>
            </p:nvSpPr>
            <p:spPr>
              <a:xfrm>
                <a:off x="-1614110" y="2011693"/>
                <a:ext cx="1145550" cy="5400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700" dirty="0" smtClean="0"/>
                  <a:t>Образец сравнения</a:t>
                </a:r>
                <a:endParaRPr lang="ru-RU" sz="700" dirty="0"/>
              </a:p>
            </p:txBody>
          </p:sp>
        </p:grpSp>
      </p:grpSp>
      <p:grpSp>
        <p:nvGrpSpPr>
          <p:cNvPr id="24" name="Группа 23"/>
          <p:cNvGrpSpPr/>
          <p:nvPr/>
        </p:nvGrpSpPr>
        <p:grpSpPr>
          <a:xfrm>
            <a:off x="6254197" y="2715766"/>
            <a:ext cx="2710291" cy="1985226"/>
            <a:chOff x="6306460" y="2605042"/>
            <a:chExt cx="2549974" cy="1573003"/>
          </a:xfrm>
        </p:grpSpPr>
        <p:pic>
          <p:nvPicPr>
            <p:cNvPr id="25" name="Рисунок 24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73" t="4178" r="-1"/>
            <a:stretch/>
          </p:blipFill>
          <p:spPr>
            <a:xfrm>
              <a:off x="6306460" y="2605042"/>
              <a:ext cx="2549974" cy="1573003"/>
            </a:xfrm>
            <a:prstGeom prst="rect">
              <a:avLst/>
            </a:prstGeom>
          </p:spPr>
        </p:pic>
        <p:sp>
          <p:nvSpPr>
            <p:cNvPr id="26" name="TextBox 25"/>
            <p:cNvSpPr txBox="1"/>
            <p:nvPr/>
          </p:nvSpPr>
          <p:spPr>
            <a:xfrm>
              <a:off x="7760473" y="2605043"/>
              <a:ext cx="225299" cy="2237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/>
                <a:t>Tc</a:t>
              </a:r>
              <a:endParaRPr lang="ru-RU" sz="1000" dirty="0"/>
            </a:p>
          </p:txBody>
        </p:sp>
        <p:cxnSp>
          <p:nvCxnSpPr>
            <p:cNvPr id="27" name="Прямая соединительная линия 26"/>
            <p:cNvCxnSpPr/>
            <p:nvPr/>
          </p:nvCxnSpPr>
          <p:spPr bwMode="auto">
            <a:xfrm flipV="1">
              <a:off x="7482177" y="2777844"/>
              <a:ext cx="278296" cy="138499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8" name="Прямая соединительная линия 27"/>
            <p:cNvCxnSpPr/>
            <p:nvPr/>
          </p:nvCxnSpPr>
          <p:spPr bwMode="auto">
            <a:xfrm flipH="1" flipV="1">
              <a:off x="7621325" y="3665551"/>
              <a:ext cx="576470" cy="321648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29" name="TextBox 28"/>
            <p:cNvSpPr txBox="1"/>
            <p:nvPr/>
          </p:nvSpPr>
          <p:spPr>
            <a:xfrm>
              <a:off x="7278435" y="3495245"/>
              <a:ext cx="255087" cy="2237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/>
                <a:t>Tm</a:t>
              </a:r>
              <a:endParaRPr lang="ru-RU" sz="1000" dirty="0"/>
            </a:p>
          </p:txBody>
        </p:sp>
        <p:sp>
          <p:nvSpPr>
            <p:cNvPr id="30" name="Прямоугольник 29"/>
            <p:cNvSpPr/>
            <p:nvPr/>
          </p:nvSpPr>
          <p:spPr>
            <a:xfrm>
              <a:off x="7621325" y="2861210"/>
              <a:ext cx="274946" cy="22374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1000" dirty="0"/>
                <a:t>∆</a:t>
              </a:r>
              <a:r>
                <a:rPr lang="en-US" sz="1000" dirty="0" err="1"/>
                <a:t>H</a:t>
              </a:r>
              <a:r>
                <a:rPr lang="en-US" sz="1000" baseline="-25000" dirty="0" err="1"/>
                <a:t>c</a:t>
              </a:r>
              <a:endParaRPr lang="ru-RU" sz="1000" dirty="0"/>
            </a:p>
          </p:txBody>
        </p:sp>
        <p:cxnSp>
          <p:nvCxnSpPr>
            <p:cNvPr id="31" name="Прямая соединительная линия 30"/>
            <p:cNvCxnSpPr/>
            <p:nvPr/>
          </p:nvCxnSpPr>
          <p:spPr bwMode="auto">
            <a:xfrm flipH="1">
              <a:off x="7482177" y="3054842"/>
              <a:ext cx="203742" cy="302414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32" name="Прямоугольник 31"/>
            <p:cNvSpPr/>
            <p:nvPr/>
          </p:nvSpPr>
          <p:spPr>
            <a:xfrm>
              <a:off x="8197795" y="3549376"/>
              <a:ext cx="505250" cy="21019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000" dirty="0" smtClean="0"/>
                <a:t>∆</a:t>
              </a:r>
              <a:r>
                <a:rPr lang="en-US" sz="1000" dirty="0" err="1"/>
                <a:t>H</a:t>
              </a:r>
              <a:r>
                <a:rPr lang="en-US" sz="1000" baseline="-25000" dirty="0" err="1" smtClean="0"/>
                <a:t>m</a:t>
              </a:r>
              <a:endParaRPr lang="ru-RU" sz="1000" baseline="-25000" dirty="0"/>
            </a:p>
          </p:txBody>
        </p:sp>
      </p:grpSp>
      <p:sp>
        <p:nvSpPr>
          <p:cNvPr id="4" name="Номер слайда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32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58194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3690" y="749270"/>
            <a:ext cx="3830278" cy="205437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Дифференциальная сканирующая калориметрия </a:t>
            </a:r>
            <a:br>
              <a:rPr lang="ru-RU" dirty="0" smtClean="0"/>
            </a:br>
            <a:r>
              <a:rPr lang="ru-RU" dirty="0" smtClean="0"/>
              <a:t>(характеристические температуры)</a:t>
            </a:r>
            <a:endParaRPr lang="ru-RU" dirty="0"/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85456" y="2711309"/>
            <a:ext cx="3515866" cy="1916842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90437" y="880073"/>
            <a:ext cx="4020619" cy="195840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3341653" y="813960"/>
            <a:ext cx="720069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HDPE</a:t>
            </a:r>
            <a:endParaRPr lang="ru-RU" dirty="0"/>
          </a:p>
        </p:txBody>
      </p:sp>
      <p:sp>
        <p:nvSpPr>
          <p:cNvPr id="16" name="TextBox 15"/>
          <p:cNvSpPr txBox="1"/>
          <p:nvPr/>
        </p:nvSpPr>
        <p:spPr>
          <a:xfrm>
            <a:off x="7740352" y="756717"/>
            <a:ext cx="79541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LLDPE</a:t>
            </a:r>
            <a:endParaRPr lang="ru-RU" dirty="0"/>
          </a:p>
        </p:txBody>
      </p:sp>
      <p:sp>
        <p:nvSpPr>
          <p:cNvPr id="17" name="TextBox 16"/>
          <p:cNvSpPr txBox="1"/>
          <p:nvPr/>
        </p:nvSpPr>
        <p:spPr>
          <a:xfrm>
            <a:off x="5547490" y="2770609"/>
            <a:ext cx="688009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</a:t>
            </a:r>
            <a:r>
              <a:rPr lang="en-US" dirty="0" smtClean="0"/>
              <a:t>DPE</a:t>
            </a:r>
            <a:endParaRPr lang="ru-RU" dirty="0"/>
          </a:p>
        </p:txBody>
      </p:sp>
      <p:sp>
        <p:nvSpPr>
          <p:cNvPr id="18" name="TextBox 17"/>
          <p:cNvSpPr txBox="1"/>
          <p:nvPr/>
        </p:nvSpPr>
        <p:spPr>
          <a:xfrm>
            <a:off x="7693389" y="987548"/>
            <a:ext cx="1224136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Tc - 105°C</a:t>
            </a:r>
          </a:p>
          <a:p>
            <a:r>
              <a:rPr lang="ru-RU" sz="1200" dirty="0" smtClean="0"/>
              <a:t>Т</a:t>
            </a:r>
            <a:r>
              <a:rPr lang="en-US" sz="1200" dirty="0" smtClean="0"/>
              <a:t>m - 122°C,</a:t>
            </a:r>
          </a:p>
          <a:p>
            <a:r>
              <a:rPr lang="en-US" sz="1200" dirty="0" smtClean="0"/>
              <a:t>T</a:t>
            </a:r>
            <a:r>
              <a:rPr lang="ru-RU" sz="800" dirty="0" smtClean="0"/>
              <a:t>перегиб - </a:t>
            </a:r>
            <a:r>
              <a:rPr lang="ru-RU" sz="1200" dirty="0" smtClean="0"/>
              <a:t>109</a:t>
            </a:r>
            <a:r>
              <a:rPr lang="en-US" sz="1200" dirty="0"/>
              <a:t>°C</a:t>
            </a:r>
            <a:endParaRPr lang="en-US" sz="1200" dirty="0" smtClean="0"/>
          </a:p>
          <a:p>
            <a:r>
              <a:rPr lang="en-US" sz="1200" dirty="0" err="1" smtClean="0"/>
              <a:t>Xc</a:t>
            </a:r>
            <a:r>
              <a:rPr lang="en-US" sz="1200" dirty="0" smtClean="0"/>
              <a:t> – </a:t>
            </a:r>
            <a:r>
              <a:rPr lang="ru-RU" sz="1200" dirty="0" smtClean="0"/>
              <a:t>39</a:t>
            </a:r>
            <a:r>
              <a:rPr lang="en-US" sz="1200" dirty="0" smtClean="0"/>
              <a:t> %</a:t>
            </a:r>
            <a:endParaRPr lang="ru-RU" sz="1200" dirty="0"/>
          </a:p>
        </p:txBody>
      </p:sp>
      <p:sp>
        <p:nvSpPr>
          <p:cNvPr id="19" name="TextBox 18"/>
          <p:cNvSpPr txBox="1"/>
          <p:nvPr/>
        </p:nvSpPr>
        <p:spPr>
          <a:xfrm>
            <a:off x="5514698" y="3023399"/>
            <a:ext cx="1008112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Tc - 94°C</a:t>
            </a:r>
          </a:p>
          <a:p>
            <a:r>
              <a:rPr lang="ru-RU" sz="1200" dirty="0" smtClean="0"/>
              <a:t>Т</a:t>
            </a:r>
            <a:r>
              <a:rPr lang="en-US" sz="1200" dirty="0" smtClean="0"/>
              <a:t>m - 1</a:t>
            </a:r>
            <a:r>
              <a:rPr lang="ru-RU" sz="1200" dirty="0" smtClean="0"/>
              <a:t>08</a:t>
            </a:r>
            <a:r>
              <a:rPr lang="en-US" sz="1200" dirty="0" smtClean="0"/>
              <a:t>°C</a:t>
            </a:r>
          </a:p>
          <a:p>
            <a:r>
              <a:rPr lang="en-US" sz="1200" dirty="0" err="1" smtClean="0"/>
              <a:t>Xc</a:t>
            </a:r>
            <a:r>
              <a:rPr lang="en-US" sz="1200" dirty="0" smtClean="0"/>
              <a:t> – </a:t>
            </a:r>
            <a:r>
              <a:rPr lang="ru-RU" sz="1200" dirty="0" smtClean="0"/>
              <a:t>38</a:t>
            </a:r>
            <a:r>
              <a:rPr lang="en-US" sz="1200" dirty="0" smtClean="0"/>
              <a:t> %</a:t>
            </a:r>
            <a:endParaRPr lang="ru-RU" sz="1200" dirty="0"/>
          </a:p>
        </p:txBody>
      </p:sp>
      <p:sp>
        <p:nvSpPr>
          <p:cNvPr id="3" name="TextBox 2"/>
          <p:cNvSpPr txBox="1"/>
          <p:nvPr/>
        </p:nvSpPr>
        <p:spPr>
          <a:xfrm>
            <a:off x="3334703" y="1079882"/>
            <a:ext cx="108012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Tc - 113°C</a:t>
            </a:r>
            <a:endParaRPr lang="en-US" sz="1200" dirty="0"/>
          </a:p>
          <a:p>
            <a:r>
              <a:rPr lang="ru-RU" sz="1200" dirty="0" smtClean="0"/>
              <a:t>Т</a:t>
            </a:r>
            <a:r>
              <a:rPr lang="en-US" sz="1200" dirty="0" smtClean="0"/>
              <a:t>m - 134°C</a:t>
            </a:r>
          </a:p>
          <a:p>
            <a:r>
              <a:rPr lang="en-US" sz="1200" dirty="0" err="1" smtClean="0"/>
              <a:t>Xc</a:t>
            </a:r>
            <a:r>
              <a:rPr lang="en-US" sz="1200" dirty="0" smtClean="0"/>
              <a:t> – 77 %</a:t>
            </a:r>
            <a:endParaRPr lang="ru-RU" sz="1200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9035" y="1097436"/>
            <a:ext cx="1752480" cy="611219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89210" y="717100"/>
            <a:ext cx="1760475" cy="101319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81727" y="2945948"/>
            <a:ext cx="1852202" cy="1442071"/>
          </a:xfrm>
          <a:prstGeom prst="rect">
            <a:avLst/>
          </a:prstGeom>
        </p:spPr>
      </p:pic>
      <p:sp>
        <p:nvSpPr>
          <p:cNvPr id="4" name="Номер слайда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33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15817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/>
          <a:srcRect t="3334"/>
          <a:stretch/>
        </p:blipFill>
        <p:spPr>
          <a:xfrm>
            <a:off x="251520" y="726774"/>
            <a:ext cx="3672408" cy="191698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Дифференциальная сканирующая калориметрия </a:t>
            </a:r>
            <a:br>
              <a:rPr lang="ru-RU" dirty="0" smtClean="0"/>
            </a:br>
            <a:r>
              <a:rPr lang="ru-RU" dirty="0" smtClean="0"/>
              <a:t>(характеристические температуры)</a:t>
            </a:r>
            <a:endParaRPr lang="ru-RU" dirty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55976" y="599769"/>
            <a:ext cx="4005750" cy="2180989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6989" y="2726201"/>
            <a:ext cx="3366043" cy="1789158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3133984" y="799430"/>
            <a:ext cx="580608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PPH</a:t>
            </a:r>
            <a:endParaRPr lang="ru-RU" dirty="0"/>
          </a:p>
        </p:txBody>
      </p:sp>
      <p:sp>
        <p:nvSpPr>
          <p:cNvPr id="16" name="TextBox 15"/>
          <p:cNvSpPr txBox="1"/>
          <p:nvPr/>
        </p:nvSpPr>
        <p:spPr>
          <a:xfrm>
            <a:off x="7148101" y="782430"/>
            <a:ext cx="1059906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PPB (PPI)</a:t>
            </a:r>
            <a:endParaRPr lang="ru-RU" dirty="0"/>
          </a:p>
        </p:txBody>
      </p:sp>
      <p:sp>
        <p:nvSpPr>
          <p:cNvPr id="17" name="TextBox 16"/>
          <p:cNvSpPr txBox="1"/>
          <p:nvPr/>
        </p:nvSpPr>
        <p:spPr>
          <a:xfrm>
            <a:off x="3133984" y="2726200"/>
            <a:ext cx="580608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PPR</a:t>
            </a:r>
            <a:endParaRPr lang="ru-RU" dirty="0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50734" y="2705180"/>
            <a:ext cx="4010992" cy="1883553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7266513" y="2705180"/>
            <a:ext cx="1059906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PPB (PPI)</a:t>
            </a:r>
            <a:endParaRPr lang="ru-RU" dirty="0"/>
          </a:p>
        </p:txBody>
      </p:sp>
      <p:sp>
        <p:nvSpPr>
          <p:cNvPr id="14" name="TextBox 13"/>
          <p:cNvSpPr txBox="1"/>
          <p:nvPr/>
        </p:nvSpPr>
        <p:spPr>
          <a:xfrm>
            <a:off x="7738512" y="1038935"/>
            <a:ext cx="1405488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Tc - 121°C</a:t>
            </a:r>
          </a:p>
          <a:p>
            <a:r>
              <a:rPr lang="ru-RU" sz="1200" dirty="0" smtClean="0"/>
              <a:t>Т</a:t>
            </a:r>
            <a:r>
              <a:rPr lang="en-US" sz="1200" dirty="0" smtClean="0"/>
              <a:t>m - 167°C</a:t>
            </a:r>
            <a:endParaRPr lang="ru-RU" sz="1200" dirty="0" smtClean="0"/>
          </a:p>
          <a:p>
            <a:r>
              <a:rPr lang="en-US" sz="1200" dirty="0" smtClean="0"/>
              <a:t>Tm</a:t>
            </a:r>
            <a:r>
              <a:rPr lang="ru-RU" sz="800" dirty="0" smtClean="0"/>
              <a:t> (</a:t>
            </a:r>
            <a:r>
              <a:rPr lang="ru-RU" sz="800" dirty="0" err="1" smtClean="0"/>
              <a:t>доп.пик</a:t>
            </a:r>
            <a:r>
              <a:rPr lang="ru-RU" sz="800" dirty="0" smtClean="0"/>
              <a:t>)</a:t>
            </a:r>
            <a:r>
              <a:rPr lang="ru-RU" sz="1200" dirty="0" smtClean="0"/>
              <a:t> </a:t>
            </a:r>
            <a:r>
              <a:rPr lang="ru-RU" sz="1200" dirty="0"/>
              <a:t>- </a:t>
            </a:r>
            <a:r>
              <a:rPr lang="ru-RU" sz="1200" dirty="0" smtClean="0"/>
              <a:t>1</a:t>
            </a:r>
            <a:r>
              <a:rPr lang="en-US" sz="1200" dirty="0" smtClean="0"/>
              <a:t>17°C</a:t>
            </a:r>
            <a:endParaRPr lang="en-US" sz="1200" dirty="0"/>
          </a:p>
          <a:p>
            <a:r>
              <a:rPr lang="en-US" sz="1200" dirty="0" err="1" smtClean="0"/>
              <a:t>Xc</a:t>
            </a:r>
            <a:r>
              <a:rPr lang="en-US" sz="1200" dirty="0" smtClean="0"/>
              <a:t> – </a:t>
            </a:r>
            <a:r>
              <a:rPr lang="ru-RU" sz="1200" dirty="0" smtClean="0"/>
              <a:t>38</a:t>
            </a:r>
            <a:r>
              <a:rPr lang="en-US" sz="1200" dirty="0" smtClean="0"/>
              <a:t> %</a:t>
            </a:r>
            <a:endParaRPr lang="ru-RU" sz="1200" dirty="0"/>
          </a:p>
        </p:txBody>
      </p:sp>
      <p:sp>
        <p:nvSpPr>
          <p:cNvPr id="20" name="TextBox 19"/>
          <p:cNvSpPr txBox="1"/>
          <p:nvPr/>
        </p:nvSpPr>
        <p:spPr>
          <a:xfrm>
            <a:off x="7623675" y="3118506"/>
            <a:ext cx="1405488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sz="1200" dirty="0" smtClean="0"/>
              <a:t>Т</a:t>
            </a:r>
            <a:r>
              <a:rPr lang="en-US" sz="1200" dirty="0" smtClean="0"/>
              <a:t>g – </a:t>
            </a:r>
            <a:r>
              <a:rPr lang="ru-RU" sz="1200" dirty="0" smtClean="0"/>
              <a:t>минус 37°С</a:t>
            </a:r>
            <a:endParaRPr lang="ru-RU" sz="1200" dirty="0"/>
          </a:p>
        </p:txBody>
      </p:sp>
      <p:sp>
        <p:nvSpPr>
          <p:cNvPr id="21" name="TextBox 20"/>
          <p:cNvSpPr txBox="1"/>
          <p:nvPr/>
        </p:nvSpPr>
        <p:spPr>
          <a:xfrm>
            <a:off x="2915816" y="1090183"/>
            <a:ext cx="1224136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Tc - 119°C</a:t>
            </a:r>
          </a:p>
          <a:p>
            <a:r>
              <a:rPr lang="ru-RU" sz="1200" dirty="0" smtClean="0"/>
              <a:t>Т</a:t>
            </a:r>
            <a:r>
              <a:rPr lang="en-US" sz="1200" dirty="0" smtClean="0"/>
              <a:t>m - 16</a:t>
            </a:r>
            <a:r>
              <a:rPr lang="ru-RU" sz="1200" dirty="0" smtClean="0"/>
              <a:t>3</a:t>
            </a:r>
            <a:r>
              <a:rPr lang="en-US" sz="1200" dirty="0" smtClean="0"/>
              <a:t>°C</a:t>
            </a:r>
            <a:endParaRPr lang="ru-RU" sz="1200" dirty="0" smtClean="0"/>
          </a:p>
          <a:p>
            <a:r>
              <a:rPr lang="en-US" sz="1200" dirty="0" err="1" smtClean="0"/>
              <a:t>Xc</a:t>
            </a:r>
            <a:r>
              <a:rPr lang="en-US" sz="1200" dirty="0" smtClean="0"/>
              <a:t> – </a:t>
            </a:r>
            <a:r>
              <a:rPr lang="ru-RU" sz="1200" dirty="0" smtClean="0"/>
              <a:t>53</a:t>
            </a:r>
            <a:r>
              <a:rPr lang="en-US" sz="1200" dirty="0" smtClean="0"/>
              <a:t> %</a:t>
            </a:r>
            <a:endParaRPr lang="ru-RU" sz="1200" dirty="0"/>
          </a:p>
        </p:txBody>
      </p:sp>
      <p:sp>
        <p:nvSpPr>
          <p:cNvPr id="22" name="TextBox 21"/>
          <p:cNvSpPr txBox="1"/>
          <p:nvPr/>
        </p:nvSpPr>
        <p:spPr>
          <a:xfrm>
            <a:off x="2808527" y="3028345"/>
            <a:ext cx="1224136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Tc - 105°</a:t>
            </a:r>
            <a:endParaRPr lang="ru-RU" sz="1200" dirty="0" smtClean="0"/>
          </a:p>
          <a:p>
            <a:r>
              <a:rPr lang="ru-RU" sz="1200" dirty="0" smtClean="0"/>
              <a:t>Т</a:t>
            </a:r>
            <a:r>
              <a:rPr lang="en-US" sz="1200" dirty="0" smtClean="0"/>
              <a:t>m - 1</a:t>
            </a:r>
            <a:r>
              <a:rPr lang="ru-RU" sz="1200" dirty="0" smtClean="0"/>
              <a:t>43</a:t>
            </a:r>
            <a:r>
              <a:rPr lang="en-US" sz="1200" dirty="0" smtClean="0"/>
              <a:t>°C</a:t>
            </a:r>
            <a:endParaRPr lang="ru-RU" sz="1200" dirty="0" smtClean="0"/>
          </a:p>
          <a:p>
            <a:r>
              <a:rPr lang="en-US" sz="1200" dirty="0" err="1" smtClean="0"/>
              <a:t>Xc</a:t>
            </a:r>
            <a:r>
              <a:rPr lang="en-US" sz="1200" dirty="0" smtClean="0"/>
              <a:t> – </a:t>
            </a:r>
            <a:r>
              <a:rPr lang="ru-RU" sz="1200" dirty="0" smtClean="0"/>
              <a:t>39</a:t>
            </a:r>
            <a:r>
              <a:rPr lang="en-US" sz="1200" dirty="0" smtClean="0"/>
              <a:t> %</a:t>
            </a:r>
            <a:endParaRPr lang="ru-RU" sz="12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2801" y="1281681"/>
            <a:ext cx="1410741" cy="42737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97052" y="3133542"/>
            <a:ext cx="1344038" cy="35107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764828" y="689473"/>
            <a:ext cx="1731977" cy="975348"/>
          </a:xfrm>
          <a:prstGeom prst="rect">
            <a:avLst/>
          </a:prstGeom>
        </p:spPr>
      </p:pic>
      <p:sp>
        <p:nvSpPr>
          <p:cNvPr id="5" name="Номер слайда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34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76306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Вопрос: какие полимеры на графике?</a:t>
            </a:r>
            <a:endParaRPr lang="ru-RU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/>
          <a:srcRect l="427" t="1151" r="1" b="1"/>
          <a:stretch/>
        </p:blipFill>
        <p:spPr>
          <a:xfrm>
            <a:off x="824546" y="627534"/>
            <a:ext cx="7637685" cy="367240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652120" y="3579862"/>
            <a:ext cx="936104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sz="1400" b="1" dirty="0" smtClean="0"/>
              <a:t>131°С</a:t>
            </a:r>
            <a:endParaRPr lang="ru-RU" sz="14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7094804" y="3148975"/>
            <a:ext cx="1134566" cy="73866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ru-RU" sz="1400" b="1" dirty="0" smtClean="0"/>
          </a:p>
          <a:p>
            <a:r>
              <a:rPr lang="ru-RU" sz="1400" b="1" dirty="0" smtClean="0"/>
              <a:t>164°С</a:t>
            </a:r>
          </a:p>
          <a:p>
            <a:endParaRPr lang="ru-RU" sz="1400" b="1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35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13588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179512" y="73174"/>
            <a:ext cx="8481695" cy="252672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Дифференциальная сканирующая калориметрия</a:t>
            </a:r>
            <a:r>
              <a:rPr lang="en-US" dirty="0" smtClean="0"/>
              <a:t> (</a:t>
            </a:r>
            <a:r>
              <a:rPr lang="ru-RU" dirty="0" smtClean="0"/>
              <a:t>идентификация полимера)</a:t>
            </a:r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82669" y="439203"/>
            <a:ext cx="57606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u="sng" dirty="0" smtClean="0">
                <a:solidFill>
                  <a:srgbClr val="E20000"/>
                </a:solidFill>
              </a:rPr>
              <a:t>Проблема: изменение геометрии готового изделия</a:t>
            </a:r>
            <a:endParaRPr lang="en-US" sz="1200" u="sng" dirty="0" smtClean="0">
              <a:solidFill>
                <a:srgbClr val="E20000"/>
              </a:solidFill>
            </a:endParaRPr>
          </a:p>
          <a:p>
            <a:r>
              <a:rPr lang="ru-RU" sz="1200" u="sng" dirty="0" smtClean="0">
                <a:solidFill>
                  <a:srgbClr val="E20000"/>
                </a:solidFill>
              </a:rPr>
              <a:t>Материал</a:t>
            </a:r>
            <a:r>
              <a:rPr lang="ru-RU" sz="1200" u="sng" dirty="0">
                <a:solidFill>
                  <a:srgbClr val="E20000"/>
                </a:solidFill>
              </a:rPr>
              <a:t>: </a:t>
            </a:r>
            <a:r>
              <a:rPr lang="en-US" sz="1200" u="sng" dirty="0" smtClean="0">
                <a:solidFill>
                  <a:srgbClr val="E20000"/>
                </a:solidFill>
              </a:rPr>
              <a:t>LLDPE</a:t>
            </a:r>
            <a:endParaRPr lang="en-US" sz="1200" u="sng" dirty="0">
              <a:solidFill>
                <a:srgbClr val="E20000"/>
              </a:solidFill>
            </a:endParaRPr>
          </a:p>
        </p:txBody>
      </p:sp>
      <p:graphicFrame>
        <p:nvGraphicFramePr>
          <p:cNvPr id="15" name="Таблица 14"/>
          <p:cNvGraphicFramePr>
            <a:graphicFrameLocks noGrp="1"/>
          </p:cNvGraphicFramePr>
          <p:nvPr>
            <p:extLst/>
          </p:nvPr>
        </p:nvGraphicFramePr>
        <p:xfrm>
          <a:off x="179512" y="933508"/>
          <a:ext cx="4032448" cy="25603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6129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6493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5453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98082">
                <a:tc gridSpan="3">
                  <a:txBody>
                    <a:bodyPr/>
                    <a:lstStyle/>
                    <a:p>
                      <a:pPr algn="ctr"/>
                      <a:r>
                        <a:rPr lang="ru-RU" sz="1200" baseline="0" dirty="0" smtClean="0"/>
                        <a:t>Термодинамические характеристики образцов изделий</a:t>
                      </a:r>
                      <a:endParaRPr lang="ru-RU" sz="12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sz="900" dirty="0" smtClean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9170">
                <a:tc>
                  <a:txBody>
                    <a:bodyPr/>
                    <a:lstStyle/>
                    <a:p>
                      <a:pPr algn="l"/>
                      <a:r>
                        <a:rPr lang="ru-RU" sz="1200" dirty="0" smtClean="0"/>
                        <a:t>Показатель</a:t>
                      </a:r>
                      <a:endParaRPr lang="ru-RU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Изделие</a:t>
                      </a:r>
                      <a:r>
                        <a:rPr lang="ru-RU" sz="1200" baseline="0" dirty="0" smtClean="0"/>
                        <a:t> сравнения</a:t>
                      </a:r>
                      <a:endParaRPr lang="ru-RU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Изделие претензионное</a:t>
                      </a:r>
                      <a:endParaRPr lang="ru-RU" sz="1200" dirty="0" smtClean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9170">
                <a:tc>
                  <a:txBody>
                    <a:bodyPr/>
                    <a:lstStyle/>
                    <a:p>
                      <a:pPr algn="l"/>
                      <a:r>
                        <a:rPr lang="ru-RU" sz="1200" dirty="0" smtClean="0"/>
                        <a:t>Температура</a:t>
                      </a:r>
                      <a:r>
                        <a:rPr lang="ru-RU" sz="1200" baseline="0" dirty="0" smtClean="0"/>
                        <a:t> 2-го плавления, °С</a:t>
                      </a:r>
                      <a:endParaRPr lang="ru-RU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120</a:t>
                      </a:r>
                      <a:endParaRPr lang="ru-RU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122</a:t>
                      </a:r>
                      <a:endParaRPr lang="ru-RU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10905">
                <a:tc>
                  <a:txBody>
                    <a:bodyPr/>
                    <a:lstStyle/>
                    <a:p>
                      <a:pPr algn="l"/>
                      <a:r>
                        <a:rPr lang="ru-RU" sz="1200" dirty="0" smtClean="0"/>
                        <a:t>Доп.</a:t>
                      </a:r>
                      <a:r>
                        <a:rPr lang="ru-RU" sz="1200" baseline="0" dirty="0" smtClean="0"/>
                        <a:t> пики на кривой 2-ого плавления, °С</a:t>
                      </a:r>
                      <a:endParaRPr lang="ru-RU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-</a:t>
                      </a:r>
                      <a:endParaRPr lang="ru-RU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161</a:t>
                      </a:r>
                      <a:endParaRPr lang="ru-RU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11981">
                <a:tc>
                  <a:txBody>
                    <a:bodyPr/>
                    <a:lstStyle/>
                    <a:p>
                      <a:pPr marL="0" marR="0" indent="0" algn="l" defTabSz="77902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/>
                        <a:t>T</a:t>
                      </a:r>
                      <a:r>
                        <a:rPr lang="en-US" sz="1200" baseline="-25000" dirty="0" smtClean="0"/>
                        <a:t>c</a:t>
                      </a:r>
                      <a:r>
                        <a:rPr lang="en-US" sz="1200" dirty="0" smtClean="0"/>
                        <a:t>,</a:t>
                      </a:r>
                      <a:r>
                        <a:rPr lang="en-US" sz="1200" baseline="0" dirty="0" smtClean="0"/>
                        <a:t> °C</a:t>
                      </a:r>
                      <a:endParaRPr lang="ru-RU" sz="1200" dirty="0" smtClean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108</a:t>
                      </a:r>
                      <a:endParaRPr lang="ru-RU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112</a:t>
                      </a:r>
                      <a:endParaRPr lang="ru-RU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62521">
                <a:tc>
                  <a:txBody>
                    <a:bodyPr/>
                    <a:lstStyle/>
                    <a:p>
                      <a:pPr marL="0" marR="0" indent="0" algn="l" defTabSz="77902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/>
                        <a:t>Полимерный состав</a:t>
                      </a:r>
                      <a:endParaRPr lang="ru-RU" sz="1200" dirty="0" smtClean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LLDPE</a:t>
                      </a:r>
                      <a:endParaRPr lang="ru-RU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LLDPE</a:t>
                      </a:r>
                      <a:r>
                        <a:rPr lang="ru-RU" sz="1200" dirty="0" smtClean="0"/>
                        <a:t> +</a:t>
                      </a:r>
                      <a:r>
                        <a:rPr lang="ru-RU" sz="1200" baseline="0" dirty="0" smtClean="0"/>
                        <a:t> </a:t>
                      </a:r>
                      <a:r>
                        <a:rPr lang="en-US" sz="1200" baseline="0" dirty="0" smtClean="0"/>
                        <a:t>PP (</a:t>
                      </a:r>
                      <a:r>
                        <a:rPr lang="ru-RU" sz="1200" dirty="0" smtClean="0"/>
                        <a:t>≈</a:t>
                      </a:r>
                      <a:r>
                        <a:rPr lang="en-US" sz="1200" dirty="0" smtClean="0"/>
                        <a:t>2-3%)</a:t>
                      </a:r>
                      <a:endParaRPr lang="ru-RU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36" name="TextBox 35"/>
          <p:cNvSpPr txBox="1"/>
          <p:nvPr/>
        </p:nvSpPr>
        <p:spPr>
          <a:xfrm>
            <a:off x="95328" y="3776060"/>
            <a:ext cx="57663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200" dirty="0" smtClean="0"/>
              <a:t>Изделия изготовлены из линейного полиэтилена низкой плотности, однако в претензионном обнаружен также </a:t>
            </a:r>
            <a:r>
              <a:rPr lang="ru-RU" sz="1200" dirty="0" err="1" smtClean="0"/>
              <a:t>гомополипропилен</a:t>
            </a:r>
            <a:r>
              <a:rPr lang="ru-RU" sz="1200" dirty="0" smtClean="0"/>
              <a:t>.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/>
          <a:srcRect l="558" r="-1" b="226"/>
          <a:stretch/>
        </p:blipFill>
        <p:spPr>
          <a:xfrm>
            <a:off x="4299288" y="343049"/>
            <a:ext cx="4645494" cy="2628502"/>
          </a:xfrm>
          <a:prstGeom prst="rect">
            <a:avLst/>
          </a:prstGeom>
        </p:spPr>
      </p:pic>
      <p:grpSp>
        <p:nvGrpSpPr>
          <p:cNvPr id="21" name="Группа 20"/>
          <p:cNvGrpSpPr/>
          <p:nvPr/>
        </p:nvGrpSpPr>
        <p:grpSpPr>
          <a:xfrm>
            <a:off x="6149326" y="2999978"/>
            <a:ext cx="1306818" cy="1620903"/>
            <a:chOff x="4051605" y="987574"/>
            <a:chExt cx="1384490" cy="1620903"/>
          </a:xfrm>
        </p:grpSpPr>
        <p:pic>
          <p:nvPicPr>
            <p:cNvPr id="22" name="Рисунок 21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462" t="15982" r="-1" b="34931"/>
            <a:stretch/>
          </p:blipFill>
          <p:spPr>
            <a:xfrm rot="10800000">
              <a:off x="4051605" y="987574"/>
              <a:ext cx="1384490" cy="1620903"/>
            </a:xfrm>
            <a:prstGeom prst="rect">
              <a:avLst/>
            </a:prstGeom>
          </p:spPr>
        </p:pic>
        <p:sp>
          <p:nvSpPr>
            <p:cNvPr id="23" name="TextBox 22"/>
            <p:cNvSpPr txBox="1"/>
            <p:nvPr/>
          </p:nvSpPr>
          <p:spPr>
            <a:xfrm>
              <a:off x="4051608" y="2134646"/>
              <a:ext cx="138448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200" dirty="0">
                  <a:solidFill>
                    <a:schemeClr val="accent1">
                      <a:lumMod val="60000"/>
                      <a:lumOff val="40000"/>
                    </a:schemeClr>
                  </a:solidFill>
                </a:rPr>
                <a:t>изделие претензионное</a:t>
              </a:r>
            </a:p>
          </p:txBody>
        </p:sp>
      </p:grpSp>
      <p:grpSp>
        <p:nvGrpSpPr>
          <p:cNvPr id="25" name="Группа 24"/>
          <p:cNvGrpSpPr/>
          <p:nvPr/>
        </p:nvGrpSpPr>
        <p:grpSpPr>
          <a:xfrm>
            <a:off x="7743784" y="3003798"/>
            <a:ext cx="1200998" cy="1617083"/>
            <a:chOff x="7304696" y="829616"/>
            <a:chExt cx="1118084" cy="1617083"/>
          </a:xfrm>
        </p:grpSpPr>
        <p:pic>
          <p:nvPicPr>
            <p:cNvPr id="26" name="Рисунок 25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7" t="13343" r="71960" b="37686"/>
            <a:stretch/>
          </p:blipFill>
          <p:spPr>
            <a:xfrm rot="10800000">
              <a:off x="7304696" y="829616"/>
              <a:ext cx="1118084" cy="1617083"/>
            </a:xfrm>
            <a:prstGeom prst="rect">
              <a:avLst/>
            </a:prstGeom>
          </p:spPr>
        </p:pic>
        <p:sp>
          <p:nvSpPr>
            <p:cNvPr id="28" name="TextBox 27"/>
            <p:cNvSpPr txBox="1"/>
            <p:nvPr/>
          </p:nvSpPr>
          <p:spPr>
            <a:xfrm>
              <a:off x="7314982" y="1972869"/>
              <a:ext cx="87462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200" dirty="0">
                  <a:solidFill>
                    <a:schemeClr val="accent1">
                      <a:lumMod val="60000"/>
                      <a:lumOff val="40000"/>
                    </a:schemeClr>
                  </a:solidFill>
                </a:rPr>
                <a:t>изделие </a:t>
              </a:r>
              <a:r>
                <a:rPr lang="ru-RU" sz="1200" dirty="0" smtClean="0">
                  <a:solidFill>
                    <a:schemeClr val="accent1">
                      <a:lumMod val="60000"/>
                      <a:lumOff val="40000"/>
                    </a:schemeClr>
                  </a:solidFill>
                </a:rPr>
                <a:t>сравнения</a:t>
              </a:r>
              <a:endParaRPr lang="ru-RU" sz="1200" dirty="0">
                <a:solidFill>
                  <a:schemeClr val="accent1">
                    <a:lumMod val="60000"/>
                    <a:lumOff val="40000"/>
                  </a:schemeClr>
                </a:solidFill>
              </a:endParaRPr>
            </a:p>
          </p:txBody>
        </p:sp>
      </p:grp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36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03161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Дифференциальная сканирующая калориметрия</a:t>
            </a:r>
            <a:br>
              <a:rPr lang="ru-RU" dirty="0" smtClean="0"/>
            </a:br>
            <a:r>
              <a:rPr lang="ru-RU" dirty="0" smtClean="0"/>
              <a:t>(эффект </a:t>
            </a:r>
            <a:r>
              <a:rPr lang="ru-RU" dirty="0" err="1" smtClean="0"/>
              <a:t>нуклеатора</a:t>
            </a:r>
            <a:r>
              <a:rPr lang="ru-RU" dirty="0"/>
              <a:t>)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55776" y="621110"/>
            <a:ext cx="4144235" cy="238480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/>
          <a:srcRect l="49555"/>
          <a:stretch/>
        </p:blipFill>
        <p:spPr>
          <a:xfrm>
            <a:off x="402542" y="2139702"/>
            <a:ext cx="2345610" cy="154766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/>
          <a:srcRect r="51678" b="-4653"/>
          <a:stretch/>
        </p:blipFill>
        <p:spPr>
          <a:xfrm rot="10800000">
            <a:off x="6746106" y="2139702"/>
            <a:ext cx="2246902" cy="1619676"/>
          </a:xfrm>
          <a:prstGeom prst="rect">
            <a:avLst/>
          </a:prstGeom>
        </p:spPr>
      </p:pic>
      <p:cxnSp>
        <p:nvCxnSpPr>
          <p:cNvPr id="14" name="Прямая со стрелкой 13"/>
          <p:cNvCxnSpPr/>
          <p:nvPr/>
        </p:nvCxnSpPr>
        <p:spPr bwMode="auto">
          <a:xfrm>
            <a:off x="5580112" y="1882155"/>
            <a:ext cx="1800200" cy="144016"/>
          </a:xfrm>
          <a:prstGeom prst="straightConnector1">
            <a:avLst/>
          </a:prstGeom>
          <a:ln>
            <a:headEnd type="none" w="med" len="med"/>
            <a:tailEnd type="triangle"/>
          </a:ln>
          <a:extLst/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16" name="Прямая со стрелкой 15"/>
          <p:cNvCxnSpPr/>
          <p:nvPr/>
        </p:nvCxnSpPr>
        <p:spPr bwMode="auto">
          <a:xfrm flipH="1">
            <a:off x="2123728" y="1923678"/>
            <a:ext cx="2088232" cy="144016"/>
          </a:xfrm>
          <a:prstGeom prst="straightConnector1">
            <a:avLst/>
          </a:prstGeom>
          <a:ln>
            <a:headEnd type="none" w="med" len="med"/>
            <a:tailEnd type="triangle"/>
          </a:ln>
          <a:extLst/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2915816" y="3289915"/>
            <a:ext cx="410445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/>
              <a:t>Добавление </a:t>
            </a:r>
            <a:r>
              <a:rPr lang="ru-RU" sz="1200" dirty="0" err="1" smtClean="0"/>
              <a:t>нуклеатора</a:t>
            </a:r>
            <a:r>
              <a:rPr lang="ru-RU" sz="1200" dirty="0" smtClean="0"/>
              <a:t> приводит: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ru-RU" sz="1200" dirty="0" smtClean="0"/>
              <a:t>К увеличению температуры кристаллизации ☺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dirty="0" smtClean="0"/>
              <a:t>Улучшению прозрачности </a:t>
            </a:r>
            <a:r>
              <a:rPr lang="ru-RU" sz="1200" dirty="0"/>
              <a:t>☺</a:t>
            </a:r>
            <a:endParaRPr lang="ru-RU" sz="1200" dirty="0" smtClean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dirty="0" smtClean="0"/>
              <a:t>Ускорению цикла при переработке ☺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37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35862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1374" y="170397"/>
            <a:ext cx="8481695" cy="474379"/>
          </a:xfrm>
        </p:spPr>
        <p:txBody>
          <a:bodyPr/>
          <a:lstStyle/>
          <a:p>
            <a:r>
              <a:rPr lang="ru-RU" dirty="0" smtClean="0"/>
              <a:t>Инфракрасная спектроскопия</a:t>
            </a:r>
            <a:endParaRPr lang="ru-RU" dirty="0"/>
          </a:p>
        </p:txBody>
      </p:sp>
      <p:graphicFrame>
        <p:nvGraphicFramePr>
          <p:cNvPr id="32" name="Таблица 31"/>
          <p:cNvGraphicFramePr>
            <a:graphicFrameLocks noGrp="1"/>
          </p:cNvGraphicFramePr>
          <p:nvPr>
            <p:extLst/>
          </p:nvPr>
        </p:nvGraphicFramePr>
        <p:xfrm>
          <a:off x="187478" y="509311"/>
          <a:ext cx="5040560" cy="10058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4416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5618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4021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60040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Метод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Определяемые характеристики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Оцениваемый параметр</a:t>
                      </a:r>
                      <a:endParaRPr lang="ru-RU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9630"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Пропускание</a:t>
                      </a:r>
                      <a:endParaRPr lang="ru-RU" sz="1200" dirty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r>
                        <a:rPr lang="ru-RU" sz="1200" dirty="0" smtClean="0"/>
                        <a:t>Характеристические</a:t>
                      </a:r>
                      <a:r>
                        <a:rPr lang="ru-RU" sz="1200" baseline="0" dirty="0" smtClean="0"/>
                        <a:t> полосы </a:t>
                      </a:r>
                      <a:endParaRPr lang="ru-RU" sz="1200" dirty="0"/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marL="0" marR="0" indent="0" algn="l" defTabSz="77902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/>
                        <a:t>Идентификация веществ по функциональным группам</a:t>
                      </a:r>
                      <a:endParaRPr lang="ru-RU" sz="12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46587"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НПВО</a:t>
                      </a:r>
                      <a:endParaRPr lang="ru-RU" sz="12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sz="10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marL="0" marR="0" indent="0" algn="l" defTabSz="77902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20" name="Picture 2" descr="Bruker's TG-FTIR interface can couple TENSOR and VERTEX Series FTIR spectrometers to a TG system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13" t="29546" r="59508" b="16794"/>
          <a:stretch/>
        </p:blipFill>
        <p:spPr bwMode="auto">
          <a:xfrm>
            <a:off x="6237202" y="483518"/>
            <a:ext cx="2233878" cy="1182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1" name="Группа 20"/>
          <p:cNvGrpSpPr/>
          <p:nvPr/>
        </p:nvGrpSpPr>
        <p:grpSpPr>
          <a:xfrm>
            <a:off x="2666243" y="2139702"/>
            <a:ext cx="2471701" cy="735786"/>
            <a:chOff x="1127717" y="3477631"/>
            <a:chExt cx="3251688" cy="955278"/>
          </a:xfrm>
        </p:grpSpPr>
        <p:pic>
          <p:nvPicPr>
            <p:cNvPr id="9" name="Picture 19" descr="Asymmetrical stretching.gif">
              <a:hlinkClick r:id="rId4"/>
            </p:cNvPr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44476" y="3477631"/>
              <a:ext cx="708028" cy="5027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17" descr="Symmetrical stretching.gif">
              <a:hlinkClick r:id="rId6"/>
            </p:cNvPr>
            <p:cNvPicPr>
              <a:picLocks noChangeAspect="1" noChangeArrowheads="1" noCrop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68196" y="3477631"/>
              <a:ext cx="708028" cy="5027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21" descr="Scissoring.gif">
              <a:hlinkClick r:id="rId8"/>
            </p:cNvPr>
            <p:cNvPicPr>
              <a:picLocks noChangeAspect="1" noChangeArrowheads="1" noCrop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27717" y="3930208"/>
              <a:ext cx="708028" cy="5027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23" descr="Modo rotacao.gif">
              <a:hlinkClick r:id="rId10"/>
            </p:cNvPr>
            <p:cNvPicPr>
              <a:picLocks noChangeAspect="1" noChangeArrowheads="1" noCrop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43934" y="3930208"/>
              <a:ext cx="708028" cy="5027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25" descr="Wagging.gif">
              <a:hlinkClick r:id="rId12"/>
            </p:cNvPr>
            <p:cNvPicPr>
              <a:picLocks noChangeAspect="1" noChangeArrowheads="1" noCrop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31588" y="3930208"/>
              <a:ext cx="708028" cy="5027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27" descr="Twisting.gif">
              <a:hlinkClick r:id="rId14"/>
            </p:cNvPr>
            <p:cNvPicPr>
              <a:picLocks noChangeAspect="1" noChangeArrowheads="1" noCrop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71377" y="3930208"/>
              <a:ext cx="708028" cy="5027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6" name="TextBox 15"/>
          <p:cNvSpPr txBox="1"/>
          <p:nvPr/>
        </p:nvSpPr>
        <p:spPr>
          <a:xfrm>
            <a:off x="1043608" y="1719814"/>
            <a:ext cx="144016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ИК излучение</a:t>
            </a:r>
            <a:endParaRPr lang="ru-RU" dirty="0"/>
          </a:p>
        </p:txBody>
      </p:sp>
      <p:sp>
        <p:nvSpPr>
          <p:cNvPr id="17" name="Прямоугольник 16"/>
          <p:cNvSpPr/>
          <p:nvPr/>
        </p:nvSpPr>
        <p:spPr>
          <a:xfrm>
            <a:off x="3363901" y="1703980"/>
            <a:ext cx="1076385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Вещество</a:t>
            </a:r>
            <a:endParaRPr lang="ru-RU" dirty="0"/>
          </a:p>
        </p:txBody>
      </p:sp>
      <p:sp>
        <p:nvSpPr>
          <p:cNvPr id="19" name="Стрелка вниз 18"/>
          <p:cNvSpPr/>
          <p:nvPr/>
        </p:nvSpPr>
        <p:spPr bwMode="auto">
          <a:xfrm rot="16200000">
            <a:off x="2542865" y="1772253"/>
            <a:ext cx="216024" cy="231402"/>
          </a:xfrm>
          <a:prstGeom prst="downArrow">
            <a:avLst/>
          </a:prstGeom>
          <a:ln w="6350">
            <a:headEnd type="none" w="med" len="med"/>
            <a:tailEnd type="none" w="med" len="med"/>
          </a:ln>
          <a:ex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7" name="Стрелка вниз 26"/>
          <p:cNvSpPr/>
          <p:nvPr/>
        </p:nvSpPr>
        <p:spPr bwMode="auto">
          <a:xfrm>
            <a:off x="3794081" y="1995686"/>
            <a:ext cx="216024" cy="231402"/>
          </a:xfrm>
          <a:prstGeom prst="downArrow">
            <a:avLst/>
          </a:prstGeom>
          <a:ln w="6350">
            <a:headEnd type="none" w="med" len="med"/>
            <a:tailEnd type="none" w="med" len="med"/>
          </a:ln>
          <a:ex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251519" y="2042979"/>
            <a:ext cx="2472555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779025"/>
            <a:r>
              <a:rPr lang="ru-RU" sz="1050" dirty="0"/>
              <a:t>Валентные колебания </a:t>
            </a:r>
            <a:r>
              <a:rPr lang="ru-RU" sz="1050" dirty="0" smtClean="0"/>
              <a:t>возникают вследствие изменения межатомного </a:t>
            </a:r>
            <a:r>
              <a:rPr lang="ru-RU" sz="1050" dirty="0"/>
              <a:t>расстояния </a:t>
            </a:r>
            <a:r>
              <a:rPr lang="ru-RU" sz="1050" dirty="0" smtClean="0"/>
              <a:t>в направлении </a:t>
            </a:r>
            <a:r>
              <a:rPr lang="ru-RU" sz="1050" dirty="0"/>
              <a:t>химической </a:t>
            </a:r>
            <a:r>
              <a:rPr lang="ru-RU" sz="1050" dirty="0" smtClean="0"/>
              <a:t>связи между атомами</a:t>
            </a:r>
            <a:endParaRPr lang="ru-RU" sz="1050" dirty="0"/>
          </a:p>
        </p:txBody>
      </p:sp>
      <p:sp>
        <p:nvSpPr>
          <p:cNvPr id="24" name="Прямоугольник 23"/>
          <p:cNvSpPr/>
          <p:nvPr/>
        </p:nvSpPr>
        <p:spPr>
          <a:xfrm>
            <a:off x="251519" y="2802643"/>
            <a:ext cx="2232249" cy="5770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50" dirty="0"/>
              <a:t>Деформационные колебания </a:t>
            </a:r>
            <a:r>
              <a:rPr lang="ru-RU" sz="1050" dirty="0" smtClean="0"/>
              <a:t>связаны с изменением </a:t>
            </a:r>
            <a:r>
              <a:rPr lang="ru-RU" sz="1050" dirty="0"/>
              <a:t>углов между связям </a:t>
            </a:r>
          </a:p>
        </p:txBody>
      </p:sp>
      <p:sp>
        <p:nvSpPr>
          <p:cNvPr id="29" name="Прямоугольник 28"/>
          <p:cNvSpPr/>
          <p:nvPr/>
        </p:nvSpPr>
        <p:spPr>
          <a:xfrm>
            <a:off x="2861730" y="3076235"/>
            <a:ext cx="2080727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Регистрация спектра</a:t>
            </a:r>
            <a:endParaRPr lang="ru-RU" dirty="0"/>
          </a:p>
        </p:txBody>
      </p:sp>
      <p:sp>
        <p:nvSpPr>
          <p:cNvPr id="30" name="Стрелка вниз 29"/>
          <p:cNvSpPr/>
          <p:nvPr/>
        </p:nvSpPr>
        <p:spPr bwMode="auto">
          <a:xfrm>
            <a:off x="3794081" y="2859782"/>
            <a:ext cx="216024" cy="231402"/>
          </a:xfrm>
          <a:prstGeom prst="downArrow">
            <a:avLst/>
          </a:prstGeom>
          <a:ln w="6350">
            <a:headEnd type="none" w="med" len="med"/>
            <a:tailEnd type="none" w="med" len="med"/>
          </a:ln>
          <a:ex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5657599" y="2063624"/>
            <a:ext cx="345638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/>
              <a:t>Спектроскопия </a:t>
            </a:r>
            <a:r>
              <a:rPr lang="ru-RU" sz="1200" b="1" dirty="0" smtClean="0"/>
              <a:t>пропускания</a:t>
            </a:r>
            <a:r>
              <a:rPr lang="ru-RU" sz="1200" dirty="0" smtClean="0"/>
              <a:t/>
            </a:r>
            <a:br>
              <a:rPr lang="ru-RU" sz="1200" dirty="0" smtClean="0"/>
            </a:br>
            <a:r>
              <a:rPr lang="ru-RU" sz="1200" dirty="0" smtClean="0"/>
              <a:t>П</a:t>
            </a:r>
            <a:r>
              <a:rPr lang="ru-RU" altLang="ru-RU" sz="1200" dirty="0" smtClean="0">
                <a:latin typeface="Arial" pitchFamily="34" charset="0"/>
              </a:rPr>
              <a:t>ропускание потока света через образец.</a:t>
            </a:r>
          </a:p>
          <a:p>
            <a:r>
              <a:rPr lang="ru-RU" altLang="ru-RU" sz="1200" dirty="0" smtClean="0">
                <a:latin typeface="Arial" pitchFamily="34" charset="0"/>
              </a:rPr>
              <a:t>Качественный/количественный анализ</a:t>
            </a:r>
            <a:endParaRPr lang="ru-RU" altLang="ru-RU" sz="1200" dirty="0">
              <a:latin typeface="Arial" pitchFamily="34" charset="0"/>
            </a:endParaRPr>
          </a:p>
          <a:p>
            <a:endParaRPr lang="ru-RU" sz="1200" dirty="0" smtClean="0"/>
          </a:p>
          <a:p>
            <a:r>
              <a:rPr lang="ru-RU" sz="1200" b="1" dirty="0"/>
              <a:t>Метод </a:t>
            </a:r>
            <a:r>
              <a:rPr lang="ru-RU" sz="1200" b="1" dirty="0" smtClean="0"/>
              <a:t>нарушенного </a:t>
            </a:r>
            <a:r>
              <a:rPr lang="ru-RU" sz="1200" b="1" dirty="0"/>
              <a:t>полного внутреннего отражения</a:t>
            </a:r>
          </a:p>
          <a:p>
            <a:r>
              <a:rPr lang="ru-RU" sz="1200" dirty="0" smtClean="0"/>
              <a:t>Исследование поверхностного слоя </a:t>
            </a:r>
            <a:r>
              <a:rPr lang="ru-RU" sz="1200" dirty="0"/>
              <a:t>образца  ≈ 20 </a:t>
            </a:r>
            <a:r>
              <a:rPr lang="ru-RU" sz="1200" dirty="0" smtClean="0"/>
              <a:t>мкм</a:t>
            </a:r>
          </a:p>
          <a:p>
            <a:r>
              <a:rPr lang="ru-RU" sz="1200" dirty="0" smtClean="0"/>
              <a:t>Качественный анализ</a:t>
            </a:r>
            <a:endParaRPr lang="ru-RU" sz="1200" dirty="0"/>
          </a:p>
          <a:p>
            <a:endParaRPr lang="ru-RU" sz="1200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752" y="3365371"/>
            <a:ext cx="3124683" cy="1335621"/>
          </a:xfrm>
          <a:prstGeom prst="rect">
            <a:avLst/>
          </a:prstGeom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38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77215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1374" y="170397"/>
            <a:ext cx="8481695" cy="474379"/>
          </a:xfrm>
        </p:spPr>
        <p:txBody>
          <a:bodyPr/>
          <a:lstStyle/>
          <a:p>
            <a:r>
              <a:rPr lang="ru-RU" dirty="0" smtClean="0"/>
              <a:t>Инфракрасная спектроскопия</a:t>
            </a:r>
            <a:endParaRPr lang="ru-RU" dirty="0"/>
          </a:p>
        </p:txBody>
      </p:sp>
      <p:sp>
        <p:nvSpPr>
          <p:cNvPr id="18" name="TextBox 17"/>
          <p:cNvSpPr txBox="1"/>
          <p:nvPr/>
        </p:nvSpPr>
        <p:spPr>
          <a:xfrm>
            <a:off x="102237" y="566559"/>
            <a:ext cx="59859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u="sng" dirty="0" smtClean="0">
                <a:solidFill>
                  <a:srgbClr val="E20000"/>
                </a:solidFill>
              </a:rPr>
              <a:t>Проблема: </a:t>
            </a:r>
            <a:r>
              <a:rPr lang="ru-RU" sz="1200" u="sng" dirty="0" smtClean="0">
                <a:solidFill>
                  <a:srgbClr val="E20000"/>
                </a:solidFill>
                <a:latin typeface="Arial" charset="0"/>
              </a:rPr>
              <a:t>Образование дефектов на пленке в виде маслянистых пятен, а также обрывы.</a:t>
            </a:r>
            <a:endParaRPr lang="en-US" sz="1200" u="sng" dirty="0" smtClean="0">
              <a:solidFill>
                <a:srgbClr val="E20000"/>
              </a:solidFill>
              <a:latin typeface="Arial" charset="0"/>
            </a:endParaRPr>
          </a:p>
          <a:p>
            <a:r>
              <a:rPr lang="ru-RU" sz="1200" u="sng" dirty="0" smtClean="0">
                <a:solidFill>
                  <a:srgbClr val="E20000"/>
                </a:solidFill>
                <a:latin typeface="Arial" charset="0"/>
              </a:rPr>
              <a:t>Материал: </a:t>
            </a:r>
            <a:r>
              <a:rPr lang="en-US" sz="1200" u="sng" dirty="0" smtClean="0">
                <a:solidFill>
                  <a:srgbClr val="E20000"/>
                </a:solidFill>
                <a:latin typeface="Arial" charset="0"/>
              </a:rPr>
              <a:t>PPH</a:t>
            </a:r>
            <a:endParaRPr lang="ru-RU" sz="1200" u="sng" dirty="0">
              <a:solidFill>
                <a:srgbClr val="E20000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5076056" y="3035044"/>
            <a:ext cx="403244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200" dirty="0" smtClean="0"/>
              <a:t>По данным НПВО-ИК в месте дефекта помимо полипропилена обнаружено значительное количество машинного масла.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ru-RU" sz="1200" dirty="0" smtClean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200" dirty="0" smtClean="0"/>
              <a:t>Вероятной причиной образования дефекта на пленке является попадание смазывающего машинного масла, которое используется на линии по производству пленки.	</a:t>
            </a:r>
          </a:p>
        </p:txBody>
      </p:sp>
      <p:grpSp>
        <p:nvGrpSpPr>
          <p:cNvPr id="13" name="Группа 12"/>
          <p:cNvGrpSpPr/>
          <p:nvPr/>
        </p:nvGrpSpPr>
        <p:grpSpPr>
          <a:xfrm>
            <a:off x="50353" y="165298"/>
            <a:ext cx="8835505" cy="4343117"/>
            <a:chOff x="50353" y="165298"/>
            <a:chExt cx="8835505" cy="4343117"/>
          </a:xfrm>
        </p:grpSpPr>
        <p:pic>
          <p:nvPicPr>
            <p:cNvPr id="7" name="Рисунок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0353" y="1177527"/>
              <a:ext cx="5192800" cy="3330888"/>
            </a:xfrm>
            <a:prstGeom prst="rect">
              <a:avLst/>
            </a:prstGeom>
          </p:spPr>
        </p:pic>
        <p:pic>
          <p:nvPicPr>
            <p:cNvPr id="6" name="Рисунок 5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04" t="2401" r="21284" b="13601"/>
            <a:stretch/>
          </p:blipFill>
          <p:spPr>
            <a:xfrm>
              <a:off x="6112401" y="165298"/>
              <a:ext cx="2773457" cy="2773457"/>
            </a:xfrm>
            <a:prstGeom prst="rect">
              <a:avLst/>
            </a:prstGeom>
          </p:spPr>
        </p:pic>
        <p:cxnSp>
          <p:nvCxnSpPr>
            <p:cNvPr id="9" name="Прямая со стрелкой 8"/>
            <p:cNvCxnSpPr/>
            <p:nvPr/>
          </p:nvCxnSpPr>
          <p:spPr bwMode="auto">
            <a:xfrm flipH="1">
              <a:off x="4644008" y="1552026"/>
              <a:ext cx="2664296" cy="1782891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2" name="TextBox 11"/>
            <p:cNvSpPr txBox="1"/>
            <p:nvPr/>
          </p:nvSpPr>
          <p:spPr>
            <a:xfrm>
              <a:off x="415466" y="3651870"/>
              <a:ext cx="125517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200" dirty="0" smtClean="0"/>
                <a:t>Машинное масло</a:t>
              </a:r>
              <a:endParaRPr lang="ru-RU" sz="1200" dirty="0"/>
            </a:p>
          </p:txBody>
        </p:sp>
      </p:grp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39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7284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51198" y="201706"/>
            <a:ext cx="5419056" cy="45842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Заголовок 1"/>
          <p:cNvSpPr txBox="1">
            <a:spLocks/>
          </p:cNvSpPr>
          <p:nvPr/>
        </p:nvSpPr>
        <p:spPr bwMode="auto">
          <a:xfrm>
            <a:off x="3932335" y="2260727"/>
            <a:ext cx="1384541" cy="4661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0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accent1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accent1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accent1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accent1"/>
                </a:solidFill>
                <a:latin typeface="Arial" charset="0"/>
              </a:defRPr>
            </a:lvl5pPr>
            <a:lvl6pPr marL="457119"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914239"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1371358"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1828477"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ru-RU" sz="2100" b="1" kern="0" dirty="0" smtClean="0"/>
              <a:t>ПРАВИЛА</a:t>
            </a:r>
            <a:endParaRPr lang="ru-RU" sz="2100" b="1" kern="0" dirty="0"/>
          </a:p>
        </p:txBody>
      </p:sp>
      <p:pic>
        <p:nvPicPr>
          <p:cNvPr id="6" name="Picture 7" descr="C:\Users\lavrishenkovaEO\Documents\Вебинар\иконки\png\007-alarm-clock.png"/>
          <p:cNvPicPr>
            <a:picLocks noChangeAspect="1" noChangeArrowheads="1"/>
          </p:cNvPicPr>
          <p:nvPr/>
        </p:nvPicPr>
        <p:blipFill>
          <a:blip r:embed="rId3">
            <a:biLevel thresh="2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40489" y="601870"/>
            <a:ext cx="627669" cy="6276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2119202" y="1947246"/>
            <a:ext cx="1478290" cy="2654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125" b="1" dirty="0">
                <a:solidFill>
                  <a:schemeClr val="accent1"/>
                </a:solidFill>
              </a:rPr>
              <a:t>Следуем времени</a:t>
            </a:r>
            <a:endParaRPr lang="ru-RU" sz="1125" dirty="0">
              <a:solidFill>
                <a:schemeClr val="accent1"/>
              </a:solidFill>
            </a:endParaRPr>
          </a:p>
        </p:txBody>
      </p:sp>
      <p:pic>
        <p:nvPicPr>
          <p:cNvPr id="8" name="Picture 5" descr="C:\Users\lavrishenkovaEO\Documents\Вебинар\иконки\png\004-evaluation.png"/>
          <p:cNvPicPr>
            <a:picLocks noChangeAspect="1" noChangeArrowheads="1"/>
          </p:cNvPicPr>
          <p:nvPr/>
        </p:nvPicPr>
        <p:blipFill>
          <a:blip r:embed="rId5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06516" y="597615"/>
            <a:ext cx="636180" cy="636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3801911" y="1947246"/>
            <a:ext cx="1704313" cy="2654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125" b="1" dirty="0">
                <a:solidFill>
                  <a:schemeClr val="accent1"/>
                </a:solidFill>
              </a:rPr>
              <a:t>Участвуем в опросах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5710643" y="1947245"/>
            <a:ext cx="1669047" cy="2654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125" b="1" dirty="0">
                <a:solidFill>
                  <a:schemeClr val="accent1"/>
                </a:solidFill>
              </a:rPr>
              <a:t>Когда всё «зависло»</a:t>
            </a:r>
          </a:p>
        </p:txBody>
      </p:sp>
      <p:pic>
        <p:nvPicPr>
          <p:cNvPr id="11" name="Picture 3" descr="C:\Users\lavrishenkovaEO\Documents\Вебинар\иконки\png\002-laptop.png"/>
          <p:cNvPicPr>
            <a:picLocks noChangeAspect="1" noChangeArrowheads="1"/>
          </p:cNvPicPr>
          <p:nvPr/>
        </p:nvPicPr>
        <p:blipFill>
          <a:blip r:embed="rId6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81055" y="554311"/>
            <a:ext cx="722786" cy="722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5902521" y="1264933"/>
            <a:ext cx="106978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1438" indent="-71438">
              <a:buFont typeface="Arial" panose="020B0604020202020204" pitchFamily="34" charset="0"/>
              <a:buChar char="•"/>
            </a:pPr>
            <a:r>
              <a:rPr lang="ru-RU" sz="700" dirty="0">
                <a:solidFill>
                  <a:schemeClr val="bg1"/>
                </a:solidFill>
              </a:rPr>
              <a:t>подожди</a:t>
            </a:r>
          </a:p>
          <a:p>
            <a:pPr marL="71438" indent="-71438">
              <a:buFont typeface="Arial" panose="020B0604020202020204" pitchFamily="34" charset="0"/>
              <a:buChar char="•"/>
            </a:pPr>
            <a:r>
              <a:rPr lang="ru-RU" sz="700" dirty="0">
                <a:solidFill>
                  <a:schemeClr val="bg1"/>
                </a:solidFill>
              </a:rPr>
              <a:t>обнови страницу</a:t>
            </a:r>
          </a:p>
          <a:p>
            <a:pPr marL="71438" indent="-71438">
              <a:buFont typeface="Arial" panose="020B0604020202020204" pitchFamily="34" charset="0"/>
              <a:buChar char="•"/>
            </a:pPr>
            <a:r>
              <a:rPr lang="ru-RU" sz="700" dirty="0" err="1">
                <a:solidFill>
                  <a:schemeClr val="bg1"/>
                </a:solidFill>
              </a:rPr>
              <a:t>перезайди</a:t>
            </a:r>
            <a:r>
              <a:rPr lang="ru-RU" sz="700" dirty="0">
                <a:solidFill>
                  <a:schemeClr val="bg1"/>
                </a:solidFill>
              </a:rPr>
              <a:t> </a:t>
            </a:r>
          </a:p>
          <a:p>
            <a:pPr marL="71438" indent="-71438">
              <a:buFont typeface="Arial" panose="020B0604020202020204" pitchFamily="34" charset="0"/>
              <a:buChar char="•"/>
            </a:pPr>
            <a:r>
              <a:rPr lang="ru-RU" sz="700" dirty="0" smtClean="0">
                <a:solidFill>
                  <a:schemeClr val="bg1"/>
                </a:solidFill>
              </a:rPr>
              <a:t>посмотри </a:t>
            </a:r>
            <a:r>
              <a:rPr lang="ru-RU" sz="700" dirty="0">
                <a:solidFill>
                  <a:schemeClr val="bg1"/>
                </a:solidFill>
              </a:rPr>
              <a:t>в </a:t>
            </a:r>
            <a:r>
              <a:rPr lang="ru-RU" sz="700" dirty="0" smtClean="0">
                <a:solidFill>
                  <a:schemeClr val="bg1"/>
                </a:solidFill>
              </a:rPr>
              <a:t> </a:t>
            </a:r>
            <a:r>
              <a:rPr lang="ru-RU" sz="700" dirty="0">
                <a:solidFill>
                  <a:schemeClr val="bg1"/>
                </a:solidFill>
              </a:rPr>
              <a:t>записи</a:t>
            </a:r>
          </a:p>
        </p:txBody>
      </p:sp>
      <p:pic>
        <p:nvPicPr>
          <p:cNvPr id="13" name="Picture 6" descr="C:\Users\lavrishenkovaEO\Documents\Вебинар\иконки\png\006-technology.png"/>
          <p:cNvPicPr>
            <a:picLocks noChangeAspect="1" noChangeArrowheads="1"/>
          </p:cNvPicPr>
          <p:nvPr/>
        </p:nvPicPr>
        <p:blipFill>
          <a:blip r:embed="rId7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79074" y="3816424"/>
            <a:ext cx="745550" cy="745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C:\Users\lavrishenkovaEO\Documents\Вебинар\иконки\png\003-happy.png"/>
          <p:cNvPicPr>
            <a:picLocks noChangeAspect="1" noChangeArrowheads="1"/>
          </p:cNvPicPr>
          <p:nvPr/>
        </p:nvPicPr>
        <p:blipFill>
          <a:blip r:embed="rId8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64684" y="3799814"/>
            <a:ext cx="778769" cy="778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C:\Users\lavrishenkovaEO\Documents\Вебинар\иконки\png\001-error.png"/>
          <p:cNvPicPr>
            <a:picLocks noChangeAspect="1" noChangeArrowheads="1"/>
          </p:cNvPicPr>
          <p:nvPr/>
        </p:nvPicPr>
        <p:blipFill>
          <a:blip r:embed="rId9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83513" y="3823918"/>
            <a:ext cx="730564" cy="730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Прямоугольник 15"/>
          <p:cNvSpPr/>
          <p:nvPr/>
        </p:nvSpPr>
        <p:spPr>
          <a:xfrm>
            <a:off x="2268195" y="2842351"/>
            <a:ext cx="1167307" cy="2654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125" b="1" dirty="0">
                <a:solidFill>
                  <a:schemeClr val="accent1"/>
                </a:solidFill>
              </a:rPr>
              <a:t>Пишем в чате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3888473" y="2842350"/>
            <a:ext cx="1531188" cy="2654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125" b="1" dirty="0">
                <a:solidFill>
                  <a:schemeClr val="accent1"/>
                </a:solidFill>
              </a:rPr>
              <a:t>Выражаем эмоции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5677329" y="2842349"/>
            <a:ext cx="1699504" cy="2654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125" b="1" dirty="0">
                <a:solidFill>
                  <a:schemeClr val="accent1"/>
                </a:solidFill>
              </a:rPr>
              <a:t>Ведущий вернется </a:t>
            </a:r>
            <a:r>
              <a:rPr lang="ru-RU" sz="1125" b="1" dirty="0">
                <a:solidFill>
                  <a:schemeClr val="accent1"/>
                </a:solidFill>
                <a:sym typeface="Wingdings" panose="05000000000000000000" pitchFamily="2" charset="2"/>
              </a:rPr>
              <a:t></a:t>
            </a:r>
            <a:endParaRPr lang="ru-RU" sz="1125" b="1" dirty="0">
              <a:solidFill>
                <a:schemeClr val="accent1"/>
              </a:solidFill>
            </a:endParaRPr>
          </a:p>
        </p:txBody>
      </p:sp>
      <p:sp>
        <p:nvSpPr>
          <p:cNvPr id="19" name="Номер слайда 1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84825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Хроматография</a:t>
            </a:r>
            <a:endParaRPr lang="ru-RU" dirty="0"/>
          </a:p>
        </p:txBody>
      </p:sp>
      <p:grpSp>
        <p:nvGrpSpPr>
          <p:cNvPr id="10" name="Группа 9"/>
          <p:cNvGrpSpPr/>
          <p:nvPr/>
        </p:nvGrpSpPr>
        <p:grpSpPr>
          <a:xfrm>
            <a:off x="1259632" y="2211710"/>
            <a:ext cx="3312368" cy="1440160"/>
            <a:chOff x="755576" y="759459"/>
            <a:chExt cx="7128792" cy="3396467"/>
          </a:xfrm>
        </p:grpSpPr>
        <p:grpSp>
          <p:nvGrpSpPr>
            <p:cNvPr id="6" name="Группа 5"/>
            <p:cNvGrpSpPr/>
            <p:nvPr/>
          </p:nvGrpSpPr>
          <p:grpSpPr>
            <a:xfrm>
              <a:off x="755576" y="759459"/>
              <a:ext cx="6492240" cy="3213101"/>
              <a:chOff x="3210560" y="2964046"/>
              <a:chExt cx="6492240" cy="3213101"/>
            </a:xfrm>
          </p:grpSpPr>
          <p:pic>
            <p:nvPicPr>
              <p:cNvPr id="7" name="Рисунок 6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562904" y="2964046"/>
                <a:ext cx="5712180" cy="3213101"/>
              </a:xfrm>
              <a:prstGeom prst="rect">
                <a:avLst/>
              </a:prstGeom>
            </p:spPr>
          </p:pic>
          <p:sp>
            <p:nvSpPr>
              <p:cNvPr id="8" name="Прямоугольник 7"/>
              <p:cNvSpPr/>
              <p:nvPr/>
            </p:nvSpPr>
            <p:spPr bwMode="auto">
              <a:xfrm>
                <a:off x="3210560" y="2964046"/>
                <a:ext cx="6492240" cy="1008514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ru-RU" sz="18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</p:grpSp>
        <p:sp>
          <p:nvSpPr>
            <p:cNvPr id="9" name="Прямоугольник 8"/>
            <p:cNvSpPr/>
            <p:nvPr/>
          </p:nvSpPr>
          <p:spPr bwMode="auto">
            <a:xfrm>
              <a:off x="2051720" y="3795886"/>
              <a:ext cx="5832648" cy="36004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179512" y="2896657"/>
            <a:ext cx="960969" cy="323165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dirty="0" smtClean="0"/>
              <a:t>Образец</a:t>
            </a:r>
            <a:endParaRPr lang="ru-RU" dirty="0"/>
          </a:p>
        </p:txBody>
      </p:sp>
      <p:sp>
        <p:nvSpPr>
          <p:cNvPr id="12" name="TextBox 11"/>
          <p:cNvSpPr txBox="1"/>
          <p:nvPr/>
        </p:nvSpPr>
        <p:spPr>
          <a:xfrm>
            <a:off x="4283968" y="2896657"/>
            <a:ext cx="996811" cy="323165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dirty="0" smtClean="0"/>
              <a:t>Детектор</a:t>
            </a:r>
            <a:endParaRPr lang="ru-RU" dirty="0"/>
          </a:p>
        </p:txBody>
      </p:sp>
      <p:pic>
        <p:nvPicPr>
          <p:cNvPr id="13" name="Picture 2" descr="https://cf.ppt-online.org/files/slide/t/t5CBGazNyo9bv1SxcUldsYJL6WrHfZ0TQ7KhIA/slide-95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2" t="16137" r="37995" b="35946"/>
          <a:stretch/>
        </p:blipFill>
        <p:spPr bwMode="auto">
          <a:xfrm>
            <a:off x="5424795" y="2452880"/>
            <a:ext cx="3439689" cy="1381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1259632" y="2263940"/>
            <a:ext cx="2933367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chemeClr val="accent1"/>
                </a:solidFill>
              </a:rPr>
              <a:t>Разделение веществ колонкой</a:t>
            </a:r>
            <a:endParaRPr lang="ru-RU" dirty="0">
              <a:solidFill>
                <a:schemeClr val="accent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611222" y="3941642"/>
            <a:ext cx="32949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/>
              <a:t>Площадь пика – концентрация</a:t>
            </a:r>
          </a:p>
          <a:p>
            <a:r>
              <a:rPr lang="ru-RU" sz="1200" dirty="0" smtClean="0"/>
              <a:t>Положение пика (время выхода) – идентификация вещества</a:t>
            </a:r>
            <a:endParaRPr lang="ru-RU" sz="1200" dirty="0"/>
          </a:p>
        </p:txBody>
      </p:sp>
      <p:sp>
        <p:nvSpPr>
          <p:cNvPr id="16" name="TextBox 15"/>
          <p:cNvSpPr txBox="1"/>
          <p:nvPr/>
        </p:nvSpPr>
        <p:spPr>
          <a:xfrm>
            <a:off x="385915" y="3578120"/>
            <a:ext cx="420660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chemeClr val="accent1"/>
                </a:solidFill>
              </a:rPr>
              <a:t>                                 Принцип разделения</a:t>
            </a:r>
            <a:endParaRPr lang="en-US" dirty="0" smtClean="0">
              <a:solidFill>
                <a:schemeClr val="accent1"/>
              </a:solidFill>
            </a:endParaRPr>
          </a:p>
          <a:p>
            <a:r>
              <a:rPr lang="ru-RU" dirty="0" smtClean="0"/>
              <a:t>ГХ                              Разная сорбция</a:t>
            </a:r>
          </a:p>
          <a:p>
            <a:r>
              <a:rPr lang="ru-RU" dirty="0" smtClean="0"/>
              <a:t>ВЭЖХ                        Разная сорбция</a:t>
            </a:r>
          </a:p>
          <a:p>
            <a:r>
              <a:rPr lang="ru-RU" dirty="0" smtClean="0"/>
              <a:t>ГПХ          Разный гидродинамический объем</a:t>
            </a:r>
            <a:endParaRPr lang="ru-RU" dirty="0"/>
          </a:p>
        </p:txBody>
      </p:sp>
      <p:graphicFrame>
        <p:nvGraphicFramePr>
          <p:cNvPr id="17" name="Таблица 16"/>
          <p:cNvGraphicFramePr>
            <a:graphicFrameLocks noGrp="1"/>
          </p:cNvGraphicFramePr>
          <p:nvPr>
            <p:extLst/>
          </p:nvPr>
        </p:nvGraphicFramePr>
        <p:xfrm>
          <a:off x="195471" y="618710"/>
          <a:ext cx="5528657" cy="1457320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2596075">
                  <a:extLst>
                    <a:ext uri="{9D8B030D-6E8A-4147-A177-3AD203B41FA5}">
                      <a16:colId xmlns:a16="http://schemas.microsoft.com/office/drawing/2014/main" val="1360429920"/>
                    </a:ext>
                  </a:extLst>
                </a:gridCol>
                <a:gridCol w="293258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60040">
                <a:tc>
                  <a:txBody>
                    <a:bodyPr/>
                    <a:lstStyle/>
                    <a:p>
                      <a:pPr marL="0" algn="ctr" defTabSz="779025" rtl="0" eaLnBrk="1" latinLnBrk="0" hangingPunct="1"/>
                      <a:r>
                        <a:rPr lang="ru-RU" sz="1200" kern="1200" dirty="0" smtClean="0"/>
                        <a:t>Метод</a:t>
                      </a:r>
                      <a:endParaRPr lang="ru-RU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779025" rtl="0" eaLnBrk="1" latinLnBrk="0" hangingPunct="1"/>
                      <a:r>
                        <a:rPr lang="ru-RU" sz="1200" kern="1200" dirty="0" smtClean="0"/>
                        <a:t>Оцениваемый параметр</a:t>
                      </a:r>
                      <a:endParaRPr lang="ru-RU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53076">
                <a:tc>
                  <a:txBody>
                    <a:bodyPr/>
                    <a:lstStyle/>
                    <a:p>
                      <a:pPr marL="0" algn="l" defTabSz="779025" rtl="0" eaLnBrk="1" latinLnBrk="0" hangingPunct="1"/>
                      <a:r>
                        <a:rPr lang="ru-RU" sz="1200" kern="1200" dirty="0" smtClean="0"/>
                        <a:t>Газовая (ГХ)</a:t>
                      </a:r>
                    </a:p>
                    <a:p>
                      <a:pPr marL="0" marR="0" indent="0" algn="l" defTabSz="77902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kern="1200" dirty="0" smtClean="0"/>
                        <a:t>Высокоэффективная жидкостная хроматография (ВЭЖХ)</a:t>
                      </a:r>
                      <a:endParaRPr lang="ru-RU" sz="12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77902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kern="1200" dirty="0" smtClean="0"/>
                        <a:t>Типы добавок</a:t>
                      </a:r>
                      <a:endParaRPr lang="ru-RU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indent="0" algn="l" defTabSz="77902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kern="1200" dirty="0" smtClean="0"/>
                        <a:t>Концентрация добавок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0216">
                <a:tc>
                  <a:txBody>
                    <a:bodyPr/>
                    <a:lstStyle/>
                    <a:p>
                      <a:pPr marL="0" algn="l" defTabSz="779025" rtl="0" eaLnBrk="1" latinLnBrk="0" hangingPunct="1"/>
                      <a:r>
                        <a:rPr lang="ru-RU" sz="1200" kern="1200" dirty="0" smtClean="0"/>
                        <a:t>Гель-проникающая хроматография (ГПХ)</a:t>
                      </a:r>
                      <a:endParaRPr lang="ru-RU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77902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kern="1200" dirty="0" smtClean="0"/>
                        <a:t>Молекулярно-массовое распределение</a:t>
                      </a:r>
                      <a:endParaRPr lang="ru-RU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29080616"/>
                  </a:ext>
                </a:extLst>
              </a:tr>
            </a:tbl>
          </a:graphicData>
        </a:graphic>
      </p:graphicFrame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91" t="4682" r="31887" b="5601"/>
          <a:stretch/>
        </p:blipFill>
        <p:spPr>
          <a:xfrm>
            <a:off x="7827351" y="41715"/>
            <a:ext cx="1048691" cy="2374535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84" t="18616" r="9581" b="9602"/>
          <a:stretch/>
        </p:blipFill>
        <p:spPr>
          <a:xfrm>
            <a:off x="6311298" y="97976"/>
            <a:ext cx="1185318" cy="1059115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76" t="25342" r="14057" b="22017"/>
          <a:stretch/>
        </p:blipFill>
        <p:spPr>
          <a:xfrm>
            <a:off x="6144585" y="1356904"/>
            <a:ext cx="1352031" cy="963516"/>
          </a:xfrm>
          <a:prstGeom prst="rect">
            <a:avLst/>
          </a:prstGeom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40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47448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Гель-проникающая хроматография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8" name="Таблица 7"/>
              <p:cNvGraphicFramePr>
                <a:graphicFrameLocks noGrp="1"/>
              </p:cNvGraphicFramePr>
              <p:nvPr>
                <p:extLst/>
              </p:nvPr>
            </p:nvGraphicFramePr>
            <p:xfrm>
              <a:off x="220941" y="481022"/>
              <a:ext cx="5472608" cy="1580870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1944216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3528392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</a:tblGrid>
                  <a:tr h="249421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ru-RU" sz="1000" dirty="0" smtClean="0"/>
                            <a:t>Определяемые характеристики</a:t>
                          </a:r>
                          <a:endParaRPr lang="ru-RU" sz="1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ru-RU" sz="1000" dirty="0" smtClean="0"/>
                            <a:t>Расшифровка</a:t>
                          </a:r>
                          <a:endParaRPr lang="ru-RU" sz="1000" dirty="0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1184630">
                    <a:tc>
                      <a:txBody>
                        <a:bodyPr/>
                        <a:lstStyle/>
                        <a:p>
                          <a:r>
                            <a:rPr lang="ru-RU" sz="900" dirty="0" smtClean="0"/>
                            <a:t>Молекулярно-массовые характеристики (</a:t>
                          </a:r>
                          <a:r>
                            <a:rPr lang="en-US" sz="900" dirty="0" err="1" smtClean="0"/>
                            <a:t>Mn</a:t>
                          </a:r>
                          <a:r>
                            <a:rPr lang="en-US" sz="900" dirty="0" smtClean="0"/>
                            <a:t>,</a:t>
                          </a:r>
                          <a:r>
                            <a:rPr lang="en-US" sz="900" baseline="0" dirty="0" smtClean="0"/>
                            <a:t> Mw, </a:t>
                          </a:r>
                          <a:r>
                            <a:rPr lang="en-US" sz="900" baseline="0" dirty="0" err="1" smtClean="0"/>
                            <a:t>Mz</a:t>
                          </a:r>
                          <a:r>
                            <a:rPr lang="en-US" sz="900" baseline="0" dirty="0" smtClean="0"/>
                            <a:t>)</a:t>
                          </a:r>
                          <a:endParaRPr lang="ru-RU" sz="900" baseline="0" dirty="0" smtClean="0"/>
                        </a:p>
                        <a:p>
                          <a:endParaRPr lang="en-US" sz="900" baseline="0" dirty="0" smtClean="0"/>
                        </a:p>
                        <a:p>
                          <a:r>
                            <a:rPr lang="ru-RU" sz="900" baseline="0" dirty="0" smtClean="0"/>
                            <a:t>Молекулярно-массовое распределение – ширина ММР (</a:t>
                          </a:r>
                          <a:r>
                            <a:rPr lang="en-US" sz="900" baseline="0" dirty="0" smtClean="0"/>
                            <a:t>Mw/</a:t>
                          </a:r>
                          <a:r>
                            <a:rPr lang="en-US" sz="900" baseline="0" dirty="0" err="1" smtClean="0"/>
                            <a:t>Mn</a:t>
                          </a:r>
                          <a:r>
                            <a:rPr lang="en-US" sz="900" baseline="0" dirty="0" smtClean="0"/>
                            <a:t>))</a:t>
                          </a:r>
                          <a:endParaRPr lang="ru-RU" sz="9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just"/>
                          <a:r>
                            <a:rPr lang="ru-RU" sz="900" dirty="0" smtClean="0"/>
                            <a:t>Среднечисловая </a:t>
                          </a:r>
                          <a:r>
                            <a:rPr lang="ru-RU" sz="900" dirty="0"/>
                            <a:t>молекулярная масса</a:t>
                          </a:r>
                          <a:r>
                            <a:rPr lang="en-US" sz="900" dirty="0"/>
                            <a:t> (</a:t>
                          </a:r>
                          <a:r>
                            <a:rPr lang="en-US" sz="900" dirty="0" err="1"/>
                            <a:t>Mn</a:t>
                          </a:r>
                          <a:r>
                            <a:rPr lang="en-US" sz="900" dirty="0"/>
                            <a:t>):  </a:t>
                          </a:r>
                          <a14:m>
                            <m:oMath xmlns:m="http://schemas.openxmlformats.org/officeDocument/2006/math">
                              <m:acc>
                                <m:accPr>
                                  <m:chr m:val="̅"/>
                                  <m:ctrlPr>
                                    <a:rPr lang="en-US" sz="900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900">
                                      <a:latin typeface="Cambria Math" panose="02040503050406030204" pitchFamily="18" charset="0"/>
                                    </a:rPr>
                                    <m:t>𝑀𝑛</m:t>
                                  </m:r>
                                </m:e>
                              </m:acc>
                              <m:r>
                                <a:rPr lang="en-US" sz="900"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f>
                                <m:fPr>
                                  <m:ctrlPr>
                                    <a:rPr lang="en-US" sz="9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nary>
                                    <m:naryPr>
                                      <m:chr m:val="∑"/>
                                      <m:subHide m:val="on"/>
                                      <m:supHide m:val="on"/>
                                      <m:ctrlPr>
                                        <a:rPr lang="en-US" sz="9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naryPr>
                                    <m:sub/>
                                    <m:sup/>
                                    <m:e>
                                      <m:sSub>
                                        <m:sSubPr>
                                          <m:ctrlPr>
                                            <a:rPr lang="en-US" sz="9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900">
                                              <a:latin typeface="Cambria Math" panose="02040503050406030204" pitchFamily="18" charset="0"/>
                                            </a:rPr>
                                            <m:t>𝑛</m:t>
                                          </m:r>
                                        </m:e>
                                        <m:sub>
                                          <m:r>
                                            <a:rPr lang="en-US" sz="900">
                                              <a:latin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</m:sub>
                                      </m:sSub>
                                      <m:sSub>
                                        <m:sSubPr>
                                          <m:ctrlPr>
                                            <a:rPr lang="en-US" sz="9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900">
                                              <a:latin typeface="Cambria Math" panose="02040503050406030204" pitchFamily="18" charset="0"/>
                                            </a:rPr>
                                            <m:t>𝑀</m:t>
                                          </m:r>
                                        </m:e>
                                        <m:sub>
                                          <m:r>
                                            <a:rPr lang="en-US" sz="900">
                                              <a:latin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</m:sub>
                                      </m:sSub>
                                    </m:e>
                                  </m:nary>
                                </m:num>
                                <m:den>
                                  <m:nary>
                                    <m:naryPr>
                                      <m:chr m:val="∑"/>
                                      <m:subHide m:val="on"/>
                                      <m:supHide m:val="on"/>
                                      <m:ctrlPr>
                                        <a:rPr lang="en-US" sz="9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naryPr>
                                    <m:sub/>
                                    <m:sup/>
                                    <m:e>
                                      <m:sSub>
                                        <m:sSubPr>
                                          <m:ctrlPr>
                                            <a:rPr lang="en-US" sz="9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900">
                                              <a:latin typeface="Cambria Math" panose="02040503050406030204" pitchFamily="18" charset="0"/>
                                            </a:rPr>
                                            <m:t>𝑛</m:t>
                                          </m:r>
                                        </m:e>
                                        <m:sub>
                                          <m:r>
                                            <a:rPr lang="en-US" sz="900">
                                              <a:latin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</m:sub>
                                      </m:sSub>
                                    </m:e>
                                  </m:nary>
                                </m:den>
                              </m:f>
                            </m:oMath>
                          </a14:m>
                          <a:endParaRPr lang="ru-RU" sz="900" dirty="0"/>
                        </a:p>
                        <a:p>
                          <a:pPr algn="just"/>
                          <a:r>
                            <a:rPr lang="ru-RU" sz="900" dirty="0" err="1"/>
                            <a:t>Средневесовая</a:t>
                          </a:r>
                          <a:r>
                            <a:rPr lang="ru-RU" sz="900" dirty="0"/>
                            <a:t> молекулярная масса</a:t>
                          </a:r>
                          <a:r>
                            <a:rPr lang="en-US" sz="900" dirty="0"/>
                            <a:t> (Mw): </a:t>
                          </a:r>
                          <a:r>
                            <a:rPr lang="ru-RU" sz="900" dirty="0"/>
                            <a:t> </a:t>
                          </a:r>
                          <a14:m>
                            <m:oMath xmlns:m="http://schemas.openxmlformats.org/officeDocument/2006/math">
                              <m:acc>
                                <m:accPr>
                                  <m:chr m:val="̅"/>
                                  <m:ctrlPr>
                                    <a:rPr lang="ru-RU" sz="900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ru-RU" sz="900">
                                      <a:latin typeface="Cambria Math" panose="02040503050406030204" pitchFamily="18" charset="0"/>
                                    </a:rPr>
                                    <m:t>𝑀𝑤</m:t>
                                  </m:r>
                                </m:e>
                              </m:acc>
                              <m:r>
                                <a:rPr lang="ru-RU" sz="900"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f>
                                <m:fPr>
                                  <m:ctrlPr>
                                    <a:rPr lang="ru-RU" sz="9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nary>
                                    <m:naryPr>
                                      <m:chr m:val="∑"/>
                                      <m:limLoc m:val="undOvr"/>
                                      <m:subHide m:val="on"/>
                                      <m:supHide m:val="on"/>
                                      <m:ctrlPr>
                                        <a:rPr lang="ru-RU" sz="9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naryPr>
                                    <m:sub/>
                                    <m:sup/>
                                    <m:e>
                                      <m:sSub>
                                        <m:sSubPr>
                                          <m:ctrlPr>
                                            <a:rPr lang="ru-RU" sz="9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ru-RU" sz="900">
                                              <a:latin typeface="Cambria Math" panose="02040503050406030204" pitchFamily="18" charset="0"/>
                                            </a:rPr>
                                            <m:t>𝑛</m:t>
                                          </m:r>
                                        </m:e>
                                        <m:sub>
                                          <m:r>
                                            <a:rPr lang="ru-RU" sz="900">
                                              <a:latin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</m:sub>
                                      </m:sSub>
                                      <m:sSubSup>
                                        <m:sSubSupPr>
                                          <m:ctrlPr>
                                            <a:rPr lang="ru-RU" sz="9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SupPr>
                                        <m:e>
                                          <m:r>
                                            <a:rPr lang="ru-RU" sz="900">
                                              <a:latin typeface="Cambria Math" panose="02040503050406030204" pitchFamily="18" charset="0"/>
                                            </a:rPr>
                                            <m:t>𝑀</m:t>
                                          </m:r>
                                        </m:e>
                                        <m:sub>
                                          <m:r>
                                            <a:rPr lang="ru-RU" sz="900">
                                              <a:latin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</m:sub>
                                        <m:sup>
                                          <m:r>
                                            <a:rPr lang="ru-RU" sz="900"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p>
                                      </m:sSubSup>
                                    </m:e>
                                  </m:nary>
                                </m:num>
                                <m:den>
                                  <m:nary>
                                    <m:naryPr>
                                      <m:chr m:val="∑"/>
                                      <m:limLoc m:val="undOvr"/>
                                      <m:subHide m:val="on"/>
                                      <m:supHide m:val="on"/>
                                      <m:ctrlPr>
                                        <a:rPr lang="ru-RU" sz="9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naryPr>
                                    <m:sub/>
                                    <m:sup/>
                                    <m:e>
                                      <m:sSub>
                                        <m:sSubPr>
                                          <m:ctrlPr>
                                            <a:rPr lang="ru-RU" sz="9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ru-RU" sz="900">
                                              <a:latin typeface="Cambria Math" panose="02040503050406030204" pitchFamily="18" charset="0"/>
                                            </a:rPr>
                                            <m:t>𝑛</m:t>
                                          </m:r>
                                        </m:e>
                                        <m:sub>
                                          <m:r>
                                            <a:rPr lang="ru-RU" sz="900">
                                              <a:latin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</m:sub>
                                      </m:sSub>
                                    </m:e>
                                  </m:nary>
                                  <m:sSub>
                                    <m:sSubPr>
                                      <m:ctrlPr>
                                        <a:rPr lang="ru-RU" sz="9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ru-RU" sz="900">
                                          <a:latin typeface="Cambria Math" panose="02040503050406030204" pitchFamily="18" charset="0"/>
                                        </a:rPr>
                                        <m:t>𝑀</m:t>
                                      </m:r>
                                    </m:e>
                                    <m:sub>
                                      <m:r>
                                        <a:rPr lang="ru-RU" sz="900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</m:den>
                              </m:f>
                            </m:oMath>
                          </a14:m>
                          <a:endParaRPr lang="ru-RU" sz="900" dirty="0"/>
                        </a:p>
                        <a:p>
                          <a:pPr algn="just"/>
                          <a:r>
                            <a:rPr lang="en-US" sz="900" dirty="0"/>
                            <a:t>Z</a:t>
                          </a:r>
                          <a:r>
                            <a:rPr lang="ru-RU" sz="900" dirty="0"/>
                            <a:t>-средняя молекулярная масса</a:t>
                          </a:r>
                          <a:r>
                            <a:rPr lang="en-US" sz="900" dirty="0"/>
                            <a:t> (</a:t>
                          </a:r>
                          <a:r>
                            <a:rPr lang="en-US" sz="900" dirty="0" err="1"/>
                            <a:t>Mz</a:t>
                          </a:r>
                          <a:r>
                            <a:rPr lang="en-US" sz="900" dirty="0"/>
                            <a:t>):  </a:t>
                          </a:r>
                          <a14:m>
                            <m:oMath xmlns:m="http://schemas.openxmlformats.org/officeDocument/2006/math">
                              <m:acc>
                                <m:accPr>
                                  <m:chr m:val="̅"/>
                                  <m:ctrlPr>
                                    <a:rPr lang="ru-RU" sz="900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ru-RU" sz="900">
                                      <a:latin typeface="Cambria Math" panose="02040503050406030204" pitchFamily="18" charset="0"/>
                                    </a:rPr>
                                    <m:t>𝑀𝑧</m:t>
                                  </m:r>
                                </m:e>
                              </m:acc>
                              <m:r>
                                <a:rPr lang="ru-RU" sz="900"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f>
                                <m:fPr>
                                  <m:ctrlPr>
                                    <a:rPr lang="ru-RU" sz="9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nary>
                                    <m:naryPr>
                                      <m:chr m:val="∑"/>
                                      <m:limLoc m:val="undOvr"/>
                                      <m:subHide m:val="on"/>
                                      <m:supHide m:val="on"/>
                                      <m:ctrlPr>
                                        <a:rPr lang="ru-RU" sz="9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naryPr>
                                    <m:sub/>
                                    <m:sup/>
                                    <m:e>
                                      <m:sSub>
                                        <m:sSubPr>
                                          <m:ctrlPr>
                                            <a:rPr lang="ru-RU" sz="9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ru-RU" sz="900">
                                              <a:latin typeface="Cambria Math" panose="02040503050406030204" pitchFamily="18" charset="0"/>
                                            </a:rPr>
                                            <m:t>𝑛</m:t>
                                          </m:r>
                                        </m:e>
                                        <m:sub>
                                          <m:r>
                                            <a:rPr lang="ru-RU" sz="900">
                                              <a:latin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</m:sub>
                                      </m:sSub>
                                      <m:sSubSup>
                                        <m:sSubSupPr>
                                          <m:ctrlPr>
                                            <a:rPr lang="ru-RU" sz="9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SupPr>
                                        <m:e>
                                          <m:r>
                                            <a:rPr lang="ru-RU" sz="900">
                                              <a:latin typeface="Cambria Math" panose="02040503050406030204" pitchFamily="18" charset="0"/>
                                            </a:rPr>
                                            <m:t>𝑀</m:t>
                                          </m:r>
                                        </m:e>
                                        <m:sub>
                                          <m:r>
                                            <a:rPr lang="ru-RU" sz="900">
                                              <a:latin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</m:sub>
                                        <m:sup>
                                          <m:r>
                                            <a:rPr lang="ru-RU" sz="900">
                                              <a:latin typeface="Cambria Math" panose="02040503050406030204" pitchFamily="18" charset="0"/>
                                            </a:rPr>
                                            <m:t>3</m:t>
                                          </m:r>
                                        </m:sup>
                                      </m:sSubSup>
                                    </m:e>
                                  </m:nary>
                                </m:num>
                                <m:den>
                                  <m:nary>
                                    <m:naryPr>
                                      <m:chr m:val="∑"/>
                                      <m:limLoc m:val="undOvr"/>
                                      <m:subHide m:val="on"/>
                                      <m:supHide m:val="on"/>
                                      <m:ctrlPr>
                                        <a:rPr lang="ru-RU" sz="9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naryPr>
                                    <m:sub/>
                                    <m:sup/>
                                    <m:e>
                                      <m:sSub>
                                        <m:sSubPr>
                                          <m:ctrlPr>
                                            <a:rPr lang="ru-RU" sz="9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ru-RU" sz="900">
                                              <a:latin typeface="Cambria Math" panose="02040503050406030204" pitchFamily="18" charset="0"/>
                                            </a:rPr>
                                            <m:t>𝑛</m:t>
                                          </m:r>
                                        </m:e>
                                        <m:sub>
                                          <m:r>
                                            <a:rPr lang="ru-RU" sz="900">
                                              <a:latin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</m:sub>
                                      </m:sSub>
                                      <m:sSubSup>
                                        <m:sSubSupPr>
                                          <m:ctrlPr>
                                            <a:rPr lang="ru-RU" sz="9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SupPr>
                                        <m:e>
                                          <m:r>
                                            <a:rPr lang="ru-RU" sz="900">
                                              <a:latin typeface="Cambria Math" panose="02040503050406030204" pitchFamily="18" charset="0"/>
                                            </a:rPr>
                                            <m:t>𝑀</m:t>
                                          </m:r>
                                        </m:e>
                                        <m:sub>
                                          <m:r>
                                            <a:rPr lang="ru-RU" sz="900">
                                              <a:latin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</m:sub>
                                        <m:sup>
                                          <m:r>
                                            <a:rPr lang="ru-RU" sz="900"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p>
                                      </m:sSubSup>
                                    </m:e>
                                  </m:nary>
                                </m:den>
                              </m:f>
                            </m:oMath>
                          </a14:m>
                          <a:endParaRPr lang="ru-RU" sz="900" dirty="0" smtClean="0"/>
                        </a:p>
                        <a:p>
                          <a:pPr algn="just"/>
                          <a:r>
                            <a:rPr lang="ru-RU" sz="900" dirty="0"/>
                            <a:t>Молекулярно-массовое распределение</a:t>
                          </a:r>
                          <a:r>
                            <a:rPr lang="en-US" sz="900" dirty="0"/>
                            <a:t> (</a:t>
                          </a:r>
                          <a:r>
                            <a:rPr lang="ru-RU" sz="900" dirty="0"/>
                            <a:t>ММР)</a:t>
                          </a:r>
                          <a:r>
                            <a:rPr lang="en-US" sz="900" dirty="0"/>
                            <a:t>: </a:t>
                          </a:r>
                          <a14:m>
                            <m:oMath xmlns:m="http://schemas.openxmlformats.org/officeDocument/2006/math">
                              <m:r>
                                <a:rPr lang="ru-RU" sz="900">
                                  <a:latin typeface="Cambria Math" panose="02040503050406030204" pitchFamily="18" charset="0"/>
                                </a:rPr>
                                <m:t>ММР=</m:t>
                              </m:r>
                              <m:f>
                                <m:fPr>
                                  <m:ctrlPr>
                                    <a:rPr lang="ru-RU" sz="9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ru-RU" sz="9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900">
                                          <a:latin typeface="Cambria Math" panose="02040503050406030204" pitchFamily="18" charset="0"/>
                                        </a:rPr>
                                        <m:t>𝑀</m:t>
                                      </m:r>
                                    </m:e>
                                    <m:sub>
                                      <m:r>
                                        <a:rPr lang="en-US" sz="900">
                                          <a:latin typeface="Cambria Math" panose="02040503050406030204" pitchFamily="18" charset="0"/>
                                        </a:rPr>
                                        <m:t>𝑤</m:t>
                                      </m:r>
                                    </m:sub>
                                  </m:sSub>
                                </m:num>
                                <m:den>
                                  <m:sSub>
                                    <m:sSubPr>
                                      <m:ctrlPr>
                                        <a:rPr lang="ru-RU" sz="9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ru-RU" sz="900">
                                          <a:latin typeface="Cambria Math" panose="02040503050406030204" pitchFamily="18" charset="0"/>
                                        </a:rPr>
                                        <m:t>𝑀</m:t>
                                      </m:r>
                                    </m:e>
                                    <m:sub>
                                      <m:r>
                                        <a:rPr lang="ru-RU" sz="900">
                                          <a:latin typeface="Cambria Math" panose="02040503050406030204" pitchFamily="18" charset="0"/>
                                        </a:rPr>
                                        <m:t>𝑛</m:t>
                                      </m:r>
                                    </m:sub>
                                  </m:sSub>
                                </m:den>
                              </m:f>
                            </m:oMath>
                          </a14:m>
                          <a:endParaRPr lang="ru-RU" sz="900" dirty="0"/>
                        </a:p>
                        <a:p>
                          <a:pPr marL="0" marR="0" indent="0" algn="l" defTabSz="779025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ru-RU" sz="900" dirty="0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8" name="Таблица 7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148720809"/>
                  </p:ext>
                </p:extLst>
              </p:nvPr>
            </p:nvGraphicFramePr>
            <p:xfrm>
              <a:off x="220941" y="481022"/>
              <a:ext cx="5472608" cy="1580870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1944216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3528392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</a:tblGrid>
                  <a:tr h="3962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ru-RU" sz="1000" dirty="0" smtClean="0"/>
                            <a:t>Определяемые характеристики</a:t>
                          </a:r>
                          <a:endParaRPr lang="ru-RU" sz="1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ru-RU" sz="1000" dirty="0" smtClean="0"/>
                            <a:t>Расшифровка</a:t>
                          </a:r>
                          <a:endParaRPr lang="ru-RU" sz="1000" dirty="0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1184630">
                    <a:tc>
                      <a:txBody>
                        <a:bodyPr/>
                        <a:lstStyle/>
                        <a:p>
                          <a:r>
                            <a:rPr lang="ru-RU" sz="900" dirty="0" smtClean="0"/>
                            <a:t>Молекулярно-массовые характеристики (</a:t>
                          </a:r>
                          <a:r>
                            <a:rPr lang="en-US" sz="900" dirty="0" err="1" smtClean="0"/>
                            <a:t>Mn</a:t>
                          </a:r>
                          <a:r>
                            <a:rPr lang="en-US" sz="900" dirty="0" smtClean="0"/>
                            <a:t>,</a:t>
                          </a:r>
                          <a:r>
                            <a:rPr lang="en-US" sz="900" baseline="0" dirty="0" smtClean="0"/>
                            <a:t> Mw, </a:t>
                          </a:r>
                          <a:r>
                            <a:rPr lang="en-US" sz="900" baseline="0" dirty="0" err="1" smtClean="0"/>
                            <a:t>Mz</a:t>
                          </a:r>
                          <a:r>
                            <a:rPr lang="en-US" sz="900" baseline="0" dirty="0" smtClean="0"/>
                            <a:t>)</a:t>
                          </a:r>
                          <a:endParaRPr lang="ru-RU" sz="900" baseline="0" dirty="0" smtClean="0"/>
                        </a:p>
                        <a:p>
                          <a:endParaRPr lang="en-US" sz="900" baseline="0" dirty="0" smtClean="0"/>
                        </a:p>
                        <a:p>
                          <a:r>
                            <a:rPr lang="ru-RU" sz="900" baseline="0" dirty="0" smtClean="0"/>
                            <a:t>Молекулярно-массовое распределение – ширина ММР (</a:t>
                          </a:r>
                          <a:r>
                            <a:rPr lang="en-US" sz="900" baseline="0" dirty="0" smtClean="0"/>
                            <a:t>Mw/</a:t>
                          </a:r>
                          <a:r>
                            <a:rPr lang="en-US" sz="900" baseline="0" dirty="0" err="1" smtClean="0"/>
                            <a:t>Mn</a:t>
                          </a:r>
                          <a:r>
                            <a:rPr lang="en-US" sz="900" baseline="0" dirty="0" smtClean="0"/>
                            <a:t>))</a:t>
                          </a:r>
                          <a:endParaRPr lang="ru-RU" sz="9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55268" t="-33673" r="-518" b="-102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</a:tbl>
              </a:graphicData>
            </a:graphic>
          </p:graphicFrame>
        </mc:Fallback>
      </mc:AlternateContent>
      <p:pic>
        <p:nvPicPr>
          <p:cNvPr id="10" name="Рисунок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8" y="2531145"/>
            <a:ext cx="2903535" cy="1686101"/>
          </a:xfrm>
          <a:prstGeom prst="rect">
            <a:avLst/>
          </a:prstGeom>
        </p:spPr>
      </p:pic>
      <p:cxnSp>
        <p:nvCxnSpPr>
          <p:cNvPr id="9" name="Прямая со стрелкой 8"/>
          <p:cNvCxnSpPr/>
          <p:nvPr/>
        </p:nvCxnSpPr>
        <p:spPr bwMode="auto">
          <a:xfrm flipV="1">
            <a:off x="2926666" y="2789640"/>
            <a:ext cx="1315689" cy="345352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2" name="Прямая со стрелкой 11"/>
          <p:cNvCxnSpPr/>
          <p:nvPr/>
        </p:nvCxnSpPr>
        <p:spPr bwMode="auto">
          <a:xfrm>
            <a:off x="2926666" y="3675076"/>
            <a:ext cx="1315689" cy="43204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4" name="TextBox 13"/>
          <p:cNvSpPr txBox="1"/>
          <p:nvPr/>
        </p:nvSpPr>
        <p:spPr>
          <a:xfrm>
            <a:off x="4548729" y="4423993"/>
            <a:ext cx="156145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 smtClean="0"/>
              <a:t>Бимодальное ММР</a:t>
            </a:r>
            <a:endParaRPr lang="ru-RU" sz="1200" dirty="0"/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3100" y="2148163"/>
            <a:ext cx="1501764" cy="1143408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8729" y="3448490"/>
            <a:ext cx="1370246" cy="104327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505414" y="3164306"/>
            <a:ext cx="282712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 smtClean="0"/>
              <a:t>Унимодальное</a:t>
            </a:r>
            <a:r>
              <a:rPr lang="en-US" sz="1200" dirty="0" smtClean="0"/>
              <a:t>/</a:t>
            </a:r>
            <a:r>
              <a:rPr lang="ru-RU" sz="1200" dirty="0" smtClean="0"/>
              <a:t>мономодальное ММР</a:t>
            </a:r>
            <a:endParaRPr lang="ru-RU" sz="1200" dirty="0"/>
          </a:p>
        </p:txBody>
      </p:sp>
      <p:sp>
        <p:nvSpPr>
          <p:cNvPr id="17" name="Прямоугольник 16"/>
          <p:cNvSpPr/>
          <p:nvPr/>
        </p:nvSpPr>
        <p:spPr>
          <a:xfrm>
            <a:off x="5724128" y="415945"/>
            <a:ext cx="3395226" cy="13485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</a:pPr>
            <a:r>
              <a:rPr lang="ru-RU" sz="1200" dirty="0" smtClean="0">
                <a:ea typeface="Calibri"/>
                <a:cs typeface="Times New Roman"/>
              </a:rPr>
              <a:t>Метод позволяет </a:t>
            </a:r>
            <a:r>
              <a:rPr lang="ru-RU" sz="1200" dirty="0">
                <a:ea typeface="Calibri"/>
                <a:cs typeface="Times New Roman"/>
              </a:rPr>
              <a:t>оценивать </a:t>
            </a:r>
            <a:r>
              <a:rPr lang="ru-RU" sz="1200" dirty="0" err="1">
                <a:ea typeface="Calibri"/>
                <a:cs typeface="Times New Roman"/>
              </a:rPr>
              <a:t>полидисперсность</a:t>
            </a:r>
            <a:r>
              <a:rPr lang="ru-RU" sz="1200" dirty="0">
                <a:ea typeface="Calibri"/>
                <a:cs typeface="Times New Roman"/>
              </a:rPr>
              <a:t> и молекулярную массу полимера, которые оказывают влияние на </a:t>
            </a:r>
            <a:r>
              <a:rPr lang="ru-RU" sz="1200" dirty="0" smtClean="0">
                <a:ea typeface="Calibri"/>
                <a:cs typeface="Times New Roman"/>
              </a:rPr>
              <a:t>физико-механические </a:t>
            </a:r>
            <a:r>
              <a:rPr lang="ru-RU" sz="1200" dirty="0">
                <a:ea typeface="Calibri"/>
                <a:cs typeface="Times New Roman"/>
              </a:rPr>
              <a:t>и реологические свойства </a:t>
            </a:r>
            <a:r>
              <a:rPr lang="ru-RU" sz="1200" dirty="0" smtClean="0">
                <a:ea typeface="Calibri"/>
                <a:cs typeface="Times New Roman"/>
              </a:rPr>
              <a:t>материала в процессе переработки и эксплуатации.</a:t>
            </a:r>
            <a:endParaRPr lang="ru-RU" sz="1200" dirty="0">
              <a:ea typeface="Calibri"/>
              <a:cs typeface="Times New Roman"/>
            </a:endParaRPr>
          </a:p>
        </p:txBody>
      </p:sp>
      <p:pic>
        <p:nvPicPr>
          <p:cNvPr id="18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2378" y="3405182"/>
            <a:ext cx="1935973" cy="1295811"/>
          </a:xfrm>
          <a:prstGeom prst="rect">
            <a:avLst/>
          </a:prstGeom>
          <a:noFill/>
          <a:extLst/>
        </p:spPr>
      </p:pic>
      <p:pic>
        <p:nvPicPr>
          <p:cNvPr id="20" name="Picture 2" descr="C:\Users\GalanichevaEP\Desktop\Big-bag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3694" y="1481621"/>
            <a:ext cx="1427042" cy="17684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41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98353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4501" y="186356"/>
            <a:ext cx="8481695" cy="474379"/>
          </a:xfrm>
        </p:spPr>
        <p:txBody>
          <a:bodyPr/>
          <a:lstStyle/>
          <a:p>
            <a:r>
              <a:rPr lang="ru-RU" dirty="0" err="1" smtClean="0"/>
              <a:t>Препаративные</a:t>
            </a:r>
            <a:r>
              <a:rPr lang="ru-RU" dirty="0" smtClean="0"/>
              <a:t> методы</a:t>
            </a:r>
            <a:endParaRPr lang="ru-RU" dirty="0"/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4391156"/>
              </p:ext>
            </p:extLst>
          </p:nvPr>
        </p:nvGraphicFramePr>
        <p:xfrm>
          <a:off x="121219" y="555526"/>
          <a:ext cx="8784977" cy="410445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9439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11666">
                  <a:extLst>
                    <a:ext uri="{9D8B030D-6E8A-4147-A177-3AD203B41FA5}">
                      <a16:colId xmlns:a16="http://schemas.microsoft.com/office/drawing/2014/main" val="3592499784"/>
                    </a:ext>
                  </a:extLst>
                </a:gridCol>
                <a:gridCol w="123732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27477">
                  <a:extLst>
                    <a:ext uri="{9D8B030D-6E8A-4147-A177-3AD203B41FA5}">
                      <a16:colId xmlns:a16="http://schemas.microsoft.com/office/drawing/2014/main" val="1987485062"/>
                    </a:ext>
                  </a:extLst>
                </a:gridCol>
                <a:gridCol w="26098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04266">
                  <a:extLst>
                    <a:ext uri="{9D8B030D-6E8A-4147-A177-3AD203B41FA5}">
                      <a16:colId xmlns:a16="http://schemas.microsoft.com/office/drawing/2014/main" val="2587310704"/>
                    </a:ext>
                  </a:extLst>
                </a:gridCol>
              </a:tblGrid>
              <a:tr h="493917"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/>
                        <a:t>Метод</a:t>
                      </a:r>
                      <a:endParaRPr lang="ru-RU" sz="12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/>
                        <a:t>Полимер</a:t>
                      </a:r>
                      <a:endParaRPr lang="ru-RU" sz="12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/>
                        <a:t>Возможные проблемы</a:t>
                      </a:r>
                      <a:endParaRPr lang="ru-RU" sz="12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/>
                        <a:t>Фото</a:t>
                      </a:r>
                      <a:endParaRPr lang="ru-RU" sz="12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/>
                        <a:t>Суть метода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/>
                        <a:t>Прибор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203513">
                <a:tc>
                  <a:txBody>
                    <a:bodyPr/>
                    <a:lstStyle/>
                    <a:p>
                      <a:pPr algn="l"/>
                      <a:r>
                        <a:rPr lang="ru-RU" sz="1000" dirty="0" smtClean="0"/>
                        <a:t>Содержание летучих веществ</a:t>
                      </a:r>
                      <a:endParaRPr lang="ru-RU" sz="1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/>
                        <a:t>ПП, ПЭ</a:t>
                      </a:r>
                      <a:endParaRPr lang="ru-RU" sz="1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/>
                        <a:t>Пузыри, обрывность, налет,</a:t>
                      </a:r>
                    </a:p>
                    <a:p>
                      <a:pPr algn="ctr"/>
                      <a:r>
                        <a:rPr lang="ru-RU" sz="1000" dirty="0" smtClean="0"/>
                        <a:t>шероховатость</a:t>
                      </a:r>
                      <a:endParaRPr lang="ru-RU" sz="1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ru-RU" sz="1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77902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dirty="0" smtClean="0"/>
                        <a:t>Определение потери в массе испытуемого материала после сушки при (105±2) °С.</a:t>
                      </a:r>
                      <a:endParaRPr lang="ru-RU" sz="1000" dirty="0" smtClean="0">
                        <a:solidFill>
                          <a:srgbClr val="FF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77902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000" dirty="0" smtClean="0">
                        <a:solidFill>
                          <a:srgbClr val="FF0000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203513">
                <a:tc>
                  <a:txBody>
                    <a:bodyPr/>
                    <a:lstStyle/>
                    <a:p>
                      <a:pPr marL="0" marR="0" indent="0" algn="l" defTabSz="77902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dirty="0" smtClean="0"/>
                        <a:t>Содержание </a:t>
                      </a:r>
                      <a:r>
                        <a:rPr lang="ru-RU" sz="1000" baseline="0" dirty="0" smtClean="0"/>
                        <a:t>золы</a:t>
                      </a:r>
                      <a:endParaRPr lang="ru-RU" sz="1000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/>
                        <a:t>ПП, ПЭ</a:t>
                      </a:r>
                      <a:endParaRPr lang="ru-RU" sz="1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/>
                        <a:t>Отклонения</a:t>
                      </a:r>
                      <a:r>
                        <a:rPr lang="ru-RU" sz="1000" baseline="0" dirty="0" smtClean="0"/>
                        <a:t> от нормативной документации, включения,</a:t>
                      </a:r>
                    </a:p>
                    <a:p>
                      <a:pPr algn="ctr"/>
                      <a:r>
                        <a:rPr lang="ru-RU" sz="1000" baseline="0" dirty="0" smtClean="0"/>
                        <a:t>Отложения на оборудовании</a:t>
                      </a:r>
                      <a:endParaRPr lang="ru-RU" sz="1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ru-RU" sz="1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77902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dirty="0" smtClean="0"/>
                        <a:t>Полное </a:t>
                      </a:r>
                      <a:r>
                        <a:rPr lang="ru-RU" sz="1000" dirty="0" err="1" smtClean="0"/>
                        <a:t>озоление</a:t>
                      </a:r>
                      <a:r>
                        <a:rPr lang="ru-RU" sz="1000" dirty="0" smtClean="0"/>
                        <a:t> образца и последующее прокаливание остатка в муфельной печи до постоянной массы.</a:t>
                      </a:r>
                      <a:endParaRPr lang="ru-RU" sz="1000" dirty="0" smtClean="0">
                        <a:solidFill>
                          <a:prstClr val="black"/>
                        </a:solidFill>
                      </a:endParaRPr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marL="0" marR="0" indent="0" algn="ctr" defTabSz="77902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000" dirty="0" smtClean="0">
                        <a:solidFill>
                          <a:prstClr val="black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203513">
                <a:tc>
                  <a:txBody>
                    <a:bodyPr/>
                    <a:lstStyle/>
                    <a:p>
                      <a:pPr marL="0" marR="0" indent="0" algn="l" defTabSz="77902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dirty="0" smtClean="0"/>
                        <a:t>Содержание технического углерода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/>
                        <a:t>ПЭ</a:t>
                      </a:r>
                      <a:endParaRPr lang="ru-RU" sz="1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/>
                        <a:t>Снижение физико-механических свойств;</a:t>
                      </a:r>
                    </a:p>
                    <a:p>
                      <a:pPr algn="ctr"/>
                      <a:r>
                        <a:rPr lang="ru-RU" sz="1000" dirty="0" smtClean="0"/>
                        <a:t>плохая светостойкость изделий</a:t>
                      </a:r>
                      <a:endParaRPr lang="ru-RU" sz="1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ru-RU" sz="1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77902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dirty="0" smtClean="0">
                          <a:solidFill>
                            <a:prstClr val="black"/>
                          </a:solidFill>
                        </a:rPr>
                        <a:t>Прокаливание образца в токе</a:t>
                      </a:r>
                      <a:r>
                        <a:rPr lang="ru-RU" sz="1000" baseline="0" dirty="0" smtClean="0">
                          <a:solidFill>
                            <a:prstClr val="black"/>
                          </a:solidFill>
                        </a:rPr>
                        <a:t> </a:t>
                      </a:r>
                      <a:r>
                        <a:rPr lang="ru-RU" sz="1000" baseline="0" dirty="0" err="1" smtClean="0">
                          <a:solidFill>
                            <a:prstClr val="black"/>
                          </a:solidFill>
                        </a:rPr>
                        <a:t>инерта</a:t>
                      </a:r>
                      <a:r>
                        <a:rPr lang="ru-RU" sz="1000" baseline="0" dirty="0" smtClean="0">
                          <a:solidFill>
                            <a:prstClr val="black"/>
                          </a:solidFill>
                        </a:rPr>
                        <a:t> до полного разложения полимерной матрицы</a:t>
                      </a:r>
                      <a:endParaRPr lang="ru-RU" sz="1000" dirty="0" smtClean="0">
                        <a:solidFill>
                          <a:prstClr val="black"/>
                        </a:solidFill>
                      </a:endParaRPr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pPr marL="0" marR="0" indent="0" algn="ctr" defTabSz="77902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000" dirty="0" smtClean="0">
                        <a:solidFill>
                          <a:prstClr val="black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79093361"/>
                  </a:ext>
                </a:extLst>
              </a:tr>
            </a:tbl>
          </a:graphicData>
        </a:graphic>
      </p:graphicFrame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1" b="2431"/>
          <a:stretch/>
        </p:blipFill>
        <p:spPr bwMode="auto">
          <a:xfrm>
            <a:off x="7978335" y="2859782"/>
            <a:ext cx="927861" cy="11102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22"/>
          <a:stretch/>
        </p:blipFill>
        <p:spPr>
          <a:xfrm>
            <a:off x="7956376" y="1240323"/>
            <a:ext cx="830952" cy="727501"/>
          </a:xfrm>
          <a:prstGeom prst="rect">
            <a:avLst/>
          </a:prstGeom>
        </p:spPr>
      </p:pic>
      <p:pic>
        <p:nvPicPr>
          <p:cNvPr id="12" name="Picture 2" descr="http://img-fotki.yandex.ru/get/2/118553414.d/0_68e14_c4f6c0ae_L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6950" y="1059582"/>
            <a:ext cx="1863122" cy="1152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5" descr="https://daypic.ru/pars/20121209/20121209_5613/5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83" r="50000"/>
          <a:stretch/>
        </p:blipFill>
        <p:spPr bwMode="auto">
          <a:xfrm>
            <a:off x="3635896" y="2280563"/>
            <a:ext cx="1363609" cy="1158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C:\Users\Mukhamadeevaag\Pictures\Бракованные трубы\demontazh-polietilenovyh-vodovodov_3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6981" y="3507493"/>
            <a:ext cx="1401438" cy="1109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42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20035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02542" y="217890"/>
            <a:ext cx="8481695" cy="474379"/>
          </a:xfrm>
        </p:spPr>
        <p:txBody>
          <a:bodyPr/>
          <a:lstStyle/>
          <a:p>
            <a:r>
              <a:rPr lang="ru-RU" dirty="0" err="1" smtClean="0"/>
              <a:t>Препаративные</a:t>
            </a:r>
            <a:r>
              <a:rPr lang="ru-RU" dirty="0" smtClean="0"/>
              <a:t> методы</a:t>
            </a:r>
            <a:endParaRPr lang="ru-RU" dirty="0"/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/>
          </p:nvPr>
        </p:nvGraphicFramePr>
        <p:xfrm>
          <a:off x="121220" y="562245"/>
          <a:ext cx="8784975" cy="41559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3841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64096">
                  <a:extLst>
                    <a:ext uri="{9D8B030D-6E8A-4147-A177-3AD203B41FA5}">
                      <a16:colId xmlns:a16="http://schemas.microsoft.com/office/drawing/2014/main" val="3592499784"/>
                    </a:ext>
                  </a:extLst>
                </a:gridCol>
                <a:gridCol w="13681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72208">
                  <a:extLst>
                    <a:ext uri="{9D8B030D-6E8A-4147-A177-3AD203B41FA5}">
                      <a16:colId xmlns:a16="http://schemas.microsoft.com/office/drawing/2014/main" val="2099357420"/>
                    </a:ext>
                  </a:extLst>
                </a:gridCol>
                <a:gridCol w="237626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65843">
                  <a:extLst>
                    <a:ext uri="{9D8B030D-6E8A-4147-A177-3AD203B41FA5}">
                      <a16:colId xmlns:a16="http://schemas.microsoft.com/office/drawing/2014/main" val="2587310704"/>
                    </a:ext>
                  </a:extLst>
                </a:gridCol>
              </a:tblGrid>
              <a:tr h="681240"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/>
                        <a:t>Метод</a:t>
                      </a:r>
                      <a:endParaRPr lang="ru-RU" sz="12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/>
                        <a:t>Полимер</a:t>
                      </a:r>
                      <a:endParaRPr lang="ru-RU" sz="12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/>
                        <a:t>Возможные проблемы</a:t>
                      </a:r>
                      <a:endParaRPr lang="ru-RU" sz="12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77902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dirty="0" smtClean="0"/>
                        <a:t>Фото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/>
                        <a:t>Суть метода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/>
                        <a:t>Прибор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58240">
                <a:tc>
                  <a:txBody>
                    <a:bodyPr/>
                    <a:lstStyle/>
                    <a:p>
                      <a:pPr algn="l"/>
                      <a:r>
                        <a:rPr lang="en-US" sz="1000" dirty="0" smtClean="0"/>
                        <a:t>XS</a:t>
                      </a:r>
                      <a:r>
                        <a:rPr lang="ru-RU" sz="1000" dirty="0" smtClean="0"/>
                        <a:t> (растворимые</a:t>
                      </a:r>
                      <a:r>
                        <a:rPr lang="ru-RU" sz="1000" baseline="0" dirty="0" smtClean="0"/>
                        <a:t> в ксилоле)</a:t>
                      </a:r>
                      <a:endParaRPr lang="ru-RU" sz="1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/>
                        <a:t>ПП</a:t>
                      </a:r>
                      <a:endParaRPr lang="ru-RU" sz="1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err="1" smtClean="0"/>
                        <a:t>Нетехнологичность</a:t>
                      </a:r>
                      <a:r>
                        <a:rPr lang="ru-RU" sz="1000" dirty="0" smtClean="0"/>
                        <a:t>, парафины, налет, выделения НМ</a:t>
                      </a:r>
                      <a:endParaRPr lang="ru-RU" sz="1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ru-RU" sz="1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77902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dirty="0" smtClean="0"/>
                        <a:t>Растворение образца в кипящем о-ксилоле с последующим контролируемым охлаждением и выдержкой при 25 °С.</a:t>
                      </a:r>
                      <a:endParaRPr lang="ru-RU" sz="1000" dirty="0" smtClean="0">
                        <a:solidFill>
                          <a:srgbClr val="FF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77902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000" dirty="0" smtClean="0">
                        <a:solidFill>
                          <a:srgbClr val="FF0000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158240">
                <a:tc>
                  <a:txBody>
                    <a:bodyPr/>
                    <a:lstStyle/>
                    <a:p>
                      <a:pPr algn="l"/>
                      <a:r>
                        <a:rPr lang="ru-RU" sz="1000" dirty="0" smtClean="0"/>
                        <a:t>Растворимые в гептане/</a:t>
                      </a:r>
                      <a:r>
                        <a:rPr lang="ru-RU" sz="1000" dirty="0" err="1" smtClean="0"/>
                        <a:t>гексане</a:t>
                      </a:r>
                      <a:endParaRPr lang="ru-RU" sz="1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/>
                        <a:t>ПП</a:t>
                      </a:r>
                      <a:endParaRPr lang="ru-RU" sz="1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77902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dirty="0" smtClean="0"/>
                        <a:t>Парафины, налет, </a:t>
                      </a:r>
                      <a:r>
                        <a:rPr lang="ru-RU" sz="1000" dirty="0" err="1" smtClean="0"/>
                        <a:t>нетехнологичность</a:t>
                      </a:r>
                      <a:endParaRPr lang="ru-RU" sz="1000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77902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000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77902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dirty="0" smtClean="0"/>
                        <a:t>Определение фракции полипропилена, не растворимой в кипящем гептане/</a:t>
                      </a:r>
                      <a:r>
                        <a:rPr lang="ru-RU" sz="1000" dirty="0" err="1" smtClean="0"/>
                        <a:t>гексане</a:t>
                      </a:r>
                      <a:r>
                        <a:rPr lang="ru-RU" sz="1000" dirty="0" smtClean="0"/>
                        <a:t>.</a:t>
                      </a:r>
                      <a:endParaRPr lang="ru-RU" sz="1000" dirty="0" smtClean="0">
                        <a:solidFill>
                          <a:srgbClr val="FF0000"/>
                        </a:solidFill>
                      </a:endParaRPr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marL="0" marR="0" indent="0" algn="ctr" defTabSz="77902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900" dirty="0" smtClean="0">
                        <a:solidFill>
                          <a:srgbClr val="FF0000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158240">
                <a:tc>
                  <a:txBody>
                    <a:bodyPr/>
                    <a:lstStyle/>
                    <a:p>
                      <a:pPr algn="l"/>
                      <a:r>
                        <a:rPr lang="ru-RU" sz="1000" dirty="0" smtClean="0"/>
                        <a:t>Растворимые</a:t>
                      </a:r>
                      <a:r>
                        <a:rPr lang="ru-RU" sz="1000" baseline="0" dirty="0" smtClean="0"/>
                        <a:t> в </a:t>
                      </a:r>
                      <a:r>
                        <a:rPr lang="ru-RU" sz="1000" baseline="0" dirty="0" err="1" smtClean="0"/>
                        <a:t>диэтиловом</a:t>
                      </a:r>
                      <a:r>
                        <a:rPr lang="ru-RU" sz="1000" baseline="0" dirty="0" smtClean="0"/>
                        <a:t> эфире</a:t>
                      </a:r>
                      <a:endParaRPr lang="ru-RU" sz="1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/>
                        <a:t>ПЭ</a:t>
                      </a:r>
                      <a:endParaRPr lang="ru-RU" sz="1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77902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dirty="0" err="1" smtClean="0"/>
                        <a:t>Нетехнологичность</a:t>
                      </a:r>
                      <a:r>
                        <a:rPr lang="ru-RU" sz="1000" dirty="0" smtClean="0"/>
                        <a:t>, парафины, налет, выделения НМПЭ, содержание критично</a:t>
                      </a:r>
                      <a:r>
                        <a:rPr lang="ru-RU" sz="1000" baseline="0" dirty="0" smtClean="0"/>
                        <a:t> для выбора сегмента применения</a:t>
                      </a:r>
                      <a:endParaRPr lang="ru-RU" sz="1000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77902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000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defTabSz="913673"/>
                      <a:r>
                        <a:rPr lang="ru-RU" sz="1000" dirty="0" smtClean="0"/>
                        <a:t>Экстрагирование из полиэтилена масел и низкомолекулярных веществ </a:t>
                      </a:r>
                      <a:r>
                        <a:rPr lang="ru-RU" sz="1000" dirty="0" err="1" smtClean="0"/>
                        <a:t>диэтиловым</a:t>
                      </a:r>
                      <a:r>
                        <a:rPr lang="ru-RU" sz="1000" dirty="0" smtClean="0"/>
                        <a:t> эфиром.</a:t>
                      </a:r>
                      <a:endParaRPr lang="ru-RU" sz="1000" dirty="0">
                        <a:solidFill>
                          <a:prstClr val="black"/>
                        </a:solidFill>
                      </a:endParaRPr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pPr defTabSz="913673"/>
                      <a:endParaRPr lang="ru-RU" sz="900" dirty="0">
                        <a:solidFill>
                          <a:prstClr val="black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pic>
        <p:nvPicPr>
          <p:cNvPr id="11" name="Picture 2" descr="Картинки по запросу soxhlet apparatus in analysis GIF">
            <a:hlinkClick r:id="rId3"/>
          </p:cNvPr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9911" y="2432250"/>
            <a:ext cx="970669" cy="2160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7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50" t="1875" r="1251" b="5209"/>
          <a:stretch/>
        </p:blipFill>
        <p:spPr bwMode="auto">
          <a:xfrm>
            <a:off x="7806043" y="1346499"/>
            <a:ext cx="1064537" cy="9891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2" descr="image00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91" t="31026" r="22272"/>
          <a:stretch/>
        </p:blipFill>
        <p:spPr bwMode="auto">
          <a:xfrm>
            <a:off x="3563887" y="1259411"/>
            <a:ext cx="1683415" cy="11146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2" descr="C:\Users\Mukhamadeevaag\Pictures\Бракованные трубы\vedro-plastmassovoe-plastikovoe-kryshkoj-10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2499742"/>
            <a:ext cx="1683415" cy="964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 descr="https://40.img.avito.st/640x480/5089684440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420"/>
          <a:stretch/>
        </p:blipFill>
        <p:spPr bwMode="auto">
          <a:xfrm>
            <a:off x="3563888" y="3573888"/>
            <a:ext cx="1683415" cy="1112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43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63126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95486"/>
            <a:ext cx="8481695" cy="474379"/>
          </a:xfrm>
        </p:spPr>
        <p:txBody>
          <a:bodyPr/>
          <a:lstStyle/>
          <a:p>
            <a:r>
              <a:rPr lang="ru-RU" dirty="0"/>
              <a:t>О</a:t>
            </a:r>
            <a:r>
              <a:rPr lang="ru-RU" dirty="0" smtClean="0"/>
              <a:t>птическая и электронная микроскопия</a:t>
            </a:r>
            <a:endParaRPr lang="ru-RU" dirty="0"/>
          </a:p>
        </p:txBody>
      </p:sp>
      <p:grpSp>
        <p:nvGrpSpPr>
          <p:cNvPr id="7" name="Группа 6"/>
          <p:cNvGrpSpPr/>
          <p:nvPr/>
        </p:nvGrpSpPr>
        <p:grpSpPr>
          <a:xfrm>
            <a:off x="460531" y="698308"/>
            <a:ext cx="8359941" cy="4023528"/>
            <a:chOff x="-363811" y="624668"/>
            <a:chExt cx="7512682" cy="4023528"/>
          </a:xfrm>
        </p:grpSpPr>
        <p:pic>
          <p:nvPicPr>
            <p:cNvPr id="14340" name="Picture 4" descr="C:\Users\AslanyanAS\Desktop\Картинки\mira3lm-03_1[1]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63811" y="2543763"/>
              <a:ext cx="2520279" cy="21044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6" name="Группа 5"/>
            <p:cNvGrpSpPr/>
            <p:nvPr/>
          </p:nvGrpSpPr>
          <p:grpSpPr>
            <a:xfrm>
              <a:off x="189531" y="624668"/>
              <a:ext cx="6959340" cy="3530551"/>
              <a:chOff x="189531" y="624668"/>
              <a:chExt cx="6959340" cy="3530551"/>
            </a:xfrm>
          </p:grpSpPr>
          <p:pic>
            <p:nvPicPr>
              <p:cNvPr id="14339" name="Picture 3" descr="C:\Users\AslanyanAS\Desktop\Картинки\zeiss4-1.jpg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8019" r="22642"/>
              <a:stretch/>
            </p:blipFill>
            <p:spPr bwMode="auto">
              <a:xfrm>
                <a:off x="189531" y="624668"/>
                <a:ext cx="1413594" cy="178808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1" name="Прямоугольник 17"/>
              <p:cNvSpPr>
                <a:spLocks noChangeArrowheads="1"/>
              </p:cNvSpPr>
              <p:nvPr/>
            </p:nvSpPr>
            <p:spPr bwMode="auto">
              <a:xfrm>
                <a:off x="2225317" y="1324767"/>
                <a:ext cx="1187904" cy="461665"/>
              </a:xfrm>
              <a:prstGeom prst="rect">
                <a:avLst/>
              </a:prstGeom>
              <a:noFill/>
              <a:ln w="3175">
                <a:noFill/>
                <a:miter lim="800000"/>
                <a:headEnd/>
                <a:tailEnd/>
              </a:ln>
            </p:spPr>
            <p:txBody>
              <a:bodyPr wrap="square" numCol="1" anchor="ctr">
                <a:spAutoFit/>
              </a:bodyPr>
              <a:lstStyle/>
              <a:p>
                <a:pPr fontAlgn="ctr"/>
                <a:r>
                  <a:rPr lang="ru-RU" sz="1200" dirty="0" smtClean="0"/>
                  <a:t>Оптическая</a:t>
                </a:r>
              </a:p>
              <a:p>
                <a:pPr fontAlgn="ctr"/>
                <a:r>
                  <a:rPr lang="ru-RU" sz="1200" dirty="0" smtClean="0"/>
                  <a:t>микроскопия</a:t>
                </a:r>
                <a:endParaRPr lang="ru-RU" sz="1200" dirty="0"/>
              </a:p>
            </p:txBody>
          </p:sp>
          <p:sp>
            <p:nvSpPr>
              <p:cNvPr id="12" name="Прямоугольник 17"/>
              <p:cNvSpPr>
                <a:spLocks noChangeArrowheads="1"/>
              </p:cNvSpPr>
              <p:nvPr/>
            </p:nvSpPr>
            <p:spPr bwMode="auto">
              <a:xfrm>
                <a:off x="2199835" y="2737759"/>
                <a:ext cx="1164300" cy="461665"/>
              </a:xfrm>
              <a:prstGeom prst="rect">
                <a:avLst/>
              </a:prstGeom>
              <a:noFill/>
              <a:ln w="3175">
                <a:noFill/>
                <a:miter lim="800000"/>
                <a:headEnd/>
                <a:tailEnd/>
              </a:ln>
            </p:spPr>
            <p:txBody>
              <a:bodyPr wrap="square" numCol="1" anchor="ctr">
                <a:spAutoFit/>
              </a:bodyPr>
              <a:lstStyle/>
              <a:p>
                <a:pPr fontAlgn="ctr"/>
                <a:r>
                  <a:rPr lang="ru-RU" sz="1200" dirty="0" smtClean="0"/>
                  <a:t>Электронная</a:t>
                </a:r>
              </a:p>
              <a:p>
                <a:pPr fontAlgn="ctr"/>
                <a:r>
                  <a:rPr lang="ru-RU" sz="1200" dirty="0" smtClean="0"/>
                  <a:t>микроскопия</a:t>
                </a:r>
                <a:endParaRPr lang="ru-RU" sz="1200" dirty="0"/>
              </a:p>
            </p:txBody>
          </p:sp>
          <p:pic>
            <p:nvPicPr>
              <p:cNvPr id="14341" name="Picture 5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838521" y="734472"/>
                <a:ext cx="1104900" cy="7143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4343" name="Picture 7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838521" y="1475899"/>
                <a:ext cx="1104900" cy="6953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4345" name="Picture 9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838521" y="2186576"/>
                <a:ext cx="1104900" cy="7143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4347" name="Picture 11"/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885668" y="3183669"/>
                <a:ext cx="1581150" cy="9715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0" name="Прямоугольник 17"/>
              <p:cNvSpPr>
                <a:spLocks noChangeArrowheads="1"/>
              </p:cNvSpPr>
              <p:nvPr/>
            </p:nvSpPr>
            <p:spPr bwMode="auto">
              <a:xfrm>
                <a:off x="5466407" y="3314575"/>
                <a:ext cx="1682464" cy="707886"/>
              </a:xfrm>
              <a:prstGeom prst="rect">
                <a:avLst/>
              </a:prstGeom>
              <a:noFill/>
              <a:ln w="3175">
                <a:noFill/>
                <a:miter lim="800000"/>
                <a:headEnd/>
                <a:tailEnd/>
              </a:ln>
            </p:spPr>
            <p:txBody>
              <a:bodyPr wrap="square" numCol="1" anchor="ctr">
                <a:spAutoFit/>
              </a:bodyPr>
              <a:lstStyle/>
              <a:p>
                <a:pPr fontAlgn="ctr"/>
                <a:r>
                  <a:rPr lang="ru-RU" sz="1000" dirty="0" smtClean="0"/>
                  <a:t>Съёмка морфологии поверхности и определение элементного состава с помощью </a:t>
                </a:r>
                <a:r>
                  <a:rPr lang="en-US" sz="1000" dirty="0" smtClean="0"/>
                  <a:t>EDX </a:t>
                </a:r>
                <a:r>
                  <a:rPr lang="ru-RU" sz="1000" dirty="0" smtClean="0"/>
                  <a:t>приставки</a:t>
                </a:r>
                <a:endParaRPr lang="ru-RU" sz="1000" dirty="0"/>
              </a:p>
            </p:txBody>
          </p:sp>
          <p:sp>
            <p:nvSpPr>
              <p:cNvPr id="22" name="Прямоугольник 17"/>
              <p:cNvSpPr>
                <a:spLocks noChangeArrowheads="1"/>
              </p:cNvSpPr>
              <p:nvPr/>
            </p:nvSpPr>
            <p:spPr bwMode="auto">
              <a:xfrm>
                <a:off x="4986789" y="968548"/>
                <a:ext cx="1299741" cy="246221"/>
              </a:xfrm>
              <a:prstGeom prst="rect">
                <a:avLst/>
              </a:prstGeom>
              <a:noFill/>
              <a:ln w="3175">
                <a:noFill/>
                <a:miter lim="800000"/>
                <a:headEnd/>
                <a:tailEnd/>
              </a:ln>
            </p:spPr>
            <p:txBody>
              <a:bodyPr wrap="square" numCol="1" anchor="ctr">
                <a:spAutoFit/>
              </a:bodyPr>
              <a:lstStyle/>
              <a:p>
                <a:pPr fontAlgn="ctr"/>
                <a:r>
                  <a:rPr lang="ru-RU" sz="1000" dirty="0" smtClean="0"/>
                  <a:t>Прямой свет</a:t>
                </a:r>
                <a:endParaRPr lang="ru-RU" sz="1000" dirty="0"/>
              </a:p>
            </p:txBody>
          </p:sp>
          <p:sp>
            <p:nvSpPr>
              <p:cNvPr id="23" name="Прямоугольник 17"/>
              <p:cNvSpPr>
                <a:spLocks noChangeArrowheads="1"/>
              </p:cNvSpPr>
              <p:nvPr/>
            </p:nvSpPr>
            <p:spPr bwMode="auto">
              <a:xfrm>
                <a:off x="4986789" y="1717375"/>
                <a:ext cx="1299741" cy="246221"/>
              </a:xfrm>
              <a:prstGeom prst="rect">
                <a:avLst/>
              </a:prstGeom>
              <a:noFill/>
              <a:ln w="3175">
                <a:noFill/>
                <a:miter lim="800000"/>
                <a:headEnd/>
                <a:tailEnd/>
              </a:ln>
            </p:spPr>
            <p:txBody>
              <a:bodyPr wrap="square" numCol="1" anchor="ctr">
                <a:spAutoFit/>
              </a:bodyPr>
              <a:lstStyle/>
              <a:p>
                <a:pPr fontAlgn="ctr"/>
                <a:r>
                  <a:rPr lang="ru-RU" sz="1000" dirty="0" smtClean="0"/>
                  <a:t>Отраженный свет</a:t>
                </a:r>
                <a:endParaRPr lang="ru-RU" sz="1000" dirty="0"/>
              </a:p>
            </p:txBody>
          </p:sp>
          <p:sp>
            <p:nvSpPr>
              <p:cNvPr id="24" name="Прямоугольник 17"/>
              <p:cNvSpPr>
                <a:spLocks noChangeArrowheads="1"/>
              </p:cNvSpPr>
              <p:nvPr/>
            </p:nvSpPr>
            <p:spPr bwMode="auto">
              <a:xfrm>
                <a:off x="4986789" y="2349123"/>
                <a:ext cx="1299741" cy="400110"/>
              </a:xfrm>
              <a:prstGeom prst="rect">
                <a:avLst/>
              </a:prstGeom>
              <a:noFill/>
              <a:ln w="3175">
                <a:noFill/>
                <a:miter lim="800000"/>
                <a:headEnd/>
                <a:tailEnd/>
              </a:ln>
            </p:spPr>
            <p:txBody>
              <a:bodyPr wrap="square" numCol="1" anchor="ctr">
                <a:spAutoFit/>
              </a:bodyPr>
              <a:lstStyle/>
              <a:p>
                <a:pPr fontAlgn="ctr"/>
                <a:r>
                  <a:rPr lang="ru-RU" sz="1000" dirty="0" smtClean="0"/>
                  <a:t>Поляризационный свет</a:t>
                </a:r>
                <a:endParaRPr lang="ru-RU" sz="1000" dirty="0"/>
              </a:p>
            </p:txBody>
          </p:sp>
        </p:grpSp>
      </p:grp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44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05467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55009" y="1246809"/>
            <a:ext cx="2662549" cy="336247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3842" y="1246808"/>
            <a:ext cx="2484156" cy="3260455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92221" y="3693073"/>
            <a:ext cx="157437" cy="355686"/>
          </a:xfrm>
          <a:prstGeom prst="rect">
            <a:avLst/>
          </a:prstGeom>
          <a:noFill/>
        </p:spPr>
        <p:txBody>
          <a:bodyPr wrap="none" lIns="77925" tIns="38963" rIns="77925" bIns="38963" rtlCol="0">
            <a:spAutoFit/>
          </a:bodyPr>
          <a:lstStyle/>
          <a:p>
            <a:r>
              <a:rPr lang="ru-RU" sz="900" b="1" i="1" dirty="0" smtClean="0"/>
              <a:t/>
            </a:r>
            <a:br>
              <a:rPr lang="ru-RU" sz="900" b="1" i="1" dirty="0" smtClean="0"/>
            </a:br>
            <a:endParaRPr lang="ru-RU" sz="900" b="1" i="1" dirty="0"/>
          </a:p>
        </p:txBody>
      </p:sp>
      <p:pic>
        <p:nvPicPr>
          <p:cNvPr id="134156" name="Picture 1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9134" y="2950828"/>
            <a:ext cx="2645947" cy="1744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265235" y="533650"/>
            <a:ext cx="864096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dirty="0" smtClean="0"/>
              <a:t>Плохое </a:t>
            </a:r>
            <a:r>
              <a:rPr lang="ru-RU" sz="1200" b="1" dirty="0"/>
              <a:t>распределение:</a:t>
            </a:r>
            <a:r>
              <a:rPr lang="ru-RU" sz="1200" dirty="0"/>
              <a:t> снижение прочностных свойств, снижение </a:t>
            </a:r>
            <a:r>
              <a:rPr lang="ru-RU" sz="1200" dirty="0" smtClean="0"/>
              <a:t>свариваемости труб, </a:t>
            </a:r>
            <a:r>
              <a:rPr lang="ru-RU" sz="1200" dirty="0"/>
              <a:t>низкая </a:t>
            </a:r>
            <a:r>
              <a:rPr lang="ru-RU" sz="1200" dirty="0" smtClean="0"/>
              <a:t>светостойкость или плохой внешний вид изделий.</a:t>
            </a:r>
            <a:endParaRPr lang="ru-RU" sz="1200" dirty="0"/>
          </a:p>
        </p:txBody>
      </p:sp>
      <p:pic>
        <p:nvPicPr>
          <p:cNvPr id="11" name="Picture 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2589" y="957581"/>
            <a:ext cx="2602491" cy="17827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Нашивка 12"/>
          <p:cNvSpPr/>
          <p:nvPr/>
        </p:nvSpPr>
        <p:spPr bwMode="auto">
          <a:xfrm rot="5400000">
            <a:off x="789797" y="1968096"/>
            <a:ext cx="444398" cy="307798"/>
          </a:xfrm>
          <a:prstGeom prst="chevron">
            <a:avLst>
              <a:gd name="adj" fmla="val 102433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5" name="Нашивка 14"/>
          <p:cNvSpPr/>
          <p:nvPr/>
        </p:nvSpPr>
        <p:spPr bwMode="auto">
          <a:xfrm rot="5400000">
            <a:off x="1413721" y="3174475"/>
            <a:ext cx="444398" cy="307798"/>
          </a:xfrm>
          <a:prstGeom prst="chevron">
            <a:avLst>
              <a:gd name="adj" fmla="val 102433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6" name="Крест 15"/>
          <p:cNvSpPr/>
          <p:nvPr/>
        </p:nvSpPr>
        <p:spPr bwMode="auto">
          <a:xfrm rot="2700000" flipV="1">
            <a:off x="3502667" y="1992192"/>
            <a:ext cx="438087" cy="426723"/>
          </a:xfrm>
          <a:prstGeom prst="plus">
            <a:avLst>
              <a:gd name="adj" fmla="val 43160"/>
            </a:avLst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4" name="Нашивка 13"/>
          <p:cNvSpPr/>
          <p:nvPr/>
        </p:nvSpPr>
        <p:spPr bwMode="auto">
          <a:xfrm rot="5400000">
            <a:off x="2031134" y="1968096"/>
            <a:ext cx="444398" cy="307798"/>
          </a:xfrm>
          <a:prstGeom prst="chevron">
            <a:avLst>
              <a:gd name="adj" fmla="val 102433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1" y="88211"/>
            <a:ext cx="9303906" cy="474379"/>
          </a:xfrm>
        </p:spPr>
        <p:txBody>
          <a:bodyPr/>
          <a:lstStyle/>
          <a:p>
            <a:r>
              <a:rPr lang="ru-RU" sz="1600" kern="1200" dirty="0" smtClean="0">
                <a:solidFill>
                  <a:srgbClr val="008C95"/>
                </a:solidFill>
              </a:rPr>
              <a:t>    </a:t>
            </a:r>
            <a:r>
              <a:rPr lang="ru-RU" kern="1200" dirty="0">
                <a:solidFill>
                  <a:srgbClr val="008C95"/>
                </a:solidFill>
              </a:rPr>
              <a:t>Оптическая </a:t>
            </a:r>
            <a:r>
              <a:rPr lang="ru-RU" kern="1200" dirty="0" smtClean="0">
                <a:solidFill>
                  <a:srgbClr val="008C95"/>
                </a:solidFill>
              </a:rPr>
              <a:t>микроскопия</a:t>
            </a:r>
            <a:r>
              <a:rPr lang="en-US" kern="1200" dirty="0" smtClean="0">
                <a:solidFill>
                  <a:srgbClr val="008C95"/>
                </a:solidFill>
              </a:rPr>
              <a:t> (</a:t>
            </a:r>
            <a:r>
              <a:rPr lang="ru-RU" kern="1200" dirty="0" smtClean="0">
                <a:solidFill>
                  <a:srgbClr val="008C95"/>
                </a:solidFill>
              </a:rPr>
              <a:t>оценка степени распределения технического углерода)</a:t>
            </a:r>
            <a:endParaRPr lang="ru-RU" dirty="0">
              <a:solidFill>
                <a:srgbClr val="008C95"/>
              </a:solidFill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45</a:t>
            </a:fld>
            <a:endParaRPr lang="ru-RU" dirty="0"/>
          </a:p>
        </p:txBody>
      </p:sp>
      <p:sp>
        <p:nvSpPr>
          <p:cNvPr id="21" name="Нашивка 14"/>
          <p:cNvSpPr/>
          <p:nvPr/>
        </p:nvSpPr>
        <p:spPr bwMode="auto">
          <a:xfrm rot="5400000">
            <a:off x="1413721" y="4233182"/>
            <a:ext cx="444398" cy="307798"/>
          </a:xfrm>
          <a:prstGeom prst="chevron">
            <a:avLst>
              <a:gd name="adj" fmla="val 102433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4" name="Крест 23"/>
          <p:cNvSpPr/>
          <p:nvPr/>
        </p:nvSpPr>
        <p:spPr bwMode="auto">
          <a:xfrm rot="2700000" flipV="1">
            <a:off x="4129900" y="3176061"/>
            <a:ext cx="438087" cy="426723"/>
          </a:xfrm>
          <a:prstGeom prst="plus">
            <a:avLst>
              <a:gd name="adj" fmla="val 43160"/>
            </a:avLst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5" name="Крест 24"/>
          <p:cNvSpPr/>
          <p:nvPr/>
        </p:nvSpPr>
        <p:spPr bwMode="auto">
          <a:xfrm rot="2700000" flipV="1">
            <a:off x="4863202" y="1992191"/>
            <a:ext cx="438087" cy="426723"/>
          </a:xfrm>
          <a:prstGeom prst="plus">
            <a:avLst>
              <a:gd name="adj" fmla="val 43160"/>
            </a:avLst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6" name="Крест 25"/>
          <p:cNvSpPr/>
          <p:nvPr/>
        </p:nvSpPr>
        <p:spPr bwMode="auto">
          <a:xfrm rot="2700000" flipV="1">
            <a:off x="4155129" y="4293900"/>
            <a:ext cx="438087" cy="426723"/>
          </a:xfrm>
          <a:prstGeom prst="plus">
            <a:avLst>
              <a:gd name="adj" fmla="val 43160"/>
            </a:avLst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1616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179512" y="73174"/>
            <a:ext cx="8481695" cy="252672"/>
          </a:xfrm>
        </p:spPr>
        <p:txBody>
          <a:bodyPr>
            <a:normAutofit fontScale="90000"/>
          </a:bodyPr>
          <a:lstStyle/>
          <a:p>
            <a:r>
              <a:rPr lang="ru-RU" kern="1200" dirty="0"/>
              <a:t>Оптическая микроскопия</a:t>
            </a:r>
            <a:r>
              <a:rPr lang="en-US" kern="1200" dirty="0"/>
              <a:t> (</a:t>
            </a:r>
            <a:r>
              <a:rPr lang="ru-RU" kern="1200" dirty="0"/>
              <a:t>оценка степени распределения технического углерода)</a:t>
            </a:r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82669" y="439203"/>
            <a:ext cx="57606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u="sng" dirty="0" smtClean="0">
                <a:solidFill>
                  <a:srgbClr val="E20000"/>
                </a:solidFill>
              </a:rPr>
              <a:t>Проблема: </a:t>
            </a:r>
            <a:r>
              <a:rPr lang="ru-RU" sz="1200" u="sng" dirty="0">
                <a:solidFill>
                  <a:srgbClr val="E20000"/>
                </a:solidFill>
              </a:rPr>
              <a:t>В процессе производства </a:t>
            </a:r>
            <a:r>
              <a:rPr lang="ru-RU" sz="1200" u="sng" dirty="0" smtClean="0">
                <a:solidFill>
                  <a:srgbClr val="E20000"/>
                </a:solidFill>
              </a:rPr>
              <a:t>кабеля на </a:t>
            </a:r>
            <a:r>
              <a:rPr lang="ru-RU" sz="1200" u="sng" dirty="0">
                <a:solidFill>
                  <a:srgbClr val="E20000"/>
                </a:solidFill>
              </a:rPr>
              <a:t>поверхности оболочки наблюдаются прострелы, оголение жил, шишки</a:t>
            </a:r>
            <a:r>
              <a:rPr lang="ru-RU" sz="1200" u="sng" dirty="0" smtClean="0">
                <a:solidFill>
                  <a:srgbClr val="E20000"/>
                </a:solidFill>
              </a:rPr>
              <a:t>.</a:t>
            </a:r>
            <a:endParaRPr lang="en-US" sz="1200" u="sng" dirty="0" smtClean="0">
              <a:solidFill>
                <a:srgbClr val="E20000"/>
              </a:solidFill>
            </a:endParaRPr>
          </a:p>
          <a:p>
            <a:r>
              <a:rPr lang="ru-RU" sz="1200" u="sng" dirty="0" smtClean="0">
                <a:solidFill>
                  <a:srgbClr val="E20000"/>
                </a:solidFill>
              </a:rPr>
              <a:t>Материал</a:t>
            </a:r>
            <a:r>
              <a:rPr lang="ru-RU" sz="1200" u="sng" dirty="0">
                <a:solidFill>
                  <a:srgbClr val="E20000"/>
                </a:solidFill>
              </a:rPr>
              <a:t>: </a:t>
            </a:r>
            <a:r>
              <a:rPr lang="en-US" sz="1200" u="sng" dirty="0" smtClean="0">
                <a:solidFill>
                  <a:srgbClr val="E20000"/>
                </a:solidFill>
              </a:rPr>
              <a:t>LDPE</a:t>
            </a:r>
            <a:r>
              <a:rPr lang="ru-RU" sz="1200" u="sng" dirty="0" smtClean="0">
                <a:solidFill>
                  <a:srgbClr val="E20000"/>
                </a:solidFill>
              </a:rPr>
              <a:t> с добавлением концентрата технического углерода</a:t>
            </a:r>
            <a:endParaRPr lang="en-US" sz="1200" u="sng" dirty="0">
              <a:solidFill>
                <a:srgbClr val="E20000"/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3251886" y="3418365"/>
            <a:ext cx="274724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200" dirty="0"/>
              <a:t>Неравномерное распределение технического </a:t>
            </a:r>
            <a:r>
              <a:rPr lang="ru-RU" sz="1200" dirty="0" smtClean="0"/>
              <a:t>углерода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200" dirty="0" smtClean="0"/>
              <a:t>Переход на другой концентрат </a:t>
            </a:r>
            <a:r>
              <a:rPr lang="ru-RU" sz="1200" dirty="0"/>
              <a:t>технического </a:t>
            </a:r>
            <a:r>
              <a:rPr lang="ru-RU" sz="1200" dirty="0" smtClean="0"/>
              <a:t>углерода</a:t>
            </a:r>
            <a:endParaRPr lang="en-US" sz="1200" dirty="0"/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46</a:t>
            </a:fld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86219" y="1198185"/>
            <a:ext cx="2224736" cy="292184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440147" y="1198891"/>
            <a:ext cx="2226246" cy="2921143"/>
          </a:xfrm>
          <a:prstGeom prst="rect">
            <a:avLst/>
          </a:prstGeom>
        </p:spPr>
      </p:pic>
      <p:grpSp>
        <p:nvGrpSpPr>
          <p:cNvPr id="11" name="Группа 10"/>
          <p:cNvGrpSpPr/>
          <p:nvPr/>
        </p:nvGrpSpPr>
        <p:grpSpPr>
          <a:xfrm>
            <a:off x="3251887" y="1904629"/>
            <a:ext cx="2684297" cy="1330271"/>
            <a:chOff x="6077119" y="808038"/>
            <a:chExt cx="2684297" cy="1330271"/>
          </a:xfrm>
        </p:grpSpPr>
        <p:pic>
          <p:nvPicPr>
            <p:cNvPr id="5" name="Рисунок 4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6588" b="7336"/>
            <a:stretch/>
          </p:blipFill>
          <p:spPr>
            <a:xfrm>
              <a:off x="6077119" y="808038"/>
              <a:ext cx="2684297" cy="1330271"/>
            </a:xfrm>
            <a:prstGeom prst="rect">
              <a:avLst/>
            </a:prstGeom>
          </p:spPr>
        </p:pic>
        <p:sp>
          <p:nvSpPr>
            <p:cNvPr id="6" name="Овал 5"/>
            <p:cNvSpPr/>
            <p:nvPr/>
          </p:nvSpPr>
          <p:spPr bwMode="auto">
            <a:xfrm>
              <a:off x="6959150" y="808038"/>
              <a:ext cx="1424198" cy="1028855"/>
            </a:xfrm>
            <a:prstGeom prst="ellipse">
              <a:avLst/>
            </a:prstGeom>
            <a:noFill/>
            <a:ln w="28575">
              <a:headEnd type="none" w="med" len="med"/>
              <a:tailEnd type="none" w="med" len="med"/>
            </a:ln>
            <a:extLst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cxnSp>
        <p:nvCxnSpPr>
          <p:cNvPr id="13" name="Прямая со стрелкой 12"/>
          <p:cNvCxnSpPr/>
          <p:nvPr/>
        </p:nvCxnSpPr>
        <p:spPr bwMode="auto">
          <a:xfrm>
            <a:off x="5382794" y="2537396"/>
            <a:ext cx="1083220" cy="16184"/>
          </a:xfrm>
          <a:prstGeom prst="straightConnector1">
            <a:avLst/>
          </a:prstGeom>
          <a:ln w="28575">
            <a:headEnd type="none" w="med" len="med"/>
            <a:tailEnd type="triangle"/>
          </a:ln>
          <a:extLst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6" name="Прямая со стрелкой 15"/>
          <p:cNvCxnSpPr/>
          <p:nvPr/>
        </p:nvCxnSpPr>
        <p:spPr bwMode="auto">
          <a:xfrm flipH="1">
            <a:off x="2613727" y="2569764"/>
            <a:ext cx="1083600" cy="0"/>
          </a:xfrm>
          <a:prstGeom prst="straightConnector1">
            <a:avLst/>
          </a:prstGeom>
          <a:ln w="28575">
            <a:headEnd type="none" w="med" len="med"/>
            <a:tailEnd type="triangle"/>
          </a:ln>
          <a:extLst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76484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3203848" y="3553882"/>
            <a:ext cx="2125910" cy="323165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EDX-</a:t>
            </a:r>
            <a:r>
              <a:rPr lang="ru-RU" dirty="0" smtClean="0">
                <a:solidFill>
                  <a:schemeClr val="tx1"/>
                </a:solidFill>
              </a:rPr>
              <a:t>приставка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3" name="Заголовок 1"/>
          <p:cNvSpPr>
            <a:spLocks noGrp="1"/>
          </p:cNvSpPr>
          <p:nvPr>
            <p:ph type="title"/>
          </p:nvPr>
        </p:nvSpPr>
        <p:spPr>
          <a:xfrm>
            <a:off x="418396" y="163414"/>
            <a:ext cx="8481695" cy="474379"/>
          </a:xfrm>
        </p:spPr>
        <p:txBody>
          <a:bodyPr/>
          <a:lstStyle/>
          <a:p>
            <a:r>
              <a:rPr lang="ru-RU" dirty="0" smtClean="0"/>
              <a:t>Идентификация включений методом СЭМ</a:t>
            </a:r>
            <a:endParaRPr lang="ru-RU" dirty="0"/>
          </a:p>
        </p:txBody>
      </p:sp>
      <p:pic>
        <p:nvPicPr>
          <p:cNvPr id="14" name="Picture 8" descr="CellulosegelED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972"/>
          <a:stretch>
            <a:fillRect/>
          </a:stretch>
        </p:blipFill>
        <p:spPr bwMode="auto">
          <a:xfrm>
            <a:off x="390247" y="3147814"/>
            <a:ext cx="2237537" cy="1292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4816" name="Группа 34815"/>
          <p:cNvGrpSpPr/>
          <p:nvPr/>
        </p:nvGrpSpPr>
        <p:grpSpPr>
          <a:xfrm>
            <a:off x="523578" y="1711694"/>
            <a:ext cx="2104206" cy="1215162"/>
            <a:chOff x="523578" y="1711694"/>
            <a:chExt cx="2104206" cy="1215162"/>
          </a:xfrm>
        </p:grpSpPr>
        <p:pic>
          <p:nvPicPr>
            <p:cNvPr id="17" name="Picture 7" descr="CellulosegelSEM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1090" y="1711694"/>
              <a:ext cx="2076694" cy="12151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TextBox 7"/>
            <p:cNvSpPr txBox="1"/>
            <p:nvPr/>
          </p:nvSpPr>
          <p:spPr>
            <a:xfrm>
              <a:off x="523578" y="1717864"/>
              <a:ext cx="100008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200" dirty="0" smtClean="0">
                  <a:solidFill>
                    <a:schemeClr val="bg1"/>
                  </a:solidFill>
                </a:rPr>
                <a:t>Целлюлоза</a:t>
              </a:r>
              <a:endParaRPr lang="ru-RU" sz="1200" dirty="0">
                <a:solidFill>
                  <a:schemeClr val="bg1"/>
                </a:solidFill>
              </a:endParaRPr>
            </a:p>
          </p:txBody>
        </p:sp>
      </p:grpSp>
      <p:cxnSp>
        <p:nvCxnSpPr>
          <p:cNvPr id="20" name="Прямая со стрелкой 19"/>
          <p:cNvCxnSpPr/>
          <p:nvPr/>
        </p:nvCxnSpPr>
        <p:spPr bwMode="auto">
          <a:xfrm flipH="1">
            <a:off x="683568" y="2427734"/>
            <a:ext cx="612192" cy="1152128"/>
          </a:xfrm>
          <a:prstGeom prst="straightConnector1">
            <a:avLst/>
          </a:prstGeom>
          <a:ln>
            <a:headEnd type="none" w="med" len="med"/>
            <a:tailEnd type="arrow"/>
          </a:ln>
          <a:extLst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21" name="Прямоугольник 20"/>
          <p:cNvSpPr/>
          <p:nvPr/>
        </p:nvSpPr>
        <p:spPr>
          <a:xfrm>
            <a:off x="3203848" y="689573"/>
            <a:ext cx="2150973" cy="323165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ru-RU" dirty="0">
                <a:solidFill>
                  <a:schemeClr val="tx1"/>
                </a:solidFill>
              </a:rPr>
              <a:t>Внешнее загрязнение</a:t>
            </a:r>
          </a:p>
        </p:txBody>
      </p:sp>
      <p:grpSp>
        <p:nvGrpSpPr>
          <p:cNvPr id="30" name="Группа 29"/>
          <p:cNvGrpSpPr/>
          <p:nvPr/>
        </p:nvGrpSpPr>
        <p:grpSpPr>
          <a:xfrm>
            <a:off x="539552" y="468021"/>
            <a:ext cx="2316836" cy="969638"/>
            <a:chOff x="152194" y="465951"/>
            <a:chExt cx="2316836" cy="969638"/>
          </a:xfrm>
        </p:grpSpPr>
        <p:pic>
          <p:nvPicPr>
            <p:cNvPr id="34818" name="Picture 2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40" t="4925" r="14894" b="61344"/>
            <a:stretch/>
          </p:blipFill>
          <p:spPr bwMode="auto">
            <a:xfrm>
              <a:off x="152194" y="465951"/>
              <a:ext cx="2316836" cy="9696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4" name="Прямоугольник 23"/>
            <p:cNvSpPr/>
            <p:nvPr/>
          </p:nvSpPr>
          <p:spPr>
            <a:xfrm>
              <a:off x="159654" y="465951"/>
              <a:ext cx="2289270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200" dirty="0" smtClean="0">
                  <a:solidFill>
                    <a:schemeClr val="bg1"/>
                  </a:solidFill>
                </a:rPr>
                <a:t>Фрагменты бумаги?</a:t>
              </a:r>
              <a:endParaRPr lang="ru-RU" sz="12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31" name="Группа 30"/>
          <p:cNvGrpSpPr/>
          <p:nvPr/>
        </p:nvGrpSpPr>
        <p:grpSpPr>
          <a:xfrm>
            <a:off x="5638378" y="484788"/>
            <a:ext cx="3404330" cy="936104"/>
            <a:chOff x="5638378" y="555526"/>
            <a:chExt cx="3404330" cy="936104"/>
          </a:xfrm>
        </p:grpSpPr>
        <p:pic>
          <p:nvPicPr>
            <p:cNvPr id="12" name="Picture 2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20" t="43446" r="14894" b="34791"/>
            <a:stretch/>
          </p:blipFill>
          <p:spPr bwMode="auto">
            <a:xfrm flipH="1">
              <a:off x="5638378" y="555526"/>
              <a:ext cx="3404330" cy="9361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7" name="Прямоугольник 26"/>
            <p:cNvSpPr/>
            <p:nvPr/>
          </p:nvSpPr>
          <p:spPr>
            <a:xfrm>
              <a:off x="5796136" y="566732"/>
              <a:ext cx="2289270" cy="2462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000" dirty="0" err="1" smtClean="0">
                  <a:solidFill>
                    <a:schemeClr val="bg1"/>
                  </a:solidFill>
                </a:rPr>
                <a:t>Тефлон</a:t>
              </a:r>
              <a:r>
                <a:rPr lang="ru-RU" sz="1000" dirty="0" smtClean="0">
                  <a:solidFill>
                    <a:schemeClr val="bg1"/>
                  </a:solidFill>
                </a:rPr>
                <a:t>?</a:t>
              </a:r>
              <a:endParaRPr lang="ru-RU" sz="1000" dirty="0">
                <a:solidFill>
                  <a:schemeClr val="bg1"/>
                </a:solidFill>
              </a:endParaRPr>
            </a:p>
          </p:txBody>
        </p:sp>
      </p:grpSp>
      <p:pic>
        <p:nvPicPr>
          <p:cNvPr id="35" name="Picture 9" descr="teflongel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3339" y="1708283"/>
            <a:ext cx="2072245" cy="1218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10" descr="teflongeleds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006"/>
          <a:stretch>
            <a:fillRect/>
          </a:stretch>
        </p:blipFill>
        <p:spPr bwMode="auto">
          <a:xfrm>
            <a:off x="6006461" y="3068198"/>
            <a:ext cx="2286000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TextBox 36"/>
          <p:cNvSpPr txBox="1"/>
          <p:nvPr/>
        </p:nvSpPr>
        <p:spPr>
          <a:xfrm>
            <a:off x="3212232" y="2097450"/>
            <a:ext cx="2125910" cy="323165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СЭМ</a:t>
            </a:r>
            <a:endParaRPr lang="ru-RU" dirty="0">
              <a:solidFill>
                <a:schemeClr val="tx1"/>
              </a:solidFill>
            </a:endParaRPr>
          </a:p>
        </p:txBody>
      </p:sp>
      <p:cxnSp>
        <p:nvCxnSpPr>
          <p:cNvPr id="34820" name="Прямая со стрелкой 34819"/>
          <p:cNvCxnSpPr/>
          <p:nvPr/>
        </p:nvCxnSpPr>
        <p:spPr bwMode="auto">
          <a:xfrm flipH="1">
            <a:off x="6804248" y="2571750"/>
            <a:ext cx="288032" cy="1008112"/>
          </a:xfrm>
          <a:prstGeom prst="straightConnector1">
            <a:avLst/>
          </a:prstGeom>
          <a:ln>
            <a:headEnd type="none" w="med" len="med"/>
            <a:tailEnd type="arrow"/>
          </a:ln>
          <a:extLst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40" name="TextBox 39"/>
          <p:cNvSpPr txBox="1"/>
          <p:nvPr/>
        </p:nvSpPr>
        <p:spPr>
          <a:xfrm>
            <a:off x="6113339" y="1713797"/>
            <a:ext cx="74020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 err="1" smtClean="0">
                <a:solidFill>
                  <a:schemeClr val="bg1"/>
                </a:solidFill>
              </a:rPr>
              <a:t>Тефлон</a:t>
            </a:r>
            <a:endParaRPr lang="ru-RU" sz="1200" dirty="0">
              <a:solidFill>
                <a:schemeClr val="bg1"/>
              </a:solidFill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47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23398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73" t="5990" r="31409" b="4863"/>
          <a:stretch/>
        </p:blipFill>
        <p:spPr>
          <a:xfrm>
            <a:off x="2012126" y="339502"/>
            <a:ext cx="775751" cy="1736786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48" t="19427" r="9859" b="10303"/>
          <a:stretch/>
        </p:blipFill>
        <p:spPr>
          <a:xfrm>
            <a:off x="672340" y="2787774"/>
            <a:ext cx="1736218" cy="1536707"/>
          </a:xfrm>
          <a:prstGeom prst="snip2SameRect">
            <a:avLst>
              <a:gd name="adj1" fmla="val 5979"/>
              <a:gd name="adj2" fmla="val 0"/>
            </a:avLst>
          </a:prstGeom>
        </p:spPr>
      </p:pic>
      <p:pic>
        <p:nvPicPr>
          <p:cNvPr id="21" name="Picture 3" descr="C:\Users\AslanyanAS\Desktop\Картинки\zeiss4-1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19" r="22642"/>
          <a:stretch/>
        </p:blipFill>
        <p:spPr bwMode="auto">
          <a:xfrm>
            <a:off x="5327383" y="155939"/>
            <a:ext cx="1087988" cy="1376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4" descr="C:\Users\AslanyanAS\Desktop\Картинки\mira3lm-03_1[1]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6295" y="439831"/>
            <a:ext cx="2520279" cy="2104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08" t="26191" r="15189" b="23715"/>
          <a:stretch/>
        </p:blipFill>
        <p:spPr>
          <a:xfrm>
            <a:off x="3059832" y="264443"/>
            <a:ext cx="1969964" cy="1378197"/>
          </a:xfrm>
          <a:prstGeom prst="rect">
            <a:avLst/>
          </a:prstGeom>
        </p:spPr>
      </p:pic>
      <p:pic>
        <p:nvPicPr>
          <p:cNvPr id="36866" name="Picture 2" descr="Bruker's TG-FTIR interface can couple TENSOR and VERTEX Series FTIR spectrometers to a TG system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4" t="13897" r="3218" b="16794"/>
          <a:stretch/>
        </p:blipFill>
        <p:spPr bwMode="auto">
          <a:xfrm>
            <a:off x="3275856" y="2894685"/>
            <a:ext cx="4998055" cy="13228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103109" y="2226926"/>
            <a:ext cx="513659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srgbClr val="008C95"/>
                </a:solidFill>
              </a:rPr>
              <a:t>Чаще используют комплекс методов!</a:t>
            </a:r>
            <a:endParaRPr lang="ru-RU" sz="2000" b="1" dirty="0">
              <a:solidFill>
                <a:srgbClr val="008C95"/>
              </a:solidFill>
            </a:endParaRPr>
          </a:p>
        </p:txBody>
      </p:sp>
      <p:grpSp>
        <p:nvGrpSpPr>
          <p:cNvPr id="3" name="Группа 2"/>
          <p:cNvGrpSpPr/>
          <p:nvPr/>
        </p:nvGrpSpPr>
        <p:grpSpPr>
          <a:xfrm>
            <a:off x="35496" y="1288057"/>
            <a:ext cx="1858410" cy="1338105"/>
            <a:chOff x="35496" y="1288057"/>
            <a:chExt cx="1858410" cy="1338105"/>
          </a:xfrm>
        </p:grpSpPr>
        <p:pic>
          <p:nvPicPr>
            <p:cNvPr id="20" name="Рисунок 19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504" y="1288057"/>
              <a:ext cx="1786402" cy="1338105"/>
            </a:xfrm>
            <a:prstGeom prst="snip1Rect">
              <a:avLst>
                <a:gd name="adj" fmla="val 41689"/>
              </a:avLst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35496" y="2298043"/>
              <a:ext cx="447558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000" b="1" dirty="0" smtClean="0"/>
                <a:t>ДСК</a:t>
              </a:r>
              <a:endParaRPr lang="ru-RU" sz="1000" b="1" dirty="0"/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701848" y="3954635"/>
            <a:ext cx="34176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00" b="1" dirty="0" smtClean="0"/>
              <a:t>ГХ</a:t>
            </a:r>
            <a:endParaRPr lang="ru-RU" sz="1000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2085668" y="1980705"/>
            <a:ext cx="56938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00" b="1" dirty="0" smtClean="0"/>
              <a:t>ВЭЖХ</a:t>
            </a:r>
            <a:endParaRPr lang="ru-RU" sz="1000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3419872" y="1368936"/>
            <a:ext cx="43473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00" b="1" dirty="0" smtClean="0"/>
              <a:t>ГПХ</a:t>
            </a:r>
            <a:endParaRPr lang="ru-RU" sz="1000" b="1" dirty="0"/>
          </a:p>
        </p:txBody>
      </p:sp>
      <p:sp>
        <p:nvSpPr>
          <p:cNvPr id="17" name="TextBox 16"/>
          <p:cNvSpPr txBox="1"/>
          <p:nvPr/>
        </p:nvSpPr>
        <p:spPr>
          <a:xfrm>
            <a:off x="5557516" y="1488698"/>
            <a:ext cx="39145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00" b="1" dirty="0" smtClean="0"/>
              <a:t>ОМ</a:t>
            </a:r>
            <a:endParaRPr lang="ru-RU" sz="1000" b="1" dirty="0"/>
          </a:p>
        </p:txBody>
      </p:sp>
      <p:sp>
        <p:nvSpPr>
          <p:cNvPr id="22" name="TextBox 21"/>
          <p:cNvSpPr txBox="1"/>
          <p:nvPr/>
        </p:nvSpPr>
        <p:spPr>
          <a:xfrm>
            <a:off x="7354419" y="1692777"/>
            <a:ext cx="47641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00" b="1" dirty="0" smtClean="0"/>
              <a:t>СЭМ</a:t>
            </a:r>
            <a:endParaRPr lang="ru-RU" sz="1000" b="1" dirty="0"/>
          </a:p>
        </p:txBody>
      </p:sp>
      <p:sp>
        <p:nvSpPr>
          <p:cNvPr id="24" name="TextBox 23"/>
          <p:cNvSpPr txBox="1"/>
          <p:nvPr/>
        </p:nvSpPr>
        <p:spPr>
          <a:xfrm>
            <a:off x="3351716" y="3867894"/>
            <a:ext cx="35618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00" b="1" dirty="0" smtClean="0"/>
              <a:t>ИК</a:t>
            </a:r>
            <a:endParaRPr lang="ru-RU" sz="1000" b="1" dirty="0"/>
          </a:p>
        </p:txBody>
      </p:sp>
      <p:sp>
        <p:nvSpPr>
          <p:cNvPr id="25" name="TextBox 24"/>
          <p:cNvSpPr txBox="1"/>
          <p:nvPr/>
        </p:nvSpPr>
        <p:spPr>
          <a:xfrm>
            <a:off x="7809350" y="3433016"/>
            <a:ext cx="42832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00" b="1" dirty="0" smtClean="0"/>
              <a:t>ТГА</a:t>
            </a:r>
            <a:endParaRPr lang="ru-RU" sz="1000" b="1" dirty="0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48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92751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26"/>
          <p:cNvSpPr/>
          <p:nvPr/>
        </p:nvSpPr>
        <p:spPr bwMode="auto">
          <a:xfrm>
            <a:off x="395999" y="385273"/>
            <a:ext cx="3364967" cy="720000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headEnd type="none" w="med" len="med"/>
            <a:tailEnd type="none" w="med" len="med"/>
          </a:ln>
          <a:effectLst/>
          <a:extLst/>
        </p:spPr>
        <p:txBody>
          <a:bodyPr vert="horz" wrap="square" lIns="76078" tIns="38039" rIns="76078" bIns="38039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defTabSz="779163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0" cap="none" spc="0" normalizeH="0" baseline="0" noProof="0" dirty="0" smtClean="0">
                <a:ln>
                  <a:noFill/>
                </a:ln>
                <a:solidFill>
                  <a:srgbClr val="008C95"/>
                </a:solidFill>
                <a:effectLst/>
                <a:uLnTx/>
                <a:uFillTx/>
                <a:latin typeface="Arial"/>
              </a:rPr>
              <a:t>Брусина</a:t>
            </a:r>
            <a:r>
              <a:rPr kumimoji="0" lang="ru-RU" sz="1400" b="1" i="0" u="none" strike="noStrike" kern="0" cap="none" spc="0" normalizeH="0" noProof="0" dirty="0" smtClean="0">
                <a:ln>
                  <a:noFill/>
                </a:ln>
                <a:solidFill>
                  <a:srgbClr val="008C95"/>
                </a:solidFill>
                <a:effectLst/>
                <a:uLnTx/>
                <a:uFillTx/>
                <a:latin typeface="Arial"/>
              </a:rPr>
              <a:t> Юлия</a:t>
            </a:r>
            <a:endParaRPr kumimoji="0" lang="ru-RU" sz="1400" b="1" i="0" u="none" strike="noStrike" kern="0" cap="none" spc="0" normalizeH="0" baseline="0" noProof="0" dirty="0" smtClean="0">
              <a:ln>
                <a:noFill/>
              </a:ln>
              <a:solidFill>
                <a:srgbClr val="008C95"/>
              </a:solidFill>
              <a:effectLst/>
              <a:uLnTx/>
              <a:uFillTx/>
              <a:latin typeface="Arial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400" i="1" kern="0" dirty="0" smtClean="0">
                <a:solidFill>
                  <a:srgbClr val="000000"/>
                </a:solidFill>
              </a:rPr>
              <a:t>Главный эксперт,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400" i="1" kern="0" dirty="0" smtClean="0">
                <a:solidFill>
                  <a:srgbClr val="000000"/>
                </a:solidFill>
              </a:rPr>
              <a:t>Испытательный </a:t>
            </a:r>
            <a:r>
              <a:rPr lang="ru-RU" sz="1400" i="1" kern="0" dirty="0">
                <a:solidFill>
                  <a:srgbClr val="000000"/>
                </a:solidFill>
              </a:rPr>
              <a:t>центр,</a:t>
            </a:r>
            <a:endParaRPr lang="en-US" sz="1400" i="1" kern="0" dirty="0" smtClean="0">
              <a:solidFill>
                <a:srgbClr val="000000"/>
              </a:solidFill>
            </a:endParaRPr>
          </a:p>
          <a:p>
            <a:pPr defTabSz="779163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400" i="1" kern="0" dirty="0" smtClean="0">
                <a:solidFill>
                  <a:srgbClr val="000000"/>
                </a:solidFill>
              </a:rPr>
              <a:t>Физико-химические исследования, </a:t>
            </a:r>
          </a:p>
          <a:p>
            <a:pPr defTabSz="779163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400" i="1" kern="0" dirty="0" smtClean="0">
                <a:solidFill>
                  <a:srgbClr val="000000"/>
                </a:solidFill>
              </a:rPr>
              <a:t>Полилаб</a:t>
            </a:r>
            <a:endParaRPr kumimoji="0" lang="ru-RU" sz="1400" b="1" i="0" u="none" strike="noStrike" kern="0" cap="none" spc="0" normalizeH="0" baseline="0" noProof="0" dirty="0" smtClean="0">
              <a:ln>
                <a:noFill/>
              </a:ln>
              <a:solidFill>
                <a:srgbClr val="008C95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227661" y="95132"/>
            <a:ext cx="2160000" cy="720000"/>
          </a:xfrm>
          <a:prstGeom prst="rect">
            <a:avLst/>
          </a:prstGeom>
          <a:noFill/>
        </p:spPr>
        <p:txBody>
          <a:bodyPr wrap="none" lIns="76078" tIns="38039" rIns="76078" bIns="38039" rtlCol="0" anchor="ctr">
            <a:noAutofit/>
          </a:bodyPr>
          <a:lstStyle/>
          <a:p>
            <a:pPr lvl="0" defTabSz="779163">
              <a:defRPr/>
            </a:pPr>
            <a:r>
              <a:rPr kumimoji="0" lang="ru-RU" sz="1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тел</a:t>
            </a:r>
            <a:r>
              <a:rPr kumimoji="0" lang="en-US" sz="1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.: </a:t>
            </a:r>
            <a:r>
              <a:rPr lang="en-US" sz="1400" kern="0" dirty="0">
                <a:solidFill>
                  <a:srgbClr val="000000"/>
                </a:solidFill>
              </a:rPr>
              <a:t>+7 </a:t>
            </a:r>
            <a:r>
              <a:rPr lang="ru-RU" sz="1400" kern="0" dirty="0">
                <a:solidFill>
                  <a:srgbClr val="000000"/>
                </a:solidFill>
              </a:rPr>
              <a:t>(</a:t>
            </a:r>
            <a:r>
              <a:rPr lang="en-US" sz="1400" kern="0" dirty="0">
                <a:solidFill>
                  <a:srgbClr val="000000"/>
                </a:solidFill>
              </a:rPr>
              <a:t>495</a:t>
            </a:r>
            <a:r>
              <a:rPr lang="ru-RU" sz="1400" kern="0" dirty="0">
                <a:solidFill>
                  <a:srgbClr val="000000"/>
                </a:solidFill>
              </a:rPr>
              <a:t>)</a:t>
            </a:r>
            <a:r>
              <a:rPr lang="en-US" sz="1400" kern="0" dirty="0">
                <a:solidFill>
                  <a:srgbClr val="000000"/>
                </a:solidFill>
              </a:rPr>
              <a:t> </a:t>
            </a:r>
            <a:r>
              <a:rPr lang="ru-RU" sz="1400" kern="0" dirty="0">
                <a:solidFill>
                  <a:srgbClr val="000000"/>
                </a:solidFill>
              </a:rPr>
              <a:t>280-72-84 (*</a:t>
            </a:r>
            <a:r>
              <a:rPr lang="ru-RU" sz="1400" kern="0" dirty="0" smtClean="0">
                <a:solidFill>
                  <a:srgbClr val="000000"/>
                </a:solidFill>
              </a:rPr>
              <a:t>1208)</a:t>
            </a:r>
            <a:endParaRPr lang="ru-RU" sz="1400" kern="0" dirty="0">
              <a:solidFill>
                <a:srgbClr val="000000"/>
              </a:solidFill>
            </a:endParaRPr>
          </a:p>
          <a:p>
            <a:pPr marL="0" marR="0" lvl="0" indent="0" defTabSz="779163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E-mail: </a:t>
            </a:r>
            <a:r>
              <a:rPr lang="en-US" sz="1400" u="sng" kern="0" dirty="0">
                <a:solidFill>
                  <a:srgbClr val="008C95"/>
                </a:solidFill>
              </a:rPr>
              <a:t>b</a:t>
            </a:r>
            <a:r>
              <a:rPr lang="en-US" sz="1400" u="sng" kern="0" dirty="0" err="1" smtClean="0">
                <a:solidFill>
                  <a:srgbClr val="008C95"/>
                </a:solidFill>
              </a:rPr>
              <a:t>rusinayue</a:t>
            </a:r>
            <a:r>
              <a:rPr kumimoji="0" lang="ru-RU" sz="1400" b="0" i="0" u="sng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hlinkClick r:id="rId2"/>
              </a:rPr>
              <a:t>@sibur.ru</a:t>
            </a:r>
            <a:r>
              <a:rPr kumimoji="0" lang="en-US" sz="1400" b="0" i="0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endParaRPr kumimoji="0" lang="ru-RU" sz="1400" b="0" i="0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6" name="Прямоугольник 5"/>
          <p:cNvSpPr/>
          <p:nvPr/>
        </p:nvSpPr>
        <p:spPr bwMode="auto">
          <a:xfrm>
            <a:off x="396000" y="1780392"/>
            <a:ext cx="3423867" cy="720000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headEnd type="none" w="med" len="med"/>
            <a:tailEnd type="none" w="med" len="med"/>
          </a:ln>
          <a:effectLst/>
          <a:extLst/>
        </p:spPr>
        <p:txBody>
          <a:bodyPr vert="horz" wrap="square" lIns="76078" tIns="38039" rIns="76078" bIns="38039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defTabSz="779163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0" cap="none" spc="0" normalizeH="0" baseline="0" noProof="0" dirty="0" smtClean="0">
                <a:ln>
                  <a:noFill/>
                </a:ln>
                <a:solidFill>
                  <a:srgbClr val="008C95"/>
                </a:solidFill>
                <a:effectLst/>
                <a:uLnTx/>
                <a:uFillTx/>
                <a:latin typeface="Arial"/>
              </a:rPr>
              <a:t>Асланян Артур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400" i="1" kern="0" dirty="0">
                <a:solidFill>
                  <a:srgbClr val="000000"/>
                </a:solidFill>
              </a:rPr>
              <a:t>Главный эксперт, </a:t>
            </a:r>
            <a:endParaRPr lang="ru-RU" sz="1400" i="1" kern="0" dirty="0" smtClean="0">
              <a:solidFill>
                <a:srgbClr val="000000"/>
              </a:solidFill>
            </a:endParaRPr>
          </a:p>
          <a:p>
            <a:pPr defTabSz="779163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400" i="1" kern="0" dirty="0" smtClean="0">
                <a:solidFill>
                  <a:srgbClr val="000000"/>
                </a:solidFill>
              </a:rPr>
              <a:t>Испытательный центр, </a:t>
            </a:r>
          </a:p>
          <a:p>
            <a:pPr defTabSz="779163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400" i="1" kern="0" dirty="0" smtClean="0">
                <a:solidFill>
                  <a:srgbClr val="000000"/>
                </a:solidFill>
              </a:rPr>
              <a:t>Развитие клиентских сервисов,</a:t>
            </a:r>
          </a:p>
          <a:p>
            <a:pPr defTabSz="779163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400" i="1" kern="0" dirty="0" smtClean="0">
                <a:solidFill>
                  <a:srgbClr val="000000"/>
                </a:solidFill>
              </a:rPr>
              <a:t>Полилаб</a:t>
            </a:r>
            <a:endParaRPr kumimoji="0" lang="ru-RU" sz="1400" b="1" i="0" u="none" strike="noStrike" kern="0" cap="none" spc="0" normalizeH="0" baseline="0" noProof="0" dirty="0" smtClean="0">
              <a:ln>
                <a:noFill/>
              </a:ln>
              <a:solidFill>
                <a:srgbClr val="008C95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259064" y="1458159"/>
            <a:ext cx="2340000" cy="720000"/>
          </a:xfrm>
          <a:prstGeom prst="rect">
            <a:avLst/>
          </a:prstGeom>
          <a:noFill/>
        </p:spPr>
        <p:txBody>
          <a:bodyPr wrap="none" lIns="76078" tIns="38039" rIns="76078" bIns="38039" rtlCol="0" anchor="ctr">
            <a:noAutofit/>
          </a:bodyPr>
          <a:lstStyle/>
          <a:p>
            <a:pPr lvl="0" defTabSz="779163">
              <a:defRPr/>
            </a:pPr>
            <a:r>
              <a:rPr kumimoji="0" lang="ru-RU" sz="1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тел</a:t>
            </a:r>
            <a:r>
              <a:rPr kumimoji="0" lang="en-US" sz="1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.: </a:t>
            </a:r>
            <a:r>
              <a:rPr lang="en-US" sz="1400" kern="0" dirty="0">
                <a:solidFill>
                  <a:srgbClr val="000000"/>
                </a:solidFill>
              </a:rPr>
              <a:t>+7 </a:t>
            </a:r>
            <a:r>
              <a:rPr lang="ru-RU" sz="1400" kern="0" dirty="0">
                <a:solidFill>
                  <a:srgbClr val="000000"/>
                </a:solidFill>
              </a:rPr>
              <a:t>(</a:t>
            </a:r>
            <a:r>
              <a:rPr lang="en-US" sz="1400" kern="0" dirty="0">
                <a:solidFill>
                  <a:srgbClr val="000000"/>
                </a:solidFill>
              </a:rPr>
              <a:t>495</a:t>
            </a:r>
            <a:r>
              <a:rPr lang="ru-RU" sz="1400" kern="0" dirty="0">
                <a:solidFill>
                  <a:srgbClr val="000000"/>
                </a:solidFill>
              </a:rPr>
              <a:t>)</a:t>
            </a:r>
            <a:r>
              <a:rPr lang="en-US" sz="1400" kern="0" dirty="0">
                <a:solidFill>
                  <a:srgbClr val="000000"/>
                </a:solidFill>
              </a:rPr>
              <a:t> </a:t>
            </a:r>
            <a:r>
              <a:rPr lang="ru-RU" sz="1400" kern="0" dirty="0">
                <a:solidFill>
                  <a:srgbClr val="000000"/>
                </a:solidFill>
              </a:rPr>
              <a:t>280-72-84 (*</a:t>
            </a:r>
            <a:r>
              <a:rPr lang="ru-RU" sz="1400" kern="0" dirty="0" smtClean="0">
                <a:solidFill>
                  <a:srgbClr val="000000"/>
                </a:solidFill>
              </a:rPr>
              <a:t>1203)</a:t>
            </a:r>
            <a:endParaRPr lang="ru-RU" sz="1400" kern="0" dirty="0">
              <a:solidFill>
                <a:srgbClr val="000000"/>
              </a:solidFill>
            </a:endParaRPr>
          </a:p>
          <a:p>
            <a:pPr defTabSz="779163">
              <a:defRPr/>
            </a:pPr>
            <a:r>
              <a:rPr kumimoji="0" lang="en-US" sz="1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E-mail: </a:t>
            </a:r>
            <a:r>
              <a:rPr lang="en-US" sz="1400" u="sng" kern="0" dirty="0">
                <a:solidFill>
                  <a:srgbClr val="008C95"/>
                </a:solidFill>
              </a:rPr>
              <a:t>aslanyanas@sibur.ru</a:t>
            </a:r>
            <a:endParaRPr lang="ru-RU" sz="1400" u="sng" kern="0" dirty="0">
              <a:solidFill>
                <a:srgbClr val="008C95"/>
              </a:solidFill>
            </a:endParaRPr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49</a:t>
            </a:fld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154"/>
          <a:stretch/>
        </p:blipFill>
        <p:spPr>
          <a:xfrm>
            <a:off x="0" y="3031690"/>
            <a:ext cx="9144000" cy="2100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7521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Для чего нужны исследования полимеров?</a:t>
            </a:r>
          </a:p>
        </p:txBody>
      </p:sp>
      <p:sp>
        <p:nvSpPr>
          <p:cNvPr id="4" name="Дуга 3"/>
          <p:cNvSpPr/>
          <p:nvPr/>
        </p:nvSpPr>
        <p:spPr bwMode="auto">
          <a:xfrm>
            <a:off x="4478702" y="2165362"/>
            <a:ext cx="533728" cy="486651"/>
          </a:xfrm>
          <a:prstGeom prst="arc">
            <a:avLst>
              <a:gd name="adj1" fmla="val 16200000"/>
              <a:gd name="adj2" fmla="val 13364973"/>
            </a:avLst>
          </a:prstGeom>
          <a:noFill/>
          <a:ln w="2857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5" name="Дуга 4"/>
          <p:cNvSpPr/>
          <p:nvPr/>
        </p:nvSpPr>
        <p:spPr bwMode="auto">
          <a:xfrm>
            <a:off x="4478702" y="2712488"/>
            <a:ext cx="533728" cy="486651"/>
          </a:xfrm>
          <a:prstGeom prst="arc">
            <a:avLst>
              <a:gd name="adj1" fmla="val 19792516"/>
              <a:gd name="adj2" fmla="val 16251511"/>
            </a:avLst>
          </a:prstGeom>
          <a:noFill/>
          <a:ln w="2857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6" name="Полилиния 5"/>
          <p:cNvSpPr/>
          <p:nvPr/>
        </p:nvSpPr>
        <p:spPr bwMode="auto">
          <a:xfrm flipH="1">
            <a:off x="4952164" y="1594977"/>
            <a:ext cx="3959108" cy="155885"/>
          </a:xfrm>
          <a:custGeom>
            <a:avLst/>
            <a:gdLst>
              <a:gd name="connsiteX0" fmla="*/ 0 w 3657600"/>
              <a:gd name="connsiteY0" fmla="*/ 0 h 146050"/>
              <a:gd name="connsiteX1" fmla="*/ 3384550 w 3657600"/>
              <a:gd name="connsiteY1" fmla="*/ 0 h 146050"/>
              <a:gd name="connsiteX2" fmla="*/ 3657600 w 3657600"/>
              <a:gd name="connsiteY2" fmla="*/ 146050 h 146050"/>
              <a:gd name="connsiteX0" fmla="*/ 0 w 3627833"/>
              <a:gd name="connsiteY0" fmla="*/ 0 h 130237"/>
              <a:gd name="connsiteX1" fmla="*/ 3384550 w 3627833"/>
              <a:gd name="connsiteY1" fmla="*/ 0 h 130237"/>
              <a:gd name="connsiteX2" fmla="*/ 3627833 w 3627833"/>
              <a:gd name="connsiteY2" fmla="*/ 130237 h 130237"/>
              <a:gd name="connsiteX0" fmla="*/ 0 w 3609514"/>
              <a:gd name="connsiteY0" fmla="*/ 0 h 130237"/>
              <a:gd name="connsiteX1" fmla="*/ 3384550 w 3609514"/>
              <a:gd name="connsiteY1" fmla="*/ 0 h 130237"/>
              <a:gd name="connsiteX2" fmla="*/ 3609514 w 3609514"/>
              <a:gd name="connsiteY2" fmla="*/ 130237 h 1302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609514" h="130237">
                <a:moveTo>
                  <a:pt x="0" y="0"/>
                </a:moveTo>
                <a:lnTo>
                  <a:pt x="3384550" y="0"/>
                </a:lnTo>
                <a:lnTo>
                  <a:pt x="3609514" y="130237"/>
                </a:lnTo>
              </a:path>
            </a:pathLst>
          </a:custGeom>
          <a:noFill/>
          <a:ln w="6350" cap="flat" cmpd="sng" algn="ctr">
            <a:solidFill>
              <a:srgbClr val="008C95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b="1" dirty="0">
              <a:latin typeface="Arial" charset="0"/>
            </a:endParaRPr>
          </a:p>
        </p:txBody>
      </p:sp>
      <p:sp>
        <p:nvSpPr>
          <p:cNvPr id="7" name="Полилиния 6"/>
          <p:cNvSpPr/>
          <p:nvPr/>
        </p:nvSpPr>
        <p:spPr bwMode="auto">
          <a:xfrm>
            <a:off x="537656" y="1189356"/>
            <a:ext cx="3960000" cy="102891"/>
          </a:xfrm>
          <a:custGeom>
            <a:avLst/>
            <a:gdLst>
              <a:gd name="connsiteX0" fmla="*/ 0 w 3657600"/>
              <a:gd name="connsiteY0" fmla="*/ 0 h 146050"/>
              <a:gd name="connsiteX1" fmla="*/ 3384550 w 3657600"/>
              <a:gd name="connsiteY1" fmla="*/ 0 h 146050"/>
              <a:gd name="connsiteX2" fmla="*/ 3657600 w 3657600"/>
              <a:gd name="connsiteY2" fmla="*/ 146050 h 146050"/>
              <a:gd name="connsiteX0" fmla="*/ 0 w 3559138"/>
              <a:gd name="connsiteY0" fmla="*/ 0 h 91281"/>
              <a:gd name="connsiteX1" fmla="*/ 3384550 w 3559138"/>
              <a:gd name="connsiteY1" fmla="*/ 0 h 91281"/>
              <a:gd name="connsiteX2" fmla="*/ 3559138 w 3559138"/>
              <a:gd name="connsiteY2" fmla="*/ 91281 h 912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559138" h="91281">
                <a:moveTo>
                  <a:pt x="0" y="0"/>
                </a:moveTo>
                <a:lnTo>
                  <a:pt x="3384550" y="0"/>
                </a:lnTo>
                <a:lnTo>
                  <a:pt x="3559138" y="91281"/>
                </a:lnTo>
              </a:path>
            </a:pathLst>
          </a:custGeom>
          <a:noFill/>
          <a:ln w="6350" cap="flat" cmpd="sng" algn="ctr">
            <a:solidFill>
              <a:srgbClr val="008C95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612416" y="1689266"/>
            <a:ext cx="3742855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 defTabSz="914239">
              <a:defRPr/>
            </a:pPr>
            <a:r>
              <a:rPr lang="ru-RU" sz="1400" b="1" dirty="0" smtClean="0"/>
              <a:t>Разработка новых полимерных</a:t>
            </a:r>
          </a:p>
          <a:p>
            <a:pPr algn="ctr" defTabSz="914239">
              <a:defRPr/>
            </a:pPr>
            <a:r>
              <a:rPr lang="ru-RU" sz="1400" b="1" dirty="0" smtClean="0"/>
              <a:t>марок</a:t>
            </a:r>
            <a:endParaRPr lang="ru-RU" sz="1400" b="1" dirty="0"/>
          </a:p>
        </p:txBody>
      </p:sp>
      <p:sp>
        <p:nvSpPr>
          <p:cNvPr id="9" name="Дуга 8"/>
          <p:cNvSpPr/>
          <p:nvPr/>
        </p:nvSpPr>
        <p:spPr bwMode="auto">
          <a:xfrm>
            <a:off x="4484214" y="1066922"/>
            <a:ext cx="533728" cy="486651"/>
          </a:xfrm>
          <a:prstGeom prst="arc">
            <a:avLst>
              <a:gd name="adj1" fmla="val 16200000"/>
              <a:gd name="adj2" fmla="val 11100097"/>
            </a:avLst>
          </a:prstGeom>
          <a:noFill/>
          <a:ln w="2857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0" name="Дуга 9"/>
          <p:cNvSpPr/>
          <p:nvPr/>
        </p:nvSpPr>
        <p:spPr bwMode="auto">
          <a:xfrm>
            <a:off x="4454473" y="1604184"/>
            <a:ext cx="533728" cy="486651"/>
          </a:xfrm>
          <a:prstGeom prst="arc">
            <a:avLst>
              <a:gd name="adj1" fmla="val 20178910"/>
              <a:gd name="adj2" fmla="val 16251511"/>
            </a:avLst>
          </a:prstGeom>
          <a:noFill/>
          <a:ln w="2857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1" name="Дуга 10"/>
          <p:cNvSpPr/>
          <p:nvPr/>
        </p:nvSpPr>
        <p:spPr bwMode="auto">
          <a:xfrm>
            <a:off x="4454473" y="3282702"/>
            <a:ext cx="533728" cy="486651"/>
          </a:xfrm>
          <a:prstGeom prst="arc">
            <a:avLst>
              <a:gd name="adj1" fmla="val 16200000"/>
              <a:gd name="adj2" fmla="val 13364973"/>
            </a:avLst>
          </a:prstGeom>
          <a:noFill/>
          <a:ln w="2857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2" name="Дуга 11"/>
          <p:cNvSpPr/>
          <p:nvPr/>
        </p:nvSpPr>
        <p:spPr bwMode="auto">
          <a:xfrm>
            <a:off x="4472737" y="3850529"/>
            <a:ext cx="533728" cy="486651"/>
          </a:xfrm>
          <a:prstGeom prst="arc">
            <a:avLst>
              <a:gd name="adj1" fmla="val 19792516"/>
              <a:gd name="adj2" fmla="val 16251511"/>
            </a:avLst>
          </a:prstGeom>
          <a:noFill/>
          <a:ln w="2857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3" name="Дуга 12"/>
          <p:cNvSpPr/>
          <p:nvPr/>
        </p:nvSpPr>
        <p:spPr bwMode="auto">
          <a:xfrm>
            <a:off x="4472737" y="4400302"/>
            <a:ext cx="533728" cy="486651"/>
          </a:xfrm>
          <a:prstGeom prst="arc">
            <a:avLst>
              <a:gd name="adj1" fmla="val 16200000"/>
              <a:gd name="adj2" fmla="val 13364973"/>
            </a:avLst>
          </a:prstGeom>
          <a:noFill/>
          <a:ln w="2857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4" name="Полилиния 13"/>
          <p:cNvSpPr/>
          <p:nvPr/>
        </p:nvSpPr>
        <p:spPr bwMode="auto">
          <a:xfrm>
            <a:off x="542518" y="2124422"/>
            <a:ext cx="4029899" cy="115757"/>
          </a:xfrm>
          <a:custGeom>
            <a:avLst/>
            <a:gdLst>
              <a:gd name="connsiteX0" fmla="*/ 0 w 3657600"/>
              <a:gd name="connsiteY0" fmla="*/ 0 h 146050"/>
              <a:gd name="connsiteX1" fmla="*/ 3384550 w 3657600"/>
              <a:gd name="connsiteY1" fmla="*/ 0 h 146050"/>
              <a:gd name="connsiteX2" fmla="*/ 3657600 w 3657600"/>
              <a:gd name="connsiteY2" fmla="*/ 146050 h 146050"/>
              <a:gd name="connsiteX0" fmla="*/ 0 w 3559138"/>
              <a:gd name="connsiteY0" fmla="*/ 0 h 91281"/>
              <a:gd name="connsiteX1" fmla="*/ 3384550 w 3559138"/>
              <a:gd name="connsiteY1" fmla="*/ 0 h 91281"/>
              <a:gd name="connsiteX2" fmla="*/ 3559138 w 3559138"/>
              <a:gd name="connsiteY2" fmla="*/ 91281 h 912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559138" h="91281">
                <a:moveTo>
                  <a:pt x="0" y="0"/>
                </a:moveTo>
                <a:lnTo>
                  <a:pt x="3384550" y="0"/>
                </a:lnTo>
                <a:lnTo>
                  <a:pt x="3559138" y="91281"/>
                </a:lnTo>
              </a:path>
            </a:pathLst>
          </a:custGeom>
          <a:noFill/>
          <a:ln w="6350" cap="flat" cmpd="sng" algn="ctr">
            <a:solidFill>
              <a:srgbClr val="008C95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5" name="Полилиния 14"/>
          <p:cNvSpPr/>
          <p:nvPr/>
        </p:nvSpPr>
        <p:spPr bwMode="auto">
          <a:xfrm>
            <a:off x="542518" y="3256151"/>
            <a:ext cx="4000885" cy="102891"/>
          </a:xfrm>
          <a:custGeom>
            <a:avLst/>
            <a:gdLst>
              <a:gd name="connsiteX0" fmla="*/ 0 w 3657600"/>
              <a:gd name="connsiteY0" fmla="*/ 0 h 146050"/>
              <a:gd name="connsiteX1" fmla="*/ 3384550 w 3657600"/>
              <a:gd name="connsiteY1" fmla="*/ 0 h 146050"/>
              <a:gd name="connsiteX2" fmla="*/ 3657600 w 3657600"/>
              <a:gd name="connsiteY2" fmla="*/ 146050 h 146050"/>
              <a:gd name="connsiteX0" fmla="*/ 0 w 3559138"/>
              <a:gd name="connsiteY0" fmla="*/ 0 h 91281"/>
              <a:gd name="connsiteX1" fmla="*/ 3384550 w 3559138"/>
              <a:gd name="connsiteY1" fmla="*/ 0 h 91281"/>
              <a:gd name="connsiteX2" fmla="*/ 3559138 w 3559138"/>
              <a:gd name="connsiteY2" fmla="*/ 91281 h 912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559138" h="91281">
                <a:moveTo>
                  <a:pt x="0" y="0"/>
                </a:moveTo>
                <a:lnTo>
                  <a:pt x="3384550" y="0"/>
                </a:lnTo>
                <a:lnTo>
                  <a:pt x="3559138" y="91281"/>
                </a:lnTo>
              </a:path>
            </a:pathLst>
          </a:custGeom>
          <a:noFill/>
          <a:ln w="6350" cap="flat" cmpd="sng" algn="ctr">
            <a:solidFill>
              <a:srgbClr val="008C95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6" name="Полилиния 15"/>
          <p:cNvSpPr/>
          <p:nvPr/>
        </p:nvSpPr>
        <p:spPr bwMode="auto">
          <a:xfrm>
            <a:off x="542518" y="4373749"/>
            <a:ext cx="4017660" cy="102891"/>
          </a:xfrm>
          <a:custGeom>
            <a:avLst/>
            <a:gdLst>
              <a:gd name="connsiteX0" fmla="*/ 0 w 3657600"/>
              <a:gd name="connsiteY0" fmla="*/ 0 h 146050"/>
              <a:gd name="connsiteX1" fmla="*/ 3384550 w 3657600"/>
              <a:gd name="connsiteY1" fmla="*/ 0 h 146050"/>
              <a:gd name="connsiteX2" fmla="*/ 3657600 w 3657600"/>
              <a:gd name="connsiteY2" fmla="*/ 146050 h 146050"/>
              <a:gd name="connsiteX0" fmla="*/ 0 w 3559138"/>
              <a:gd name="connsiteY0" fmla="*/ 0 h 91281"/>
              <a:gd name="connsiteX1" fmla="*/ 3384550 w 3559138"/>
              <a:gd name="connsiteY1" fmla="*/ 0 h 91281"/>
              <a:gd name="connsiteX2" fmla="*/ 3559138 w 3559138"/>
              <a:gd name="connsiteY2" fmla="*/ 91281 h 912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559138" h="91281">
                <a:moveTo>
                  <a:pt x="0" y="0"/>
                </a:moveTo>
                <a:lnTo>
                  <a:pt x="3384550" y="0"/>
                </a:lnTo>
                <a:lnTo>
                  <a:pt x="3559138" y="91281"/>
                </a:lnTo>
              </a:path>
            </a:pathLst>
          </a:custGeom>
          <a:noFill/>
          <a:ln w="6350" cap="flat" cmpd="sng" algn="ctr">
            <a:solidFill>
              <a:srgbClr val="008C95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7" name="Полилиния 16"/>
          <p:cNvSpPr/>
          <p:nvPr/>
        </p:nvSpPr>
        <p:spPr bwMode="auto">
          <a:xfrm flipH="1">
            <a:off x="4952164" y="3810263"/>
            <a:ext cx="3959108" cy="155885"/>
          </a:xfrm>
          <a:custGeom>
            <a:avLst/>
            <a:gdLst>
              <a:gd name="connsiteX0" fmla="*/ 0 w 3657600"/>
              <a:gd name="connsiteY0" fmla="*/ 0 h 146050"/>
              <a:gd name="connsiteX1" fmla="*/ 3384550 w 3657600"/>
              <a:gd name="connsiteY1" fmla="*/ 0 h 146050"/>
              <a:gd name="connsiteX2" fmla="*/ 3657600 w 3657600"/>
              <a:gd name="connsiteY2" fmla="*/ 146050 h 146050"/>
              <a:gd name="connsiteX0" fmla="*/ 0 w 3627833"/>
              <a:gd name="connsiteY0" fmla="*/ 0 h 130237"/>
              <a:gd name="connsiteX1" fmla="*/ 3384550 w 3627833"/>
              <a:gd name="connsiteY1" fmla="*/ 0 h 130237"/>
              <a:gd name="connsiteX2" fmla="*/ 3627833 w 3627833"/>
              <a:gd name="connsiteY2" fmla="*/ 130237 h 130237"/>
              <a:gd name="connsiteX0" fmla="*/ 0 w 3609514"/>
              <a:gd name="connsiteY0" fmla="*/ 0 h 130237"/>
              <a:gd name="connsiteX1" fmla="*/ 3384550 w 3609514"/>
              <a:gd name="connsiteY1" fmla="*/ 0 h 130237"/>
              <a:gd name="connsiteX2" fmla="*/ 3609514 w 3609514"/>
              <a:gd name="connsiteY2" fmla="*/ 130237 h 1302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609514" h="130237">
                <a:moveTo>
                  <a:pt x="0" y="0"/>
                </a:moveTo>
                <a:lnTo>
                  <a:pt x="3384550" y="0"/>
                </a:lnTo>
                <a:lnTo>
                  <a:pt x="3609514" y="130237"/>
                </a:lnTo>
              </a:path>
            </a:pathLst>
          </a:custGeom>
          <a:noFill/>
          <a:ln w="6350" cap="flat" cmpd="sng" algn="ctr">
            <a:solidFill>
              <a:srgbClr val="008C95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b="1" dirty="0">
              <a:latin typeface="Arial" charset="0"/>
            </a:endParaRPr>
          </a:p>
        </p:txBody>
      </p:sp>
      <p:sp>
        <p:nvSpPr>
          <p:cNvPr id="18" name="Полилиния 17"/>
          <p:cNvSpPr/>
          <p:nvPr/>
        </p:nvSpPr>
        <p:spPr bwMode="auto">
          <a:xfrm flipH="1">
            <a:off x="4961040" y="2680824"/>
            <a:ext cx="3959108" cy="155885"/>
          </a:xfrm>
          <a:custGeom>
            <a:avLst/>
            <a:gdLst>
              <a:gd name="connsiteX0" fmla="*/ 0 w 3657600"/>
              <a:gd name="connsiteY0" fmla="*/ 0 h 146050"/>
              <a:gd name="connsiteX1" fmla="*/ 3384550 w 3657600"/>
              <a:gd name="connsiteY1" fmla="*/ 0 h 146050"/>
              <a:gd name="connsiteX2" fmla="*/ 3657600 w 3657600"/>
              <a:gd name="connsiteY2" fmla="*/ 146050 h 146050"/>
              <a:gd name="connsiteX0" fmla="*/ 0 w 3627833"/>
              <a:gd name="connsiteY0" fmla="*/ 0 h 130237"/>
              <a:gd name="connsiteX1" fmla="*/ 3384550 w 3627833"/>
              <a:gd name="connsiteY1" fmla="*/ 0 h 130237"/>
              <a:gd name="connsiteX2" fmla="*/ 3627833 w 3627833"/>
              <a:gd name="connsiteY2" fmla="*/ 130237 h 130237"/>
              <a:gd name="connsiteX0" fmla="*/ 0 w 3609514"/>
              <a:gd name="connsiteY0" fmla="*/ 0 h 130237"/>
              <a:gd name="connsiteX1" fmla="*/ 3384550 w 3609514"/>
              <a:gd name="connsiteY1" fmla="*/ 0 h 130237"/>
              <a:gd name="connsiteX2" fmla="*/ 3609514 w 3609514"/>
              <a:gd name="connsiteY2" fmla="*/ 130237 h 1302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609514" h="130237">
                <a:moveTo>
                  <a:pt x="0" y="0"/>
                </a:moveTo>
                <a:lnTo>
                  <a:pt x="3384550" y="0"/>
                </a:lnTo>
                <a:lnTo>
                  <a:pt x="3609514" y="130237"/>
                </a:lnTo>
              </a:path>
            </a:pathLst>
          </a:custGeom>
          <a:noFill/>
          <a:ln w="6350" cap="flat" cmpd="sng" algn="ctr">
            <a:solidFill>
              <a:srgbClr val="008C95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b="1" dirty="0">
              <a:latin typeface="Arial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542518" y="759558"/>
            <a:ext cx="3736874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 defTabSz="914239">
              <a:defRPr/>
            </a:pPr>
            <a:r>
              <a:rPr lang="ru-RU" sz="1400" b="1" dirty="0" smtClean="0"/>
              <a:t>Технический контроль при выпуске серийной продукции</a:t>
            </a:r>
            <a:endParaRPr lang="ru-RU" sz="1400" b="1" dirty="0"/>
          </a:p>
        </p:txBody>
      </p:sp>
      <p:sp>
        <p:nvSpPr>
          <p:cNvPr id="20" name="Прямоугольник 19"/>
          <p:cNvSpPr/>
          <p:nvPr/>
        </p:nvSpPr>
        <p:spPr>
          <a:xfrm>
            <a:off x="5238213" y="1164090"/>
            <a:ext cx="3681936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 defTabSz="914239">
              <a:defRPr/>
            </a:pPr>
            <a:r>
              <a:rPr lang="ru-RU" sz="1400" b="1" dirty="0" smtClean="0"/>
              <a:t>Контроль продукции на соответствие специальным требованиям</a:t>
            </a:r>
            <a:endParaRPr lang="ru-RU" sz="1400" b="1" dirty="0"/>
          </a:p>
        </p:txBody>
      </p:sp>
      <p:sp>
        <p:nvSpPr>
          <p:cNvPr id="21" name="Прямоугольник 20"/>
          <p:cNvSpPr/>
          <p:nvPr/>
        </p:nvSpPr>
        <p:spPr>
          <a:xfrm>
            <a:off x="5238213" y="2161770"/>
            <a:ext cx="368193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/>
              <a:t>Контроль </a:t>
            </a:r>
            <a:r>
              <a:rPr lang="ru-RU" sz="1400" b="1" dirty="0" smtClean="0"/>
              <a:t>технологических</a:t>
            </a:r>
          </a:p>
          <a:p>
            <a:pPr algn="ctr"/>
            <a:r>
              <a:rPr lang="ru-RU" sz="1400" b="1" dirty="0" smtClean="0"/>
              <a:t>процессов</a:t>
            </a:r>
            <a:endParaRPr lang="ru-RU" sz="1400" b="1" dirty="0"/>
          </a:p>
        </p:txBody>
      </p:sp>
      <p:sp>
        <p:nvSpPr>
          <p:cNvPr id="22" name="Прямоугольник 21"/>
          <p:cNvSpPr/>
          <p:nvPr/>
        </p:nvSpPr>
        <p:spPr>
          <a:xfrm>
            <a:off x="542518" y="2732931"/>
            <a:ext cx="379028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/>
              <a:t>Установление корреляций с эксплуатационными свойствами</a:t>
            </a:r>
            <a:endParaRPr lang="ru-RU" sz="1400" b="1" dirty="0"/>
          </a:p>
        </p:txBody>
      </p:sp>
      <p:sp>
        <p:nvSpPr>
          <p:cNvPr id="23" name="Прямоугольник 22"/>
          <p:cNvSpPr/>
          <p:nvPr/>
        </p:nvSpPr>
        <p:spPr>
          <a:xfrm>
            <a:off x="5238213" y="3282702"/>
            <a:ext cx="368193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/>
              <a:t>Базис для сравнения с новыми материалами</a:t>
            </a:r>
          </a:p>
        </p:txBody>
      </p:sp>
      <p:sp>
        <p:nvSpPr>
          <p:cNvPr id="24" name="Прямоугольник 23"/>
          <p:cNvSpPr/>
          <p:nvPr/>
        </p:nvSpPr>
        <p:spPr>
          <a:xfrm>
            <a:off x="583402" y="3850529"/>
            <a:ext cx="353392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/>
              <a:t>Выявление </a:t>
            </a:r>
            <a:r>
              <a:rPr lang="ru-RU" sz="1400" b="1" dirty="0" smtClean="0"/>
              <a:t>причин обращений </a:t>
            </a:r>
            <a:r>
              <a:rPr lang="ru-RU" sz="1400" b="1" dirty="0"/>
              <a:t>клиентов</a:t>
            </a:r>
          </a:p>
        </p:txBody>
      </p:sp>
      <p:pic>
        <p:nvPicPr>
          <p:cNvPr id="25" name="Рисунок 2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60178" y="3917818"/>
            <a:ext cx="370775" cy="370774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68330" y="2801270"/>
            <a:ext cx="354471" cy="309085"/>
          </a:xfrm>
          <a:prstGeom prst="rect">
            <a:avLst/>
          </a:prstGeom>
        </p:spPr>
      </p:pic>
      <p:grpSp>
        <p:nvGrpSpPr>
          <p:cNvPr id="27" name="Группа 26"/>
          <p:cNvGrpSpPr/>
          <p:nvPr/>
        </p:nvGrpSpPr>
        <p:grpSpPr>
          <a:xfrm>
            <a:off x="4575210" y="4507034"/>
            <a:ext cx="328781" cy="297777"/>
            <a:chOff x="5092696" y="5180017"/>
            <a:chExt cx="596899" cy="585788"/>
          </a:xfrm>
        </p:grpSpPr>
        <p:sp>
          <p:nvSpPr>
            <p:cNvPr id="28" name="Freeform 21"/>
            <p:cNvSpPr>
              <a:spLocks/>
            </p:cNvSpPr>
            <p:nvPr/>
          </p:nvSpPr>
          <p:spPr bwMode="auto">
            <a:xfrm>
              <a:off x="5092696" y="5180017"/>
              <a:ext cx="596899" cy="577850"/>
            </a:xfrm>
            <a:custGeom>
              <a:avLst/>
              <a:gdLst>
                <a:gd name="T0" fmla="*/ 37 w 167"/>
                <a:gd name="T1" fmla="*/ 0 h 162"/>
                <a:gd name="T2" fmla="*/ 40 w 167"/>
                <a:gd name="T3" fmla="*/ 2 h 162"/>
                <a:gd name="T4" fmla="*/ 64 w 167"/>
                <a:gd name="T5" fmla="*/ 37 h 162"/>
                <a:gd name="T6" fmla="*/ 67 w 167"/>
                <a:gd name="T7" fmla="*/ 45 h 162"/>
                <a:gd name="T8" fmla="*/ 121 w 167"/>
                <a:gd name="T9" fmla="*/ 99 h 162"/>
                <a:gd name="T10" fmla="*/ 130 w 167"/>
                <a:gd name="T11" fmla="*/ 101 h 162"/>
                <a:gd name="T12" fmla="*/ 159 w 167"/>
                <a:gd name="T13" fmla="*/ 113 h 162"/>
                <a:gd name="T14" fmla="*/ 162 w 167"/>
                <a:gd name="T15" fmla="*/ 142 h 162"/>
                <a:gd name="T16" fmla="*/ 144 w 167"/>
                <a:gd name="T17" fmla="*/ 124 h 162"/>
                <a:gd name="T18" fmla="*/ 129 w 167"/>
                <a:gd name="T19" fmla="*/ 122 h 162"/>
                <a:gd name="T20" fmla="*/ 129 w 167"/>
                <a:gd name="T21" fmla="*/ 138 h 162"/>
                <a:gd name="T22" fmla="*/ 147 w 167"/>
                <a:gd name="T23" fmla="*/ 156 h 162"/>
                <a:gd name="T24" fmla="*/ 118 w 167"/>
                <a:gd name="T25" fmla="*/ 154 h 162"/>
                <a:gd name="T26" fmla="*/ 106 w 167"/>
                <a:gd name="T27" fmla="*/ 125 h 162"/>
                <a:gd name="T28" fmla="*/ 104 w 167"/>
                <a:gd name="T29" fmla="*/ 117 h 162"/>
                <a:gd name="T30" fmla="*/ 49 w 167"/>
                <a:gd name="T31" fmla="*/ 61 h 162"/>
                <a:gd name="T32" fmla="*/ 38 w 167"/>
                <a:gd name="T33" fmla="*/ 60 h 162"/>
                <a:gd name="T34" fmla="*/ 9 w 167"/>
                <a:gd name="T35" fmla="*/ 19 h 162"/>
                <a:gd name="T36" fmla="*/ 27 w 167"/>
                <a:gd name="T37" fmla="*/ 36 h 162"/>
                <a:gd name="T38" fmla="*/ 37 w 167"/>
                <a:gd name="T39" fmla="*/ 41 h 162"/>
                <a:gd name="T40" fmla="*/ 42 w 167"/>
                <a:gd name="T41" fmla="*/ 23 h 162"/>
                <a:gd name="T42" fmla="*/ 23 w 167"/>
                <a:gd name="T43" fmla="*/ 4 h 162"/>
                <a:gd name="T44" fmla="*/ 33 w 167"/>
                <a:gd name="T45" fmla="*/ 0 h 162"/>
                <a:gd name="T46" fmla="*/ 37 w 167"/>
                <a:gd name="T47" fmla="*/ 0 h 1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67" h="162">
                  <a:moveTo>
                    <a:pt x="37" y="0"/>
                  </a:moveTo>
                  <a:cubicBezTo>
                    <a:pt x="38" y="1"/>
                    <a:pt x="39" y="2"/>
                    <a:pt x="40" y="2"/>
                  </a:cubicBezTo>
                  <a:cubicBezTo>
                    <a:pt x="58" y="6"/>
                    <a:pt x="67" y="19"/>
                    <a:pt x="64" y="37"/>
                  </a:cubicBezTo>
                  <a:cubicBezTo>
                    <a:pt x="64" y="39"/>
                    <a:pt x="65" y="43"/>
                    <a:pt x="67" y="45"/>
                  </a:cubicBezTo>
                  <a:cubicBezTo>
                    <a:pt x="85" y="63"/>
                    <a:pt x="103" y="81"/>
                    <a:pt x="121" y="99"/>
                  </a:cubicBezTo>
                  <a:cubicBezTo>
                    <a:pt x="123" y="101"/>
                    <a:pt x="127" y="102"/>
                    <a:pt x="130" y="101"/>
                  </a:cubicBezTo>
                  <a:cubicBezTo>
                    <a:pt x="141" y="100"/>
                    <a:pt x="151" y="103"/>
                    <a:pt x="159" y="113"/>
                  </a:cubicBezTo>
                  <a:cubicBezTo>
                    <a:pt x="165" y="121"/>
                    <a:pt x="167" y="131"/>
                    <a:pt x="162" y="142"/>
                  </a:cubicBezTo>
                  <a:cubicBezTo>
                    <a:pt x="156" y="136"/>
                    <a:pt x="150" y="130"/>
                    <a:pt x="144" y="124"/>
                  </a:cubicBezTo>
                  <a:cubicBezTo>
                    <a:pt x="140" y="120"/>
                    <a:pt x="135" y="118"/>
                    <a:pt x="129" y="122"/>
                  </a:cubicBezTo>
                  <a:cubicBezTo>
                    <a:pt x="124" y="126"/>
                    <a:pt x="123" y="133"/>
                    <a:pt x="129" y="138"/>
                  </a:cubicBezTo>
                  <a:cubicBezTo>
                    <a:pt x="134" y="144"/>
                    <a:pt x="141" y="150"/>
                    <a:pt x="147" y="156"/>
                  </a:cubicBezTo>
                  <a:cubicBezTo>
                    <a:pt x="139" y="162"/>
                    <a:pt x="126" y="161"/>
                    <a:pt x="118" y="154"/>
                  </a:cubicBezTo>
                  <a:cubicBezTo>
                    <a:pt x="108" y="146"/>
                    <a:pt x="105" y="137"/>
                    <a:pt x="106" y="125"/>
                  </a:cubicBezTo>
                  <a:cubicBezTo>
                    <a:pt x="107" y="122"/>
                    <a:pt x="106" y="118"/>
                    <a:pt x="104" y="117"/>
                  </a:cubicBezTo>
                  <a:cubicBezTo>
                    <a:pt x="86" y="98"/>
                    <a:pt x="67" y="80"/>
                    <a:pt x="49" y="61"/>
                  </a:cubicBezTo>
                  <a:cubicBezTo>
                    <a:pt x="46" y="57"/>
                    <a:pt x="42" y="59"/>
                    <a:pt x="38" y="60"/>
                  </a:cubicBezTo>
                  <a:cubicBezTo>
                    <a:pt x="16" y="62"/>
                    <a:pt x="0" y="41"/>
                    <a:pt x="9" y="19"/>
                  </a:cubicBezTo>
                  <a:cubicBezTo>
                    <a:pt x="15" y="25"/>
                    <a:pt x="20" y="31"/>
                    <a:pt x="27" y="36"/>
                  </a:cubicBezTo>
                  <a:cubicBezTo>
                    <a:pt x="29" y="39"/>
                    <a:pt x="34" y="41"/>
                    <a:pt x="37" y="41"/>
                  </a:cubicBezTo>
                  <a:cubicBezTo>
                    <a:pt x="45" y="40"/>
                    <a:pt x="49" y="30"/>
                    <a:pt x="42" y="23"/>
                  </a:cubicBezTo>
                  <a:cubicBezTo>
                    <a:pt x="36" y="17"/>
                    <a:pt x="30" y="11"/>
                    <a:pt x="23" y="4"/>
                  </a:cubicBezTo>
                  <a:cubicBezTo>
                    <a:pt x="27" y="2"/>
                    <a:pt x="30" y="1"/>
                    <a:pt x="33" y="0"/>
                  </a:cubicBezTo>
                  <a:cubicBezTo>
                    <a:pt x="35" y="0"/>
                    <a:pt x="36" y="0"/>
                    <a:pt x="37" y="0"/>
                  </a:cubicBezTo>
                  <a:close/>
                </a:path>
              </a:pathLst>
            </a:custGeom>
            <a:solidFill>
              <a:srgbClr val="0080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1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29" name="Freeform 22"/>
            <p:cNvSpPr>
              <a:spLocks/>
            </p:cNvSpPr>
            <p:nvPr/>
          </p:nvSpPr>
          <p:spPr bwMode="auto">
            <a:xfrm>
              <a:off x="5110158" y="5491167"/>
              <a:ext cx="261937" cy="274638"/>
            </a:xfrm>
            <a:custGeom>
              <a:avLst/>
              <a:gdLst>
                <a:gd name="T0" fmla="*/ 0 w 73"/>
                <a:gd name="T1" fmla="*/ 56 h 77"/>
                <a:gd name="T2" fmla="*/ 24 w 73"/>
                <a:gd name="T3" fmla="*/ 29 h 77"/>
                <a:gd name="T4" fmla="*/ 53 w 73"/>
                <a:gd name="T5" fmla="*/ 0 h 77"/>
                <a:gd name="T6" fmla="*/ 73 w 73"/>
                <a:gd name="T7" fmla="*/ 22 h 77"/>
                <a:gd name="T8" fmla="*/ 25 w 73"/>
                <a:gd name="T9" fmla="*/ 69 h 77"/>
                <a:gd name="T10" fmla="*/ 2 w 73"/>
                <a:gd name="T11" fmla="*/ 63 h 77"/>
                <a:gd name="T12" fmla="*/ 0 w 73"/>
                <a:gd name="T13" fmla="*/ 61 h 77"/>
                <a:gd name="T14" fmla="*/ 0 w 73"/>
                <a:gd name="T15" fmla="*/ 56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3" h="77">
                  <a:moveTo>
                    <a:pt x="0" y="56"/>
                  </a:moveTo>
                  <a:cubicBezTo>
                    <a:pt x="8" y="47"/>
                    <a:pt x="16" y="38"/>
                    <a:pt x="24" y="29"/>
                  </a:cubicBezTo>
                  <a:cubicBezTo>
                    <a:pt x="34" y="19"/>
                    <a:pt x="43" y="10"/>
                    <a:pt x="53" y="0"/>
                  </a:cubicBezTo>
                  <a:cubicBezTo>
                    <a:pt x="59" y="8"/>
                    <a:pt x="66" y="14"/>
                    <a:pt x="73" y="22"/>
                  </a:cubicBezTo>
                  <a:cubicBezTo>
                    <a:pt x="58" y="37"/>
                    <a:pt x="42" y="53"/>
                    <a:pt x="25" y="69"/>
                  </a:cubicBezTo>
                  <a:cubicBezTo>
                    <a:pt x="17" y="77"/>
                    <a:pt x="6" y="74"/>
                    <a:pt x="2" y="63"/>
                  </a:cubicBezTo>
                  <a:cubicBezTo>
                    <a:pt x="1" y="62"/>
                    <a:pt x="0" y="62"/>
                    <a:pt x="0" y="61"/>
                  </a:cubicBezTo>
                  <a:cubicBezTo>
                    <a:pt x="0" y="59"/>
                    <a:pt x="0" y="58"/>
                    <a:pt x="0" y="56"/>
                  </a:cubicBezTo>
                  <a:close/>
                </a:path>
              </a:pathLst>
            </a:custGeom>
            <a:solidFill>
              <a:srgbClr val="0080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1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30" name="Freeform 23"/>
            <p:cNvSpPr>
              <a:spLocks/>
            </p:cNvSpPr>
            <p:nvPr/>
          </p:nvSpPr>
          <p:spPr bwMode="auto">
            <a:xfrm>
              <a:off x="5443533" y="5187955"/>
              <a:ext cx="239712" cy="238125"/>
            </a:xfrm>
            <a:custGeom>
              <a:avLst/>
              <a:gdLst>
                <a:gd name="T0" fmla="*/ 67 w 67"/>
                <a:gd name="T1" fmla="*/ 9 h 67"/>
                <a:gd name="T2" fmla="*/ 58 w 67"/>
                <a:gd name="T3" fmla="*/ 27 h 67"/>
                <a:gd name="T4" fmla="*/ 53 w 67"/>
                <a:gd name="T5" fmla="*/ 32 h 67"/>
                <a:gd name="T6" fmla="*/ 11 w 67"/>
                <a:gd name="T7" fmla="*/ 65 h 67"/>
                <a:gd name="T8" fmla="*/ 9 w 67"/>
                <a:gd name="T9" fmla="*/ 67 h 67"/>
                <a:gd name="T10" fmla="*/ 0 w 67"/>
                <a:gd name="T11" fmla="*/ 57 h 67"/>
                <a:gd name="T12" fmla="*/ 12 w 67"/>
                <a:gd name="T13" fmla="*/ 45 h 67"/>
                <a:gd name="T14" fmla="*/ 33 w 67"/>
                <a:gd name="T15" fmla="*/ 15 h 67"/>
                <a:gd name="T16" fmla="*/ 56 w 67"/>
                <a:gd name="T17" fmla="*/ 1 h 67"/>
                <a:gd name="T18" fmla="*/ 67 w 67"/>
                <a:gd name="T19" fmla="*/ 9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7" h="67">
                  <a:moveTo>
                    <a:pt x="67" y="9"/>
                  </a:moveTo>
                  <a:cubicBezTo>
                    <a:pt x="64" y="15"/>
                    <a:pt x="61" y="21"/>
                    <a:pt x="58" y="27"/>
                  </a:cubicBezTo>
                  <a:cubicBezTo>
                    <a:pt x="57" y="29"/>
                    <a:pt x="55" y="31"/>
                    <a:pt x="53" y="32"/>
                  </a:cubicBezTo>
                  <a:cubicBezTo>
                    <a:pt x="36" y="38"/>
                    <a:pt x="24" y="52"/>
                    <a:pt x="11" y="65"/>
                  </a:cubicBezTo>
                  <a:cubicBezTo>
                    <a:pt x="10" y="65"/>
                    <a:pt x="10" y="66"/>
                    <a:pt x="9" y="67"/>
                  </a:cubicBezTo>
                  <a:cubicBezTo>
                    <a:pt x="6" y="64"/>
                    <a:pt x="3" y="61"/>
                    <a:pt x="0" y="57"/>
                  </a:cubicBezTo>
                  <a:cubicBezTo>
                    <a:pt x="3" y="53"/>
                    <a:pt x="7" y="49"/>
                    <a:pt x="12" y="45"/>
                  </a:cubicBezTo>
                  <a:cubicBezTo>
                    <a:pt x="21" y="36"/>
                    <a:pt x="28" y="27"/>
                    <a:pt x="33" y="15"/>
                  </a:cubicBezTo>
                  <a:cubicBezTo>
                    <a:pt x="37" y="6"/>
                    <a:pt x="48" y="4"/>
                    <a:pt x="56" y="1"/>
                  </a:cubicBezTo>
                  <a:cubicBezTo>
                    <a:pt x="58" y="0"/>
                    <a:pt x="63" y="6"/>
                    <a:pt x="67" y="9"/>
                  </a:cubicBezTo>
                  <a:close/>
                </a:path>
              </a:pathLst>
            </a:custGeom>
            <a:solidFill>
              <a:srgbClr val="0080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1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</p:grpSp>
      <p:pic>
        <p:nvPicPr>
          <p:cNvPr id="31" name="Picture 16" descr="Y:\IMD lite\Повышение экономической грамотности\Направление Обучение\МД и УМД\Источники информации\Иконки\chemistry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0178" y="1685870"/>
            <a:ext cx="323277" cy="323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Freeform 739"/>
          <p:cNvSpPr>
            <a:spLocks noEditPoints="1"/>
          </p:cNvSpPr>
          <p:nvPr/>
        </p:nvSpPr>
        <p:spPr bwMode="auto">
          <a:xfrm>
            <a:off x="4572417" y="2249723"/>
            <a:ext cx="343640" cy="317927"/>
          </a:xfrm>
          <a:custGeom>
            <a:avLst/>
            <a:gdLst>
              <a:gd name="T0" fmla="*/ 20 w 196"/>
              <a:gd name="T1" fmla="*/ 153 h 186"/>
              <a:gd name="T2" fmla="*/ 90 w 196"/>
              <a:gd name="T3" fmla="*/ 144 h 186"/>
              <a:gd name="T4" fmla="*/ 107 w 196"/>
              <a:gd name="T5" fmla="*/ 159 h 186"/>
              <a:gd name="T6" fmla="*/ 176 w 196"/>
              <a:gd name="T7" fmla="*/ 45 h 186"/>
              <a:gd name="T8" fmla="*/ 181 w 196"/>
              <a:gd name="T9" fmla="*/ 39 h 186"/>
              <a:gd name="T10" fmla="*/ 184 w 196"/>
              <a:gd name="T11" fmla="*/ 52 h 186"/>
              <a:gd name="T12" fmla="*/ 110 w 196"/>
              <a:gd name="T13" fmla="*/ 178 h 186"/>
              <a:gd name="T14" fmla="*/ 86 w 196"/>
              <a:gd name="T15" fmla="*/ 178 h 186"/>
              <a:gd name="T16" fmla="*/ 13 w 196"/>
              <a:gd name="T17" fmla="*/ 52 h 186"/>
              <a:gd name="T18" fmla="*/ 15 w 196"/>
              <a:gd name="T19" fmla="*/ 39 h 186"/>
              <a:gd name="T20" fmla="*/ 73 w 196"/>
              <a:gd name="T21" fmla="*/ 91 h 186"/>
              <a:gd name="T22" fmla="*/ 98 w 196"/>
              <a:gd name="T23" fmla="*/ 126 h 186"/>
              <a:gd name="T24" fmla="*/ 122 w 196"/>
              <a:gd name="T25" fmla="*/ 91 h 186"/>
              <a:gd name="T26" fmla="*/ 92 w 196"/>
              <a:gd name="T27" fmla="*/ 82 h 186"/>
              <a:gd name="T28" fmla="*/ 92 w 196"/>
              <a:gd name="T29" fmla="*/ 53 h 186"/>
              <a:gd name="T30" fmla="*/ 98 w 196"/>
              <a:gd name="T31" fmla="*/ 51 h 186"/>
              <a:gd name="T32" fmla="*/ 104 w 196"/>
              <a:gd name="T33" fmla="*/ 53 h 186"/>
              <a:gd name="T34" fmla="*/ 108 w 196"/>
              <a:gd name="T35" fmla="*/ 83 h 186"/>
              <a:gd name="T36" fmla="*/ 114 w 196"/>
              <a:gd name="T37" fmla="*/ 49 h 186"/>
              <a:gd name="T38" fmla="*/ 93 w 196"/>
              <a:gd name="T39" fmla="*/ 49 h 186"/>
              <a:gd name="T40" fmla="*/ 81 w 196"/>
              <a:gd name="T41" fmla="*/ 50 h 186"/>
              <a:gd name="T42" fmla="*/ 72 w 196"/>
              <a:gd name="T43" fmla="*/ 83 h 186"/>
              <a:gd name="T44" fmla="*/ 68 w 196"/>
              <a:gd name="T45" fmla="*/ 34 h 186"/>
              <a:gd name="T46" fmla="*/ 114 w 196"/>
              <a:gd name="T47" fmla="*/ 16 h 186"/>
              <a:gd name="T48" fmla="*/ 111 w 196"/>
              <a:gd name="T49" fmla="*/ 83 h 186"/>
              <a:gd name="T50" fmla="*/ 139 w 196"/>
              <a:gd name="T51" fmla="*/ 31 h 186"/>
              <a:gd name="T52" fmla="*/ 77 w 196"/>
              <a:gd name="T53" fmla="*/ 5 h 186"/>
              <a:gd name="T54" fmla="*/ 72 w 196"/>
              <a:gd name="T55" fmla="*/ 83 h 186"/>
              <a:gd name="T56" fmla="*/ 169 w 196"/>
              <a:gd name="T57" fmla="*/ 61 h 186"/>
              <a:gd name="T58" fmla="*/ 128 w 196"/>
              <a:gd name="T59" fmla="*/ 135 h 186"/>
              <a:gd name="T60" fmla="*/ 169 w 196"/>
              <a:gd name="T61" fmla="*/ 137 h 186"/>
              <a:gd name="T62" fmla="*/ 128 w 196"/>
              <a:gd name="T63" fmla="*/ 135 h 186"/>
              <a:gd name="T64" fmla="*/ 145 w 196"/>
              <a:gd name="T65" fmla="*/ 125 h 186"/>
              <a:gd name="T66" fmla="*/ 145 w 196"/>
              <a:gd name="T67" fmla="*/ 120 h 186"/>
              <a:gd name="T68" fmla="*/ 139 w 196"/>
              <a:gd name="T69" fmla="*/ 83 h 186"/>
              <a:gd name="T70" fmla="*/ 145 w 196"/>
              <a:gd name="T71" fmla="*/ 86 h 186"/>
              <a:gd name="T72" fmla="*/ 145 w 196"/>
              <a:gd name="T73" fmla="*/ 81 h 186"/>
              <a:gd name="T74" fmla="*/ 143 w 196"/>
              <a:gd name="T75" fmla="*/ 74 h 186"/>
              <a:gd name="T76" fmla="*/ 169 w 196"/>
              <a:gd name="T77" fmla="*/ 69 h 186"/>
              <a:gd name="T78" fmla="*/ 28 w 196"/>
              <a:gd name="T79" fmla="*/ 57 h 186"/>
              <a:gd name="T80" fmla="*/ 44 w 196"/>
              <a:gd name="T81" fmla="*/ 56 h 186"/>
              <a:gd name="T82" fmla="*/ 28 w 196"/>
              <a:gd name="T83" fmla="*/ 132 h 186"/>
              <a:gd name="T84" fmla="*/ 68 w 196"/>
              <a:gd name="T85" fmla="*/ 139 h 186"/>
              <a:gd name="T86" fmla="*/ 52 w 196"/>
              <a:gd name="T87" fmla="*/ 120 h 186"/>
              <a:gd name="T88" fmla="*/ 51 w 196"/>
              <a:gd name="T89" fmla="*/ 125 h 186"/>
              <a:gd name="T90" fmla="*/ 56 w 196"/>
              <a:gd name="T91" fmla="*/ 82 h 186"/>
              <a:gd name="T92" fmla="*/ 28 w 196"/>
              <a:gd name="T93" fmla="*/ 86 h 186"/>
              <a:gd name="T94" fmla="*/ 56 w 196"/>
              <a:gd name="T95" fmla="*/ 82 h 186"/>
              <a:gd name="T96" fmla="*/ 28 w 196"/>
              <a:gd name="T97" fmla="*/ 74 h 186"/>
              <a:gd name="T98" fmla="*/ 50 w 196"/>
              <a:gd name="T99" fmla="*/ 69 h 1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196" h="186">
                <a:moveTo>
                  <a:pt x="41" y="42"/>
                </a:moveTo>
                <a:cubicBezTo>
                  <a:pt x="33" y="42"/>
                  <a:pt x="26" y="43"/>
                  <a:pt x="20" y="45"/>
                </a:cubicBezTo>
                <a:cubicBezTo>
                  <a:pt x="20" y="153"/>
                  <a:pt x="20" y="153"/>
                  <a:pt x="20" y="153"/>
                </a:cubicBezTo>
                <a:cubicBezTo>
                  <a:pt x="42" y="149"/>
                  <a:pt x="64" y="154"/>
                  <a:pt x="86" y="159"/>
                </a:cubicBezTo>
                <a:cubicBezTo>
                  <a:pt x="90" y="159"/>
                  <a:pt x="90" y="159"/>
                  <a:pt x="90" y="159"/>
                </a:cubicBezTo>
                <a:cubicBezTo>
                  <a:pt x="90" y="144"/>
                  <a:pt x="90" y="144"/>
                  <a:pt x="90" y="144"/>
                </a:cubicBezTo>
                <a:cubicBezTo>
                  <a:pt x="92" y="145"/>
                  <a:pt x="95" y="146"/>
                  <a:pt x="98" y="146"/>
                </a:cubicBezTo>
                <a:cubicBezTo>
                  <a:pt x="101" y="146"/>
                  <a:pt x="104" y="145"/>
                  <a:pt x="107" y="144"/>
                </a:cubicBezTo>
                <a:cubicBezTo>
                  <a:pt x="107" y="159"/>
                  <a:pt x="107" y="159"/>
                  <a:pt x="107" y="159"/>
                </a:cubicBezTo>
                <a:cubicBezTo>
                  <a:pt x="110" y="159"/>
                  <a:pt x="110" y="159"/>
                  <a:pt x="110" y="159"/>
                </a:cubicBezTo>
                <a:cubicBezTo>
                  <a:pt x="132" y="154"/>
                  <a:pt x="154" y="149"/>
                  <a:pt x="176" y="153"/>
                </a:cubicBezTo>
                <a:cubicBezTo>
                  <a:pt x="176" y="45"/>
                  <a:pt x="176" y="45"/>
                  <a:pt x="176" y="45"/>
                </a:cubicBezTo>
                <a:cubicBezTo>
                  <a:pt x="170" y="43"/>
                  <a:pt x="162" y="42"/>
                  <a:pt x="154" y="43"/>
                </a:cubicBezTo>
                <a:cubicBezTo>
                  <a:pt x="155" y="40"/>
                  <a:pt x="155" y="38"/>
                  <a:pt x="155" y="35"/>
                </a:cubicBezTo>
                <a:cubicBezTo>
                  <a:pt x="165" y="35"/>
                  <a:pt x="174" y="36"/>
                  <a:pt x="181" y="39"/>
                </a:cubicBezTo>
                <a:cubicBezTo>
                  <a:pt x="184" y="40"/>
                  <a:pt x="184" y="40"/>
                  <a:pt x="184" y="40"/>
                </a:cubicBezTo>
                <a:cubicBezTo>
                  <a:pt x="184" y="42"/>
                  <a:pt x="184" y="42"/>
                  <a:pt x="184" y="42"/>
                </a:cubicBezTo>
                <a:cubicBezTo>
                  <a:pt x="184" y="52"/>
                  <a:pt x="184" y="52"/>
                  <a:pt x="184" y="52"/>
                </a:cubicBezTo>
                <a:cubicBezTo>
                  <a:pt x="196" y="55"/>
                  <a:pt x="196" y="55"/>
                  <a:pt x="196" y="55"/>
                </a:cubicBezTo>
                <a:cubicBezTo>
                  <a:pt x="196" y="177"/>
                  <a:pt x="196" y="177"/>
                  <a:pt x="196" y="177"/>
                </a:cubicBezTo>
                <a:cubicBezTo>
                  <a:pt x="176" y="174"/>
                  <a:pt x="157" y="170"/>
                  <a:pt x="110" y="178"/>
                </a:cubicBezTo>
                <a:cubicBezTo>
                  <a:pt x="110" y="182"/>
                  <a:pt x="110" y="182"/>
                  <a:pt x="110" y="182"/>
                </a:cubicBezTo>
                <a:cubicBezTo>
                  <a:pt x="96" y="186"/>
                  <a:pt x="101" y="186"/>
                  <a:pt x="86" y="182"/>
                </a:cubicBezTo>
                <a:cubicBezTo>
                  <a:pt x="86" y="178"/>
                  <a:pt x="86" y="178"/>
                  <a:pt x="86" y="178"/>
                </a:cubicBezTo>
                <a:cubicBezTo>
                  <a:pt x="40" y="170"/>
                  <a:pt x="21" y="174"/>
                  <a:pt x="0" y="177"/>
                </a:cubicBezTo>
                <a:cubicBezTo>
                  <a:pt x="0" y="55"/>
                  <a:pt x="0" y="55"/>
                  <a:pt x="0" y="55"/>
                </a:cubicBezTo>
                <a:cubicBezTo>
                  <a:pt x="13" y="52"/>
                  <a:pt x="13" y="52"/>
                  <a:pt x="13" y="52"/>
                </a:cubicBezTo>
                <a:cubicBezTo>
                  <a:pt x="13" y="42"/>
                  <a:pt x="13" y="42"/>
                  <a:pt x="13" y="42"/>
                </a:cubicBezTo>
                <a:cubicBezTo>
                  <a:pt x="13" y="40"/>
                  <a:pt x="13" y="40"/>
                  <a:pt x="13" y="40"/>
                </a:cubicBezTo>
                <a:cubicBezTo>
                  <a:pt x="15" y="39"/>
                  <a:pt x="15" y="39"/>
                  <a:pt x="15" y="39"/>
                </a:cubicBezTo>
                <a:cubicBezTo>
                  <a:pt x="23" y="36"/>
                  <a:pt x="31" y="35"/>
                  <a:pt x="40" y="35"/>
                </a:cubicBezTo>
                <a:cubicBezTo>
                  <a:pt x="40" y="38"/>
                  <a:pt x="40" y="40"/>
                  <a:pt x="41" y="42"/>
                </a:cubicBezTo>
                <a:close/>
                <a:moveTo>
                  <a:pt x="73" y="91"/>
                </a:moveTo>
                <a:cubicBezTo>
                  <a:pt x="79" y="119"/>
                  <a:pt x="79" y="119"/>
                  <a:pt x="79" y="119"/>
                </a:cubicBezTo>
                <a:cubicBezTo>
                  <a:pt x="89" y="119"/>
                  <a:pt x="89" y="119"/>
                  <a:pt x="89" y="119"/>
                </a:cubicBezTo>
                <a:cubicBezTo>
                  <a:pt x="90" y="123"/>
                  <a:pt x="94" y="126"/>
                  <a:pt x="98" y="126"/>
                </a:cubicBezTo>
                <a:cubicBezTo>
                  <a:pt x="103" y="126"/>
                  <a:pt x="107" y="123"/>
                  <a:pt x="107" y="119"/>
                </a:cubicBezTo>
                <a:cubicBezTo>
                  <a:pt x="116" y="119"/>
                  <a:pt x="116" y="119"/>
                  <a:pt x="116" y="119"/>
                </a:cubicBezTo>
                <a:cubicBezTo>
                  <a:pt x="122" y="91"/>
                  <a:pt x="122" y="91"/>
                  <a:pt x="122" y="91"/>
                </a:cubicBezTo>
                <a:lnTo>
                  <a:pt x="73" y="91"/>
                </a:lnTo>
                <a:close/>
                <a:moveTo>
                  <a:pt x="88" y="83"/>
                </a:moveTo>
                <a:cubicBezTo>
                  <a:pt x="92" y="82"/>
                  <a:pt x="92" y="82"/>
                  <a:pt x="92" y="82"/>
                </a:cubicBezTo>
                <a:cubicBezTo>
                  <a:pt x="86" y="52"/>
                  <a:pt x="86" y="52"/>
                  <a:pt x="86" y="52"/>
                </a:cubicBezTo>
                <a:cubicBezTo>
                  <a:pt x="86" y="52"/>
                  <a:pt x="87" y="52"/>
                  <a:pt x="88" y="52"/>
                </a:cubicBezTo>
                <a:cubicBezTo>
                  <a:pt x="89" y="52"/>
                  <a:pt x="91" y="52"/>
                  <a:pt x="92" y="53"/>
                </a:cubicBezTo>
                <a:cubicBezTo>
                  <a:pt x="94" y="54"/>
                  <a:pt x="94" y="54"/>
                  <a:pt x="94" y="54"/>
                </a:cubicBezTo>
                <a:cubicBezTo>
                  <a:pt x="95" y="53"/>
                  <a:pt x="95" y="53"/>
                  <a:pt x="95" y="53"/>
                </a:cubicBezTo>
                <a:cubicBezTo>
                  <a:pt x="96" y="52"/>
                  <a:pt x="97" y="51"/>
                  <a:pt x="98" y="51"/>
                </a:cubicBezTo>
                <a:cubicBezTo>
                  <a:pt x="99" y="51"/>
                  <a:pt x="100" y="52"/>
                  <a:pt x="102" y="53"/>
                </a:cubicBezTo>
                <a:cubicBezTo>
                  <a:pt x="103" y="54"/>
                  <a:pt x="103" y="54"/>
                  <a:pt x="103" y="54"/>
                </a:cubicBezTo>
                <a:cubicBezTo>
                  <a:pt x="104" y="53"/>
                  <a:pt x="104" y="53"/>
                  <a:pt x="104" y="53"/>
                </a:cubicBezTo>
                <a:cubicBezTo>
                  <a:pt x="106" y="52"/>
                  <a:pt x="108" y="52"/>
                  <a:pt x="110" y="52"/>
                </a:cubicBezTo>
                <a:cubicBezTo>
                  <a:pt x="104" y="82"/>
                  <a:pt x="104" y="82"/>
                  <a:pt x="104" y="82"/>
                </a:cubicBezTo>
                <a:cubicBezTo>
                  <a:pt x="108" y="83"/>
                  <a:pt x="108" y="83"/>
                  <a:pt x="108" y="83"/>
                </a:cubicBezTo>
                <a:cubicBezTo>
                  <a:pt x="115" y="52"/>
                  <a:pt x="115" y="52"/>
                  <a:pt x="115" y="52"/>
                </a:cubicBezTo>
                <a:cubicBezTo>
                  <a:pt x="115" y="50"/>
                  <a:pt x="115" y="50"/>
                  <a:pt x="115" y="50"/>
                </a:cubicBezTo>
                <a:cubicBezTo>
                  <a:pt x="114" y="49"/>
                  <a:pt x="114" y="49"/>
                  <a:pt x="114" y="49"/>
                </a:cubicBezTo>
                <a:cubicBezTo>
                  <a:pt x="110" y="47"/>
                  <a:pt x="107" y="47"/>
                  <a:pt x="103" y="49"/>
                </a:cubicBezTo>
                <a:cubicBezTo>
                  <a:pt x="102" y="48"/>
                  <a:pt x="100" y="47"/>
                  <a:pt x="98" y="47"/>
                </a:cubicBezTo>
                <a:cubicBezTo>
                  <a:pt x="96" y="47"/>
                  <a:pt x="95" y="47"/>
                  <a:pt x="93" y="49"/>
                </a:cubicBezTo>
                <a:cubicBezTo>
                  <a:pt x="91" y="48"/>
                  <a:pt x="90" y="47"/>
                  <a:pt x="88" y="47"/>
                </a:cubicBezTo>
                <a:cubicBezTo>
                  <a:pt x="86" y="47"/>
                  <a:pt x="84" y="48"/>
                  <a:pt x="82" y="50"/>
                </a:cubicBezTo>
                <a:cubicBezTo>
                  <a:pt x="81" y="50"/>
                  <a:pt x="81" y="50"/>
                  <a:pt x="81" y="50"/>
                </a:cubicBezTo>
                <a:cubicBezTo>
                  <a:pt x="81" y="52"/>
                  <a:pt x="81" y="52"/>
                  <a:pt x="81" y="52"/>
                </a:cubicBezTo>
                <a:lnTo>
                  <a:pt x="88" y="83"/>
                </a:lnTo>
                <a:close/>
                <a:moveTo>
                  <a:pt x="72" y="83"/>
                </a:moveTo>
                <a:cubicBezTo>
                  <a:pt x="84" y="83"/>
                  <a:pt x="84" y="83"/>
                  <a:pt x="84" y="83"/>
                </a:cubicBezTo>
                <a:cubicBezTo>
                  <a:pt x="82" y="73"/>
                  <a:pt x="78" y="65"/>
                  <a:pt x="74" y="57"/>
                </a:cubicBezTo>
                <a:cubicBezTo>
                  <a:pt x="70" y="48"/>
                  <a:pt x="66" y="40"/>
                  <a:pt x="68" y="34"/>
                </a:cubicBezTo>
                <a:cubicBezTo>
                  <a:pt x="70" y="25"/>
                  <a:pt x="75" y="19"/>
                  <a:pt x="82" y="15"/>
                </a:cubicBezTo>
                <a:cubicBezTo>
                  <a:pt x="87" y="13"/>
                  <a:pt x="92" y="12"/>
                  <a:pt x="98" y="12"/>
                </a:cubicBezTo>
                <a:cubicBezTo>
                  <a:pt x="104" y="12"/>
                  <a:pt x="109" y="13"/>
                  <a:pt x="114" y="16"/>
                </a:cubicBezTo>
                <a:cubicBezTo>
                  <a:pt x="121" y="19"/>
                  <a:pt x="126" y="25"/>
                  <a:pt x="127" y="33"/>
                </a:cubicBezTo>
                <a:cubicBezTo>
                  <a:pt x="128" y="40"/>
                  <a:pt x="125" y="48"/>
                  <a:pt x="121" y="56"/>
                </a:cubicBezTo>
                <a:cubicBezTo>
                  <a:pt x="117" y="65"/>
                  <a:pt x="113" y="73"/>
                  <a:pt x="111" y="83"/>
                </a:cubicBezTo>
                <a:cubicBezTo>
                  <a:pt x="123" y="83"/>
                  <a:pt x="123" y="83"/>
                  <a:pt x="123" y="83"/>
                </a:cubicBezTo>
                <a:cubicBezTo>
                  <a:pt x="125" y="76"/>
                  <a:pt x="128" y="68"/>
                  <a:pt x="131" y="61"/>
                </a:cubicBezTo>
                <a:cubicBezTo>
                  <a:pt x="136" y="51"/>
                  <a:pt x="141" y="42"/>
                  <a:pt x="139" y="31"/>
                </a:cubicBezTo>
                <a:cubicBezTo>
                  <a:pt x="137" y="19"/>
                  <a:pt x="129" y="11"/>
                  <a:pt x="119" y="6"/>
                </a:cubicBezTo>
                <a:cubicBezTo>
                  <a:pt x="113" y="2"/>
                  <a:pt x="106" y="0"/>
                  <a:pt x="98" y="0"/>
                </a:cubicBezTo>
                <a:cubicBezTo>
                  <a:pt x="91" y="0"/>
                  <a:pt x="83" y="2"/>
                  <a:pt x="77" y="5"/>
                </a:cubicBezTo>
                <a:cubicBezTo>
                  <a:pt x="67" y="10"/>
                  <a:pt x="59" y="19"/>
                  <a:pt x="56" y="31"/>
                </a:cubicBezTo>
                <a:cubicBezTo>
                  <a:pt x="54" y="42"/>
                  <a:pt x="59" y="51"/>
                  <a:pt x="64" y="62"/>
                </a:cubicBezTo>
                <a:cubicBezTo>
                  <a:pt x="67" y="68"/>
                  <a:pt x="70" y="76"/>
                  <a:pt x="72" y="83"/>
                </a:cubicBezTo>
                <a:close/>
                <a:moveTo>
                  <a:pt x="151" y="56"/>
                </a:moveTo>
                <a:cubicBezTo>
                  <a:pt x="150" y="57"/>
                  <a:pt x="150" y="59"/>
                  <a:pt x="149" y="60"/>
                </a:cubicBezTo>
                <a:cubicBezTo>
                  <a:pt x="157" y="60"/>
                  <a:pt x="164" y="60"/>
                  <a:pt x="169" y="61"/>
                </a:cubicBezTo>
                <a:cubicBezTo>
                  <a:pt x="169" y="57"/>
                  <a:pt x="169" y="57"/>
                  <a:pt x="169" y="57"/>
                </a:cubicBezTo>
                <a:cubicBezTo>
                  <a:pt x="164" y="55"/>
                  <a:pt x="158" y="55"/>
                  <a:pt x="151" y="56"/>
                </a:cubicBezTo>
                <a:close/>
                <a:moveTo>
                  <a:pt x="128" y="135"/>
                </a:moveTo>
                <a:cubicBezTo>
                  <a:pt x="127" y="139"/>
                  <a:pt x="127" y="139"/>
                  <a:pt x="127" y="139"/>
                </a:cubicBezTo>
                <a:cubicBezTo>
                  <a:pt x="133" y="138"/>
                  <a:pt x="140" y="137"/>
                  <a:pt x="145" y="136"/>
                </a:cubicBezTo>
                <a:cubicBezTo>
                  <a:pt x="155" y="135"/>
                  <a:pt x="163" y="135"/>
                  <a:pt x="169" y="137"/>
                </a:cubicBezTo>
                <a:cubicBezTo>
                  <a:pt x="169" y="132"/>
                  <a:pt x="169" y="132"/>
                  <a:pt x="169" y="132"/>
                </a:cubicBezTo>
                <a:cubicBezTo>
                  <a:pt x="162" y="131"/>
                  <a:pt x="154" y="131"/>
                  <a:pt x="145" y="132"/>
                </a:cubicBezTo>
                <a:cubicBezTo>
                  <a:pt x="139" y="133"/>
                  <a:pt x="134" y="134"/>
                  <a:pt x="128" y="135"/>
                </a:cubicBezTo>
                <a:close/>
                <a:moveTo>
                  <a:pt x="130" y="123"/>
                </a:moveTo>
                <a:cubicBezTo>
                  <a:pt x="129" y="128"/>
                  <a:pt x="129" y="128"/>
                  <a:pt x="129" y="128"/>
                </a:cubicBezTo>
                <a:cubicBezTo>
                  <a:pt x="135" y="126"/>
                  <a:pt x="140" y="125"/>
                  <a:pt x="145" y="125"/>
                </a:cubicBezTo>
                <a:cubicBezTo>
                  <a:pt x="155" y="124"/>
                  <a:pt x="163" y="124"/>
                  <a:pt x="169" y="125"/>
                </a:cubicBezTo>
                <a:cubicBezTo>
                  <a:pt x="169" y="121"/>
                  <a:pt x="169" y="121"/>
                  <a:pt x="169" y="121"/>
                </a:cubicBezTo>
                <a:cubicBezTo>
                  <a:pt x="162" y="119"/>
                  <a:pt x="154" y="119"/>
                  <a:pt x="145" y="120"/>
                </a:cubicBezTo>
                <a:cubicBezTo>
                  <a:pt x="140" y="121"/>
                  <a:pt x="135" y="122"/>
                  <a:pt x="130" y="123"/>
                </a:cubicBezTo>
                <a:close/>
                <a:moveTo>
                  <a:pt x="139" y="82"/>
                </a:moveTo>
                <a:cubicBezTo>
                  <a:pt x="139" y="82"/>
                  <a:pt x="139" y="83"/>
                  <a:pt x="139" y="83"/>
                </a:cubicBezTo>
                <a:cubicBezTo>
                  <a:pt x="140" y="83"/>
                  <a:pt x="140" y="83"/>
                  <a:pt x="140" y="83"/>
                </a:cubicBezTo>
                <a:cubicBezTo>
                  <a:pt x="139" y="87"/>
                  <a:pt x="139" y="87"/>
                  <a:pt x="139" y="87"/>
                </a:cubicBezTo>
                <a:cubicBezTo>
                  <a:pt x="141" y="86"/>
                  <a:pt x="143" y="86"/>
                  <a:pt x="145" y="86"/>
                </a:cubicBezTo>
                <a:cubicBezTo>
                  <a:pt x="155" y="85"/>
                  <a:pt x="163" y="84"/>
                  <a:pt x="169" y="86"/>
                </a:cubicBezTo>
                <a:cubicBezTo>
                  <a:pt x="169" y="82"/>
                  <a:pt x="169" y="82"/>
                  <a:pt x="169" y="82"/>
                </a:cubicBezTo>
                <a:cubicBezTo>
                  <a:pt x="162" y="80"/>
                  <a:pt x="154" y="80"/>
                  <a:pt x="145" y="81"/>
                </a:cubicBezTo>
                <a:cubicBezTo>
                  <a:pt x="143" y="82"/>
                  <a:pt x="141" y="82"/>
                  <a:pt x="139" y="82"/>
                </a:cubicBezTo>
                <a:close/>
                <a:moveTo>
                  <a:pt x="145" y="69"/>
                </a:moveTo>
                <a:cubicBezTo>
                  <a:pt x="144" y="70"/>
                  <a:pt x="144" y="72"/>
                  <a:pt x="143" y="74"/>
                </a:cubicBezTo>
                <a:cubicBezTo>
                  <a:pt x="144" y="74"/>
                  <a:pt x="145" y="73"/>
                  <a:pt x="145" y="73"/>
                </a:cubicBezTo>
                <a:cubicBezTo>
                  <a:pt x="155" y="72"/>
                  <a:pt x="163" y="72"/>
                  <a:pt x="169" y="74"/>
                </a:cubicBezTo>
                <a:cubicBezTo>
                  <a:pt x="169" y="69"/>
                  <a:pt x="169" y="69"/>
                  <a:pt x="169" y="69"/>
                </a:cubicBezTo>
                <a:cubicBezTo>
                  <a:pt x="162" y="68"/>
                  <a:pt x="154" y="68"/>
                  <a:pt x="145" y="69"/>
                </a:cubicBezTo>
                <a:close/>
                <a:moveTo>
                  <a:pt x="44" y="56"/>
                </a:moveTo>
                <a:cubicBezTo>
                  <a:pt x="38" y="55"/>
                  <a:pt x="32" y="55"/>
                  <a:pt x="28" y="57"/>
                </a:cubicBezTo>
                <a:cubicBezTo>
                  <a:pt x="28" y="61"/>
                  <a:pt x="28" y="61"/>
                  <a:pt x="28" y="61"/>
                </a:cubicBezTo>
                <a:cubicBezTo>
                  <a:pt x="33" y="60"/>
                  <a:pt x="39" y="60"/>
                  <a:pt x="46" y="60"/>
                </a:cubicBezTo>
                <a:cubicBezTo>
                  <a:pt x="45" y="59"/>
                  <a:pt x="45" y="57"/>
                  <a:pt x="44" y="56"/>
                </a:cubicBezTo>
                <a:close/>
                <a:moveTo>
                  <a:pt x="68" y="134"/>
                </a:moveTo>
                <a:cubicBezTo>
                  <a:pt x="62" y="133"/>
                  <a:pt x="57" y="132"/>
                  <a:pt x="52" y="132"/>
                </a:cubicBezTo>
                <a:cubicBezTo>
                  <a:pt x="43" y="131"/>
                  <a:pt x="34" y="131"/>
                  <a:pt x="28" y="132"/>
                </a:cubicBezTo>
                <a:cubicBezTo>
                  <a:pt x="28" y="137"/>
                  <a:pt x="28" y="137"/>
                  <a:pt x="28" y="137"/>
                </a:cubicBezTo>
                <a:cubicBezTo>
                  <a:pt x="34" y="135"/>
                  <a:pt x="42" y="135"/>
                  <a:pt x="51" y="136"/>
                </a:cubicBezTo>
                <a:cubicBezTo>
                  <a:pt x="57" y="137"/>
                  <a:pt x="62" y="138"/>
                  <a:pt x="68" y="139"/>
                </a:cubicBezTo>
                <a:lnTo>
                  <a:pt x="68" y="134"/>
                </a:lnTo>
                <a:close/>
                <a:moveTo>
                  <a:pt x="65" y="123"/>
                </a:moveTo>
                <a:cubicBezTo>
                  <a:pt x="60" y="122"/>
                  <a:pt x="56" y="121"/>
                  <a:pt x="52" y="120"/>
                </a:cubicBezTo>
                <a:cubicBezTo>
                  <a:pt x="43" y="119"/>
                  <a:pt x="34" y="119"/>
                  <a:pt x="28" y="121"/>
                </a:cubicBezTo>
                <a:cubicBezTo>
                  <a:pt x="28" y="125"/>
                  <a:pt x="28" y="125"/>
                  <a:pt x="28" y="125"/>
                </a:cubicBezTo>
                <a:cubicBezTo>
                  <a:pt x="34" y="124"/>
                  <a:pt x="42" y="124"/>
                  <a:pt x="51" y="125"/>
                </a:cubicBezTo>
                <a:cubicBezTo>
                  <a:pt x="56" y="125"/>
                  <a:pt x="61" y="126"/>
                  <a:pt x="66" y="127"/>
                </a:cubicBezTo>
                <a:lnTo>
                  <a:pt x="65" y="123"/>
                </a:lnTo>
                <a:close/>
                <a:moveTo>
                  <a:pt x="56" y="82"/>
                </a:moveTo>
                <a:cubicBezTo>
                  <a:pt x="54" y="82"/>
                  <a:pt x="53" y="82"/>
                  <a:pt x="52" y="81"/>
                </a:cubicBezTo>
                <a:cubicBezTo>
                  <a:pt x="43" y="80"/>
                  <a:pt x="34" y="80"/>
                  <a:pt x="28" y="82"/>
                </a:cubicBezTo>
                <a:cubicBezTo>
                  <a:pt x="28" y="86"/>
                  <a:pt x="28" y="86"/>
                  <a:pt x="28" y="86"/>
                </a:cubicBezTo>
                <a:cubicBezTo>
                  <a:pt x="34" y="84"/>
                  <a:pt x="42" y="85"/>
                  <a:pt x="51" y="86"/>
                </a:cubicBezTo>
                <a:cubicBezTo>
                  <a:pt x="53" y="86"/>
                  <a:pt x="55" y="86"/>
                  <a:pt x="57" y="87"/>
                </a:cubicBezTo>
                <a:cubicBezTo>
                  <a:pt x="57" y="85"/>
                  <a:pt x="56" y="83"/>
                  <a:pt x="56" y="82"/>
                </a:cubicBezTo>
                <a:close/>
                <a:moveTo>
                  <a:pt x="50" y="69"/>
                </a:moveTo>
                <a:cubicBezTo>
                  <a:pt x="41" y="68"/>
                  <a:pt x="34" y="68"/>
                  <a:pt x="28" y="69"/>
                </a:cubicBezTo>
                <a:cubicBezTo>
                  <a:pt x="28" y="74"/>
                  <a:pt x="28" y="74"/>
                  <a:pt x="28" y="74"/>
                </a:cubicBezTo>
                <a:cubicBezTo>
                  <a:pt x="34" y="72"/>
                  <a:pt x="42" y="72"/>
                  <a:pt x="51" y="73"/>
                </a:cubicBezTo>
                <a:cubicBezTo>
                  <a:pt x="52" y="73"/>
                  <a:pt x="52" y="73"/>
                  <a:pt x="52" y="73"/>
                </a:cubicBezTo>
                <a:cubicBezTo>
                  <a:pt x="51" y="72"/>
                  <a:pt x="51" y="71"/>
                  <a:pt x="50" y="69"/>
                </a:cubicBezTo>
                <a:close/>
              </a:path>
            </a:pathLst>
          </a:custGeom>
          <a:solidFill>
            <a:srgbClr val="008080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grpSp>
        <p:nvGrpSpPr>
          <p:cNvPr id="33" name="Группа 32"/>
          <p:cNvGrpSpPr/>
          <p:nvPr/>
        </p:nvGrpSpPr>
        <p:grpSpPr>
          <a:xfrm>
            <a:off x="4543403" y="3418296"/>
            <a:ext cx="335891" cy="263600"/>
            <a:chOff x="2461181" y="3691837"/>
            <a:chExt cx="758261" cy="915441"/>
          </a:xfrm>
        </p:grpSpPr>
        <p:sp>
          <p:nvSpPr>
            <p:cNvPr id="34" name="Freeform 25"/>
            <p:cNvSpPr>
              <a:spLocks noChangeArrowheads="1"/>
            </p:cNvSpPr>
            <p:nvPr/>
          </p:nvSpPr>
          <p:spPr bwMode="auto">
            <a:xfrm>
              <a:off x="2461181" y="3965246"/>
              <a:ext cx="758261" cy="642032"/>
            </a:xfrm>
            <a:custGeom>
              <a:avLst/>
              <a:gdLst>
                <a:gd name="T0" fmla="*/ 7586 w 602"/>
                <a:gd name="T1" fmla="*/ 183789 h 510"/>
                <a:gd name="T2" fmla="*/ 7586 w 602"/>
                <a:gd name="T3" fmla="*/ 183789 h 510"/>
                <a:gd name="T4" fmla="*/ 209531 w 602"/>
                <a:gd name="T5" fmla="*/ 183789 h 510"/>
                <a:gd name="T6" fmla="*/ 217118 w 602"/>
                <a:gd name="T7" fmla="*/ 176206 h 510"/>
                <a:gd name="T8" fmla="*/ 217118 w 602"/>
                <a:gd name="T9" fmla="*/ 173679 h 510"/>
                <a:gd name="T10" fmla="*/ 209531 w 602"/>
                <a:gd name="T11" fmla="*/ 163207 h 510"/>
                <a:gd name="T12" fmla="*/ 7586 w 602"/>
                <a:gd name="T13" fmla="*/ 163207 h 510"/>
                <a:gd name="T14" fmla="*/ 0 w 602"/>
                <a:gd name="T15" fmla="*/ 173679 h 510"/>
                <a:gd name="T16" fmla="*/ 0 w 602"/>
                <a:gd name="T17" fmla="*/ 176206 h 510"/>
                <a:gd name="T18" fmla="*/ 7586 w 602"/>
                <a:gd name="T19" fmla="*/ 183789 h 510"/>
                <a:gd name="T20" fmla="*/ 40822 w 602"/>
                <a:gd name="T21" fmla="*/ 153097 h 510"/>
                <a:gd name="T22" fmla="*/ 40822 w 602"/>
                <a:gd name="T23" fmla="*/ 153097 h 510"/>
                <a:gd name="T24" fmla="*/ 61414 w 602"/>
                <a:gd name="T25" fmla="*/ 153097 h 510"/>
                <a:gd name="T26" fmla="*/ 71530 w 602"/>
                <a:gd name="T27" fmla="*/ 142987 h 510"/>
                <a:gd name="T28" fmla="*/ 71530 w 602"/>
                <a:gd name="T29" fmla="*/ 10110 h 510"/>
                <a:gd name="T30" fmla="*/ 61414 w 602"/>
                <a:gd name="T31" fmla="*/ 0 h 510"/>
                <a:gd name="T32" fmla="*/ 40822 w 602"/>
                <a:gd name="T33" fmla="*/ 0 h 510"/>
                <a:gd name="T34" fmla="*/ 30707 w 602"/>
                <a:gd name="T35" fmla="*/ 10110 h 510"/>
                <a:gd name="T36" fmla="*/ 30707 w 602"/>
                <a:gd name="T37" fmla="*/ 142987 h 510"/>
                <a:gd name="T38" fmla="*/ 40822 w 602"/>
                <a:gd name="T39" fmla="*/ 153097 h 510"/>
                <a:gd name="T40" fmla="*/ 97179 w 602"/>
                <a:gd name="T41" fmla="*/ 153097 h 510"/>
                <a:gd name="T42" fmla="*/ 97179 w 602"/>
                <a:gd name="T43" fmla="*/ 153097 h 510"/>
                <a:gd name="T44" fmla="*/ 117410 w 602"/>
                <a:gd name="T45" fmla="*/ 153097 h 510"/>
                <a:gd name="T46" fmla="*/ 127525 w 602"/>
                <a:gd name="T47" fmla="*/ 142987 h 510"/>
                <a:gd name="T48" fmla="*/ 127525 w 602"/>
                <a:gd name="T49" fmla="*/ 58856 h 510"/>
                <a:gd name="T50" fmla="*/ 117410 w 602"/>
                <a:gd name="T51" fmla="*/ 48385 h 510"/>
                <a:gd name="T52" fmla="*/ 97179 w 602"/>
                <a:gd name="T53" fmla="*/ 48385 h 510"/>
                <a:gd name="T54" fmla="*/ 86703 w 602"/>
                <a:gd name="T55" fmla="*/ 58856 h 510"/>
                <a:gd name="T56" fmla="*/ 86703 w 602"/>
                <a:gd name="T57" fmla="*/ 142987 h 510"/>
                <a:gd name="T58" fmla="*/ 97179 w 602"/>
                <a:gd name="T59" fmla="*/ 153097 h 510"/>
                <a:gd name="T60" fmla="*/ 155703 w 602"/>
                <a:gd name="T61" fmla="*/ 153097 h 510"/>
                <a:gd name="T62" fmla="*/ 155703 w 602"/>
                <a:gd name="T63" fmla="*/ 153097 h 510"/>
                <a:gd name="T64" fmla="*/ 176295 w 602"/>
                <a:gd name="T65" fmla="*/ 153097 h 510"/>
                <a:gd name="T66" fmla="*/ 186411 w 602"/>
                <a:gd name="T67" fmla="*/ 142987 h 510"/>
                <a:gd name="T68" fmla="*/ 186411 w 602"/>
                <a:gd name="T69" fmla="*/ 107240 h 510"/>
                <a:gd name="T70" fmla="*/ 176295 w 602"/>
                <a:gd name="T71" fmla="*/ 97130 h 510"/>
                <a:gd name="T72" fmla="*/ 155703 w 602"/>
                <a:gd name="T73" fmla="*/ 97130 h 510"/>
                <a:gd name="T74" fmla="*/ 145588 w 602"/>
                <a:gd name="T75" fmla="*/ 107240 h 510"/>
                <a:gd name="T76" fmla="*/ 145588 w 602"/>
                <a:gd name="T77" fmla="*/ 142987 h 510"/>
                <a:gd name="T78" fmla="*/ 155703 w 602"/>
                <a:gd name="T79" fmla="*/ 153097 h 510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0" t="0" r="r" b="b"/>
              <a:pathLst>
                <a:path w="602" h="510">
                  <a:moveTo>
                    <a:pt x="21" y="509"/>
                  </a:moveTo>
                  <a:lnTo>
                    <a:pt x="21" y="509"/>
                  </a:lnTo>
                  <a:cubicBezTo>
                    <a:pt x="580" y="509"/>
                    <a:pt x="580" y="509"/>
                    <a:pt x="580" y="509"/>
                  </a:cubicBezTo>
                  <a:cubicBezTo>
                    <a:pt x="594" y="509"/>
                    <a:pt x="601" y="502"/>
                    <a:pt x="601" y="488"/>
                  </a:cubicBezTo>
                  <a:cubicBezTo>
                    <a:pt x="601" y="481"/>
                    <a:pt x="601" y="481"/>
                    <a:pt x="601" y="481"/>
                  </a:cubicBezTo>
                  <a:cubicBezTo>
                    <a:pt x="601" y="467"/>
                    <a:pt x="594" y="452"/>
                    <a:pt x="580" y="452"/>
                  </a:cubicBezTo>
                  <a:cubicBezTo>
                    <a:pt x="21" y="452"/>
                    <a:pt x="21" y="452"/>
                    <a:pt x="21" y="452"/>
                  </a:cubicBezTo>
                  <a:cubicBezTo>
                    <a:pt x="7" y="452"/>
                    <a:pt x="0" y="467"/>
                    <a:pt x="0" y="481"/>
                  </a:cubicBezTo>
                  <a:cubicBezTo>
                    <a:pt x="0" y="488"/>
                    <a:pt x="0" y="488"/>
                    <a:pt x="0" y="488"/>
                  </a:cubicBezTo>
                  <a:cubicBezTo>
                    <a:pt x="0" y="502"/>
                    <a:pt x="7" y="509"/>
                    <a:pt x="21" y="509"/>
                  </a:cubicBezTo>
                  <a:close/>
                  <a:moveTo>
                    <a:pt x="113" y="424"/>
                  </a:moveTo>
                  <a:lnTo>
                    <a:pt x="113" y="424"/>
                  </a:lnTo>
                  <a:cubicBezTo>
                    <a:pt x="170" y="424"/>
                    <a:pt x="170" y="424"/>
                    <a:pt x="170" y="424"/>
                  </a:cubicBezTo>
                  <a:cubicBezTo>
                    <a:pt x="184" y="424"/>
                    <a:pt x="198" y="417"/>
                    <a:pt x="198" y="396"/>
                  </a:cubicBezTo>
                  <a:cubicBezTo>
                    <a:pt x="198" y="28"/>
                    <a:pt x="198" y="28"/>
                    <a:pt x="198" y="28"/>
                  </a:cubicBezTo>
                  <a:cubicBezTo>
                    <a:pt x="198" y="14"/>
                    <a:pt x="184" y="0"/>
                    <a:pt x="170" y="0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92" y="0"/>
                    <a:pt x="85" y="14"/>
                    <a:pt x="85" y="28"/>
                  </a:cubicBezTo>
                  <a:cubicBezTo>
                    <a:pt x="85" y="396"/>
                    <a:pt x="85" y="396"/>
                    <a:pt x="85" y="396"/>
                  </a:cubicBezTo>
                  <a:cubicBezTo>
                    <a:pt x="85" y="417"/>
                    <a:pt x="92" y="424"/>
                    <a:pt x="113" y="424"/>
                  </a:cubicBezTo>
                  <a:close/>
                  <a:moveTo>
                    <a:pt x="269" y="424"/>
                  </a:moveTo>
                  <a:lnTo>
                    <a:pt x="269" y="424"/>
                  </a:lnTo>
                  <a:cubicBezTo>
                    <a:pt x="325" y="424"/>
                    <a:pt x="325" y="424"/>
                    <a:pt x="325" y="424"/>
                  </a:cubicBezTo>
                  <a:cubicBezTo>
                    <a:pt x="346" y="424"/>
                    <a:pt x="353" y="417"/>
                    <a:pt x="353" y="396"/>
                  </a:cubicBezTo>
                  <a:cubicBezTo>
                    <a:pt x="353" y="163"/>
                    <a:pt x="353" y="163"/>
                    <a:pt x="353" y="163"/>
                  </a:cubicBezTo>
                  <a:cubicBezTo>
                    <a:pt x="353" y="149"/>
                    <a:pt x="346" y="134"/>
                    <a:pt x="325" y="134"/>
                  </a:cubicBezTo>
                  <a:cubicBezTo>
                    <a:pt x="269" y="134"/>
                    <a:pt x="269" y="134"/>
                    <a:pt x="269" y="134"/>
                  </a:cubicBezTo>
                  <a:cubicBezTo>
                    <a:pt x="255" y="134"/>
                    <a:pt x="240" y="149"/>
                    <a:pt x="240" y="163"/>
                  </a:cubicBezTo>
                  <a:cubicBezTo>
                    <a:pt x="240" y="396"/>
                    <a:pt x="240" y="396"/>
                    <a:pt x="240" y="396"/>
                  </a:cubicBezTo>
                  <a:cubicBezTo>
                    <a:pt x="240" y="417"/>
                    <a:pt x="255" y="424"/>
                    <a:pt x="269" y="424"/>
                  </a:cubicBezTo>
                  <a:close/>
                  <a:moveTo>
                    <a:pt x="431" y="424"/>
                  </a:moveTo>
                  <a:lnTo>
                    <a:pt x="431" y="424"/>
                  </a:lnTo>
                  <a:cubicBezTo>
                    <a:pt x="488" y="424"/>
                    <a:pt x="488" y="424"/>
                    <a:pt x="488" y="424"/>
                  </a:cubicBezTo>
                  <a:cubicBezTo>
                    <a:pt x="502" y="424"/>
                    <a:pt x="516" y="417"/>
                    <a:pt x="516" y="396"/>
                  </a:cubicBezTo>
                  <a:cubicBezTo>
                    <a:pt x="516" y="297"/>
                    <a:pt x="516" y="297"/>
                    <a:pt x="516" y="297"/>
                  </a:cubicBezTo>
                  <a:cubicBezTo>
                    <a:pt x="516" y="276"/>
                    <a:pt x="502" y="269"/>
                    <a:pt x="488" y="269"/>
                  </a:cubicBezTo>
                  <a:cubicBezTo>
                    <a:pt x="431" y="269"/>
                    <a:pt x="431" y="269"/>
                    <a:pt x="431" y="269"/>
                  </a:cubicBezTo>
                  <a:cubicBezTo>
                    <a:pt x="417" y="269"/>
                    <a:pt x="403" y="276"/>
                    <a:pt x="403" y="297"/>
                  </a:cubicBezTo>
                  <a:cubicBezTo>
                    <a:pt x="403" y="396"/>
                    <a:pt x="403" y="396"/>
                    <a:pt x="403" y="396"/>
                  </a:cubicBezTo>
                  <a:cubicBezTo>
                    <a:pt x="403" y="417"/>
                    <a:pt x="417" y="424"/>
                    <a:pt x="431" y="424"/>
                  </a:cubicBezTo>
                  <a:close/>
                </a:path>
              </a:pathLst>
            </a:custGeom>
            <a:solidFill>
              <a:srgbClr val="008080"/>
            </a:solidFill>
            <a:ln>
              <a:noFill/>
            </a:ln>
            <a:effectLst/>
            <a:extLst/>
          </p:spPr>
          <p:txBody>
            <a:bodyPr wrap="none" anchor="ctr"/>
            <a:lstStyle/>
            <a:p>
              <a:pPr eaLnBrk="1" hangingPunct="1">
                <a:defRPr/>
              </a:pPr>
              <a:endParaRPr lang="id-ID"/>
            </a:p>
          </p:txBody>
        </p:sp>
        <p:sp>
          <p:nvSpPr>
            <p:cNvPr id="35" name="Freeform 31"/>
            <p:cNvSpPr>
              <a:spLocks noChangeArrowheads="1"/>
            </p:cNvSpPr>
            <p:nvPr/>
          </p:nvSpPr>
          <p:spPr bwMode="auto">
            <a:xfrm>
              <a:off x="2547238" y="3691837"/>
              <a:ext cx="634338" cy="321832"/>
            </a:xfrm>
            <a:custGeom>
              <a:avLst/>
              <a:gdLst>
                <a:gd name="T0" fmla="*/ 205475 w 601"/>
                <a:gd name="T1" fmla="*/ 48124 h 305"/>
                <a:gd name="T2" fmla="*/ 205475 w 601"/>
                <a:gd name="T3" fmla="*/ 48124 h 305"/>
                <a:gd name="T4" fmla="*/ 195416 w 601"/>
                <a:gd name="T5" fmla="*/ 58539 h 305"/>
                <a:gd name="T6" fmla="*/ 195416 w 601"/>
                <a:gd name="T7" fmla="*/ 73623 h 305"/>
                <a:gd name="T8" fmla="*/ 144407 w 601"/>
                <a:gd name="T9" fmla="*/ 22985 h 305"/>
                <a:gd name="T10" fmla="*/ 144407 w 601"/>
                <a:gd name="T11" fmla="*/ 22985 h 305"/>
                <a:gd name="T12" fmla="*/ 124291 w 601"/>
                <a:gd name="T13" fmla="*/ 2514 h 305"/>
                <a:gd name="T14" fmla="*/ 124291 w 601"/>
                <a:gd name="T15" fmla="*/ 2514 h 305"/>
                <a:gd name="T16" fmla="*/ 116747 w 601"/>
                <a:gd name="T17" fmla="*/ 0 h 305"/>
                <a:gd name="T18" fmla="*/ 111718 w 601"/>
                <a:gd name="T19" fmla="*/ 2514 h 305"/>
                <a:gd name="T20" fmla="*/ 111718 w 601"/>
                <a:gd name="T21" fmla="*/ 2514 h 305"/>
                <a:gd name="T22" fmla="*/ 63223 w 601"/>
                <a:gd name="T23" fmla="*/ 50638 h 305"/>
                <a:gd name="T24" fmla="*/ 15087 w 601"/>
                <a:gd name="T25" fmla="*/ 2514 h 305"/>
                <a:gd name="T26" fmla="*/ 15087 w 601"/>
                <a:gd name="T27" fmla="*/ 2514 h 305"/>
                <a:gd name="T28" fmla="*/ 10058 w 601"/>
                <a:gd name="T29" fmla="*/ 0 h 305"/>
                <a:gd name="T30" fmla="*/ 0 w 601"/>
                <a:gd name="T31" fmla="*/ 10056 h 305"/>
                <a:gd name="T32" fmla="*/ 2515 w 601"/>
                <a:gd name="T33" fmla="*/ 17957 h 305"/>
                <a:gd name="T34" fmla="*/ 2515 w 601"/>
                <a:gd name="T35" fmla="*/ 17957 h 305"/>
                <a:gd name="T36" fmla="*/ 55679 w 601"/>
                <a:gd name="T37" fmla="*/ 71109 h 305"/>
                <a:gd name="T38" fmla="*/ 55679 w 601"/>
                <a:gd name="T39" fmla="*/ 71109 h 305"/>
                <a:gd name="T40" fmla="*/ 63223 w 601"/>
                <a:gd name="T41" fmla="*/ 73623 h 305"/>
                <a:gd name="T42" fmla="*/ 70767 w 601"/>
                <a:gd name="T43" fmla="*/ 71109 h 305"/>
                <a:gd name="T44" fmla="*/ 70767 w 601"/>
                <a:gd name="T45" fmla="*/ 71109 h 305"/>
                <a:gd name="T46" fmla="*/ 116747 w 601"/>
                <a:gd name="T47" fmla="*/ 25499 h 305"/>
                <a:gd name="T48" fmla="*/ 129320 w 601"/>
                <a:gd name="T49" fmla="*/ 38069 h 305"/>
                <a:gd name="T50" fmla="*/ 129320 w 601"/>
                <a:gd name="T51" fmla="*/ 38069 h 305"/>
                <a:gd name="T52" fmla="*/ 131834 w 601"/>
                <a:gd name="T53" fmla="*/ 38069 h 305"/>
                <a:gd name="T54" fmla="*/ 136863 w 601"/>
                <a:gd name="T55" fmla="*/ 43097 h 305"/>
                <a:gd name="T56" fmla="*/ 136863 w 601"/>
                <a:gd name="T57" fmla="*/ 43097 h 305"/>
                <a:gd name="T58" fmla="*/ 179970 w 601"/>
                <a:gd name="T59" fmla="*/ 88707 h 305"/>
                <a:gd name="T60" fmla="*/ 164883 w 601"/>
                <a:gd name="T61" fmla="*/ 88707 h 305"/>
                <a:gd name="T62" fmla="*/ 154824 w 601"/>
                <a:gd name="T63" fmla="*/ 99122 h 305"/>
                <a:gd name="T64" fmla="*/ 164883 w 601"/>
                <a:gd name="T65" fmla="*/ 109178 h 305"/>
                <a:gd name="T66" fmla="*/ 205475 w 601"/>
                <a:gd name="T67" fmla="*/ 109178 h 305"/>
                <a:gd name="T68" fmla="*/ 215533 w 601"/>
                <a:gd name="T69" fmla="*/ 99122 h 305"/>
                <a:gd name="T70" fmla="*/ 215533 w 601"/>
                <a:gd name="T71" fmla="*/ 58539 h 305"/>
                <a:gd name="T72" fmla="*/ 205475 w 601"/>
                <a:gd name="T73" fmla="*/ 48124 h 305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601" h="305">
                  <a:moveTo>
                    <a:pt x="572" y="134"/>
                  </a:moveTo>
                  <a:lnTo>
                    <a:pt x="572" y="134"/>
                  </a:lnTo>
                  <a:cubicBezTo>
                    <a:pt x="558" y="134"/>
                    <a:pt x="544" y="141"/>
                    <a:pt x="544" y="163"/>
                  </a:cubicBezTo>
                  <a:cubicBezTo>
                    <a:pt x="544" y="205"/>
                    <a:pt x="544" y="205"/>
                    <a:pt x="544" y="205"/>
                  </a:cubicBezTo>
                  <a:cubicBezTo>
                    <a:pt x="402" y="64"/>
                    <a:pt x="402" y="64"/>
                    <a:pt x="402" y="64"/>
                  </a:cubicBezTo>
                  <a:cubicBezTo>
                    <a:pt x="346" y="7"/>
                    <a:pt x="346" y="7"/>
                    <a:pt x="346" y="7"/>
                  </a:cubicBezTo>
                  <a:cubicBezTo>
                    <a:pt x="339" y="0"/>
                    <a:pt x="332" y="0"/>
                    <a:pt x="325" y="0"/>
                  </a:cubicBezTo>
                  <a:cubicBezTo>
                    <a:pt x="318" y="0"/>
                    <a:pt x="311" y="0"/>
                    <a:pt x="311" y="7"/>
                  </a:cubicBezTo>
                  <a:cubicBezTo>
                    <a:pt x="176" y="141"/>
                    <a:pt x="176" y="141"/>
                    <a:pt x="176" y="141"/>
                  </a:cubicBezTo>
                  <a:cubicBezTo>
                    <a:pt x="42" y="7"/>
                    <a:pt x="42" y="7"/>
                    <a:pt x="42" y="7"/>
                  </a:cubicBezTo>
                  <a:cubicBezTo>
                    <a:pt x="42" y="0"/>
                    <a:pt x="35" y="0"/>
                    <a:pt x="28" y="0"/>
                  </a:cubicBezTo>
                  <a:cubicBezTo>
                    <a:pt x="7" y="0"/>
                    <a:pt x="0" y="14"/>
                    <a:pt x="0" y="28"/>
                  </a:cubicBezTo>
                  <a:cubicBezTo>
                    <a:pt x="0" y="35"/>
                    <a:pt x="0" y="43"/>
                    <a:pt x="7" y="50"/>
                  </a:cubicBezTo>
                  <a:cubicBezTo>
                    <a:pt x="155" y="198"/>
                    <a:pt x="155" y="198"/>
                    <a:pt x="155" y="198"/>
                  </a:cubicBezTo>
                  <a:cubicBezTo>
                    <a:pt x="162" y="205"/>
                    <a:pt x="169" y="205"/>
                    <a:pt x="176" y="205"/>
                  </a:cubicBezTo>
                  <a:cubicBezTo>
                    <a:pt x="183" y="205"/>
                    <a:pt x="190" y="205"/>
                    <a:pt x="197" y="198"/>
                  </a:cubicBezTo>
                  <a:cubicBezTo>
                    <a:pt x="325" y="71"/>
                    <a:pt x="325" y="71"/>
                    <a:pt x="325" y="71"/>
                  </a:cubicBezTo>
                  <a:cubicBezTo>
                    <a:pt x="360" y="106"/>
                    <a:pt x="360" y="106"/>
                    <a:pt x="360" y="106"/>
                  </a:cubicBezTo>
                  <a:cubicBezTo>
                    <a:pt x="367" y="106"/>
                    <a:pt x="367" y="106"/>
                    <a:pt x="367" y="106"/>
                  </a:cubicBezTo>
                  <a:cubicBezTo>
                    <a:pt x="381" y="120"/>
                    <a:pt x="381" y="120"/>
                    <a:pt x="381" y="120"/>
                  </a:cubicBezTo>
                  <a:cubicBezTo>
                    <a:pt x="501" y="247"/>
                    <a:pt x="501" y="247"/>
                    <a:pt x="501" y="247"/>
                  </a:cubicBezTo>
                  <a:cubicBezTo>
                    <a:pt x="459" y="247"/>
                    <a:pt x="459" y="247"/>
                    <a:pt x="459" y="247"/>
                  </a:cubicBezTo>
                  <a:cubicBezTo>
                    <a:pt x="445" y="247"/>
                    <a:pt x="431" y="254"/>
                    <a:pt x="431" y="276"/>
                  </a:cubicBezTo>
                  <a:cubicBezTo>
                    <a:pt x="431" y="290"/>
                    <a:pt x="445" y="304"/>
                    <a:pt x="459" y="304"/>
                  </a:cubicBezTo>
                  <a:cubicBezTo>
                    <a:pt x="572" y="304"/>
                    <a:pt x="572" y="304"/>
                    <a:pt x="572" y="304"/>
                  </a:cubicBezTo>
                  <a:cubicBezTo>
                    <a:pt x="586" y="304"/>
                    <a:pt x="600" y="290"/>
                    <a:pt x="600" y="276"/>
                  </a:cubicBezTo>
                  <a:cubicBezTo>
                    <a:pt x="600" y="163"/>
                    <a:pt x="600" y="163"/>
                    <a:pt x="600" y="163"/>
                  </a:cubicBezTo>
                  <a:cubicBezTo>
                    <a:pt x="600" y="141"/>
                    <a:pt x="586" y="134"/>
                    <a:pt x="572" y="134"/>
                  </a:cubicBezTo>
                </a:path>
              </a:pathLst>
            </a:custGeom>
            <a:solidFill>
              <a:srgbClr val="008080"/>
            </a:solidFill>
            <a:ln>
              <a:noFill/>
            </a:ln>
            <a:effectLst/>
            <a:extLst/>
          </p:spPr>
          <p:txBody>
            <a:bodyPr wrap="none" anchor="ctr"/>
            <a:lstStyle/>
            <a:p>
              <a:pPr eaLnBrk="1" hangingPunct="1">
                <a:defRPr/>
              </a:pPr>
              <a:endParaRPr lang="id-ID" dirty="0"/>
            </a:p>
          </p:txBody>
        </p:sp>
      </p:grpSp>
      <p:grpSp>
        <p:nvGrpSpPr>
          <p:cNvPr id="36" name="Group 170"/>
          <p:cNvGrpSpPr/>
          <p:nvPr/>
        </p:nvGrpSpPr>
        <p:grpSpPr>
          <a:xfrm>
            <a:off x="4601040" y="1130247"/>
            <a:ext cx="324000" cy="324000"/>
            <a:chOff x="4019550" y="3568701"/>
            <a:chExt cx="358775" cy="360363"/>
          </a:xfrm>
          <a:solidFill>
            <a:srgbClr val="008080"/>
          </a:solidFill>
        </p:grpSpPr>
        <p:sp>
          <p:nvSpPr>
            <p:cNvPr id="37" name="Freeform 105"/>
            <p:cNvSpPr>
              <a:spLocks noEditPoints="1"/>
            </p:cNvSpPr>
            <p:nvPr/>
          </p:nvSpPr>
          <p:spPr bwMode="auto">
            <a:xfrm>
              <a:off x="4019550" y="3568701"/>
              <a:ext cx="358775" cy="360363"/>
            </a:xfrm>
            <a:custGeom>
              <a:avLst/>
              <a:gdLst/>
              <a:ahLst/>
              <a:cxnLst>
                <a:cxn ang="0">
                  <a:pos x="77" y="0"/>
                </a:cxn>
                <a:cxn ang="0">
                  <a:pos x="31" y="46"/>
                </a:cxn>
                <a:cxn ang="0">
                  <a:pos x="36" y="68"/>
                </a:cxn>
                <a:cxn ang="0">
                  <a:pos x="4" y="100"/>
                </a:cxn>
                <a:cxn ang="0">
                  <a:pos x="4" y="100"/>
                </a:cxn>
                <a:cxn ang="0">
                  <a:pos x="0" y="109"/>
                </a:cxn>
                <a:cxn ang="0">
                  <a:pos x="13" y="123"/>
                </a:cxn>
                <a:cxn ang="0">
                  <a:pos x="23" y="119"/>
                </a:cxn>
                <a:cxn ang="0">
                  <a:pos x="23" y="119"/>
                </a:cxn>
                <a:cxn ang="0">
                  <a:pos x="55" y="87"/>
                </a:cxn>
                <a:cxn ang="0">
                  <a:pos x="77" y="92"/>
                </a:cxn>
                <a:cxn ang="0">
                  <a:pos x="123" y="46"/>
                </a:cxn>
                <a:cxn ang="0">
                  <a:pos x="77" y="0"/>
                </a:cxn>
                <a:cxn ang="0">
                  <a:pos x="18" y="114"/>
                </a:cxn>
                <a:cxn ang="0">
                  <a:pos x="13" y="116"/>
                </a:cxn>
                <a:cxn ang="0">
                  <a:pos x="7" y="109"/>
                </a:cxn>
                <a:cxn ang="0">
                  <a:pos x="9" y="104"/>
                </a:cxn>
                <a:cxn ang="0">
                  <a:pos x="9" y="104"/>
                </a:cxn>
                <a:cxn ang="0">
                  <a:pos x="40" y="73"/>
                </a:cxn>
                <a:cxn ang="0">
                  <a:pos x="49" y="83"/>
                </a:cxn>
                <a:cxn ang="0">
                  <a:pos x="18" y="114"/>
                </a:cxn>
                <a:cxn ang="0">
                  <a:pos x="77" y="84"/>
                </a:cxn>
                <a:cxn ang="0">
                  <a:pos x="38" y="46"/>
                </a:cxn>
                <a:cxn ang="0">
                  <a:pos x="77" y="8"/>
                </a:cxn>
                <a:cxn ang="0">
                  <a:pos x="115" y="46"/>
                </a:cxn>
                <a:cxn ang="0">
                  <a:pos x="77" y="84"/>
                </a:cxn>
                <a:cxn ang="0">
                  <a:pos x="77" y="84"/>
                </a:cxn>
                <a:cxn ang="0">
                  <a:pos x="77" y="84"/>
                </a:cxn>
              </a:cxnLst>
              <a:rect l="0" t="0" r="r" b="b"/>
              <a:pathLst>
                <a:path w="123" h="123">
                  <a:moveTo>
                    <a:pt x="77" y="0"/>
                  </a:moveTo>
                  <a:cubicBezTo>
                    <a:pt x="51" y="0"/>
                    <a:pt x="31" y="21"/>
                    <a:pt x="31" y="46"/>
                  </a:cubicBezTo>
                  <a:cubicBezTo>
                    <a:pt x="31" y="54"/>
                    <a:pt x="33" y="61"/>
                    <a:pt x="36" y="68"/>
                  </a:cubicBezTo>
                  <a:cubicBezTo>
                    <a:pt x="4" y="100"/>
                    <a:pt x="4" y="100"/>
                    <a:pt x="4" y="100"/>
                  </a:cubicBezTo>
                  <a:cubicBezTo>
                    <a:pt x="4" y="100"/>
                    <a:pt x="4" y="100"/>
                    <a:pt x="4" y="100"/>
                  </a:cubicBezTo>
                  <a:cubicBezTo>
                    <a:pt x="2" y="102"/>
                    <a:pt x="0" y="105"/>
                    <a:pt x="0" y="109"/>
                  </a:cubicBezTo>
                  <a:cubicBezTo>
                    <a:pt x="0" y="117"/>
                    <a:pt x="6" y="123"/>
                    <a:pt x="13" y="123"/>
                  </a:cubicBezTo>
                  <a:cubicBezTo>
                    <a:pt x="17" y="123"/>
                    <a:pt x="21" y="121"/>
                    <a:pt x="23" y="119"/>
                  </a:cubicBezTo>
                  <a:cubicBezTo>
                    <a:pt x="23" y="119"/>
                    <a:pt x="23" y="119"/>
                    <a:pt x="23" y="119"/>
                  </a:cubicBezTo>
                  <a:cubicBezTo>
                    <a:pt x="55" y="87"/>
                    <a:pt x="55" y="87"/>
                    <a:pt x="55" y="87"/>
                  </a:cubicBezTo>
                  <a:cubicBezTo>
                    <a:pt x="62" y="90"/>
                    <a:pt x="69" y="92"/>
                    <a:pt x="77" y="92"/>
                  </a:cubicBezTo>
                  <a:cubicBezTo>
                    <a:pt x="102" y="92"/>
                    <a:pt x="123" y="71"/>
                    <a:pt x="123" y="46"/>
                  </a:cubicBezTo>
                  <a:cubicBezTo>
                    <a:pt x="123" y="21"/>
                    <a:pt x="102" y="0"/>
                    <a:pt x="77" y="0"/>
                  </a:cubicBezTo>
                  <a:close/>
                  <a:moveTo>
                    <a:pt x="18" y="114"/>
                  </a:moveTo>
                  <a:cubicBezTo>
                    <a:pt x="17" y="115"/>
                    <a:pt x="15" y="116"/>
                    <a:pt x="13" y="116"/>
                  </a:cubicBezTo>
                  <a:cubicBezTo>
                    <a:pt x="10" y="116"/>
                    <a:pt x="7" y="113"/>
                    <a:pt x="7" y="109"/>
                  </a:cubicBezTo>
                  <a:cubicBezTo>
                    <a:pt x="7" y="107"/>
                    <a:pt x="8" y="106"/>
                    <a:pt x="9" y="104"/>
                  </a:cubicBezTo>
                  <a:cubicBezTo>
                    <a:pt x="9" y="104"/>
                    <a:pt x="9" y="104"/>
                    <a:pt x="9" y="104"/>
                  </a:cubicBezTo>
                  <a:cubicBezTo>
                    <a:pt x="40" y="73"/>
                    <a:pt x="40" y="73"/>
                    <a:pt x="40" y="73"/>
                  </a:cubicBezTo>
                  <a:cubicBezTo>
                    <a:pt x="42" y="77"/>
                    <a:pt x="46" y="80"/>
                    <a:pt x="49" y="83"/>
                  </a:cubicBezTo>
                  <a:lnTo>
                    <a:pt x="18" y="114"/>
                  </a:lnTo>
                  <a:close/>
                  <a:moveTo>
                    <a:pt x="77" y="84"/>
                  </a:moveTo>
                  <a:cubicBezTo>
                    <a:pt x="55" y="84"/>
                    <a:pt x="38" y="67"/>
                    <a:pt x="38" y="46"/>
                  </a:cubicBezTo>
                  <a:cubicBezTo>
                    <a:pt x="38" y="25"/>
                    <a:pt x="55" y="8"/>
                    <a:pt x="77" y="8"/>
                  </a:cubicBezTo>
                  <a:cubicBezTo>
                    <a:pt x="98" y="8"/>
                    <a:pt x="115" y="25"/>
                    <a:pt x="115" y="46"/>
                  </a:cubicBezTo>
                  <a:cubicBezTo>
                    <a:pt x="115" y="67"/>
                    <a:pt x="98" y="84"/>
                    <a:pt x="77" y="84"/>
                  </a:cubicBezTo>
                  <a:close/>
                  <a:moveTo>
                    <a:pt x="77" y="84"/>
                  </a:moveTo>
                  <a:cubicBezTo>
                    <a:pt x="77" y="84"/>
                    <a:pt x="77" y="84"/>
                    <a:pt x="77" y="84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ea typeface="+mn-ea"/>
              </a:endParaRPr>
            </a:p>
          </p:txBody>
        </p:sp>
        <p:sp>
          <p:nvSpPr>
            <p:cNvPr id="38" name="Freeform 106"/>
            <p:cNvSpPr>
              <a:spLocks noEditPoints="1"/>
            </p:cNvSpPr>
            <p:nvPr/>
          </p:nvSpPr>
          <p:spPr bwMode="auto">
            <a:xfrm>
              <a:off x="4165600" y="3624263"/>
              <a:ext cx="84138" cy="85725"/>
            </a:xfrm>
            <a:custGeom>
              <a:avLst/>
              <a:gdLst/>
              <a:ahLst/>
              <a:cxnLst>
                <a:cxn ang="0">
                  <a:pos x="27" y="0"/>
                </a:cxn>
                <a:cxn ang="0">
                  <a:pos x="0" y="27"/>
                </a:cxn>
                <a:cxn ang="0">
                  <a:pos x="2" y="29"/>
                </a:cxn>
                <a:cxn ang="0">
                  <a:pos x="4" y="27"/>
                </a:cxn>
                <a:cxn ang="0">
                  <a:pos x="27" y="4"/>
                </a:cxn>
                <a:cxn ang="0">
                  <a:pos x="29" y="2"/>
                </a:cxn>
                <a:cxn ang="0">
                  <a:pos x="27" y="0"/>
                </a:cxn>
                <a:cxn ang="0">
                  <a:pos x="27" y="0"/>
                </a:cxn>
                <a:cxn ang="0">
                  <a:pos x="27" y="0"/>
                </a:cxn>
              </a:cxnLst>
              <a:rect l="0" t="0" r="r" b="b"/>
              <a:pathLst>
                <a:path w="29" h="29">
                  <a:moveTo>
                    <a:pt x="27" y="0"/>
                  </a:moveTo>
                  <a:cubicBezTo>
                    <a:pt x="12" y="0"/>
                    <a:pt x="0" y="12"/>
                    <a:pt x="0" y="27"/>
                  </a:cubicBezTo>
                  <a:cubicBezTo>
                    <a:pt x="0" y="28"/>
                    <a:pt x="1" y="29"/>
                    <a:pt x="2" y="29"/>
                  </a:cubicBezTo>
                  <a:cubicBezTo>
                    <a:pt x="3" y="29"/>
                    <a:pt x="4" y="28"/>
                    <a:pt x="4" y="27"/>
                  </a:cubicBezTo>
                  <a:cubicBezTo>
                    <a:pt x="4" y="14"/>
                    <a:pt x="14" y="4"/>
                    <a:pt x="27" y="4"/>
                  </a:cubicBezTo>
                  <a:cubicBezTo>
                    <a:pt x="28" y="4"/>
                    <a:pt x="29" y="3"/>
                    <a:pt x="29" y="2"/>
                  </a:cubicBezTo>
                  <a:cubicBezTo>
                    <a:pt x="29" y="1"/>
                    <a:pt x="28" y="0"/>
                    <a:pt x="27" y="0"/>
                  </a:cubicBezTo>
                  <a:close/>
                  <a:moveTo>
                    <a:pt x="27" y="0"/>
                  </a:moveTo>
                  <a:cubicBezTo>
                    <a:pt x="27" y="0"/>
                    <a:pt x="27" y="0"/>
                    <a:pt x="27" y="0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ea typeface="+mn-ea"/>
              </a:endParaRPr>
            </a:p>
          </p:txBody>
        </p:sp>
      </p:grpSp>
      <p:sp>
        <p:nvSpPr>
          <p:cNvPr id="39" name="Номер слайда 3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58312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179512" y="73174"/>
            <a:ext cx="8481695" cy="252672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Технологические испытания.</a:t>
            </a:r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82669" y="439203"/>
            <a:ext cx="57606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u="sng" dirty="0" smtClean="0">
                <a:solidFill>
                  <a:srgbClr val="E20000"/>
                </a:solidFill>
              </a:rPr>
              <a:t>Проблема: Низкая технологичность при переработке</a:t>
            </a:r>
            <a:endParaRPr lang="en-US" sz="1200" u="sng" dirty="0" smtClean="0">
              <a:solidFill>
                <a:srgbClr val="E20000"/>
              </a:solidFill>
            </a:endParaRPr>
          </a:p>
          <a:p>
            <a:r>
              <a:rPr lang="ru-RU" sz="1200" u="sng" dirty="0" smtClean="0">
                <a:solidFill>
                  <a:srgbClr val="E20000"/>
                </a:solidFill>
              </a:rPr>
              <a:t>Материал</a:t>
            </a:r>
            <a:r>
              <a:rPr lang="ru-RU" sz="1200" u="sng" dirty="0">
                <a:solidFill>
                  <a:srgbClr val="E20000"/>
                </a:solidFill>
              </a:rPr>
              <a:t>: </a:t>
            </a:r>
            <a:r>
              <a:rPr lang="en-US" sz="1200" u="sng" dirty="0" smtClean="0">
                <a:solidFill>
                  <a:srgbClr val="E20000"/>
                </a:solidFill>
              </a:rPr>
              <a:t>PP H031 BF</a:t>
            </a:r>
            <a:endParaRPr lang="en-US" sz="1200" u="sng" dirty="0">
              <a:solidFill>
                <a:srgbClr val="E20000"/>
              </a:solidFill>
            </a:endParaRPr>
          </a:p>
        </p:txBody>
      </p:sp>
      <p:graphicFrame>
        <p:nvGraphicFramePr>
          <p:cNvPr id="15" name="Таблица 14"/>
          <p:cNvGraphicFramePr>
            <a:graphicFrameLocks noGrp="1"/>
          </p:cNvGraphicFramePr>
          <p:nvPr>
            <p:extLst/>
          </p:nvPr>
        </p:nvGraphicFramePr>
        <p:xfrm>
          <a:off x="179512" y="933508"/>
          <a:ext cx="4214068" cy="168845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68562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1739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1104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65149">
                <a:tc gridSpan="3">
                  <a:txBody>
                    <a:bodyPr/>
                    <a:lstStyle/>
                    <a:p>
                      <a:pPr algn="ctr"/>
                      <a:r>
                        <a:rPr lang="ru-RU" sz="1200" baseline="0" dirty="0" smtClean="0"/>
                        <a:t>Ориентационная способность образцов ПП</a:t>
                      </a:r>
                      <a:endParaRPr lang="ru-RU" sz="12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sz="900" dirty="0" smtClean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18682">
                <a:tc>
                  <a:txBody>
                    <a:bodyPr/>
                    <a:lstStyle/>
                    <a:p>
                      <a:pPr algn="l"/>
                      <a:r>
                        <a:rPr lang="ru-RU" sz="1200" dirty="0" smtClean="0"/>
                        <a:t>Показатель</a:t>
                      </a:r>
                      <a:endParaRPr lang="ru-RU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aseline="0" dirty="0" smtClean="0"/>
                        <a:t>ПП сравнения</a:t>
                      </a:r>
                      <a:endParaRPr lang="ru-RU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ПП претензионный</a:t>
                      </a:r>
                      <a:endParaRPr lang="ru-RU" sz="1200" dirty="0" smtClean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95448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Соотношение </a:t>
                      </a:r>
                      <a:r>
                        <a:rPr lang="ru-RU" sz="1200" b="0" i="0" u="none" strike="noStrike" kern="1200" dirty="0" err="1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Fm</a:t>
                      </a:r>
                      <a:r>
                        <a:rPr lang="ru-RU" sz="12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/</a:t>
                      </a:r>
                      <a:r>
                        <a:rPr lang="ru-RU" sz="1200" b="0" i="0" u="none" strike="noStrike" kern="1200" dirty="0" err="1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Fy</a:t>
                      </a:r>
                      <a:r>
                        <a:rPr lang="ru-RU" sz="12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, TD  Ориентация 6,5*9,5; Т=160 °С</a:t>
                      </a:r>
                      <a:endParaRPr lang="ru-RU" sz="1200" b="0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3,8</a:t>
                      </a:r>
                      <a:endParaRPr lang="ru-RU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2,8</a:t>
                      </a:r>
                      <a:endParaRPr lang="ru-RU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36" name="TextBox 35"/>
          <p:cNvSpPr txBox="1"/>
          <p:nvPr/>
        </p:nvSpPr>
        <p:spPr>
          <a:xfrm>
            <a:off x="179513" y="3285406"/>
            <a:ext cx="42140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200" dirty="0" smtClean="0"/>
              <a:t>Изделия изготовленные с применением индивидуальных добавок и пропиленом недостаточной чистоты обладают</a:t>
            </a:r>
            <a:r>
              <a:rPr lang="en-US" sz="1200" dirty="0" smtClean="0"/>
              <a:t> </a:t>
            </a:r>
            <a:r>
              <a:rPr lang="ru-RU" sz="1200" dirty="0" smtClean="0"/>
              <a:t>худшей способностью к ориентации при переработке</a:t>
            </a: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50</a:t>
            </a:fld>
            <a:endParaRPr lang="ru-RU" dirty="0"/>
          </a:p>
        </p:txBody>
      </p:sp>
      <p:pic>
        <p:nvPicPr>
          <p:cNvPr id="14" name="Рисунок 13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7394" y="511976"/>
            <a:ext cx="4384319" cy="2100812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8243" y="2798918"/>
            <a:ext cx="2527279" cy="19091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70217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Основные этапы расследования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6</a:t>
            </a:fld>
            <a:endParaRPr lang="ru-RU" dirty="0"/>
          </a:p>
        </p:txBody>
      </p:sp>
      <p:grpSp>
        <p:nvGrpSpPr>
          <p:cNvPr id="17" name="Группа 16"/>
          <p:cNvGrpSpPr/>
          <p:nvPr/>
        </p:nvGrpSpPr>
        <p:grpSpPr>
          <a:xfrm>
            <a:off x="37800" y="1170775"/>
            <a:ext cx="9072000" cy="793858"/>
            <a:chOff x="0" y="1687605"/>
            <a:chExt cx="9072000" cy="793858"/>
          </a:xfrm>
        </p:grpSpPr>
        <p:sp>
          <p:nvSpPr>
            <p:cNvPr id="11" name="Нашивка 65"/>
            <p:cNvSpPr/>
            <p:nvPr/>
          </p:nvSpPr>
          <p:spPr>
            <a:xfrm>
              <a:off x="0" y="1687606"/>
              <a:ext cx="1512000" cy="793857"/>
            </a:xfrm>
            <a:prstGeom prst="chevron">
              <a:avLst>
                <a:gd name="adj" fmla="val 13581"/>
              </a:avLst>
            </a:prstGeom>
            <a:solidFill>
              <a:srgbClr val="008C95"/>
            </a:solidFill>
            <a:ln>
              <a:noFill/>
            </a:ln>
            <a:effectLst>
              <a:outerShdw blurRad="63500" dist="25400" dir="2700000" algn="tl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 defTabSz="444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000" dirty="0" smtClean="0"/>
                <a:t>Формирование рабочей группы</a:t>
              </a:r>
              <a:endParaRPr lang="ru-RU" sz="1000" dirty="0"/>
            </a:p>
          </p:txBody>
        </p:sp>
        <p:sp>
          <p:nvSpPr>
            <p:cNvPr id="12" name="Нашивка 65"/>
            <p:cNvSpPr/>
            <p:nvPr/>
          </p:nvSpPr>
          <p:spPr>
            <a:xfrm>
              <a:off x="1512000" y="1687606"/>
              <a:ext cx="1512000" cy="793857"/>
            </a:xfrm>
            <a:prstGeom prst="chevron">
              <a:avLst>
                <a:gd name="adj" fmla="val 13581"/>
              </a:avLst>
            </a:prstGeom>
            <a:solidFill>
              <a:srgbClr val="008C95"/>
            </a:solidFill>
            <a:ln>
              <a:noFill/>
            </a:ln>
            <a:effectLst>
              <a:outerShdw blurRad="63500" dist="25400" dir="2700000" algn="tl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 defTabSz="444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000" dirty="0" smtClean="0"/>
                <a:t>Сбор данных</a:t>
              </a:r>
              <a:endParaRPr lang="ru-RU" sz="1000" dirty="0"/>
            </a:p>
          </p:txBody>
        </p:sp>
        <p:sp>
          <p:nvSpPr>
            <p:cNvPr id="13" name="Нашивка 65"/>
            <p:cNvSpPr/>
            <p:nvPr/>
          </p:nvSpPr>
          <p:spPr>
            <a:xfrm>
              <a:off x="3024000" y="1687606"/>
              <a:ext cx="1512000" cy="793857"/>
            </a:xfrm>
            <a:prstGeom prst="chevron">
              <a:avLst>
                <a:gd name="adj" fmla="val 13581"/>
              </a:avLst>
            </a:prstGeom>
            <a:solidFill>
              <a:srgbClr val="008C95"/>
            </a:solidFill>
            <a:ln>
              <a:noFill/>
            </a:ln>
            <a:effectLst>
              <a:outerShdw blurRad="63500" dist="25400" dir="2700000" algn="tl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44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000" dirty="0"/>
                <a:t>Определение </a:t>
              </a:r>
              <a:r>
                <a:rPr lang="ru-RU" sz="1000" dirty="0" smtClean="0"/>
                <a:t>гипотез и разработка </a:t>
              </a:r>
              <a:r>
                <a:rPr lang="ru-RU" sz="1000" dirty="0"/>
                <a:t>программы исследований</a:t>
              </a:r>
            </a:p>
          </p:txBody>
        </p:sp>
        <p:sp>
          <p:nvSpPr>
            <p:cNvPr id="14" name="Нашивка 65"/>
            <p:cNvSpPr/>
            <p:nvPr/>
          </p:nvSpPr>
          <p:spPr>
            <a:xfrm>
              <a:off x="4536000" y="1687606"/>
              <a:ext cx="1512000" cy="793857"/>
            </a:xfrm>
            <a:prstGeom prst="chevron">
              <a:avLst>
                <a:gd name="adj" fmla="val 13581"/>
              </a:avLst>
            </a:prstGeom>
            <a:solidFill>
              <a:srgbClr val="008C95"/>
            </a:solidFill>
            <a:ln>
              <a:noFill/>
            </a:ln>
            <a:effectLst>
              <a:outerShdw blurRad="63500" dist="25400" dir="2700000" algn="tl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 defTabSz="444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000" dirty="0"/>
                <a:t>Выполнение исследований</a:t>
              </a:r>
            </a:p>
          </p:txBody>
        </p:sp>
        <p:sp>
          <p:nvSpPr>
            <p:cNvPr id="15" name="Нашивка 65"/>
            <p:cNvSpPr/>
            <p:nvPr/>
          </p:nvSpPr>
          <p:spPr>
            <a:xfrm>
              <a:off x="6048000" y="1687605"/>
              <a:ext cx="1512000" cy="793857"/>
            </a:xfrm>
            <a:prstGeom prst="chevron">
              <a:avLst>
                <a:gd name="adj" fmla="val 13581"/>
              </a:avLst>
            </a:prstGeom>
            <a:solidFill>
              <a:srgbClr val="008C95"/>
            </a:solidFill>
            <a:ln>
              <a:noFill/>
            </a:ln>
            <a:effectLst>
              <a:outerShdw blurRad="63500" dist="25400" dir="2700000" algn="tl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 defTabSz="444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000" dirty="0"/>
                <a:t>Обсуждение и планирование </a:t>
              </a:r>
              <a:r>
                <a:rPr lang="ru-RU" sz="1000" dirty="0" err="1"/>
                <a:t>митигационных</a:t>
              </a:r>
              <a:r>
                <a:rPr lang="ru-RU" sz="1000" dirty="0"/>
                <a:t> действий</a:t>
              </a:r>
            </a:p>
          </p:txBody>
        </p:sp>
        <p:sp>
          <p:nvSpPr>
            <p:cNvPr id="16" name="Нашивка 65"/>
            <p:cNvSpPr/>
            <p:nvPr/>
          </p:nvSpPr>
          <p:spPr>
            <a:xfrm>
              <a:off x="7560000" y="1687605"/>
              <a:ext cx="1512000" cy="793857"/>
            </a:xfrm>
            <a:prstGeom prst="chevron">
              <a:avLst>
                <a:gd name="adj" fmla="val 13581"/>
              </a:avLst>
            </a:prstGeom>
            <a:solidFill>
              <a:srgbClr val="008C95"/>
            </a:solidFill>
            <a:ln>
              <a:noFill/>
            </a:ln>
            <a:effectLst>
              <a:outerShdw blurRad="63500" dist="25400" dir="2700000" algn="tl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 defTabSz="444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000" dirty="0" smtClean="0"/>
                <a:t>Выполнение </a:t>
              </a:r>
              <a:r>
                <a:rPr lang="ru-RU" sz="1000" dirty="0" err="1" smtClean="0"/>
                <a:t>митигационных</a:t>
              </a:r>
              <a:r>
                <a:rPr lang="ru-RU" sz="1000" dirty="0" smtClean="0"/>
                <a:t> действий</a:t>
              </a:r>
              <a:endParaRPr lang="ru-RU" sz="1000" dirty="0"/>
            </a:p>
          </p:txBody>
        </p:sp>
      </p:grpSp>
      <p:sp>
        <p:nvSpPr>
          <p:cNvPr id="18" name="Прямоугольник 17"/>
          <p:cNvSpPr/>
          <p:nvPr/>
        </p:nvSpPr>
        <p:spPr bwMode="auto">
          <a:xfrm>
            <a:off x="37800" y="2097745"/>
            <a:ext cx="1512000" cy="1929655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171450" marR="0" indent="-1714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ru-RU" sz="8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Кросс-функциональная  рабочая</a:t>
            </a:r>
            <a:r>
              <a:rPr kumimoji="0" lang="ru-RU" sz="80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 группа</a:t>
            </a:r>
          </a:p>
          <a:p>
            <a:pPr marR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ru-RU" sz="800" i="0" u="none" strike="noStrike" cap="none" normalizeH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  <a:p>
            <a:pPr marL="171450" marR="0" indent="-1714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ru-RU" sz="800" baseline="0" dirty="0" smtClean="0">
                <a:latin typeface="Arial" charset="0"/>
              </a:rPr>
              <a:t>Возможное</a:t>
            </a:r>
            <a:r>
              <a:rPr lang="ru-RU" sz="800" dirty="0" smtClean="0">
                <a:latin typeface="Arial" charset="0"/>
              </a:rPr>
              <a:t> внедрение временного корректирующего действия до выяснения причин и выполнения </a:t>
            </a:r>
            <a:r>
              <a:rPr lang="ru-RU" sz="800" dirty="0" err="1" smtClean="0">
                <a:latin typeface="Arial" charset="0"/>
              </a:rPr>
              <a:t>митигирующих</a:t>
            </a:r>
            <a:r>
              <a:rPr lang="ru-RU" sz="800" dirty="0" smtClean="0">
                <a:latin typeface="Arial" charset="0"/>
              </a:rPr>
              <a:t> действий </a:t>
            </a:r>
            <a:endParaRPr kumimoji="0" lang="ru-RU" sz="8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9" name="Прямоугольник 18"/>
          <p:cNvSpPr/>
          <p:nvPr/>
        </p:nvSpPr>
        <p:spPr bwMode="auto">
          <a:xfrm>
            <a:off x="1549800" y="2097745"/>
            <a:ext cx="1512000" cy="1929655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171450" indent="-171450" defTabSz="9144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ru-RU" sz="800" dirty="0">
                <a:latin typeface="Arial" charset="0"/>
              </a:rPr>
              <a:t>Подготовка всей необходимой информации для обсуждения </a:t>
            </a:r>
            <a:r>
              <a:rPr lang="ru-RU" sz="800" dirty="0" smtClean="0">
                <a:latin typeface="Arial" charset="0"/>
              </a:rPr>
              <a:t>гипотез</a:t>
            </a:r>
          </a:p>
          <a:p>
            <a:pPr marL="171450" indent="-171450" defTabSz="9144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ru-RU" sz="800" dirty="0" smtClean="0">
              <a:latin typeface="Arial" charset="0"/>
            </a:endParaRPr>
          </a:p>
          <a:p>
            <a:pPr marL="171450" indent="-171450" defTabSz="9144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ru-RU" sz="800" dirty="0">
                <a:latin typeface="Arial" charset="0"/>
              </a:rPr>
              <a:t>Анализ полученных данных</a:t>
            </a:r>
          </a:p>
          <a:p>
            <a:pPr marL="171450" indent="-171450" defTabSz="9144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ru-RU" sz="800" dirty="0">
              <a:latin typeface="Arial" charset="0"/>
            </a:endParaRP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ru-RU" sz="800" dirty="0">
              <a:latin typeface="Arial" charset="0"/>
            </a:endParaRPr>
          </a:p>
          <a:p>
            <a:pPr marR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ru-RU" sz="8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0" name="Прямоугольник 19"/>
          <p:cNvSpPr/>
          <p:nvPr/>
        </p:nvSpPr>
        <p:spPr bwMode="auto">
          <a:xfrm>
            <a:off x="3061800" y="2097745"/>
            <a:ext cx="1512000" cy="1929655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171450" indent="-171450" defTabSz="9144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ru-RU" sz="800" dirty="0" smtClean="0">
                <a:latin typeface="Arial" charset="0"/>
              </a:rPr>
              <a:t>Установление </a:t>
            </a:r>
            <a:r>
              <a:rPr lang="ru-RU" sz="800" dirty="0">
                <a:latin typeface="Arial" charset="0"/>
              </a:rPr>
              <a:t>причинно-следственных связей с использованием методик: 5 почему, Диаграмма </a:t>
            </a:r>
            <a:r>
              <a:rPr lang="ru-RU" sz="800" dirty="0" err="1">
                <a:latin typeface="Arial" charset="0"/>
              </a:rPr>
              <a:t>Исикавы</a:t>
            </a:r>
            <a:endParaRPr lang="ru-RU" sz="800" dirty="0">
              <a:latin typeface="Arial" charset="0"/>
            </a:endParaRPr>
          </a:p>
          <a:p>
            <a:pPr marL="171450" indent="-171450" defTabSz="9144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ru-RU" sz="800" dirty="0">
              <a:latin typeface="Arial" charset="0"/>
            </a:endParaRPr>
          </a:p>
          <a:p>
            <a:pPr marL="171450" indent="-171450" defTabSz="9144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ru-RU" sz="800" dirty="0">
                <a:latin typeface="Arial" charset="0"/>
              </a:rPr>
              <a:t>Обсуждение проблемы</a:t>
            </a:r>
          </a:p>
          <a:p>
            <a:pPr marL="171450" indent="-171450" defTabSz="9144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ru-RU" sz="800" dirty="0">
              <a:latin typeface="Arial" charset="0"/>
            </a:endParaRPr>
          </a:p>
          <a:p>
            <a:pPr marL="171450" indent="-171450" defTabSz="9144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ru-RU" sz="800" dirty="0">
                <a:latin typeface="Arial" charset="0"/>
              </a:rPr>
              <a:t>Определение гипотез возникновения проблем</a:t>
            </a:r>
          </a:p>
        </p:txBody>
      </p:sp>
      <p:sp>
        <p:nvSpPr>
          <p:cNvPr id="21" name="Прямоугольник 20"/>
          <p:cNvSpPr/>
          <p:nvPr/>
        </p:nvSpPr>
        <p:spPr bwMode="auto">
          <a:xfrm>
            <a:off x="4573800" y="2097745"/>
            <a:ext cx="1512000" cy="1929656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171450" marR="0" indent="-1714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ru-RU" sz="8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Проведение необходимых исследований согласно плану</a:t>
            </a:r>
          </a:p>
          <a:p>
            <a:pPr marL="171450" marR="0" indent="-1714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endParaRPr kumimoji="0" lang="ru-RU" sz="8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  <a:p>
            <a:pPr marL="171450" marR="0" indent="-1714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ru-RU" sz="800" dirty="0" smtClean="0">
                <a:latin typeface="Arial" charset="0"/>
              </a:rPr>
              <a:t>Информирование рабочей группы о промежуточных результатах для корректировки плана исследований</a:t>
            </a:r>
            <a:endParaRPr kumimoji="0" lang="ru-RU" sz="8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2" name="Прямоугольник 21"/>
          <p:cNvSpPr/>
          <p:nvPr/>
        </p:nvSpPr>
        <p:spPr bwMode="auto">
          <a:xfrm>
            <a:off x="6085800" y="2097743"/>
            <a:ext cx="1512000" cy="1929657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171450" marR="0" indent="-1714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ru-RU" sz="8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Обсуждение результатов</a:t>
            </a:r>
            <a:r>
              <a:rPr kumimoji="0" lang="ru-RU" sz="80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 выполненных исследований</a:t>
            </a: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800" i="0" u="none" strike="noStrike" cap="none" normalizeH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  <a:p>
            <a:pPr marL="171450" marR="0" indent="-1714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ru-RU" sz="800" baseline="0" dirty="0" smtClean="0">
                <a:latin typeface="Arial" charset="0"/>
              </a:rPr>
              <a:t>Подтверждение</a:t>
            </a:r>
            <a:r>
              <a:rPr lang="ru-RU" sz="800" dirty="0">
                <a:latin typeface="Arial" charset="0"/>
              </a:rPr>
              <a:t> </a:t>
            </a:r>
            <a:r>
              <a:rPr lang="ru-RU" sz="800" dirty="0" smtClean="0">
                <a:latin typeface="Arial" charset="0"/>
              </a:rPr>
              <a:t>/ опровержение гипотез</a:t>
            </a: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800" dirty="0" smtClean="0">
              <a:latin typeface="Arial" charset="0"/>
            </a:endParaRPr>
          </a:p>
          <a:p>
            <a:pPr marL="171450" marR="0" indent="-1714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ru-RU" sz="8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Разработка</a:t>
            </a:r>
            <a:r>
              <a:rPr kumimoji="0" lang="ru-RU" sz="80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 плана действий для устранения причин и </a:t>
            </a:r>
            <a:r>
              <a:rPr kumimoji="0" lang="ru-RU" sz="800" i="0" u="none" strike="noStrike" cap="none" normalizeH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митигации</a:t>
            </a:r>
            <a:r>
              <a:rPr kumimoji="0" lang="ru-RU" sz="80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 проблемы в будущем</a:t>
            </a:r>
            <a:endParaRPr kumimoji="0" lang="ru-RU" sz="8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3" name="Прямоугольник 22"/>
          <p:cNvSpPr/>
          <p:nvPr/>
        </p:nvSpPr>
        <p:spPr bwMode="auto">
          <a:xfrm>
            <a:off x="7597800" y="2097743"/>
            <a:ext cx="1512000" cy="1929658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171450" marR="0" indent="-1714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ru-RU" sz="8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Проведение мероприятий направленных на устранение причин возникновения проблемы </a:t>
            </a:r>
          </a:p>
        </p:txBody>
      </p:sp>
    </p:spTree>
    <p:extLst>
      <p:ext uri="{BB962C8B-B14F-4D97-AF65-F5344CB8AC3E}">
        <p14:creationId xmlns:p14="http://schemas.microsoft.com/office/powerpoint/2010/main" val="1596935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Как мы испытываем полимеры?</a:t>
            </a:r>
          </a:p>
        </p:txBody>
      </p:sp>
      <p:grpSp>
        <p:nvGrpSpPr>
          <p:cNvPr id="11" name="Группа 10"/>
          <p:cNvGrpSpPr/>
          <p:nvPr/>
        </p:nvGrpSpPr>
        <p:grpSpPr>
          <a:xfrm>
            <a:off x="2828338" y="872392"/>
            <a:ext cx="3392115" cy="3392115"/>
            <a:chOff x="2708339" y="788998"/>
            <a:chExt cx="3392115" cy="3392115"/>
          </a:xfrm>
        </p:grpSpPr>
        <p:sp>
          <p:nvSpPr>
            <p:cNvPr id="4" name="Овал 3"/>
            <p:cNvSpPr/>
            <p:nvPr/>
          </p:nvSpPr>
          <p:spPr>
            <a:xfrm>
              <a:off x="2708339" y="788998"/>
              <a:ext cx="3392115" cy="3392115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5" name="Овал 4"/>
            <p:cNvSpPr/>
            <p:nvPr/>
          </p:nvSpPr>
          <p:spPr>
            <a:xfrm>
              <a:off x="2799117" y="879776"/>
              <a:ext cx="3210558" cy="3210558"/>
            </a:xfrm>
            <a:prstGeom prst="ellipse">
              <a:avLst/>
            </a:prstGeom>
            <a:noFill/>
            <a:ln w="9525">
              <a:solidFill>
                <a:schemeClr val="bg1">
                  <a:lumMod val="6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</p:grpSp>
      <p:grpSp>
        <p:nvGrpSpPr>
          <p:cNvPr id="6" name="Группа 5"/>
          <p:cNvGrpSpPr/>
          <p:nvPr/>
        </p:nvGrpSpPr>
        <p:grpSpPr>
          <a:xfrm>
            <a:off x="5284570" y="1060600"/>
            <a:ext cx="3621626" cy="849393"/>
            <a:chOff x="5169925" y="1566309"/>
            <a:chExt cx="3621626" cy="849393"/>
          </a:xfrm>
        </p:grpSpPr>
        <p:sp>
          <p:nvSpPr>
            <p:cNvPr id="7" name="Овал 6"/>
            <p:cNvSpPr/>
            <p:nvPr/>
          </p:nvSpPr>
          <p:spPr>
            <a:xfrm>
              <a:off x="5169925" y="1566309"/>
              <a:ext cx="849393" cy="849393"/>
            </a:xfrm>
            <a:prstGeom prst="ellipse">
              <a:avLst/>
            </a:prstGeom>
            <a:gradFill flip="none" rotWithShape="1">
              <a:gsLst>
                <a:gs pos="0">
                  <a:srgbClr val="99CC00">
                    <a:shade val="30000"/>
                    <a:satMod val="115000"/>
                  </a:srgbClr>
                </a:gs>
                <a:gs pos="50000">
                  <a:srgbClr val="99CC00">
                    <a:shade val="67500"/>
                    <a:satMod val="115000"/>
                  </a:srgbClr>
                </a:gs>
                <a:gs pos="100000">
                  <a:srgbClr val="99CC00">
                    <a:shade val="100000"/>
                    <a:satMod val="115000"/>
                  </a:srgbClr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8" name="Круговая стрелка 7"/>
            <p:cNvSpPr/>
            <p:nvPr/>
          </p:nvSpPr>
          <p:spPr>
            <a:xfrm rot="18900000">
              <a:off x="5197168" y="1593552"/>
              <a:ext cx="794907" cy="794907"/>
            </a:xfrm>
            <a:prstGeom prst="circularArrow">
              <a:avLst>
                <a:gd name="adj1" fmla="val 25000"/>
                <a:gd name="adj2" fmla="val 171788"/>
                <a:gd name="adj3" fmla="val 20681299"/>
                <a:gd name="adj4" fmla="val 10800000"/>
                <a:gd name="adj5" fmla="val 3340"/>
              </a:avLst>
            </a:prstGeom>
            <a:solidFill>
              <a:schemeClr val="bg1"/>
            </a:solidFill>
            <a:ln>
              <a:noFill/>
              <a:prstDash val="dash"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9" name="Прямоугольник 8"/>
            <p:cNvSpPr/>
            <p:nvPr/>
          </p:nvSpPr>
          <p:spPr>
            <a:xfrm>
              <a:off x="6019319" y="1813827"/>
              <a:ext cx="2772232" cy="2862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533400">
                <a:lnSpc>
                  <a:spcPct val="90000"/>
                </a:lnSpc>
                <a:spcAft>
                  <a:spcPct val="35000"/>
                </a:spcAft>
              </a:pPr>
              <a:r>
                <a:rPr lang="ru-RU" sz="1400" b="1" dirty="0" smtClean="0">
                  <a:solidFill>
                    <a:prstClr val="black">
                      <a:lumMod val="85000"/>
                      <a:lumOff val="15000"/>
                    </a:prstClr>
                  </a:solidFill>
                </a:rPr>
                <a:t>Испытания готовых изделий</a:t>
              </a:r>
              <a:endParaRPr lang="ru-RU" sz="1400" b="1" dirty="0">
                <a:solidFill>
                  <a:prstClr val="black">
                    <a:lumMod val="85000"/>
                    <a:lumOff val="15000"/>
                  </a:prstClr>
                </a:solidFill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5346401" y="1727160"/>
              <a:ext cx="51167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solidFill>
                    <a:prstClr val="white"/>
                  </a:solidFill>
                  <a:latin typeface="Arial Narrow" panose="020B0606020202030204" pitchFamily="34" charset="0"/>
                  <a:ea typeface="Adobe Heiti Std R" pitchFamily="34" charset="-128"/>
                </a:rPr>
                <a:t>01</a:t>
              </a:r>
              <a:endParaRPr lang="ru-RU" sz="2800" dirty="0">
                <a:solidFill>
                  <a:prstClr val="white"/>
                </a:solidFill>
                <a:latin typeface="Arial Narrow" panose="020B0606020202030204" pitchFamily="34" charset="0"/>
                <a:ea typeface="Adobe Heiti Std R" pitchFamily="34" charset="-128"/>
              </a:endParaRPr>
            </a:p>
          </p:txBody>
        </p:sp>
      </p:grpSp>
      <p:grpSp>
        <p:nvGrpSpPr>
          <p:cNvPr id="12" name="Группа 11"/>
          <p:cNvGrpSpPr/>
          <p:nvPr/>
        </p:nvGrpSpPr>
        <p:grpSpPr>
          <a:xfrm>
            <a:off x="4336374" y="3795591"/>
            <a:ext cx="3863365" cy="849393"/>
            <a:chOff x="6013162" y="3025163"/>
            <a:chExt cx="3863365" cy="849393"/>
          </a:xfrm>
        </p:grpSpPr>
        <p:sp>
          <p:nvSpPr>
            <p:cNvPr id="13" name="Овал 12"/>
            <p:cNvSpPr/>
            <p:nvPr/>
          </p:nvSpPr>
          <p:spPr>
            <a:xfrm>
              <a:off x="6013162" y="3025163"/>
              <a:ext cx="849393" cy="849393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lumMod val="75000"/>
                    <a:shade val="30000"/>
                    <a:satMod val="115000"/>
                  </a:schemeClr>
                </a:gs>
                <a:gs pos="50000">
                  <a:schemeClr val="accent5">
                    <a:lumMod val="75000"/>
                    <a:shade val="67500"/>
                    <a:satMod val="115000"/>
                  </a:schemeClr>
                </a:gs>
                <a:gs pos="100000">
                  <a:schemeClr val="accent5">
                    <a:lumMod val="75000"/>
                    <a:shade val="100000"/>
                    <a:satMod val="115000"/>
                  </a:schemeClr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14" name="Круговая стрелка 13"/>
            <p:cNvSpPr/>
            <p:nvPr/>
          </p:nvSpPr>
          <p:spPr>
            <a:xfrm rot="18900000">
              <a:off x="6040405" y="3052406"/>
              <a:ext cx="794907" cy="794907"/>
            </a:xfrm>
            <a:prstGeom prst="circularArrow">
              <a:avLst>
                <a:gd name="adj1" fmla="val 25000"/>
                <a:gd name="adj2" fmla="val 171788"/>
                <a:gd name="adj3" fmla="val 20681299"/>
                <a:gd name="adj4" fmla="val 10800000"/>
                <a:gd name="adj5" fmla="val 3340"/>
              </a:avLst>
            </a:prstGeom>
            <a:solidFill>
              <a:schemeClr val="bg1"/>
            </a:solidFill>
            <a:ln>
              <a:noFill/>
              <a:prstDash val="dash"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5" name="Прямоугольник 14"/>
            <p:cNvSpPr/>
            <p:nvPr/>
          </p:nvSpPr>
          <p:spPr>
            <a:xfrm>
              <a:off x="6835921" y="3313716"/>
              <a:ext cx="3040606" cy="2862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533400">
                <a:lnSpc>
                  <a:spcPct val="90000"/>
                </a:lnSpc>
              </a:pPr>
              <a:r>
                <a:rPr lang="ru-RU" sz="1400" b="1" dirty="0" smtClean="0">
                  <a:solidFill>
                    <a:prstClr val="black">
                      <a:lumMod val="85000"/>
                      <a:lumOff val="15000"/>
                    </a:prstClr>
                  </a:solidFill>
                </a:rPr>
                <a:t>Базовые испытания</a:t>
              </a:r>
              <a:endParaRPr lang="ru-RU" sz="1400" b="1" dirty="0">
                <a:solidFill>
                  <a:prstClr val="black"/>
                </a:solidFill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6201184" y="3188249"/>
              <a:ext cx="51167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solidFill>
                    <a:prstClr val="white"/>
                  </a:solidFill>
                  <a:latin typeface="Arial Narrow" panose="020B0606020202030204" pitchFamily="34" charset="0"/>
                  <a:ea typeface="Adobe Heiti Std R" pitchFamily="34" charset="-128"/>
                </a:rPr>
                <a:t>02</a:t>
              </a:r>
              <a:endParaRPr lang="ru-RU" sz="2800" dirty="0">
                <a:solidFill>
                  <a:prstClr val="white"/>
                </a:solidFill>
                <a:latin typeface="Arial Narrow" panose="020B0606020202030204" pitchFamily="34" charset="0"/>
                <a:ea typeface="Adobe Heiti Std R" pitchFamily="34" charset="-128"/>
              </a:endParaRPr>
            </a:p>
          </p:txBody>
        </p:sp>
      </p:grpSp>
      <p:grpSp>
        <p:nvGrpSpPr>
          <p:cNvPr id="22" name="Группа 21"/>
          <p:cNvGrpSpPr/>
          <p:nvPr/>
        </p:nvGrpSpPr>
        <p:grpSpPr>
          <a:xfrm>
            <a:off x="302281" y="1909993"/>
            <a:ext cx="3138634" cy="849393"/>
            <a:chOff x="1187069" y="4477882"/>
            <a:chExt cx="3138634" cy="849393"/>
          </a:xfrm>
        </p:grpSpPr>
        <p:sp>
          <p:nvSpPr>
            <p:cNvPr id="23" name="Овал 22"/>
            <p:cNvSpPr/>
            <p:nvPr/>
          </p:nvSpPr>
          <p:spPr>
            <a:xfrm>
              <a:off x="3476310" y="4477882"/>
              <a:ext cx="849393" cy="849393"/>
            </a:xfrm>
            <a:prstGeom prst="ellipse">
              <a:avLst/>
            </a:prstGeom>
            <a:gradFill flip="none" rotWithShape="1">
              <a:gsLst>
                <a:gs pos="0">
                  <a:srgbClr val="F58A1F">
                    <a:shade val="30000"/>
                    <a:satMod val="115000"/>
                  </a:srgbClr>
                </a:gs>
                <a:gs pos="50000">
                  <a:srgbClr val="F58A1F">
                    <a:shade val="67500"/>
                    <a:satMod val="115000"/>
                  </a:srgbClr>
                </a:gs>
                <a:gs pos="100000">
                  <a:srgbClr val="F58A1F">
                    <a:shade val="100000"/>
                    <a:satMod val="115000"/>
                  </a:srgbClr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24" name="Круговая стрелка 23"/>
            <p:cNvSpPr/>
            <p:nvPr/>
          </p:nvSpPr>
          <p:spPr>
            <a:xfrm rot="18900000">
              <a:off x="3503553" y="4505125"/>
              <a:ext cx="794907" cy="794907"/>
            </a:xfrm>
            <a:prstGeom prst="circularArrow">
              <a:avLst>
                <a:gd name="adj1" fmla="val 25000"/>
                <a:gd name="adj2" fmla="val 171788"/>
                <a:gd name="adj3" fmla="val 20681299"/>
                <a:gd name="adj4" fmla="val 10800000"/>
                <a:gd name="adj5" fmla="val 3340"/>
              </a:avLst>
            </a:prstGeom>
            <a:solidFill>
              <a:schemeClr val="bg1"/>
            </a:solidFill>
            <a:ln>
              <a:noFill/>
              <a:prstDash val="dash"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5" name="Прямоугольник 24"/>
            <p:cNvSpPr/>
            <p:nvPr/>
          </p:nvSpPr>
          <p:spPr>
            <a:xfrm>
              <a:off x="1187069" y="4656208"/>
              <a:ext cx="2285948" cy="4801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 defTabSz="533400">
                <a:lnSpc>
                  <a:spcPct val="90000"/>
                </a:lnSpc>
              </a:pPr>
              <a:r>
                <a:rPr lang="ru-RU" sz="1400" b="1" dirty="0" smtClean="0">
                  <a:solidFill>
                    <a:prstClr val="black">
                      <a:lumMod val="85000"/>
                      <a:lumOff val="15000"/>
                    </a:prstClr>
                  </a:solidFill>
                </a:rPr>
                <a:t>Физико-химические исследовани</a:t>
              </a:r>
              <a:r>
                <a:rPr lang="ru-RU" sz="1400" b="1" dirty="0">
                  <a:solidFill>
                    <a:prstClr val="black">
                      <a:lumMod val="85000"/>
                      <a:lumOff val="15000"/>
                    </a:prstClr>
                  </a:solidFill>
                </a:rPr>
                <a:t>я</a:t>
              </a: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3652786" y="4656208"/>
              <a:ext cx="51167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 smtClean="0">
                  <a:solidFill>
                    <a:prstClr val="white"/>
                  </a:solidFill>
                  <a:latin typeface="Arial Narrow" panose="020B0606020202030204" pitchFamily="34" charset="0"/>
                  <a:ea typeface="Adobe Heiti Std R" pitchFamily="34" charset="-128"/>
                </a:rPr>
                <a:t>0</a:t>
              </a:r>
              <a:r>
                <a:rPr lang="ru-RU" sz="2800" dirty="0" smtClean="0">
                  <a:solidFill>
                    <a:prstClr val="white"/>
                  </a:solidFill>
                  <a:latin typeface="Arial Narrow" panose="020B0606020202030204" pitchFamily="34" charset="0"/>
                  <a:ea typeface="Adobe Heiti Std R" pitchFamily="34" charset="-128"/>
                </a:rPr>
                <a:t>3</a:t>
              </a:r>
              <a:endParaRPr lang="ru-RU" sz="2800" dirty="0">
                <a:solidFill>
                  <a:prstClr val="white"/>
                </a:solidFill>
                <a:latin typeface="Arial Narrow" panose="020B0606020202030204" pitchFamily="34" charset="0"/>
                <a:ea typeface="Adobe Heiti Std R" pitchFamily="34" charset="-128"/>
              </a:endParaRPr>
            </a:p>
          </p:txBody>
        </p:sp>
      </p:grpSp>
      <p:pic>
        <p:nvPicPr>
          <p:cNvPr id="31" name="Picture 2" descr="C:\Users\Mukhamadeevaag\Pictures\Методы исследования\1841056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83" r="16945"/>
          <a:stretch/>
        </p:blipFill>
        <p:spPr bwMode="auto">
          <a:xfrm>
            <a:off x="3981825" y="1343881"/>
            <a:ext cx="1085139" cy="760192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1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71" t="7609" r="12093" b="24434"/>
          <a:stretch/>
        </p:blipFill>
        <p:spPr bwMode="auto">
          <a:xfrm>
            <a:off x="3971182" y="2151525"/>
            <a:ext cx="1098677" cy="751668"/>
          </a:xfrm>
          <a:prstGeom prst="round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3" descr="C:\Users\StrahovMV\Desktop\3. ПАПКИ\ИНТЕРПЛАСТИКА\ВЕРНИГОРОВ\ФОТО ИНТЕРПЛАСТИКА\04_Depositphotos_2660814_original-small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" t="2697" r="17346" b="7573"/>
          <a:stretch/>
        </p:blipFill>
        <p:spPr bwMode="auto">
          <a:xfrm>
            <a:off x="3981825" y="2948582"/>
            <a:ext cx="1077392" cy="777683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Номер слайда 3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45902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Группа 4"/>
          <p:cNvGrpSpPr/>
          <p:nvPr/>
        </p:nvGrpSpPr>
        <p:grpSpPr>
          <a:xfrm>
            <a:off x="255600" y="1121278"/>
            <a:ext cx="3392115" cy="3392115"/>
            <a:chOff x="2708339" y="788998"/>
            <a:chExt cx="3392115" cy="3392115"/>
          </a:xfrm>
        </p:grpSpPr>
        <p:sp>
          <p:nvSpPr>
            <p:cNvPr id="6" name="Овал 5"/>
            <p:cNvSpPr/>
            <p:nvPr/>
          </p:nvSpPr>
          <p:spPr>
            <a:xfrm>
              <a:off x="2708339" y="788998"/>
              <a:ext cx="3392115" cy="3392115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7" name="Овал 6"/>
            <p:cNvSpPr/>
            <p:nvPr/>
          </p:nvSpPr>
          <p:spPr>
            <a:xfrm>
              <a:off x="2799117" y="879776"/>
              <a:ext cx="3210558" cy="3210558"/>
            </a:xfrm>
            <a:prstGeom prst="ellipse">
              <a:avLst/>
            </a:prstGeom>
            <a:noFill/>
            <a:ln w="9525">
              <a:solidFill>
                <a:schemeClr val="bg1">
                  <a:lumMod val="6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</p:grpSp>
      <p:grpSp>
        <p:nvGrpSpPr>
          <p:cNvPr id="32" name="Группа 31"/>
          <p:cNvGrpSpPr/>
          <p:nvPr/>
        </p:nvGrpSpPr>
        <p:grpSpPr>
          <a:xfrm>
            <a:off x="2503630" y="3687758"/>
            <a:ext cx="5968017" cy="911451"/>
            <a:chOff x="2568264" y="3582615"/>
            <a:chExt cx="5968017" cy="911451"/>
          </a:xfrm>
        </p:grpSpPr>
        <p:grpSp>
          <p:nvGrpSpPr>
            <p:cNvPr id="18" name="Группа 17"/>
            <p:cNvGrpSpPr/>
            <p:nvPr/>
          </p:nvGrpSpPr>
          <p:grpSpPr>
            <a:xfrm>
              <a:off x="2568264" y="3582615"/>
              <a:ext cx="3621625" cy="851089"/>
              <a:chOff x="5169925" y="1564613"/>
              <a:chExt cx="3621625" cy="851089"/>
            </a:xfrm>
          </p:grpSpPr>
          <p:sp>
            <p:nvSpPr>
              <p:cNvPr id="19" name="Овал 18"/>
              <p:cNvSpPr/>
              <p:nvPr/>
            </p:nvSpPr>
            <p:spPr>
              <a:xfrm>
                <a:off x="5169925" y="1566309"/>
                <a:ext cx="849393" cy="849393"/>
              </a:xfrm>
              <a:prstGeom prst="ellipse">
                <a:avLst/>
              </a:prstGeom>
              <a:gradFill flip="none" rotWithShape="1">
                <a:gsLst>
                  <a:gs pos="0">
                    <a:srgbClr val="99CC00">
                      <a:shade val="30000"/>
                      <a:satMod val="115000"/>
                    </a:srgbClr>
                  </a:gs>
                  <a:gs pos="50000">
                    <a:srgbClr val="99CC00">
                      <a:shade val="67500"/>
                      <a:satMod val="115000"/>
                    </a:srgbClr>
                  </a:gs>
                  <a:gs pos="100000">
                    <a:srgbClr val="99CC00">
                      <a:shade val="100000"/>
                      <a:satMod val="115000"/>
                    </a:srgbClr>
                  </a:gs>
                </a:gsLst>
                <a:lin ang="27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ru-RU">
                  <a:solidFill>
                    <a:prstClr val="white"/>
                  </a:solidFill>
                </a:endParaRPr>
              </a:p>
            </p:txBody>
          </p:sp>
          <p:sp>
            <p:nvSpPr>
              <p:cNvPr id="20" name="Круговая стрелка 19"/>
              <p:cNvSpPr/>
              <p:nvPr/>
            </p:nvSpPr>
            <p:spPr>
              <a:xfrm rot="18900000">
                <a:off x="5197168" y="1593552"/>
                <a:ext cx="794907" cy="794907"/>
              </a:xfrm>
              <a:prstGeom prst="circularArrow">
                <a:avLst>
                  <a:gd name="adj1" fmla="val 25000"/>
                  <a:gd name="adj2" fmla="val 171788"/>
                  <a:gd name="adj3" fmla="val 20681299"/>
                  <a:gd name="adj4" fmla="val 10800000"/>
                  <a:gd name="adj5" fmla="val 3340"/>
                </a:avLst>
              </a:prstGeom>
              <a:solidFill>
                <a:schemeClr val="bg1"/>
              </a:solidFill>
              <a:ln>
                <a:noFill/>
                <a:prstDash val="dash"/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ru-RU"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Прямоугольник 20"/>
              <p:cNvSpPr/>
              <p:nvPr/>
            </p:nvSpPr>
            <p:spPr>
              <a:xfrm>
                <a:off x="6019318" y="1564613"/>
                <a:ext cx="2772232" cy="2585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defTabSz="533400">
                  <a:lnSpc>
                    <a:spcPct val="90000"/>
                  </a:lnSpc>
                  <a:spcAft>
                    <a:spcPct val="35000"/>
                  </a:spcAft>
                </a:pPr>
                <a:r>
                  <a:rPr lang="ru-RU" sz="1200" b="1" dirty="0" smtClean="0">
                    <a:solidFill>
                      <a:prstClr val="black">
                        <a:lumMod val="85000"/>
                        <a:lumOff val="15000"/>
                      </a:prstClr>
                    </a:solidFill>
                  </a:rPr>
                  <a:t>Испытания труб</a:t>
                </a:r>
                <a:endParaRPr lang="ru-RU" sz="1200" b="1" dirty="0">
                  <a:solidFill>
                    <a:prstClr val="black">
                      <a:lumMod val="85000"/>
                      <a:lumOff val="15000"/>
                    </a:prstClr>
                  </a:solidFill>
                </a:endParaRPr>
              </a:p>
            </p:txBody>
          </p:sp>
          <p:sp>
            <p:nvSpPr>
              <p:cNvPr id="22" name="TextBox 21"/>
              <p:cNvSpPr txBox="1"/>
              <p:nvPr/>
            </p:nvSpPr>
            <p:spPr>
              <a:xfrm>
                <a:off x="5346401" y="1727160"/>
                <a:ext cx="511679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dirty="0" smtClean="0">
                    <a:solidFill>
                      <a:prstClr val="white"/>
                    </a:solidFill>
                    <a:latin typeface="Arial Narrow" panose="020B0606020202030204" pitchFamily="34" charset="0"/>
                    <a:ea typeface="Adobe Heiti Std R" pitchFamily="34" charset="-128"/>
                  </a:rPr>
                  <a:t>0</a:t>
                </a:r>
                <a:r>
                  <a:rPr lang="ru-RU" sz="2800" dirty="0" smtClean="0">
                    <a:solidFill>
                      <a:prstClr val="white"/>
                    </a:solidFill>
                    <a:latin typeface="Arial Narrow" panose="020B0606020202030204" pitchFamily="34" charset="0"/>
                    <a:ea typeface="Adobe Heiti Std R" pitchFamily="34" charset="-128"/>
                  </a:rPr>
                  <a:t>3</a:t>
                </a:r>
                <a:endParaRPr lang="ru-RU" sz="2800" dirty="0">
                  <a:solidFill>
                    <a:prstClr val="white"/>
                  </a:solidFill>
                  <a:latin typeface="Arial Narrow" panose="020B0606020202030204" pitchFamily="34" charset="0"/>
                  <a:ea typeface="Adobe Heiti Std R" pitchFamily="34" charset="-128"/>
                </a:endParaRPr>
              </a:p>
            </p:txBody>
          </p:sp>
        </p:grpSp>
        <p:sp>
          <p:nvSpPr>
            <p:cNvPr id="28" name="Прямоугольник 27"/>
            <p:cNvSpPr/>
            <p:nvPr/>
          </p:nvSpPr>
          <p:spPr>
            <a:xfrm>
              <a:off x="3417657" y="3786180"/>
              <a:ext cx="5118624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000" dirty="0" smtClean="0"/>
                <a:t>Позволяют сделать вывод о пригодности изделий к многолетней эксплуатации под высоким давлением, их стойкости к воздействию температур в широком диапазоне, герметичности и надежности соединительных узлов, а также стойкости к внешним ударным нагрузкам</a:t>
              </a:r>
              <a:endParaRPr lang="ru-RU" sz="1000" dirty="0"/>
            </a:p>
          </p:txBody>
        </p:sp>
      </p:grpSp>
      <p:grpSp>
        <p:nvGrpSpPr>
          <p:cNvPr id="30" name="Группа 29"/>
          <p:cNvGrpSpPr/>
          <p:nvPr/>
        </p:nvGrpSpPr>
        <p:grpSpPr>
          <a:xfrm>
            <a:off x="2998841" y="2244617"/>
            <a:ext cx="4787005" cy="909877"/>
            <a:chOff x="3023218" y="1733481"/>
            <a:chExt cx="4787005" cy="909877"/>
          </a:xfrm>
        </p:grpSpPr>
        <p:grpSp>
          <p:nvGrpSpPr>
            <p:cNvPr id="13" name="Группа 12"/>
            <p:cNvGrpSpPr/>
            <p:nvPr/>
          </p:nvGrpSpPr>
          <p:grpSpPr>
            <a:xfrm>
              <a:off x="3023218" y="1733481"/>
              <a:ext cx="4787005" cy="849393"/>
              <a:chOff x="5169925" y="1566309"/>
              <a:chExt cx="4787005" cy="849393"/>
            </a:xfrm>
          </p:grpSpPr>
          <p:sp>
            <p:nvSpPr>
              <p:cNvPr id="14" name="Овал 13"/>
              <p:cNvSpPr/>
              <p:nvPr/>
            </p:nvSpPr>
            <p:spPr>
              <a:xfrm>
                <a:off x="5169925" y="1566309"/>
                <a:ext cx="849393" cy="849393"/>
              </a:xfrm>
              <a:prstGeom prst="ellipse">
                <a:avLst/>
              </a:prstGeom>
              <a:gradFill flip="none" rotWithShape="1">
                <a:gsLst>
                  <a:gs pos="0">
                    <a:srgbClr val="99CC00">
                      <a:shade val="30000"/>
                      <a:satMod val="115000"/>
                    </a:srgbClr>
                  </a:gs>
                  <a:gs pos="50000">
                    <a:srgbClr val="99CC00">
                      <a:shade val="67500"/>
                      <a:satMod val="115000"/>
                    </a:srgbClr>
                  </a:gs>
                  <a:gs pos="100000">
                    <a:srgbClr val="99CC00">
                      <a:shade val="100000"/>
                      <a:satMod val="115000"/>
                    </a:srgbClr>
                  </a:gs>
                </a:gsLst>
                <a:lin ang="27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ru-RU">
                  <a:solidFill>
                    <a:prstClr val="white"/>
                  </a:solidFill>
                </a:endParaRPr>
              </a:p>
            </p:txBody>
          </p:sp>
          <p:sp>
            <p:nvSpPr>
              <p:cNvPr id="15" name="Круговая стрелка 14"/>
              <p:cNvSpPr/>
              <p:nvPr/>
            </p:nvSpPr>
            <p:spPr>
              <a:xfrm rot="18900000">
                <a:off x="5197168" y="1593552"/>
                <a:ext cx="794907" cy="794907"/>
              </a:xfrm>
              <a:prstGeom prst="circularArrow">
                <a:avLst>
                  <a:gd name="adj1" fmla="val 25000"/>
                  <a:gd name="adj2" fmla="val 171788"/>
                  <a:gd name="adj3" fmla="val 20681299"/>
                  <a:gd name="adj4" fmla="val 10800000"/>
                  <a:gd name="adj5" fmla="val 3340"/>
                </a:avLst>
              </a:prstGeom>
              <a:solidFill>
                <a:schemeClr val="bg1"/>
              </a:solidFill>
              <a:ln>
                <a:noFill/>
                <a:prstDash val="dash"/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ru-RU">
                  <a:solidFill>
                    <a:prstClr val="black"/>
                  </a:solidFill>
                </a:endParaRPr>
              </a:p>
            </p:txBody>
          </p:sp>
          <p:sp>
            <p:nvSpPr>
              <p:cNvPr id="16" name="Прямоугольник 15"/>
              <p:cNvSpPr/>
              <p:nvPr/>
            </p:nvSpPr>
            <p:spPr>
              <a:xfrm>
                <a:off x="6019317" y="1566309"/>
                <a:ext cx="3937613" cy="2585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defTabSz="533400">
                  <a:lnSpc>
                    <a:spcPct val="90000"/>
                  </a:lnSpc>
                  <a:spcAft>
                    <a:spcPct val="35000"/>
                  </a:spcAft>
                </a:pPr>
                <a:r>
                  <a:rPr lang="ru-RU" sz="1200" b="1" dirty="0" smtClean="0">
                    <a:solidFill>
                      <a:prstClr val="black">
                        <a:lumMod val="85000"/>
                        <a:lumOff val="15000"/>
                      </a:prstClr>
                    </a:solidFill>
                  </a:rPr>
                  <a:t>Испытания жёсткой упаковки</a:t>
                </a:r>
                <a:endParaRPr lang="ru-RU" sz="1200" b="1" dirty="0">
                  <a:solidFill>
                    <a:prstClr val="black">
                      <a:lumMod val="85000"/>
                      <a:lumOff val="15000"/>
                    </a:prstClr>
                  </a:solidFill>
                </a:endParaRPr>
              </a:p>
            </p:txBody>
          </p:sp>
          <p:sp>
            <p:nvSpPr>
              <p:cNvPr id="17" name="TextBox 16"/>
              <p:cNvSpPr txBox="1"/>
              <p:nvPr/>
            </p:nvSpPr>
            <p:spPr>
              <a:xfrm>
                <a:off x="5346401" y="1727160"/>
                <a:ext cx="511679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dirty="0" smtClean="0">
                    <a:solidFill>
                      <a:prstClr val="white"/>
                    </a:solidFill>
                    <a:latin typeface="Arial Narrow" panose="020B0606020202030204" pitchFamily="34" charset="0"/>
                    <a:ea typeface="Adobe Heiti Std R" pitchFamily="34" charset="-128"/>
                  </a:rPr>
                  <a:t>0</a:t>
                </a:r>
                <a:r>
                  <a:rPr lang="ru-RU" sz="2800" dirty="0" smtClean="0">
                    <a:solidFill>
                      <a:prstClr val="white"/>
                    </a:solidFill>
                    <a:latin typeface="Arial Narrow" panose="020B0606020202030204" pitchFamily="34" charset="0"/>
                    <a:ea typeface="Adobe Heiti Std R" pitchFamily="34" charset="-128"/>
                  </a:rPr>
                  <a:t>2</a:t>
                </a:r>
                <a:endParaRPr lang="ru-RU" sz="2800" dirty="0">
                  <a:solidFill>
                    <a:prstClr val="white"/>
                  </a:solidFill>
                  <a:latin typeface="Arial Narrow" panose="020B0606020202030204" pitchFamily="34" charset="0"/>
                  <a:ea typeface="Adobe Heiti Std R" pitchFamily="34" charset="-128"/>
                </a:endParaRPr>
              </a:p>
            </p:txBody>
          </p:sp>
        </p:grpSp>
        <p:sp>
          <p:nvSpPr>
            <p:cNvPr id="29" name="Прямоугольник 28"/>
            <p:cNvSpPr/>
            <p:nvPr/>
          </p:nvSpPr>
          <p:spPr>
            <a:xfrm>
              <a:off x="3872609" y="1935472"/>
              <a:ext cx="3873718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000" dirty="0" smtClean="0"/>
                <a:t>Оценка внешнего вида и размеров, определение механической прочности, химической стойкости и способности сохранять свои свойства при  повышенных и пониженных температурах  </a:t>
              </a:r>
              <a:endParaRPr lang="ru-RU" sz="1000" dirty="0"/>
            </a:p>
          </p:txBody>
        </p:sp>
      </p:grpSp>
      <p:grpSp>
        <p:nvGrpSpPr>
          <p:cNvPr id="33" name="Группа 32"/>
          <p:cNvGrpSpPr/>
          <p:nvPr/>
        </p:nvGrpSpPr>
        <p:grpSpPr>
          <a:xfrm>
            <a:off x="2481229" y="962328"/>
            <a:ext cx="6219018" cy="898007"/>
            <a:chOff x="1882292" y="751823"/>
            <a:chExt cx="6219018" cy="898007"/>
          </a:xfrm>
        </p:grpSpPr>
        <p:grpSp>
          <p:nvGrpSpPr>
            <p:cNvPr id="8" name="Группа 7"/>
            <p:cNvGrpSpPr/>
            <p:nvPr/>
          </p:nvGrpSpPr>
          <p:grpSpPr>
            <a:xfrm>
              <a:off x="1882292" y="751823"/>
              <a:ext cx="3621149" cy="850026"/>
              <a:chOff x="5169925" y="1565676"/>
              <a:chExt cx="3621149" cy="850026"/>
            </a:xfrm>
          </p:grpSpPr>
          <p:sp>
            <p:nvSpPr>
              <p:cNvPr id="9" name="Овал 8"/>
              <p:cNvSpPr/>
              <p:nvPr/>
            </p:nvSpPr>
            <p:spPr>
              <a:xfrm>
                <a:off x="5169925" y="1566309"/>
                <a:ext cx="849393" cy="849393"/>
              </a:xfrm>
              <a:prstGeom prst="ellipse">
                <a:avLst/>
              </a:prstGeom>
              <a:gradFill flip="none" rotWithShape="1">
                <a:gsLst>
                  <a:gs pos="0">
                    <a:srgbClr val="99CC00">
                      <a:shade val="30000"/>
                      <a:satMod val="115000"/>
                    </a:srgbClr>
                  </a:gs>
                  <a:gs pos="50000">
                    <a:srgbClr val="99CC00">
                      <a:shade val="67500"/>
                      <a:satMod val="115000"/>
                    </a:srgbClr>
                  </a:gs>
                  <a:gs pos="100000">
                    <a:srgbClr val="99CC00">
                      <a:shade val="100000"/>
                      <a:satMod val="115000"/>
                    </a:srgbClr>
                  </a:gs>
                </a:gsLst>
                <a:lin ang="27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ru-RU">
                  <a:solidFill>
                    <a:prstClr val="white"/>
                  </a:solidFill>
                </a:endParaRPr>
              </a:p>
            </p:txBody>
          </p:sp>
          <p:sp>
            <p:nvSpPr>
              <p:cNvPr id="10" name="Круговая стрелка 9"/>
              <p:cNvSpPr/>
              <p:nvPr/>
            </p:nvSpPr>
            <p:spPr>
              <a:xfrm rot="18900000">
                <a:off x="5197168" y="1593552"/>
                <a:ext cx="794907" cy="794907"/>
              </a:xfrm>
              <a:prstGeom prst="circularArrow">
                <a:avLst>
                  <a:gd name="adj1" fmla="val 25000"/>
                  <a:gd name="adj2" fmla="val 171788"/>
                  <a:gd name="adj3" fmla="val 20681299"/>
                  <a:gd name="adj4" fmla="val 10800000"/>
                  <a:gd name="adj5" fmla="val 3340"/>
                </a:avLst>
              </a:prstGeom>
              <a:solidFill>
                <a:schemeClr val="bg1"/>
              </a:solidFill>
              <a:ln>
                <a:noFill/>
                <a:prstDash val="dash"/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ru-RU">
                  <a:solidFill>
                    <a:prstClr val="black"/>
                  </a:solidFill>
                </a:endParaRPr>
              </a:p>
            </p:txBody>
          </p:sp>
          <p:sp>
            <p:nvSpPr>
              <p:cNvPr id="11" name="Прямоугольник 10"/>
              <p:cNvSpPr/>
              <p:nvPr/>
            </p:nvSpPr>
            <p:spPr>
              <a:xfrm>
                <a:off x="6018842" y="1565676"/>
                <a:ext cx="2772232" cy="2585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defTabSz="533400">
                  <a:lnSpc>
                    <a:spcPct val="90000"/>
                  </a:lnSpc>
                  <a:spcAft>
                    <a:spcPct val="35000"/>
                  </a:spcAft>
                </a:pPr>
                <a:r>
                  <a:rPr lang="ru-RU" sz="1200" b="1" dirty="0" smtClean="0">
                    <a:solidFill>
                      <a:prstClr val="black">
                        <a:lumMod val="85000"/>
                        <a:lumOff val="15000"/>
                      </a:prstClr>
                    </a:solidFill>
                  </a:rPr>
                  <a:t>Испытания плёнок</a:t>
                </a:r>
                <a:endParaRPr lang="ru-RU" sz="1200" b="1" dirty="0">
                  <a:solidFill>
                    <a:prstClr val="black">
                      <a:lumMod val="85000"/>
                      <a:lumOff val="15000"/>
                    </a:prstClr>
                  </a:solidFill>
                </a:endParaRPr>
              </a:p>
            </p:txBody>
          </p:sp>
          <p:sp>
            <p:nvSpPr>
              <p:cNvPr id="12" name="TextBox 11"/>
              <p:cNvSpPr txBox="1"/>
              <p:nvPr/>
            </p:nvSpPr>
            <p:spPr>
              <a:xfrm>
                <a:off x="5346401" y="1727160"/>
                <a:ext cx="511679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dirty="0">
                    <a:solidFill>
                      <a:prstClr val="white"/>
                    </a:solidFill>
                    <a:latin typeface="Arial Narrow" panose="020B0606020202030204" pitchFamily="34" charset="0"/>
                    <a:ea typeface="Adobe Heiti Std R" pitchFamily="34" charset="-128"/>
                  </a:rPr>
                  <a:t>01</a:t>
                </a:r>
                <a:endParaRPr lang="ru-RU" sz="2800" dirty="0">
                  <a:solidFill>
                    <a:prstClr val="white"/>
                  </a:solidFill>
                  <a:latin typeface="Arial Narrow" panose="020B0606020202030204" pitchFamily="34" charset="0"/>
                  <a:ea typeface="Adobe Heiti Std R" pitchFamily="34" charset="-128"/>
                </a:endParaRPr>
              </a:p>
            </p:txBody>
          </p:sp>
        </p:grpSp>
        <p:sp>
          <p:nvSpPr>
            <p:cNvPr id="31" name="Прямоугольник 30"/>
            <p:cNvSpPr/>
            <p:nvPr/>
          </p:nvSpPr>
          <p:spPr>
            <a:xfrm>
              <a:off x="2731209" y="941944"/>
              <a:ext cx="5370101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ru-RU" sz="1000" dirty="0" smtClean="0"/>
                <a:t>Определение стойкости к воздействиям различного вида – разрыв, </a:t>
              </a:r>
              <a:r>
                <a:rPr lang="ru-RU" sz="1000" dirty="0" err="1" smtClean="0"/>
                <a:t>раздир</a:t>
              </a:r>
              <a:r>
                <a:rPr lang="ru-RU" sz="1000" dirty="0" smtClean="0"/>
                <a:t>, прокол - дает понять о самых важных для потребителя эксплуатационных свойствах, а оценка адгезионных и сварных свойств поможет оценить, насколько хорошо будет перерабатываться материал у производителя готовой продукции </a:t>
              </a:r>
              <a:endParaRPr lang="ru-RU" sz="1000" dirty="0"/>
            </a:p>
          </p:txBody>
        </p:sp>
      </p:grpSp>
      <p:sp>
        <p:nvSpPr>
          <p:cNvPr id="38" name="Заголовок 1"/>
          <p:cNvSpPr>
            <a:spLocks noGrp="1"/>
          </p:cNvSpPr>
          <p:nvPr>
            <p:ph type="title"/>
          </p:nvPr>
        </p:nvSpPr>
        <p:spPr>
          <a:xfrm>
            <a:off x="255600" y="204540"/>
            <a:ext cx="8636400" cy="529200"/>
          </a:xfrm>
        </p:spPr>
        <p:txBody>
          <a:bodyPr>
            <a:normAutofit/>
          </a:bodyPr>
          <a:lstStyle/>
          <a:p>
            <a:r>
              <a:rPr lang="ru-RU" dirty="0"/>
              <a:t>Испытания готовых </a:t>
            </a:r>
            <a:r>
              <a:rPr lang="ru-RU" dirty="0" smtClean="0"/>
              <a:t>изделий</a:t>
            </a:r>
            <a:endParaRPr lang="ru-RU" dirty="0"/>
          </a:p>
        </p:txBody>
      </p:sp>
      <p:pic>
        <p:nvPicPr>
          <p:cNvPr id="39" name="Picture 8" descr="C:\Users\AslanyanAS\Desktop\Картинки\54534737_242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5561" r="31741" b="7913"/>
          <a:stretch/>
        </p:blipFill>
        <p:spPr bwMode="auto">
          <a:xfrm>
            <a:off x="1064587" y="1540905"/>
            <a:ext cx="1312265" cy="784023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3" descr="C:\Users\StrahovMV\Desktop\3. ПАПКИ\ИНТЕРПЛАСТИКА\ВЕРНИГОРОВ\ФОТО ИНТЕРПЛАСТИКА\04_Depositphotos_2660814_original-small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" t="2697" r="140" b="7573"/>
          <a:stretch/>
        </p:blipFill>
        <p:spPr bwMode="auto">
          <a:xfrm>
            <a:off x="1064587" y="2448049"/>
            <a:ext cx="1301655" cy="777683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2" name="Группа 41"/>
          <p:cNvGrpSpPr>
            <a:grpSpLocks noChangeAspect="1"/>
          </p:cNvGrpSpPr>
          <p:nvPr/>
        </p:nvGrpSpPr>
        <p:grpSpPr>
          <a:xfrm>
            <a:off x="1053718" y="3349316"/>
            <a:ext cx="1312524" cy="784178"/>
            <a:chOff x="1981661" y="1138753"/>
            <a:chExt cx="5039670" cy="3010989"/>
          </a:xfrm>
        </p:grpSpPr>
        <p:pic>
          <p:nvPicPr>
            <p:cNvPr id="43" name="Picture 7" descr="C:\Users\AslanyanAS\Desktop\Картинки\Pipe_2.jpg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49" t="12630" b="4605"/>
            <a:stretch/>
          </p:blipFill>
          <p:spPr bwMode="auto">
            <a:xfrm>
              <a:off x="1981661" y="1138753"/>
              <a:ext cx="5039670" cy="3010989"/>
            </a:xfrm>
            <a:prstGeom prst="round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4" name="Прямоугольник 43"/>
            <p:cNvSpPr/>
            <p:nvPr/>
          </p:nvSpPr>
          <p:spPr bwMode="auto">
            <a:xfrm>
              <a:off x="2425485" y="1952787"/>
              <a:ext cx="689675" cy="278969"/>
            </a:xfrm>
            <a:prstGeom prst="roundRect">
              <a:avLst/>
            </a:prstGeom>
            <a:solidFill>
              <a:srgbClr val="A9B6B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45" name="Прямоугольник 44"/>
            <p:cNvSpPr/>
            <p:nvPr/>
          </p:nvSpPr>
          <p:spPr bwMode="auto">
            <a:xfrm>
              <a:off x="2159430" y="3120326"/>
              <a:ext cx="689675" cy="278969"/>
            </a:xfrm>
            <a:prstGeom prst="roundRect">
              <a:avLst/>
            </a:prstGeom>
            <a:solidFill>
              <a:srgbClr val="A5B0B4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sp>
        <p:nvSpPr>
          <p:cNvPr id="46" name="Номер слайда 4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64256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C:\Users\AslanyanAS\Desktop\Картинки\54534737_242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5561" r="31741" b="7913"/>
          <a:stretch/>
        </p:blipFill>
        <p:spPr bwMode="auto">
          <a:xfrm>
            <a:off x="2017881" y="1045772"/>
            <a:ext cx="5108238" cy="3051957"/>
          </a:xfrm>
          <a:prstGeom prst="roundRect">
            <a:avLst>
              <a:gd name="adj" fmla="val 1907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2017881" y="685772"/>
            <a:ext cx="5108238" cy="360000"/>
          </a:xfrm>
        </p:spPr>
        <p:txBody>
          <a:bodyPr anchor="ctr">
            <a:normAutofit/>
          </a:bodyPr>
          <a:lstStyle/>
          <a:p>
            <a:pPr algn="ctr"/>
            <a:r>
              <a:rPr lang="ru-RU" sz="2000" dirty="0" smtClean="0"/>
              <a:t>Испытания плёнок</a:t>
            </a:r>
            <a:endParaRPr lang="ru-RU" sz="2000" dirty="0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48947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UNDODONOTDELETE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wIAKOy2aSBWb3iLNlO4rfw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eaiDM_HyTh2TAnVUjbbBuA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o5U0U8xCTpirriD1qjQd6A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gjhLYffRO0SAnt0uQktWYQ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W0jTIugqSyCrbpzOiANfXA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Ttj1U9VwQ5CH9nqjuHtU4A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SIBUR_16:9_Внешний">
  <a:themeElements>
    <a:clrScheme name="Другая 4">
      <a:dk1>
        <a:sysClr val="windowText" lastClr="000000"/>
      </a:dk1>
      <a:lt1>
        <a:sysClr val="window" lastClr="FFFFFF"/>
      </a:lt1>
      <a:dk2>
        <a:srgbClr val="B2D2D8"/>
      </a:dk2>
      <a:lt2>
        <a:srgbClr val="99CC00"/>
      </a:lt2>
      <a:accent1>
        <a:srgbClr val="008C95"/>
      </a:accent1>
      <a:accent2>
        <a:srgbClr val="FFC000"/>
      </a:accent2>
      <a:accent3>
        <a:srgbClr val="808080"/>
      </a:accent3>
      <a:accent4>
        <a:srgbClr val="F58A1F"/>
      </a:accent4>
      <a:accent5>
        <a:srgbClr val="B2D2D8"/>
      </a:accent5>
      <a:accent6>
        <a:srgbClr val="C00000"/>
      </a:accent6>
      <a:hlink>
        <a:srgbClr val="008C95"/>
      </a:hlink>
      <a:folHlink>
        <a:srgbClr val="00696F"/>
      </a:folHlink>
    </a:clrScheme>
    <a:fontScheme name="Классическая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Кутюр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8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9050" h="3175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altLang="ru-RU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altLang="ru-RU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Сеть 1">
        <a:dk1>
          <a:srgbClr val="4F747B"/>
        </a:dk1>
        <a:lt1>
          <a:srgbClr val="FFFFFF"/>
        </a:lt1>
        <a:dk2>
          <a:srgbClr val="000000"/>
        </a:dk2>
        <a:lt2>
          <a:srgbClr val="C0C0C0"/>
        </a:lt2>
        <a:accent1>
          <a:srgbClr val="859868"/>
        </a:accent1>
        <a:accent2>
          <a:srgbClr val="5F5F5F"/>
        </a:accent2>
        <a:accent3>
          <a:srgbClr val="AAAAAA"/>
        </a:accent3>
        <a:accent4>
          <a:srgbClr val="DADADA"/>
        </a:accent4>
        <a:accent5>
          <a:srgbClr val="C2CAB9"/>
        </a:accent5>
        <a:accent6>
          <a:srgbClr val="555555"/>
        </a:accent6>
        <a:hlink>
          <a:srgbClr val="5F5F5F"/>
        </a:hlink>
        <a:folHlink>
          <a:srgbClr val="BA121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еть 2">
        <a:dk1>
          <a:srgbClr val="3C0000"/>
        </a:dk1>
        <a:lt1>
          <a:srgbClr val="FFFFFF"/>
        </a:lt1>
        <a:dk2>
          <a:srgbClr val="4D0B0B"/>
        </a:dk2>
        <a:lt2>
          <a:srgbClr val="FFFFFF"/>
        </a:lt2>
        <a:accent1>
          <a:srgbClr val="666633"/>
        </a:accent1>
        <a:accent2>
          <a:srgbClr val="CC3300"/>
        </a:accent2>
        <a:accent3>
          <a:srgbClr val="B2AAAA"/>
        </a:accent3>
        <a:accent4>
          <a:srgbClr val="DADADA"/>
        </a:accent4>
        <a:accent5>
          <a:srgbClr val="B8B8AD"/>
        </a:accent5>
        <a:accent6>
          <a:srgbClr val="B92D00"/>
        </a:accent6>
        <a:hlink>
          <a:srgbClr val="CC9900"/>
        </a:hlink>
        <a:folHlink>
          <a:srgbClr val="CCCC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еть 3">
        <a:dk1>
          <a:srgbClr val="666699"/>
        </a:dk1>
        <a:lt1>
          <a:srgbClr val="FFFFFF"/>
        </a:lt1>
        <a:dk2>
          <a:srgbClr val="15192B"/>
        </a:dk2>
        <a:lt2>
          <a:srgbClr val="CCCCFF"/>
        </a:lt2>
        <a:accent1>
          <a:srgbClr val="4F893D"/>
        </a:accent1>
        <a:accent2>
          <a:srgbClr val="666699"/>
        </a:accent2>
        <a:accent3>
          <a:srgbClr val="AAABAC"/>
        </a:accent3>
        <a:accent4>
          <a:srgbClr val="DADADA"/>
        </a:accent4>
        <a:accent5>
          <a:srgbClr val="B2C4AF"/>
        </a:accent5>
        <a:accent6>
          <a:srgbClr val="5C5C8A"/>
        </a:accent6>
        <a:hlink>
          <a:srgbClr val="CC9900"/>
        </a:hlink>
        <a:folHlink>
          <a:srgbClr val="4837C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еть 4">
        <a:dk1>
          <a:srgbClr val="666699"/>
        </a:dk1>
        <a:lt1>
          <a:srgbClr val="FFFFFF"/>
        </a:lt1>
        <a:dk2>
          <a:srgbClr val="86001A"/>
        </a:dk2>
        <a:lt2>
          <a:srgbClr val="CCCC66"/>
        </a:lt2>
        <a:accent1>
          <a:srgbClr val="FF3300"/>
        </a:accent1>
        <a:accent2>
          <a:srgbClr val="FF6600"/>
        </a:accent2>
        <a:accent3>
          <a:srgbClr val="C3AAAB"/>
        </a:accent3>
        <a:accent4>
          <a:srgbClr val="DADADA"/>
        </a:accent4>
        <a:accent5>
          <a:srgbClr val="FFADAA"/>
        </a:accent5>
        <a:accent6>
          <a:srgbClr val="E75C00"/>
        </a:accent6>
        <a:hlink>
          <a:srgbClr val="CC9900"/>
        </a:hlink>
        <a:folHlink>
          <a:srgbClr val="FF0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еть 5">
        <a:dk1>
          <a:srgbClr val="666699"/>
        </a:dk1>
        <a:lt1>
          <a:srgbClr val="FFFFFF"/>
        </a:lt1>
        <a:dk2>
          <a:srgbClr val="000054"/>
        </a:dk2>
        <a:lt2>
          <a:srgbClr val="FFFFFF"/>
        </a:lt2>
        <a:accent1>
          <a:srgbClr val="3333FF"/>
        </a:accent1>
        <a:accent2>
          <a:srgbClr val="006699"/>
        </a:accent2>
        <a:accent3>
          <a:srgbClr val="AAAAB3"/>
        </a:accent3>
        <a:accent4>
          <a:srgbClr val="DADADA"/>
        </a:accent4>
        <a:accent5>
          <a:srgbClr val="ADADFF"/>
        </a:accent5>
        <a:accent6>
          <a:srgbClr val="005C8A"/>
        </a:accent6>
        <a:hlink>
          <a:srgbClr val="669900"/>
        </a:hlink>
        <a:folHlink>
          <a:srgbClr val="0000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еть 6">
        <a:dk1>
          <a:srgbClr val="808080"/>
        </a:dk1>
        <a:lt1>
          <a:srgbClr val="FFFFFF"/>
        </a:lt1>
        <a:dk2>
          <a:srgbClr val="30054B"/>
        </a:dk2>
        <a:lt2>
          <a:srgbClr val="FFFFFF"/>
        </a:lt2>
        <a:accent1>
          <a:srgbClr val="797B9B"/>
        </a:accent1>
        <a:accent2>
          <a:srgbClr val="6B4FB1"/>
        </a:accent2>
        <a:accent3>
          <a:srgbClr val="ADAAB1"/>
        </a:accent3>
        <a:accent4>
          <a:srgbClr val="DADADA"/>
        </a:accent4>
        <a:accent5>
          <a:srgbClr val="BEBFCB"/>
        </a:accent5>
        <a:accent6>
          <a:srgbClr val="6047A0"/>
        </a:accent6>
        <a:hlink>
          <a:srgbClr val="7AACCE"/>
        </a:hlink>
        <a:folHlink>
          <a:srgbClr val="D8D8E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еть 7">
        <a:dk1>
          <a:srgbClr val="808080"/>
        </a:dk1>
        <a:lt1>
          <a:srgbClr val="FFFFCC"/>
        </a:lt1>
        <a:dk2>
          <a:srgbClr val="29527B"/>
        </a:dk2>
        <a:lt2>
          <a:srgbClr val="FFFFFF"/>
        </a:lt2>
        <a:accent1>
          <a:srgbClr val="CCCC00"/>
        </a:accent1>
        <a:accent2>
          <a:srgbClr val="669999"/>
        </a:accent2>
        <a:accent3>
          <a:srgbClr val="ACB3BF"/>
        </a:accent3>
        <a:accent4>
          <a:srgbClr val="DADAAE"/>
        </a:accent4>
        <a:accent5>
          <a:srgbClr val="E2E2AA"/>
        </a:accent5>
        <a:accent6>
          <a:srgbClr val="5C8A8A"/>
        </a:accent6>
        <a:hlink>
          <a:srgbClr val="D8D8EC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еть 8">
        <a:dk1>
          <a:srgbClr val="666699"/>
        </a:dk1>
        <a:lt1>
          <a:srgbClr val="FFFFFF"/>
        </a:lt1>
        <a:dk2>
          <a:srgbClr val="476949"/>
        </a:dk2>
        <a:lt2>
          <a:srgbClr val="FFFFFF"/>
        </a:lt2>
        <a:accent1>
          <a:srgbClr val="CC6600"/>
        </a:accent1>
        <a:accent2>
          <a:srgbClr val="CC9900"/>
        </a:accent2>
        <a:accent3>
          <a:srgbClr val="B1B9B1"/>
        </a:accent3>
        <a:accent4>
          <a:srgbClr val="DADADA"/>
        </a:accent4>
        <a:accent5>
          <a:srgbClr val="E2B8AA"/>
        </a:accent5>
        <a:accent6>
          <a:srgbClr val="B98A00"/>
        </a:accent6>
        <a:hlink>
          <a:srgbClr val="669900"/>
        </a:hlink>
        <a:folHlink>
          <a:srgbClr val="A452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еть 9">
        <a:dk1>
          <a:srgbClr val="000000"/>
        </a:dk1>
        <a:lt1>
          <a:srgbClr val="FFFFFF"/>
        </a:lt1>
        <a:dk2>
          <a:srgbClr val="7C1302"/>
        </a:dk2>
        <a:lt2>
          <a:srgbClr val="CC9900"/>
        </a:lt2>
        <a:accent1>
          <a:srgbClr val="CC9900"/>
        </a:accent1>
        <a:accent2>
          <a:srgbClr val="CC3300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B92D00"/>
        </a:accent6>
        <a:hlink>
          <a:srgbClr val="808080"/>
        </a:hlink>
        <a:folHlink>
          <a:srgbClr val="CC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еть 10">
        <a:dk1>
          <a:srgbClr val="000000"/>
        </a:dk1>
        <a:lt1>
          <a:srgbClr val="FFFFFF"/>
        </a:lt1>
        <a:dk2>
          <a:srgbClr val="330066"/>
        </a:dk2>
        <a:lt2>
          <a:srgbClr val="808080"/>
        </a:lt2>
        <a:accent1>
          <a:srgbClr val="CCCC00"/>
        </a:accent1>
        <a:accent2>
          <a:srgbClr val="669999"/>
        </a:accent2>
        <a:accent3>
          <a:srgbClr val="FFFFFF"/>
        </a:accent3>
        <a:accent4>
          <a:srgbClr val="000000"/>
        </a:accent4>
        <a:accent5>
          <a:srgbClr val="E2E2AA"/>
        </a:accent5>
        <a:accent6>
          <a:srgbClr val="5C8A8A"/>
        </a:accent6>
        <a:hlink>
          <a:srgbClr val="7E9CE8"/>
        </a:hlink>
        <a:folHlink>
          <a:srgbClr val="D8D8E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еть 11">
        <a:dk1>
          <a:srgbClr val="000000"/>
        </a:dk1>
        <a:lt1>
          <a:srgbClr val="FFFFFF"/>
        </a:lt1>
        <a:dk2>
          <a:srgbClr val="008080"/>
        </a:dk2>
        <a:lt2>
          <a:srgbClr val="808080"/>
        </a:lt2>
        <a:accent1>
          <a:srgbClr val="CCCC00"/>
        </a:accent1>
        <a:accent2>
          <a:srgbClr val="669999"/>
        </a:accent2>
        <a:accent3>
          <a:srgbClr val="FFFFFF"/>
        </a:accent3>
        <a:accent4>
          <a:srgbClr val="000000"/>
        </a:accent4>
        <a:accent5>
          <a:srgbClr val="E2E2AA"/>
        </a:accent5>
        <a:accent6>
          <a:srgbClr val="5C8A8A"/>
        </a:accent6>
        <a:hlink>
          <a:srgbClr val="7E9CE8"/>
        </a:hlink>
        <a:folHlink>
          <a:srgbClr val="D8D8E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еть 12">
        <a:dk1>
          <a:srgbClr val="000000"/>
        </a:dk1>
        <a:lt1>
          <a:srgbClr val="FFFFFF"/>
        </a:lt1>
        <a:dk2>
          <a:srgbClr val="4D4D4D"/>
        </a:dk2>
        <a:lt2>
          <a:srgbClr val="808080"/>
        </a:lt2>
        <a:accent1>
          <a:srgbClr val="008080"/>
        </a:accent1>
        <a:accent2>
          <a:srgbClr val="99CC00"/>
        </a:accent2>
        <a:accent3>
          <a:srgbClr val="FFFFFF"/>
        </a:accent3>
        <a:accent4>
          <a:srgbClr val="000000"/>
        </a:accent4>
        <a:accent5>
          <a:srgbClr val="AAC0C0"/>
        </a:accent5>
        <a:accent6>
          <a:srgbClr val="8AB900"/>
        </a:accent6>
        <a:hlink>
          <a:srgbClr val="C0C0C0"/>
        </a:hlink>
        <a:folHlink>
          <a:srgbClr val="FF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еть 13">
        <a:dk1>
          <a:srgbClr val="000000"/>
        </a:dk1>
        <a:lt1>
          <a:srgbClr val="FFFFFF"/>
        </a:lt1>
        <a:dk2>
          <a:srgbClr val="1C1C1C"/>
        </a:dk2>
        <a:lt2>
          <a:srgbClr val="808080"/>
        </a:lt2>
        <a:accent1>
          <a:srgbClr val="008080"/>
        </a:accent1>
        <a:accent2>
          <a:srgbClr val="99CC00"/>
        </a:accent2>
        <a:accent3>
          <a:srgbClr val="FFFFFF"/>
        </a:accent3>
        <a:accent4>
          <a:srgbClr val="000000"/>
        </a:accent4>
        <a:accent5>
          <a:srgbClr val="AAC0C0"/>
        </a:accent5>
        <a:accent6>
          <a:srgbClr val="8AB900"/>
        </a:accent6>
        <a:hlink>
          <a:srgbClr val="C0C0C0"/>
        </a:hlink>
        <a:folHlink>
          <a:srgbClr val="FF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еть 14">
        <a:dk1>
          <a:srgbClr val="000000"/>
        </a:dk1>
        <a:lt1>
          <a:srgbClr val="FFFFFF"/>
        </a:lt1>
        <a:dk2>
          <a:srgbClr val="1C1C1C"/>
        </a:dk2>
        <a:lt2>
          <a:srgbClr val="808080"/>
        </a:lt2>
        <a:accent1>
          <a:srgbClr val="008080"/>
        </a:accent1>
        <a:accent2>
          <a:srgbClr val="FF9900"/>
        </a:accent2>
        <a:accent3>
          <a:srgbClr val="FFFFFF"/>
        </a:accent3>
        <a:accent4>
          <a:srgbClr val="000000"/>
        </a:accent4>
        <a:accent5>
          <a:srgbClr val="AAC0C0"/>
        </a:accent5>
        <a:accent6>
          <a:srgbClr val="E78A00"/>
        </a:accent6>
        <a:hlink>
          <a:srgbClr val="C0C0C0"/>
        </a:hlink>
        <a:folHlink>
          <a:srgbClr val="F8F8F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еть 15">
        <a:dk1>
          <a:srgbClr val="000000"/>
        </a:dk1>
        <a:lt1>
          <a:srgbClr val="FFFFFF"/>
        </a:lt1>
        <a:dk2>
          <a:srgbClr val="008080"/>
        </a:dk2>
        <a:lt2>
          <a:srgbClr val="808080"/>
        </a:lt2>
        <a:accent1>
          <a:srgbClr val="008080"/>
        </a:accent1>
        <a:accent2>
          <a:srgbClr val="99CC00"/>
        </a:accent2>
        <a:accent3>
          <a:srgbClr val="FFFFFF"/>
        </a:accent3>
        <a:accent4>
          <a:srgbClr val="000000"/>
        </a:accent4>
        <a:accent5>
          <a:srgbClr val="AAC0C0"/>
        </a:accent5>
        <a:accent6>
          <a:srgbClr val="8AB900"/>
        </a:accent6>
        <a:hlink>
          <a:srgbClr val="C0C0C0"/>
        </a:hlink>
        <a:folHlink>
          <a:srgbClr val="F8F8F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еть 16">
        <a:dk1>
          <a:srgbClr val="000000"/>
        </a:dk1>
        <a:lt1>
          <a:srgbClr val="FFFFFF"/>
        </a:lt1>
        <a:dk2>
          <a:srgbClr val="080808"/>
        </a:dk2>
        <a:lt2>
          <a:srgbClr val="808080"/>
        </a:lt2>
        <a:accent1>
          <a:srgbClr val="008080"/>
        </a:accent1>
        <a:accent2>
          <a:srgbClr val="99CC00"/>
        </a:accent2>
        <a:accent3>
          <a:srgbClr val="FFFFFF"/>
        </a:accent3>
        <a:accent4>
          <a:srgbClr val="000000"/>
        </a:accent4>
        <a:accent5>
          <a:srgbClr val="AAC0C0"/>
        </a:accent5>
        <a:accent6>
          <a:srgbClr val="8AB900"/>
        </a:accent6>
        <a:hlink>
          <a:srgbClr val="C0C0C0"/>
        </a:hlink>
        <a:folHlink>
          <a:srgbClr val="F8F8F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1+" id="{F7BBB245-C9BC-BA43-80AB-C21372824DAE}" vid="{6FBB5A1C-A9B2-3C43-B7D7-CBD79BB86CE0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Документ" ma:contentTypeID="0x01010016FAC3A0D30DAA42AF4EBACF79D57079" ma:contentTypeVersion="1" ma:contentTypeDescription="Создание документа." ma:contentTypeScope="" ma:versionID="5b038f186db50e1ddcdbacd989e9fd93">
  <xsd:schema xmlns:xsd="http://www.w3.org/2001/XMLSchema" xmlns:xs="http://www.w3.org/2001/XMLSchema" xmlns:p="http://schemas.microsoft.com/office/2006/metadata/properties" xmlns:ns2="7bda88f5-81ee-4ce0-acd0-0fc58edecc95" xmlns:ns3="9b0c9865-9e5f-4a19-8def-db8deaed8a57" targetNamespace="http://schemas.microsoft.com/office/2006/metadata/properties" ma:root="true" ma:fieldsID="6f43ea1788a8d090c714bc610b22df34" ns2:_="" ns3:_="">
    <xsd:import namespace="7bda88f5-81ee-4ce0-acd0-0fc58edecc95"/>
    <xsd:import namespace="9b0c9865-9e5f-4a19-8def-db8deaed8a57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3:_x041e__x043f__x0438__x0441__x0430__x043d__x0438__x0435_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bda88f5-81ee-4ce0-acd0-0fc58edecc95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Значение идентификатора документа" ma:description="Значение идентификатора документа, присвоенного данному элементу." ma:internalName="_dlc_DocId" ma:readOnly="true">
      <xsd:simpleType>
        <xsd:restriction base="dms:Text"/>
      </xsd:simpleType>
    </xsd:element>
    <xsd:element name="_dlc_DocIdUrl" ma:index="9" nillable="true" ma:displayName="Идентификатор документа" ma:description="Постоянная ссылка на этот документ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Сохранить идентификатор" ma:description="Сохранять идентификатор при добавлении." ma:hidden="true" ma:internalName="_dlc_DocIdPersistId" ma:readOnly="true">
      <xsd:simpleType>
        <xsd:restriction base="dms:Boolea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b0c9865-9e5f-4a19-8def-db8deaed8a57" elementFormDefault="qualified">
    <xsd:import namespace="http://schemas.microsoft.com/office/2006/documentManagement/types"/>
    <xsd:import namespace="http://schemas.microsoft.com/office/infopath/2007/PartnerControls"/>
    <xsd:element name="_x041e__x043f__x0438__x0441__x0430__x043d__x0438__x0435_" ma:index="11" nillable="true" ma:displayName="Описание" ma:internalName="_x041e__x043f__x0438__x0441__x0430__x043d__x0438__x0435_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Тип контента"/>
        <xsd:element ref="dc:title" minOccurs="0" maxOccurs="1" ma:index="4" ma:displayName="Название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Version=15.0.0.0, Culture=neutral, PublicKeyToken=71e9bce111e9429c</Assembly>
    <Class>Microsoft.Office.DocumentManagement.Internal.DocIdHandler</Class>
    <Data/>
    <Filter/>
  </Receiver>
</spe:Receivers>
</file>

<file path=customXml/item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dlc_DocId xmlns="7bda88f5-81ee-4ce0-acd0-0fc58edecc95">E76AX7DTSNFM-10-805</_dlc_DocId>
    <_dlc_DocIdUrl xmlns="7bda88f5-81ee-4ce0-acd0-0fc58edecc95">
      <Url>https://sharepoint/portals/template/_layouts/15/DocIdRedir.aspx?ID=E76AX7DTSNFM-10-805</Url>
      <Description>E76AX7DTSNFM-10-805</Description>
    </_dlc_DocIdUrl>
    <_x041e__x043f__x0438__x0441__x0430__x043d__x0438__x0435_ xmlns="9b0c9865-9e5f-4a19-8def-db8deaed8a57" xsi:nil="true"/>
  </documentManagement>
</p:properties>
</file>

<file path=customXml/itemProps1.xml><?xml version="1.0" encoding="utf-8"?>
<ds:datastoreItem xmlns:ds="http://schemas.openxmlformats.org/officeDocument/2006/customXml" ds:itemID="{92F92E0E-ED67-41DF-96C8-B1A6E4369BDA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72FFB9B5-4495-4C13-BA14-466E85A0B7E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bda88f5-81ee-4ce0-acd0-0fc58edecc95"/>
    <ds:schemaRef ds:uri="9b0c9865-9e5f-4a19-8def-db8deaed8a5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1FC1EEFD-48C5-4F7B-8517-DBB3AEC775EE}">
  <ds:schemaRefs>
    <ds:schemaRef ds:uri="http://schemas.microsoft.com/sharepoint/events"/>
  </ds:schemaRefs>
</ds:datastoreItem>
</file>

<file path=customXml/itemProps4.xml><?xml version="1.0" encoding="utf-8"?>
<ds:datastoreItem xmlns:ds="http://schemas.openxmlformats.org/officeDocument/2006/customXml" ds:itemID="{20A7FD75-1E90-43D2-ABF1-A6C12E8540AE}">
  <ds:schemaRefs>
    <ds:schemaRef ds:uri="http://schemas.microsoft.com/office/2006/documentManagement/types"/>
    <ds:schemaRef ds:uri="http://purl.org/dc/elements/1.1/"/>
    <ds:schemaRef ds:uri="http://schemas.microsoft.com/office/2006/metadata/properties"/>
    <ds:schemaRef ds:uri="7bda88f5-81ee-4ce0-acd0-0fc58edecc95"/>
    <ds:schemaRef ds:uri="9b0c9865-9e5f-4a19-8def-db8deaed8a57"/>
    <ds:schemaRef ds:uri="http://purl.org/dc/terms/"/>
    <ds:schemaRef ds:uri="http://purl.org/dc/dcmitype/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Sibur-A4-horisontal</Template>
  <TotalTime>7702</TotalTime>
  <Words>4652</Words>
  <Application>Microsoft Office PowerPoint</Application>
  <PresentationFormat>Экран (16:9)</PresentationFormat>
  <Paragraphs>715</Paragraphs>
  <Slides>50</Slides>
  <Notes>14</Notes>
  <HiddenSlides>1</HiddenSlides>
  <MMClips>0</MMClips>
  <ScaleCrop>false</ScaleCrop>
  <HeadingPairs>
    <vt:vector size="8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50</vt:i4>
      </vt:variant>
    </vt:vector>
  </HeadingPairs>
  <TitlesOfParts>
    <vt:vector size="61" baseType="lpstr">
      <vt:lpstr>Adobe Heiti Std R</vt:lpstr>
      <vt:lpstr>Arial</vt:lpstr>
      <vt:lpstr>Arial Narrow</vt:lpstr>
      <vt:lpstr>Calibri</vt:lpstr>
      <vt:lpstr>Cambria Math</vt:lpstr>
      <vt:lpstr>ProximaNova</vt:lpstr>
      <vt:lpstr>Times New Roman</vt:lpstr>
      <vt:lpstr>TodaySB</vt:lpstr>
      <vt:lpstr>Wingdings</vt:lpstr>
      <vt:lpstr>SIBUR_16:9_Внешний</vt:lpstr>
      <vt:lpstr>think-cell Slide</vt:lpstr>
      <vt:lpstr>Рекламационный анализ: принципы, методы исследования</vt:lpstr>
      <vt:lpstr>Презентация PowerPoint</vt:lpstr>
      <vt:lpstr>Презентация PowerPoint</vt:lpstr>
      <vt:lpstr>Презентация PowerPoint</vt:lpstr>
      <vt:lpstr>Для чего нужны исследования полимеров?</vt:lpstr>
      <vt:lpstr>Основные этапы расследования</vt:lpstr>
      <vt:lpstr>Как мы испытываем полимеры?</vt:lpstr>
      <vt:lpstr>Испытания готовых изделий</vt:lpstr>
      <vt:lpstr>Испытания плёнок</vt:lpstr>
      <vt:lpstr>Важнейшие эксплуатационные свойства пленок</vt:lpstr>
      <vt:lpstr>Оценка прочности плёнок: определение прочности при раздире</vt:lpstr>
      <vt:lpstr>Оценка прочности плёнок: определение ударной прочности плёнок</vt:lpstr>
      <vt:lpstr>Определение блокирующей силы</vt:lpstr>
      <vt:lpstr>Оценка сварных свойств пленок</vt:lpstr>
      <vt:lpstr>Важнейшие эксплуатационные свойства пленок</vt:lpstr>
      <vt:lpstr>Важнейшие эксплуатационные свойства пленок</vt:lpstr>
      <vt:lpstr>Барьерные свойства пленок </vt:lpstr>
      <vt:lpstr>Адгезионные свойства пленок</vt:lpstr>
      <vt:lpstr>Презентация PowerPoint</vt:lpstr>
      <vt:lpstr>Контроль толщины стенки изделий</vt:lpstr>
      <vt:lpstr>Определение усадки и коробления</vt:lpstr>
      <vt:lpstr>Механическая прочность: стойкость к вертикальной нагрузке</vt:lpstr>
      <vt:lpstr>Механическая прочность: стойкость к удару при свободном падении</vt:lpstr>
      <vt:lpstr>Презентация PowerPoint</vt:lpstr>
      <vt:lpstr>Определение стойкости труб к внутреннему давлению</vt:lpstr>
      <vt:lpstr>Расчет минимальной гидростатической прочности  (MRS)</vt:lpstr>
      <vt:lpstr>Определение стойкости труб к быстрому распространению трещин</vt:lpstr>
      <vt:lpstr>Определение изменения длины трубы после прогрева</vt:lpstr>
      <vt:lpstr>Определение ударной прочности труб методом свободнопадающего груза</vt:lpstr>
      <vt:lpstr>Какими методами можно исследовать химическую структуру полимеров?</vt:lpstr>
      <vt:lpstr>Презентация PowerPoint</vt:lpstr>
      <vt:lpstr>Дифференциальная сканирующая калориметрия (ДСК)</vt:lpstr>
      <vt:lpstr>Дифференциальная сканирующая калориметрия  (характеристические температуры)</vt:lpstr>
      <vt:lpstr>Дифференциальная сканирующая калориметрия  (характеристические температуры)</vt:lpstr>
      <vt:lpstr>Вопрос: какие полимеры на графике?</vt:lpstr>
      <vt:lpstr>Дифференциальная сканирующая калориметрия (идентификация полимера)</vt:lpstr>
      <vt:lpstr>Дифференциальная сканирующая калориметрия (эффект нуклеатора)</vt:lpstr>
      <vt:lpstr>Инфракрасная спектроскопия</vt:lpstr>
      <vt:lpstr>Инфракрасная спектроскопия</vt:lpstr>
      <vt:lpstr>Хроматография</vt:lpstr>
      <vt:lpstr>Гель-проникающая хроматография</vt:lpstr>
      <vt:lpstr>Препаративные методы</vt:lpstr>
      <vt:lpstr>Препаративные методы</vt:lpstr>
      <vt:lpstr>Оптическая и электронная микроскопия</vt:lpstr>
      <vt:lpstr>    Оптическая микроскопия (оценка степени распределения технического углерода)</vt:lpstr>
      <vt:lpstr>Оптическая микроскопия (оценка степени распределения технического углерода)</vt:lpstr>
      <vt:lpstr>Идентификация включений методом СЭМ</vt:lpstr>
      <vt:lpstr>Презентация PowerPoint</vt:lpstr>
      <vt:lpstr>Презентация PowerPoint</vt:lpstr>
      <vt:lpstr>Технологические испытания.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Самойленко Наталья Владимировна</dc:creator>
  <cp:lastModifiedBy>Асланян Артур Самвелович</cp:lastModifiedBy>
  <cp:revision>790</cp:revision>
  <cp:lastPrinted>2022-03-25T13:38:17Z</cp:lastPrinted>
  <dcterms:created xsi:type="dcterms:W3CDTF">2017-07-26T15:34:06Z</dcterms:created>
  <dcterms:modified xsi:type="dcterms:W3CDTF">2022-03-31T08:07:27Z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0x01010016FAC3A0D30DAA42AF4EBACF79D57079</vt:lpwstr>
  </property>
  <property fmtid="{D5CDD505-2E9C-101B-9397-08002B2CF9AE}" pid="3" name="_dlc_DocIdItemGuid">
    <vt:lpwstr>b4891c04-bd77-4882-9f7a-e6eff6c19009</vt:lpwstr>
  </property>
</Properties>
</file>