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6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5"/>
    <p:sldMasterId id="2147484766" r:id="rId6"/>
    <p:sldMasterId id="2147484702" r:id="rId7"/>
    <p:sldMasterId id="2147484292" r:id="rId8"/>
    <p:sldMasterId id="2147484701" r:id="rId9"/>
    <p:sldMasterId id="2147484537" r:id="rId10"/>
  </p:sldMasterIdLst>
  <p:notesMasterIdLst>
    <p:notesMasterId r:id="rId28"/>
  </p:notesMasterIdLst>
  <p:handoutMasterIdLst>
    <p:handoutMasterId r:id="rId29"/>
  </p:handoutMasterIdLst>
  <p:sldIdLst>
    <p:sldId id="495" r:id="rId11"/>
    <p:sldId id="487" r:id="rId12"/>
    <p:sldId id="498" r:id="rId13"/>
    <p:sldId id="488" r:id="rId14"/>
    <p:sldId id="497" r:id="rId15"/>
    <p:sldId id="500" r:id="rId16"/>
    <p:sldId id="493" r:id="rId17"/>
    <p:sldId id="489" r:id="rId18"/>
    <p:sldId id="491" r:id="rId19"/>
    <p:sldId id="501" r:id="rId20"/>
    <p:sldId id="502" r:id="rId21"/>
    <p:sldId id="503" r:id="rId22"/>
    <p:sldId id="504" r:id="rId23"/>
    <p:sldId id="479" r:id="rId24"/>
    <p:sldId id="505" r:id="rId25"/>
    <p:sldId id="492" r:id="rId26"/>
    <p:sldId id="496" r:id="rId27"/>
  </p:sldIdLst>
  <p:sldSz cx="9144000" cy="5143500" type="screen16x9"/>
  <p:notesSz cx="6858000" cy="9144000"/>
  <p:custDataLst>
    <p:tags r:id="rId30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ая часть" id="{0051B5CB-2B8F-4FF7-8BBA-D5EEA3048BF6}">
          <p14:sldIdLst>
            <p14:sldId id="495"/>
            <p14:sldId id="487"/>
            <p14:sldId id="498"/>
            <p14:sldId id="488"/>
            <p14:sldId id="497"/>
            <p14:sldId id="500"/>
            <p14:sldId id="493"/>
            <p14:sldId id="489"/>
            <p14:sldId id="491"/>
            <p14:sldId id="501"/>
            <p14:sldId id="502"/>
            <p14:sldId id="503"/>
            <p14:sldId id="504"/>
            <p14:sldId id="479"/>
            <p14:sldId id="505"/>
          </p14:sldIdLst>
        </p14:section>
        <p14:section name="Приложение" id="{96BC49D1-1256-4B3C-B9F7-F62FF7956230}">
          <p14:sldIdLst>
            <p14:sldId id="492"/>
            <p14:sldId id="4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Самойленко" initials="НС" lastIdx="1" clrIdx="0">
    <p:extLst>
      <p:ext uri="{19B8F6BF-5375-455C-9EA6-DF929625EA0E}">
        <p15:presenceInfo xmlns:p15="http://schemas.microsoft.com/office/powerpoint/2012/main" userId="fcfc93b243611c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003D4C"/>
    <a:srgbClr val="008C95"/>
    <a:srgbClr val="E04E39"/>
    <a:srgbClr val="FABE19"/>
    <a:srgbClr val="77E2C3"/>
    <a:srgbClr val="008CFA"/>
    <a:srgbClr val="FFC000"/>
    <a:srgbClr val="FA786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9" autoAdjust="0"/>
    <p:restoredTop sz="96395" autoAdjust="0"/>
  </p:normalViewPr>
  <p:slideViewPr>
    <p:cSldViewPr snapToGrid="0">
      <p:cViewPr varScale="1">
        <p:scale>
          <a:sx n="144" d="100"/>
          <a:sy n="144" d="100"/>
        </p:scale>
        <p:origin x="21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150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E996-BAC1-4F64-B70A-C57C55581E6E}" type="datetime4">
              <a:rPr lang="ru-RU" smtClean="0"/>
              <a:t>18 апреля 2022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5374-BFD1-4068-ABE3-5F919E1E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277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8A26-3251-47B2-9790-23CD65BA0AA9}" type="datetime4">
              <a:rPr lang="ru-RU" smtClean="0"/>
              <a:t>18 апреля 2022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9E7D-DF78-4283-97F9-86BECCE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628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8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4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1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4.bin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6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09206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8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89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15359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0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3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5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1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70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3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79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3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07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04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1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92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4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310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2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0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8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09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5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3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29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7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0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6774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580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3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08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smtClea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chemeClr val="bg1"/>
                </a:solidFill>
              </a:rPr>
              <a:t>Образец заголовка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51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2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5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7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9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676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6392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95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1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5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5985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26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1210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03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53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1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48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4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936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3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2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204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5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97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6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4891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1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FFFF"/>
                </a:solidFill>
              </a:rPr>
              <a:t>Партнеры</a:t>
            </a:r>
            <a:r>
              <a:rPr lang="ru-RU" sz="1100" baseline="0" dirty="0" smtClean="0">
                <a:solidFill>
                  <a:srgbClr val="FFFFFF"/>
                </a:solidFill>
              </a:rPr>
              <a:t> для роста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м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0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8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50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0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0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3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3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5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0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36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2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833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4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6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81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64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5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82403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Подзаголовок (заполняется по необходимости)</a:t>
            </a:r>
            <a:endParaRPr lang="ru-RU" dirty="0" smtClean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8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60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35539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26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01983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0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9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6401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23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0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55534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2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1180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4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3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69038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63212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29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2447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5104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4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4705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4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91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29495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0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57279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9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3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7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50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073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1" y="296595"/>
            <a:ext cx="6881248" cy="682940"/>
          </a:xfrm>
        </p:spPr>
        <p:txBody>
          <a:bodyPr vert="horz"/>
          <a:lstStyle>
            <a:lvl1pPr>
              <a:lnSpc>
                <a:spcPct val="85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426798" y="171315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 userDrawn="1"/>
        </p:nvGrpSpPr>
        <p:grpSpPr>
          <a:xfrm>
            <a:off x="7426798" y="3426300"/>
            <a:ext cx="1717202" cy="17172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6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148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859560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7426800" y="0"/>
            <a:ext cx="1717200" cy="1718102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7426800" y="3425398"/>
            <a:ext cx="1717200" cy="1718102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7426800" y="1718100"/>
            <a:ext cx="1716299" cy="17172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 userDrawn="1"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0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93709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6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051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8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910116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 userDrawn="1"/>
        </p:nvSpPr>
        <p:spPr bwMode="auto">
          <a:xfrm>
            <a:off x="7426800" y="0"/>
            <a:ext cx="1717200" cy="17172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 userDrawn="1"/>
        </p:nvSpPr>
        <p:spPr bwMode="auto">
          <a:xfrm>
            <a:off x="8009825" y="583025"/>
            <a:ext cx="551150" cy="551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7426800" y="3426300"/>
            <a:ext cx="1716299" cy="171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426800" y="1713150"/>
            <a:ext cx="1716299" cy="17172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044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84237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800" y="1713150"/>
            <a:ext cx="1717200" cy="17172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1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77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58357" cy="682940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798" y="1713150"/>
            <a:ext cx="1716299" cy="17172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8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643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92863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171315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 userDrawn="1"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3426300"/>
            <a:ext cx="1716299" cy="17172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 userDrawn="1"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 userDrawn="1"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771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7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49731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7426800" y="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7428250" y="1713150"/>
            <a:ext cx="171575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7426800" y="342630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4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48348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48348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7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1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8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5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1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0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3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15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158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45293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5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6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61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8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9205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920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4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0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3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4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8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444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444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4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8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00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0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3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307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571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0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7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4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318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98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4567624" cy="3028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40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576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49132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7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6098400" y="151854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152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4575600" y="1518541"/>
            <a:ext cx="15228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7707337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4737334" y="1659593"/>
            <a:ext cx="1242551" cy="130628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7707337" y="352871"/>
            <a:ext cx="1074058" cy="108643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28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8400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4576376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07086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5" y="347884"/>
            <a:ext cx="1271579" cy="255497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1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6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098400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4576376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7335" y="3149601"/>
            <a:ext cx="1242551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40490" y="347884"/>
            <a:ext cx="1044735" cy="255497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37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2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9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8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27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4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743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2899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3607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45763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487953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4701178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63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2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6077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162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2069626" y="2846281"/>
            <a:ext cx="25020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6285226" y="2846281"/>
            <a:ext cx="25020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212811" y="2957660"/>
            <a:ext cx="218646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442991" y="2957660"/>
            <a:ext cx="2186469" cy="151881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9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0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433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46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92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4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00677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6840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2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8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1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16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28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0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5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1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1288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9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87973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6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8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923927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1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8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0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8532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1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5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4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4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4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0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31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98323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64" name="Прямоугольник 6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6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935691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4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209048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7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183916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9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04682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06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64308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5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77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900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7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82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4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71" y="119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1" y="119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2" y="214878"/>
            <a:ext cx="7772400" cy="569620"/>
          </a:xfrm>
          <a:prstGeom prst="rect">
            <a:avLst/>
          </a:prstGeom>
        </p:spPr>
        <p:txBody>
          <a:bodyPr/>
          <a:lstStyle>
            <a:lvl1pPr algn="l">
              <a:defRPr sz="1425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50-BD4F-4707-BC6D-033BD38831B6}" type="slidenum">
              <a:rPr lang="ru-RU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652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Специальные пластификаторы. Расширение продуктового ассортимента для строительного сегмента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59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2374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59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52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6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5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2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2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8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siburofficial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2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 smtClean="0"/>
              <a:t>Телеграм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9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458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32.xml"/><Relationship Id="rId5" Type="http://schemas.openxmlformats.org/officeDocument/2006/relationships/slideLayout" Target="../slideLayouts/slideLayout32.xml"/><Relationship Id="rId10" Type="http://schemas.openxmlformats.org/officeDocument/2006/relationships/tags" Target="../tags/tag31.xml"/><Relationship Id="rId4" Type="http://schemas.openxmlformats.org/officeDocument/2006/relationships/slideLayout" Target="../slideLayouts/slideLayout31.xml"/><Relationship Id="rId9" Type="http://schemas.openxmlformats.org/officeDocument/2006/relationships/vmlDrawing" Target="../drawings/vmlDrawing29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oleObject" Target="../embeddings/oleObject37.bin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vmlDrawing" Target="../drawings/vmlDrawing37.v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tags" Target="../tags/tag71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vmlDrawing" Target="../drawings/vmlDrawing67.v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oleObject" Target="../embeddings/oleObject67.bin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theme" Target="../theme/theme4.xml"/><Relationship Id="rId30" Type="http://schemas.openxmlformats.org/officeDocument/2006/relationships/tags" Target="../tags/tag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oleObject" Target="../embeddings/oleObject93.bin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ags" Target="../tags/tag9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ags" Target="../tags/tag98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93.vml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42" Type="http://schemas.openxmlformats.org/officeDocument/2006/relationships/slideLayout" Target="../slideLayouts/slideLayout139.xml"/><Relationship Id="rId47" Type="http://schemas.openxmlformats.org/officeDocument/2006/relationships/tags" Target="../tags/tag102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46" Type="http://schemas.openxmlformats.org/officeDocument/2006/relationships/tags" Target="../tags/tag101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40" Type="http://schemas.openxmlformats.org/officeDocument/2006/relationships/slideLayout" Target="../slideLayouts/slideLayout137.xml"/><Relationship Id="rId45" Type="http://schemas.openxmlformats.org/officeDocument/2006/relationships/vmlDrawing" Target="../drawings/vmlDrawing95.v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43" Type="http://schemas.openxmlformats.org/officeDocument/2006/relationships/slideLayout" Target="../slideLayouts/slideLayout140.xml"/><Relationship Id="rId48" Type="http://schemas.openxmlformats.org/officeDocument/2006/relationships/oleObject" Target="../embeddings/oleObject95.bin"/><Relationship Id="rId8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0721311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5" name="Слайд think-cell" r:id="rId32" imgW="270" imgH="270" progId="TCLayout.ActiveDocument.1">
                  <p:embed/>
                </p:oleObj>
              </mc:Choice>
              <mc:Fallback>
                <p:oleObj name="Слайд think-cell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</a:t>
            </a:r>
            <a:r>
              <a:rPr lang="ru-RU" dirty="0" smtClean="0"/>
              <a:t>(</a:t>
            </a:r>
            <a:r>
              <a:rPr lang="ru-RU" dirty="0"/>
              <a:t>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36" r:id="rId3"/>
    <p:sldLayoutId id="2147484637" r:id="rId4"/>
    <p:sldLayoutId id="2147484638" r:id="rId5"/>
    <p:sldLayoutId id="2147484207" r:id="rId6"/>
    <p:sldLayoutId id="2147484559" r:id="rId7"/>
    <p:sldLayoutId id="2147484581" r:id="rId8"/>
    <p:sldLayoutId id="2147484560" r:id="rId9"/>
    <p:sldLayoutId id="2147484564" r:id="rId10"/>
    <p:sldLayoutId id="2147484566" r:id="rId11"/>
    <p:sldLayoutId id="2147484562" r:id="rId12"/>
    <p:sldLayoutId id="2147484574" r:id="rId13"/>
    <p:sldLayoutId id="2147484563" r:id="rId14"/>
    <p:sldLayoutId id="2147484583" r:id="rId15"/>
    <p:sldLayoutId id="2147484584" r:id="rId16"/>
    <p:sldLayoutId id="2147484561" r:id="rId17"/>
    <p:sldLayoutId id="2147484585" r:id="rId18"/>
    <p:sldLayoutId id="2147484565" r:id="rId19"/>
    <p:sldLayoutId id="2147484567" r:id="rId20"/>
    <p:sldLayoutId id="2147484580" r:id="rId21"/>
    <p:sldLayoutId id="2147484568" r:id="rId22"/>
    <p:sldLayoutId id="2147484582" r:id="rId23"/>
    <p:sldLayoutId id="2147484573" r:id="rId24"/>
    <p:sldLayoutId id="2147484572" r:id="rId25"/>
    <p:sldLayoutId id="2147484778" r:id="rId26"/>
    <p:sldLayoutId id="2147484779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480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957" userDrawn="1">
          <p15:clr>
            <a:srgbClr val="F26B43"/>
          </p15:clr>
        </p15:guide>
        <p15:guide id="13" orient="horz" pos="1914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2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31887"/>
            <a:ext cx="8426451" cy="341792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39723"/>
            <a:ext cx="8423271" cy="6829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2" y="4755453"/>
            <a:ext cx="322438" cy="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7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9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45282"/>
            <a:ext cx="8426451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22" r:id="rId9"/>
    <p:sldLayoutId id="2147484711" r:id="rId10"/>
    <p:sldLayoutId id="2147484712" r:id="rId11"/>
    <p:sldLayoutId id="2147484713" r:id="rId12"/>
    <p:sldLayoutId id="2147484714" r:id="rId13"/>
    <p:sldLayoutId id="2147484715" r:id="rId14"/>
    <p:sldLayoutId id="2147484716" r:id="rId15"/>
    <p:sldLayoutId id="2147484740" r:id="rId16"/>
    <p:sldLayoutId id="2147484741" r:id="rId17"/>
    <p:sldLayoutId id="2147484742" r:id="rId18"/>
    <p:sldLayoutId id="2147484745" r:id="rId19"/>
    <p:sldLayoutId id="2147484746" r:id="rId20"/>
    <p:sldLayoutId id="2147484747" r:id="rId21"/>
    <p:sldLayoutId id="2147484748" r:id="rId22"/>
    <p:sldLayoutId id="2147484743" r:id="rId23"/>
    <p:sldLayoutId id="2147484744" r:id="rId24"/>
    <p:sldLayoutId id="2147484717" r:id="rId25"/>
    <p:sldLayoutId id="2147484718" r:id="rId26"/>
    <p:sldLayoutId id="2147484719" r:id="rId27"/>
    <p:sldLayoutId id="2147484720" r:id="rId28"/>
    <p:sldLayoutId id="2147484721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3556842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00" name="Слайд think-cell" r:id="rId31" imgW="270" imgH="270" progId="TCLayout.ActiveDocument.1">
                  <p:embed/>
                </p:oleObj>
              </mc:Choice>
              <mc:Fallback>
                <p:oleObj name="Слайд think-cell" r:id="rId3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78" name="Группа 77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79" name="Прямоугольник 78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6" r:id="rId2"/>
    <p:sldLayoutId id="2147484684" r:id="rId3"/>
    <p:sldLayoutId id="2147484686" r:id="rId4"/>
    <p:sldLayoutId id="2147484685" r:id="rId5"/>
    <p:sldLayoutId id="2147484672" r:id="rId6"/>
    <p:sldLayoutId id="2147484674" r:id="rId7"/>
    <p:sldLayoutId id="2147484673" r:id="rId8"/>
    <p:sldLayoutId id="2147484752" r:id="rId9"/>
    <p:sldLayoutId id="2147484753" r:id="rId10"/>
    <p:sldLayoutId id="2147484754" r:id="rId11"/>
    <p:sldLayoutId id="2147484675" r:id="rId12"/>
    <p:sldLayoutId id="2147484676" r:id="rId13"/>
    <p:sldLayoutId id="2147484751" r:id="rId14"/>
    <p:sldLayoutId id="2147484677" r:id="rId15"/>
    <p:sldLayoutId id="2147484749" r:id="rId16"/>
    <p:sldLayoutId id="2147484750" r:id="rId17"/>
    <p:sldLayoutId id="2147484681" r:id="rId18"/>
    <p:sldLayoutId id="2147484682" r:id="rId19"/>
    <p:sldLayoutId id="2147484683" r:id="rId20"/>
    <p:sldLayoutId id="2147484678" r:id="rId21"/>
    <p:sldLayoutId id="2147484679" r:id="rId22"/>
    <p:sldLayoutId id="2147484680" r:id="rId23"/>
    <p:sldLayoutId id="2147484780" r:id="rId24"/>
    <p:sldLayoutId id="2147484781" r:id="rId25"/>
    <p:sldLayoutId id="2147484782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4800" userDrawn="1">
          <p15:clr>
            <a:srgbClr val="F26B43"/>
          </p15:clr>
        </p15:guide>
        <p15:guide id="8" orient="horz" pos="1915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1920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orient="horz" pos="962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41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55" r:id="rId2"/>
    <p:sldLayoutId id="2147484737" r:id="rId3"/>
    <p:sldLayoutId id="2147484736" r:id="rId4"/>
    <p:sldLayoutId id="2147484735" r:id="rId5"/>
    <p:sldLayoutId id="2147484734" r:id="rId6"/>
    <p:sldLayoutId id="2147484729" r:id="rId7"/>
    <p:sldLayoutId id="214748473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03372853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90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</a:t>
            </a:r>
            <a:r>
              <a:rPr lang="ru-RU" dirty="0" smtClean="0"/>
              <a:t>заголовка (заголовок не более 2 строк)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7" name="Группа 56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58" name="Прямоугольник 57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76" name="Прямоугольник 7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7" name="Прямоугольник 7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8" name="Прямоугольник 7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9" name="Прямоугольник 7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612" r:id="rId2"/>
    <p:sldLayoutId id="2147484631" r:id="rId3"/>
    <p:sldLayoutId id="2147484635" r:id="rId4"/>
    <p:sldLayoutId id="2147484622" r:id="rId5"/>
    <p:sldLayoutId id="2147484621" r:id="rId6"/>
    <p:sldLayoutId id="2147484633" r:id="rId7"/>
    <p:sldLayoutId id="2147484615" r:id="rId8"/>
    <p:sldLayoutId id="2147484619" r:id="rId9"/>
    <p:sldLayoutId id="2147484617" r:id="rId10"/>
    <p:sldLayoutId id="2147484618" r:id="rId11"/>
    <p:sldLayoutId id="2147484614" r:id="rId12"/>
    <p:sldLayoutId id="2147484616" r:id="rId13"/>
    <p:sldLayoutId id="2147484620" r:id="rId14"/>
    <p:sldLayoutId id="2147484634" r:id="rId15"/>
    <p:sldLayoutId id="2147484695" r:id="rId16"/>
    <p:sldLayoutId id="2147484632" r:id="rId17"/>
    <p:sldLayoutId id="2147484696" r:id="rId18"/>
    <p:sldLayoutId id="2147484629" r:id="rId19"/>
    <p:sldLayoutId id="2147484670" r:id="rId20"/>
    <p:sldLayoutId id="2147484697" r:id="rId21"/>
    <p:sldLayoutId id="2147484698" r:id="rId22"/>
    <p:sldLayoutId id="2147484541" r:id="rId23"/>
    <p:sldLayoutId id="2147484613" r:id="rId24"/>
    <p:sldLayoutId id="2147484624" r:id="rId25"/>
    <p:sldLayoutId id="2147484623" r:id="rId26"/>
    <p:sldLayoutId id="2147484627" r:id="rId27"/>
    <p:sldLayoutId id="2147484628" r:id="rId28"/>
    <p:sldLayoutId id="2147484605" r:id="rId29"/>
    <p:sldLayoutId id="2147484542" r:id="rId30"/>
    <p:sldLayoutId id="2147484604" r:id="rId31"/>
    <p:sldLayoutId id="2147484663" r:id="rId32"/>
    <p:sldLayoutId id="2147484664" r:id="rId33"/>
    <p:sldLayoutId id="2147484665" r:id="rId34"/>
    <p:sldLayoutId id="2147484666" r:id="rId35"/>
    <p:sldLayoutId id="2147484667" r:id="rId36"/>
    <p:sldLayoutId id="2147484668" r:id="rId37"/>
    <p:sldLayoutId id="2147484543" r:id="rId38"/>
    <p:sldLayoutId id="2147484544" r:id="rId39"/>
    <p:sldLayoutId id="2147484756" r:id="rId40"/>
    <p:sldLayoutId id="2147484606" r:id="rId41"/>
    <p:sldLayoutId id="2147484757" r:id="rId42"/>
    <p:sldLayoutId id="2147484546" r:id="rId4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96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4800" userDrawn="1">
          <p15:clr>
            <a:srgbClr val="F26B43"/>
          </p15:clr>
        </p15:guide>
        <p15:guide id="12" orient="horz" pos="1915" userDrawn="1">
          <p15:clr>
            <a:srgbClr val="F26B43"/>
          </p15:clr>
        </p15:guide>
        <p15:guide id="13" orient="horz" pos="645" userDrawn="1">
          <p15:clr>
            <a:srgbClr val="F26B43"/>
          </p15:clr>
        </p15:guide>
        <p15:guide id="14" orient="horz" pos="9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ic.com/en/products/polymers/polyethylene-pe" TargetMode="External"/><Relationship Id="rId2" Type="http://schemas.openxmlformats.org/officeDocument/2006/relationships/hyperlink" Target="https://www.sibur.ru/ru/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s://www.braskem.com.br/product-search" TargetMode="External"/><Relationship Id="rId5" Type="http://schemas.openxmlformats.org/officeDocument/2006/relationships/hyperlink" Target="https://gailonline.com/contacts.html" TargetMode="External"/><Relationship Id="rId4" Type="http://schemas.openxmlformats.org/officeDocument/2006/relationships/hyperlink" Target="https://www.gcmgrp.com/Web/contac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olyfill.co.in/Product.aspx?Pid=1" TargetMode="External"/><Relationship Id="rId3" Type="http://schemas.openxmlformats.org/officeDocument/2006/relationships/hyperlink" Target="https://www.lgchem.com/product/PD00000004" TargetMode="External"/><Relationship Id="rId7" Type="http://schemas.openxmlformats.org/officeDocument/2006/relationships/hyperlink" Target="https://pdf.indiamart.com/impdf/20809722933/MY-46247214/pib-compound.pdf" TargetMode="External"/><Relationship Id="rId2" Type="http://schemas.openxmlformats.org/officeDocument/2006/relationships/hyperlink" Target="https://www.sabic.com/en/about/locations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://www.greenpoly.com/contact_us.htm" TargetMode="External"/><Relationship Id="rId5" Type="http://schemas.openxmlformats.org/officeDocument/2006/relationships/hyperlink" Target="https://jp.mitsuichemicals.com/en/special/tafmer/contacts/index.htm" TargetMode="External"/><Relationship Id="rId10" Type="http://schemas.openxmlformats.org/officeDocument/2006/relationships/hyperlink" Target="https://www.globalsources.com/si/AS/Shenzhen-Beihua/6008831761260/pdtl/Pib-Masterbatch/1113732618.htm" TargetMode="External"/><Relationship Id="rId4" Type="http://schemas.openxmlformats.org/officeDocument/2006/relationships/hyperlink" Target="https://www.skchemicals.com/en/support/location_map.aspx" TargetMode="External"/><Relationship Id="rId9" Type="http://schemas.openxmlformats.org/officeDocument/2006/relationships/hyperlink" Target="https://www.polytechs.fr/contacter-polytechs-ien7f5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ic.com/en/about/locations" TargetMode="External"/><Relationship Id="rId2" Type="http://schemas.openxmlformats.org/officeDocument/2006/relationships/hyperlink" Target="http://www.sinopecgroup.com/" TargetMode="Externa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bic.com/en/about/locations" TargetMode="Externa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ars2.com/" TargetMode="External"/><Relationship Id="rId3" Type="http://schemas.openxmlformats.org/officeDocument/2006/relationships/slideLayout" Target="../slideLayouts/slideLayout65.xml"/><Relationship Id="rId7" Type="http://schemas.openxmlformats.org/officeDocument/2006/relationships/hyperlink" Target="http://polistom.com/kontakty.html" TargetMode="External"/><Relationship Id="rId12" Type="http://schemas.openxmlformats.org/officeDocument/2006/relationships/hyperlink" Target="https://protsvet.com/" TargetMode="External"/><Relationship Id="rId2" Type="http://schemas.openxmlformats.org/officeDocument/2006/relationships/tags" Target="../tags/tag155.xml"/><Relationship Id="rId1" Type="http://schemas.openxmlformats.org/officeDocument/2006/relationships/vmlDrawing" Target="../drawings/vmlDrawing148.vml"/><Relationship Id="rId6" Type="http://schemas.openxmlformats.org/officeDocument/2006/relationships/hyperlink" Target="http://www.jlsj.cn/en/contact.asp" TargetMode="External"/><Relationship Id="rId11" Type="http://schemas.openxmlformats.org/officeDocument/2006/relationships/hyperlink" Target="https://nicator.ru/contacts" TargetMode="External"/><Relationship Id="rId5" Type="http://schemas.openxmlformats.org/officeDocument/2006/relationships/image" Target="../media/image13.emf"/><Relationship Id="rId10" Type="http://schemas.openxmlformats.org/officeDocument/2006/relationships/hyperlink" Target="http://highgrade.in/contact-us/" TargetMode="External"/><Relationship Id="rId4" Type="http://schemas.openxmlformats.org/officeDocument/2006/relationships/oleObject" Target="../embeddings/oleObject148.bin"/><Relationship Id="rId9" Type="http://schemas.openxmlformats.org/officeDocument/2006/relationships/hyperlink" Target="https://alenmel.ru/kontakty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.png"/><Relationship Id="rId2" Type="http://schemas.openxmlformats.org/officeDocument/2006/relationships/tags" Target="../tags/tag146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0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15.jpeg"/><Relationship Id="rId2" Type="http://schemas.openxmlformats.org/officeDocument/2006/relationships/tags" Target="../tags/tag150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6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158" y="189186"/>
            <a:ext cx="8462137" cy="2068893"/>
          </a:xfrm>
        </p:spPr>
        <p:txBody>
          <a:bodyPr>
            <a:noAutofit/>
          </a:bodyPr>
          <a:lstStyle/>
          <a:p>
            <a:r>
              <a:rPr lang="ru-RU" sz="4900" b="1" cap="all" dirty="0"/>
              <a:t>ПОЛИМЕРНОЕ СЫРЬЕ И ДОБАВКИ В НОВОЙ РЕАЛЬНОСТИ: </a:t>
            </a:r>
            <a:r>
              <a:rPr lang="ru-RU" sz="4900" b="1" kern="1200" dirty="0">
                <a:solidFill>
                  <a:schemeClr val="accent6"/>
                </a:solidFill>
                <a:latin typeface="Arial" charset="0"/>
                <a:cs typeface="+mn-cs"/>
              </a:rPr>
              <a:t>ГИБКАЯ УПАКОВКА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/>
              <a:t>Вебинар</a:t>
            </a:r>
            <a:endParaRPr lang="ru-RU" dirty="0"/>
          </a:p>
          <a:p>
            <a:r>
              <a:rPr lang="ru-RU" dirty="0" smtClean="0"/>
              <a:t>18 </a:t>
            </a:r>
            <a:r>
              <a:rPr lang="ru-RU" dirty="0"/>
              <a:t>апреля, </a:t>
            </a:r>
            <a:r>
              <a:rPr lang="ru-RU" dirty="0" smtClean="0"/>
              <a:t>11:00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56158" y="2882184"/>
            <a:ext cx="6732905" cy="1635436"/>
          </a:xfrm>
        </p:spPr>
        <p:txBody>
          <a:bodyPr/>
          <a:lstStyle/>
          <a:p>
            <a:r>
              <a:rPr lang="ru-RU" dirty="0" smtClean="0"/>
              <a:t>Ершов Андрей Евгеньевич</a:t>
            </a:r>
            <a:endParaRPr lang="ru-RU" dirty="0"/>
          </a:p>
          <a:p>
            <a:r>
              <a:rPr lang="ru-RU" dirty="0" smtClean="0"/>
              <a:t>Главный Эксперт</a:t>
            </a:r>
            <a:r>
              <a:rPr lang="ru-RU" dirty="0"/>
              <a:t>, Технический сервис нефтехимического бизнеса, ООО «Сибур»</a:t>
            </a:r>
          </a:p>
          <a:p>
            <a:endParaRPr lang="ru-RU" dirty="0"/>
          </a:p>
          <a:p>
            <a:r>
              <a:rPr lang="ru-RU" dirty="0" smtClean="0"/>
              <a:t>Мамлеева Камиля Дамировна</a:t>
            </a:r>
            <a:endParaRPr lang="ru-RU" dirty="0"/>
          </a:p>
          <a:p>
            <a:r>
              <a:rPr lang="ru-RU" dirty="0" smtClean="0"/>
              <a:t>Эксперт, Технический сервис нефтехимического бизнеса, ООО «Сибур»</a:t>
            </a:r>
          </a:p>
          <a:p>
            <a:endParaRPr lang="ru-RU" dirty="0"/>
          </a:p>
          <a:p>
            <a:r>
              <a:rPr lang="ru-RU" dirty="0" smtClean="0"/>
              <a:t>Ромеро Бланко Хосе</a:t>
            </a:r>
          </a:p>
          <a:p>
            <a:r>
              <a:rPr lang="ru-RU" dirty="0"/>
              <a:t>Менеджер, Исследовательский центр </a:t>
            </a:r>
            <a:r>
              <a:rPr lang="ru-RU" dirty="0" smtClean="0"/>
              <a:t>ООО </a:t>
            </a:r>
            <a:r>
              <a:rPr lang="ru-RU" dirty="0"/>
              <a:t>«Сибур ПолиЛаб»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1000" dirty="0"/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4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 bwMode="auto">
          <a:xfrm>
            <a:off x="450700" y="1835909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ЗАПРОСОВ – КЕЙС 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 bwMode="auto">
          <a:xfrm>
            <a:off x="455955" y="1532164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61213" y="1228415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66465" y="886828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8592" y="875312"/>
            <a:ext cx="8291639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ПРОДУКТ: </a:t>
            </a:r>
            <a:r>
              <a:rPr lang="en-US" sz="1400" dirty="0" err="1" smtClean="0">
                <a:solidFill>
                  <a:schemeClr val="tx2"/>
                </a:solidFill>
              </a:rPr>
              <a:t>mLLDPE</a:t>
            </a:r>
            <a:r>
              <a:rPr lang="ru-RU" sz="1400" b="1" dirty="0" smtClean="0">
                <a:solidFill>
                  <a:schemeClr val="tx2"/>
                </a:solidFill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ПРОБЛЕМА</a:t>
            </a:r>
            <a:r>
              <a:rPr lang="ru-RU" sz="1400" dirty="0" smtClean="0">
                <a:solidFill>
                  <a:schemeClr val="tx2"/>
                </a:solidFill>
              </a:rPr>
              <a:t>: дефицит </a:t>
            </a:r>
            <a:r>
              <a:rPr lang="ru-RU" sz="1400" dirty="0">
                <a:solidFill>
                  <a:schemeClr val="tx2"/>
                </a:solidFill>
              </a:rPr>
              <a:t>отечественных марок на </a:t>
            </a:r>
            <a:r>
              <a:rPr lang="ru-RU" sz="1400" dirty="0" smtClean="0">
                <a:solidFill>
                  <a:schemeClr val="tx2"/>
                </a:solidFill>
              </a:rPr>
              <a:t>рынке;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РИСКИ: </a:t>
            </a:r>
            <a:r>
              <a:rPr lang="ru-RU" sz="1400" dirty="0" smtClean="0">
                <a:solidFill>
                  <a:schemeClr val="tx2"/>
                </a:solidFill>
              </a:rPr>
              <a:t>ухудшение свойств пленок – сварка, прочность на прокол, раздир, удар;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ВОЗМОЖНОСТИ: 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Полная или частичная замена на марки </a:t>
            </a:r>
            <a:r>
              <a:rPr lang="en-US" sz="1400" dirty="0" smtClean="0">
                <a:solidFill>
                  <a:schemeClr val="tx2"/>
                </a:solidFill>
              </a:rPr>
              <a:t>LLDPE C4/C6 </a:t>
            </a:r>
            <a:r>
              <a:rPr lang="ru-RU" sz="1400" dirty="0" smtClean="0">
                <a:solidFill>
                  <a:schemeClr val="tx2"/>
                </a:solidFill>
              </a:rPr>
              <a:t>с увеличением толщины пленок;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Поиск альтернатив на доступных рынках.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52426"/>
              </p:ext>
            </p:extLst>
          </p:nvPr>
        </p:nvGraphicFramePr>
        <p:xfrm>
          <a:off x="522429" y="3089654"/>
          <a:ext cx="8357802" cy="140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18">
                  <a:extLst>
                    <a:ext uri="{9D8B030D-6E8A-4147-A177-3AD203B41FA5}">
                      <a16:colId xmlns:a16="http://schemas.microsoft.com/office/drawing/2014/main" val="1374241061"/>
                    </a:ext>
                  </a:extLst>
                </a:gridCol>
                <a:gridCol w="5484484">
                  <a:extLst>
                    <a:ext uri="{9D8B030D-6E8A-4147-A177-3AD203B41FA5}">
                      <a16:colId xmlns:a16="http://schemas.microsoft.com/office/drawing/2014/main" val="282881166"/>
                    </a:ext>
                  </a:extLst>
                </a:gridCol>
              </a:tblGrid>
              <a:tr h="3015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Возможные поставщики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Ссылки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99246"/>
                  </a:ext>
                </a:extLst>
              </a:tr>
              <a:tr h="1065722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F2010M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СИБУР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mLLDPE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7118NM (Sabic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Саудовская Аравия)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InnoPlus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LL7810A (Thailand)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MF18S010U, MF18A010U GAIL 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Индия)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FLEXUS 9211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Braskem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Бразилия)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hlinkClick r:id="rId2"/>
                        </a:rPr>
                        <a:t>https://www.sibur.ru/ru/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https://www.sabic.com/en/products/polymers/polyethylene-pe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4"/>
                        </a:rPr>
                        <a:t>https://www.gcmgrp.com/Web/contact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5"/>
                        </a:rPr>
                        <a:t>https://gailonline.com/contacts.html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6"/>
                        </a:rPr>
                        <a:t>https://www.braskem.com.br/product-search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2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433516" y="1044700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33516" y="1354756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33516" y="1658503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33516" y="696808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ЗАПРОСОВ – КЕЙС 2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8592" y="684196"/>
            <a:ext cx="829163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ПРОДУКТ: </a:t>
            </a:r>
            <a:r>
              <a:rPr lang="ru-RU" sz="1400" dirty="0" smtClean="0">
                <a:solidFill>
                  <a:schemeClr val="tx2"/>
                </a:solidFill>
              </a:rPr>
              <a:t>Адгезионная добавка для стретч пленок (</a:t>
            </a:r>
            <a:r>
              <a:rPr lang="en-US" sz="1400" dirty="0" err="1" smtClean="0">
                <a:solidFill>
                  <a:schemeClr val="tx2"/>
                </a:solidFill>
              </a:rPr>
              <a:t>Vistamaxx</a:t>
            </a:r>
            <a:r>
              <a:rPr lang="ru-RU" sz="1400" dirty="0" smtClean="0">
                <a:solidFill>
                  <a:schemeClr val="tx2"/>
                </a:solidFill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ПРОБЛЕМА: </a:t>
            </a:r>
            <a:r>
              <a:rPr lang="ru-RU" sz="1400" dirty="0" smtClean="0">
                <a:solidFill>
                  <a:schemeClr val="tx2"/>
                </a:solidFill>
              </a:rPr>
              <a:t>отсутствие производства аналогов в РФ;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РИСКИ: </a:t>
            </a:r>
            <a:r>
              <a:rPr lang="ru-RU" sz="1400" dirty="0" smtClean="0">
                <a:solidFill>
                  <a:schemeClr val="tx2"/>
                </a:solidFill>
              </a:rPr>
              <a:t>потеря адгезионных свойств </a:t>
            </a:r>
            <a:r>
              <a:rPr lang="ru-RU" sz="1400" dirty="0" err="1" smtClean="0">
                <a:solidFill>
                  <a:schemeClr val="tx2"/>
                </a:solidFill>
              </a:rPr>
              <a:t>стретч</a:t>
            </a:r>
            <a:r>
              <a:rPr lang="ru-RU" sz="1400" dirty="0" smtClean="0">
                <a:solidFill>
                  <a:schemeClr val="tx2"/>
                </a:solidFill>
              </a:rPr>
              <a:t> пленок;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ВОЗМОЖНОСТИ: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Замена на ПИБ (необходимо дооснащение линии дозаторами);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Использование ПИБ с виде </a:t>
            </a:r>
            <a:r>
              <a:rPr lang="ru-RU" sz="1400" dirty="0" err="1" smtClean="0">
                <a:solidFill>
                  <a:schemeClr val="tx2"/>
                </a:solidFill>
              </a:rPr>
              <a:t>мастербатча</a:t>
            </a:r>
            <a:r>
              <a:rPr lang="ru-RU" sz="14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Использование 100% </a:t>
            </a:r>
            <a:r>
              <a:rPr lang="en-US" sz="1400" dirty="0" smtClean="0">
                <a:solidFill>
                  <a:schemeClr val="tx2"/>
                </a:solidFill>
              </a:rPr>
              <a:t>LL30200FE </a:t>
            </a:r>
            <a:r>
              <a:rPr lang="ru-RU" sz="1400" dirty="0" smtClean="0">
                <a:solidFill>
                  <a:schemeClr val="tx2"/>
                </a:solidFill>
              </a:rPr>
              <a:t>в адгезионном слое.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Поиск альтернатив на доступных рынках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52379"/>
              </p:ext>
            </p:extLst>
          </p:nvPr>
        </p:nvGraphicFramePr>
        <p:xfrm>
          <a:off x="603736" y="2946354"/>
          <a:ext cx="842353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915">
                  <a:extLst>
                    <a:ext uri="{9D8B030D-6E8A-4147-A177-3AD203B41FA5}">
                      <a16:colId xmlns:a16="http://schemas.microsoft.com/office/drawing/2014/main" val="1374241061"/>
                    </a:ext>
                  </a:extLst>
                </a:gridCol>
                <a:gridCol w="5527616">
                  <a:extLst>
                    <a:ext uri="{9D8B030D-6E8A-4147-A177-3AD203B41FA5}">
                      <a16:colId xmlns:a16="http://schemas.microsoft.com/office/drawing/2014/main" val="282881166"/>
                    </a:ext>
                  </a:extLst>
                </a:gridCol>
              </a:tblGrid>
              <a:tr h="2584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Возможные поставщики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Ссылки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99246"/>
                  </a:ext>
                </a:extLst>
              </a:tr>
              <a:tr h="4886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Аналоги</a:t>
                      </a:r>
                      <a:r>
                        <a:rPr lang="ru-RU" sz="8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Vistamaxx</a:t>
                      </a:r>
                      <a:endParaRPr lang="ru-RU" sz="8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Sabic COHERE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Саудовская Аравия)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LG CHEM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Корея)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SK Chemicals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Корея)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Tafmer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(Япония)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2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https://www.sabic.com/en/about/locations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https://www.lgchem.com/product/PD00000004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4"/>
                        </a:rPr>
                        <a:t>https://www.skchemicals.com/en/support/location_map.aspx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5"/>
                        </a:rPr>
                        <a:t>https://jp.mitsuichemicals.com/en/special/tafmer/contacts/index.htm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27306"/>
                  </a:ext>
                </a:extLst>
              </a:tr>
              <a:tr h="2675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Мастербатч</a:t>
                      </a:r>
                      <a:r>
                        <a:rPr lang="ru-RU" sz="8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ПИБ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GREENPOLY (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Китай)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TECHNOFILL ADDITIVES (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Индия)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Polyfill</a:t>
                      </a: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Индия)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POLYTECHS (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Франция)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Shenzhen </a:t>
                      </a:r>
                      <a:r>
                        <a:rPr lang="en-US" sz="80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Beihua</a:t>
                      </a: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Plastic Co. Ltd</a:t>
                      </a:r>
                      <a:endParaRPr lang="ru-RU" sz="80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6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6"/>
                        </a:rPr>
                        <a:t>http://www.greenpoly.com/contact_us.htm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7"/>
                        </a:rPr>
                        <a:t>https://pdf.indiamart.com/impdf/20809722933/MY-46247214/pib-compound.pdf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8"/>
                        </a:rPr>
                        <a:t>http://polyfill.co.in/Product.aspx?Pid=1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9"/>
                        </a:rPr>
                        <a:t>https://www.polytechs.fr/contacter-polytechs-ien7f5e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10"/>
                        </a:rPr>
                        <a:t>https://www.globalsources.com/si/AS/Shenzhen-Beihua/6008831761260/pdtl/Pib-Masterbatch/1113732618.htm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8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19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436731" y="701456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37696" y="1037770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36731" y="1356823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36731" y="1675876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ЗАПРОСОВ – КЕЙС 3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8592" y="684196"/>
            <a:ext cx="8291639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ПРОДУКТ: </a:t>
            </a:r>
            <a:r>
              <a:rPr lang="ru-RU" sz="1400" dirty="0" smtClean="0">
                <a:solidFill>
                  <a:schemeClr val="tx2"/>
                </a:solidFill>
              </a:rPr>
              <a:t>Сополимеры для КАСТ и БОПП пленок;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ПРОБЛЕМА: </a:t>
            </a:r>
            <a:r>
              <a:rPr lang="ru-RU" sz="1400" dirty="0" smtClean="0">
                <a:solidFill>
                  <a:schemeClr val="tx2"/>
                </a:solidFill>
              </a:rPr>
              <a:t>недостаток отечественных марок сополимеров</a:t>
            </a:r>
            <a:r>
              <a:rPr lang="ru-RU" sz="1400" smtClean="0">
                <a:solidFill>
                  <a:schemeClr val="tx2"/>
                </a:solidFill>
              </a:rPr>
              <a:t>, отсутствие </a:t>
            </a:r>
            <a:r>
              <a:rPr lang="ru-RU" sz="1400" dirty="0" err="1" smtClean="0">
                <a:solidFill>
                  <a:schemeClr val="tx2"/>
                </a:solidFill>
              </a:rPr>
              <a:t>терполимеров</a:t>
            </a:r>
            <a:r>
              <a:rPr lang="ru-RU" sz="1400" dirty="0" smtClean="0">
                <a:solidFill>
                  <a:schemeClr val="tx2"/>
                </a:solidFill>
              </a:rPr>
              <a:t>;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РИСКИ: </a:t>
            </a:r>
            <a:r>
              <a:rPr lang="ru-RU" sz="1400" dirty="0" smtClean="0">
                <a:solidFill>
                  <a:schemeClr val="tx2"/>
                </a:solidFill>
              </a:rPr>
              <a:t>ухудшение сварных свойств пленок;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ВОЗМОЖНОСТИ: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Использование доступных в РФ сополимеров (НКНХ) и композиций на их основе в рецептуре </a:t>
            </a:r>
            <a:r>
              <a:rPr lang="ru-RU" sz="1400" dirty="0" err="1" smtClean="0">
                <a:solidFill>
                  <a:schemeClr val="tx2"/>
                </a:solidFill>
              </a:rPr>
              <a:t>термосвариваемого</a:t>
            </a:r>
            <a:r>
              <a:rPr lang="ru-RU" sz="1400" dirty="0" smtClean="0">
                <a:solidFill>
                  <a:schemeClr val="tx2"/>
                </a:solidFill>
              </a:rPr>
              <a:t> слоя;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Поиск альтернатив на доступных рынках.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18035"/>
              </p:ext>
            </p:extLst>
          </p:nvPr>
        </p:nvGraphicFramePr>
        <p:xfrm>
          <a:off x="522429" y="3041007"/>
          <a:ext cx="842353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915">
                  <a:extLst>
                    <a:ext uri="{9D8B030D-6E8A-4147-A177-3AD203B41FA5}">
                      <a16:colId xmlns:a16="http://schemas.microsoft.com/office/drawing/2014/main" val="1374241061"/>
                    </a:ext>
                  </a:extLst>
                </a:gridCol>
                <a:gridCol w="5527616">
                  <a:extLst>
                    <a:ext uri="{9D8B030D-6E8A-4147-A177-3AD203B41FA5}">
                      <a16:colId xmlns:a16="http://schemas.microsoft.com/office/drawing/2014/main" val="282881166"/>
                    </a:ext>
                  </a:extLst>
                </a:gridCol>
              </a:tblGrid>
              <a:tr h="2584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Возможные поставщики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Ссылки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99246"/>
                  </a:ext>
                </a:extLst>
              </a:tr>
              <a:tr h="488609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Sinopec</a:t>
                      </a:r>
                      <a:r>
                        <a:rPr lang="en-US" sz="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Китай)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Hanwha Total CF309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Корея)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Braskem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Symbios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Бразилия)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JAM Petrochemical Company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Иран)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LG </a:t>
                      </a: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chem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Корея)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Lotte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Chemical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Корея)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 Polyolefin Company (Singapore)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Essentia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Колумбия)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hlinkClick r:id="rId2"/>
                        </a:rPr>
                        <a:t>http://www.sinopecgroup.com/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3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https://www.hanwha-total.com/en/support/customer_inquiries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https://www.braskem.com.br/product-search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https://www.jpcomplex.ir/en/products/salesdepartment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https://www.lgchem.com/product/PD00000260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https://www.lottechem.com/en/utility/faq/qna.do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https://www.tpc.com.sg/SalesEnquiry.aspx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3"/>
                        </a:rPr>
                        <a:t>https://www.essentialpolymers.com/contact-us/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3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2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29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437717" y="904599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37717" y="1237467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37717" y="1570831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37717" y="1899343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ЗАПРОСОВ – КЕЙС 4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3736" y="898204"/>
            <a:ext cx="8291639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ПРОДУКТ: </a:t>
            </a:r>
            <a:r>
              <a:rPr lang="ru-RU" sz="1400" dirty="0" smtClean="0">
                <a:solidFill>
                  <a:schemeClr val="tx2"/>
                </a:solidFill>
              </a:rPr>
              <a:t>Барьерные полимеры;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ПРОБЛЕМА: </a:t>
            </a:r>
            <a:r>
              <a:rPr lang="ru-RU" sz="1400" dirty="0" smtClean="0">
                <a:solidFill>
                  <a:schemeClr val="tx2"/>
                </a:solidFill>
              </a:rPr>
              <a:t>отсутствие производства марок </a:t>
            </a:r>
            <a:r>
              <a:rPr lang="en-US" sz="1400" dirty="0" smtClean="0">
                <a:solidFill>
                  <a:schemeClr val="tx2"/>
                </a:solidFill>
              </a:rPr>
              <a:t>EVOH </a:t>
            </a:r>
            <a:r>
              <a:rPr lang="ru-RU" sz="1400" dirty="0" smtClean="0">
                <a:solidFill>
                  <a:schemeClr val="tx2"/>
                </a:solidFill>
              </a:rPr>
              <a:t>в РФ. Дефицит марок на мировом рынке;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РИСКИ: </a:t>
            </a:r>
            <a:r>
              <a:rPr lang="ru-RU" sz="1400" dirty="0" smtClean="0">
                <a:solidFill>
                  <a:schemeClr val="tx2"/>
                </a:solidFill>
              </a:rPr>
              <a:t>ухудшение барьерных свойств пленок</a:t>
            </a:r>
            <a:r>
              <a:rPr lang="ru-RU" sz="1400" dirty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ВОЗМОЖНОСТИ: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Поиск альтернатив на доступных рынках.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76333"/>
              </p:ext>
            </p:extLst>
          </p:nvPr>
        </p:nvGraphicFramePr>
        <p:xfrm>
          <a:off x="522429" y="2732880"/>
          <a:ext cx="842353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915">
                  <a:extLst>
                    <a:ext uri="{9D8B030D-6E8A-4147-A177-3AD203B41FA5}">
                      <a16:colId xmlns:a16="http://schemas.microsoft.com/office/drawing/2014/main" val="1374241061"/>
                    </a:ext>
                  </a:extLst>
                </a:gridCol>
                <a:gridCol w="5527616">
                  <a:extLst>
                    <a:ext uri="{9D8B030D-6E8A-4147-A177-3AD203B41FA5}">
                      <a16:colId xmlns:a16="http://schemas.microsoft.com/office/drawing/2014/main" val="282881166"/>
                    </a:ext>
                  </a:extLst>
                </a:gridCol>
              </a:tblGrid>
              <a:tr h="2584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Возможные поставщики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Ссылки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99246"/>
                  </a:ext>
                </a:extLst>
              </a:tr>
              <a:tr h="4886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EVOH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NIPPON GOHSEI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Япония)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KURARAY (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Бельгия)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Chun Chung Petrochemicals (CCP)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Тайвань.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8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Ramcharan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Company Private Limited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https://www.m-chemical.co.jp/en/contact/products/index.php?code=C1206145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https://eval.kuraray.com/contact/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https://ccp.com.tw/ccpweb.nsf/homepage?openagent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https://www.indiamart.com/proddetail/ethylene-vinyl-alcohol-evoh-9406643291.html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27306"/>
                  </a:ext>
                </a:extLst>
              </a:tr>
              <a:tr h="4886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Sabic (PA6)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ПА6 – Куйбышев Азот (РФ)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ПА6 – </a:t>
                      </a:r>
                      <a:r>
                        <a:rPr lang="ru-RU" sz="8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ГродноАзот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Белорусь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ПА66 – </a:t>
                      </a:r>
                      <a:r>
                        <a:rPr lang="en-US" sz="8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Huafon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Китай)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PA6.66 - </a:t>
                      </a:r>
                      <a:r>
                        <a:rPr lang="en-US" sz="800" b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RadiciGroup</a:t>
                      </a:r>
                      <a:r>
                        <a:rPr lang="en-US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Италия)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2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https://www.sabic.com/en/about/locations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https://www.kuazot.ru/contacts/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https://azot.by/kontakty/sluzhby-prodazh/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http://www.huafeng.com/pportal/Project/HuaFonEn/Web/Products.jsp?InnerCode=0003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hlinkClick r:id="rId2"/>
                        </a:rPr>
                        <a:t>https://www.radicigroup.com/en/radici-connect/sales-net/plastics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hlinkClick r:id="rId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9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7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941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047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3" y="217088"/>
            <a:ext cx="8426451" cy="481677"/>
          </a:xfrm>
        </p:spPr>
        <p:txBody>
          <a:bodyPr vert="horz"/>
          <a:lstStyle/>
          <a:p>
            <a:pPr algn="ctr"/>
            <a:r>
              <a:rPr lang="ru-RU" dirty="0" smtClean="0"/>
              <a:t>АЛЬТЕРНАТИВНЫЕ МАРКИ ПОЛИМЕРОВ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27480"/>
              </p:ext>
            </p:extLst>
          </p:nvPr>
        </p:nvGraphicFramePr>
        <p:xfrm>
          <a:off x="358772" y="749917"/>
          <a:ext cx="8501449" cy="2764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641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2032299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2301138">
                  <a:extLst>
                    <a:ext uri="{9D8B030D-6E8A-4147-A177-3AD203B41FA5}">
                      <a16:colId xmlns:a16="http://schemas.microsoft.com/office/drawing/2014/main" val="487424248"/>
                    </a:ext>
                  </a:extLst>
                </a:gridCol>
                <a:gridCol w="2655371">
                  <a:extLst>
                    <a:ext uri="{9D8B030D-6E8A-4147-A177-3AD203B41FA5}">
                      <a16:colId xmlns:a16="http://schemas.microsoft.com/office/drawing/2014/main" val="4259011416"/>
                    </a:ext>
                  </a:extLst>
                </a:gridCol>
              </a:tblGrid>
              <a:tr h="370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полимера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Импортная марка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Альтернативная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марка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Контакты поставщиков альтернативной марки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162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HDPE</a:t>
                      </a:r>
                      <a:endParaRPr lang="pt-BR" sz="105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ExxonMobil HTA 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СИБУР </a:t>
                      </a: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HD03580 SB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1622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LDPE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Ineos 20N730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СИБУР </a:t>
                      </a: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LA2175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184160"/>
                  </a:ext>
                </a:extLst>
              </a:tr>
              <a:tr h="1875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pt-B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LDPE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Borealis FB2310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СИБУР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LL02310 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697204"/>
                  </a:ext>
                </a:extLst>
              </a:tr>
              <a:tr h="3139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mL</a:t>
                      </a:r>
                      <a:r>
                        <a:rPr lang="pt-B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LDPE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Ineos PF6212 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СИБУР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M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mLLDPE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7118NM (Sabic </a:t>
                      </a:r>
                      <a:r>
                        <a:rPr kumimoji="0" lang="az-Cyrl-AZ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Саудовская Аравия)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InnoPlus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LL7810A (Thailand)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MF18S010U, MF18A010U GAIL (</a:t>
                      </a:r>
                      <a:r>
                        <a:rPr kumimoji="0" lang="az-Cyrl-AZ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Индия)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Cyrl-AZ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FLEXUS 9211 </a:t>
                      </a:r>
                      <a:r>
                        <a:rPr kumimoji="0" lang="en-U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Braskem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az-Cyrl-AZ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Бразилия)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https://www.sabic.com/en/about/locations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range/polyethylene/</a:t>
                      </a:r>
                      <a:r>
                        <a:rPr kumimoji="0" lang="en-US" sz="1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index.cshtml</a:t>
                      </a:r>
                      <a:endParaRPr kumimoji="0" lang="en-US" sz="1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https://www.gcmgrp.com/Web/contact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https://gailonline.com/contacts.html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https://www.braskem.com.br/product-search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852666"/>
                  </a:ext>
                </a:extLst>
              </a:tr>
              <a:tr h="16225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</a:t>
                      </a:r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рандом</a:t>
                      </a:r>
                      <a:endParaRPr lang="pt-BR" sz="105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9021" rtl="0" eaLnBrk="1" fontAlgn="ctr" latinLnBrk="0" hangingPunct="1"/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SABIC PP 622L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СИБУР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PP4215M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454600"/>
                  </a:ext>
                </a:extLst>
              </a:tr>
              <a:tr h="16225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Borealis RE216 CF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СИБУР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PP4215M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0083742"/>
                  </a:ext>
                </a:extLst>
              </a:tr>
              <a:tr h="1875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Терполимеры</a:t>
                      </a:r>
                      <a:endParaRPr lang="pt-BR" sz="105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Терполимеры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Ineos, Borealis (SIT~105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˚С)</a:t>
                      </a:r>
                      <a:endParaRPr kumimoji="0" lang="en-US" sz="1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Терполимеры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Sinopec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http://www.sinopecgroup.com</a:t>
                      </a: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74918"/>
                  </a:ext>
                </a:extLst>
              </a:tr>
            </a:tbl>
          </a:graphicData>
        </a:graphic>
      </p:graphicFrame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5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3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3" y="132818"/>
            <a:ext cx="8426451" cy="617099"/>
          </a:xfrm>
        </p:spPr>
        <p:txBody>
          <a:bodyPr vert="horz"/>
          <a:lstStyle/>
          <a:p>
            <a:r>
              <a:rPr lang="ru-RU" dirty="0" smtClean="0"/>
              <a:t>АЛЬТЕРНАТИВНЫЕ МАСТЕРБАТЧИ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04979"/>
              </p:ext>
            </p:extLst>
          </p:nvPr>
        </p:nvGraphicFramePr>
        <p:xfrm>
          <a:off x="280952" y="467307"/>
          <a:ext cx="8104290" cy="4182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8892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3279531">
                  <a:extLst>
                    <a:ext uri="{9D8B030D-6E8A-4147-A177-3AD203B41FA5}">
                      <a16:colId xmlns:a16="http://schemas.microsoft.com/office/drawing/2014/main" val="4259011416"/>
                    </a:ext>
                  </a:extLst>
                </a:gridCol>
                <a:gridCol w="2605867">
                  <a:extLst>
                    <a:ext uri="{9D8B030D-6E8A-4147-A177-3AD203B41FA5}">
                      <a16:colId xmlns:a16="http://schemas.microsoft.com/office/drawing/2014/main" val="2367214543"/>
                    </a:ext>
                  </a:extLst>
                </a:gridCol>
              </a:tblGrid>
              <a:tr h="334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мастербатча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Поставщики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Контакты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1220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УФ мастербатчи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Процессинговые мастербатчи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Слип мастербатчи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Shantou Best Science &amp; Technology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High Grade Industries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Индия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JIANGSU FINE POLYMER MATERIALS,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Китай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ООО «ПОЛИСТОМ»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Барс-2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"/>
                        </a:rPr>
                        <a:t>www.bestpolybatch.com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"/>
                        </a:rPr>
                        <a:t>http://highgrade.in/contact-us/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http://www.jlsj.cn/en/contact.asp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http://polistom.com/kontakty.html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https://bars2.com/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847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Мастербатчи с антиоксидантами</a:t>
                      </a:r>
                      <a:endParaRPr lang="en-US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Антистатические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мастербатчи</a:t>
                      </a:r>
                    </a:p>
                    <a:p>
                      <a:pPr algn="l" font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Матовые мастербатчи</a:t>
                      </a:r>
                      <a:endParaRPr lang="ru-RU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Shantou Best Science &amp; Technology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JIANGSU FINE POLYMER MATERIALS,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Китай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ООО «ПОЛИСТОМ»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Барс-2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"/>
                        </a:rPr>
                        <a:t>www.bestpolybatch.com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"/>
                        </a:rPr>
                        <a:t>http://www.jlsj.cn/en/contact.asp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http://polistom.com/kontakty.html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https://bars2.com/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195509"/>
                  </a:ext>
                </a:extLst>
              </a:tr>
              <a:tr h="809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Антифог мастербатчи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Сли+антиблок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мастербатчи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Антиблок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мастербатчи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Shantou Best Science &amp; Technology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JIANGSU FINE POLYMER MATERIALS,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Китай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ООО «ПОЛИСТОМ»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Барс-2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Алеко-Полимеры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"/>
                        </a:rPr>
                        <a:t>www.bestpolybatch.com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"/>
                        </a:rPr>
                        <a:t>http://www.jlsj.cn/en/contact.asp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http://polistom.com/kontakty.html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https://bars2.com/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https://alenmel.ru/kontaktyi/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184160"/>
                  </a:ext>
                </a:extLst>
              </a:tr>
              <a:tr h="9695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Цветовые мастербатчи</a:t>
                      </a:r>
                      <a:endParaRPr lang="pt-BR" sz="11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High Grade Industries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Индия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ООО «ПОЛИСТОМ»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Барс-2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Алеко-Полимеры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НИКАТОР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ПроЦвет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10"/>
                        </a:rPr>
                        <a:t>http://highgrade.in/contact-us/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http://polistom.com/kontakty.html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https://bars2.com/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https://alenmel.ru/kontaktyi/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https://nicator.ru/contacts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hlinkClick r:id="rId12"/>
                        </a:rPr>
                        <a:t>https://protsvet.com/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59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3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3963844" cy="672627"/>
          </a:xfrm>
        </p:spPr>
        <p:txBody>
          <a:bodyPr vert="horz"/>
          <a:lstStyle/>
          <a:p>
            <a:r>
              <a:rPr lang="ru-RU" dirty="0">
                <a:solidFill>
                  <a:schemeClr val="tx1"/>
                </a:solidFill>
              </a:rPr>
              <a:t>Опросный лист для поиска альтернативного решения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28401"/>
              </p:ext>
            </p:extLst>
          </p:nvPr>
        </p:nvGraphicFramePr>
        <p:xfrm>
          <a:off x="4716939" y="232685"/>
          <a:ext cx="4069225" cy="451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389">
                  <a:extLst>
                    <a:ext uri="{9D8B030D-6E8A-4147-A177-3AD203B41FA5}">
                      <a16:colId xmlns:a16="http://schemas.microsoft.com/office/drawing/2014/main" val="281633527"/>
                    </a:ext>
                  </a:extLst>
                </a:gridCol>
                <a:gridCol w="2044836">
                  <a:extLst>
                    <a:ext uri="{9D8B030D-6E8A-4147-A177-3AD203B41FA5}">
                      <a16:colId xmlns:a16="http://schemas.microsoft.com/office/drawing/2014/main" val="2813323570"/>
                    </a:ext>
                  </a:extLst>
                </a:gridCol>
              </a:tblGrid>
              <a:tr h="203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Вопрос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Комментарий по заполнению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27585"/>
                  </a:ext>
                </a:extLst>
              </a:tr>
              <a:tr h="337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Укажите название Вашей компании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название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84026"/>
                  </a:ext>
                </a:extLst>
              </a:tr>
              <a:tr h="307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Кто Ваш фронт-менеджер (контактное лицо от </a:t>
                      </a:r>
                      <a:r>
                        <a:rPr lang="ru-RU" sz="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СИБУРа</a:t>
                      </a:r>
                      <a:r>
                        <a:rPr lang="ru-RU" sz="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)?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клиент вносит </a:t>
                      </a:r>
                      <a:r>
                        <a:rPr lang="ru-RU" sz="8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ФИО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39969"/>
                  </a:ext>
                </a:extLst>
              </a:tr>
              <a:tr h="790418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 какого рода проблемами столкнулись?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 варианта ответов: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Нет возможности купить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Нет возможности привезти в РФ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Нет возможности подобрать аналог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другое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(тип ответа – множественный выбор)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162851"/>
                  </a:ext>
                </a:extLst>
              </a:tr>
              <a:tr h="10196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 каким типом сырья у Вас возникли сложности</a:t>
                      </a: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Заполняется для каждой проблемной позиции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Если </a:t>
                      </a: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возможно, сделать закрепленные варианты ответов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ru-RU" sz="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варианта ответов:</a:t>
                      </a:r>
                      <a:br>
                        <a:rPr lang="ru-RU" sz="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 полимер</a:t>
                      </a:r>
                      <a:b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 добавки</a:t>
                      </a:r>
                      <a:b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 другое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48123"/>
                  </a:ext>
                </a:extLst>
              </a:tr>
              <a:tr h="470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Сообщите производителя и марку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сырья, 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с которым у Вас возникли сложности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информацию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730821"/>
                  </a:ext>
                </a:extLst>
              </a:tr>
              <a:tr h="470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Укажите потребность в сырье, с которым у Вас возникли сложности (в тоннах в месяц)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информацию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58709"/>
                  </a:ext>
                </a:extLst>
              </a:tr>
              <a:tr h="470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Для производства каких изделий Вы используете сырье, с которым возникли сложности?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информацию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29616"/>
                  </a:ext>
                </a:extLst>
              </a:tr>
              <a:tr h="337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Имеются ли у Вас дополнительные комментарии?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комментарий (по желанию)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3002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358775" y="3516284"/>
            <a:ext cx="3623504" cy="1009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2"/>
                </a:solidFill>
              </a:rPr>
              <a:t>Для </a:t>
            </a:r>
            <a:r>
              <a:rPr lang="ru-RU" sz="1200" b="1" dirty="0">
                <a:solidFill>
                  <a:schemeClr val="tx2"/>
                </a:solidFill>
              </a:rPr>
              <a:t>этого по каждой позиции необходимо заполнить форму обратной </a:t>
            </a:r>
            <a:r>
              <a:rPr lang="ru-RU" sz="1200" b="1" dirty="0" smtClean="0">
                <a:solidFill>
                  <a:schemeClr val="tx2"/>
                </a:solidFill>
              </a:rPr>
              <a:t>связи</a:t>
            </a:r>
            <a:endParaRPr lang="ru-RU" sz="1200" b="1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2"/>
                </a:solidFill>
              </a:rPr>
              <a:t>Мы </a:t>
            </a:r>
            <a:r>
              <a:rPr lang="ru-RU" sz="1200" dirty="0">
                <a:solidFill>
                  <a:schemeClr val="tx2"/>
                </a:solidFill>
              </a:rPr>
              <a:t>примем </a:t>
            </a:r>
            <a:r>
              <a:rPr lang="ru-RU" sz="1200" dirty="0" smtClean="0">
                <a:solidFill>
                  <a:schemeClr val="tx2"/>
                </a:solidFill>
              </a:rPr>
              <a:t>информацию </a:t>
            </a:r>
            <a:r>
              <a:rPr lang="ru-RU" sz="1200" dirty="0">
                <a:solidFill>
                  <a:schemeClr val="tx2"/>
                </a:solidFill>
              </a:rPr>
              <a:t>в проработку, а наши специалисты </a:t>
            </a:r>
            <a:r>
              <a:rPr lang="ru-RU" sz="1200" dirty="0" smtClean="0">
                <a:solidFill>
                  <a:schemeClr val="tx2"/>
                </a:solidFill>
              </a:rPr>
              <a:t>при необходимости </a:t>
            </a:r>
            <a:r>
              <a:rPr lang="ru-RU" sz="1200" dirty="0">
                <a:solidFill>
                  <a:schemeClr val="tx2"/>
                </a:solidFill>
              </a:rPr>
              <a:t>с вами </a:t>
            </a:r>
            <a:r>
              <a:rPr lang="ru-RU" sz="1200" dirty="0" smtClean="0">
                <a:solidFill>
                  <a:schemeClr val="tx2"/>
                </a:solidFill>
              </a:rPr>
              <a:t>свяжутся.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3295" y="3466407"/>
            <a:ext cx="3963844" cy="47382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 rot="5400000">
            <a:off x="4192331" y="3631320"/>
            <a:ext cx="313617" cy="144000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8775" y="1109620"/>
            <a:ext cx="3623504" cy="417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2"/>
                </a:solidFill>
              </a:rPr>
              <a:t>Информацию по возникшей проблематике можно </a:t>
            </a:r>
            <a:r>
              <a:rPr lang="ru-RU" sz="1200" dirty="0" smtClean="0">
                <a:solidFill>
                  <a:schemeClr val="tx2"/>
                </a:solidFill>
              </a:rPr>
              <a:t>направить: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 bwMode="auto">
          <a:xfrm>
            <a:off x="359595" y="1645365"/>
            <a:ext cx="252000" cy="252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Овал 20"/>
          <p:cNvSpPr>
            <a:spLocks noChangeAspect="1"/>
          </p:cNvSpPr>
          <p:nvPr/>
        </p:nvSpPr>
        <p:spPr bwMode="auto">
          <a:xfrm>
            <a:off x="2586769" y="1645365"/>
            <a:ext cx="252000" cy="252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Овал 21"/>
          <p:cNvSpPr>
            <a:spLocks noChangeAspect="1"/>
          </p:cNvSpPr>
          <p:nvPr/>
        </p:nvSpPr>
        <p:spPr bwMode="auto">
          <a:xfrm>
            <a:off x="2586769" y="2559228"/>
            <a:ext cx="252000" cy="252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Овал 22"/>
          <p:cNvSpPr>
            <a:spLocks noChangeAspect="1"/>
          </p:cNvSpPr>
          <p:nvPr/>
        </p:nvSpPr>
        <p:spPr bwMode="auto">
          <a:xfrm>
            <a:off x="387036" y="2559228"/>
            <a:ext cx="252000" cy="252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633069" y="1660332"/>
            <a:ext cx="1818300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2"/>
                </a:solidFill>
              </a:rPr>
              <a:t>на почту клиентского менеджера технического сервиса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39800" y="1668988"/>
            <a:ext cx="1381026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/>
              <a:t>в </a:t>
            </a:r>
            <a:r>
              <a:rPr lang="ru-RU" sz="1200" dirty="0"/>
              <a:t>личном кабинете в системе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/>
              <a:t>E-commerce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633069" y="2579257"/>
            <a:ext cx="18183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2"/>
                </a:solidFill>
              </a:rPr>
              <a:t>на общую почту СИБУР и СИБУР </a:t>
            </a:r>
            <a:r>
              <a:rPr lang="ru-RU" sz="1200" dirty="0" err="1" smtClean="0">
                <a:solidFill>
                  <a:schemeClr val="tx2"/>
                </a:solidFill>
              </a:rPr>
              <a:t>ПолиЛаб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64176" y="2579257"/>
            <a:ext cx="1813288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2"/>
                </a:solidFill>
              </a:rPr>
              <a:t>на почту клиентского менеджера отдела продаж</a:t>
            </a:r>
          </a:p>
        </p:txBody>
      </p:sp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6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контакты в Сибур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5"/>
          </p:nvPr>
        </p:nvSpPr>
        <p:spPr>
          <a:xfrm>
            <a:off x="1991526" y="2620732"/>
            <a:ext cx="1368000" cy="1733550"/>
          </a:xfr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/>
              <a:t>Мамлеева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Камиля 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Дамировна</a:t>
            </a:r>
            <a:endParaRPr lang="ru-RU" dirty="0"/>
          </a:p>
          <a:p>
            <a:pPr algn="ctr">
              <a:spcAft>
                <a:spcPts val="0"/>
              </a:spcAft>
            </a:pPr>
            <a:r>
              <a:rPr lang="ru-RU" sz="900" b="0" dirty="0" smtClean="0"/>
              <a:t>Эксперт</a:t>
            </a:r>
          </a:p>
          <a:p>
            <a:pPr algn="ctr">
              <a:spcAft>
                <a:spcPts val="0"/>
              </a:spcAft>
            </a:pPr>
            <a:r>
              <a:rPr lang="ru-RU" sz="900" b="0" dirty="0" smtClean="0"/>
              <a:t>Технический сервис</a:t>
            </a:r>
          </a:p>
          <a:p>
            <a:pPr algn="ctr">
              <a:spcAft>
                <a:spcPts val="0"/>
              </a:spcAft>
            </a:pP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ru-RU" sz="900" b="0" dirty="0"/>
              <a:t>+7 </a:t>
            </a:r>
            <a:r>
              <a:rPr lang="ru-RU" sz="900" b="0" dirty="0" smtClean="0"/>
              <a:t>9</a:t>
            </a:r>
            <a:r>
              <a:rPr lang="en-US" sz="900" b="0" dirty="0" smtClean="0"/>
              <a:t>26</a:t>
            </a:r>
            <a:r>
              <a:rPr lang="ru-RU" sz="900" b="0" dirty="0" smtClean="0"/>
              <a:t> </a:t>
            </a:r>
            <a:r>
              <a:rPr lang="en-US" sz="900" b="0" dirty="0" smtClean="0"/>
              <a:t>845</a:t>
            </a:r>
            <a:r>
              <a:rPr lang="ru-RU" sz="900" b="0" dirty="0" smtClean="0"/>
              <a:t> </a:t>
            </a:r>
            <a:r>
              <a:rPr lang="en-US" sz="900" b="0" dirty="0" smtClean="0"/>
              <a:t>77</a:t>
            </a:r>
            <a:r>
              <a:rPr lang="ru-RU" sz="900" b="0" dirty="0" smtClean="0"/>
              <a:t> </a:t>
            </a:r>
            <a:r>
              <a:rPr lang="en-US" sz="900" b="0" dirty="0" smtClean="0"/>
              <a:t>61</a:t>
            </a:r>
            <a:endParaRPr lang="ru-RU" sz="900" b="0" dirty="0" smtClean="0"/>
          </a:p>
          <a:p>
            <a:pPr algn="ctr">
              <a:spcAft>
                <a:spcPts val="0"/>
              </a:spcAft>
            </a:pPr>
            <a:r>
              <a:rPr lang="en-US" sz="900" b="0" dirty="0" smtClean="0"/>
              <a:t>mamleevakd@sibur.ru&gt;</a:t>
            </a:r>
            <a:endParaRPr lang="ru-RU" sz="900" b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6"/>
          </p:nvPr>
        </p:nvSpPr>
        <p:spPr>
          <a:xfrm>
            <a:off x="313854" y="2620732"/>
            <a:ext cx="1368000" cy="173355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/>
              <a:t>Ершов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Андрей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Евгеньевич</a:t>
            </a:r>
            <a:endParaRPr lang="ru-RU" dirty="0"/>
          </a:p>
          <a:p>
            <a:pPr algn="ctr">
              <a:spcAft>
                <a:spcPts val="0"/>
              </a:spcAft>
            </a:pPr>
            <a:r>
              <a:rPr lang="ru-RU" sz="900" b="0" dirty="0" smtClean="0"/>
              <a:t>Главный Эксперт</a:t>
            </a: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ru-RU" sz="900" b="0" dirty="0"/>
              <a:t>Технический сервис</a:t>
            </a:r>
          </a:p>
          <a:p>
            <a:pPr algn="ctr">
              <a:spcAft>
                <a:spcPts val="0"/>
              </a:spcAft>
            </a:pP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ru-RU" sz="900" b="0" dirty="0"/>
              <a:t>+7 </a:t>
            </a:r>
            <a:r>
              <a:rPr lang="en-US" sz="900" b="0" dirty="0" smtClean="0"/>
              <a:t>905 508 22 65</a:t>
            </a: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en-US" sz="900" b="0" dirty="0" smtClean="0"/>
              <a:t>ershovae@sibur.ru</a:t>
            </a:r>
            <a:endParaRPr lang="ru-RU" sz="900" b="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38" y="1131888"/>
            <a:ext cx="1161486" cy="1161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63" y="684196"/>
            <a:ext cx="3994151" cy="1805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393" y="2607703"/>
            <a:ext cx="4072901" cy="1700280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40"/>
          </p:nvPr>
        </p:nvPicPr>
        <p:blipFill>
          <a:blip r:embed="rId5"/>
          <a:srcRect t="1206" b="1206"/>
          <a:stretch>
            <a:fillRect/>
          </a:stretch>
        </p:blipFill>
        <p:spPr>
          <a:xfrm>
            <a:off x="1799614" y="1045212"/>
            <a:ext cx="1477107" cy="1491857"/>
          </a:xfrm>
          <a:prstGeom prst="ellipse">
            <a:avLst/>
          </a:prstGeom>
          <a:ln w="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313853" y="1071148"/>
            <a:ext cx="1368001" cy="1368000"/>
          </a:xfrm>
        </p:spPr>
      </p:sp>
      <p:sp>
        <p:nvSpPr>
          <p:cNvPr id="14" name="Текст 11"/>
          <p:cNvSpPr>
            <a:spLocks noGrp="1"/>
          </p:cNvSpPr>
          <p:nvPr>
            <p:ph type="body" sz="quarter" idx="45"/>
          </p:nvPr>
        </p:nvSpPr>
        <p:spPr>
          <a:xfrm>
            <a:off x="3554233" y="2620732"/>
            <a:ext cx="1405330" cy="1733550"/>
          </a:xfr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/>
              <a:t>Ромеро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Бланко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Хосе</a:t>
            </a:r>
            <a:endParaRPr lang="ru-RU" dirty="0"/>
          </a:p>
          <a:p>
            <a:pPr algn="ctr">
              <a:spcAft>
                <a:spcPts val="0"/>
              </a:spcAft>
            </a:pPr>
            <a:r>
              <a:rPr lang="ru-RU" sz="900" b="0" dirty="0" smtClean="0"/>
              <a:t>Менеджер</a:t>
            </a:r>
          </a:p>
          <a:p>
            <a:pPr algn="ctr">
              <a:spcAft>
                <a:spcPts val="0"/>
              </a:spcAft>
            </a:pPr>
            <a:r>
              <a:rPr lang="ru-RU" sz="900" b="0" dirty="0" smtClean="0"/>
              <a:t>СИБУР ПолиЛаб</a:t>
            </a:r>
          </a:p>
          <a:p>
            <a:pPr algn="ctr">
              <a:spcAft>
                <a:spcPts val="0"/>
              </a:spcAft>
            </a:pP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ru-RU" sz="900" b="0" dirty="0"/>
              <a:t>+7 </a:t>
            </a:r>
            <a:r>
              <a:rPr lang="en-US" sz="900" b="0" dirty="0" smtClean="0"/>
              <a:t>982</a:t>
            </a:r>
            <a:r>
              <a:rPr lang="ru-RU" sz="900" b="0" dirty="0" smtClean="0"/>
              <a:t> </a:t>
            </a:r>
            <a:r>
              <a:rPr lang="en-US" sz="900" b="0" dirty="0" smtClean="0"/>
              <a:t>961</a:t>
            </a:r>
            <a:r>
              <a:rPr lang="ru-RU" sz="900" b="0" dirty="0" smtClean="0"/>
              <a:t> </a:t>
            </a:r>
            <a:r>
              <a:rPr lang="en-US" sz="900" b="0" dirty="0" smtClean="0"/>
              <a:t>35 85</a:t>
            </a: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en-US" sz="900" b="0" dirty="0" smtClean="0"/>
              <a:t>romeroblankokho@sibur.ru</a:t>
            </a:r>
            <a:endParaRPr lang="ru-RU" sz="900" b="0" dirty="0"/>
          </a:p>
        </p:txBody>
      </p:sp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  <p:pic>
        <p:nvPicPr>
          <p:cNvPr id="15" name="Picture 8" descr="https://social.sibur.ru/upload/resize_cache/main/fed/288_296_2/fed71a18d52c77a7340b319d1f9ce44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t="-2374" r="6429" b="14547"/>
          <a:stretch/>
        </p:blipFill>
        <p:spPr bwMode="auto">
          <a:xfrm>
            <a:off x="3445210" y="1043434"/>
            <a:ext cx="1555507" cy="15407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social.sibur.ru/upload/resize_cache/main/2c2/288_296_2/2c29d7d1bb7f80c0271cdc38afae705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584" r="14413" b="20572"/>
          <a:stretch/>
        </p:blipFill>
        <p:spPr bwMode="auto">
          <a:xfrm>
            <a:off x="286373" y="1055364"/>
            <a:ext cx="1395481" cy="14833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73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7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4" name="Объект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Ключевые приоритеты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4"/>
          </p:nvPr>
        </p:nvSpPr>
        <p:spPr>
          <a:xfrm>
            <a:off x="481335" y="1724558"/>
            <a:ext cx="3588069" cy="800219"/>
          </a:xfrm>
        </p:spPr>
        <p:txBody>
          <a:bodyPr/>
          <a:lstStyle/>
          <a:p>
            <a:r>
              <a:rPr lang="ru-RU" b="1" dirty="0"/>
              <a:t>Стабильное </a:t>
            </a:r>
            <a:r>
              <a:rPr lang="ru-RU" b="1" dirty="0" smtClean="0"/>
              <a:t>производство</a:t>
            </a:r>
            <a:endParaRPr lang="ru-RU" b="1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марочного ассортимента</a:t>
            </a:r>
          </a:p>
          <a:p>
            <a:pPr lvl="1"/>
            <a:r>
              <a:rPr lang="ru-RU" b="0" dirty="0" smtClean="0"/>
              <a:t>Достаточные объёмы </a:t>
            </a:r>
            <a:r>
              <a:rPr lang="ru-RU" b="0" dirty="0"/>
              <a:t>производства</a:t>
            </a:r>
          </a:p>
          <a:p>
            <a:endParaRPr lang="ru-RU" b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45"/>
          </p:nvPr>
        </p:nvSpPr>
        <p:spPr>
          <a:xfrm>
            <a:off x="481335" y="3401769"/>
            <a:ext cx="3345904" cy="769441"/>
          </a:xfrm>
        </p:spPr>
        <p:txBody>
          <a:bodyPr/>
          <a:lstStyle/>
          <a:p>
            <a:r>
              <a:rPr lang="ru-RU" b="1" dirty="0" smtClean="0"/>
              <a:t>Качество</a:t>
            </a:r>
            <a:endParaRPr lang="ru-RU" b="1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качества базовых марок</a:t>
            </a:r>
          </a:p>
          <a:p>
            <a:pPr lvl="1"/>
            <a:r>
              <a:rPr lang="ru-RU" b="0" dirty="0"/>
              <a:t>Стабильное качество специальных </a:t>
            </a:r>
            <a:r>
              <a:rPr lang="ru-RU" b="0" dirty="0" smtClean="0"/>
              <a:t>марок</a:t>
            </a:r>
            <a:endParaRPr lang="ru-RU" b="0" dirty="0"/>
          </a:p>
          <a:p>
            <a:pPr lvl="1"/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46"/>
          </p:nvPr>
        </p:nvSpPr>
        <p:spPr>
          <a:xfrm>
            <a:off x="4572000" y="1724556"/>
            <a:ext cx="3672699" cy="584775"/>
          </a:xfrm>
        </p:spPr>
        <p:txBody>
          <a:bodyPr/>
          <a:lstStyle/>
          <a:p>
            <a:r>
              <a:rPr lang="ru-RU" b="1" dirty="0" smtClean="0"/>
              <a:t>Поддержка партнеров</a:t>
            </a:r>
          </a:p>
          <a:p>
            <a:pPr lvl="1"/>
            <a:r>
              <a:rPr lang="ru-RU" b="0" dirty="0" smtClean="0"/>
              <a:t>Альтернативные добавки и </a:t>
            </a:r>
            <a:r>
              <a:rPr lang="ru-RU" b="0" dirty="0"/>
              <a:t>мастербатчи</a:t>
            </a:r>
          </a:p>
          <a:p>
            <a:pPr lvl="1"/>
            <a:r>
              <a:rPr lang="ru-RU" b="0" dirty="0"/>
              <a:t>Рекомендации по ведению переработки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7"/>
          </p:nvPr>
        </p:nvSpPr>
        <p:spPr>
          <a:xfrm>
            <a:off x="4572000" y="3401769"/>
            <a:ext cx="4213225" cy="584775"/>
          </a:xfrm>
        </p:spPr>
        <p:txBody>
          <a:bodyPr/>
          <a:lstStyle/>
          <a:p>
            <a:r>
              <a:rPr lang="ru-RU" b="1" dirty="0" smtClean="0"/>
              <a:t>Импортозамещение</a:t>
            </a:r>
          </a:p>
          <a:p>
            <a:pPr lvl="1"/>
            <a:r>
              <a:rPr lang="ru-RU" b="0" dirty="0" smtClean="0"/>
              <a:t>Рекомендации </a:t>
            </a:r>
            <a:r>
              <a:rPr lang="ru-RU" b="0" dirty="0"/>
              <a:t>по альтернативному сырью СИБУР</a:t>
            </a:r>
          </a:p>
          <a:p>
            <a:pPr lvl="1"/>
            <a:r>
              <a:rPr lang="ru-RU" b="0" dirty="0"/>
              <a:t>Подбор и разработка необходимых рецептур для </a:t>
            </a:r>
            <a:r>
              <a:rPr lang="ru-RU" b="0" dirty="0" smtClean="0"/>
              <a:t>клиента</a:t>
            </a:r>
            <a:endParaRPr lang="ru-RU" b="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" y="1196600"/>
            <a:ext cx="468000" cy="46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2" y="2913675"/>
            <a:ext cx="467178" cy="4671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1293221"/>
            <a:ext cx="389112" cy="3891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2913675"/>
            <a:ext cx="452670" cy="4526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58776" y="1020510"/>
            <a:ext cx="3379848" cy="3530853"/>
          </a:xfrm>
          <a:prstGeom prst="rect">
            <a:avLst/>
          </a:prstGeom>
          <a:noFill/>
          <a:ln w="28575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4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56" y="292737"/>
            <a:ext cx="6468258" cy="672627"/>
          </a:xfrm>
        </p:spPr>
        <p:txBody>
          <a:bodyPr vert="horz"/>
          <a:lstStyle/>
          <a:p>
            <a:r>
              <a:rPr lang="ru-RU" dirty="0"/>
              <a:t>Поддержание текущего уровня </a:t>
            </a:r>
            <a:r>
              <a:rPr lang="ru-RU" dirty="0" smtClean="0"/>
              <a:t>качества продукции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35654"/>
              </p:ext>
            </p:extLst>
          </p:nvPr>
        </p:nvGraphicFramePr>
        <p:xfrm>
          <a:off x="354918" y="1902911"/>
          <a:ext cx="5408943" cy="103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232">
                  <a:extLst>
                    <a:ext uri="{9D8B030D-6E8A-4147-A177-3AD203B41FA5}">
                      <a16:colId xmlns:a16="http://schemas.microsoft.com/office/drawing/2014/main" val="2055986514"/>
                    </a:ext>
                  </a:extLst>
                </a:gridCol>
                <a:gridCol w="670338">
                  <a:extLst>
                    <a:ext uri="{9D8B030D-6E8A-4147-A177-3AD203B41FA5}">
                      <a16:colId xmlns:a16="http://schemas.microsoft.com/office/drawing/2014/main" val="2181530847"/>
                    </a:ext>
                  </a:extLst>
                </a:gridCol>
                <a:gridCol w="1920778">
                  <a:extLst>
                    <a:ext uri="{9D8B030D-6E8A-4147-A177-3AD203B41FA5}">
                      <a16:colId xmlns:a16="http://schemas.microsoft.com/office/drawing/2014/main" val="4208301344"/>
                    </a:ext>
                  </a:extLst>
                </a:gridCol>
                <a:gridCol w="1637595">
                  <a:extLst>
                    <a:ext uri="{9D8B030D-6E8A-4147-A177-3AD203B41FA5}">
                      <a16:colId xmlns:a16="http://schemas.microsoft.com/office/drawing/2014/main" val="391753450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Базовые добавки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5631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Антиоксиданты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ПЭ, 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Желтизна, запах,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отложения, гели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Подбор полных аналогов по химическому составу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Аттестация НИИ «НИОСТ»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Проведение испытаний 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ПолиЛаб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67035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Антациды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ПЭ, 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Желтизна, забивка фильтров, отложения, коррозия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1736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83253"/>
              </p:ext>
            </p:extLst>
          </p:nvPr>
        </p:nvGraphicFramePr>
        <p:xfrm>
          <a:off x="363860" y="2973946"/>
          <a:ext cx="5400001" cy="1119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020">
                  <a:extLst>
                    <a:ext uri="{9D8B030D-6E8A-4147-A177-3AD203B41FA5}">
                      <a16:colId xmlns:a16="http://schemas.microsoft.com/office/drawing/2014/main" val="2055986514"/>
                    </a:ext>
                  </a:extLst>
                </a:gridCol>
                <a:gridCol w="662796">
                  <a:extLst>
                    <a:ext uri="{9D8B030D-6E8A-4147-A177-3AD203B41FA5}">
                      <a16:colId xmlns:a16="http://schemas.microsoft.com/office/drawing/2014/main" val="2181530847"/>
                    </a:ext>
                  </a:extLst>
                </a:gridCol>
                <a:gridCol w="1917601">
                  <a:extLst>
                    <a:ext uri="{9D8B030D-6E8A-4147-A177-3AD203B41FA5}">
                      <a16:colId xmlns:a16="http://schemas.microsoft.com/office/drawing/2014/main" val="4208301344"/>
                    </a:ext>
                  </a:extLst>
                </a:gridCol>
                <a:gridCol w="1615584">
                  <a:extLst>
                    <a:ext uri="{9D8B030D-6E8A-4147-A177-3AD203B41FA5}">
                      <a16:colId xmlns:a16="http://schemas.microsoft.com/office/drawing/2014/main" val="3115397584"/>
                    </a:ext>
                  </a:extLst>
                </a:gridCol>
              </a:tblGrid>
              <a:tr h="252881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Специальные добавки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56312"/>
                  </a:ext>
                </a:extLst>
              </a:tr>
              <a:tr h="241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Процессинг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ПЭ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Технологичность, отложения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Подбор полных аналогов по химическому составу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Аттестация НИИ «НИОСТ»</a:t>
                      </a:r>
                    </a:p>
                    <a:p>
                      <a:pPr marL="0" marR="0" lvl="0" indent="0" algn="just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Проведение испытаний 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ПолиЛаб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17364"/>
                  </a:ext>
                </a:extLst>
              </a:tr>
              <a:tr h="322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Слипы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ПЭ,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Нагар,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налёт,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органолептика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88581"/>
                  </a:ext>
                </a:extLst>
              </a:tr>
              <a:tr h="285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Антиблоки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ПЭ,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ПП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Блок-сила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 налёт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2042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98195"/>
              </p:ext>
            </p:extLst>
          </p:nvPr>
        </p:nvGraphicFramePr>
        <p:xfrm>
          <a:off x="343256" y="4132265"/>
          <a:ext cx="5408935" cy="57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012">
                  <a:extLst>
                    <a:ext uri="{9D8B030D-6E8A-4147-A177-3AD203B41FA5}">
                      <a16:colId xmlns:a16="http://schemas.microsoft.com/office/drawing/2014/main" val="2055986514"/>
                    </a:ext>
                  </a:extLst>
                </a:gridCol>
                <a:gridCol w="625220">
                  <a:extLst>
                    <a:ext uri="{9D8B030D-6E8A-4147-A177-3AD203B41FA5}">
                      <a16:colId xmlns:a16="http://schemas.microsoft.com/office/drawing/2014/main" val="2181530847"/>
                    </a:ext>
                  </a:extLst>
                </a:gridCol>
                <a:gridCol w="1978784">
                  <a:extLst>
                    <a:ext uri="{9D8B030D-6E8A-4147-A177-3AD203B41FA5}">
                      <a16:colId xmlns:a16="http://schemas.microsoft.com/office/drawing/2014/main" val="4208301344"/>
                    </a:ext>
                  </a:extLst>
                </a:gridCol>
                <a:gridCol w="1598919">
                  <a:extLst>
                    <a:ext uri="{9D8B030D-6E8A-4147-A177-3AD203B41FA5}">
                      <a16:colId xmlns:a16="http://schemas.microsoft.com/office/drawing/2014/main" val="163865997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Специальная химия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5631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Мономеры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ПЭ, 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ФМХ, технологичность, спец. свойства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Усиленный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контроль качества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6703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69405"/>
              </p:ext>
            </p:extLst>
          </p:nvPr>
        </p:nvGraphicFramePr>
        <p:xfrm>
          <a:off x="354925" y="869492"/>
          <a:ext cx="5291999" cy="15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653">
                  <a:extLst>
                    <a:ext uri="{9D8B030D-6E8A-4147-A177-3AD203B41FA5}">
                      <a16:colId xmlns:a16="http://schemas.microsoft.com/office/drawing/2014/main" val="2055986514"/>
                    </a:ext>
                  </a:extLst>
                </a:gridCol>
                <a:gridCol w="763051">
                  <a:extLst>
                    <a:ext uri="{9D8B030D-6E8A-4147-A177-3AD203B41FA5}">
                      <a16:colId xmlns:a16="http://schemas.microsoft.com/office/drawing/2014/main" val="2181530847"/>
                    </a:ext>
                  </a:extLst>
                </a:gridCol>
                <a:gridCol w="1923394">
                  <a:extLst>
                    <a:ext uri="{9D8B030D-6E8A-4147-A177-3AD203B41FA5}">
                      <a16:colId xmlns:a16="http://schemas.microsoft.com/office/drawing/2014/main" val="4208301344"/>
                    </a:ext>
                  </a:extLst>
                </a:gridCol>
                <a:gridCol w="1513901">
                  <a:extLst>
                    <a:ext uri="{9D8B030D-6E8A-4147-A177-3AD203B41FA5}">
                      <a16:colId xmlns:a16="http://schemas.microsoft.com/office/drawing/2014/main" val="463855283"/>
                    </a:ext>
                  </a:extLst>
                </a:gridCol>
              </a:tblGrid>
              <a:tr h="115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Компоненты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Продукты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            Риски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Митигация рисков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56312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 bwMode="auto">
          <a:xfrm>
            <a:off x="6331432" y="0"/>
            <a:ext cx="2812568" cy="470718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66045" y="1317283"/>
            <a:ext cx="212999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Проработка </a:t>
            </a:r>
            <a:r>
              <a:rPr lang="ru-RU" sz="1100" dirty="0">
                <a:solidFill>
                  <a:schemeClr val="bg1"/>
                </a:solidFill>
              </a:rPr>
              <a:t>альтернативных поставщиков из </a:t>
            </a:r>
            <a:r>
              <a:rPr lang="ru-RU" sz="1100" dirty="0" err="1">
                <a:solidFill>
                  <a:schemeClr val="bg1"/>
                </a:solidFill>
              </a:rPr>
              <a:t>несанкционных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регионов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39420" y="292737"/>
            <a:ext cx="259659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</a:rPr>
              <a:t>Что команда СИБУР делает для сохранения объёма и качества </a:t>
            </a:r>
            <a:r>
              <a:rPr lang="ru-RU" sz="1400" b="1" dirty="0" smtClean="0">
                <a:solidFill>
                  <a:schemeClr val="bg1"/>
                </a:solidFill>
              </a:rPr>
              <a:t>продуктов?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5368" y="1313247"/>
            <a:ext cx="3846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01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5368" y="2015343"/>
            <a:ext cx="3846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02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39876" y="2879728"/>
            <a:ext cx="3846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03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39420" y="3751156"/>
            <a:ext cx="3846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04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60554" y="2020319"/>
            <a:ext cx="242638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Проработка </a:t>
            </a:r>
            <a:r>
              <a:rPr lang="ru-RU" sz="1100" dirty="0">
                <a:solidFill>
                  <a:schemeClr val="bg1"/>
                </a:solidFill>
              </a:rPr>
              <a:t>альтернативных рецептурных решений с минимальным влиянием на потребительские </a:t>
            </a:r>
            <a:r>
              <a:rPr lang="ru-RU" sz="1100" dirty="0" smtClean="0">
                <a:solidFill>
                  <a:schemeClr val="bg1"/>
                </a:solidFill>
              </a:rPr>
              <a:t>свойства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60554" y="3751156"/>
            <a:ext cx="2426389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dirty="0" err="1" smtClean="0">
                <a:solidFill>
                  <a:schemeClr val="bg1"/>
                </a:solidFill>
              </a:rPr>
              <a:t>Омологация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новых партий </a:t>
            </a: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 err="1">
                <a:solidFill>
                  <a:schemeClr val="bg1"/>
                </a:solidFill>
              </a:rPr>
              <a:t>ПолиЛаб</a:t>
            </a:r>
            <a:r>
              <a:rPr lang="ru-RU" sz="1100" dirty="0">
                <a:solidFill>
                  <a:schemeClr val="bg1"/>
                </a:solidFill>
              </a:rPr>
              <a:t> перед отправкой клиентам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60556" y="2879728"/>
            <a:ext cx="242638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Ускоренная </a:t>
            </a:r>
            <a:r>
              <a:rPr lang="ru-RU" sz="1100" dirty="0" err="1">
                <a:solidFill>
                  <a:schemeClr val="bg1"/>
                </a:solidFill>
              </a:rPr>
              <a:t>омологация</a:t>
            </a:r>
            <a:r>
              <a:rPr lang="ru-RU" sz="1100" dirty="0">
                <a:solidFill>
                  <a:schemeClr val="bg1"/>
                </a:solidFill>
              </a:rPr>
              <a:t> катализаторов и добавок </a:t>
            </a:r>
            <a:r>
              <a:rPr lang="ru-RU" sz="1100" dirty="0" smtClean="0">
                <a:solidFill>
                  <a:schemeClr val="bg1"/>
                </a:solidFill>
              </a:rPr>
              <a:t>в </a:t>
            </a:r>
            <a:r>
              <a:rPr lang="ru-RU" sz="1100" dirty="0">
                <a:solidFill>
                  <a:schemeClr val="bg1"/>
                </a:solidFill>
              </a:rPr>
              <a:t>НИИ «НИОСТ» и </a:t>
            </a:r>
            <a:r>
              <a:rPr lang="ru-RU" sz="1100" dirty="0" err="1" smtClean="0">
                <a:solidFill>
                  <a:schemeClr val="bg1"/>
                </a:solidFill>
              </a:rPr>
              <a:t>ПолиЛаб</a:t>
            </a:r>
            <a:r>
              <a:rPr lang="ru-RU" sz="1100" dirty="0" smtClean="0">
                <a:solidFill>
                  <a:schemeClr val="bg1"/>
                </a:solidFill>
              </a:rPr>
              <a:t> перед </a:t>
            </a:r>
            <a:r>
              <a:rPr lang="ru-RU" sz="1100" dirty="0">
                <a:solidFill>
                  <a:schemeClr val="bg1"/>
                </a:solidFill>
              </a:rPr>
              <a:t>запуском в </a:t>
            </a:r>
            <a:r>
              <a:rPr lang="ru-RU" sz="1100" dirty="0" smtClean="0">
                <a:solidFill>
                  <a:schemeClr val="bg1"/>
                </a:solidFill>
              </a:rPr>
              <a:t>производство</a:t>
            </a:r>
            <a:endParaRPr lang="ru-RU" sz="1100" dirty="0">
              <a:solidFill>
                <a:schemeClr val="bg1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47583"/>
              </p:ext>
            </p:extLst>
          </p:nvPr>
        </p:nvGraphicFramePr>
        <p:xfrm>
          <a:off x="354918" y="1136678"/>
          <a:ext cx="5408943" cy="72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232">
                  <a:extLst>
                    <a:ext uri="{9D8B030D-6E8A-4147-A177-3AD203B41FA5}">
                      <a16:colId xmlns:a16="http://schemas.microsoft.com/office/drawing/2014/main" val="2055986514"/>
                    </a:ext>
                  </a:extLst>
                </a:gridCol>
                <a:gridCol w="670338">
                  <a:extLst>
                    <a:ext uri="{9D8B030D-6E8A-4147-A177-3AD203B41FA5}">
                      <a16:colId xmlns:a16="http://schemas.microsoft.com/office/drawing/2014/main" val="2181530847"/>
                    </a:ext>
                  </a:extLst>
                </a:gridCol>
                <a:gridCol w="1920778">
                  <a:extLst>
                    <a:ext uri="{9D8B030D-6E8A-4147-A177-3AD203B41FA5}">
                      <a16:colId xmlns:a16="http://schemas.microsoft.com/office/drawing/2014/main" val="4208301344"/>
                    </a:ext>
                  </a:extLst>
                </a:gridCol>
                <a:gridCol w="1637595">
                  <a:extLst>
                    <a:ext uri="{9D8B030D-6E8A-4147-A177-3AD203B41FA5}">
                      <a16:colId xmlns:a16="http://schemas.microsoft.com/office/drawing/2014/main" val="391753450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Катализаторные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системы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5631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Катализаторы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ПЭ, 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ФМХ,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технологичность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Подбор полных аналогов текущих катализаторов, одобренных на рынке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67035"/>
                  </a:ext>
                </a:extLst>
              </a:tr>
            </a:tbl>
          </a:graphicData>
        </a:graphic>
      </p:graphicFrame>
      <p:sp>
        <p:nvSpPr>
          <p:cNvPr id="2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4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Прямоугольник 105"/>
          <p:cNvSpPr/>
          <p:nvPr/>
        </p:nvSpPr>
        <p:spPr bwMode="auto">
          <a:xfrm>
            <a:off x="0" y="1020510"/>
            <a:ext cx="4572000" cy="23024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-30181" y="3322930"/>
            <a:ext cx="9174181" cy="12284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Большой объём </a:t>
            </a:r>
            <a:r>
              <a:rPr lang="ru-RU" dirty="0" err="1"/>
              <a:t>омологаций</a:t>
            </a:r>
            <a:r>
              <a:rPr lang="ru-RU" dirty="0"/>
              <a:t> в ближайшие полгода приведёт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изменениям подхода к тестированию продуктов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Прямоугольник 9"/>
          <p:cNvSpPr>
            <a:spLocks/>
          </p:cNvSpPr>
          <p:nvPr/>
        </p:nvSpPr>
        <p:spPr bwMode="auto">
          <a:xfrm>
            <a:off x="-30181" y="1621040"/>
            <a:ext cx="3203125" cy="15657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Лабораторное тестирование нового катализатора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Полное тестирование и аттестация используемых добавок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Исследование и подбор лучших рецептур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ОПВ на новом катализаторе и рецептуре добавок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err="1">
                <a:latin typeface="Arial" charset="0"/>
              </a:rPr>
              <a:t>Омологация</a:t>
            </a:r>
            <a:r>
              <a:rPr lang="ru-RU" sz="800" dirty="0">
                <a:latin typeface="Arial" charset="0"/>
              </a:rPr>
              <a:t> в </a:t>
            </a:r>
            <a:r>
              <a:rPr lang="ru-RU" sz="800" dirty="0" err="1">
                <a:latin typeface="Arial" charset="0"/>
              </a:rPr>
              <a:t>Полилаб</a:t>
            </a:r>
            <a:endParaRPr lang="ru-RU" sz="800" dirty="0">
              <a:latin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Детальный </a:t>
            </a:r>
            <a:r>
              <a:rPr lang="ru-RU" sz="800" dirty="0">
                <a:latin typeface="Arial" charset="0"/>
              </a:rPr>
              <a:t>подбор рекомендаций по переработке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>
                <a:latin typeface="Arial" charset="0"/>
              </a:rPr>
              <a:t>Определение всех характеристик на готовых изделиях 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>
                <a:latin typeface="Arial" charset="0"/>
              </a:rPr>
              <a:t>Тест продукта у клиента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Успешное </a:t>
            </a:r>
            <a:r>
              <a:rPr lang="ru-RU" sz="800" dirty="0">
                <a:latin typeface="Arial" charset="0"/>
              </a:rPr>
              <a:t>внедрение и серийная поставка </a:t>
            </a:r>
            <a:r>
              <a:rPr lang="ru-RU" sz="800" dirty="0" smtClean="0">
                <a:latin typeface="Arial" charset="0"/>
              </a:rPr>
              <a:t>материала</a:t>
            </a:r>
            <a:endParaRPr lang="ru-RU" sz="800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5800" y="1121187"/>
            <a:ext cx="1287145" cy="366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</a:rPr>
              <a:t>Обычный цикл </a:t>
            </a:r>
            <a:r>
              <a:rPr lang="ru-RU" sz="1200" b="1" dirty="0" err="1" smtClean="0">
                <a:solidFill>
                  <a:schemeClr val="tx2"/>
                </a:solidFill>
              </a:rPr>
              <a:t>омологации</a:t>
            </a:r>
            <a:endParaRPr lang="ru-RU" sz="1200" b="1" dirty="0" smtClean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>
            <a:spLocks/>
          </p:cNvSpPr>
          <p:nvPr/>
        </p:nvSpPr>
        <p:spPr bwMode="auto">
          <a:xfrm>
            <a:off x="6503828" y="1604403"/>
            <a:ext cx="2020802" cy="1596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Ускоренное тестирование катализаторов и </a:t>
            </a:r>
            <a:r>
              <a:rPr lang="ru-RU" sz="800" dirty="0" smtClean="0">
                <a:latin typeface="Arial" charset="0"/>
              </a:rPr>
              <a:t>добавок</a:t>
            </a: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ОПВ на новом катализаторе </a:t>
            </a:r>
            <a:r>
              <a:rPr lang="ru-RU" sz="800" dirty="0" smtClean="0">
                <a:latin typeface="Arial" charset="0"/>
              </a:rPr>
              <a:t/>
            </a:r>
            <a:br>
              <a:rPr lang="ru-RU" sz="800" dirty="0" smtClean="0">
                <a:latin typeface="Arial" charset="0"/>
              </a:rPr>
            </a:br>
            <a:r>
              <a:rPr lang="ru-RU" sz="800" dirty="0" smtClean="0">
                <a:latin typeface="Arial" charset="0"/>
              </a:rPr>
              <a:t>и </a:t>
            </a:r>
            <a:r>
              <a:rPr lang="ru-RU" sz="800" dirty="0">
                <a:latin typeface="Arial" charset="0"/>
              </a:rPr>
              <a:t>альтернативных добавках</a:t>
            </a: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 err="1">
                <a:latin typeface="Arial" charset="0"/>
              </a:rPr>
              <a:t>Омологация</a:t>
            </a:r>
            <a:r>
              <a:rPr lang="ru-RU" sz="800" dirty="0">
                <a:latin typeface="Arial" charset="0"/>
              </a:rPr>
              <a:t> в </a:t>
            </a:r>
            <a:r>
              <a:rPr lang="ru-RU" sz="800" dirty="0" err="1">
                <a:latin typeface="Arial" charset="0"/>
              </a:rPr>
              <a:t>Полилаб</a:t>
            </a:r>
            <a:endParaRPr lang="ru-RU" sz="800" dirty="0"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Формирование рекомендаций по изменениям переработки и характеристикам готовых изделий </a:t>
            </a: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Внедрение у </a:t>
            </a:r>
            <a:r>
              <a:rPr lang="ru-RU" sz="800" dirty="0" smtClean="0">
                <a:latin typeface="Arial" charset="0"/>
              </a:rPr>
              <a:t>клиента</a:t>
            </a:r>
            <a:endParaRPr lang="ru-RU" sz="800" dirty="0"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839" y="1237352"/>
            <a:ext cx="1367880" cy="301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chemeClr val="accent1"/>
                </a:solidFill>
              </a:rPr>
              <a:t>6</a:t>
            </a:r>
            <a:r>
              <a:rPr lang="ru-RU" sz="800" b="1" dirty="0" smtClean="0">
                <a:solidFill>
                  <a:schemeClr val="accent1"/>
                </a:solidFill>
              </a:rPr>
              <a:t>….</a:t>
            </a:r>
            <a:r>
              <a:rPr lang="ru-RU" sz="2800" b="1" dirty="0" smtClean="0">
                <a:solidFill>
                  <a:schemeClr val="accent1"/>
                </a:solidFill>
              </a:rPr>
              <a:t>8</a:t>
            </a:r>
            <a:r>
              <a:rPr lang="ru-RU" sz="1200" b="1" dirty="0" smtClean="0">
                <a:solidFill>
                  <a:schemeClr val="accent1"/>
                </a:solidFill>
              </a:rPr>
              <a:t> мес.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1648" y="1121187"/>
            <a:ext cx="16155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accent6"/>
                </a:solidFill>
              </a:rPr>
              <a:t>Цикл омологации </a:t>
            </a:r>
            <a:r>
              <a:rPr lang="ru-RU" sz="1200" b="1" dirty="0" smtClean="0">
                <a:solidFill>
                  <a:schemeClr val="accent6"/>
                </a:solidFill>
              </a:rPr>
              <a:t/>
            </a:r>
            <a:br>
              <a:rPr lang="ru-RU" sz="1200" b="1" dirty="0" smtClean="0">
                <a:solidFill>
                  <a:schemeClr val="accent6"/>
                </a:solidFill>
              </a:rPr>
            </a:br>
            <a:r>
              <a:rPr lang="ru-RU" sz="1200" b="1" dirty="0" smtClean="0">
                <a:solidFill>
                  <a:schemeClr val="accent6"/>
                </a:solidFill>
              </a:rPr>
              <a:t>в </a:t>
            </a:r>
            <a:r>
              <a:rPr lang="ru-RU" sz="1200" b="1" dirty="0">
                <a:solidFill>
                  <a:schemeClr val="accent6"/>
                </a:solidFill>
              </a:rPr>
              <a:t>новой реальности</a:t>
            </a:r>
            <a:endParaRPr lang="ru-RU" sz="1200" b="1" dirty="0" smtClean="0">
              <a:solidFill>
                <a:schemeClr val="accent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32292" y="2388791"/>
            <a:ext cx="930942" cy="576293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108000" rIns="72000" bIns="360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r>
              <a:rPr lang="ru-RU" sz="800" b="1" dirty="0" smtClean="0">
                <a:solidFill>
                  <a:schemeClr val="bg1"/>
                </a:solidFill>
              </a:rPr>
              <a:t> … </a:t>
            </a:r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недели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584" y="3410495"/>
            <a:ext cx="8299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Ключевые изменения</a:t>
            </a:r>
          </a:p>
        </p:txBody>
      </p:sp>
      <p:sp>
        <p:nvSpPr>
          <p:cNvPr id="24" name="Прямоугольник 23"/>
          <p:cNvSpPr>
            <a:spLocks/>
          </p:cNvSpPr>
          <p:nvPr/>
        </p:nvSpPr>
        <p:spPr bwMode="auto">
          <a:xfrm>
            <a:off x="1556861" y="3758127"/>
            <a:ext cx="1117599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2"/>
                </a:solidFill>
                <a:latin typeface="Arial" charset="0"/>
              </a:rPr>
              <a:t>Нет возможности корректировки 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продукта по итогам обратной связи от </a:t>
            </a: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клиентов</a:t>
            </a:r>
            <a:endParaRPr lang="ru-RU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Прямоугольник 24"/>
          <p:cNvSpPr>
            <a:spLocks/>
          </p:cNvSpPr>
          <p:nvPr/>
        </p:nvSpPr>
        <p:spPr bwMode="auto">
          <a:xfrm>
            <a:off x="3150525" y="3758127"/>
            <a:ext cx="1343280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2"/>
                </a:solidFill>
                <a:latin typeface="Arial" charset="0"/>
              </a:rPr>
              <a:t>Существенное сокращение времени </a:t>
            </a:r>
            <a:r>
              <a:rPr lang="ru-RU" sz="1000" dirty="0" err="1">
                <a:solidFill>
                  <a:schemeClr val="bg1"/>
                </a:solidFill>
                <a:latin typeface="Arial" charset="0"/>
              </a:rPr>
              <a:t>омологации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 с нескольких месяцев до 2-4 недель</a:t>
            </a:r>
          </a:p>
        </p:txBody>
      </p:sp>
      <p:sp>
        <p:nvSpPr>
          <p:cNvPr id="26" name="Прямоугольник 25"/>
          <p:cNvSpPr>
            <a:spLocks/>
          </p:cNvSpPr>
          <p:nvPr/>
        </p:nvSpPr>
        <p:spPr bwMode="auto">
          <a:xfrm>
            <a:off x="4823768" y="3758127"/>
            <a:ext cx="1782499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2"/>
                </a:solidFill>
                <a:latin typeface="Arial" charset="0"/>
              </a:rPr>
              <a:t>Изменение характеристик 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вследствие изменения полимера и применения альтернативных </a:t>
            </a: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0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добавок</a:t>
            </a:r>
            <a:endParaRPr lang="ru-RU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Прямоугольник 26"/>
          <p:cNvSpPr>
            <a:spLocks/>
          </p:cNvSpPr>
          <p:nvPr/>
        </p:nvSpPr>
        <p:spPr bwMode="auto">
          <a:xfrm>
            <a:off x="6764156" y="3758127"/>
            <a:ext cx="2092960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2"/>
                </a:solidFill>
                <a:latin typeface="Arial" charset="0"/>
              </a:rPr>
              <a:t>Необходима готовность со стороны потребителей </a:t>
            </a:r>
            <a:r>
              <a:rPr lang="ru-RU" sz="1000" dirty="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ru-RU" sz="1000" dirty="0" smtClean="0">
                <a:solidFill>
                  <a:schemeClr val="bg2"/>
                </a:solidFill>
                <a:latin typeface="Arial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к 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открытому диалогу и изменению параметров переработки и характеристик готовых изделий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03470" y="1126284"/>
            <a:ext cx="18143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2"/>
                </a:solidFill>
              </a:rPr>
              <a:t>Омологация</a:t>
            </a:r>
            <a:r>
              <a:rPr lang="ru-RU" sz="1200" b="1" dirty="0">
                <a:solidFill>
                  <a:schemeClr val="tx2"/>
                </a:solidFill>
              </a:rPr>
              <a:t> продукта</a:t>
            </a:r>
          </a:p>
        </p:txBody>
      </p:sp>
      <p:sp>
        <p:nvSpPr>
          <p:cNvPr id="29" name="Дуга 28"/>
          <p:cNvSpPr>
            <a:spLocks noChangeAspect="1"/>
          </p:cNvSpPr>
          <p:nvPr/>
        </p:nvSpPr>
        <p:spPr bwMode="auto">
          <a:xfrm>
            <a:off x="3446108" y="1472310"/>
            <a:ext cx="252000" cy="252000"/>
          </a:xfrm>
          <a:prstGeom prst="arc">
            <a:avLst>
              <a:gd name="adj1" fmla="val 10621271"/>
              <a:gd name="adj2" fmla="val 16530072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Прямая со стрелкой 31"/>
          <p:cNvCxnSpPr>
            <a:endCxn id="29" idx="2"/>
          </p:cNvCxnSpPr>
          <p:nvPr/>
        </p:nvCxnSpPr>
        <p:spPr bwMode="auto">
          <a:xfrm flipH="1" flipV="1">
            <a:off x="3584186" y="1472890"/>
            <a:ext cx="86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3"/>
          <p:cNvCxnSpPr/>
          <p:nvPr/>
        </p:nvCxnSpPr>
        <p:spPr bwMode="auto">
          <a:xfrm>
            <a:off x="3446108" y="1598309"/>
            <a:ext cx="0" cy="165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Овал 29"/>
          <p:cNvSpPr>
            <a:spLocks noChangeAspect="1"/>
          </p:cNvSpPr>
          <p:nvPr/>
        </p:nvSpPr>
        <p:spPr bwMode="auto">
          <a:xfrm>
            <a:off x="4445999" y="1351479"/>
            <a:ext cx="252000" cy="2520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>
            <a:spLocks noChangeAspect="1"/>
          </p:cNvSpPr>
          <p:nvPr/>
        </p:nvSpPr>
        <p:spPr bwMode="auto">
          <a:xfrm>
            <a:off x="3401108" y="1647003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>
            <a:spLocks noChangeAspect="1"/>
          </p:cNvSpPr>
          <p:nvPr/>
        </p:nvSpPr>
        <p:spPr bwMode="auto">
          <a:xfrm>
            <a:off x="3401108" y="1817570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>
            <a:spLocks noChangeAspect="1"/>
          </p:cNvSpPr>
          <p:nvPr/>
        </p:nvSpPr>
        <p:spPr bwMode="auto">
          <a:xfrm>
            <a:off x="3401108" y="1988137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3401108" y="2158704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>
            <a:spLocks noChangeAspect="1"/>
          </p:cNvSpPr>
          <p:nvPr/>
        </p:nvSpPr>
        <p:spPr bwMode="auto">
          <a:xfrm>
            <a:off x="3401108" y="2329271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>
            <a:spLocks noChangeAspect="1"/>
          </p:cNvSpPr>
          <p:nvPr/>
        </p:nvSpPr>
        <p:spPr bwMode="auto">
          <a:xfrm>
            <a:off x="3401108" y="2499838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>
            <a:spLocks noChangeAspect="1"/>
          </p:cNvSpPr>
          <p:nvPr/>
        </p:nvSpPr>
        <p:spPr bwMode="auto">
          <a:xfrm>
            <a:off x="3401108" y="267040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Ромб 44"/>
          <p:cNvSpPr>
            <a:spLocks noChangeAspect="1"/>
          </p:cNvSpPr>
          <p:nvPr/>
        </p:nvSpPr>
        <p:spPr bwMode="auto">
          <a:xfrm>
            <a:off x="3392108" y="2840972"/>
            <a:ext cx="108000" cy="108000"/>
          </a:xfrm>
          <a:prstGeom prst="diamond">
            <a:avLst/>
          </a:prstGeom>
          <a:solidFill>
            <a:schemeClr val="accent6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Овал 45"/>
          <p:cNvSpPr>
            <a:spLocks noChangeAspect="1"/>
          </p:cNvSpPr>
          <p:nvPr/>
        </p:nvSpPr>
        <p:spPr bwMode="auto">
          <a:xfrm>
            <a:off x="3401108" y="3029541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Дуга 47"/>
          <p:cNvSpPr>
            <a:spLocks noChangeAspect="1"/>
          </p:cNvSpPr>
          <p:nvPr/>
        </p:nvSpPr>
        <p:spPr bwMode="auto">
          <a:xfrm flipH="1">
            <a:off x="5429706" y="1472310"/>
            <a:ext cx="252000" cy="252000"/>
          </a:xfrm>
          <a:prstGeom prst="arc">
            <a:avLst>
              <a:gd name="adj1" fmla="val 10761392"/>
              <a:gd name="adj2" fmla="val 16530072"/>
            </a:avLst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 bwMode="auto">
          <a:xfrm flipV="1">
            <a:off x="4681672" y="1472890"/>
            <a:ext cx="86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 стрелкой 49"/>
          <p:cNvCxnSpPr/>
          <p:nvPr/>
        </p:nvCxnSpPr>
        <p:spPr bwMode="auto">
          <a:xfrm>
            <a:off x="5681704" y="1598309"/>
            <a:ext cx="0" cy="72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Дуга 55"/>
          <p:cNvSpPr>
            <a:spLocks noChangeAspect="1"/>
          </p:cNvSpPr>
          <p:nvPr/>
        </p:nvSpPr>
        <p:spPr bwMode="auto">
          <a:xfrm flipH="1">
            <a:off x="3384223" y="2018257"/>
            <a:ext cx="252000" cy="252000"/>
          </a:xfrm>
          <a:prstGeom prst="arc">
            <a:avLst>
              <a:gd name="adj1" fmla="val 10621271"/>
              <a:gd name="adj2" fmla="val 16530072"/>
            </a:avLst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Дуга 56"/>
          <p:cNvSpPr>
            <a:spLocks noChangeAspect="1"/>
          </p:cNvSpPr>
          <p:nvPr/>
        </p:nvSpPr>
        <p:spPr bwMode="auto">
          <a:xfrm flipH="1" flipV="1">
            <a:off x="3384223" y="2641964"/>
            <a:ext cx="252000" cy="252000"/>
          </a:xfrm>
          <a:prstGeom prst="arc">
            <a:avLst>
              <a:gd name="adj1" fmla="val 10621271"/>
              <a:gd name="adj2" fmla="val 16530072"/>
            </a:avLst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01420" y="1949352"/>
            <a:ext cx="806070" cy="95151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b="1" dirty="0" smtClean="0">
                <a:latin typeface="Arial" charset="0"/>
              </a:rPr>
              <a:t>Ключевой этап</a:t>
            </a:r>
          </a:p>
          <a:p>
            <a:pPr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Получение ОС </a:t>
            </a:r>
            <a:r>
              <a:rPr lang="ru-RU" sz="800" dirty="0">
                <a:latin typeface="Arial" charset="0"/>
              </a:rPr>
              <a:t>от клиента, корректировка характеристик продукта</a:t>
            </a:r>
          </a:p>
        </p:txBody>
      </p:sp>
      <p:cxnSp>
        <p:nvCxnSpPr>
          <p:cNvPr id="60" name="Прямая со стрелкой 59"/>
          <p:cNvCxnSpPr/>
          <p:nvPr/>
        </p:nvCxnSpPr>
        <p:spPr bwMode="auto">
          <a:xfrm flipV="1">
            <a:off x="3633749" y="2150805"/>
            <a:ext cx="0" cy="610611"/>
          </a:xfrm>
          <a:prstGeom prst="straightConnector1">
            <a:avLst/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64" name="Овал 63"/>
          <p:cNvSpPr>
            <a:spLocks noChangeAspect="1"/>
          </p:cNvSpPr>
          <p:nvPr/>
        </p:nvSpPr>
        <p:spPr bwMode="auto">
          <a:xfrm>
            <a:off x="3588749" y="237280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5726703" y="1689008"/>
            <a:ext cx="754945" cy="1402192"/>
            <a:chOff x="5429707" y="1689008"/>
            <a:chExt cx="1051941" cy="1402192"/>
          </a:xfrm>
        </p:grpSpPr>
        <p:cxnSp>
          <p:nvCxnSpPr>
            <p:cNvPr id="66" name="Прямая соединительная линия 65"/>
            <p:cNvCxnSpPr/>
            <p:nvPr/>
          </p:nvCxnSpPr>
          <p:spPr bwMode="auto">
            <a:xfrm>
              <a:off x="5429707" y="1689008"/>
              <a:ext cx="1020122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Прямая соединительная линия 66"/>
            <p:cNvCxnSpPr/>
            <p:nvPr/>
          </p:nvCxnSpPr>
          <p:spPr bwMode="auto">
            <a:xfrm>
              <a:off x="5822814" y="1802628"/>
              <a:ext cx="627015" cy="208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5822814" y="1913474"/>
              <a:ext cx="590926" cy="4755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Прямая соединительная линия 70"/>
            <p:cNvCxnSpPr/>
            <p:nvPr/>
          </p:nvCxnSpPr>
          <p:spPr bwMode="auto">
            <a:xfrm>
              <a:off x="5822814" y="2024833"/>
              <a:ext cx="627015" cy="5883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Прямая соединительная линия 75"/>
            <p:cNvCxnSpPr/>
            <p:nvPr/>
          </p:nvCxnSpPr>
          <p:spPr bwMode="auto">
            <a:xfrm>
              <a:off x="5822814" y="2143840"/>
              <a:ext cx="658834" cy="9473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>
              <a:off x="5429707" y="1801369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>
              <a:off x="5429707" y="1913730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Прямая соединительная линия 80"/>
            <p:cNvCxnSpPr/>
            <p:nvPr/>
          </p:nvCxnSpPr>
          <p:spPr bwMode="auto">
            <a:xfrm>
              <a:off x="5429707" y="2026091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Прямая соединительная линия 81"/>
            <p:cNvCxnSpPr/>
            <p:nvPr/>
          </p:nvCxnSpPr>
          <p:spPr bwMode="auto">
            <a:xfrm>
              <a:off x="5429707" y="2138450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Овал 50"/>
          <p:cNvSpPr>
            <a:spLocks noChangeAspect="1"/>
          </p:cNvSpPr>
          <p:nvPr/>
        </p:nvSpPr>
        <p:spPr bwMode="auto">
          <a:xfrm>
            <a:off x="5636704" y="1642669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Овал 51"/>
          <p:cNvSpPr>
            <a:spLocks noChangeAspect="1"/>
          </p:cNvSpPr>
          <p:nvPr/>
        </p:nvSpPr>
        <p:spPr bwMode="auto">
          <a:xfrm>
            <a:off x="5636704" y="175317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5636704" y="1866767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5636704" y="1978201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5636704" y="208963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4" name="Группа 103"/>
          <p:cNvGrpSpPr>
            <a:grpSpLocks noChangeAspect="1"/>
          </p:cNvGrpSpPr>
          <p:nvPr/>
        </p:nvGrpSpPr>
        <p:grpSpPr>
          <a:xfrm>
            <a:off x="3155422" y="3382844"/>
            <a:ext cx="334981" cy="334981"/>
            <a:chOff x="3143549" y="3382844"/>
            <a:chExt cx="447089" cy="447089"/>
          </a:xfrm>
        </p:grpSpPr>
        <p:sp>
          <p:nvSpPr>
            <p:cNvPr id="98" name="Овал 97"/>
            <p:cNvSpPr/>
            <p:nvPr/>
          </p:nvSpPr>
          <p:spPr bwMode="auto">
            <a:xfrm>
              <a:off x="3143549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656" y="3408388"/>
              <a:ext cx="396000" cy="396000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>
            <a:grpSpLocks noChangeAspect="1"/>
          </p:cNvGrpSpPr>
          <p:nvPr/>
        </p:nvGrpSpPr>
        <p:grpSpPr>
          <a:xfrm>
            <a:off x="4823769" y="3382844"/>
            <a:ext cx="334981" cy="334981"/>
            <a:chOff x="4869543" y="3382844"/>
            <a:chExt cx="447089" cy="447089"/>
          </a:xfrm>
        </p:grpSpPr>
        <p:sp>
          <p:nvSpPr>
            <p:cNvPr id="99" name="Овал 98"/>
            <p:cNvSpPr/>
            <p:nvPr/>
          </p:nvSpPr>
          <p:spPr bwMode="auto">
            <a:xfrm>
              <a:off x="4869543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055" y="3390388"/>
              <a:ext cx="432000" cy="432000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>
            <a:grpSpLocks noChangeAspect="1"/>
          </p:cNvGrpSpPr>
          <p:nvPr/>
        </p:nvGrpSpPr>
        <p:grpSpPr>
          <a:xfrm>
            <a:off x="1556861" y="3382844"/>
            <a:ext cx="340315" cy="334981"/>
            <a:chOff x="1449377" y="3382844"/>
            <a:chExt cx="454208" cy="447089"/>
          </a:xfrm>
        </p:grpSpPr>
        <p:sp>
          <p:nvSpPr>
            <p:cNvPr id="97" name="Овал 96"/>
            <p:cNvSpPr/>
            <p:nvPr/>
          </p:nvSpPr>
          <p:spPr bwMode="auto">
            <a:xfrm>
              <a:off x="1449377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585" y="3390388"/>
              <a:ext cx="432000" cy="432000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>
            <a:grpSpLocks noChangeAspect="1"/>
          </p:cNvGrpSpPr>
          <p:nvPr/>
        </p:nvGrpSpPr>
        <p:grpSpPr>
          <a:xfrm>
            <a:off x="6764156" y="3382844"/>
            <a:ext cx="334981" cy="334981"/>
            <a:chOff x="6849871" y="3382844"/>
            <a:chExt cx="447089" cy="447089"/>
          </a:xfrm>
        </p:grpSpPr>
        <p:sp>
          <p:nvSpPr>
            <p:cNvPr id="100" name="Овал 99"/>
            <p:cNvSpPr/>
            <p:nvPr/>
          </p:nvSpPr>
          <p:spPr bwMode="auto">
            <a:xfrm>
              <a:off x="6849871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416" y="3390388"/>
              <a:ext cx="432000" cy="432000"/>
            </a:xfrm>
            <a:prstGeom prst="rect">
              <a:avLst/>
            </a:prstGeom>
          </p:spPr>
        </p:pic>
      </p:grpSp>
      <p:sp>
        <p:nvSpPr>
          <p:cNvPr id="6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4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12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3" y="54998"/>
            <a:ext cx="8426451" cy="496375"/>
          </a:xfrm>
        </p:spPr>
        <p:txBody>
          <a:bodyPr vert="horz"/>
          <a:lstStyle/>
          <a:p>
            <a:r>
              <a:rPr lang="ru-RU" dirty="0" smtClean="0"/>
              <a:t>Текущие решения полиэтилена в гибкой упаковке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73185"/>
              </p:ext>
            </p:extLst>
          </p:nvPr>
        </p:nvGraphicFramePr>
        <p:xfrm>
          <a:off x="238170" y="327691"/>
          <a:ext cx="8686722" cy="4547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3355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val="2448196753"/>
                    </a:ext>
                  </a:extLst>
                </a:gridCol>
                <a:gridCol w="1204857">
                  <a:extLst>
                    <a:ext uri="{9D8B030D-6E8A-4147-A177-3AD203B41FA5}">
                      <a16:colId xmlns:a16="http://schemas.microsoft.com/office/drawing/2014/main" val="880345812"/>
                    </a:ext>
                  </a:extLst>
                </a:gridCol>
                <a:gridCol w="5170473">
                  <a:extLst>
                    <a:ext uri="{9D8B030D-6E8A-4147-A177-3AD203B41FA5}">
                      <a16:colId xmlns:a16="http://schemas.microsoft.com/office/drawing/2014/main" val="180926729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 г/10 мин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Плотность, г/см</a:t>
                      </a:r>
                      <a:r>
                        <a:rPr lang="ru-RU" sz="10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3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Линейный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3D4C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полиэтилен низкой плотности (ЛПЭНП)</a:t>
                      </a:r>
                      <a:endParaRPr lang="pt-BR" sz="1000" b="1" i="0" u="none" strike="noStrike" kern="1200" dirty="0" smtClean="0">
                        <a:solidFill>
                          <a:srgbClr val="003D4C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976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LL09200 FE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0,920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Плёнки для пищевой и непищевой упаковки, пленки для ламинации, индустриальные плёнки, хозяйственные сумки и мешки для мусора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26607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PE5118 NM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019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LL20200 FE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0,920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Упаковочные плёнки общего назначения, плёнки для ламинации, сельскохозяйственные плёнки, пакеты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01145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LL20211 FE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0,921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457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PE5118</a:t>
                      </a: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QM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0,920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Моно- и многослойные плоскощелевые плёнки, упаковочные плёнки общего назначения, стретч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- плёнки</a:t>
                      </a:r>
                      <a:endParaRPr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6627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LL30200 FE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7178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F2230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0,922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76571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Полиэтилен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низкой плотности (ПЭНП)</a:t>
                      </a:r>
                      <a:endParaRPr lang="pt-BR" sz="10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249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1530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/ 15313</a:t>
                      </a:r>
                      <a:endParaRPr lang="pt-BR" sz="10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0,921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Термоусадочные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плёнки, плёнки для пищевой и непищевой упаковки</a:t>
                      </a:r>
                      <a:endParaRPr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1826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LD03210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FE</a:t>
                      </a:r>
                      <a:endParaRPr lang="pt-BR" sz="10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0,932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4063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PE15803-020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0,919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Плёнки для пищевой и непищевой упаковки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9889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LD20220 FE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0,921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836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LD08220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0,921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Многослойные плёнки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под ламинацию, плёнки общего назначения</a:t>
                      </a:r>
                      <a:endParaRPr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0121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LD40200 FA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0,921</a:t>
                      </a:r>
                    </a:p>
                    <a:p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Рулонная теплоизоляция, трубные оболочки, компенсационные маты, уплотнительные жгуты, подложки, защитная упаковка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94726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LD40250 FE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0,925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Высокопрозрачные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моно- и многослойные</a:t>
                      </a:r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каст пленки для контакта с пищевыми</a:t>
                      </a:r>
                    </a:p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продуктами (включая герметичную</a:t>
                      </a:r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упаковку)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266735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Полиэтилен высокой плотности (ПЭВП)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9964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HD10500 FE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21,6*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0,950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Моно- и многослойные плёнки, тонкие высокопрочные плёнки, пакеты, мешки для мусора, индустриальная упаковка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8175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293-285Д 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0,55</a:t>
                      </a:r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0,946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296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HD80520 FE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8*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/>
                        <a:t>Термоусадочные</a:t>
                      </a:r>
                      <a:r>
                        <a:rPr lang="ru-RU" sz="1000" dirty="0" smtClean="0"/>
                        <a:t> плёнки, плёнки для </a:t>
                      </a:r>
                      <a:r>
                        <a:rPr lang="ru-RU" sz="1000" dirty="0" err="1" smtClean="0"/>
                        <a:t>ламинации</a:t>
                      </a:r>
                      <a:r>
                        <a:rPr lang="ru-RU" sz="1000" dirty="0" smtClean="0"/>
                        <a:t>, мешки для продуктов, пакеты, высокопрочная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упаковка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627066"/>
                  </a:ext>
                </a:extLst>
              </a:tr>
            </a:tbl>
          </a:graphicData>
        </a:graphic>
      </p:graphicFrame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1956" y="4792887"/>
            <a:ext cx="349513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800" dirty="0" smtClean="0">
                <a:solidFill>
                  <a:srgbClr val="003D4C"/>
                </a:solidFill>
              </a:rPr>
              <a:t>* При нагрузке 21,6 кг; ** При нагрузке 5 кг</a:t>
            </a:r>
            <a:endParaRPr lang="ru-RU" sz="800" dirty="0">
              <a:solidFill>
                <a:srgbClr val="003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298" r="3532" b="2516"/>
          <a:stretch/>
        </p:blipFill>
        <p:spPr>
          <a:xfrm>
            <a:off x="2329533" y="3311936"/>
            <a:ext cx="1299079" cy="1353148"/>
          </a:xfrm>
          <a:prstGeom prst="rect">
            <a:avLst/>
          </a:prstGeom>
        </p:spPr>
      </p:pic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1" name="Слайд think-cell" r:id="rId5" imgW="278" imgH="278" progId="TCLayout.ActiveDocument.1">
                  <p:embed/>
                </p:oleObj>
              </mc:Choice>
              <mc:Fallback>
                <p:oleObj name="Слайд think-cell" r:id="rId5" imgW="278" imgH="27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3" y="132818"/>
            <a:ext cx="8426451" cy="496375"/>
          </a:xfrm>
        </p:spPr>
        <p:txBody>
          <a:bodyPr vert="horz"/>
          <a:lstStyle/>
          <a:p>
            <a:r>
              <a:rPr lang="ru-RU" dirty="0"/>
              <a:t>Текущие решения </a:t>
            </a:r>
            <a:r>
              <a:rPr lang="ru-RU" dirty="0" smtClean="0"/>
              <a:t>полипропилена </a:t>
            </a:r>
            <a:r>
              <a:rPr lang="ru-RU" dirty="0"/>
              <a:t>в гибкой упаковке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5781"/>
              </p:ext>
            </p:extLst>
          </p:nvPr>
        </p:nvGraphicFramePr>
        <p:xfrm>
          <a:off x="179386" y="566131"/>
          <a:ext cx="8605838" cy="2586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079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1213353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5492406">
                  <a:extLst>
                    <a:ext uri="{9D8B030D-6E8A-4147-A177-3AD203B41FA5}">
                      <a16:colId xmlns:a16="http://schemas.microsoft.com/office/drawing/2014/main" val="1437344175"/>
                    </a:ext>
                  </a:extLst>
                </a:gridCol>
              </a:tblGrid>
              <a:tr h="414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2228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Гомополипропилен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t-BR" sz="10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348606"/>
                  </a:ext>
                </a:extLst>
              </a:tr>
              <a:tr h="222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РР Н031 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BF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Двухосноориентированные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плёнки (включая металлизированные)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1524594"/>
                  </a:ext>
                </a:extLst>
              </a:tr>
              <a:tr h="222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РР Н03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BF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68703"/>
                  </a:ext>
                </a:extLst>
              </a:tr>
              <a:tr h="222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H080 CF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Неориентированные плоскощелевые плёнки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68803"/>
                  </a:ext>
                </a:extLst>
              </a:tr>
              <a:tr h="222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H08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CF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698387"/>
                  </a:ext>
                </a:extLst>
              </a:tr>
              <a:tr h="222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H08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pt-BR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CF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</a:t>
                      </a: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Неориентированные плоскощелевые плёнки под металлизацию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8003669"/>
                  </a:ext>
                </a:extLst>
              </a:tr>
              <a:tr h="222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1316 M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Неориентированные плоскощелевые плёнки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7411010"/>
                  </a:ext>
                </a:extLst>
              </a:tr>
              <a:tr h="2228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Рандом-сополимер</a:t>
                      </a:r>
                      <a:endParaRPr lang="pt-BR" sz="10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2955674"/>
                  </a:ext>
                </a:extLst>
              </a:tr>
              <a:tr h="3892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4215 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</a:t>
                      </a:r>
                      <a:endParaRPr lang="pt-BR" sz="10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Неориентированные плоскощелевые плёнки (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термосвариваемый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слой)</a:t>
                      </a:r>
                      <a:endParaRPr lang="ru-RU" sz="10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9668127"/>
                  </a:ext>
                </a:extLst>
              </a:tr>
            </a:tbl>
          </a:graphicData>
        </a:graphic>
      </p:graphicFrame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  <p:pic>
        <p:nvPicPr>
          <p:cNvPr id="911365" name="Picture 5" descr="http://sibur.photas.ru/img/46/c405d90d_6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1" t="2979" r="1955"/>
          <a:stretch/>
        </p:blipFill>
        <p:spPr bwMode="auto">
          <a:xfrm>
            <a:off x="1011536" y="3314696"/>
            <a:ext cx="1299079" cy="13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67" name="Picture 7" descr="http://sibur.photas.ru/img/41/622dfab0_60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r="19437" b="3410"/>
          <a:stretch/>
        </p:blipFill>
        <p:spPr bwMode="auto">
          <a:xfrm>
            <a:off x="3643030" y="3309252"/>
            <a:ext cx="1307342" cy="13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>
            <a:fillRect/>
          </a:stretch>
        </p:blipFill>
        <p:spPr>
          <a:xfrm>
            <a:off x="4969289" y="3309252"/>
            <a:ext cx="1355831" cy="1355832"/>
          </a:xfrm>
          <a:prstGeom prst="rect">
            <a:avLst/>
          </a:prstGeom>
        </p:spPr>
      </p:pic>
      <p:pic>
        <p:nvPicPr>
          <p:cNvPr id="911375" name="Picture 15" descr="http://sibur.photas.ru/img/92/3395d694_60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r="33930"/>
          <a:stretch/>
        </p:blipFill>
        <p:spPr bwMode="auto">
          <a:xfrm>
            <a:off x="6337731" y="3309252"/>
            <a:ext cx="1379364" cy="13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295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002" y="97399"/>
            <a:ext cx="7652795" cy="307777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ru-RU" dirty="0"/>
              <a:t>Перспективные продуктовые решения </a:t>
            </a:r>
            <a:r>
              <a:rPr lang="ru-RU" dirty="0" smtClean="0"/>
              <a:t>ПЭ и ПП 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37936"/>
              </p:ext>
            </p:extLst>
          </p:nvPr>
        </p:nvGraphicFramePr>
        <p:xfrm>
          <a:off x="69002" y="664580"/>
          <a:ext cx="9010146" cy="3304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910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695440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925776">
                  <a:extLst>
                    <a:ext uri="{9D8B030D-6E8A-4147-A177-3AD203B41FA5}">
                      <a16:colId xmlns:a16="http://schemas.microsoft.com/office/drawing/2014/main" val="2360812147"/>
                    </a:ext>
                  </a:extLst>
                </a:gridCol>
                <a:gridCol w="3466841">
                  <a:extLst>
                    <a:ext uri="{9D8B030D-6E8A-4147-A177-3AD203B41FA5}">
                      <a16:colId xmlns:a16="http://schemas.microsoft.com/office/drawing/2014/main" val="4196203291"/>
                    </a:ext>
                  </a:extLst>
                </a:gridCol>
                <a:gridCol w="1532072">
                  <a:extLst>
                    <a:ext uri="{9D8B030D-6E8A-4147-A177-3AD203B41FA5}">
                      <a16:colId xmlns:a16="http://schemas.microsoft.com/office/drawing/2014/main" val="2390783038"/>
                    </a:ext>
                  </a:extLst>
                </a:gridCol>
                <a:gridCol w="1357107">
                  <a:extLst>
                    <a:ext uri="{9D8B030D-6E8A-4147-A177-3AD203B41FA5}">
                      <a16:colId xmlns:a16="http://schemas.microsoft.com/office/drawing/2014/main" val="1658635604"/>
                    </a:ext>
                  </a:extLst>
                </a:gridCol>
              </a:tblGrid>
              <a:tr h="369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Плотность, г/см</a:t>
                      </a:r>
                      <a:r>
                        <a:rPr lang="ru-RU" sz="105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Характеристика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продукта</a:t>
                      </a:r>
                      <a:endParaRPr lang="ru-RU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риски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2989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Полиэтилен</a:t>
                      </a:r>
                      <a:endParaRPr lang="en-US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0863757"/>
                  </a:ext>
                </a:extLst>
              </a:tr>
              <a:tr h="5927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LD40251 FE</a:t>
                      </a:r>
                      <a:endParaRPr lang="en-US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0,923</a:t>
                      </a:r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Специальная марка ПЭНП для производства каст пленок. </a:t>
                      </a:r>
                    </a:p>
                    <a:p>
                      <a:pPr algn="l"/>
                      <a:r>
                        <a:rPr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Продукт характеризуется сбалансированным сочетанием физико-механических и оптических свойств, обеспечивает превосходную технологичность переработки и высокую производительность экструзионных линий.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Достижение свойств готовых изделий, сопоставимых с использованием импортных аналогов в рецептуре пленки </a:t>
                      </a:r>
                      <a:endParaRPr lang="ru-RU" sz="7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+mn-lt"/>
                          <a:cs typeface="Arial" panose="020B0604020202020204" pitchFamily="34" charset="0"/>
                        </a:rPr>
                        <a:t>Несоответствие ожиданиям свойств марки при первом выпуске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6012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LL02310FE</a:t>
                      </a:r>
                      <a:endParaRPr lang="ru-RU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0,2-0,3</a:t>
                      </a:r>
                      <a:endParaRPr lang="en-US" sz="7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0,932</a:t>
                      </a:r>
                      <a:endParaRPr lang="en-US" sz="7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 smtClean="0">
                          <a:latin typeface="+mn-lt"/>
                          <a:cs typeface="Arial" panose="020B0604020202020204" pitchFamily="34" charset="0"/>
                        </a:rPr>
                        <a:t>Бимодальная</a:t>
                      </a:r>
                      <a:r>
                        <a:rPr lang="ru-RU" sz="700" baseline="0" dirty="0" smtClean="0">
                          <a:latin typeface="+mn-lt"/>
                          <a:cs typeface="Arial" panose="020B0604020202020204" pitchFamily="34" charset="0"/>
                        </a:rPr>
                        <a:t> марка линейного полиэтилена средней плотности</a:t>
                      </a:r>
                      <a:r>
                        <a:rPr lang="en-US" sz="7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 smtClean="0">
                          <a:latin typeface="+mn-lt"/>
                          <a:cs typeface="Arial" panose="020B0604020202020204" pitchFamily="34" charset="0"/>
                        </a:rPr>
                        <a:t>для производства высококачественных термоусадочных и других упаковочных пленок.</a:t>
                      </a:r>
                    </a:p>
                    <a:p>
                      <a:pPr algn="l"/>
                      <a:r>
                        <a:rPr lang="ru-RU" sz="700" baseline="0" dirty="0" smtClean="0">
                          <a:latin typeface="+mn-lt"/>
                          <a:cs typeface="Arial" panose="020B0604020202020204" pitchFamily="34" charset="0"/>
                        </a:rPr>
                        <a:t>Обеспечивает получение высоких прочностных и оптических свойств готовых изделий.  </a:t>
                      </a:r>
                      <a:endParaRPr lang="ru-RU" sz="7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Достижение свойств готовых изделий, сопоставимых с использованием импортных аналогов в рецептуре пленки </a:t>
                      </a:r>
                      <a:endParaRPr lang="ru-RU" sz="7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802580"/>
                  </a:ext>
                </a:extLst>
              </a:tr>
              <a:tr h="3001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Полипропилен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79021" rtl="0" eaLnBrk="1" fontAlgn="ctr" latinLnBrk="0" hangingPunct="1"/>
                      <a:endParaRPr lang="ru-RU" sz="1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779021" rtl="0" eaLnBrk="1" fontAlgn="ctr" latinLnBrk="0" hangingPunct="1"/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85775"/>
                  </a:ext>
                </a:extLst>
              </a:tr>
              <a:tr h="11412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ru-RU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05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035 BF</a:t>
                      </a:r>
                      <a:endParaRPr lang="en-US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0,905</a:t>
                      </a:r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Модифицированный гомополимер пропилена с широким молекулярно-массовым распределением для производства БОПП пленок, в т.ч. металлизированных. Продукт характеризуется средней текучестью и специальным составом рецептуры стабилизации, не содержащей </a:t>
                      </a:r>
                      <a:r>
                        <a:rPr lang="ru-RU" sz="7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стеаратов</a:t>
                      </a:r>
                      <a:r>
                        <a:rPr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металлов. Продукт не содержит фталатов, что отвечает современным требованиям конечных потребителей.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dirty="0" smtClean="0"/>
                        <a:t>Высокая способность к ориентации в обоих направлениях (</a:t>
                      </a:r>
                      <a:r>
                        <a:rPr lang="en-US" sz="700" dirty="0" smtClean="0"/>
                        <a:t>MD, TD)</a:t>
                      </a:r>
                      <a:r>
                        <a:rPr lang="ru-RU" sz="700" dirty="0" smtClean="0"/>
                        <a:t>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dirty="0" smtClean="0"/>
                        <a:t>Повышенная стабильность процесса при переработке на повышенных скоростях </a:t>
                      </a:r>
                      <a:r>
                        <a:rPr lang="en-US" sz="700" dirty="0" smtClean="0"/>
                        <a:t>(</a:t>
                      </a:r>
                      <a:r>
                        <a:rPr lang="ru-RU" sz="700" dirty="0" smtClean="0"/>
                        <a:t>более</a:t>
                      </a:r>
                      <a:r>
                        <a:rPr lang="en-US" sz="700" dirty="0" smtClean="0"/>
                        <a:t> 550 </a:t>
                      </a:r>
                      <a:r>
                        <a:rPr lang="ru-RU" sz="700" dirty="0" smtClean="0"/>
                        <a:t>м</a:t>
                      </a:r>
                      <a:r>
                        <a:rPr lang="en-US" sz="700" dirty="0" smtClean="0"/>
                        <a:t>/</a:t>
                      </a:r>
                      <a:r>
                        <a:rPr lang="ru-RU" sz="700" dirty="0" smtClean="0"/>
                        <a:t>мин</a:t>
                      </a:r>
                      <a:r>
                        <a:rPr lang="en-US" sz="700" dirty="0" smtClean="0"/>
                        <a:t>)</a:t>
                      </a:r>
                      <a:endParaRPr lang="ru-RU" sz="7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700" dirty="0" smtClean="0"/>
                        <a:t>Низкая разнотолщинность пленки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+mn-lt"/>
                          <a:cs typeface="Arial" panose="020B0604020202020204" pitchFamily="34" charset="0"/>
                        </a:rPr>
                        <a:t>Возможно</a:t>
                      </a:r>
                      <a:r>
                        <a:rPr lang="ru-RU" sz="700" baseline="0" dirty="0" smtClean="0">
                          <a:latin typeface="+mn-lt"/>
                          <a:cs typeface="Arial" panose="020B0604020202020204" pitchFamily="34" charset="0"/>
                        </a:rPr>
                        <a:t> потребуется подбор режимов для достижения необходимого уровня качества</a:t>
                      </a:r>
                      <a:endParaRPr lang="ru-RU" sz="7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731717"/>
                  </a:ext>
                </a:extLst>
              </a:tr>
            </a:tbl>
          </a:graphicData>
        </a:graphic>
      </p:graphicFrame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2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4" name="Объект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Ключевые приоритеты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4"/>
          </p:nvPr>
        </p:nvSpPr>
        <p:spPr>
          <a:xfrm>
            <a:off x="354010" y="1724558"/>
            <a:ext cx="3588069" cy="847192"/>
          </a:xfrm>
        </p:spPr>
        <p:txBody>
          <a:bodyPr/>
          <a:lstStyle/>
          <a:p>
            <a:r>
              <a:rPr lang="ru-RU" dirty="0"/>
              <a:t>Стабильное </a:t>
            </a:r>
            <a:r>
              <a:rPr lang="ru-RU" dirty="0" smtClean="0"/>
              <a:t>производство</a:t>
            </a:r>
            <a:endParaRPr lang="ru-RU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марочного ассортимента</a:t>
            </a:r>
          </a:p>
          <a:p>
            <a:pPr lvl="1"/>
            <a:r>
              <a:rPr lang="ru-RU" b="0" dirty="0" smtClean="0"/>
              <a:t>Достаточные объёмы </a:t>
            </a:r>
            <a:r>
              <a:rPr lang="ru-RU" b="0" dirty="0"/>
              <a:t>производства</a:t>
            </a:r>
          </a:p>
          <a:p>
            <a:endParaRPr lang="ru-RU" b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45"/>
          </p:nvPr>
        </p:nvSpPr>
        <p:spPr>
          <a:xfrm>
            <a:off x="354010" y="3401769"/>
            <a:ext cx="3345904" cy="877801"/>
          </a:xfrm>
        </p:spPr>
        <p:txBody>
          <a:bodyPr/>
          <a:lstStyle/>
          <a:p>
            <a:r>
              <a:rPr lang="ru-RU" dirty="0" smtClean="0"/>
              <a:t>Качество</a:t>
            </a:r>
            <a:endParaRPr lang="ru-RU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качества базовых марок</a:t>
            </a:r>
          </a:p>
          <a:p>
            <a:pPr lvl="1"/>
            <a:r>
              <a:rPr lang="ru-RU" b="0" dirty="0"/>
              <a:t>Стабильное качество специальных </a:t>
            </a:r>
            <a:r>
              <a:rPr lang="ru-RU" b="0" dirty="0" smtClean="0"/>
              <a:t>марок</a:t>
            </a:r>
            <a:endParaRPr lang="ru-RU" b="0" dirty="0"/>
          </a:p>
          <a:p>
            <a:pPr lvl="1"/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46"/>
          </p:nvPr>
        </p:nvSpPr>
        <p:spPr>
          <a:xfrm>
            <a:off x="4572000" y="1724556"/>
            <a:ext cx="3672699" cy="847193"/>
          </a:xfrm>
        </p:spPr>
        <p:txBody>
          <a:bodyPr/>
          <a:lstStyle/>
          <a:p>
            <a:r>
              <a:rPr lang="ru-RU" dirty="0" smtClean="0"/>
              <a:t>Поддержка партнеров</a:t>
            </a:r>
          </a:p>
          <a:p>
            <a:pPr lvl="1"/>
            <a:r>
              <a:rPr lang="ru-RU" b="0" dirty="0" smtClean="0"/>
              <a:t>Альтернативные добавки и </a:t>
            </a:r>
            <a:r>
              <a:rPr lang="ru-RU" b="0" dirty="0"/>
              <a:t>мастербатчи</a:t>
            </a:r>
          </a:p>
          <a:p>
            <a:pPr lvl="1"/>
            <a:r>
              <a:rPr lang="ru-RU" b="0" dirty="0"/>
              <a:t>Рекомендации по ведению переработки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7"/>
          </p:nvPr>
        </p:nvSpPr>
        <p:spPr>
          <a:xfrm>
            <a:off x="4572000" y="3401769"/>
            <a:ext cx="4213225" cy="1010851"/>
          </a:xfrm>
        </p:spPr>
        <p:txBody>
          <a:bodyPr/>
          <a:lstStyle/>
          <a:p>
            <a:r>
              <a:rPr lang="ru-RU" dirty="0" smtClean="0"/>
              <a:t>Импортозамещение</a:t>
            </a:r>
          </a:p>
          <a:p>
            <a:pPr lvl="1"/>
            <a:r>
              <a:rPr lang="ru-RU" b="0" dirty="0" smtClean="0"/>
              <a:t>Рекомендации </a:t>
            </a:r>
            <a:r>
              <a:rPr lang="ru-RU" b="0" dirty="0"/>
              <a:t>по альтернативному сырью СИБУР</a:t>
            </a:r>
          </a:p>
          <a:p>
            <a:pPr lvl="1"/>
            <a:r>
              <a:rPr lang="ru-RU" b="0" dirty="0"/>
              <a:t>Подбор и разработка необходимых рецептур для </a:t>
            </a:r>
            <a:r>
              <a:rPr lang="ru-RU" b="0" dirty="0" smtClean="0"/>
              <a:t>клиента</a:t>
            </a:r>
            <a:endParaRPr lang="ru-RU" b="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5" y="1196600"/>
            <a:ext cx="468000" cy="46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7" y="2913675"/>
            <a:ext cx="467178" cy="4671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1293221"/>
            <a:ext cx="389112" cy="3891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2913675"/>
            <a:ext cx="452670" cy="4526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4406075" y="1020510"/>
            <a:ext cx="4379149" cy="3530853"/>
          </a:xfrm>
          <a:prstGeom prst="rect">
            <a:avLst/>
          </a:prstGeom>
          <a:noFill/>
          <a:ln w="28575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9654" y="4757843"/>
            <a:ext cx="5311574" cy="198551"/>
          </a:xfrm>
        </p:spPr>
        <p:txBody>
          <a:bodyPr/>
          <a:lstStyle/>
          <a:p>
            <a:r>
              <a:rPr lang="ru-RU" dirty="0" smtClean="0"/>
              <a:t>Полимерное сырьё и добавки в новой реальности: Гибкая упаковка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4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8BE23AF-4F08-4FA0-889A-EAE4292E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89" y="347066"/>
            <a:ext cx="8422336" cy="569620"/>
          </a:xfrm>
        </p:spPr>
        <p:txBody>
          <a:bodyPr vert="horz"/>
          <a:lstStyle/>
          <a:p>
            <a:r>
              <a:rPr lang="ru-RU" sz="1800" dirty="0" smtClean="0"/>
              <a:t>Поддержка партнеров:</a:t>
            </a:r>
            <a:r>
              <a:rPr lang="ru-RU" sz="1800" dirty="0"/>
              <a:t> </a:t>
            </a:r>
            <a:r>
              <a:rPr lang="ru-RU" sz="1800" dirty="0" smtClean="0"/>
              <a:t>Подход </a:t>
            </a:r>
            <a:r>
              <a:rPr lang="ru-RU" sz="1800" dirty="0"/>
              <a:t>к </a:t>
            </a:r>
            <a:r>
              <a:rPr lang="ru-RU" sz="1800" dirty="0" smtClean="0"/>
              <a:t>взаимодействию – </a:t>
            </a:r>
            <a:br>
              <a:rPr lang="ru-RU" sz="1800" dirty="0" smtClean="0"/>
            </a:br>
            <a:r>
              <a:rPr lang="ru-RU" sz="1800" dirty="0" smtClean="0"/>
              <a:t>от </a:t>
            </a:r>
            <a:r>
              <a:rPr lang="ru-RU" sz="1800" dirty="0"/>
              <a:t>устной рекомендации до комплексной </a:t>
            </a:r>
            <a:r>
              <a:rPr lang="ru-RU" sz="1800" dirty="0" smtClean="0"/>
              <a:t>программы</a:t>
            </a:r>
            <a:endParaRPr lang="en-GB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69970E-0FAD-4B1C-92FF-8DC01ED9CB42}"/>
              </a:ext>
            </a:extLst>
          </p:cNvPr>
          <p:cNvGrpSpPr/>
          <p:nvPr/>
        </p:nvGrpSpPr>
        <p:grpSpPr>
          <a:xfrm>
            <a:off x="343292" y="2512613"/>
            <a:ext cx="8422336" cy="452435"/>
            <a:chOff x="416496" y="991239"/>
            <a:chExt cx="9073008" cy="432048"/>
          </a:xfrm>
          <a:solidFill>
            <a:srgbClr val="77E2C3"/>
          </a:solidFill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41010E6-762E-44F4-B143-E11B9BCC4C1A}"/>
                </a:ext>
              </a:extLst>
            </p:cNvPr>
            <p:cNvSpPr/>
            <p:nvPr/>
          </p:nvSpPr>
          <p:spPr bwMode="auto">
            <a:xfrm>
              <a:off x="416496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3D4C"/>
                  </a:solidFill>
                  <a:latin typeface="Arial" charset="0"/>
                </a:rPr>
                <a:t>З</a:t>
              </a: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апрос от клиента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3A9A6E99-FD1B-4203-8D3A-C5A364AA540C}"/>
                </a:ext>
              </a:extLst>
            </p:cNvPr>
            <p:cNvSpPr/>
            <p:nvPr/>
          </p:nvSpPr>
          <p:spPr bwMode="auto">
            <a:xfrm>
              <a:off x="1903605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Планирование и организация работ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38F7A1E4-EB72-4206-BD67-26F73509B17C}"/>
                </a:ext>
              </a:extLst>
            </p:cNvPr>
            <p:cNvSpPr/>
            <p:nvPr/>
          </p:nvSpPr>
          <p:spPr bwMode="auto">
            <a:xfrm>
              <a:off x="3390714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Разработка решения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982CFBFC-2736-45FC-8063-D30EF8596922}"/>
                </a:ext>
              </a:extLst>
            </p:cNvPr>
            <p:cNvSpPr/>
            <p:nvPr/>
          </p:nvSpPr>
          <p:spPr bwMode="auto">
            <a:xfrm>
              <a:off x="4877823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Омологация у клиента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467E43AB-C4AD-4A88-92A3-D05406B5E257}"/>
                </a:ext>
              </a:extLst>
            </p:cNvPr>
            <p:cNvSpPr/>
            <p:nvPr/>
          </p:nvSpPr>
          <p:spPr bwMode="auto">
            <a:xfrm>
              <a:off x="6364932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Омологация у конечного потребителя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7C3A4CDB-2D3B-4D63-B4C0-4719EEACA3EB}"/>
                </a:ext>
              </a:extLst>
            </p:cNvPr>
            <p:cNvSpPr/>
            <p:nvPr/>
          </p:nvSpPr>
          <p:spPr bwMode="auto">
            <a:xfrm>
              <a:off x="7852041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Успешное внедрение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350" y="1292743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07187" y="1194446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686077" y="1038163"/>
            <a:ext cx="2174248" cy="6517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Анализ и категоризация запроса: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замена на доступный аналог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подбор альтернативного решения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разработка нового решения</a:t>
            </a:r>
          </a:p>
        </p:txBody>
      </p:sp>
      <p:cxnSp>
        <p:nvCxnSpPr>
          <p:cNvPr id="40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>
            <a:off x="1902502" y="2965048"/>
            <a:ext cx="0" cy="13296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1767497" y="326201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2071169" y="3217784"/>
            <a:ext cx="1841625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Формирование команды (СИБУР и клиент)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cxnSp>
        <p:nvCxnSpPr>
          <p:cNvPr id="65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31431" y="1042827"/>
            <a:ext cx="0" cy="14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>
            <a:off x="4624246" y="2965048"/>
            <a:ext cx="0" cy="12082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489241" y="3285769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74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4759251" y="3220782"/>
            <a:ext cx="1783267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Сопровождение и </a:t>
            </a:r>
            <a:endParaRPr lang="en-US" sz="900" dirty="0" smtClean="0">
              <a:solidFill>
                <a:srgbClr val="003D4C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техническая поддержка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76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1767497" y="4238431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77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2073519" y="4173321"/>
            <a:ext cx="1824272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Разработка и утверждение плана работ, определение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зон ответственности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79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489241" y="367252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В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80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4759250" y="3607679"/>
            <a:ext cx="159966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Анализ свойств и качества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82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489241" y="403926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4759252" y="3991492"/>
            <a:ext cx="1789504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Совместное заключение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cxnSp>
        <p:nvCxnSpPr>
          <p:cNvPr id="86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92120" y="1334402"/>
            <a:ext cx="0" cy="118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5957115" y="1260014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89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211073" y="1205565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Поддержка согласования </a:t>
            </a:r>
            <a:r>
              <a:rPr lang="ru-RU" sz="900" b="1" dirty="0">
                <a:solidFill>
                  <a:srgbClr val="003D4C"/>
                </a:solidFill>
                <a:latin typeface="Arial" charset="0"/>
              </a:rPr>
              <a:t>изменений свойств </a:t>
            </a: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продукта</a:t>
            </a:r>
            <a:endParaRPr lang="en-GB" sz="900" b="1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8BE23AF-4F08-4FA0-889A-EAE4292EB1F2}"/>
              </a:ext>
            </a:extLst>
          </p:cNvPr>
          <p:cNvSpPr txBox="1">
            <a:spLocks/>
          </p:cNvSpPr>
          <p:nvPr/>
        </p:nvSpPr>
        <p:spPr>
          <a:xfrm>
            <a:off x="279663" y="941955"/>
            <a:ext cx="8655371" cy="5696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425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1800" kern="0" dirty="0"/>
          </a:p>
        </p:txBody>
      </p:sp>
      <p:sp>
        <p:nvSpPr>
          <p:cNvPr id="61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1767497" y="3735786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008C95"/>
                </a:solidFill>
                <a:latin typeface="Arial" charset="0"/>
              </a:rPr>
              <a:t>В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2089994" y="3665374"/>
            <a:ext cx="1824271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Определение формата взаимодействия (встречи, командировки)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99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1407579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8C95"/>
                </a:solidFill>
                <a:latin typeface="Arial" charset="0"/>
              </a:rPr>
              <a:t>B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00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49226" y="1353573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Проверка альтернатив и рецептурных решений в </a:t>
            </a:r>
            <a:r>
              <a:rPr lang="ru-RU" sz="900" b="1" dirty="0" err="1" smtClean="0">
                <a:solidFill>
                  <a:srgbClr val="003D4C"/>
                </a:solidFill>
                <a:latin typeface="Arial" charset="0"/>
              </a:rPr>
              <a:t>ПолиЛаб</a:t>
            </a:r>
            <a:endParaRPr lang="en-GB" sz="900" b="1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02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2129339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8C95"/>
                </a:solidFill>
                <a:latin typeface="Arial" charset="0"/>
              </a:rPr>
              <a:t>D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03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50689" y="2075333"/>
            <a:ext cx="1504158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Выдача технического решения (рекомендаций)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08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1042680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52568" y="988674"/>
            <a:ext cx="150227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Проведение поисковых работ 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23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05289" y="1720996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8C95"/>
                </a:solidFill>
                <a:latin typeface="Arial" charset="0"/>
              </a:rPr>
              <a:t>B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24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59760" y="1666990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Необходимая открытость для сложных кейсов</a:t>
            </a:r>
            <a:endParaRPr lang="en-GB" sz="900" b="1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26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1766511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27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49226" y="1712505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Разработка новой марки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67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06334" y="2101475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60805" y="2047469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Анализ ассортимента клиента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91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5957115" y="170018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В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92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211073" y="1626517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Экспертная поддержка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94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5957115" y="2121134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212062" y="2047469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Продвижение совместного решения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49" name="Нижний колонтитул 2"/>
          <p:cNvSpPr txBox="1">
            <a:spLocks/>
          </p:cNvSpPr>
          <p:nvPr/>
        </p:nvSpPr>
        <p:spPr>
          <a:xfrm>
            <a:off x="519654" y="4744780"/>
            <a:ext cx="5311574" cy="19855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tx2"/>
                </a:solidFill>
              </a:rPr>
              <a:t>Полимерное сырьё и добавки в новой реальности: Гибкая упаковка</a:t>
            </a:r>
          </a:p>
        </p:txBody>
      </p:sp>
      <p:sp>
        <p:nvSpPr>
          <p:cNvPr id="5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2888" y="4760859"/>
            <a:ext cx="319083" cy="187169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heme/theme1.xml><?xml version="1.0" encoding="utf-8"?>
<a:theme xmlns:a="http://schemas.openxmlformats.org/drawingml/2006/main" name="Титу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969F2818-97DD-4E5D-BF92-0B9B74B5FBA7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3546F04F-8B1F-4DF4-96A7-71F007F22C89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E01855AE-9594-42A2-A022-93C6AA2A2192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809696EB-28A3-4D7D-94D1-BE943D5711BE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C32F962B-1929-4094-A103-3921CB42D5F1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625C6F9B-E32B-4873-B0F8-6EA889E377E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E76AX7DTSNFM-10-759</_dlc_DocId>
    <_dlc_DocIdUrl xmlns="7bda88f5-81ee-4ce0-acd0-0fc58edecc95">
      <Url>https://sharepoint/portals/template/_layouts/15/DocIdRedir.aspx?ID=E76AX7DTSNFM-10-759</Url>
      <Description>E76AX7DTSNFM-10-759</Description>
    </_dlc_DocIdUrl>
    <_x041e__x043f__x0438__x0441__x0430__x043d__x0438__x0435_ xmlns="9b0c9865-9e5f-4a19-8def-db8deaed8a57" xsi:nil="true"/>
  </documentManagement>
</p:properties>
</file>

<file path=customXml/itemProps1.xml><?xml version="1.0" encoding="utf-8"?>
<ds:datastoreItem xmlns:ds="http://schemas.openxmlformats.org/officeDocument/2006/customXml" ds:itemID="{1FC1EEFD-48C5-4F7B-8517-DBB3AEC775E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2F92E0E-ED67-41DF-96C8-B1A6E4369B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FB9B5-4495-4C13-BA14-466E85A0B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A7FD75-1E90-43D2-ABF1-A6C12E8540AE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bda88f5-81ee-4ce0-acd0-0fc58edecc95"/>
    <ds:schemaRef ds:uri="http://schemas.microsoft.com/office/infopath/2007/PartnerControls"/>
    <ds:schemaRef ds:uri="http://purl.org/dc/terms/"/>
    <ds:schemaRef ds:uri="http://schemas.microsoft.com/office/2006/documentManagement/types"/>
    <ds:schemaRef ds:uri="9b0c9865-9e5f-4a19-8def-db8deaed8a5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16х9_RU 2021 NEW</Template>
  <TotalTime>2524</TotalTime>
  <Words>2362</Words>
  <Application>Microsoft Office PowerPoint</Application>
  <PresentationFormat>On-screen Show (16:9)</PresentationFormat>
  <Paragraphs>571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Титульные слайды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Слайд think-cell</vt:lpstr>
      <vt:lpstr>ПОЛИМЕРНОЕ СЫРЬЕ И ДОБАВКИ В НОВОЙ РЕАЛЬНОСТИ: ГИБКАЯ УПАКОВКА </vt:lpstr>
      <vt:lpstr>Ключевые приоритеты</vt:lpstr>
      <vt:lpstr>Поддержание текущего уровня качества продукции</vt:lpstr>
      <vt:lpstr>Большой объём омологаций в ближайшие полгода приведёт  к изменениям подхода к тестированию продуктов</vt:lpstr>
      <vt:lpstr>Текущие решения полиэтилена в гибкой упаковке</vt:lpstr>
      <vt:lpstr>Текущие решения полипропилена в гибкой упаковке</vt:lpstr>
      <vt:lpstr>Перспективные продуктовые решения ПЭ и ПП </vt:lpstr>
      <vt:lpstr>Ключевые приоритеты</vt:lpstr>
      <vt:lpstr>Поддержка партнеров: Подход к взаимодействию –  от устной рекомендации до комплексной программы</vt:lpstr>
      <vt:lpstr>ТОП ЗАПРОСОВ – КЕЙС 1</vt:lpstr>
      <vt:lpstr>ТОП ЗАПРОСОВ – КЕЙС 2</vt:lpstr>
      <vt:lpstr>ТОП ЗАПРОСОВ – КЕЙС 3</vt:lpstr>
      <vt:lpstr>ТОП ЗАПРОСОВ – КЕЙС 4</vt:lpstr>
      <vt:lpstr>АЛЬТЕРНАТИВНЫЕ МАРКИ ПОЛИМЕРОВ  </vt:lpstr>
      <vt:lpstr>АЛЬТЕРНАТИВНЫЕ МАСТЕРБАТЧИ</vt:lpstr>
      <vt:lpstr>Опросный лист для поиска альтернативного решения</vt:lpstr>
      <vt:lpstr>Ваши контакты в Сибур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шаблон презентации PowerPoint</dc:title>
  <dc:creator>Тулякова Елена Владимировна</dc:creator>
  <cp:lastModifiedBy>Ромеро Бланко Хосе Антонио</cp:lastModifiedBy>
  <cp:revision>302</cp:revision>
  <dcterms:created xsi:type="dcterms:W3CDTF">2022-03-16T12:48:46Z</dcterms:created>
  <dcterms:modified xsi:type="dcterms:W3CDTF">2022-04-18T09:21:54Z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08128e61-b529-4dc6-902a-2bae7e28187e</vt:lpwstr>
  </property>
</Properties>
</file>