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6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5"/>
    <p:sldMasterId id="2147484766" r:id="rId6"/>
    <p:sldMasterId id="2147484702" r:id="rId7"/>
    <p:sldMasterId id="2147484292" r:id="rId8"/>
    <p:sldMasterId id="2147484701" r:id="rId9"/>
    <p:sldMasterId id="2147484537" r:id="rId10"/>
  </p:sldMasterIdLst>
  <p:notesMasterIdLst>
    <p:notesMasterId r:id="rId28"/>
  </p:notesMasterIdLst>
  <p:handoutMasterIdLst>
    <p:handoutMasterId r:id="rId29"/>
  </p:handoutMasterIdLst>
  <p:sldIdLst>
    <p:sldId id="440" r:id="rId11"/>
    <p:sldId id="487" r:id="rId12"/>
    <p:sldId id="488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89" r:id="rId21"/>
    <p:sldId id="491" r:id="rId22"/>
    <p:sldId id="476" r:id="rId23"/>
    <p:sldId id="479" r:id="rId24"/>
    <p:sldId id="480" r:id="rId25"/>
    <p:sldId id="492" r:id="rId26"/>
    <p:sldId id="475" r:id="rId27"/>
  </p:sldIdLst>
  <p:sldSz cx="9144000" cy="5143500" type="screen16x9"/>
  <p:notesSz cx="6858000" cy="9144000"/>
  <p:custDataLst>
    <p:tags r:id="rId30"/>
  </p:custDataLst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ая часть" id="{0051B5CB-2B8F-4FF7-8BBA-D5EEA3048BF6}">
          <p14:sldIdLst>
            <p14:sldId id="440"/>
            <p14:sldId id="487"/>
            <p14:sldId id="488"/>
            <p14:sldId id="465"/>
            <p14:sldId id="466"/>
            <p14:sldId id="467"/>
            <p14:sldId id="468"/>
            <p14:sldId id="469"/>
            <p14:sldId id="470"/>
            <p14:sldId id="471"/>
            <p14:sldId id="489"/>
            <p14:sldId id="491"/>
            <p14:sldId id="476"/>
            <p14:sldId id="479"/>
            <p14:sldId id="480"/>
          </p14:sldIdLst>
        </p14:section>
        <p14:section name="Приложение" id="{96BC49D1-1256-4B3C-B9F7-F62FF7956230}">
          <p14:sldIdLst>
            <p14:sldId id="492"/>
            <p14:sldId id="4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 Самойленко" initials="НС" lastIdx="1" clrIdx="0">
    <p:extLst>
      <p:ext uri="{19B8F6BF-5375-455C-9EA6-DF929625EA0E}">
        <p15:presenceInfo xmlns:p15="http://schemas.microsoft.com/office/powerpoint/2012/main" userId="fcfc93b243611c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008C95"/>
    <a:srgbClr val="E04E39"/>
    <a:srgbClr val="FABE19"/>
    <a:srgbClr val="77E2C3"/>
    <a:srgbClr val="008CFA"/>
    <a:srgbClr val="003D4C"/>
    <a:srgbClr val="FFC000"/>
    <a:srgbClr val="FA786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6395" autoAdjust="0"/>
  </p:normalViewPr>
  <p:slideViewPr>
    <p:cSldViewPr snapToGrid="0">
      <p:cViewPr varScale="1">
        <p:scale>
          <a:sx n="116" d="100"/>
          <a:sy n="116" d="100"/>
        </p:scale>
        <p:origin x="67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2150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123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1E996-BAC1-4F64-B70A-C57C55581E6E}" type="datetime4">
              <a:rPr lang="ru-RU" smtClean="0"/>
              <a:t>12 апреля 2022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B5374-BFD1-4068-ABE3-5F919E1E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277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123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98A26-3251-47B2-9790-23CD65BA0AA9}" type="datetime4">
              <a:rPr lang="ru-RU" smtClean="0"/>
              <a:t>12 апреля 2022 г.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C9E7D-DF78-4283-97F9-86BECCE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628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8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9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0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1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2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3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4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5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6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8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9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0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1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2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3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4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5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6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8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9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0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1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2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3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4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5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6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8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9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0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1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2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3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4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5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6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8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6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4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2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4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2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1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4.bin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6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09206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43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1" name="Прямоугольник 8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89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15359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5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75770"/>
            <a:ext cx="6768592" cy="139337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40102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Полилиния 55"/>
          <p:cNvSpPr>
            <a:spLocks/>
          </p:cNvSpPr>
          <p:nvPr userDrawn="1"/>
        </p:nvSpPr>
        <p:spPr bwMode="auto">
          <a:xfrm>
            <a:off x="7430400" y="3429900"/>
            <a:ext cx="1713600" cy="17136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90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5239384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5239384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5239384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5239384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5239384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5239384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5239384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4739958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4739958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4739958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739958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4739958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739958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39958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22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2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3719046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3719046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3719046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3719046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3719046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3719046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3719046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3219620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3219620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3219620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3219620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3219620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3219620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3219620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9"/>
          </p:nvPr>
        </p:nvSpPr>
        <p:spPr>
          <a:xfrm>
            <a:off x="6728310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80"/>
          </p:nvPr>
        </p:nvSpPr>
        <p:spPr>
          <a:xfrm>
            <a:off x="6728310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81"/>
          </p:nvPr>
        </p:nvSpPr>
        <p:spPr>
          <a:xfrm>
            <a:off x="6728310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82"/>
          </p:nvPr>
        </p:nvSpPr>
        <p:spPr>
          <a:xfrm>
            <a:off x="6728310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83"/>
          </p:nvPr>
        </p:nvSpPr>
        <p:spPr>
          <a:xfrm>
            <a:off x="6728310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84"/>
          </p:nvPr>
        </p:nvSpPr>
        <p:spPr>
          <a:xfrm>
            <a:off x="6728310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85"/>
          </p:nvPr>
        </p:nvSpPr>
        <p:spPr>
          <a:xfrm>
            <a:off x="6728310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6228884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6228884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6228884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6228884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6228884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6228884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6228884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95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06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11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01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70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32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sz="4400" dirty="0"/>
            </a:lvl1pPr>
          </a:lstStyle>
          <a:p>
            <a:pPr lvl="0" algn="ctr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79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2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67053" y="3444258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67055" y="306142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94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16416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67882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841225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16416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78821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841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35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7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60727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60727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07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9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766654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179297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591940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6004583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7525225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66654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792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5919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6004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752522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21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9359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23317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0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293591" y="3417713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233171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9359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23317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29359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23317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4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23109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138134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8426450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8426450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8426449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03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0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2682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913225" y="1520917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58775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2540416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2682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913226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877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254041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18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4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49911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354012" y="3417713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49911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2089583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208958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3825155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382515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72"/>
          </p:nvPr>
        </p:nvSpPr>
        <p:spPr>
          <a:xfrm>
            <a:off x="5549911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5549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09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4"/>
          </p:nvPr>
        </p:nvSpPr>
        <p:spPr>
          <a:xfrm>
            <a:off x="7296299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7296299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85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524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3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4572000" cy="34194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29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271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5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721989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Образец заголовка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67748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8580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30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3048000" cy="3419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131889"/>
            <a:ext cx="3048000" cy="341947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1131888"/>
            <a:ext cx="3048000" cy="341947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20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7081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8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0"/>
            <a:ext cx="3048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-1"/>
            <a:ext cx="3048000" cy="455136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250634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273618" y="339724"/>
            <a:ext cx="250634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smtClean="0"/>
              <a:t>Образец заголовка</a:t>
            </a:r>
            <a:endParaRPr lang="ru-RU" kern="0" dirty="0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193225" y="339724"/>
            <a:ext cx="2592000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chemeClr val="bg1"/>
                </a:solidFill>
              </a:rPr>
              <a:t>Образец заголовка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4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9519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23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3048000" y="0"/>
            <a:ext cx="6096000" cy="152717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527173"/>
            <a:ext cx="6096000" cy="151288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3048000" y="3040063"/>
            <a:ext cx="6096000" cy="151130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56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8709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8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1144341"/>
            <a:ext cx="4572000" cy="3396756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49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7676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0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9"/>
          <p:cNvSpPr>
            <a:spLocks noGrp="1"/>
          </p:cNvSpPr>
          <p:nvPr>
            <p:ph type="pic" sz="quarter" idx="60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4736440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Образец заголовка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06392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5951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12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7" name="Рисунок 9"/>
          <p:cNvSpPr>
            <a:spLocks noGrp="1"/>
          </p:cNvSpPr>
          <p:nvPr>
            <p:ph type="pic" sz="quarter" idx="67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5364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56394" y="3427146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2542798" y="3420888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4731584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913225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6394" y="3044312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542799" y="3043238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731584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913225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68"/>
          </p:nvPr>
        </p:nvSpPr>
        <p:spPr>
          <a:xfrm>
            <a:off x="4727575" y="339725"/>
            <a:ext cx="4057650" cy="684213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100" b="1">
                <a:solidFill>
                  <a:schemeClr val="tx2"/>
                </a:solidFill>
                <a:latin typeface="+mj-lt"/>
              </a:defRPr>
            </a:lvl4pPr>
            <a:lvl5pPr>
              <a:defRPr sz="105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5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59857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21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14974"/>
            <a:ext cx="6768592" cy="1380754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41210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5039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0987" y="120560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0987" y="16878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987" y="2170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0987" y="265224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0987" y="31344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0987" y="361666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0987" y="40988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53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11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48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3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45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1936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8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27137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4779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2477911" y="3420994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47791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477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72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9204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20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60208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1774497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194982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1774497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3194982" y="3417713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744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9498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1774497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19498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35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6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4975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5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7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0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1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17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6489196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6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04800"/>
            <a:ext cx="6768592" cy="134982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63899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FFFFFF"/>
                </a:solidFill>
              </a:rPr>
              <a:t>Партнеры</a:t>
            </a:r>
            <a:r>
              <a:rPr lang="ru-RU" sz="1100" baseline="0" dirty="0" smtClean="0">
                <a:solidFill>
                  <a:srgbClr val="FFFFFF"/>
                </a:solidFill>
              </a:rPr>
              <a:t> для роста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22299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26800" y="1712699"/>
            <a:ext cx="1717200" cy="1718102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 userDrawn="1"/>
        </p:nvSpPr>
        <p:spPr bwMode="auto">
          <a:xfrm>
            <a:off x="7426804" y="0"/>
            <a:ext cx="1717196" cy="1718102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6" h="1713600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м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10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3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50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5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40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8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13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0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85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3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00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 + преамбула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8362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5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339724"/>
            <a:ext cx="5546725" cy="684214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38500" y="1185888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38500" y="167611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38500" y="216634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38500" y="265657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38500" y="314680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38500" y="3637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38500" y="412726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4"/>
          </p:nvPr>
        </p:nvSpPr>
        <p:spPr>
          <a:xfrm>
            <a:off x="3717925" y="1131888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45"/>
          </p:nvPr>
        </p:nvSpPr>
        <p:spPr>
          <a:xfrm>
            <a:off x="3717925" y="1622117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46"/>
          </p:nvPr>
        </p:nvSpPr>
        <p:spPr>
          <a:xfrm>
            <a:off x="3717925" y="2112346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47"/>
          </p:nvPr>
        </p:nvSpPr>
        <p:spPr>
          <a:xfrm>
            <a:off x="3717925" y="2602575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48"/>
          </p:nvPr>
        </p:nvSpPr>
        <p:spPr>
          <a:xfrm>
            <a:off x="3717925" y="3092804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49"/>
          </p:nvPr>
        </p:nvSpPr>
        <p:spPr>
          <a:xfrm>
            <a:off x="3717925" y="3583033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50"/>
          </p:nvPr>
        </p:nvSpPr>
        <p:spPr>
          <a:xfrm>
            <a:off x="3717925" y="4073262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51"/>
          </p:nvPr>
        </p:nvSpPr>
        <p:spPr>
          <a:xfrm>
            <a:off x="358775" y="339725"/>
            <a:ext cx="2513965" cy="4211638"/>
          </a:xfrm>
        </p:spPr>
        <p:txBody>
          <a:bodyPr vert="horz" lIns="0" tIns="0" rIns="0" bIns="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6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9833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5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220" y="339724"/>
            <a:ext cx="550100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84220" y="121461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4220" y="169558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84220" y="217654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84220" y="265751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84220" y="31384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84220" y="361944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84220" y="410041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3"/>
          </p:nvPr>
        </p:nvSpPr>
        <p:spPr>
          <a:xfrm>
            <a:off x="3843338" y="1131888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4"/>
          </p:nvPr>
        </p:nvSpPr>
        <p:spPr>
          <a:xfrm>
            <a:off x="3843338" y="1612107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5"/>
          </p:nvPr>
        </p:nvSpPr>
        <p:spPr>
          <a:xfrm>
            <a:off x="3843338" y="2092326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6"/>
          </p:nvPr>
        </p:nvSpPr>
        <p:spPr>
          <a:xfrm>
            <a:off x="3843338" y="2572545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7"/>
          </p:nvPr>
        </p:nvSpPr>
        <p:spPr>
          <a:xfrm>
            <a:off x="3843338" y="3052764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8"/>
          </p:nvPr>
        </p:nvSpPr>
        <p:spPr>
          <a:xfrm>
            <a:off x="3843338" y="3532983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49"/>
          </p:nvPr>
        </p:nvSpPr>
        <p:spPr>
          <a:xfrm>
            <a:off x="3843338" y="4017679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1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44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554609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5546970" cy="34194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76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817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9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962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4000500" cy="34194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4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текст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47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300" y="339724"/>
            <a:ext cx="549592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288430" y="1131888"/>
            <a:ext cx="5496795" cy="3419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7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82403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22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6436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342990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716800" y="342990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Подзаголовок (заполняется по необходимости)</a:t>
            </a:r>
            <a:endParaRPr lang="ru-RU" dirty="0" smtClean="0"/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485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текс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5600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5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4784725" y="1131888"/>
            <a:ext cx="4000500" cy="3419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4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935539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2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4982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26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801983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5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392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429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86401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1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99295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390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055534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7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30397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8" name="Прямоугольник 57"/>
          <p:cNvSpPr>
            <a:spLocks noChangeAspect="1"/>
          </p:cNvSpPr>
          <p:nvPr userDrawn="1"/>
        </p:nvSpPr>
        <p:spPr bwMode="auto">
          <a:xfrm>
            <a:off x="7426800" y="1712699"/>
            <a:ext cx="1717200" cy="171810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7427701" y="0"/>
            <a:ext cx="1716299" cy="171720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олилиния 61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3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911807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0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0986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43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3690388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4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4289"/>
            <a:ext cx="8462137" cy="206889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614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63212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6255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7198" y="3429900"/>
            <a:ext cx="1717201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1" y="3429900"/>
            <a:ext cx="17172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34398" y="3429900"/>
            <a:ext cx="1717202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TextBox 55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729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2447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0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8506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TextBox 55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 userDrawn="1"/>
        </p:nvGrpSpPr>
        <p:grpSpPr>
          <a:xfrm>
            <a:off x="3434400" y="3425398"/>
            <a:ext cx="1717200" cy="1718102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Кольцо 7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Кольцо 58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 userDrawn="1"/>
        </p:nvGrpSpPr>
        <p:grpSpPr>
          <a:xfrm>
            <a:off x="1717200" y="3425398"/>
            <a:ext cx="1717200" cy="1718102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0" y="3425398"/>
            <a:ext cx="1717200" cy="1718102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92" name="Группа 91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3" name="Прямоугольник 92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4" name="Прямая соединительная линия 9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5" name="Группа 94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Прямоугольник 11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35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151047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4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954275"/>
            <a:ext cx="8462137" cy="116348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3599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27197" y="0"/>
            <a:ext cx="1713601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48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347059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9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1949554"/>
            <a:ext cx="8462137" cy="122651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 userDrawn="1"/>
        </p:nvGrpSpPr>
        <p:grpSpPr>
          <a:xfrm>
            <a:off x="3423594" y="0"/>
            <a:ext cx="1717200" cy="1718102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Кольцо 59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Кольцо 60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Овал 61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1717200" y="0"/>
            <a:ext cx="1717200" cy="1718102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 userDrawn="1"/>
        </p:nvGrpSpPr>
        <p:grpSpPr>
          <a:xfrm>
            <a:off x="0" y="0"/>
            <a:ext cx="1717200" cy="1718102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97" name="Группа 9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8" name="Прямоугольник 9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9" name="Прямая соединительная линия 9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0" name="Группа 9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Прямоугольник 11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Прямоугольник 11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Прямоугольник 11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Прямоугольник 12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91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429495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666273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447133"/>
            <a:ext cx="586676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90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57279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4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93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2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16416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67882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841225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16416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78821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841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7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04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50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2073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8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71" y="296595"/>
            <a:ext cx="6881248" cy="682940"/>
          </a:xfrm>
        </p:spPr>
        <p:txBody>
          <a:bodyPr vert="horz"/>
          <a:lstStyle>
            <a:lvl1pPr>
              <a:lnSpc>
                <a:spcPct val="85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426798" y="171315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8" name="Прямоугольник 7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Группа 9"/>
          <p:cNvGrpSpPr>
            <a:grpSpLocks noChangeAspect="1"/>
          </p:cNvGrpSpPr>
          <p:nvPr userDrawn="1"/>
        </p:nvGrpSpPr>
        <p:grpSpPr>
          <a:xfrm>
            <a:off x="7426798" y="3426300"/>
            <a:ext cx="1717202" cy="1717200"/>
            <a:chOff x="8230698" y="2542004"/>
            <a:chExt cx="1116001" cy="1116000"/>
          </a:xfrm>
        </p:grpSpPr>
        <p:sp>
          <p:nvSpPr>
            <p:cNvPr id="11" name="Прямоугольник 10"/>
            <p:cNvSpPr>
              <a:spLocks noChangeAspect="1"/>
            </p:cNvSpPr>
            <p:nvPr/>
          </p:nvSpPr>
          <p:spPr bwMode="auto">
            <a:xfrm>
              <a:off x="8230698" y="2542004"/>
              <a:ext cx="1116001" cy="11160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Полилиния 11"/>
            <p:cNvSpPr>
              <a:spLocks noChangeAspect="1"/>
            </p:cNvSpPr>
            <p:nvPr/>
          </p:nvSpPr>
          <p:spPr bwMode="auto">
            <a:xfrm>
              <a:off x="8614859" y="2885944"/>
              <a:ext cx="410362" cy="409942"/>
            </a:xfrm>
            <a:custGeom>
              <a:avLst/>
              <a:gdLst>
                <a:gd name="connsiteX0" fmla="*/ 324001 w 410362"/>
                <a:gd name="connsiteY0" fmla="*/ 0 h 409942"/>
                <a:gd name="connsiteX1" fmla="*/ 389299 w 410362"/>
                <a:gd name="connsiteY1" fmla="*/ 6583 h 409942"/>
                <a:gd name="connsiteX2" fmla="*/ 400493 w 410362"/>
                <a:gd name="connsiteY2" fmla="*/ 10058 h 409942"/>
                <a:gd name="connsiteX3" fmla="*/ 403779 w 410362"/>
                <a:gd name="connsiteY3" fmla="*/ 20645 h 409942"/>
                <a:gd name="connsiteX4" fmla="*/ 410362 w 410362"/>
                <a:gd name="connsiteY4" fmla="*/ 85942 h 409942"/>
                <a:gd name="connsiteX5" fmla="*/ 86361 w 410362"/>
                <a:gd name="connsiteY5" fmla="*/ 409942 h 409942"/>
                <a:gd name="connsiteX6" fmla="*/ 21063 w 410362"/>
                <a:gd name="connsiteY6" fmla="*/ 403359 h 409942"/>
                <a:gd name="connsiteX7" fmla="*/ 9869 w 410362"/>
                <a:gd name="connsiteY7" fmla="*/ 399884 h 409942"/>
                <a:gd name="connsiteX8" fmla="*/ 6583 w 410362"/>
                <a:gd name="connsiteY8" fmla="*/ 389297 h 409942"/>
                <a:gd name="connsiteX9" fmla="*/ 0 w 410362"/>
                <a:gd name="connsiteY9" fmla="*/ 324000 h 409942"/>
                <a:gd name="connsiteX10" fmla="*/ 324001 w 410362"/>
                <a:gd name="connsiteY10" fmla="*/ 0 h 40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362" h="409942">
                  <a:moveTo>
                    <a:pt x="324001" y="0"/>
                  </a:moveTo>
                  <a:cubicBezTo>
                    <a:pt x="346369" y="0"/>
                    <a:pt x="368207" y="2267"/>
                    <a:pt x="389299" y="6583"/>
                  </a:cubicBezTo>
                  <a:lnTo>
                    <a:pt x="400493" y="10058"/>
                  </a:lnTo>
                  <a:lnTo>
                    <a:pt x="403779" y="20645"/>
                  </a:lnTo>
                  <a:cubicBezTo>
                    <a:pt x="408095" y="41737"/>
                    <a:pt x="410362" y="63575"/>
                    <a:pt x="410362" y="85942"/>
                  </a:cubicBezTo>
                  <a:cubicBezTo>
                    <a:pt x="410362" y="264882"/>
                    <a:pt x="265302" y="409942"/>
                    <a:pt x="86361" y="409942"/>
                  </a:cubicBezTo>
                  <a:cubicBezTo>
                    <a:pt x="63993" y="409942"/>
                    <a:pt x="42155" y="407676"/>
                    <a:pt x="21063" y="403359"/>
                  </a:cubicBezTo>
                  <a:lnTo>
                    <a:pt x="9869" y="399884"/>
                  </a:lnTo>
                  <a:lnTo>
                    <a:pt x="6583" y="389297"/>
                  </a:lnTo>
                  <a:cubicBezTo>
                    <a:pt x="2267" y="368206"/>
                    <a:pt x="0" y="346368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олилиния 12"/>
            <p:cNvSpPr>
              <a:spLocks noChangeAspect="1"/>
            </p:cNvSpPr>
            <p:nvPr/>
          </p:nvSpPr>
          <p:spPr bwMode="auto">
            <a:xfrm>
              <a:off x="8377219" y="2647886"/>
              <a:ext cx="638133" cy="637942"/>
            </a:xfrm>
            <a:custGeom>
              <a:avLst/>
              <a:gdLst>
                <a:gd name="connsiteX0" fmla="*/ 324001 w 638133"/>
                <a:gd name="connsiteY0" fmla="*/ 0 h 637942"/>
                <a:gd name="connsiteX1" fmla="*/ 622540 w 638133"/>
                <a:gd name="connsiteY1" fmla="*/ 197885 h 637942"/>
                <a:gd name="connsiteX2" fmla="*/ 638133 w 638133"/>
                <a:gd name="connsiteY2" fmla="*/ 248116 h 637942"/>
                <a:gd name="connsiteX3" fmla="*/ 626939 w 638133"/>
                <a:gd name="connsiteY3" fmla="*/ 244641 h 637942"/>
                <a:gd name="connsiteX4" fmla="*/ 561641 w 638133"/>
                <a:gd name="connsiteY4" fmla="*/ 238058 h 637942"/>
                <a:gd name="connsiteX5" fmla="*/ 237640 w 638133"/>
                <a:gd name="connsiteY5" fmla="*/ 562058 h 637942"/>
                <a:gd name="connsiteX6" fmla="*/ 244223 w 638133"/>
                <a:gd name="connsiteY6" fmla="*/ 627355 h 637942"/>
                <a:gd name="connsiteX7" fmla="*/ 247509 w 638133"/>
                <a:gd name="connsiteY7" fmla="*/ 637942 h 637942"/>
                <a:gd name="connsiteX8" fmla="*/ 197885 w 638133"/>
                <a:gd name="connsiteY8" fmla="*/ 622538 h 637942"/>
                <a:gd name="connsiteX9" fmla="*/ 0 w 638133"/>
                <a:gd name="connsiteY9" fmla="*/ 324000 h 637942"/>
                <a:gd name="connsiteX10" fmla="*/ 324001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24001" y="0"/>
                  </a:moveTo>
                  <a:cubicBezTo>
                    <a:pt x="458207" y="0"/>
                    <a:pt x="573354" y="81596"/>
                    <a:pt x="622540" y="197885"/>
                  </a:cubicBezTo>
                  <a:lnTo>
                    <a:pt x="638133" y="248116"/>
                  </a:lnTo>
                  <a:lnTo>
                    <a:pt x="626939" y="244641"/>
                  </a:lnTo>
                  <a:cubicBezTo>
                    <a:pt x="605847" y="240325"/>
                    <a:pt x="584009" y="238058"/>
                    <a:pt x="561641" y="238058"/>
                  </a:cubicBezTo>
                  <a:cubicBezTo>
                    <a:pt x="382700" y="238058"/>
                    <a:pt x="237640" y="383118"/>
                    <a:pt x="237640" y="562058"/>
                  </a:cubicBezTo>
                  <a:cubicBezTo>
                    <a:pt x="237640" y="584426"/>
                    <a:pt x="239907" y="606264"/>
                    <a:pt x="244223" y="627355"/>
                  </a:cubicBezTo>
                  <a:lnTo>
                    <a:pt x="247509" y="637942"/>
                  </a:lnTo>
                  <a:lnTo>
                    <a:pt x="197885" y="622538"/>
                  </a:lnTo>
                  <a:cubicBezTo>
                    <a:pt x="81596" y="573353"/>
                    <a:pt x="0" y="458205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/>
          </p:nvSpPr>
          <p:spPr bwMode="auto">
            <a:xfrm>
              <a:off x="8624728" y="2896002"/>
              <a:ext cx="638133" cy="637942"/>
            </a:xfrm>
            <a:custGeom>
              <a:avLst/>
              <a:gdLst>
                <a:gd name="connsiteX0" fmla="*/ 390624 w 638133"/>
                <a:gd name="connsiteY0" fmla="*/ 0 h 637942"/>
                <a:gd name="connsiteX1" fmla="*/ 440248 w 638133"/>
                <a:gd name="connsiteY1" fmla="*/ 15404 h 637942"/>
                <a:gd name="connsiteX2" fmla="*/ 638133 w 638133"/>
                <a:gd name="connsiteY2" fmla="*/ 313942 h 637942"/>
                <a:gd name="connsiteX3" fmla="*/ 314132 w 638133"/>
                <a:gd name="connsiteY3" fmla="*/ 637942 h 637942"/>
                <a:gd name="connsiteX4" fmla="*/ 15593 w 638133"/>
                <a:gd name="connsiteY4" fmla="*/ 440057 h 637942"/>
                <a:gd name="connsiteX5" fmla="*/ 0 w 638133"/>
                <a:gd name="connsiteY5" fmla="*/ 389826 h 637942"/>
                <a:gd name="connsiteX6" fmla="*/ 11194 w 638133"/>
                <a:gd name="connsiteY6" fmla="*/ 393301 h 637942"/>
                <a:gd name="connsiteX7" fmla="*/ 76492 w 638133"/>
                <a:gd name="connsiteY7" fmla="*/ 399884 h 637942"/>
                <a:gd name="connsiteX8" fmla="*/ 400493 w 638133"/>
                <a:gd name="connsiteY8" fmla="*/ 75884 h 637942"/>
                <a:gd name="connsiteX9" fmla="*/ 393910 w 638133"/>
                <a:gd name="connsiteY9" fmla="*/ 10587 h 637942"/>
                <a:gd name="connsiteX10" fmla="*/ 390624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90624" y="0"/>
                  </a:moveTo>
                  <a:lnTo>
                    <a:pt x="440248" y="15404"/>
                  </a:lnTo>
                  <a:cubicBezTo>
                    <a:pt x="556537" y="64590"/>
                    <a:pt x="638133" y="179737"/>
                    <a:pt x="638133" y="313942"/>
                  </a:cubicBezTo>
                  <a:cubicBezTo>
                    <a:pt x="638133" y="492882"/>
                    <a:pt x="493073" y="637942"/>
                    <a:pt x="314132" y="637942"/>
                  </a:cubicBezTo>
                  <a:cubicBezTo>
                    <a:pt x="179926" y="637942"/>
                    <a:pt x="64779" y="556346"/>
                    <a:pt x="15593" y="440057"/>
                  </a:cubicBezTo>
                  <a:lnTo>
                    <a:pt x="0" y="389826"/>
                  </a:lnTo>
                  <a:lnTo>
                    <a:pt x="11194" y="393301"/>
                  </a:lnTo>
                  <a:cubicBezTo>
                    <a:pt x="32286" y="397618"/>
                    <a:pt x="54124" y="399884"/>
                    <a:pt x="76492" y="399884"/>
                  </a:cubicBezTo>
                  <a:cubicBezTo>
                    <a:pt x="255433" y="399884"/>
                    <a:pt x="400493" y="254824"/>
                    <a:pt x="400493" y="75884"/>
                  </a:cubicBezTo>
                  <a:cubicBezTo>
                    <a:pt x="400493" y="53517"/>
                    <a:pt x="398226" y="31679"/>
                    <a:pt x="393910" y="10587"/>
                  </a:cubicBezTo>
                  <a:lnTo>
                    <a:pt x="390624" y="0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26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7148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859560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7426800" y="0"/>
            <a:ext cx="1717200" cy="1718102"/>
            <a:chOff x="3425397" y="3425398"/>
            <a:chExt cx="1717200" cy="1718102"/>
          </a:xfrm>
        </p:grpSpPr>
        <p:sp>
          <p:nvSpPr>
            <p:cNvPr id="5" name="Прямоугольник 4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Кольцо 5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Кольцо 6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Овал 7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7426800" y="3425398"/>
            <a:ext cx="1717200" cy="1718102"/>
            <a:chOff x="7431300" y="1712699"/>
            <a:chExt cx="1717200" cy="1718102"/>
          </a:xfrm>
        </p:grpSpPr>
        <p:sp>
          <p:nvSpPr>
            <p:cNvPr id="1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7426800" y="1718100"/>
            <a:ext cx="1716299" cy="1717200"/>
            <a:chOff x="7427701" y="1718100"/>
            <a:chExt cx="1716299" cy="1717200"/>
          </a:xfrm>
        </p:grpSpPr>
        <p:sp>
          <p:nvSpPr>
            <p:cNvPr id="13" name="Прямоугольник 12"/>
            <p:cNvSpPr/>
            <p:nvPr userDrawn="1"/>
          </p:nvSpPr>
          <p:spPr bwMode="auto">
            <a:xfrm>
              <a:off x="7427701" y="1718100"/>
              <a:ext cx="1716299" cy="1717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>
              <a:off x="7427701" y="1718100"/>
              <a:ext cx="1716299" cy="1717200"/>
            </a:xfrm>
            <a:custGeom>
              <a:avLst/>
              <a:gdLst>
                <a:gd name="connsiteX0" fmla="*/ 0 w 1716299"/>
                <a:gd name="connsiteY0" fmla="*/ 1313726 h 1717200"/>
                <a:gd name="connsiteX1" fmla="*/ 402843 w 1716299"/>
                <a:gd name="connsiteY1" fmla="*/ 1717200 h 1717200"/>
                <a:gd name="connsiteX2" fmla="*/ 0 w 1716299"/>
                <a:gd name="connsiteY2" fmla="*/ 1717200 h 1717200"/>
                <a:gd name="connsiteX3" fmla="*/ 0 w 1716299"/>
                <a:gd name="connsiteY3" fmla="*/ 550698 h 1717200"/>
                <a:gd name="connsiteX4" fmla="*/ 1164676 w 1716299"/>
                <a:gd name="connsiteY4" fmla="*/ 1717200 h 1717200"/>
                <a:gd name="connsiteX5" fmla="*/ 748795 w 1716299"/>
                <a:gd name="connsiteY5" fmla="*/ 1717200 h 1717200"/>
                <a:gd name="connsiteX6" fmla="*/ 0 w 1716299"/>
                <a:gd name="connsiteY6" fmla="*/ 966900 h 1717200"/>
                <a:gd name="connsiteX7" fmla="*/ 1311613 w 1716299"/>
                <a:gd name="connsiteY7" fmla="*/ 0 h 1717200"/>
                <a:gd name="connsiteX8" fmla="*/ 1716299 w 1716299"/>
                <a:gd name="connsiteY8" fmla="*/ 0 h 1717200"/>
                <a:gd name="connsiteX9" fmla="*/ 1716299 w 1716299"/>
                <a:gd name="connsiteY9" fmla="*/ 405500 h 1717200"/>
                <a:gd name="connsiteX10" fmla="*/ 559772 w 1716299"/>
                <a:gd name="connsiteY10" fmla="*/ 0 h 1717200"/>
                <a:gd name="connsiteX11" fmla="*/ 964903 w 1716299"/>
                <a:gd name="connsiteY11" fmla="*/ 0 h 1717200"/>
                <a:gd name="connsiteX12" fmla="*/ 1716299 w 1716299"/>
                <a:gd name="connsiteY12" fmla="*/ 752574 h 1717200"/>
                <a:gd name="connsiteX13" fmla="*/ 1716299 w 1716299"/>
                <a:gd name="connsiteY13" fmla="*/ 1158853 h 1717200"/>
                <a:gd name="connsiteX14" fmla="*/ 0 w 1716299"/>
                <a:gd name="connsiteY14" fmla="*/ 0 h 1717200"/>
                <a:gd name="connsiteX15" fmla="*/ 213062 w 1716299"/>
                <a:gd name="connsiteY15" fmla="*/ 0 h 1717200"/>
                <a:gd name="connsiteX16" fmla="*/ 1716299 w 1716299"/>
                <a:gd name="connsiteY16" fmla="*/ 1505594 h 1717200"/>
                <a:gd name="connsiteX17" fmla="*/ 1716299 w 1716299"/>
                <a:gd name="connsiteY17" fmla="*/ 1717200 h 1717200"/>
                <a:gd name="connsiteX18" fmla="*/ 1510628 w 1716299"/>
                <a:gd name="connsiteY18" fmla="*/ 1717200 h 1717200"/>
                <a:gd name="connsiteX19" fmla="*/ 0 w 1716299"/>
                <a:gd name="connsiteY19" fmla="*/ 203535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6299" h="1717200">
                  <a:moveTo>
                    <a:pt x="0" y="1313726"/>
                  </a:moveTo>
                  <a:lnTo>
                    <a:pt x="402843" y="1717200"/>
                  </a:lnTo>
                  <a:lnTo>
                    <a:pt x="0" y="1717200"/>
                  </a:lnTo>
                  <a:close/>
                  <a:moveTo>
                    <a:pt x="0" y="550698"/>
                  </a:moveTo>
                  <a:lnTo>
                    <a:pt x="1164676" y="1717200"/>
                  </a:lnTo>
                  <a:lnTo>
                    <a:pt x="748795" y="1717200"/>
                  </a:lnTo>
                  <a:lnTo>
                    <a:pt x="0" y="966900"/>
                  </a:lnTo>
                  <a:close/>
                  <a:moveTo>
                    <a:pt x="1311613" y="0"/>
                  </a:moveTo>
                  <a:lnTo>
                    <a:pt x="1716299" y="0"/>
                  </a:lnTo>
                  <a:lnTo>
                    <a:pt x="1716299" y="405500"/>
                  </a:lnTo>
                  <a:close/>
                  <a:moveTo>
                    <a:pt x="559772" y="0"/>
                  </a:moveTo>
                  <a:lnTo>
                    <a:pt x="964903" y="0"/>
                  </a:lnTo>
                  <a:lnTo>
                    <a:pt x="1716299" y="752574"/>
                  </a:lnTo>
                  <a:lnTo>
                    <a:pt x="1716299" y="1158853"/>
                  </a:lnTo>
                  <a:close/>
                  <a:moveTo>
                    <a:pt x="0" y="0"/>
                  </a:moveTo>
                  <a:lnTo>
                    <a:pt x="213062" y="0"/>
                  </a:lnTo>
                  <a:lnTo>
                    <a:pt x="1716299" y="1505594"/>
                  </a:lnTo>
                  <a:lnTo>
                    <a:pt x="1716299" y="1717200"/>
                  </a:lnTo>
                  <a:lnTo>
                    <a:pt x="1510628" y="1717200"/>
                  </a:lnTo>
                  <a:lnTo>
                    <a:pt x="0" y="2035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70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593709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48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61257"/>
            <a:ext cx="8462137" cy="210192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867320" y="470535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26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0513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3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910116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Ромб 4"/>
          <p:cNvSpPr/>
          <p:nvPr userDrawn="1"/>
        </p:nvSpPr>
        <p:spPr bwMode="auto">
          <a:xfrm>
            <a:off x="7426800" y="0"/>
            <a:ext cx="1717200" cy="1717200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 userDrawn="1"/>
        </p:nvSpPr>
        <p:spPr bwMode="auto">
          <a:xfrm>
            <a:off x="8009825" y="583025"/>
            <a:ext cx="551150" cy="5511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7426800" y="3426300"/>
            <a:ext cx="1716299" cy="171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426800" y="1713150"/>
            <a:ext cx="1716299" cy="1717200"/>
            <a:chOff x="7427701" y="1713150"/>
            <a:chExt cx="1716299" cy="1717200"/>
          </a:xfrm>
        </p:grpSpPr>
        <p:sp>
          <p:nvSpPr>
            <p:cNvPr id="9" name="Прямоугольник 8"/>
            <p:cNvSpPr/>
            <p:nvPr userDrawn="1"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 userDrawn="1"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66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0441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5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84237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426800" y="1713150"/>
            <a:ext cx="1717200" cy="1717200"/>
            <a:chOff x="5642293" y="1669691"/>
            <a:chExt cx="1717200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5642293" y="1669691"/>
              <a:ext cx="1717200" cy="171720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5642293" y="1674497"/>
              <a:ext cx="814205" cy="1707588"/>
            </a:xfrm>
            <a:custGeom>
              <a:avLst/>
              <a:gdLst>
                <a:gd name="connsiteX0" fmla="*/ 0 w 631564"/>
                <a:gd name="connsiteY0" fmla="*/ 0 h 1324544"/>
                <a:gd name="connsiteX1" fmla="*/ 97634 w 631564"/>
                <a:gd name="connsiteY1" fmla="*/ 9803 h 1324544"/>
                <a:gd name="connsiteX2" fmla="*/ 631564 w 631564"/>
                <a:gd name="connsiteY2" fmla="*/ 662272 h 1324544"/>
                <a:gd name="connsiteX3" fmla="*/ 97634 w 631564"/>
                <a:gd name="connsiteY3" fmla="*/ 1314741 h 1324544"/>
                <a:gd name="connsiteX4" fmla="*/ 0 w 631564"/>
                <a:gd name="connsiteY4" fmla="*/ 1324544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0" y="0"/>
                  </a:moveTo>
                  <a:lnTo>
                    <a:pt x="97634" y="9803"/>
                  </a:lnTo>
                  <a:cubicBezTo>
                    <a:pt x="402348" y="71905"/>
                    <a:pt x="631564" y="340428"/>
                    <a:pt x="631564" y="662272"/>
                  </a:cubicBezTo>
                  <a:cubicBezTo>
                    <a:pt x="631564" y="984116"/>
                    <a:pt x="402348" y="1252639"/>
                    <a:pt x="97634" y="1314741"/>
                  </a:cubicBezTo>
                  <a:lnTo>
                    <a:pt x="0" y="1324544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 noChangeAspect="1"/>
            </p:cNvSpPr>
            <p:nvPr/>
          </p:nvSpPr>
          <p:spPr bwMode="auto">
            <a:xfrm>
              <a:off x="6545288" y="1674497"/>
              <a:ext cx="814205" cy="1707588"/>
            </a:xfrm>
            <a:custGeom>
              <a:avLst/>
              <a:gdLst>
                <a:gd name="connsiteX0" fmla="*/ 631564 w 631564"/>
                <a:gd name="connsiteY0" fmla="*/ 0 h 1324544"/>
                <a:gd name="connsiteX1" fmla="*/ 631564 w 631564"/>
                <a:gd name="connsiteY1" fmla="*/ 1324544 h 1324544"/>
                <a:gd name="connsiteX2" fmla="*/ 533931 w 631564"/>
                <a:gd name="connsiteY2" fmla="*/ 1314741 h 1324544"/>
                <a:gd name="connsiteX3" fmla="*/ 0 w 631564"/>
                <a:gd name="connsiteY3" fmla="*/ 662272 h 1324544"/>
                <a:gd name="connsiteX4" fmla="*/ 533931 w 631564"/>
                <a:gd name="connsiteY4" fmla="*/ 9803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631564" y="0"/>
                  </a:moveTo>
                  <a:lnTo>
                    <a:pt x="631564" y="1324544"/>
                  </a:lnTo>
                  <a:lnTo>
                    <a:pt x="533931" y="1314741"/>
                  </a:lnTo>
                  <a:cubicBezTo>
                    <a:pt x="229217" y="1252639"/>
                    <a:pt x="0" y="984116"/>
                    <a:pt x="0" y="662272"/>
                  </a:cubicBezTo>
                  <a:cubicBezTo>
                    <a:pt x="0" y="340428"/>
                    <a:pt x="229217" y="71905"/>
                    <a:pt x="533931" y="9803"/>
                  </a:cubicBez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 userDrawn="1"/>
          </p:nvSpPr>
          <p:spPr bwMode="auto">
            <a:xfrm>
              <a:off x="6545448" y="2530091"/>
              <a:ext cx="814045" cy="851994"/>
            </a:xfrm>
            <a:custGeom>
              <a:avLst/>
              <a:gdLst>
                <a:gd name="connsiteX0" fmla="*/ 0 w 814045"/>
                <a:gd name="connsiteY0" fmla="*/ 0 h 851994"/>
                <a:gd name="connsiteX1" fmla="*/ 814045 w 814045"/>
                <a:gd name="connsiteY1" fmla="*/ 0 h 851994"/>
                <a:gd name="connsiteX2" fmla="*/ 814045 w 814045"/>
                <a:gd name="connsiteY2" fmla="*/ 851994 h 851994"/>
                <a:gd name="connsiteX3" fmla="*/ 688178 w 814045"/>
                <a:gd name="connsiteY3" fmla="*/ 839356 h 851994"/>
                <a:gd name="connsiteX4" fmla="*/ 13305 w 814045"/>
                <a:gd name="connsiteY4" fmla="*/ 150187 h 851994"/>
                <a:gd name="connsiteX5" fmla="*/ 0 w 814045"/>
                <a:gd name="connsiteY5" fmla="*/ 0 h 85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045" h="851994">
                  <a:moveTo>
                    <a:pt x="0" y="0"/>
                  </a:moveTo>
                  <a:lnTo>
                    <a:pt x="814045" y="0"/>
                  </a:lnTo>
                  <a:lnTo>
                    <a:pt x="814045" y="851994"/>
                  </a:lnTo>
                  <a:lnTo>
                    <a:pt x="688178" y="839356"/>
                  </a:lnTo>
                  <a:cubicBezTo>
                    <a:pt x="344448" y="769303"/>
                    <a:pt x="75237" y="495504"/>
                    <a:pt x="13305" y="150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81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6772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7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58357" cy="682940"/>
          </a:xfrm>
        </p:spPr>
        <p:txBody>
          <a:bodyPr vert="horz" lIns="0" tIns="0" rIns="0" bIns="0" rtlCol="0" anchor="t">
            <a:noAutofit/>
          </a:bodyPr>
          <a:lstStyle>
            <a:lvl1pPr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426798" y="1713150"/>
            <a:ext cx="1716299" cy="1717200"/>
            <a:chOff x="7427701" y="1713150"/>
            <a:chExt cx="1716299" cy="1717200"/>
          </a:xfrm>
        </p:grpSpPr>
        <p:sp>
          <p:nvSpPr>
            <p:cNvPr id="7" name="Прямоугольник 6"/>
            <p:cNvSpPr/>
            <p:nvPr userDrawn="1"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 userDrawn="1"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10" name="Прямоугольник 9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Овал 10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08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643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7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92863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171315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7427701" y="0"/>
            <a:chExt cx="1716299" cy="1717200"/>
          </a:xfrm>
        </p:grpSpPr>
        <p:sp>
          <p:nvSpPr>
            <p:cNvPr id="7" name="Полилиния 6"/>
            <p:cNvSpPr>
              <a:spLocks noChangeAspect="1"/>
            </p:cNvSpPr>
            <p:nvPr userDrawn="1"/>
          </p:nvSpPr>
          <p:spPr bwMode="auto">
            <a:xfrm>
              <a:off x="7427701" y="858600"/>
              <a:ext cx="1716298" cy="858600"/>
            </a:xfrm>
            <a:custGeom>
              <a:avLst/>
              <a:gdLst>
                <a:gd name="connsiteX0" fmla="*/ 857698 w 1716298"/>
                <a:gd name="connsiteY0" fmla="*/ 0 h 858600"/>
                <a:gd name="connsiteX1" fmla="*/ 1716298 w 1716298"/>
                <a:gd name="connsiteY1" fmla="*/ 858600 h 858600"/>
                <a:gd name="connsiteX2" fmla="*/ 0 w 1716298"/>
                <a:gd name="connsiteY2" fmla="*/ 858600 h 858600"/>
                <a:gd name="connsiteX3" fmla="*/ 0 w 1716298"/>
                <a:gd name="connsiteY3" fmla="*/ 840738 h 858600"/>
                <a:gd name="connsiteX4" fmla="*/ 3531 w 1716298"/>
                <a:gd name="connsiteY4" fmla="*/ 770813 h 858600"/>
                <a:gd name="connsiteX5" fmla="*/ 857698 w 1716298"/>
                <a:gd name="connsiteY5" fmla="*/ 0 h 8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298" h="858600">
                  <a:moveTo>
                    <a:pt x="857698" y="0"/>
                  </a:moveTo>
                  <a:cubicBezTo>
                    <a:pt x="1331890" y="0"/>
                    <a:pt x="1716298" y="384408"/>
                    <a:pt x="1716298" y="858600"/>
                  </a:cubicBezTo>
                  <a:lnTo>
                    <a:pt x="0" y="858600"/>
                  </a:lnTo>
                  <a:lnTo>
                    <a:pt x="0" y="840738"/>
                  </a:lnTo>
                  <a:lnTo>
                    <a:pt x="3531" y="770813"/>
                  </a:lnTo>
                  <a:cubicBezTo>
                    <a:pt x="47500" y="337859"/>
                    <a:pt x="413143" y="0"/>
                    <a:pt x="85769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 userDrawn="1"/>
          </p:nvSpPr>
          <p:spPr bwMode="auto">
            <a:xfrm>
              <a:off x="7427701" y="0"/>
              <a:ext cx="1716299" cy="1717200"/>
            </a:xfrm>
            <a:custGeom>
              <a:avLst/>
              <a:gdLst>
                <a:gd name="connsiteX0" fmla="*/ 0 w 1716299"/>
                <a:gd name="connsiteY0" fmla="*/ 0 h 1717200"/>
                <a:gd name="connsiteX1" fmla="*/ 1716299 w 1716299"/>
                <a:gd name="connsiteY1" fmla="*/ 0 h 1717200"/>
                <a:gd name="connsiteX2" fmla="*/ 1716299 w 1716299"/>
                <a:gd name="connsiteY2" fmla="*/ 1717200 h 1717200"/>
                <a:gd name="connsiteX3" fmla="*/ 1716298 w 1716299"/>
                <a:gd name="connsiteY3" fmla="*/ 1717200 h 1717200"/>
                <a:gd name="connsiteX4" fmla="*/ 857698 w 1716299"/>
                <a:gd name="connsiteY4" fmla="*/ 858600 h 1717200"/>
                <a:gd name="connsiteX5" fmla="*/ 3531 w 1716299"/>
                <a:gd name="connsiteY5" fmla="*/ 1629413 h 1717200"/>
                <a:gd name="connsiteX6" fmla="*/ 0 w 1716299"/>
                <a:gd name="connsiteY6" fmla="*/ 1699338 h 1717200"/>
                <a:gd name="connsiteX7" fmla="*/ 0 w 1716299"/>
                <a:gd name="connsiteY7" fmla="*/ 0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299" h="1717200">
                  <a:moveTo>
                    <a:pt x="0" y="0"/>
                  </a:moveTo>
                  <a:lnTo>
                    <a:pt x="1716299" y="0"/>
                  </a:lnTo>
                  <a:lnTo>
                    <a:pt x="1716299" y="1717200"/>
                  </a:lnTo>
                  <a:lnTo>
                    <a:pt x="1716298" y="1717200"/>
                  </a:lnTo>
                  <a:cubicBezTo>
                    <a:pt x="1716298" y="1243008"/>
                    <a:pt x="1331890" y="858600"/>
                    <a:pt x="857698" y="858600"/>
                  </a:cubicBezTo>
                  <a:cubicBezTo>
                    <a:pt x="413143" y="858600"/>
                    <a:pt x="47500" y="1196459"/>
                    <a:pt x="3531" y="1629413"/>
                  </a:cubicBezTo>
                  <a:lnTo>
                    <a:pt x="0" y="1699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 userDrawn="1"/>
        </p:nvGrpSpPr>
        <p:grpSpPr>
          <a:xfrm>
            <a:off x="7426798" y="3426300"/>
            <a:ext cx="1716299" cy="1717200"/>
            <a:chOff x="-309902" y="1968471"/>
            <a:chExt cx="1716299" cy="1717200"/>
          </a:xfrm>
        </p:grpSpPr>
        <p:sp>
          <p:nvSpPr>
            <p:cNvPr id="10" name="Прямоугольник 9"/>
            <p:cNvSpPr>
              <a:spLocks noChangeAspect="1"/>
            </p:cNvSpPr>
            <p:nvPr userDrawn="1"/>
          </p:nvSpPr>
          <p:spPr bwMode="auto">
            <a:xfrm>
              <a:off x="-309902" y="1968471"/>
              <a:ext cx="1716299" cy="17172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 userDrawn="1"/>
          </p:nvSpPr>
          <p:spPr bwMode="auto">
            <a:xfrm>
              <a:off x="-171753" y="2107071"/>
              <a:ext cx="1440000" cy="1440000"/>
            </a:xfrm>
            <a:custGeom>
              <a:avLst/>
              <a:gdLst>
                <a:gd name="connsiteX0" fmla="*/ 2807084 w 2836652"/>
                <a:gd name="connsiteY0" fmla="*/ 1727294 h 2844000"/>
                <a:gd name="connsiteX1" fmla="*/ 2776855 w 2836652"/>
                <a:gd name="connsiteY1" fmla="*/ 1844860 h 2844000"/>
                <a:gd name="connsiteX2" fmla="*/ 1841645 w 2836652"/>
                <a:gd name="connsiteY2" fmla="*/ 2780070 h 2844000"/>
                <a:gd name="connsiteX3" fmla="*/ 1801654 w 2836652"/>
                <a:gd name="connsiteY3" fmla="*/ 2790353 h 2844000"/>
                <a:gd name="connsiteX4" fmla="*/ 2799360 w 2836652"/>
                <a:gd name="connsiteY4" fmla="*/ 1093539 h 2844000"/>
                <a:gd name="connsiteX5" fmla="*/ 2826362 w 2836652"/>
                <a:gd name="connsiteY5" fmla="*/ 1218703 h 2844000"/>
                <a:gd name="connsiteX6" fmla="*/ 2836652 w 2836652"/>
                <a:gd name="connsiteY6" fmla="*/ 1363744 h 2844000"/>
                <a:gd name="connsiteX7" fmla="*/ 1437536 w 2836652"/>
                <a:gd name="connsiteY7" fmla="*/ 2843053 h 2844000"/>
                <a:gd name="connsiteX8" fmla="*/ 1418785 w 2836652"/>
                <a:gd name="connsiteY8" fmla="*/ 2844000 h 2844000"/>
                <a:gd name="connsiteX9" fmla="*/ 1265558 w 2836652"/>
                <a:gd name="connsiteY9" fmla="*/ 2835841 h 2844000"/>
                <a:gd name="connsiteX10" fmla="*/ 1166585 w 2836652"/>
                <a:gd name="connsiteY10" fmla="*/ 2819901 h 2844000"/>
                <a:gd name="connsiteX11" fmla="*/ 2611803 w 2836652"/>
                <a:gd name="connsiteY11" fmla="*/ 649925 h 2844000"/>
                <a:gd name="connsiteX12" fmla="*/ 2625925 w 2836652"/>
                <a:gd name="connsiteY12" fmla="*/ 670040 h 2844000"/>
                <a:gd name="connsiteX13" fmla="*/ 2716944 w 2836652"/>
                <a:gd name="connsiteY13" fmla="*/ 840735 h 2844000"/>
                <a:gd name="connsiteX14" fmla="*/ 2718971 w 2836652"/>
                <a:gd name="connsiteY14" fmla="*/ 846248 h 2844000"/>
                <a:gd name="connsiteX15" fmla="*/ 917377 w 2836652"/>
                <a:gd name="connsiteY15" fmla="*/ 2751106 h 2844000"/>
                <a:gd name="connsiteX16" fmla="*/ 837521 w 2836652"/>
                <a:gd name="connsiteY16" fmla="*/ 2720160 h 2844000"/>
                <a:gd name="connsiteX17" fmla="*/ 713705 w 2836652"/>
                <a:gd name="connsiteY17" fmla="*/ 2656817 h 2844000"/>
                <a:gd name="connsiteX18" fmla="*/ 2316702 w 2836652"/>
                <a:gd name="connsiteY18" fmla="*/ 320018 h 2844000"/>
                <a:gd name="connsiteX19" fmla="*/ 2323309 w 2836652"/>
                <a:gd name="connsiteY19" fmla="*/ 324716 h 2844000"/>
                <a:gd name="connsiteX20" fmla="*/ 2436281 w 2836652"/>
                <a:gd name="connsiteY20" fmla="*/ 428628 h 2844000"/>
                <a:gd name="connsiteX21" fmla="*/ 2470218 w 2836652"/>
                <a:gd name="connsiteY21" fmla="*/ 467338 h 2844000"/>
                <a:gd name="connsiteX22" fmla="*/ 524088 w 2836652"/>
                <a:gd name="connsiteY22" fmla="*/ 2525015 h 2844000"/>
                <a:gd name="connsiteX23" fmla="*/ 474563 w 2836652"/>
                <a:gd name="connsiteY23" fmla="*/ 2485283 h 2844000"/>
                <a:gd name="connsiteX24" fmla="*/ 371952 w 2836652"/>
                <a:gd name="connsiteY24" fmla="*/ 2384417 h 2844000"/>
                <a:gd name="connsiteX25" fmla="*/ 368400 w 2836652"/>
                <a:gd name="connsiteY25" fmla="*/ 2379992 h 2844000"/>
                <a:gd name="connsiteX26" fmla="*/ 1923462 w 2836652"/>
                <a:gd name="connsiteY26" fmla="*/ 93876 h 2844000"/>
                <a:gd name="connsiteX27" fmla="*/ 1972292 w 2836652"/>
                <a:gd name="connsiteY27" fmla="*/ 111748 h 2844000"/>
                <a:gd name="connsiteX28" fmla="*/ 2125317 w 2836652"/>
                <a:gd name="connsiteY28" fmla="*/ 190086 h 2844000"/>
                <a:gd name="connsiteX29" fmla="*/ 228354 w 2836652"/>
                <a:gd name="connsiteY29" fmla="*/ 2195778 h 2844000"/>
                <a:gd name="connsiteX30" fmla="*/ 152351 w 2836652"/>
                <a:gd name="connsiteY30" fmla="*/ 2069368 h 2844000"/>
                <a:gd name="connsiteX31" fmla="*/ 120718 w 2836652"/>
                <a:gd name="connsiteY31" fmla="*/ 1999949 h 2844000"/>
                <a:gd name="connsiteX32" fmla="*/ 1041461 w 2836652"/>
                <a:gd name="connsiteY32" fmla="*/ 52222 h 2844000"/>
                <a:gd name="connsiteX33" fmla="*/ 28920 w 2836652"/>
                <a:gd name="connsiteY33" fmla="*/ 1122800 h 2844000"/>
                <a:gd name="connsiteX34" fmla="*/ 60716 w 2836652"/>
                <a:gd name="connsiteY34" fmla="*/ 999141 h 2844000"/>
                <a:gd name="connsiteX35" fmla="*/ 995926 w 2836652"/>
                <a:gd name="connsiteY35" fmla="*/ 63930 h 2844000"/>
                <a:gd name="connsiteX36" fmla="*/ 1418785 w 2836652"/>
                <a:gd name="connsiteY36" fmla="*/ 0 h 2844000"/>
                <a:gd name="connsiteX37" fmla="*/ 1564176 w 2836652"/>
                <a:gd name="connsiteY37" fmla="*/ 7342 h 2844000"/>
                <a:gd name="connsiteX38" fmla="*/ 1675030 w 2836652"/>
                <a:gd name="connsiteY38" fmla="*/ 24260 h 2844000"/>
                <a:gd name="connsiteX39" fmla="*/ 37665 w 2836652"/>
                <a:gd name="connsiteY39" fmla="*/ 1755475 h 2844000"/>
                <a:gd name="connsiteX40" fmla="*/ 23926 w 2836652"/>
                <a:gd name="connsiteY40" fmla="*/ 1699895 h 2844000"/>
                <a:gd name="connsiteX41" fmla="*/ 4127 w 2836652"/>
                <a:gd name="connsiteY41" fmla="*/ 1567391 h 2844000"/>
                <a:gd name="connsiteX42" fmla="*/ 0 w 2836652"/>
                <a:gd name="connsiteY42" fmla="*/ 1485664 h 2844000"/>
                <a:gd name="connsiteX43" fmla="*/ 1404441 w 2836652"/>
                <a:gd name="connsiteY43" fmla="*/ 725 h 28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36652" h="2844000">
                  <a:moveTo>
                    <a:pt x="2807084" y="1727294"/>
                  </a:moveTo>
                  <a:lnTo>
                    <a:pt x="2776855" y="1844860"/>
                  </a:lnTo>
                  <a:cubicBezTo>
                    <a:pt x="2638361" y="2290130"/>
                    <a:pt x="2286915" y="2641576"/>
                    <a:pt x="1841645" y="2780070"/>
                  </a:cubicBezTo>
                  <a:lnTo>
                    <a:pt x="1801654" y="2790353"/>
                  </a:lnTo>
                  <a:close/>
                  <a:moveTo>
                    <a:pt x="2799360" y="1093539"/>
                  </a:moveTo>
                  <a:lnTo>
                    <a:pt x="2826362" y="1218703"/>
                  </a:lnTo>
                  <a:lnTo>
                    <a:pt x="2836652" y="1363744"/>
                  </a:lnTo>
                  <a:lnTo>
                    <a:pt x="1437536" y="2843053"/>
                  </a:lnTo>
                  <a:lnTo>
                    <a:pt x="1418785" y="2844000"/>
                  </a:lnTo>
                  <a:cubicBezTo>
                    <a:pt x="1367017" y="2844000"/>
                    <a:pt x="1315894" y="2841234"/>
                    <a:pt x="1265558" y="2835841"/>
                  </a:cubicBezTo>
                  <a:lnTo>
                    <a:pt x="1166585" y="2819901"/>
                  </a:lnTo>
                  <a:close/>
                  <a:moveTo>
                    <a:pt x="2611803" y="649925"/>
                  </a:moveTo>
                  <a:lnTo>
                    <a:pt x="2625925" y="670040"/>
                  </a:lnTo>
                  <a:cubicBezTo>
                    <a:pt x="2659968" y="724575"/>
                    <a:pt x="2690418" y="781584"/>
                    <a:pt x="2716944" y="840735"/>
                  </a:cubicBezTo>
                  <a:lnTo>
                    <a:pt x="2718971" y="846248"/>
                  </a:lnTo>
                  <a:lnTo>
                    <a:pt x="917377" y="2751106"/>
                  </a:lnTo>
                  <a:lnTo>
                    <a:pt x="837521" y="2720160"/>
                  </a:lnTo>
                  <a:lnTo>
                    <a:pt x="713705" y="2656817"/>
                  </a:lnTo>
                  <a:close/>
                  <a:moveTo>
                    <a:pt x="2316702" y="320018"/>
                  </a:moveTo>
                  <a:lnTo>
                    <a:pt x="2323309" y="324716"/>
                  </a:lnTo>
                  <a:cubicBezTo>
                    <a:pt x="2362814" y="357318"/>
                    <a:pt x="2400528" y="392012"/>
                    <a:pt x="2436281" y="428628"/>
                  </a:cubicBezTo>
                  <a:lnTo>
                    <a:pt x="2470218" y="467338"/>
                  </a:lnTo>
                  <a:lnTo>
                    <a:pt x="524088" y="2525015"/>
                  </a:lnTo>
                  <a:lnTo>
                    <a:pt x="474563" y="2485283"/>
                  </a:lnTo>
                  <a:cubicBezTo>
                    <a:pt x="438688" y="2453403"/>
                    <a:pt x="404438" y="2419734"/>
                    <a:pt x="371952" y="2384417"/>
                  </a:cubicBezTo>
                  <a:lnTo>
                    <a:pt x="368400" y="2379992"/>
                  </a:lnTo>
                  <a:close/>
                  <a:moveTo>
                    <a:pt x="1923462" y="93876"/>
                  </a:moveTo>
                  <a:lnTo>
                    <a:pt x="1972292" y="111748"/>
                  </a:lnTo>
                  <a:lnTo>
                    <a:pt x="2125317" y="190086"/>
                  </a:lnTo>
                  <a:lnTo>
                    <a:pt x="228354" y="2195778"/>
                  </a:lnTo>
                  <a:lnTo>
                    <a:pt x="152351" y="2069368"/>
                  </a:lnTo>
                  <a:lnTo>
                    <a:pt x="120718" y="1999949"/>
                  </a:lnTo>
                  <a:close/>
                  <a:moveTo>
                    <a:pt x="1041461" y="52222"/>
                  </a:moveTo>
                  <a:lnTo>
                    <a:pt x="28920" y="1122800"/>
                  </a:lnTo>
                  <a:lnTo>
                    <a:pt x="60716" y="999141"/>
                  </a:lnTo>
                  <a:cubicBezTo>
                    <a:pt x="199209" y="553870"/>
                    <a:pt x="550656" y="202424"/>
                    <a:pt x="995926" y="63930"/>
                  </a:cubicBezTo>
                  <a:close/>
                  <a:moveTo>
                    <a:pt x="1418785" y="0"/>
                  </a:moveTo>
                  <a:cubicBezTo>
                    <a:pt x="1467869" y="0"/>
                    <a:pt x="1516373" y="2487"/>
                    <a:pt x="1564176" y="7342"/>
                  </a:cubicBezTo>
                  <a:lnTo>
                    <a:pt x="1675030" y="24260"/>
                  </a:lnTo>
                  <a:lnTo>
                    <a:pt x="37665" y="1755475"/>
                  </a:lnTo>
                  <a:lnTo>
                    <a:pt x="23926" y="1699895"/>
                  </a:lnTo>
                  <a:cubicBezTo>
                    <a:pt x="15311" y="1656408"/>
                    <a:pt x="8678" y="1612207"/>
                    <a:pt x="4127" y="1567391"/>
                  </a:cubicBezTo>
                  <a:lnTo>
                    <a:pt x="0" y="1485664"/>
                  </a:lnTo>
                  <a:lnTo>
                    <a:pt x="1404441" y="725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95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7 свой вариан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2771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72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49731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7"/>
          <p:cNvSpPr>
            <a:spLocks noGrp="1" noChangeAspect="1"/>
          </p:cNvSpPr>
          <p:nvPr>
            <p:ph type="pic" sz="quarter" idx="11"/>
          </p:nvPr>
        </p:nvSpPr>
        <p:spPr>
          <a:xfrm>
            <a:off x="7426800" y="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 noChangeAspect="1"/>
          </p:cNvSpPr>
          <p:nvPr>
            <p:ph type="pic" sz="quarter" idx="12"/>
          </p:nvPr>
        </p:nvSpPr>
        <p:spPr>
          <a:xfrm>
            <a:off x="7428250" y="1713150"/>
            <a:ext cx="171575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 noChangeAspect="1"/>
          </p:cNvSpPr>
          <p:nvPr>
            <p:ph type="pic" sz="quarter" idx="13"/>
          </p:nvPr>
        </p:nvSpPr>
        <p:spPr>
          <a:xfrm>
            <a:off x="7426800" y="342630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9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48348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48348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87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1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51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3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55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6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0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8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15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158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52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45293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50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78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51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61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3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9205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920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14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55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05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58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2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0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4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74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3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444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444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4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8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100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70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5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3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5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307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6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7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571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00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67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84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7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318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4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98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72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4567624" cy="3028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940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576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97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649132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53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304800"/>
            <a:ext cx="8462137" cy="205838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372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6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6098400" y="151854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621200" y="0"/>
            <a:ext cx="1522800" cy="152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4575600" y="1518541"/>
            <a:ext cx="1522800" cy="1522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9"/>
          </p:nvPr>
        </p:nvSpPr>
        <p:spPr>
          <a:xfrm>
            <a:off x="7707337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0"/>
          </p:nvPr>
        </p:nvSpPr>
        <p:spPr>
          <a:xfrm>
            <a:off x="4737334" y="1659593"/>
            <a:ext cx="1242551" cy="130628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1"/>
          </p:nvPr>
        </p:nvSpPr>
        <p:spPr>
          <a:xfrm>
            <a:off x="7707337" y="352871"/>
            <a:ext cx="1074058" cy="108643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28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098400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4576376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707086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5" y="347884"/>
            <a:ext cx="1271579" cy="255497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41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11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098400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621200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4576376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737335" y="3149601"/>
            <a:ext cx="1242551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7740490" y="347884"/>
            <a:ext cx="1044735" cy="2554973"/>
          </a:xfrm>
        </p:spPr>
        <p:txBody>
          <a:bodyPr lIns="0" tIns="0" rIns="0" bIns="0">
            <a:noAutofit/>
          </a:bodyPr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37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1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89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20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18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22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4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2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84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3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0743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2899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3607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auto">
          <a:xfrm>
            <a:off x="45763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487953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4701178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63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15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6077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162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2069626" y="2846281"/>
            <a:ext cx="25020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auto">
          <a:xfrm>
            <a:off x="6285226" y="2846281"/>
            <a:ext cx="25020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2212811" y="2957660"/>
            <a:ext cx="218646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6442991" y="2957660"/>
            <a:ext cx="2186469" cy="1518818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19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433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246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92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84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00677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4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992" y="290286"/>
            <a:ext cx="5908549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61138" cy="257035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402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7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6840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22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6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0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98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21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16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2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28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66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4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-12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20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35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6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6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12884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4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6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087973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1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98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9239277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6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3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00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5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5548540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8532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13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0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27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6305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0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77569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0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38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40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0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42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2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4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5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9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27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7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68083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9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3905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498323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7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2" name="Группа 1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рямоугольник 55"/>
            <p:cNvSpPr/>
            <p:nvPr userDrawn="1"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Прямая соединительная линия 6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Группа 62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64" name="Прямоугольник 6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2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2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1002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935691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9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4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2090482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2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0880" y="347883"/>
            <a:ext cx="555434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3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9183916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44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046823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47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1917" y="347883"/>
            <a:ext cx="4030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065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464308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49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201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977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2900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2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8775" y="347883"/>
            <a:ext cx="4035425" cy="6731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082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манд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Специальные пластификаторы. Расширение продуктового ассортимента для строительного сегмента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016053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686036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356019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026000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028752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698730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5368708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7038685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971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07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16416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67882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841225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16416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78821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841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4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71" y="119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09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1" y="119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2" y="214878"/>
            <a:ext cx="7772400" cy="569620"/>
          </a:xfrm>
          <a:prstGeom prst="rect">
            <a:avLst/>
          </a:prstGeom>
        </p:spPr>
        <p:txBody>
          <a:bodyPr/>
          <a:lstStyle>
            <a:lvl1pPr algn="l">
              <a:defRPr sz="1425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50-BD4F-4707-BC6D-033BD38831B6}" type="slidenum">
              <a:rPr lang="ru-RU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6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623748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15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9" y="290285"/>
            <a:ext cx="5902452" cy="9370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49"/>
            <a:ext cx="6573598" cy="25703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759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8528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71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0" y="1131888"/>
            <a:ext cx="3419475" cy="3419475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4061171" y="2064543"/>
            <a:ext cx="203483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55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276063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711696" y="1276063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2263771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6603996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12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131888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3371301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301225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7147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337130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6301225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2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504892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663714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822535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517591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4676408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683522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016053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686036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356019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026000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028752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698730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5368708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7038685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22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6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756514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166958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577402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987845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2" name="Рисунок 21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398286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5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1769214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179653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90092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6000531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4" name="Текст 23"/>
          <p:cNvSpPr>
            <a:spLocks noGrp="1"/>
          </p:cNvSpPr>
          <p:nvPr>
            <p:ph type="body" sz="quarter" idx="48" hasCustomPrompt="1"/>
          </p:nvPr>
        </p:nvSpPr>
        <p:spPr>
          <a:xfrm>
            <a:off x="7410970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8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 bwMode="auto">
          <a:xfrm>
            <a:off x="0" y="1131888"/>
            <a:ext cx="9144000" cy="1908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Контакты компании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2152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www.sibur.ru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082345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sibur_holding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082345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siburofficial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921528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siburforclients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403978" y="4005399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ru-RU" dirty="0" smtClean="0"/>
              <a:t>СИБУР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243162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 smtClean="0"/>
              <a:t>СИБУР </a:t>
            </a:r>
            <a:r>
              <a:rPr lang="en-US" dirty="0" smtClean="0"/>
              <a:t>twitter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5243162" y="3538117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Facebook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0397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YouTube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2592000" y="1721491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Тел.: +7 (495) 777-55-00; +7 (495) 780-55-00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2592000" y="2116778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E-mail: info@sibur.ru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1401185"/>
            <a:ext cx="1353913" cy="13528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2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 userDrawn="1"/>
        </p:nvSpPr>
        <p:spPr bwMode="auto">
          <a:xfrm>
            <a:off x="0" y="1510917"/>
            <a:ext cx="9144000" cy="30404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Контакты компании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8773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www.sibur.ru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819429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sibur_holding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251232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err="1" smtClean="0"/>
              <a:t>Телеграм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siburforclients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819429" y="426720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СИБУР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66587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СИБУР </a:t>
            </a:r>
            <a:r>
              <a:rPr lang="en-US" dirty="0" smtClean="0"/>
              <a:t>twitter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2512327" y="273958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Facebook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4665877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YouTube</a:t>
            </a:r>
            <a:endParaRPr lang="ru-RU" dirty="0"/>
          </a:p>
        </p:txBody>
      </p:sp>
      <p:sp>
        <p:nvSpPr>
          <p:cNvPr id="18" name="Рисунок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512325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19" name="Рисунок 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819429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0" name="Рисунок 6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665877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1" name="Рисунок 6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58773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2" name="Рисунок 6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512325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3" name="Рисунок 6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819429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4" name="Рисунок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665877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58775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Тел.: +7 (495) 777-55-00; +7 (495) 780-55-00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4665877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E-mail: info@sibur.ru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9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2458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8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353367" y="121185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53367" y="169521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53367" y="217857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53367" y="266193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353367" y="314529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35336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Рисунок 14"/>
          <p:cNvSpPr>
            <a:spLocks noGrp="1"/>
          </p:cNvSpPr>
          <p:nvPr>
            <p:ph type="pic" sz="quarter" idx="51" hasCustomPrompt="1"/>
          </p:nvPr>
        </p:nvSpPr>
        <p:spPr>
          <a:xfrm>
            <a:off x="353367" y="36286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77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3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ags" Target="../tags/tag32.xml"/><Relationship Id="rId5" Type="http://schemas.openxmlformats.org/officeDocument/2006/relationships/slideLayout" Target="../slideLayouts/slideLayout32.xml"/><Relationship Id="rId10" Type="http://schemas.openxmlformats.org/officeDocument/2006/relationships/tags" Target="../tags/tag31.xml"/><Relationship Id="rId4" Type="http://schemas.openxmlformats.org/officeDocument/2006/relationships/slideLayout" Target="../slideLayouts/slideLayout31.xml"/><Relationship Id="rId9" Type="http://schemas.openxmlformats.org/officeDocument/2006/relationships/vmlDrawing" Target="../drawings/vmlDrawing29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oleObject" Target="../embeddings/oleObject37.bin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tags" Target="../tags/tag4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tags" Target="../tags/tag40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vmlDrawing" Target="../drawings/vmlDrawing37.v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theme" Target="../theme/theme3.xml"/><Relationship Id="rId35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tags" Target="../tags/tag71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vmlDrawing" Target="../drawings/vmlDrawing67.v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oleObject" Target="../embeddings/oleObject67.bin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theme" Target="../theme/theme4.xml"/><Relationship Id="rId30" Type="http://schemas.openxmlformats.org/officeDocument/2006/relationships/tags" Target="../tags/tag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oleObject" Target="../embeddings/oleObject93.bin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ags" Target="../tags/tag9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tags" Target="../tags/tag98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93.vml"/><Relationship Id="rId4" Type="http://schemas.openxmlformats.org/officeDocument/2006/relationships/slideLayout" Target="../slideLayouts/slideLayout93.xml"/><Relationship Id="rId9" Type="http://schemas.openxmlformats.org/officeDocument/2006/relationships/theme" Target="../theme/theme5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9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131.xml"/><Relationship Id="rId42" Type="http://schemas.openxmlformats.org/officeDocument/2006/relationships/slideLayout" Target="../slideLayouts/slideLayout139.xml"/><Relationship Id="rId47" Type="http://schemas.openxmlformats.org/officeDocument/2006/relationships/tags" Target="../tags/tag102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30.xml"/><Relationship Id="rId38" Type="http://schemas.openxmlformats.org/officeDocument/2006/relationships/slideLayout" Target="../slideLayouts/slideLayout135.xml"/><Relationship Id="rId46" Type="http://schemas.openxmlformats.org/officeDocument/2006/relationships/tags" Target="../tags/tag101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26.xml"/><Relationship Id="rId41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slideLayout" Target="../slideLayouts/slideLayout129.xml"/><Relationship Id="rId37" Type="http://schemas.openxmlformats.org/officeDocument/2006/relationships/slideLayout" Target="../slideLayouts/slideLayout134.xml"/><Relationship Id="rId40" Type="http://schemas.openxmlformats.org/officeDocument/2006/relationships/slideLayout" Target="../slideLayouts/slideLayout137.xml"/><Relationship Id="rId45" Type="http://schemas.openxmlformats.org/officeDocument/2006/relationships/vmlDrawing" Target="../drawings/vmlDrawing95.v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36" Type="http://schemas.openxmlformats.org/officeDocument/2006/relationships/slideLayout" Target="../slideLayouts/slideLayout133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28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27.xml"/><Relationship Id="rId35" Type="http://schemas.openxmlformats.org/officeDocument/2006/relationships/slideLayout" Target="../slideLayouts/slideLayout132.xml"/><Relationship Id="rId43" Type="http://schemas.openxmlformats.org/officeDocument/2006/relationships/slideLayout" Target="../slideLayouts/slideLayout140.xml"/><Relationship Id="rId48" Type="http://schemas.openxmlformats.org/officeDocument/2006/relationships/oleObject" Target="../embeddings/oleObject95.bin"/><Relationship Id="rId8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07213118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46" name="Слайд think-cell" r:id="rId32" imgW="270" imgH="270" progId="TCLayout.ActiveDocument.1">
                  <p:embed/>
                </p:oleObj>
              </mc:Choice>
              <mc:Fallback>
                <p:oleObj name="Слайд think-cell" r:id="rId3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</a:t>
            </a:r>
            <a:r>
              <a:rPr lang="ru-RU" dirty="0" smtClean="0"/>
              <a:t>(</a:t>
            </a:r>
            <a:r>
              <a:rPr lang="ru-RU" dirty="0"/>
              <a:t>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18" y="4757635"/>
            <a:ext cx="329472" cy="1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8" y="4757635"/>
            <a:ext cx="5311574" cy="19855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7635"/>
            <a:ext cx="955492" cy="1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6" name="Прямоугольник 35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8775" y="1131888"/>
            <a:ext cx="8426450" cy="3419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36" r:id="rId3"/>
    <p:sldLayoutId id="2147484637" r:id="rId4"/>
    <p:sldLayoutId id="2147484638" r:id="rId5"/>
    <p:sldLayoutId id="2147484207" r:id="rId6"/>
    <p:sldLayoutId id="2147484559" r:id="rId7"/>
    <p:sldLayoutId id="2147484581" r:id="rId8"/>
    <p:sldLayoutId id="2147484560" r:id="rId9"/>
    <p:sldLayoutId id="2147484564" r:id="rId10"/>
    <p:sldLayoutId id="2147484566" r:id="rId11"/>
    <p:sldLayoutId id="2147484562" r:id="rId12"/>
    <p:sldLayoutId id="2147484574" r:id="rId13"/>
    <p:sldLayoutId id="2147484563" r:id="rId14"/>
    <p:sldLayoutId id="2147484583" r:id="rId15"/>
    <p:sldLayoutId id="2147484584" r:id="rId16"/>
    <p:sldLayoutId id="2147484561" r:id="rId17"/>
    <p:sldLayoutId id="2147484585" r:id="rId18"/>
    <p:sldLayoutId id="2147484565" r:id="rId19"/>
    <p:sldLayoutId id="2147484567" r:id="rId20"/>
    <p:sldLayoutId id="2147484580" r:id="rId21"/>
    <p:sldLayoutId id="2147484568" r:id="rId22"/>
    <p:sldLayoutId id="2147484582" r:id="rId23"/>
    <p:sldLayoutId id="2147484573" r:id="rId24"/>
    <p:sldLayoutId id="2147484572" r:id="rId25"/>
    <p:sldLayoutId id="2147484778" r:id="rId26"/>
    <p:sldLayoutId id="2147484779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000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0"/>
        </a:spcAft>
        <a:buClr>
          <a:schemeClr val="tx2"/>
        </a:buClr>
        <a:buFont typeface="Wingdings" charset="2"/>
        <a:buNone/>
        <a:defRPr sz="1400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20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9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80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1920" userDrawn="1">
          <p15:clr>
            <a:srgbClr val="F26B43"/>
          </p15:clr>
        </p15:guide>
        <p15:guide id="9" pos="4800" userDrawn="1">
          <p15:clr>
            <a:srgbClr val="F26B43"/>
          </p15:clr>
        </p15:guide>
        <p15:guide id="10" pos="960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2" orient="horz" pos="957" userDrawn="1">
          <p15:clr>
            <a:srgbClr val="F26B43"/>
          </p15:clr>
        </p15:guide>
        <p15:guide id="13" orient="horz" pos="1914" userDrawn="1">
          <p15:clr>
            <a:srgbClr val="F26B43"/>
          </p15:clr>
        </p15:guide>
        <p15:guide id="14" orient="horz" pos="16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63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1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31887"/>
            <a:ext cx="8426451" cy="341792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2" y="339723"/>
            <a:ext cx="8423271" cy="6829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2" y="4755453"/>
            <a:ext cx="322438" cy="2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79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2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80" name="Слайд think-cell" r:id="rId34" imgW="270" imgH="270" progId="TCLayout.ActiveDocument.1">
                  <p:embed/>
                </p:oleObj>
              </mc:Choice>
              <mc:Fallback>
                <p:oleObj name="Слайд think-cell" r:id="rId3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45282"/>
            <a:ext cx="8426451" cy="34012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307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60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22" r:id="rId9"/>
    <p:sldLayoutId id="2147484711" r:id="rId10"/>
    <p:sldLayoutId id="2147484712" r:id="rId11"/>
    <p:sldLayoutId id="2147484713" r:id="rId12"/>
    <p:sldLayoutId id="2147484714" r:id="rId13"/>
    <p:sldLayoutId id="2147484715" r:id="rId14"/>
    <p:sldLayoutId id="2147484716" r:id="rId15"/>
    <p:sldLayoutId id="2147484740" r:id="rId16"/>
    <p:sldLayoutId id="2147484741" r:id="rId17"/>
    <p:sldLayoutId id="2147484742" r:id="rId18"/>
    <p:sldLayoutId id="2147484745" r:id="rId19"/>
    <p:sldLayoutId id="2147484746" r:id="rId20"/>
    <p:sldLayoutId id="2147484747" r:id="rId21"/>
    <p:sldLayoutId id="2147484748" r:id="rId22"/>
    <p:sldLayoutId id="2147484743" r:id="rId23"/>
    <p:sldLayoutId id="2147484744" r:id="rId24"/>
    <p:sldLayoutId id="2147484717" r:id="rId25"/>
    <p:sldLayoutId id="2147484718" r:id="rId26"/>
    <p:sldLayoutId id="2147484719" r:id="rId27"/>
    <p:sldLayoutId id="2147484720" r:id="rId28"/>
    <p:sldLayoutId id="2147484721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baseline="0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35568428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51" name="Слайд think-cell" r:id="rId31" imgW="270" imgH="270" progId="TCLayout.ActiveDocument.1">
                  <p:embed/>
                </p:oleObj>
              </mc:Choice>
              <mc:Fallback>
                <p:oleObj name="Слайд think-cell" r:id="rId31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0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47883"/>
            <a:ext cx="8426451" cy="672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9" y="4755454"/>
            <a:ext cx="531784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37849" y="4760860"/>
            <a:ext cx="958450" cy="1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45282"/>
            <a:ext cx="8426452" cy="3406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78" name="Группа 77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79" name="Прямоугольник 78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80" name="Прямоугольник 79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81" name="Прямоугольник 80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82" name="Прямоугольник 81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83" name="Прямоугольник 8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4" name="Прямоугольник 8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5" name="Прямоугольник 8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86" name="Прямоугольник 8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87" name="Прямоугольник 8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8" name="Прямоугольник 8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89" name="Прямоугольник 8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90" name="Прямоугольник 8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Прямоугольник 9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92" name="Прямоугольник 9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3" name="Прямоугольник 9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4" name="TextBox 93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95" name="TextBox 94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96" name="Прямоугольник 9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7" name="Прямоугольник 9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6" r:id="rId2"/>
    <p:sldLayoutId id="2147484684" r:id="rId3"/>
    <p:sldLayoutId id="2147484686" r:id="rId4"/>
    <p:sldLayoutId id="2147484685" r:id="rId5"/>
    <p:sldLayoutId id="2147484672" r:id="rId6"/>
    <p:sldLayoutId id="2147484674" r:id="rId7"/>
    <p:sldLayoutId id="2147484673" r:id="rId8"/>
    <p:sldLayoutId id="2147484752" r:id="rId9"/>
    <p:sldLayoutId id="2147484753" r:id="rId10"/>
    <p:sldLayoutId id="2147484754" r:id="rId11"/>
    <p:sldLayoutId id="2147484675" r:id="rId12"/>
    <p:sldLayoutId id="2147484676" r:id="rId13"/>
    <p:sldLayoutId id="2147484751" r:id="rId14"/>
    <p:sldLayoutId id="2147484677" r:id="rId15"/>
    <p:sldLayoutId id="2147484749" r:id="rId16"/>
    <p:sldLayoutId id="2147484750" r:id="rId17"/>
    <p:sldLayoutId id="2147484681" r:id="rId18"/>
    <p:sldLayoutId id="2147484682" r:id="rId19"/>
    <p:sldLayoutId id="2147484683" r:id="rId20"/>
    <p:sldLayoutId id="2147484678" r:id="rId21"/>
    <p:sldLayoutId id="2147484679" r:id="rId22"/>
    <p:sldLayoutId id="2147484680" r:id="rId23"/>
    <p:sldLayoutId id="2147484776" r:id="rId24"/>
    <p:sldLayoutId id="2147484780" r:id="rId25"/>
    <p:sldLayoutId id="2147484781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4800" userDrawn="1">
          <p15:clr>
            <a:srgbClr val="F26B43"/>
          </p15:clr>
        </p15:guide>
        <p15:guide id="8" orient="horz" pos="1915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960" userDrawn="1">
          <p15:clr>
            <a:srgbClr val="F26B43"/>
          </p15:clr>
        </p15:guide>
        <p15:guide id="11" pos="1920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orient="horz" pos="962" userDrawn="1">
          <p15:clr>
            <a:srgbClr val="F26B43"/>
          </p15:clr>
        </p15:guide>
        <p15:guide id="14" orient="horz" pos="162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92" name="Слайд think-cell" r:id="rId13" imgW="270" imgH="270" progId="TCLayout.ActiveDocument.1">
                  <p:embed/>
                </p:oleObj>
              </mc:Choice>
              <mc:Fallback>
                <p:oleObj name="Слайд think-cell" r:id="rId13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1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45282"/>
            <a:ext cx="8405216" cy="34012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6695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9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55" r:id="rId2"/>
    <p:sldLayoutId id="2147484737" r:id="rId3"/>
    <p:sldLayoutId id="2147484736" r:id="rId4"/>
    <p:sldLayoutId id="2147484735" r:id="rId5"/>
    <p:sldLayoutId id="2147484734" r:id="rId6"/>
    <p:sldLayoutId id="2147484729" r:id="rId7"/>
    <p:sldLayoutId id="214748473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b="1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1503372853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41" name="Слайд think-cell" r:id="rId48" imgW="270" imgH="270" progId="TCLayout.ActiveDocument.1">
                  <p:embed/>
                </p:oleObj>
              </mc:Choice>
              <mc:Fallback>
                <p:oleObj name="Слайд think-cell" r:id="rId4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4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</a:t>
            </a:r>
            <a:r>
              <a:rPr lang="ru-RU" dirty="0" smtClean="0"/>
              <a:t>заголовка (заголовок не более 2 строк)</a:t>
            </a:r>
            <a:endParaRPr lang="ru-RU" dirty="0"/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4" y="4754388"/>
            <a:ext cx="323197" cy="20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11643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5454"/>
            <a:ext cx="955492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31889"/>
            <a:ext cx="8426451" cy="34146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57" name="Группа 56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58" name="Прямоугольник 57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0" name="Прямоугольник 59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76" name="Прямоугольник 7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77" name="Прямоугольник 7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78" name="Прямоугольник 7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79" name="Прямоугольник 7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612" r:id="rId2"/>
    <p:sldLayoutId id="2147484631" r:id="rId3"/>
    <p:sldLayoutId id="2147484635" r:id="rId4"/>
    <p:sldLayoutId id="2147484622" r:id="rId5"/>
    <p:sldLayoutId id="2147484621" r:id="rId6"/>
    <p:sldLayoutId id="2147484633" r:id="rId7"/>
    <p:sldLayoutId id="2147484615" r:id="rId8"/>
    <p:sldLayoutId id="2147484619" r:id="rId9"/>
    <p:sldLayoutId id="2147484617" r:id="rId10"/>
    <p:sldLayoutId id="2147484618" r:id="rId11"/>
    <p:sldLayoutId id="2147484614" r:id="rId12"/>
    <p:sldLayoutId id="2147484616" r:id="rId13"/>
    <p:sldLayoutId id="2147484620" r:id="rId14"/>
    <p:sldLayoutId id="2147484634" r:id="rId15"/>
    <p:sldLayoutId id="2147484695" r:id="rId16"/>
    <p:sldLayoutId id="2147484632" r:id="rId17"/>
    <p:sldLayoutId id="2147484696" r:id="rId18"/>
    <p:sldLayoutId id="2147484629" r:id="rId19"/>
    <p:sldLayoutId id="2147484670" r:id="rId20"/>
    <p:sldLayoutId id="2147484697" r:id="rId21"/>
    <p:sldLayoutId id="2147484698" r:id="rId22"/>
    <p:sldLayoutId id="2147484541" r:id="rId23"/>
    <p:sldLayoutId id="2147484613" r:id="rId24"/>
    <p:sldLayoutId id="2147484624" r:id="rId25"/>
    <p:sldLayoutId id="2147484623" r:id="rId26"/>
    <p:sldLayoutId id="2147484627" r:id="rId27"/>
    <p:sldLayoutId id="2147484628" r:id="rId28"/>
    <p:sldLayoutId id="2147484605" r:id="rId29"/>
    <p:sldLayoutId id="2147484542" r:id="rId30"/>
    <p:sldLayoutId id="2147484604" r:id="rId31"/>
    <p:sldLayoutId id="2147484663" r:id="rId32"/>
    <p:sldLayoutId id="2147484664" r:id="rId33"/>
    <p:sldLayoutId id="2147484665" r:id="rId34"/>
    <p:sldLayoutId id="2147484666" r:id="rId35"/>
    <p:sldLayoutId id="2147484667" r:id="rId36"/>
    <p:sldLayoutId id="2147484668" r:id="rId37"/>
    <p:sldLayoutId id="2147484543" r:id="rId38"/>
    <p:sldLayoutId id="2147484544" r:id="rId39"/>
    <p:sldLayoutId id="2147484756" r:id="rId40"/>
    <p:sldLayoutId id="2147484606" r:id="rId41"/>
    <p:sldLayoutId id="2147484757" r:id="rId42"/>
    <p:sldLayoutId id="2147484546" r:id="rId4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pos="1920" userDrawn="1">
          <p15:clr>
            <a:srgbClr val="F26B43"/>
          </p15:clr>
        </p15:guide>
        <p15:guide id="9" pos="960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pos="4800" userDrawn="1">
          <p15:clr>
            <a:srgbClr val="F26B43"/>
          </p15:clr>
        </p15:guide>
        <p15:guide id="12" orient="horz" pos="1915" userDrawn="1">
          <p15:clr>
            <a:srgbClr val="F26B43"/>
          </p15:clr>
        </p15:guide>
        <p15:guide id="13" orient="horz" pos="645" userDrawn="1">
          <p15:clr>
            <a:srgbClr val="F26B43"/>
          </p15:clr>
        </p15:guide>
        <p15:guide id="14" orient="horz" pos="9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35.jpeg"/><Relationship Id="rId2" Type="http://schemas.openxmlformats.org/officeDocument/2006/relationships/tags" Target="../tags/tag152.xml"/><Relationship Id="rId1" Type="http://schemas.openxmlformats.org/officeDocument/2006/relationships/vmlDrawing" Target="../drawings/vmlDrawing145.vml"/><Relationship Id="rId6" Type="http://schemas.openxmlformats.org/officeDocument/2006/relationships/hyperlink" Target="http://images.google.com/imgres?imgurl=http://www.bsnglasspack.com/uploadedImages/Web_Site/O-I/NorthAmerica/Closure/Kristalyviz%20Closures1.jpg&amp;imgrefurl=http://www.bsnglasspack.com/index.aspx?LangType=1033&amp;id=1704&amp;h=527&amp;w=793&amp;sz=69&amp;hl=fr&amp;start=50&amp;sig2=rJB3mjdC6rq9VN3Z89kHQQ&amp;um=1&amp;tbnid=zEBstLnQIUM5ZM:&amp;tbnh=95&amp;tbnw=143&amp;ei=f1d6SK7NNIT0wwGhh5Vg&amp;prev=/images?q=closures+polyethylene&amp;start=36&amp;ndsp=18&amp;um=1&amp;hl=fr&amp;rls=GGLJ,GGLJ:2006-37,GGLJ:fr&amp;sa=N" TargetMode="Externa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6.png"/><Relationship Id="rId2" Type="http://schemas.openxmlformats.org/officeDocument/2006/relationships/tags" Target="../tags/tag153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4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14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7.xml"/><Relationship Id="rId6" Type="http://schemas.openxmlformats.org/officeDocument/2006/relationships/hyperlink" Target="https://vk.com/sibur_polylab" TargetMode="External"/><Relationship Id="rId5" Type="http://schemas.openxmlformats.org/officeDocument/2006/relationships/image" Target="../media/image39.JPG"/><Relationship Id="rId4" Type="http://schemas.openxmlformats.org/officeDocument/2006/relationships/image" Target="../media/image38.PNG"/><Relationship Id="rId9" Type="http://schemas.openxmlformats.org/officeDocument/2006/relationships/hyperlink" Target="https://t.me/siburpolylab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6.png"/><Relationship Id="rId2" Type="http://schemas.openxmlformats.org/officeDocument/2006/relationships/tags" Target="../tags/tag146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0.png"/><Relationship Id="rId2" Type="http://schemas.openxmlformats.org/officeDocument/2006/relationships/tags" Target="../tags/tag147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tags" Target="../tags/tag148.xml"/><Relationship Id="rId1" Type="http://schemas.openxmlformats.org/officeDocument/2006/relationships/vmlDrawing" Target="../drawings/vmlDrawing141.v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23.jpeg"/><Relationship Id="rId2" Type="http://schemas.openxmlformats.org/officeDocument/2006/relationships/tags" Target="../tags/tag149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2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31.png"/><Relationship Id="rId2" Type="http://schemas.openxmlformats.org/officeDocument/2006/relationships/tags" Target="../tags/tag151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30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900" b="1" cap="all" dirty="0"/>
              <a:t>ОБЕСПЕЧЕНИЕ СТАБИЛЬНОСТИ КОМПАНИИ </a:t>
            </a:r>
            <a:br>
              <a:rPr lang="ru-RU" sz="4900" b="1" cap="all" dirty="0"/>
            </a:br>
            <a:r>
              <a:rPr lang="ru-RU" sz="4900" cap="all" dirty="0">
                <a:solidFill>
                  <a:schemeClr val="accent6"/>
                </a:solidFill>
              </a:rPr>
              <a:t>В НОВЫХ УСЛОВИЯХ</a:t>
            </a:r>
            <a:endParaRPr lang="ru-RU" sz="49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/>
              <a:t>Вебинар</a:t>
            </a:r>
            <a:endParaRPr lang="ru-RU" dirty="0"/>
          </a:p>
          <a:p>
            <a:r>
              <a:rPr lang="ru-RU" dirty="0"/>
              <a:t>12 апреля, </a:t>
            </a:r>
            <a:r>
              <a:rPr lang="ru-RU" dirty="0" smtClean="0"/>
              <a:t>11:00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36856" y="3293766"/>
            <a:ext cx="6732905" cy="986979"/>
          </a:xfrm>
        </p:spPr>
        <p:txBody>
          <a:bodyPr/>
          <a:lstStyle/>
          <a:p>
            <a:r>
              <a:rPr lang="ru-RU" dirty="0"/>
              <a:t>Коваленко Ольга Викторовна</a:t>
            </a:r>
          </a:p>
          <a:p>
            <a:r>
              <a:rPr lang="ru-RU" dirty="0"/>
              <a:t>Менеджер, Группа переработки Литье и Формование, ООО «</a:t>
            </a:r>
            <a:r>
              <a:rPr lang="ru-RU" dirty="0" err="1"/>
              <a:t>Сибур</a:t>
            </a:r>
            <a:r>
              <a:rPr lang="ru-RU" dirty="0"/>
              <a:t> ПолиЛаб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  <a:p>
            <a:r>
              <a:rPr lang="ru-RU" dirty="0"/>
              <a:t>Хапренко Владимир Викторович</a:t>
            </a:r>
          </a:p>
          <a:p>
            <a:r>
              <a:rPr lang="ru-RU" dirty="0" smtClean="0"/>
              <a:t>Эксперт, Технический сервис нефтехимического бизнеса, ООО «</a:t>
            </a:r>
            <a:r>
              <a:rPr lang="ru-RU" dirty="0" err="1" smtClean="0"/>
              <a:t>Сибур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0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1239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9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6465" y="94433"/>
            <a:ext cx="8426451" cy="307777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ru-RU" dirty="0"/>
              <a:t>Перспективные продуктовые решения ПП и ПЭВП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620064"/>
              </p:ext>
            </p:extLst>
          </p:nvPr>
        </p:nvGraphicFramePr>
        <p:xfrm>
          <a:off x="141364" y="479311"/>
          <a:ext cx="8746076" cy="3678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0653">
                  <a:extLst>
                    <a:ext uri="{9D8B030D-6E8A-4147-A177-3AD203B41FA5}">
                      <a16:colId xmlns:a16="http://schemas.microsoft.com/office/drawing/2014/main" val="3997354999"/>
                    </a:ext>
                  </a:extLst>
                </a:gridCol>
                <a:gridCol w="822302">
                  <a:extLst>
                    <a:ext uri="{9D8B030D-6E8A-4147-A177-3AD203B41FA5}">
                      <a16:colId xmlns:a16="http://schemas.microsoft.com/office/drawing/2014/main" val="603059901"/>
                    </a:ext>
                  </a:extLst>
                </a:gridCol>
                <a:gridCol w="4091776">
                  <a:extLst>
                    <a:ext uri="{9D8B030D-6E8A-4147-A177-3AD203B41FA5}">
                      <a16:colId xmlns:a16="http://schemas.microsoft.com/office/drawing/2014/main" val="2970582014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2796984141"/>
                    </a:ext>
                  </a:extLst>
                </a:gridCol>
                <a:gridCol w="1427515">
                  <a:extLst>
                    <a:ext uri="{9D8B030D-6E8A-4147-A177-3AD203B41FA5}">
                      <a16:colId xmlns:a16="http://schemas.microsoft.com/office/drawing/2014/main" val="1658635604"/>
                    </a:ext>
                  </a:extLst>
                </a:gridCol>
              </a:tblGrid>
              <a:tr h="722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Марка ПЭ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ПТР,</a:t>
                      </a:r>
                      <a:b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г/10 мин 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Применение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Ожидания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Возможные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риски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8972"/>
                  </a:ext>
                </a:extLst>
              </a:tr>
              <a:tr h="361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</a:t>
                      </a: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15550</a:t>
                      </a: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CC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+mn-lt"/>
                          <a:cs typeface="Arial" panose="020B0604020202020204" pitchFamily="34" charset="0"/>
                        </a:rPr>
                        <a:t>Бимодальная марка ПЭВП</a:t>
                      </a:r>
                      <a:r>
                        <a:rPr lang="ru-RU" sz="800" dirty="0" smtClean="0">
                          <a:latin typeface="+mn-lt"/>
                          <a:cs typeface="Arial" panose="020B0604020202020204" pitchFamily="34" charset="0"/>
                        </a:rPr>
                        <a:t>. Обладает высоким показателем </a:t>
                      </a:r>
                      <a:r>
                        <a:rPr lang="en-US" sz="800" dirty="0" smtClean="0">
                          <a:latin typeface="+mn-lt"/>
                          <a:cs typeface="Arial" panose="020B0604020202020204" pitchFamily="34" charset="0"/>
                        </a:rPr>
                        <a:t>ESCR</a:t>
                      </a:r>
                      <a:r>
                        <a:rPr lang="ru-RU" sz="800" dirty="0" smtClean="0">
                          <a:latin typeface="+mn-lt"/>
                          <a:cs typeface="Arial" panose="020B0604020202020204" pitchFamily="34" charset="0"/>
                        </a:rPr>
                        <a:t>. Предназначена для производства укупорочных средств для газированных напитков.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Сохранение </a:t>
                      </a:r>
                      <a:r>
                        <a:rPr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свойств марки в рамках ТУ. </a:t>
                      </a:r>
                      <a:endParaRPr lang="en-US" sz="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Соответствие условиям безопасности в рамках ТР ТС 005/2011</a:t>
                      </a:r>
                      <a:endParaRPr lang="en-US" sz="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cs typeface="Arial" panose="020B0604020202020204" pitchFamily="34" charset="0"/>
                        </a:rPr>
                        <a:t>Несоответствие ожиданиям свойств первого выпуска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946181"/>
                  </a:ext>
                </a:extLst>
              </a:tr>
              <a:tr h="3760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</a:t>
                      </a: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60482 </a:t>
                      </a: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LB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  <a:cs typeface="Arial" panose="020B0604020202020204" pitchFamily="34" charset="0"/>
                        </a:rPr>
                        <a:t>Полиэтилен высокой плотности для</a:t>
                      </a:r>
                      <a:r>
                        <a:rPr lang="ru-RU" sz="800" baseline="0" dirty="0" smtClean="0">
                          <a:latin typeface="+mn-lt"/>
                          <a:cs typeface="Arial" panose="020B0604020202020204" pitchFamily="34" charset="0"/>
                        </a:rPr>
                        <a:t> изготовления крупногабаритных  изделий и изделий для расфасовки агрессивных  компонентов,  с высокими показателями стойкости к растрескиванию.</a:t>
                      </a:r>
                      <a:endParaRPr lang="ru-RU" sz="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4802580"/>
                  </a:ext>
                </a:extLst>
              </a:tr>
              <a:tr h="391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Марка ПП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021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ПТР,</a:t>
                      </a:r>
                      <a:b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г/10 мин 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021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Применение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Ожидания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021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Возможные риски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785775"/>
                  </a:ext>
                </a:extLst>
              </a:tr>
              <a:tr h="3610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R015</a:t>
                      </a: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TF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cs typeface="Arial" panose="020B0604020202020204" pitchFamily="34" charset="0"/>
                        </a:rPr>
                        <a:t>Статистический сополимер пропилена с этиленом.</a:t>
                      </a: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cs typeface="Arial" panose="020B0604020202020204" pitchFamily="34" charset="0"/>
                        </a:rPr>
                        <a:t>Высокожесткая</a:t>
                      </a:r>
                      <a:r>
                        <a:rPr lang="ru-RU" sz="800" baseline="0" dirty="0" smtClean="0">
                          <a:latin typeface="+mn-lt"/>
                          <a:cs typeface="Arial" panose="020B0604020202020204" pitchFamily="34" charset="0"/>
                        </a:rPr>
                        <a:t> марка для термоформования, пригодна для высокоскоростной переработки без добавления гомополимеров. Высокая прозрачность, повышенная стойкость к удару.</a:t>
                      </a:r>
                      <a:endParaRPr lang="ru-RU" sz="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Сохранение </a:t>
                      </a:r>
                      <a:r>
                        <a:rPr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свойств марки в рамках ТУ. </a:t>
                      </a:r>
                      <a:endParaRPr lang="en-US" sz="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Соответствие условиям безопасности в рамках ТР ТС 005/2011</a:t>
                      </a:r>
                      <a:endParaRPr lang="en-US" sz="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cs typeface="Arial" panose="020B0604020202020204" pitchFamily="34" charset="0"/>
                        </a:rPr>
                        <a:t>Несоответствие ожиданиям свойств первого выпуска</a:t>
                      </a: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7731717"/>
                  </a:ext>
                </a:extLst>
              </a:tr>
              <a:tr h="3610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R015</a:t>
                      </a: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Продуктовое решение для производства выдувных</a:t>
                      </a:r>
                      <a:r>
                        <a:rPr lang="ru-RU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изделий </a:t>
                      </a:r>
                      <a:r>
                        <a:rPr lang="en-US" sz="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BFS</a:t>
                      </a:r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(BLOW–FILL-SEAL)  для фармакопеи, характеризуется низкими показателями по миграции.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6654706"/>
                  </a:ext>
                </a:extLst>
              </a:tr>
              <a:tr h="3610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PP8348U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en-US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Блоксополимер пропилена с высокими показателями по проливаемости, оптимальное соотношение жесткости и стойкости к удару.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3881095"/>
                  </a:ext>
                </a:extLst>
              </a:tr>
              <a:tr h="3610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РР4445</a:t>
                      </a:r>
                      <a:r>
                        <a:rPr lang="de-DE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cs typeface="Arial" panose="020B0604020202020204" pitchFamily="34" charset="0"/>
                        </a:rPr>
                        <a:t>Статистический сополимер пропилена с этиленом.</a:t>
                      </a: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+mn-lt"/>
                          <a:cs typeface="Arial" panose="020B0604020202020204" pitchFamily="34" charset="0"/>
                        </a:rPr>
                        <a:t>Высокая прозрачность, сбалансированная стойкость к удару.</a:t>
                      </a:r>
                      <a:endParaRPr lang="ru-RU" sz="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2078387"/>
                  </a:ext>
                </a:extLst>
              </a:tr>
            </a:tbl>
          </a:graphicData>
        </a:graphic>
      </p:graphicFrame>
      <p:pic>
        <p:nvPicPr>
          <p:cNvPr id="7" name="Picture 18" descr="Kristalyviz%2520Closures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293" y="4259417"/>
            <a:ext cx="869789" cy="46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8A33D53-50A6-4A34-AFF9-077428A2B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64" y="4195246"/>
            <a:ext cx="1298070" cy="57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9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6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4" name="Объект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Ключевые приоритеты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44"/>
          </p:nvPr>
        </p:nvSpPr>
        <p:spPr>
          <a:xfrm>
            <a:off x="354010" y="1724558"/>
            <a:ext cx="3588069" cy="847192"/>
          </a:xfrm>
        </p:spPr>
        <p:txBody>
          <a:bodyPr/>
          <a:lstStyle/>
          <a:p>
            <a:r>
              <a:rPr lang="ru-RU" dirty="0"/>
              <a:t>Стабильное </a:t>
            </a:r>
            <a:r>
              <a:rPr lang="ru-RU" dirty="0" smtClean="0"/>
              <a:t>производство</a:t>
            </a:r>
            <a:endParaRPr lang="ru-RU" dirty="0"/>
          </a:p>
          <a:p>
            <a:pPr lvl="1"/>
            <a:r>
              <a:rPr lang="ru-RU" b="0" dirty="0" smtClean="0"/>
              <a:t>Сохранение </a:t>
            </a:r>
            <a:r>
              <a:rPr lang="ru-RU" b="0" dirty="0"/>
              <a:t>марочного ассортимента</a:t>
            </a:r>
          </a:p>
          <a:p>
            <a:pPr lvl="1"/>
            <a:r>
              <a:rPr lang="ru-RU" b="0" dirty="0" smtClean="0"/>
              <a:t>Достаточные объёмы </a:t>
            </a:r>
            <a:r>
              <a:rPr lang="ru-RU" b="0" dirty="0"/>
              <a:t>производства</a:t>
            </a:r>
          </a:p>
          <a:p>
            <a:endParaRPr lang="ru-RU" b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45"/>
          </p:nvPr>
        </p:nvSpPr>
        <p:spPr>
          <a:xfrm>
            <a:off x="354010" y="3401769"/>
            <a:ext cx="3345904" cy="877801"/>
          </a:xfrm>
        </p:spPr>
        <p:txBody>
          <a:bodyPr/>
          <a:lstStyle/>
          <a:p>
            <a:r>
              <a:rPr lang="ru-RU" dirty="0" smtClean="0"/>
              <a:t>Качество</a:t>
            </a:r>
            <a:endParaRPr lang="ru-RU" dirty="0"/>
          </a:p>
          <a:p>
            <a:pPr lvl="1"/>
            <a:r>
              <a:rPr lang="ru-RU" b="0" dirty="0" smtClean="0"/>
              <a:t>Сохранение </a:t>
            </a:r>
            <a:r>
              <a:rPr lang="ru-RU" b="0" dirty="0"/>
              <a:t>качества базовых марок</a:t>
            </a:r>
          </a:p>
          <a:p>
            <a:pPr lvl="1"/>
            <a:r>
              <a:rPr lang="ru-RU" b="0" dirty="0"/>
              <a:t>Стабильное качество специальных </a:t>
            </a:r>
            <a:r>
              <a:rPr lang="ru-RU" b="0" dirty="0" smtClean="0"/>
              <a:t>марок</a:t>
            </a:r>
            <a:endParaRPr lang="ru-RU" b="0" dirty="0"/>
          </a:p>
          <a:p>
            <a:pPr lvl="1"/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46"/>
          </p:nvPr>
        </p:nvSpPr>
        <p:spPr>
          <a:xfrm>
            <a:off x="4572000" y="1724556"/>
            <a:ext cx="3672699" cy="847193"/>
          </a:xfrm>
        </p:spPr>
        <p:txBody>
          <a:bodyPr/>
          <a:lstStyle/>
          <a:p>
            <a:r>
              <a:rPr lang="ru-RU" dirty="0" smtClean="0"/>
              <a:t>Поддержка партнеров</a:t>
            </a:r>
          </a:p>
          <a:p>
            <a:pPr lvl="1"/>
            <a:r>
              <a:rPr lang="ru-RU" b="0" dirty="0" smtClean="0"/>
              <a:t>Альтернативные добавки и </a:t>
            </a:r>
            <a:r>
              <a:rPr lang="ru-RU" b="0" dirty="0" err="1"/>
              <a:t>мастербатчи</a:t>
            </a:r>
            <a:endParaRPr lang="ru-RU" b="0" dirty="0"/>
          </a:p>
          <a:p>
            <a:pPr lvl="1"/>
            <a:r>
              <a:rPr lang="ru-RU" b="0" dirty="0"/>
              <a:t>Рекомендации по ведению переработки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47"/>
          </p:nvPr>
        </p:nvSpPr>
        <p:spPr>
          <a:xfrm>
            <a:off x="4572000" y="3401769"/>
            <a:ext cx="4213225" cy="1010851"/>
          </a:xfrm>
        </p:spPr>
        <p:txBody>
          <a:bodyPr/>
          <a:lstStyle/>
          <a:p>
            <a:r>
              <a:rPr lang="ru-RU" dirty="0" err="1" smtClean="0"/>
              <a:t>Импортозамещение</a:t>
            </a:r>
            <a:endParaRPr lang="ru-RU" dirty="0" smtClean="0"/>
          </a:p>
          <a:p>
            <a:pPr lvl="1"/>
            <a:r>
              <a:rPr lang="ru-RU" b="0" dirty="0" smtClean="0"/>
              <a:t>Рекомендации </a:t>
            </a:r>
            <a:r>
              <a:rPr lang="ru-RU" b="0" dirty="0"/>
              <a:t>по альтернативному сырью СИБУР</a:t>
            </a:r>
          </a:p>
          <a:p>
            <a:pPr lvl="1"/>
            <a:r>
              <a:rPr lang="ru-RU" b="0" dirty="0"/>
              <a:t>Подбор и разработка необходимых рецептур для </a:t>
            </a:r>
            <a:r>
              <a:rPr lang="ru-RU" b="0" dirty="0" smtClean="0"/>
              <a:t>клиента</a:t>
            </a:r>
            <a:endParaRPr lang="ru-RU" b="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5" y="1196600"/>
            <a:ext cx="468000" cy="46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7" y="2913675"/>
            <a:ext cx="467178" cy="4671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86" y="1293221"/>
            <a:ext cx="389112" cy="3891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86" y="2913675"/>
            <a:ext cx="452670" cy="4526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4406075" y="1020510"/>
            <a:ext cx="4379149" cy="3530853"/>
          </a:xfrm>
          <a:prstGeom prst="rect">
            <a:avLst/>
          </a:prstGeom>
          <a:noFill/>
          <a:ln w="28575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9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8BE23AF-4F08-4FA0-889A-EAE4292E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89" y="347066"/>
            <a:ext cx="8422336" cy="569620"/>
          </a:xfrm>
        </p:spPr>
        <p:txBody>
          <a:bodyPr vert="horz"/>
          <a:lstStyle/>
          <a:p>
            <a:r>
              <a:rPr lang="ru-RU" sz="1800" dirty="0" smtClean="0"/>
              <a:t>Поддержка партнеров:</a:t>
            </a:r>
            <a:r>
              <a:rPr lang="ru-RU" sz="1800" dirty="0"/>
              <a:t> </a:t>
            </a:r>
            <a:r>
              <a:rPr lang="ru-RU" sz="1800" dirty="0" smtClean="0"/>
              <a:t>Подход </a:t>
            </a:r>
            <a:r>
              <a:rPr lang="ru-RU" sz="1800" dirty="0"/>
              <a:t>к </a:t>
            </a:r>
            <a:r>
              <a:rPr lang="ru-RU" sz="1800" dirty="0" smtClean="0"/>
              <a:t>взаимодействию – </a:t>
            </a:r>
            <a:br>
              <a:rPr lang="ru-RU" sz="1800" dirty="0" smtClean="0"/>
            </a:br>
            <a:r>
              <a:rPr lang="ru-RU" sz="1800" dirty="0" smtClean="0"/>
              <a:t>от </a:t>
            </a:r>
            <a:r>
              <a:rPr lang="ru-RU" sz="1800" dirty="0"/>
              <a:t>устной рекомендации до комплексной </a:t>
            </a:r>
            <a:r>
              <a:rPr lang="ru-RU" sz="1800" dirty="0" smtClean="0"/>
              <a:t>программы</a:t>
            </a:r>
            <a:endParaRPr lang="en-GB" sz="1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69970E-0FAD-4B1C-92FF-8DC01ED9CB42}"/>
              </a:ext>
            </a:extLst>
          </p:cNvPr>
          <p:cNvGrpSpPr/>
          <p:nvPr/>
        </p:nvGrpSpPr>
        <p:grpSpPr>
          <a:xfrm>
            <a:off x="343292" y="2512613"/>
            <a:ext cx="8422336" cy="452435"/>
            <a:chOff x="416496" y="991239"/>
            <a:chExt cx="9073008" cy="432048"/>
          </a:xfrm>
          <a:solidFill>
            <a:srgbClr val="77E2C3"/>
          </a:solidFill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41010E6-762E-44F4-B143-E11B9BCC4C1A}"/>
                </a:ext>
              </a:extLst>
            </p:cNvPr>
            <p:cNvSpPr/>
            <p:nvPr/>
          </p:nvSpPr>
          <p:spPr bwMode="auto">
            <a:xfrm>
              <a:off x="416496" y="991239"/>
              <a:ext cx="1637463" cy="43204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3D4C"/>
                  </a:solidFill>
                  <a:latin typeface="Arial" charset="0"/>
                </a:rPr>
                <a:t>З</a:t>
              </a:r>
              <a:r>
                <a:rPr lang="ru-RU" sz="900" b="1" dirty="0" smtClean="0">
                  <a:solidFill>
                    <a:srgbClr val="003D4C"/>
                  </a:solidFill>
                  <a:latin typeface="Arial" charset="0"/>
                </a:rPr>
                <a:t>апрос от клиента</a:t>
              </a:r>
              <a:endParaRPr lang="en-GB" sz="900" b="1" dirty="0">
                <a:solidFill>
                  <a:srgbClr val="003D4C"/>
                </a:solidFill>
                <a:latin typeface="Arial" charset="0"/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3A9A6E99-FD1B-4203-8D3A-C5A364AA540C}"/>
                </a:ext>
              </a:extLst>
            </p:cNvPr>
            <p:cNvSpPr/>
            <p:nvPr/>
          </p:nvSpPr>
          <p:spPr bwMode="auto">
            <a:xfrm>
              <a:off x="1903605" y="991239"/>
              <a:ext cx="1637463" cy="43204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smtClean="0">
                  <a:solidFill>
                    <a:srgbClr val="003D4C"/>
                  </a:solidFill>
                  <a:latin typeface="Arial" charset="0"/>
                </a:rPr>
                <a:t>Планирование и организация работ</a:t>
              </a:r>
              <a:endParaRPr lang="en-GB" sz="900" b="1" dirty="0">
                <a:solidFill>
                  <a:srgbClr val="003D4C"/>
                </a:solidFill>
                <a:latin typeface="Arial" charset="0"/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38F7A1E4-EB72-4206-BD67-26F73509B17C}"/>
                </a:ext>
              </a:extLst>
            </p:cNvPr>
            <p:cNvSpPr/>
            <p:nvPr/>
          </p:nvSpPr>
          <p:spPr bwMode="auto">
            <a:xfrm>
              <a:off x="3390714" y="991239"/>
              <a:ext cx="1637463" cy="43204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srgbClr val="003D4C"/>
                  </a:solidFill>
                  <a:latin typeface="Arial" charset="0"/>
                </a:rPr>
                <a:t>Разработка решения</a:t>
              </a:r>
              <a:endParaRPr lang="en-GB" sz="900" b="1" dirty="0">
                <a:solidFill>
                  <a:srgbClr val="003D4C"/>
                </a:solidFill>
                <a:latin typeface="Arial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982CFBFC-2736-45FC-8063-D30EF8596922}"/>
                </a:ext>
              </a:extLst>
            </p:cNvPr>
            <p:cNvSpPr/>
            <p:nvPr/>
          </p:nvSpPr>
          <p:spPr bwMode="auto">
            <a:xfrm>
              <a:off x="4877823" y="991239"/>
              <a:ext cx="1637463" cy="43204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srgbClr val="003D4C"/>
                  </a:solidFill>
                  <a:latin typeface="Arial" charset="0"/>
                </a:rPr>
                <a:t>Омологация у клиента</a:t>
              </a:r>
              <a:endParaRPr lang="en-GB" sz="900" b="1" dirty="0">
                <a:solidFill>
                  <a:srgbClr val="003D4C"/>
                </a:solidFill>
                <a:latin typeface="Arial" charset="0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467E43AB-C4AD-4A88-92A3-D05406B5E257}"/>
                </a:ext>
              </a:extLst>
            </p:cNvPr>
            <p:cNvSpPr/>
            <p:nvPr/>
          </p:nvSpPr>
          <p:spPr bwMode="auto">
            <a:xfrm>
              <a:off x="6364932" y="991239"/>
              <a:ext cx="1637463" cy="43204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srgbClr val="003D4C"/>
                  </a:solidFill>
                  <a:latin typeface="Arial" charset="0"/>
                </a:rPr>
                <a:t>Омологация у конечного потребителя</a:t>
              </a:r>
              <a:endParaRPr lang="en-GB" sz="900" b="1" dirty="0">
                <a:solidFill>
                  <a:srgbClr val="003D4C"/>
                </a:solidFill>
                <a:latin typeface="Arial" charset="0"/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7C3A4CDB-2D3B-4D63-B4C0-4719EEACA3EB}"/>
                </a:ext>
              </a:extLst>
            </p:cNvPr>
            <p:cNvSpPr/>
            <p:nvPr/>
          </p:nvSpPr>
          <p:spPr bwMode="auto">
            <a:xfrm>
              <a:off x="7852041" y="991239"/>
              <a:ext cx="1637463" cy="432048"/>
            </a:xfrm>
            <a:prstGeom prst="chevron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srgbClr val="003D4C"/>
                  </a:solidFill>
                  <a:latin typeface="Arial" charset="0"/>
                </a:rPr>
                <a:t>Успешное внедрение</a:t>
              </a:r>
              <a:endParaRPr lang="en-GB" sz="900" b="1" dirty="0">
                <a:solidFill>
                  <a:srgbClr val="003D4C"/>
                </a:solidFill>
                <a:latin typeface="Arial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CB34B8-6B12-4120-979C-AE317D583217}"/>
              </a:ext>
            </a:extLst>
          </p:cNvPr>
          <p:cNvCxnSpPr>
            <a:cxnSpLocks/>
          </p:cNvCxnSpPr>
          <p:nvPr/>
        </p:nvCxnSpPr>
        <p:spPr bwMode="auto">
          <a:xfrm flipV="1">
            <a:off x="539350" y="1292743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407187" y="1194446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А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>
            <a:off x="686077" y="1038163"/>
            <a:ext cx="2174248" cy="6517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Анализ и категоризация запроса: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замена на доступный аналог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подбор альтернативного решения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разработка нового решения</a:t>
            </a:r>
          </a:p>
        </p:txBody>
      </p:sp>
      <p:cxnSp>
        <p:nvCxnSpPr>
          <p:cNvPr id="40" name="Straight Connector 22">
            <a:extLst>
              <a:ext uri="{FF2B5EF4-FFF2-40B4-BE49-F238E27FC236}">
                <a16:creationId xmlns:a16="http://schemas.microsoft.com/office/drawing/2014/main" id="{DACB34B8-6B12-4120-979C-AE317D583217}"/>
              </a:ext>
            </a:extLst>
          </p:cNvPr>
          <p:cNvCxnSpPr>
            <a:cxnSpLocks/>
          </p:cNvCxnSpPr>
          <p:nvPr/>
        </p:nvCxnSpPr>
        <p:spPr bwMode="auto">
          <a:xfrm>
            <a:off x="1902502" y="2965048"/>
            <a:ext cx="0" cy="13296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1767497" y="3262012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А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>
            <a:off x="2071169" y="3217784"/>
            <a:ext cx="1841625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Формирование команды (СИБУР и клиент)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cxnSp>
        <p:nvCxnSpPr>
          <p:cNvPr id="65" name="Straight Connector 22">
            <a:extLst>
              <a:ext uri="{FF2B5EF4-FFF2-40B4-BE49-F238E27FC236}">
                <a16:creationId xmlns:a16="http://schemas.microsoft.com/office/drawing/2014/main" id="{DACB34B8-6B12-4120-979C-AE317D5832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31431" y="1042827"/>
            <a:ext cx="0" cy="14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22">
            <a:extLst>
              <a:ext uri="{FF2B5EF4-FFF2-40B4-BE49-F238E27FC236}">
                <a16:creationId xmlns:a16="http://schemas.microsoft.com/office/drawing/2014/main" id="{DACB34B8-6B12-4120-979C-AE317D583217}"/>
              </a:ext>
            </a:extLst>
          </p:cNvPr>
          <p:cNvCxnSpPr>
            <a:cxnSpLocks/>
          </p:cNvCxnSpPr>
          <p:nvPr/>
        </p:nvCxnSpPr>
        <p:spPr bwMode="auto">
          <a:xfrm>
            <a:off x="4624246" y="2965048"/>
            <a:ext cx="0" cy="12082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4489241" y="3285769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А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74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4759251" y="3220782"/>
            <a:ext cx="1783267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Сопровождение и </a:t>
            </a:r>
            <a:endParaRPr lang="en-US" sz="900" dirty="0" smtClean="0">
              <a:solidFill>
                <a:srgbClr val="003D4C"/>
              </a:solidFill>
              <a:latin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техническая поддержка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76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1767497" y="4238431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С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77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>
            <a:off x="2073519" y="4173321"/>
            <a:ext cx="1824272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Разработка и утверждение плана работ, определение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зон ответственности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79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4489241" y="3672522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В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80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4759250" y="3607679"/>
            <a:ext cx="159966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Анализ свойств и качества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82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4489241" y="4039262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С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4759252" y="3991492"/>
            <a:ext cx="1789504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Совместное заключение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cxnSp>
        <p:nvCxnSpPr>
          <p:cNvPr id="86" name="Straight Connector 22">
            <a:extLst>
              <a:ext uri="{FF2B5EF4-FFF2-40B4-BE49-F238E27FC236}">
                <a16:creationId xmlns:a16="http://schemas.microsoft.com/office/drawing/2014/main" id="{DACB34B8-6B12-4120-979C-AE317D5832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92120" y="1334402"/>
            <a:ext cx="0" cy="118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5957115" y="1260014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А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89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6211073" y="1205565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3D4C"/>
                </a:solidFill>
                <a:latin typeface="Arial" charset="0"/>
              </a:rPr>
              <a:t>Поддержка согласования </a:t>
            </a:r>
            <a:r>
              <a:rPr lang="ru-RU" sz="900" b="1" dirty="0">
                <a:solidFill>
                  <a:srgbClr val="003D4C"/>
                </a:solidFill>
                <a:latin typeface="Arial" charset="0"/>
              </a:rPr>
              <a:t>изменений свойств </a:t>
            </a:r>
            <a:r>
              <a:rPr lang="ru-RU" sz="900" b="1" dirty="0" smtClean="0">
                <a:solidFill>
                  <a:srgbClr val="003D4C"/>
                </a:solidFill>
                <a:latin typeface="Arial" charset="0"/>
              </a:rPr>
              <a:t>продукта</a:t>
            </a:r>
            <a:endParaRPr lang="en-GB" sz="900" b="1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C8BE23AF-4F08-4FA0-889A-EAE4292EB1F2}"/>
              </a:ext>
            </a:extLst>
          </p:cNvPr>
          <p:cNvSpPr txBox="1">
            <a:spLocks/>
          </p:cNvSpPr>
          <p:nvPr/>
        </p:nvSpPr>
        <p:spPr>
          <a:xfrm>
            <a:off x="279663" y="941955"/>
            <a:ext cx="8655371" cy="5696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1425" b="1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endParaRPr lang="ru-RU" sz="1800" kern="0" dirty="0"/>
          </a:p>
        </p:txBody>
      </p:sp>
      <p:sp>
        <p:nvSpPr>
          <p:cNvPr id="61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1767497" y="3735786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rgbClr val="008C95"/>
                </a:solidFill>
                <a:latin typeface="Arial" charset="0"/>
              </a:rPr>
              <a:t>В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62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>
            <a:off x="2089994" y="3665374"/>
            <a:ext cx="1824271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Определение формата взаимодействия (встречи, командировки)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99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3096426" y="1407579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8C95"/>
                </a:solidFill>
                <a:latin typeface="Arial" charset="0"/>
              </a:rPr>
              <a:t>B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100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3349226" y="1353573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3D4C"/>
                </a:solidFill>
                <a:latin typeface="Arial" charset="0"/>
              </a:rPr>
              <a:t>Проверка альтернатив и рецептурных решений в </a:t>
            </a:r>
            <a:r>
              <a:rPr lang="ru-RU" sz="900" b="1" dirty="0" err="1" smtClean="0">
                <a:solidFill>
                  <a:srgbClr val="003D4C"/>
                </a:solidFill>
                <a:latin typeface="Arial" charset="0"/>
              </a:rPr>
              <a:t>ПолиЛаб</a:t>
            </a:r>
            <a:endParaRPr lang="en-GB" sz="900" b="1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102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3096426" y="2129339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008C95"/>
                </a:solidFill>
                <a:latin typeface="Arial" charset="0"/>
              </a:rPr>
              <a:t>D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103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3350689" y="2075333"/>
            <a:ext cx="1504158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Выдача технического решения (рекомендаций)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108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3096426" y="1042680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А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109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3352568" y="988674"/>
            <a:ext cx="150227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Проведение поисковых работ 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123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405289" y="1720996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8C95"/>
                </a:solidFill>
                <a:latin typeface="Arial" charset="0"/>
              </a:rPr>
              <a:t>B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124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659760" y="1666990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3D4C"/>
                </a:solidFill>
                <a:latin typeface="Arial" charset="0"/>
              </a:rPr>
              <a:t>Необходимая открытость для сложных кейсов</a:t>
            </a:r>
            <a:endParaRPr lang="en-GB" sz="900" b="1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126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3096426" y="1766511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С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127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3349226" y="1712505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Разработка новой марки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67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406334" y="2101475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С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68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660805" y="2047469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Анализ ассортимента клиента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91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5957115" y="1700182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В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92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6211073" y="1626517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Экспертная поддержка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  <p:sp>
        <p:nvSpPr>
          <p:cNvPr id="94" name="Oval 24">
            <a:extLst>
              <a:ext uri="{FF2B5EF4-FFF2-40B4-BE49-F238E27FC236}">
                <a16:creationId xmlns:a16="http://schemas.microsoft.com/office/drawing/2014/main" id="{2A966880-0A49-4DE8-990B-E268C35FF65F}"/>
              </a:ext>
            </a:extLst>
          </p:cNvPr>
          <p:cNvSpPr>
            <a:spLocks noChangeAspect="1"/>
          </p:cNvSpPr>
          <p:nvPr/>
        </p:nvSpPr>
        <p:spPr bwMode="auto">
          <a:xfrm>
            <a:off x="5957115" y="2121134"/>
            <a:ext cx="270010" cy="27003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8C95"/>
                </a:solidFill>
                <a:latin typeface="Arial" charset="0"/>
              </a:rPr>
              <a:t>С</a:t>
            </a:r>
            <a:endParaRPr lang="en-GB" sz="900" b="1" dirty="0">
              <a:solidFill>
                <a:srgbClr val="008C95"/>
              </a:solidFill>
              <a:latin typeface="Arial" charset="0"/>
            </a:endParaRPr>
          </a:p>
        </p:txBody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0F80EEC4-6ABA-4949-A005-1428F9E732E6}"/>
              </a:ext>
            </a:extLst>
          </p:cNvPr>
          <p:cNvSpPr/>
          <p:nvPr/>
        </p:nvSpPr>
        <p:spPr bwMode="auto">
          <a:xfrm flipH="1">
            <a:off x="6212062" y="2047469"/>
            <a:ext cx="1846649" cy="3780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srgbClr val="003D4C"/>
                </a:solidFill>
                <a:latin typeface="Arial" charset="0"/>
              </a:rPr>
              <a:t>Продвижение совместного решения</a:t>
            </a:r>
            <a:endParaRPr lang="en-GB" sz="900" dirty="0">
              <a:solidFill>
                <a:srgbClr val="003D4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72" y="62563"/>
            <a:ext cx="8426451" cy="548932"/>
          </a:xfrm>
        </p:spPr>
        <p:txBody>
          <a:bodyPr/>
          <a:lstStyle/>
          <a:p>
            <a:r>
              <a:rPr lang="ru-RU" dirty="0" smtClean="0"/>
              <a:t>Примеры взаимодействия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5886" y="4899681"/>
            <a:ext cx="5317841" cy="200732"/>
          </a:xfrm>
        </p:spPr>
        <p:txBody>
          <a:bodyPr/>
          <a:lstStyle/>
          <a:p>
            <a:r>
              <a:rPr lang="ru-RU" dirty="0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323361" y="466226"/>
            <a:ext cx="879161" cy="3218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>Партнер 1</a:t>
            </a:r>
            <a:endParaRPr lang="ru-RU" sz="11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759506" y="1030709"/>
            <a:ext cx="1678000" cy="74491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Решение</a:t>
            </a:r>
            <a:r>
              <a:rPr kumimoji="0" lang="ru-RU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СИБУР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Аналог №1</a:t>
            </a:r>
            <a:r>
              <a:rPr lang="en-US" sz="1100" dirty="0">
                <a:latin typeface="Arial" charset="0"/>
              </a:rPr>
              <a:t>:</a:t>
            </a:r>
            <a:br>
              <a:rPr lang="en-US" sz="1100" dirty="0">
                <a:latin typeface="Arial" charset="0"/>
              </a:rPr>
            </a:br>
            <a:r>
              <a:rPr lang="en-US" sz="1100" dirty="0">
                <a:latin typeface="Arial" charset="0"/>
              </a:rPr>
              <a:t>AOE-5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Arial" charset="0"/>
              </a:rPr>
              <a:t>www.bestpolybatch.com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925522" y="423559"/>
            <a:ext cx="3163705" cy="411864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charset="0"/>
              </a:rPr>
              <a:t>Нехватка </a:t>
            </a:r>
            <a:r>
              <a:rPr lang="ru-RU" sz="1100" dirty="0" smtClean="0">
                <a:latin typeface="Arial" charset="0"/>
              </a:rPr>
              <a:t>полимерной добавки </a:t>
            </a:r>
            <a:r>
              <a:rPr lang="en-US" sz="1100" dirty="0">
                <a:latin typeface="Arial" charset="0"/>
              </a:rPr>
              <a:t>CESA-NOX </a:t>
            </a:r>
            <a:r>
              <a:rPr lang="en-US" sz="1100" dirty="0" smtClean="0">
                <a:latin typeface="Arial" charset="0"/>
              </a:rPr>
              <a:t>4102</a:t>
            </a:r>
            <a:r>
              <a:rPr lang="ru-RU" sz="1100" dirty="0" smtClean="0">
                <a:latin typeface="Arial" charset="0"/>
              </a:rPr>
              <a:t> (100 кг/месяц)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Соединительная линия уступом 66"/>
          <p:cNvCxnSpPr>
            <a:stCxn id="5" idx="3"/>
            <a:endCxn id="11" idx="1"/>
          </p:cNvCxnSpPr>
          <p:nvPr/>
        </p:nvCxnSpPr>
        <p:spPr bwMode="auto">
          <a:xfrm>
            <a:off x="2202522" y="627150"/>
            <a:ext cx="723000" cy="23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Соединительная линия уступом 66"/>
          <p:cNvCxnSpPr>
            <a:stCxn id="11" idx="2"/>
            <a:endCxn id="8" idx="0"/>
          </p:cNvCxnSpPr>
          <p:nvPr/>
        </p:nvCxnSpPr>
        <p:spPr bwMode="auto">
          <a:xfrm flipH="1">
            <a:off x="3598506" y="835423"/>
            <a:ext cx="908869" cy="195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Соединительная линия уступом 66"/>
          <p:cNvCxnSpPr>
            <a:stCxn id="11" idx="2"/>
            <a:endCxn id="42" idx="0"/>
          </p:cNvCxnSpPr>
          <p:nvPr/>
        </p:nvCxnSpPr>
        <p:spPr bwMode="auto">
          <a:xfrm>
            <a:off x="4507375" y="835423"/>
            <a:ext cx="922534" cy="195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Прямоугольник 41"/>
          <p:cNvSpPr/>
          <p:nvPr/>
        </p:nvSpPr>
        <p:spPr bwMode="auto">
          <a:xfrm>
            <a:off x="4702005" y="1030709"/>
            <a:ext cx="1455807" cy="744917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charset="0"/>
              </a:rPr>
              <a:t>Решение СИБУР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Аналог №</a:t>
            </a: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lang="en-US" sz="1100" dirty="0" smtClean="0">
                <a:latin typeface="Arial" charset="0"/>
              </a:rPr>
              <a:t>:</a:t>
            </a:r>
            <a:r>
              <a:rPr lang="en-US" sz="1100" dirty="0">
                <a:latin typeface="Arial" charset="0"/>
              </a:rPr>
              <a:t/>
            </a:r>
            <a:br>
              <a:rPr lang="en-US" sz="1100" dirty="0">
                <a:latin typeface="Arial" charset="0"/>
              </a:rPr>
            </a:br>
            <a:r>
              <a:rPr lang="en-US" sz="1100" dirty="0">
                <a:latin typeface="Arial" charset="0"/>
              </a:rPr>
              <a:t>A-Len Tech XP10TY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latin typeface="Arial" charset="0"/>
              </a:rPr>
              <a:t>www.alenmel.ru</a:t>
            </a:r>
            <a:endParaRPr lang="en-US" sz="1100" dirty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36482" y="1946675"/>
            <a:ext cx="1010377" cy="3099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Партнер</a:t>
            </a:r>
            <a:r>
              <a:rPr lang="ru-RU" sz="1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ru-RU" sz="1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759506" y="1960868"/>
            <a:ext cx="1000519" cy="32752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Партнер </a:t>
            </a: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>3</a:t>
            </a:r>
            <a:endParaRPr lang="ru-RU" sz="11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00897" y="2440026"/>
            <a:ext cx="1881548" cy="50340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1100" dirty="0"/>
              <a:t>Нехватка </a:t>
            </a:r>
            <a:r>
              <a:rPr lang="ru-RU" sz="1100" dirty="0" smtClean="0"/>
              <a:t>полимера</a:t>
            </a:r>
            <a:endParaRPr lang="en-US" sz="1100" dirty="0" smtClean="0"/>
          </a:p>
          <a:p>
            <a:pPr algn="ctr" fontAlgn="ctr"/>
            <a:r>
              <a:rPr lang="en-US" sz="1100" dirty="0" err="1" smtClean="0">
                <a:solidFill>
                  <a:schemeClr val="dk1"/>
                </a:solidFill>
                <a:cs typeface="Arial" panose="020B0604020202020204" pitchFamily="34" charset="0"/>
              </a:rPr>
              <a:t>BorPure</a:t>
            </a:r>
            <a:r>
              <a:rPr lang="en-US" sz="1100" dirty="0" smtClean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dk1"/>
                </a:solidFill>
                <a:cs typeface="Arial" panose="020B0604020202020204" pitchFamily="34" charset="0"/>
              </a:rPr>
              <a:t>MB6561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321053" y="2440026"/>
            <a:ext cx="1881548" cy="50340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ru-RU" sz="1100" dirty="0"/>
              <a:t>Нехватка </a:t>
            </a:r>
            <a:r>
              <a:rPr lang="ru-RU" sz="1100" dirty="0" smtClean="0"/>
              <a:t>полимера</a:t>
            </a:r>
            <a:endParaRPr lang="en-US" sz="1100" dirty="0" smtClean="0"/>
          </a:p>
          <a:p>
            <a:pPr algn="ctr" fontAlgn="ctr"/>
            <a:r>
              <a:rPr lang="en-US" sz="1100" dirty="0" err="1" smtClean="0">
                <a:solidFill>
                  <a:schemeClr val="dk1"/>
                </a:solidFill>
                <a:cs typeface="Arial" panose="020B0604020202020204" pitchFamily="34" charset="0"/>
              </a:rPr>
              <a:t>Lutene</a:t>
            </a:r>
            <a:r>
              <a:rPr lang="en-US" sz="1100" dirty="0" smtClean="0">
                <a:solidFill>
                  <a:schemeClr val="dk1"/>
                </a:solidFill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dk1"/>
                </a:solidFill>
                <a:cs typeface="Arial" panose="020B0604020202020204" pitchFamily="34" charset="0"/>
              </a:rPr>
              <a:t>H ME2500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468364" y="3103155"/>
            <a:ext cx="1468316" cy="733488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Решение</a:t>
            </a:r>
            <a:r>
              <a:rPr kumimoji="0" lang="ru-RU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СИБУР</a:t>
            </a:r>
            <a:r>
              <a:rPr kumimoji="0" lang="en-US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endParaRPr kumimoji="0" lang="ru-RU" sz="11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Аналог</a:t>
            </a:r>
            <a:r>
              <a:rPr kumimoji="0" lang="ru-RU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- </a:t>
            </a:r>
            <a:r>
              <a:rPr lang="en-US" sz="1100" dirty="0" smtClean="0"/>
              <a:t>HD15550 CC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en-US" sz="1100" dirty="0" smtClean="0"/>
              <a:t>www.sibur.ru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0" name="Соединительная линия уступом 66"/>
          <p:cNvCxnSpPr>
            <a:stCxn id="20" idx="2"/>
            <a:endCxn id="23" idx="0"/>
          </p:cNvCxnSpPr>
          <p:nvPr/>
        </p:nvCxnSpPr>
        <p:spPr bwMode="auto">
          <a:xfrm>
            <a:off x="1141671" y="2256645"/>
            <a:ext cx="0" cy="1833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Соединительная линия уступом 66"/>
          <p:cNvCxnSpPr>
            <a:stCxn id="21" idx="2"/>
            <a:endCxn id="25" idx="0"/>
          </p:cNvCxnSpPr>
          <p:nvPr/>
        </p:nvCxnSpPr>
        <p:spPr bwMode="auto">
          <a:xfrm>
            <a:off x="3259766" y="2288394"/>
            <a:ext cx="2061" cy="151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Соединительная линия уступом 66"/>
          <p:cNvCxnSpPr>
            <a:stCxn id="23" idx="2"/>
            <a:endCxn id="26" idx="0"/>
          </p:cNvCxnSpPr>
          <p:nvPr/>
        </p:nvCxnSpPr>
        <p:spPr bwMode="auto">
          <a:xfrm>
            <a:off x="1141671" y="2943428"/>
            <a:ext cx="1060851" cy="1597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Соединительная линия уступом 66"/>
          <p:cNvCxnSpPr>
            <a:stCxn id="25" idx="2"/>
            <a:endCxn id="26" idx="0"/>
          </p:cNvCxnSpPr>
          <p:nvPr/>
        </p:nvCxnSpPr>
        <p:spPr bwMode="auto">
          <a:xfrm flipH="1">
            <a:off x="2202522" y="2943428"/>
            <a:ext cx="1059305" cy="1597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Прямоугольник 27"/>
          <p:cNvSpPr/>
          <p:nvPr/>
        </p:nvSpPr>
        <p:spPr bwMode="auto">
          <a:xfrm>
            <a:off x="4437506" y="1928826"/>
            <a:ext cx="923867" cy="3029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Партнер 4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762447" y="1920273"/>
            <a:ext cx="984001" cy="31105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Партнер </a:t>
            </a: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>5</a:t>
            </a:r>
            <a:endParaRPr lang="ru-RU" sz="11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141665" y="1936981"/>
            <a:ext cx="902633" cy="29474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Партнер </a:t>
            </a: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>6</a:t>
            </a:r>
            <a:endParaRPr lang="ru-RU" sz="11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4561286" y="2492634"/>
            <a:ext cx="3386230" cy="40551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/>
              <a:t>Нехватка </a:t>
            </a:r>
            <a:r>
              <a:rPr lang="ru-RU" sz="1100" dirty="0" err="1" smtClean="0"/>
              <a:t>суперконцентратов</a:t>
            </a:r>
            <a:r>
              <a:rPr lang="ru-RU" sz="1100" dirty="0" smtClean="0"/>
              <a:t> различного назначения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5" name="Соединительная линия уступом 66"/>
          <p:cNvCxnSpPr>
            <a:stCxn id="28" idx="2"/>
            <a:endCxn id="33" idx="0"/>
          </p:cNvCxnSpPr>
          <p:nvPr/>
        </p:nvCxnSpPr>
        <p:spPr bwMode="auto">
          <a:xfrm>
            <a:off x="4899440" y="2231726"/>
            <a:ext cx="1354961" cy="2609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Соединительная линия уступом 66"/>
          <p:cNvCxnSpPr>
            <a:stCxn id="29" idx="2"/>
            <a:endCxn id="33" idx="0"/>
          </p:cNvCxnSpPr>
          <p:nvPr/>
        </p:nvCxnSpPr>
        <p:spPr bwMode="auto">
          <a:xfrm flipH="1">
            <a:off x="6254401" y="2231332"/>
            <a:ext cx="47" cy="2613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Соединительная линия уступом 66"/>
          <p:cNvCxnSpPr>
            <a:stCxn id="31" idx="2"/>
            <a:endCxn id="33" idx="0"/>
          </p:cNvCxnSpPr>
          <p:nvPr/>
        </p:nvCxnSpPr>
        <p:spPr bwMode="auto">
          <a:xfrm flipH="1">
            <a:off x="6254401" y="2231722"/>
            <a:ext cx="1338581" cy="260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Прямоугольник 44"/>
          <p:cNvSpPr/>
          <p:nvPr/>
        </p:nvSpPr>
        <p:spPr bwMode="auto">
          <a:xfrm>
            <a:off x="4561287" y="3017969"/>
            <a:ext cx="3386229" cy="193006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Решение</a:t>
            </a:r>
            <a:r>
              <a:rPr kumimoji="0" lang="ru-RU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СИБУР</a:t>
            </a:r>
            <a:r>
              <a:rPr kumimoji="0" lang="en-US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endParaRPr kumimoji="0" lang="ru-RU" sz="11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Контакты поставщиков</a:t>
            </a:r>
            <a:r>
              <a:rPr kumimoji="0" lang="ru-RU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возможных аналогов</a:t>
            </a:r>
            <a:br>
              <a:rPr kumimoji="0" lang="ru-RU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1100" dirty="0"/>
              <a:t>1. Zibo HOLY </a:t>
            </a:r>
            <a:r>
              <a:rPr lang="en-US" sz="1100" dirty="0" err="1"/>
              <a:t>Masterbatch</a:t>
            </a:r>
            <a:r>
              <a:rPr lang="en-US" sz="1100" dirty="0"/>
              <a:t> </a:t>
            </a:r>
            <a:r>
              <a:rPr lang="en-US" sz="1100" dirty="0" err="1"/>
              <a:t>Co.,Ltd</a:t>
            </a:r>
            <a:endParaRPr lang="en-US" sz="1100" dirty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/>
              <a:t>2. </a:t>
            </a:r>
            <a:r>
              <a:rPr lang="ru-RU" sz="1100" dirty="0"/>
              <a:t>РФ, </a:t>
            </a:r>
            <a:r>
              <a:rPr lang="ru-RU" sz="1100" dirty="0" err="1" smtClean="0"/>
              <a:t>Гаммапласт</a:t>
            </a:r>
            <a:endParaRPr lang="ru-RU" sz="1100" dirty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/>
              <a:t>3. Индия, </a:t>
            </a:r>
            <a:r>
              <a:rPr lang="en-US" sz="1100" dirty="0" err="1"/>
              <a:t>Plastiblends</a:t>
            </a:r>
            <a:r>
              <a:rPr lang="en-US" sz="1100" dirty="0"/>
              <a:t> India Limited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/>
              <a:t>4. </a:t>
            </a:r>
            <a:r>
              <a:rPr lang="ru-RU" sz="1100" dirty="0"/>
              <a:t>Международная компания,</a:t>
            </a:r>
            <a:r>
              <a:rPr lang="en-US" sz="1100" dirty="0"/>
              <a:t>Astra Polymers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/>
              <a:t>5. </a:t>
            </a:r>
            <a:r>
              <a:rPr lang="ru-RU" sz="1100" dirty="0"/>
              <a:t>РФ, БАРС-2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/>
              <a:t>6. Международная компания, ООО "</a:t>
            </a:r>
            <a:r>
              <a:rPr lang="ru-RU" sz="1100" dirty="0" err="1"/>
              <a:t>Глобал</a:t>
            </a:r>
            <a:r>
              <a:rPr lang="ru-RU" sz="1100" dirty="0"/>
              <a:t> </a:t>
            </a:r>
            <a:r>
              <a:rPr lang="ru-RU" sz="1100" dirty="0" err="1"/>
              <a:t>Колорс</a:t>
            </a:r>
            <a:endParaRPr lang="ru-RU" sz="1100" dirty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/>
              <a:t>7. Индия, </a:t>
            </a:r>
            <a:r>
              <a:rPr lang="en-US" sz="1100" dirty="0"/>
              <a:t>Rajiv Plastic Industries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/>
              <a:t>7. </a:t>
            </a:r>
            <a:r>
              <a:rPr lang="ru-RU" sz="1100" dirty="0"/>
              <a:t>Индия, </a:t>
            </a:r>
            <a:r>
              <a:rPr lang="en-US" sz="1100" dirty="0"/>
              <a:t>High Grade Industries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6" name="Соединительная линия уступом 66"/>
          <p:cNvCxnSpPr>
            <a:stCxn id="33" idx="2"/>
            <a:endCxn id="45" idx="0"/>
          </p:cNvCxnSpPr>
          <p:nvPr/>
        </p:nvCxnSpPr>
        <p:spPr bwMode="auto">
          <a:xfrm>
            <a:off x="6254401" y="2898144"/>
            <a:ext cx="1" cy="119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5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5941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995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3" y="81666"/>
            <a:ext cx="8426451" cy="617099"/>
          </a:xfrm>
        </p:spPr>
        <p:txBody>
          <a:bodyPr vert="horz"/>
          <a:lstStyle/>
          <a:p>
            <a:pPr algn="ctr"/>
            <a:r>
              <a:rPr lang="ru-RU" dirty="0" smtClean="0"/>
              <a:t>АЛЬТЕРНАТИВНЫЕ МАРКИ ПОЛИМЕРОВ –</a:t>
            </a:r>
            <a:br>
              <a:rPr lang="ru-RU" dirty="0" smtClean="0"/>
            </a:br>
            <a:r>
              <a:rPr lang="ru-RU" dirty="0" smtClean="0"/>
              <a:t>РЕКОМЕНДАЦИИ КЛИЕНТОВ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03264"/>
              </p:ext>
            </p:extLst>
          </p:nvPr>
        </p:nvGraphicFramePr>
        <p:xfrm>
          <a:off x="358772" y="749917"/>
          <a:ext cx="8369591" cy="3611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180">
                  <a:extLst>
                    <a:ext uri="{9D8B030D-6E8A-4147-A177-3AD203B41FA5}">
                      <a16:colId xmlns:a16="http://schemas.microsoft.com/office/drawing/2014/main" val="3997354999"/>
                    </a:ext>
                  </a:extLst>
                </a:gridCol>
                <a:gridCol w="2000778">
                  <a:extLst>
                    <a:ext uri="{9D8B030D-6E8A-4147-A177-3AD203B41FA5}">
                      <a16:colId xmlns:a16="http://schemas.microsoft.com/office/drawing/2014/main" val="603059901"/>
                    </a:ext>
                  </a:extLst>
                </a:gridCol>
                <a:gridCol w="2265447">
                  <a:extLst>
                    <a:ext uri="{9D8B030D-6E8A-4147-A177-3AD203B41FA5}">
                      <a16:colId xmlns:a16="http://schemas.microsoft.com/office/drawing/2014/main" val="487424248"/>
                    </a:ext>
                  </a:extLst>
                </a:gridCol>
                <a:gridCol w="2614186">
                  <a:extLst>
                    <a:ext uri="{9D8B030D-6E8A-4147-A177-3AD203B41FA5}">
                      <a16:colId xmlns:a16="http://schemas.microsoft.com/office/drawing/2014/main" val="4259011416"/>
                    </a:ext>
                  </a:extLst>
                </a:gridCol>
              </a:tblGrid>
              <a:tr h="334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полимера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Марка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Альтернативная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марка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Контакты поставщиков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8972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HDPE</a:t>
                      </a:r>
                      <a:endParaRPr lang="pt-BR" sz="105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HDPE KS 10100 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HD40552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</a:t>
                      </a:r>
                      <a:endParaRPr lang="en-US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  <a:endParaRPr lang="en-US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9461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pt-BR" sz="1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BL6200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HD03580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SB</a:t>
                      </a:r>
                      <a:endParaRPr lang="en-US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48025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pt-BR" sz="1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J2200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HD40552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</a:t>
                      </a: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Yanshan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PE 2200J</a:t>
                      </a:r>
                      <a:endParaRPr lang="en-US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http://www.sinopecgroup.com</a:t>
                      </a:r>
                      <a:endParaRPr lang="en-US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77317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BorPure</a:t>
                      </a: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MB6561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HD15550 CC</a:t>
                      </a:r>
                      <a:endParaRPr lang="en-US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01955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Lutene</a:t>
                      </a: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 ME2500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HD15550 CC</a:t>
                      </a:r>
                      <a:endParaRPr lang="en-US" sz="8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0636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LDPE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Sabic</a:t>
                      </a: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2201H0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 08220</a:t>
                      </a:r>
                      <a:r>
                        <a:rPr lang="ru-RU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8184160"/>
                  </a:ext>
                </a:extLst>
              </a:tr>
              <a:tr h="12668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Sabic</a:t>
                      </a: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2201H1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 08220 +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концетрат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антиблока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и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антислипа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6593509"/>
                  </a:ext>
                </a:extLst>
              </a:tr>
              <a:tr h="126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Purell PE 3220 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 03270 BM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15883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CA8200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Lotrene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LA0710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https://www.repsol.com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7753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pt-BR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LDPE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Flexirene</a:t>
                      </a: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MS 40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12203-250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https://www</a:t>
                      </a:r>
                      <a:r>
                        <a:rPr lang="ru-RU" sz="900" dirty="0" smtClean="0">
                          <a:latin typeface="+mn-lt"/>
                        </a:rPr>
                        <a:t>.</a:t>
                      </a:r>
                      <a:r>
                        <a:rPr lang="en-US" sz="900" dirty="0" smtClean="0">
                          <a:latin typeface="+mn-lt"/>
                        </a:rPr>
                        <a:t>polymir.by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5697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mL</a:t>
                      </a:r>
                      <a:r>
                        <a:rPr lang="pt-BR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LDPE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Sabic</a:t>
                      </a: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6118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LL 09200 FE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Sanren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http://www.sinopecgroup.com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852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</a:t>
                      </a:r>
                      <a:r>
                        <a:rPr lang="ru-RU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гомо</a:t>
                      </a:r>
                      <a:endParaRPr lang="pt-BR" sz="105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Borealis HG385MO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H250 GP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5538471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</a:t>
                      </a:r>
                      <a:r>
                        <a:rPr lang="ru-RU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рандом</a:t>
                      </a:r>
                      <a:endParaRPr lang="pt-BR" sz="105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Borealis RF365MO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PP4445S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94546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Lumicene</a:t>
                      </a: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MR 30MC2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PP4545S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00837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RB307MO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PP4240GM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05795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BorPure</a:t>
                      </a: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RG466MO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РР4445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63715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</a:t>
                      </a:r>
                      <a:r>
                        <a:rPr lang="en-US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блок</a:t>
                      </a:r>
                      <a:endParaRPr lang="pt-BR" sz="105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Borealis BD950MO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PP7445LM / PP9240M со слип и </a:t>
                      </a:r>
                      <a:r>
                        <a:rPr kumimoji="0" lang="ru-R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антиблоком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  <a:endParaRPr lang="en-US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97749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BC245MO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PP9240K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63414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Total </a:t>
                      </a:r>
                      <a:r>
                        <a:rPr lang="ru-RU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РРС 9612</a:t>
                      </a:r>
                      <a:endParaRPr lang="en-US" sz="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PP9240P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https://www.sibur.ru/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929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Эластомер</a:t>
                      </a:r>
                      <a:endParaRPr lang="pt-BR" sz="105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ELTEX PKS 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Sanren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F500EP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http://www.sinopecgroup.com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031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5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17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3" y="132818"/>
            <a:ext cx="8426451" cy="617099"/>
          </a:xfrm>
        </p:spPr>
        <p:txBody>
          <a:bodyPr vert="horz"/>
          <a:lstStyle/>
          <a:p>
            <a:r>
              <a:rPr lang="ru-RU" dirty="0" smtClean="0"/>
              <a:t>АЛЬТЕРНАТИВНЫЕ МАСТЕРБАТЧИ ФУНКЦИОНАЛЬНЫХ ДОБАВОК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095875"/>
              </p:ext>
            </p:extLst>
          </p:nvPr>
        </p:nvGraphicFramePr>
        <p:xfrm>
          <a:off x="358773" y="749917"/>
          <a:ext cx="8420746" cy="4021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046">
                  <a:extLst>
                    <a:ext uri="{9D8B030D-6E8A-4147-A177-3AD203B41FA5}">
                      <a16:colId xmlns:a16="http://schemas.microsoft.com/office/drawing/2014/main" val="3997354999"/>
                    </a:ext>
                  </a:extLst>
                </a:gridCol>
                <a:gridCol w="1459297">
                  <a:extLst>
                    <a:ext uri="{9D8B030D-6E8A-4147-A177-3AD203B41FA5}">
                      <a16:colId xmlns:a16="http://schemas.microsoft.com/office/drawing/2014/main" val="603059901"/>
                    </a:ext>
                  </a:extLst>
                </a:gridCol>
                <a:gridCol w="1598601">
                  <a:extLst>
                    <a:ext uri="{9D8B030D-6E8A-4147-A177-3AD203B41FA5}">
                      <a16:colId xmlns:a16="http://schemas.microsoft.com/office/drawing/2014/main" val="487424248"/>
                    </a:ext>
                  </a:extLst>
                </a:gridCol>
                <a:gridCol w="2301355">
                  <a:extLst>
                    <a:ext uri="{9D8B030D-6E8A-4147-A177-3AD203B41FA5}">
                      <a16:colId xmlns:a16="http://schemas.microsoft.com/office/drawing/2014/main" val="4259011416"/>
                    </a:ext>
                  </a:extLst>
                </a:gridCol>
                <a:gridCol w="2040447">
                  <a:extLst>
                    <a:ext uri="{9D8B030D-6E8A-4147-A177-3AD203B41FA5}">
                      <a16:colId xmlns:a16="http://schemas.microsoft.com/office/drawing/2014/main" val="2367214543"/>
                    </a:ext>
                  </a:extLst>
                </a:gridCol>
              </a:tblGrid>
              <a:tr h="334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мастербатча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Название мастербатча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Альтернативы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Поставщики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Контакты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8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Nucleating masterbatch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4000061-Е </a:t>
                      </a:r>
                      <a:r>
                        <a:rPr lang="en-US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Ampacet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Различные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варианты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РФ, </a:t>
                      </a:r>
                      <a:r>
                        <a:rPr lang="ru-RU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Гаммапласт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Индия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Plastiblends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India Limited</a:t>
                      </a: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Astra Polymers </a:t>
                      </a: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РФ, БАРС-2</a:t>
                      </a: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 ООО "</a:t>
                      </a:r>
                      <a:r>
                        <a:rPr lang="ru-RU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Глобал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Колорс</a:t>
                      </a:r>
                      <a:endParaRPr lang="ru-RU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6. Индия,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Rajiv Plastic Industries</a:t>
                      </a: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Индия,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High Grade Industries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https://gamma-plast.ru</a:t>
                      </a:r>
                      <a:endParaRPr lang="ru-RU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http://www.plastiblends.com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https://www.astra-polymers.com</a:t>
                      </a:r>
                      <a:endParaRPr lang="ru-RU" sz="1050" b="0" i="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https://bars2.com/</a:t>
                      </a: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https://www.globalcolors.ru/</a:t>
                      </a: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https://www.rajivplastics.com/</a:t>
                      </a:r>
                    </a:p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http://highgrade.in/contact-us/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94618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Antioxidant masterbatches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CESA-NOX 4102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AOE-5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Shantou best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www.bestpolybatch.com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48025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pt-BR" sz="9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FAO10RW   PP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Jiangsu Fine Polymer materials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http://www.jlsj.cn/en/contact.asp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40654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pt-BR" sz="9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A-Len Tech XP10TY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A-</a:t>
                      </a:r>
                      <a:r>
                        <a:rPr lang="en-US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len</a:t>
                      </a:r>
                      <a:endParaRPr lang="en-US" sz="105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https://alenmel.ru</a:t>
                      </a:r>
                      <a:endParaRPr lang="en-US" sz="105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7731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Slip + Antiblock masterbatches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AF5841LL </a:t>
                      </a:r>
                      <a:r>
                        <a:rPr lang="en-US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Tosaf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Под заказ</a:t>
                      </a:r>
                      <a:endParaRPr lang="en-US" sz="105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Барс-2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https://bars2.com/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0195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Slip masterbatches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Бехенамид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20%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Finawax</a:t>
                      </a:r>
                      <a:r>
                        <a:rPr lang="en-US" sz="105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Fineorganics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 Jiangxi </a:t>
                      </a:r>
                      <a:r>
                        <a:rPr lang="en-US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Zhilian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New Materials Co.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https://www.fineorganics.com</a:t>
                      </a:r>
                      <a:endParaRPr lang="ru-RU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https://www.zhilian163.com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8184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Antiblock masterbatches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Polybatch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AB-5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GAMMABLOCK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ДАБ 5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РФ, </a:t>
                      </a:r>
                      <a:r>
                        <a:rPr lang="ru-RU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Гаммапласт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https://gamma-plast.ru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659350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Purging compound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CL9253PE EU (</a:t>
                      </a:r>
                      <a:r>
                        <a:rPr lang="en-US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Tosaf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050" dirty="0" smtClean="0">
                          <a:latin typeface="+mn-lt"/>
                        </a:rPr>
                        <a:t>1) Miracle </a:t>
                      </a:r>
                      <a:r>
                        <a:rPr lang="en-US" sz="1050" dirty="0" err="1" smtClean="0">
                          <a:latin typeface="+mn-lt"/>
                        </a:rPr>
                        <a:t>Masterbatch</a:t>
                      </a:r>
                      <a:endParaRPr lang="en-US" sz="1050" dirty="0" smtClean="0">
                        <a:latin typeface="+mn-lt"/>
                      </a:endParaRPr>
                    </a:p>
                    <a:p>
                      <a:pPr algn="l"/>
                      <a:r>
                        <a:rPr lang="en-US" sz="1050" dirty="0" smtClean="0">
                          <a:latin typeface="+mn-lt"/>
                        </a:rPr>
                        <a:t>2) </a:t>
                      </a:r>
                      <a:r>
                        <a:rPr lang="en-US" sz="1050" dirty="0" err="1" smtClean="0">
                          <a:latin typeface="+mn-lt"/>
                        </a:rPr>
                        <a:t>Okapol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+mn-lt"/>
                        </a:rPr>
                        <a:t>1. </a:t>
                      </a:r>
                      <a:r>
                        <a:rPr lang="en-US" sz="1050" dirty="0" smtClean="0">
                          <a:latin typeface="+mn-lt"/>
                        </a:rPr>
                        <a:t>info@miraclemasterbatches.com</a:t>
                      </a:r>
                      <a:endParaRPr lang="ru-RU" sz="1050" dirty="0" smtClean="0">
                        <a:latin typeface="+mn-lt"/>
                      </a:endParaRPr>
                    </a:p>
                    <a:p>
                      <a:pPr algn="l"/>
                      <a:r>
                        <a:rPr lang="ru-RU" sz="1050" dirty="0" smtClean="0">
                          <a:latin typeface="+mn-lt"/>
                        </a:rPr>
                        <a:t>2. </a:t>
                      </a:r>
                      <a:r>
                        <a:rPr lang="en-US" sz="1050" dirty="0" smtClean="0">
                          <a:latin typeface="+mn-lt"/>
                        </a:rPr>
                        <a:t>sales@okapol.ru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56972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Супер концентрат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CL1524PE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900" dirty="0" smtClean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52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UV filter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PPA0025532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Avient</a:t>
                      </a:r>
                      <a:endParaRPr lang="en-US" sz="105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https://www.avient.com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945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8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3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3963844" cy="672627"/>
          </a:xfrm>
        </p:spPr>
        <p:txBody>
          <a:bodyPr vert="horz"/>
          <a:lstStyle/>
          <a:p>
            <a:r>
              <a:rPr lang="ru-RU" dirty="0">
                <a:solidFill>
                  <a:schemeClr val="tx1"/>
                </a:solidFill>
              </a:rPr>
              <a:t>Опросный лист для поиска альтернативного решения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328401"/>
              </p:ext>
            </p:extLst>
          </p:nvPr>
        </p:nvGraphicFramePr>
        <p:xfrm>
          <a:off x="4716939" y="232685"/>
          <a:ext cx="4069225" cy="451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389">
                  <a:extLst>
                    <a:ext uri="{9D8B030D-6E8A-4147-A177-3AD203B41FA5}">
                      <a16:colId xmlns:a16="http://schemas.microsoft.com/office/drawing/2014/main" val="281633527"/>
                    </a:ext>
                  </a:extLst>
                </a:gridCol>
                <a:gridCol w="2044836">
                  <a:extLst>
                    <a:ext uri="{9D8B030D-6E8A-4147-A177-3AD203B41FA5}">
                      <a16:colId xmlns:a16="http://schemas.microsoft.com/office/drawing/2014/main" val="2813323570"/>
                    </a:ext>
                  </a:extLst>
                </a:gridCol>
              </a:tblGrid>
              <a:tr h="203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Вопрос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</a:rPr>
                        <a:t>Комментарий по заполнению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27585"/>
                  </a:ext>
                </a:extLst>
              </a:tr>
              <a:tr h="337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Укажите название Вашей компании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</a:rPr>
                        <a:t>клиент вносит название</a:t>
                      </a:r>
                      <a:endParaRPr lang="ru-RU" sz="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184026"/>
                  </a:ext>
                </a:extLst>
              </a:tr>
              <a:tr h="3074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Кто Ваш фронт-менеджер (контактное лицо от </a:t>
                      </a:r>
                      <a:r>
                        <a:rPr lang="ru-RU" sz="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СИБУРа</a:t>
                      </a:r>
                      <a:r>
                        <a:rPr lang="ru-RU" sz="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)?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клиент вносит </a:t>
                      </a:r>
                      <a:r>
                        <a:rPr lang="ru-RU" sz="8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ФИО</a:t>
                      </a:r>
                      <a:endParaRPr lang="ru-RU" sz="8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839969"/>
                  </a:ext>
                </a:extLst>
              </a:tr>
              <a:tr h="790418">
                <a:tc>
                  <a:txBody>
                    <a:bodyPr/>
                    <a:lstStyle/>
                    <a:p>
                      <a:pPr marL="0" marR="0" lvl="0" indent="0" algn="l" defTabSz="779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 какого рода проблемами столкнулись?</a:t>
                      </a: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 варианта ответов:</a:t>
                      </a: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Нет возможности купить</a:t>
                      </a: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Нет возможности привезти в РФ</a:t>
                      </a: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Нет возможности подобрать аналог</a:t>
                      </a: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 другое</a:t>
                      </a: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(тип ответа – множественный выбор)</a:t>
                      </a:r>
                      <a:endParaRPr lang="ru-RU" sz="8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162851"/>
                  </a:ext>
                </a:extLst>
              </a:tr>
              <a:tr h="10196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 каким типом сырья у Вас возникли сложности</a:t>
                      </a:r>
                      <a:r>
                        <a:rPr lang="ru-RU" sz="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Заполняется для каждой проблемной позиции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Если </a:t>
                      </a:r>
                      <a: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возможно, сделать закрепленные варианты ответов</a:t>
                      </a:r>
                      <a:endParaRPr lang="ru-RU" sz="8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ru-RU" sz="8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варианта ответов:</a:t>
                      </a:r>
                      <a:br>
                        <a:rPr lang="ru-RU" sz="8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 полимер</a:t>
                      </a:r>
                      <a:b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 добавки</a:t>
                      </a:r>
                      <a:b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80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 другое</a:t>
                      </a:r>
                      <a:endParaRPr lang="ru-RU" sz="8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848123"/>
                  </a:ext>
                </a:extLst>
              </a:tr>
              <a:tr h="4706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Сообщите производителя и марку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</a:rPr>
                        <a:t>сырья, 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с которым у Вас возникли сложности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</a:rPr>
                        <a:t>клиент вносит информацию</a:t>
                      </a:r>
                      <a:endParaRPr lang="ru-RU" sz="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730821"/>
                  </a:ext>
                </a:extLst>
              </a:tr>
              <a:tr h="4706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Укажите потребность в сырье, с которым у Вас возникли сложности (в тоннах в месяц)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</a:rPr>
                        <a:t>клиент вносит информацию</a:t>
                      </a:r>
                      <a:endParaRPr lang="ru-RU" sz="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158709"/>
                  </a:ext>
                </a:extLst>
              </a:tr>
              <a:tr h="4706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Для производства каких изделий Вы используете сырье, с которым возникли сложности?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</a:rPr>
                        <a:t>клиент вносит информацию</a:t>
                      </a:r>
                      <a:endParaRPr lang="ru-RU" sz="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729616"/>
                  </a:ext>
                </a:extLst>
              </a:tr>
              <a:tr h="337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</a:rPr>
                        <a:t>Имеются ли у Вас дополнительные комментарии?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i="1" kern="1200" dirty="0">
                          <a:solidFill>
                            <a:schemeClr val="tx1"/>
                          </a:solidFill>
                          <a:effectLst/>
                        </a:rPr>
                        <a:t>клиент вносит комментарий (по желанию)</a:t>
                      </a:r>
                      <a:endParaRPr lang="ru-RU" sz="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3002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358775" y="3516284"/>
            <a:ext cx="3623504" cy="10092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ru-RU" sz="1200" b="1" dirty="0" smtClean="0">
                <a:solidFill>
                  <a:schemeClr val="tx2"/>
                </a:solidFill>
              </a:rPr>
              <a:t>Для </a:t>
            </a:r>
            <a:r>
              <a:rPr lang="ru-RU" sz="1200" b="1" dirty="0">
                <a:solidFill>
                  <a:schemeClr val="tx2"/>
                </a:solidFill>
              </a:rPr>
              <a:t>этого по каждой позиции необходимо заполнить форму обратной </a:t>
            </a:r>
            <a:r>
              <a:rPr lang="ru-RU" sz="1200" b="1" dirty="0" smtClean="0">
                <a:solidFill>
                  <a:schemeClr val="tx2"/>
                </a:solidFill>
              </a:rPr>
              <a:t>связи</a:t>
            </a:r>
            <a:endParaRPr lang="ru-RU" sz="1200" b="1" dirty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1200" dirty="0" smtClean="0">
                <a:solidFill>
                  <a:schemeClr val="tx2"/>
                </a:solidFill>
              </a:rPr>
              <a:t>Мы </a:t>
            </a:r>
            <a:r>
              <a:rPr lang="ru-RU" sz="1200" dirty="0">
                <a:solidFill>
                  <a:schemeClr val="tx2"/>
                </a:solidFill>
              </a:rPr>
              <a:t>примем </a:t>
            </a:r>
            <a:r>
              <a:rPr lang="ru-RU" sz="1200" dirty="0" smtClean="0">
                <a:solidFill>
                  <a:schemeClr val="tx2"/>
                </a:solidFill>
              </a:rPr>
              <a:t>информацию </a:t>
            </a:r>
            <a:r>
              <a:rPr lang="ru-RU" sz="1200" dirty="0">
                <a:solidFill>
                  <a:schemeClr val="tx2"/>
                </a:solidFill>
              </a:rPr>
              <a:t>в проработку, а наши специалисты </a:t>
            </a:r>
            <a:r>
              <a:rPr lang="ru-RU" sz="1200" dirty="0" smtClean="0">
                <a:solidFill>
                  <a:schemeClr val="tx2"/>
                </a:solidFill>
              </a:rPr>
              <a:t>при необходимости </a:t>
            </a:r>
            <a:r>
              <a:rPr lang="ru-RU" sz="1200" dirty="0">
                <a:solidFill>
                  <a:schemeClr val="tx2"/>
                </a:solidFill>
              </a:rPr>
              <a:t>с вами </a:t>
            </a:r>
            <a:r>
              <a:rPr lang="ru-RU" sz="1200" dirty="0" smtClean="0">
                <a:solidFill>
                  <a:schemeClr val="tx2"/>
                </a:solidFill>
              </a:rPr>
              <a:t>свяжутся.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13295" y="3466407"/>
            <a:ext cx="3963844" cy="473826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 bwMode="auto">
          <a:xfrm rot="5400000">
            <a:off x="4192331" y="3631320"/>
            <a:ext cx="313617" cy="144000"/>
          </a:xfrm>
          <a:prstGeom prst="triangl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58775" y="1109620"/>
            <a:ext cx="3623504" cy="4175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tx2"/>
                </a:solidFill>
              </a:rPr>
              <a:t>Информацию по возникшей проблематике можно </a:t>
            </a:r>
            <a:r>
              <a:rPr lang="ru-RU" sz="1200" dirty="0" smtClean="0">
                <a:solidFill>
                  <a:schemeClr val="tx2"/>
                </a:solidFill>
              </a:rPr>
              <a:t>направить: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0" name="Овал 19"/>
          <p:cNvSpPr>
            <a:spLocks noChangeAspect="1"/>
          </p:cNvSpPr>
          <p:nvPr/>
        </p:nvSpPr>
        <p:spPr bwMode="auto">
          <a:xfrm>
            <a:off x="359595" y="1645365"/>
            <a:ext cx="252000" cy="252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Овал 22"/>
          <p:cNvSpPr>
            <a:spLocks noChangeAspect="1"/>
          </p:cNvSpPr>
          <p:nvPr/>
        </p:nvSpPr>
        <p:spPr bwMode="auto">
          <a:xfrm>
            <a:off x="387036" y="2559228"/>
            <a:ext cx="252000" cy="252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39800" y="1668988"/>
            <a:ext cx="1381026" cy="5539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 smtClean="0"/>
              <a:t>в </a:t>
            </a:r>
            <a:r>
              <a:rPr lang="ru-RU" sz="1200" dirty="0"/>
              <a:t>личном кабинете в системе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dirty="0" smtClean="0"/>
              <a:t>E-commerce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64176" y="2579257"/>
            <a:ext cx="1813288" cy="5539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 smtClean="0">
                <a:solidFill>
                  <a:schemeClr val="tx2"/>
                </a:solidFill>
              </a:rPr>
              <a:t>на почту клиентского менеджера отдела продаж</a:t>
            </a:r>
          </a:p>
        </p:txBody>
      </p:sp>
    </p:spTree>
    <p:extLst>
      <p:ext uri="{BB962C8B-B14F-4D97-AF65-F5344CB8AC3E}">
        <p14:creationId xmlns:p14="http://schemas.microsoft.com/office/powerpoint/2010/main" val="16496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Ваши контакты в Сибур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3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7025" y="1128324"/>
            <a:ext cx="1368001" cy="1368000"/>
          </a:xfr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4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635" y="1128324"/>
            <a:ext cx="1368000" cy="136800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45"/>
          </p:nvPr>
        </p:nvSpPr>
        <p:spPr>
          <a:xfrm>
            <a:off x="2517026" y="2620732"/>
            <a:ext cx="1368000" cy="1733550"/>
          </a:xfrm>
        </p:spPr>
        <p:txBody>
          <a:bodyPr vert="horz" lIns="0" tIns="0" rIns="0" bIns="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/>
              <a:t>Безух</a:t>
            </a:r>
          </a:p>
          <a:p>
            <a:pPr algn="ctr">
              <a:spcAft>
                <a:spcPts val="0"/>
              </a:spcAft>
            </a:pPr>
            <a:r>
              <a:rPr lang="ru-RU" dirty="0" smtClean="0"/>
              <a:t>Руслан</a:t>
            </a:r>
          </a:p>
          <a:p>
            <a:pPr algn="ctr"/>
            <a:r>
              <a:rPr lang="ru-RU" dirty="0" smtClean="0"/>
              <a:t>Михайлович</a:t>
            </a:r>
            <a:endParaRPr lang="ru-RU" dirty="0"/>
          </a:p>
          <a:p>
            <a:pPr algn="ctr">
              <a:spcAft>
                <a:spcPts val="0"/>
              </a:spcAft>
            </a:pPr>
            <a:r>
              <a:rPr lang="ru-RU" sz="900" b="0" dirty="0" smtClean="0"/>
              <a:t>Эксперт</a:t>
            </a:r>
          </a:p>
          <a:p>
            <a:pPr algn="ctr">
              <a:spcAft>
                <a:spcPts val="0"/>
              </a:spcAft>
            </a:pPr>
            <a:r>
              <a:rPr lang="ru-RU" sz="900" b="0" dirty="0" smtClean="0"/>
              <a:t>Технический сервис</a:t>
            </a:r>
          </a:p>
          <a:p>
            <a:pPr algn="ctr">
              <a:spcAft>
                <a:spcPts val="0"/>
              </a:spcAft>
            </a:pPr>
            <a:endParaRPr lang="ru-RU" sz="900" b="0" dirty="0"/>
          </a:p>
          <a:p>
            <a:pPr algn="ctr">
              <a:spcAft>
                <a:spcPts val="0"/>
              </a:spcAft>
            </a:pPr>
            <a:r>
              <a:rPr lang="ru-RU" sz="900" b="0" dirty="0"/>
              <a:t>+7 </a:t>
            </a:r>
            <a:r>
              <a:rPr lang="ru-RU" sz="900" b="0" dirty="0" smtClean="0"/>
              <a:t>963 681 28 28</a:t>
            </a:r>
            <a:endParaRPr lang="ru-RU" sz="900" b="0" dirty="0"/>
          </a:p>
          <a:p>
            <a:pPr algn="ctr">
              <a:spcAft>
                <a:spcPts val="0"/>
              </a:spcAft>
            </a:pPr>
            <a:r>
              <a:rPr lang="en-US" sz="900" b="0" dirty="0" smtClean="0"/>
              <a:t>bezukhrm@sibur.ru</a:t>
            </a:r>
            <a:endParaRPr lang="ru-RU" sz="900" b="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46"/>
          </p:nvPr>
        </p:nvSpPr>
        <p:spPr>
          <a:xfrm>
            <a:off x="629154" y="2620732"/>
            <a:ext cx="1368000" cy="173355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/>
              <a:t>Хапренко</a:t>
            </a:r>
            <a:endParaRPr lang="ru-RU" dirty="0"/>
          </a:p>
          <a:p>
            <a:pPr algn="ctr">
              <a:spcAft>
                <a:spcPts val="0"/>
              </a:spcAft>
            </a:pPr>
            <a:r>
              <a:rPr lang="ru-RU" dirty="0" smtClean="0"/>
              <a:t>Владимир</a:t>
            </a:r>
            <a:endParaRPr lang="ru-RU" dirty="0"/>
          </a:p>
          <a:p>
            <a:pPr algn="ctr"/>
            <a:r>
              <a:rPr lang="ru-RU" dirty="0" smtClean="0"/>
              <a:t>Викторович</a:t>
            </a:r>
            <a:endParaRPr lang="ru-RU" dirty="0"/>
          </a:p>
          <a:p>
            <a:pPr algn="ctr">
              <a:spcAft>
                <a:spcPts val="0"/>
              </a:spcAft>
            </a:pPr>
            <a:r>
              <a:rPr lang="ru-RU" sz="900" b="0" dirty="0"/>
              <a:t>Эксперт</a:t>
            </a:r>
          </a:p>
          <a:p>
            <a:pPr algn="ctr">
              <a:spcAft>
                <a:spcPts val="0"/>
              </a:spcAft>
            </a:pPr>
            <a:r>
              <a:rPr lang="ru-RU" sz="900" b="0" dirty="0"/>
              <a:t>Технический сервис</a:t>
            </a:r>
          </a:p>
          <a:p>
            <a:pPr algn="ctr">
              <a:spcAft>
                <a:spcPts val="0"/>
              </a:spcAft>
            </a:pPr>
            <a:endParaRPr lang="ru-RU" sz="900" b="0" dirty="0"/>
          </a:p>
          <a:p>
            <a:pPr algn="ctr">
              <a:spcAft>
                <a:spcPts val="0"/>
              </a:spcAft>
            </a:pPr>
            <a:r>
              <a:rPr lang="ru-RU" sz="900" b="0" dirty="0"/>
              <a:t>+7 </a:t>
            </a:r>
            <a:r>
              <a:rPr lang="en-US" sz="900" b="0" dirty="0" smtClean="0"/>
              <a:t>985 990 25 79</a:t>
            </a:r>
            <a:endParaRPr lang="ru-RU" sz="900" b="0" dirty="0"/>
          </a:p>
          <a:p>
            <a:pPr algn="ctr">
              <a:spcAft>
                <a:spcPts val="0"/>
              </a:spcAft>
            </a:pPr>
            <a:r>
              <a:rPr lang="en-US" sz="900" b="0" dirty="0" smtClean="0"/>
              <a:t>khaprenkovv@sibur.ru</a:t>
            </a:r>
            <a:endParaRPr lang="ru-RU" sz="900" b="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20510"/>
            <a:ext cx="1285907" cy="12859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06" y="1100997"/>
            <a:ext cx="381229" cy="3987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857907" y="1663463"/>
            <a:ext cx="25603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https://vk.com/sibur_polylab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06" y="2949265"/>
            <a:ext cx="376532" cy="3765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790500"/>
            <a:ext cx="1285907" cy="126740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910506" y="3536083"/>
            <a:ext cx="25650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https://t.me/siburpolylab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7130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12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4" name="Объект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Ключевые приоритеты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44"/>
          </p:nvPr>
        </p:nvSpPr>
        <p:spPr>
          <a:xfrm>
            <a:off x="481335" y="1724558"/>
            <a:ext cx="3588069" cy="847192"/>
          </a:xfrm>
        </p:spPr>
        <p:txBody>
          <a:bodyPr/>
          <a:lstStyle/>
          <a:p>
            <a:r>
              <a:rPr lang="ru-RU" dirty="0"/>
              <a:t>Стабильное </a:t>
            </a:r>
            <a:r>
              <a:rPr lang="ru-RU" dirty="0" smtClean="0"/>
              <a:t>производство</a:t>
            </a:r>
            <a:endParaRPr lang="ru-RU" dirty="0"/>
          </a:p>
          <a:p>
            <a:pPr lvl="1"/>
            <a:r>
              <a:rPr lang="ru-RU" b="0" dirty="0" smtClean="0"/>
              <a:t>Сохранение </a:t>
            </a:r>
            <a:r>
              <a:rPr lang="ru-RU" b="0" dirty="0"/>
              <a:t>марочного ассортимента</a:t>
            </a:r>
          </a:p>
          <a:p>
            <a:pPr lvl="1"/>
            <a:r>
              <a:rPr lang="ru-RU" b="0" dirty="0" smtClean="0"/>
              <a:t>Достаточные объёмы </a:t>
            </a:r>
            <a:r>
              <a:rPr lang="ru-RU" b="0" dirty="0"/>
              <a:t>производства</a:t>
            </a:r>
          </a:p>
          <a:p>
            <a:endParaRPr lang="ru-RU" b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45"/>
          </p:nvPr>
        </p:nvSpPr>
        <p:spPr>
          <a:xfrm>
            <a:off x="481335" y="3401769"/>
            <a:ext cx="3345904" cy="877801"/>
          </a:xfrm>
        </p:spPr>
        <p:txBody>
          <a:bodyPr/>
          <a:lstStyle/>
          <a:p>
            <a:r>
              <a:rPr lang="ru-RU" dirty="0" smtClean="0"/>
              <a:t>Качество</a:t>
            </a:r>
            <a:endParaRPr lang="ru-RU" dirty="0"/>
          </a:p>
          <a:p>
            <a:pPr lvl="1"/>
            <a:r>
              <a:rPr lang="ru-RU" b="0" dirty="0" smtClean="0"/>
              <a:t>Сохранение </a:t>
            </a:r>
            <a:r>
              <a:rPr lang="ru-RU" b="0" dirty="0"/>
              <a:t>качества базовых марок</a:t>
            </a:r>
          </a:p>
          <a:p>
            <a:pPr lvl="1"/>
            <a:r>
              <a:rPr lang="ru-RU" b="0" dirty="0"/>
              <a:t>Стабильное качество специальных </a:t>
            </a:r>
            <a:r>
              <a:rPr lang="ru-RU" b="0" dirty="0" smtClean="0"/>
              <a:t>марок</a:t>
            </a:r>
            <a:endParaRPr lang="ru-RU" b="0" dirty="0"/>
          </a:p>
          <a:p>
            <a:pPr lvl="1"/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46"/>
          </p:nvPr>
        </p:nvSpPr>
        <p:spPr>
          <a:xfrm>
            <a:off x="4572000" y="1724556"/>
            <a:ext cx="3672699" cy="847193"/>
          </a:xfrm>
        </p:spPr>
        <p:txBody>
          <a:bodyPr/>
          <a:lstStyle/>
          <a:p>
            <a:r>
              <a:rPr lang="ru-RU" dirty="0" smtClean="0"/>
              <a:t>Поддержка партнеров</a:t>
            </a:r>
          </a:p>
          <a:p>
            <a:pPr lvl="1"/>
            <a:r>
              <a:rPr lang="ru-RU" b="0" dirty="0" smtClean="0"/>
              <a:t>Альтернативные добавки и </a:t>
            </a:r>
            <a:r>
              <a:rPr lang="ru-RU" b="0" dirty="0" err="1"/>
              <a:t>мастербатчи</a:t>
            </a:r>
            <a:endParaRPr lang="ru-RU" b="0" dirty="0"/>
          </a:p>
          <a:p>
            <a:pPr lvl="1"/>
            <a:r>
              <a:rPr lang="ru-RU" b="0" dirty="0"/>
              <a:t>Рекомендации по ведению переработки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47"/>
          </p:nvPr>
        </p:nvSpPr>
        <p:spPr>
          <a:xfrm>
            <a:off x="4572000" y="3401769"/>
            <a:ext cx="4213225" cy="1010851"/>
          </a:xfrm>
        </p:spPr>
        <p:txBody>
          <a:bodyPr/>
          <a:lstStyle/>
          <a:p>
            <a:r>
              <a:rPr lang="ru-RU" dirty="0" err="1" smtClean="0"/>
              <a:t>Импортозамещение</a:t>
            </a:r>
            <a:endParaRPr lang="ru-RU" dirty="0" smtClean="0"/>
          </a:p>
          <a:p>
            <a:pPr lvl="1"/>
            <a:r>
              <a:rPr lang="ru-RU" b="0" dirty="0" smtClean="0"/>
              <a:t>Рекомендации </a:t>
            </a:r>
            <a:r>
              <a:rPr lang="ru-RU" b="0" dirty="0"/>
              <a:t>по альтернативному сырью СИБУР</a:t>
            </a:r>
          </a:p>
          <a:p>
            <a:pPr lvl="1"/>
            <a:r>
              <a:rPr lang="ru-RU" b="0" dirty="0"/>
              <a:t>Подбор и разработка необходимых рецептур для </a:t>
            </a:r>
            <a:r>
              <a:rPr lang="ru-RU" b="0" dirty="0" smtClean="0"/>
              <a:t>клиента</a:t>
            </a:r>
            <a:endParaRPr lang="ru-RU" b="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0" y="1196600"/>
            <a:ext cx="468000" cy="46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2" y="2913675"/>
            <a:ext cx="467178" cy="4671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86" y="1293221"/>
            <a:ext cx="389112" cy="3891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86" y="2913675"/>
            <a:ext cx="452670" cy="4526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58776" y="1020510"/>
            <a:ext cx="3379848" cy="3530853"/>
          </a:xfrm>
          <a:prstGeom prst="rect">
            <a:avLst/>
          </a:prstGeom>
          <a:noFill/>
          <a:ln w="28575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Прямоугольник 105"/>
          <p:cNvSpPr/>
          <p:nvPr/>
        </p:nvSpPr>
        <p:spPr bwMode="auto">
          <a:xfrm>
            <a:off x="0" y="1020510"/>
            <a:ext cx="4572000" cy="23024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Прямоугольник 100"/>
          <p:cNvSpPr/>
          <p:nvPr/>
        </p:nvSpPr>
        <p:spPr bwMode="auto">
          <a:xfrm>
            <a:off x="-30181" y="3322930"/>
            <a:ext cx="9174181" cy="12284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Большой объём </a:t>
            </a:r>
            <a:r>
              <a:rPr lang="ru-RU" dirty="0" err="1"/>
              <a:t>омологаций</a:t>
            </a:r>
            <a:r>
              <a:rPr lang="ru-RU" dirty="0"/>
              <a:t> в ближайшие полгода приведёт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изменениям подхода к тестированию продуктов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Прямоугольник 9"/>
          <p:cNvSpPr>
            <a:spLocks/>
          </p:cNvSpPr>
          <p:nvPr/>
        </p:nvSpPr>
        <p:spPr bwMode="auto">
          <a:xfrm>
            <a:off x="-30181" y="1621040"/>
            <a:ext cx="3203125" cy="15657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Лабораторное тестирование нового катализатора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Полное тестирование и аттестация используемых добавок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Исследование и подбор лучших рецептур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ОПВ на новом катализаторе и рецептуре добавок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err="1">
                <a:latin typeface="Arial" charset="0"/>
              </a:rPr>
              <a:t>Омологация</a:t>
            </a:r>
            <a:r>
              <a:rPr lang="ru-RU" sz="800" dirty="0">
                <a:latin typeface="Arial" charset="0"/>
              </a:rPr>
              <a:t> в </a:t>
            </a:r>
            <a:r>
              <a:rPr lang="ru-RU" sz="800" dirty="0" err="1">
                <a:latin typeface="Arial" charset="0"/>
              </a:rPr>
              <a:t>Полилаб</a:t>
            </a:r>
            <a:endParaRPr lang="ru-RU" sz="800" dirty="0">
              <a:latin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Детальный </a:t>
            </a:r>
            <a:r>
              <a:rPr lang="ru-RU" sz="800" dirty="0">
                <a:latin typeface="Arial" charset="0"/>
              </a:rPr>
              <a:t>подбор рекомендаций по переработке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>
                <a:latin typeface="Arial" charset="0"/>
              </a:rPr>
              <a:t>Определение всех характеристик на готовых изделиях 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>
                <a:latin typeface="Arial" charset="0"/>
              </a:rPr>
              <a:t>Тест продукта у клиента</a:t>
            </a:r>
          </a:p>
          <a:p>
            <a:pPr algn="r"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Успешное </a:t>
            </a:r>
            <a:r>
              <a:rPr lang="ru-RU" sz="800" dirty="0">
                <a:latin typeface="Arial" charset="0"/>
              </a:rPr>
              <a:t>внедрение и серийная поставка </a:t>
            </a:r>
            <a:r>
              <a:rPr lang="ru-RU" sz="800" dirty="0" smtClean="0">
                <a:latin typeface="Arial" charset="0"/>
              </a:rPr>
              <a:t>материала</a:t>
            </a:r>
            <a:endParaRPr lang="ru-RU" sz="800" dirty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5800" y="1121187"/>
            <a:ext cx="1287145" cy="366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/>
                </a:solidFill>
              </a:rPr>
              <a:t>Обычный цикл </a:t>
            </a:r>
            <a:r>
              <a:rPr lang="ru-RU" sz="1200" b="1" dirty="0" err="1" smtClean="0">
                <a:solidFill>
                  <a:schemeClr val="tx2"/>
                </a:solidFill>
              </a:rPr>
              <a:t>омологации</a:t>
            </a:r>
            <a:endParaRPr lang="ru-RU" sz="1200" b="1" dirty="0" smtClean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>
            <a:spLocks/>
          </p:cNvSpPr>
          <p:nvPr/>
        </p:nvSpPr>
        <p:spPr bwMode="auto">
          <a:xfrm>
            <a:off x="6503828" y="1604403"/>
            <a:ext cx="2020802" cy="15967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900"/>
              </a:spcAft>
            </a:pPr>
            <a:r>
              <a:rPr lang="ru-RU" sz="800" dirty="0">
                <a:latin typeface="Arial" charset="0"/>
              </a:rPr>
              <a:t>Ускоренное тестирование катализаторов и </a:t>
            </a:r>
            <a:r>
              <a:rPr lang="ru-RU" sz="800" dirty="0" smtClean="0">
                <a:latin typeface="Arial" charset="0"/>
              </a:rPr>
              <a:t>добавок</a:t>
            </a:r>
          </a:p>
          <a:p>
            <a:pPr defTabSz="914400" fontAlgn="base">
              <a:spcBef>
                <a:spcPct val="0"/>
              </a:spcBef>
              <a:spcAft>
                <a:spcPts val="900"/>
              </a:spcAft>
            </a:pPr>
            <a:r>
              <a:rPr lang="ru-RU" sz="800" dirty="0">
                <a:latin typeface="Arial" charset="0"/>
              </a:rPr>
              <a:t>ОПВ на новом катализаторе </a:t>
            </a:r>
            <a:r>
              <a:rPr lang="ru-RU" sz="800" dirty="0" smtClean="0">
                <a:latin typeface="Arial" charset="0"/>
              </a:rPr>
              <a:t/>
            </a:r>
            <a:br>
              <a:rPr lang="ru-RU" sz="800" dirty="0" smtClean="0">
                <a:latin typeface="Arial" charset="0"/>
              </a:rPr>
            </a:br>
            <a:r>
              <a:rPr lang="ru-RU" sz="800" dirty="0" smtClean="0">
                <a:latin typeface="Arial" charset="0"/>
              </a:rPr>
              <a:t>и </a:t>
            </a:r>
            <a:r>
              <a:rPr lang="ru-RU" sz="800" dirty="0">
                <a:latin typeface="Arial" charset="0"/>
              </a:rPr>
              <a:t>альтернативных добавках</a:t>
            </a:r>
          </a:p>
          <a:p>
            <a:pPr defTabSz="914400" fontAlgn="base">
              <a:spcBef>
                <a:spcPct val="0"/>
              </a:spcBef>
              <a:spcAft>
                <a:spcPts val="900"/>
              </a:spcAft>
            </a:pPr>
            <a:r>
              <a:rPr lang="ru-RU" sz="800" dirty="0" err="1">
                <a:latin typeface="Arial" charset="0"/>
              </a:rPr>
              <a:t>Омологация</a:t>
            </a:r>
            <a:r>
              <a:rPr lang="ru-RU" sz="800" dirty="0">
                <a:latin typeface="Arial" charset="0"/>
              </a:rPr>
              <a:t> в </a:t>
            </a:r>
            <a:r>
              <a:rPr lang="ru-RU" sz="800" dirty="0" err="1">
                <a:latin typeface="Arial" charset="0"/>
              </a:rPr>
              <a:t>Полилаб</a:t>
            </a:r>
            <a:endParaRPr lang="ru-RU" sz="800" dirty="0"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ts val="900"/>
              </a:spcAft>
            </a:pPr>
            <a:r>
              <a:rPr lang="ru-RU" sz="800" dirty="0">
                <a:latin typeface="Arial" charset="0"/>
              </a:rPr>
              <a:t>Формирование рекомендаций по изменениям переработки и характеристикам готовых изделий </a:t>
            </a:r>
          </a:p>
          <a:p>
            <a:pPr defTabSz="914400" fontAlgn="base">
              <a:spcBef>
                <a:spcPct val="0"/>
              </a:spcBef>
              <a:spcAft>
                <a:spcPts val="900"/>
              </a:spcAft>
            </a:pPr>
            <a:r>
              <a:rPr lang="ru-RU" sz="800" dirty="0">
                <a:latin typeface="Arial" charset="0"/>
              </a:rPr>
              <a:t>Внедрение у </a:t>
            </a:r>
            <a:r>
              <a:rPr lang="ru-RU" sz="800" dirty="0" smtClean="0">
                <a:latin typeface="Arial" charset="0"/>
              </a:rPr>
              <a:t>клиента</a:t>
            </a:r>
            <a:endParaRPr lang="ru-RU" sz="800" dirty="0"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5839" y="1237352"/>
            <a:ext cx="1367880" cy="301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b="1" dirty="0" smtClean="0">
                <a:solidFill>
                  <a:schemeClr val="accent1"/>
                </a:solidFill>
              </a:rPr>
              <a:t>6</a:t>
            </a:r>
            <a:r>
              <a:rPr lang="ru-RU" sz="800" b="1" dirty="0" smtClean="0">
                <a:solidFill>
                  <a:schemeClr val="accent1"/>
                </a:solidFill>
              </a:rPr>
              <a:t>….</a:t>
            </a:r>
            <a:r>
              <a:rPr lang="ru-RU" sz="2800" b="1" dirty="0" smtClean="0">
                <a:solidFill>
                  <a:schemeClr val="accent1"/>
                </a:solidFill>
              </a:rPr>
              <a:t>8</a:t>
            </a:r>
            <a:r>
              <a:rPr lang="ru-RU" sz="1200" b="1" dirty="0" smtClean="0">
                <a:solidFill>
                  <a:schemeClr val="accent1"/>
                </a:solidFill>
              </a:rPr>
              <a:t> мес.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1648" y="1121187"/>
            <a:ext cx="16155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accent6"/>
                </a:solidFill>
              </a:rPr>
              <a:t>Цикл </a:t>
            </a:r>
            <a:r>
              <a:rPr lang="ru-RU" sz="1200" b="1" dirty="0" err="1">
                <a:solidFill>
                  <a:schemeClr val="accent6"/>
                </a:solidFill>
              </a:rPr>
              <a:t>омологации</a:t>
            </a:r>
            <a:r>
              <a:rPr lang="ru-RU" sz="1200" b="1" dirty="0">
                <a:solidFill>
                  <a:schemeClr val="accent6"/>
                </a:solidFill>
              </a:rPr>
              <a:t> </a:t>
            </a:r>
            <a:r>
              <a:rPr lang="ru-RU" sz="1200" b="1" dirty="0" smtClean="0">
                <a:solidFill>
                  <a:schemeClr val="accent6"/>
                </a:solidFill>
              </a:rPr>
              <a:t/>
            </a:r>
            <a:br>
              <a:rPr lang="ru-RU" sz="1200" b="1" dirty="0" smtClean="0">
                <a:solidFill>
                  <a:schemeClr val="accent6"/>
                </a:solidFill>
              </a:rPr>
            </a:br>
            <a:r>
              <a:rPr lang="ru-RU" sz="1200" b="1" dirty="0" smtClean="0">
                <a:solidFill>
                  <a:schemeClr val="accent6"/>
                </a:solidFill>
              </a:rPr>
              <a:t>в </a:t>
            </a:r>
            <a:r>
              <a:rPr lang="ru-RU" sz="1200" b="1" dirty="0">
                <a:solidFill>
                  <a:schemeClr val="accent6"/>
                </a:solidFill>
              </a:rPr>
              <a:t>новой реальности</a:t>
            </a:r>
            <a:endParaRPr lang="ru-RU" sz="1200" b="1" dirty="0" smtClean="0">
              <a:solidFill>
                <a:schemeClr val="accent6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32292" y="2388791"/>
            <a:ext cx="930942" cy="576293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108000" rIns="72000" bIns="360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r>
              <a:rPr lang="ru-RU" sz="800" b="1" dirty="0" smtClean="0">
                <a:solidFill>
                  <a:schemeClr val="bg1"/>
                </a:solidFill>
              </a:rPr>
              <a:t> … </a:t>
            </a:r>
            <a:r>
              <a:rPr lang="ru-RU" sz="2800" b="1" dirty="0" smtClean="0">
                <a:solidFill>
                  <a:schemeClr val="bg1"/>
                </a:solidFill>
              </a:rPr>
              <a:t>4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недели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584" y="3410495"/>
            <a:ext cx="8299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Ключевые изменения</a:t>
            </a:r>
          </a:p>
        </p:txBody>
      </p:sp>
      <p:sp>
        <p:nvSpPr>
          <p:cNvPr id="24" name="Прямоугольник 23"/>
          <p:cNvSpPr>
            <a:spLocks/>
          </p:cNvSpPr>
          <p:nvPr/>
        </p:nvSpPr>
        <p:spPr bwMode="auto">
          <a:xfrm>
            <a:off x="1556861" y="3758127"/>
            <a:ext cx="1117599" cy="378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bg2"/>
                </a:solidFill>
                <a:latin typeface="Arial" charset="0"/>
              </a:rPr>
              <a:t>Нет возможности корректировки </a:t>
            </a:r>
            <a:r>
              <a:rPr lang="ru-RU" sz="1000" dirty="0">
                <a:solidFill>
                  <a:schemeClr val="bg1"/>
                </a:solidFill>
                <a:latin typeface="Arial" charset="0"/>
              </a:rPr>
              <a:t>продукта по итогам обратной связи от </a:t>
            </a: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клиентов</a:t>
            </a:r>
            <a:endParaRPr lang="ru-RU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Прямоугольник 24"/>
          <p:cNvSpPr>
            <a:spLocks/>
          </p:cNvSpPr>
          <p:nvPr/>
        </p:nvSpPr>
        <p:spPr bwMode="auto">
          <a:xfrm>
            <a:off x="3150525" y="3758127"/>
            <a:ext cx="1343280" cy="378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bg2"/>
                </a:solidFill>
                <a:latin typeface="Arial" charset="0"/>
              </a:rPr>
              <a:t>Существенное сокращение времени </a:t>
            </a:r>
            <a:r>
              <a:rPr lang="ru-RU" sz="1000" dirty="0" err="1">
                <a:solidFill>
                  <a:schemeClr val="bg1"/>
                </a:solidFill>
                <a:latin typeface="Arial" charset="0"/>
              </a:rPr>
              <a:t>омологации</a:t>
            </a:r>
            <a:r>
              <a:rPr lang="ru-RU" sz="1000" dirty="0">
                <a:solidFill>
                  <a:schemeClr val="bg1"/>
                </a:solidFill>
                <a:latin typeface="Arial" charset="0"/>
              </a:rPr>
              <a:t> с нескольких месяцев до 2-4 недель</a:t>
            </a:r>
          </a:p>
        </p:txBody>
      </p:sp>
      <p:sp>
        <p:nvSpPr>
          <p:cNvPr id="26" name="Прямоугольник 25"/>
          <p:cNvSpPr>
            <a:spLocks/>
          </p:cNvSpPr>
          <p:nvPr/>
        </p:nvSpPr>
        <p:spPr bwMode="auto">
          <a:xfrm>
            <a:off x="4823768" y="3758127"/>
            <a:ext cx="1782499" cy="378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chemeClr val="bg2"/>
                </a:solidFill>
                <a:latin typeface="Arial" charset="0"/>
              </a:rPr>
              <a:t>Изменение характеристик </a:t>
            </a:r>
            <a:r>
              <a:rPr lang="ru-RU" sz="1000" dirty="0">
                <a:solidFill>
                  <a:schemeClr val="bg1"/>
                </a:solidFill>
                <a:latin typeface="Arial" charset="0"/>
              </a:rPr>
              <a:t>вследствие изменения полимера и применения альтернативных </a:t>
            </a: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000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добавок</a:t>
            </a:r>
            <a:endParaRPr lang="ru-RU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Прямоугольник 26"/>
          <p:cNvSpPr>
            <a:spLocks/>
          </p:cNvSpPr>
          <p:nvPr/>
        </p:nvSpPr>
        <p:spPr bwMode="auto">
          <a:xfrm>
            <a:off x="6764156" y="3758127"/>
            <a:ext cx="2092960" cy="378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chemeClr val="bg2"/>
                </a:solidFill>
                <a:latin typeface="Arial" charset="0"/>
              </a:rPr>
              <a:t>Необходима готовность со стороны потребителей </a:t>
            </a:r>
            <a:r>
              <a:rPr lang="ru-RU" sz="1000" dirty="0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ru-RU" sz="1000" dirty="0" smtClean="0">
                <a:solidFill>
                  <a:schemeClr val="bg2"/>
                </a:solidFill>
                <a:latin typeface="Arial" charset="0"/>
              </a:rPr>
            </a:br>
            <a:r>
              <a:rPr lang="ru-RU" sz="1000" dirty="0" smtClean="0">
                <a:solidFill>
                  <a:schemeClr val="bg1"/>
                </a:solidFill>
                <a:latin typeface="Arial" charset="0"/>
              </a:rPr>
              <a:t>к </a:t>
            </a:r>
            <a:r>
              <a:rPr lang="ru-RU" sz="1000" dirty="0">
                <a:solidFill>
                  <a:schemeClr val="bg1"/>
                </a:solidFill>
                <a:latin typeface="Arial" charset="0"/>
              </a:rPr>
              <a:t>открытому диалогу и изменению параметров переработки и характеристик готовых изделий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703470" y="1126284"/>
            <a:ext cx="18143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tx2"/>
                </a:solidFill>
              </a:rPr>
              <a:t>Омологация</a:t>
            </a:r>
            <a:r>
              <a:rPr lang="ru-RU" sz="1200" b="1" dirty="0">
                <a:solidFill>
                  <a:schemeClr val="tx2"/>
                </a:solidFill>
              </a:rPr>
              <a:t> продукта</a:t>
            </a:r>
          </a:p>
        </p:txBody>
      </p:sp>
      <p:sp>
        <p:nvSpPr>
          <p:cNvPr id="29" name="Дуга 28"/>
          <p:cNvSpPr>
            <a:spLocks noChangeAspect="1"/>
          </p:cNvSpPr>
          <p:nvPr/>
        </p:nvSpPr>
        <p:spPr bwMode="auto">
          <a:xfrm>
            <a:off x="3446108" y="1472310"/>
            <a:ext cx="252000" cy="252000"/>
          </a:xfrm>
          <a:prstGeom prst="arc">
            <a:avLst>
              <a:gd name="adj1" fmla="val 10621271"/>
              <a:gd name="adj2" fmla="val 16530072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Прямая со стрелкой 31"/>
          <p:cNvCxnSpPr>
            <a:endCxn id="29" idx="2"/>
          </p:cNvCxnSpPr>
          <p:nvPr/>
        </p:nvCxnSpPr>
        <p:spPr bwMode="auto">
          <a:xfrm flipH="1" flipV="1">
            <a:off x="3584186" y="1472890"/>
            <a:ext cx="864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 стрелкой 33"/>
          <p:cNvCxnSpPr/>
          <p:nvPr/>
        </p:nvCxnSpPr>
        <p:spPr bwMode="auto">
          <a:xfrm>
            <a:off x="3446108" y="1598309"/>
            <a:ext cx="0" cy="1656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Овал 29"/>
          <p:cNvSpPr>
            <a:spLocks noChangeAspect="1"/>
          </p:cNvSpPr>
          <p:nvPr/>
        </p:nvSpPr>
        <p:spPr bwMode="auto">
          <a:xfrm>
            <a:off x="4445999" y="1351479"/>
            <a:ext cx="252000" cy="252000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Овал 36"/>
          <p:cNvSpPr>
            <a:spLocks noChangeAspect="1"/>
          </p:cNvSpPr>
          <p:nvPr/>
        </p:nvSpPr>
        <p:spPr bwMode="auto">
          <a:xfrm>
            <a:off x="3401108" y="1647003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Овал 37"/>
          <p:cNvSpPr>
            <a:spLocks noChangeAspect="1"/>
          </p:cNvSpPr>
          <p:nvPr/>
        </p:nvSpPr>
        <p:spPr bwMode="auto">
          <a:xfrm>
            <a:off x="3401108" y="1817570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Овал 38"/>
          <p:cNvSpPr>
            <a:spLocks noChangeAspect="1"/>
          </p:cNvSpPr>
          <p:nvPr/>
        </p:nvSpPr>
        <p:spPr bwMode="auto">
          <a:xfrm>
            <a:off x="3401108" y="1988137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Овал 39"/>
          <p:cNvSpPr>
            <a:spLocks noChangeAspect="1"/>
          </p:cNvSpPr>
          <p:nvPr/>
        </p:nvSpPr>
        <p:spPr bwMode="auto">
          <a:xfrm>
            <a:off x="3401108" y="2158704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Овал 40"/>
          <p:cNvSpPr>
            <a:spLocks noChangeAspect="1"/>
          </p:cNvSpPr>
          <p:nvPr/>
        </p:nvSpPr>
        <p:spPr bwMode="auto">
          <a:xfrm>
            <a:off x="3401108" y="2329271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Овал 41"/>
          <p:cNvSpPr>
            <a:spLocks noChangeAspect="1"/>
          </p:cNvSpPr>
          <p:nvPr/>
        </p:nvSpPr>
        <p:spPr bwMode="auto">
          <a:xfrm>
            <a:off x="3401108" y="2499838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Овал 42"/>
          <p:cNvSpPr>
            <a:spLocks noChangeAspect="1"/>
          </p:cNvSpPr>
          <p:nvPr/>
        </p:nvSpPr>
        <p:spPr bwMode="auto">
          <a:xfrm>
            <a:off x="3401108" y="2670405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Ромб 44"/>
          <p:cNvSpPr>
            <a:spLocks noChangeAspect="1"/>
          </p:cNvSpPr>
          <p:nvPr/>
        </p:nvSpPr>
        <p:spPr bwMode="auto">
          <a:xfrm>
            <a:off x="3392108" y="2840972"/>
            <a:ext cx="108000" cy="108000"/>
          </a:xfrm>
          <a:prstGeom prst="diamond">
            <a:avLst/>
          </a:prstGeom>
          <a:solidFill>
            <a:schemeClr val="accent6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Овал 45"/>
          <p:cNvSpPr>
            <a:spLocks noChangeAspect="1"/>
          </p:cNvSpPr>
          <p:nvPr/>
        </p:nvSpPr>
        <p:spPr bwMode="auto">
          <a:xfrm>
            <a:off x="3401108" y="3029541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Дуга 47"/>
          <p:cNvSpPr>
            <a:spLocks noChangeAspect="1"/>
          </p:cNvSpPr>
          <p:nvPr/>
        </p:nvSpPr>
        <p:spPr bwMode="auto">
          <a:xfrm flipH="1">
            <a:off x="5429706" y="1472310"/>
            <a:ext cx="252000" cy="252000"/>
          </a:xfrm>
          <a:prstGeom prst="arc">
            <a:avLst>
              <a:gd name="adj1" fmla="val 10761392"/>
              <a:gd name="adj2" fmla="val 16530072"/>
            </a:avLst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 bwMode="auto">
          <a:xfrm flipV="1">
            <a:off x="4681672" y="1472890"/>
            <a:ext cx="864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Прямая со стрелкой 49"/>
          <p:cNvCxnSpPr/>
          <p:nvPr/>
        </p:nvCxnSpPr>
        <p:spPr bwMode="auto">
          <a:xfrm>
            <a:off x="5681704" y="1598309"/>
            <a:ext cx="0" cy="72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Дуга 55"/>
          <p:cNvSpPr>
            <a:spLocks noChangeAspect="1"/>
          </p:cNvSpPr>
          <p:nvPr/>
        </p:nvSpPr>
        <p:spPr bwMode="auto">
          <a:xfrm flipH="1">
            <a:off x="3384223" y="2018257"/>
            <a:ext cx="252000" cy="252000"/>
          </a:xfrm>
          <a:prstGeom prst="arc">
            <a:avLst>
              <a:gd name="adj1" fmla="val 10621271"/>
              <a:gd name="adj2" fmla="val 16530072"/>
            </a:avLst>
          </a:prstGeom>
          <a:noFill/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Дуга 56"/>
          <p:cNvSpPr>
            <a:spLocks noChangeAspect="1"/>
          </p:cNvSpPr>
          <p:nvPr/>
        </p:nvSpPr>
        <p:spPr bwMode="auto">
          <a:xfrm flipH="1" flipV="1">
            <a:off x="3384223" y="2641964"/>
            <a:ext cx="252000" cy="252000"/>
          </a:xfrm>
          <a:prstGeom prst="arc">
            <a:avLst>
              <a:gd name="adj1" fmla="val 10621271"/>
              <a:gd name="adj2" fmla="val 16530072"/>
            </a:avLst>
          </a:prstGeom>
          <a:noFill/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701420" y="1949352"/>
            <a:ext cx="806070" cy="95151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b="1" dirty="0" smtClean="0">
                <a:latin typeface="Arial" charset="0"/>
              </a:rPr>
              <a:t>Ключевой этап</a:t>
            </a:r>
          </a:p>
          <a:p>
            <a:pPr defTabSz="914400" fontAlgn="base">
              <a:spcBef>
                <a:spcPct val="0"/>
              </a:spcBef>
              <a:spcAft>
                <a:spcPts val="400"/>
              </a:spcAft>
            </a:pPr>
            <a:r>
              <a:rPr lang="ru-RU" sz="800" dirty="0" smtClean="0">
                <a:latin typeface="Arial" charset="0"/>
              </a:rPr>
              <a:t>Получение ОС </a:t>
            </a:r>
            <a:r>
              <a:rPr lang="ru-RU" sz="800" dirty="0">
                <a:latin typeface="Arial" charset="0"/>
              </a:rPr>
              <a:t>от клиента, корректировка характеристик продукта</a:t>
            </a:r>
          </a:p>
        </p:txBody>
      </p:sp>
      <p:cxnSp>
        <p:nvCxnSpPr>
          <p:cNvPr id="60" name="Прямая со стрелкой 59"/>
          <p:cNvCxnSpPr/>
          <p:nvPr/>
        </p:nvCxnSpPr>
        <p:spPr bwMode="auto">
          <a:xfrm flipV="1">
            <a:off x="3633749" y="2150805"/>
            <a:ext cx="0" cy="610611"/>
          </a:xfrm>
          <a:prstGeom prst="straightConnector1">
            <a:avLst/>
          </a:prstGeom>
          <a:noFill/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64" name="Овал 63"/>
          <p:cNvSpPr>
            <a:spLocks noChangeAspect="1"/>
          </p:cNvSpPr>
          <p:nvPr/>
        </p:nvSpPr>
        <p:spPr bwMode="auto">
          <a:xfrm>
            <a:off x="3588749" y="2372805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5726703" y="1689008"/>
            <a:ext cx="754945" cy="1402192"/>
            <a:chOff x="5429707" y="1689008"/>
            <a:chExt cx="1051941" cy="1402192"/>
          </a:xfrm>
        </p:grpSpPr>
        <p:cxnSp>
          <p:nvCxnSpPr>
            <p:cNvPr id="66" name="Прямая соединительная линия 65"/>
            <p:cNvCxnSpPr/>
            <p:nvPr/>
          </p:nvCxnSpPr>
          <p:spPr bwMode="auto">
            <a:xfrm>
              <a:off x="5429707" y="1689008"/>
              <a:ext cx="1020122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Прямая соединительная линия 66"/>
            <p:cNvCxnSpPr/>
            <p:nvPr/>
          </p:nvCxnSpPr>
          <p:spPr bwMode="auto">
            <a:xfrm>
              <a:off x="5822814" y="1802628"/>
              <a:ext cx="627015" cy="208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Прямая соединительная линия 68"/>
            <p:cNvCxnSpPr/>
            <p:nvPr/>
          </p:nvCxnSpPr>
          <p:spPr bwMode="auto">
            <a:xfrm>
              <a:off x="5822814" y="1913474"/>
              <a:ext cx="590926" cy="4755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Прямая соединительная линия 70"/>
            <p:cNvCxnSpPr/>
            <p:nvPr/>
          </p:nvCxnSpPr>
          <p:spPr bwMode="auto">
            <a:xfrm>
              <a:off x="5822814" y="2024833"/>
              <a:ext cx="627015" cy="5883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Прямая соединительная линия 75"/>
            <p:cNvCxnSpPr/>
            <p:nvPr/>
          </p:nvCxnSpPr>
          <p:spPr bwMode="auto">
            <a:xfrm>
              <a:off x="5822814" y="2143840"/>
              <a:ext cx="658834" cy="94736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Прямая соединительная линия 78"/>
            <p:cNvCxnSpPr/>
            <p:nvPr/>
          </p:nvCxnSpPr>
          <p:spPr bwMode="auto">
            <a:xfrm>
              <a:off x="5429707" y="1801369"/>
              <a:ext cx="396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Прямая соединительная линия 79"/>
            <p:cNvCxnSpPr/>
            <p:nvPr/>
          </p:nvCxnSpPr>
          <p:spPr bwMode="auto">
            <a:xfrm>
              <a:off x="5429707" y="1913730"/>
              <a:ext cx="396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Прямая соединительная линия 80"/>
            <p:cNvCxnSpPr/>
            <p:nvPr/>
          </p:nvCxnSpPr>
          <p:spPr bwMode="auto">
            <a:xfrm>
              <a:off x="5429707" y="2026091"/>
              <a:ext cx="396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Прямая соединительная линия 81"/>
            <p:cNvCxnSpPr/>
            <p:nvPr/>
          </p:nvCxnSpPr>
          <p:spPr bwMode="auto">
            <a:xfrm>
              <a:off x="5429707" y="2138450"/>
              <a:ext cx="396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Овал 50"/>
          <p:cNvSpPr>
            <a:spLocks noChangeAspect="1"/>
          </p:cNvSpPr>
          <p:nvPr/>
        </p:nvSpPr>
        <p:spPr bwMode="auto">
          <a:xfrm>
            <a:off x="5636704" y="1642669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Овал 51"/>
          <p:cNvSpPr>
            <a:spLocks noChangeAspect="1"/>
          </p:cNvSpPr>
          <p:nvPr/>
        </p:nvSpPr>
        <p:spPr bwMode="auto">
          <a:xfrm>
            <a:off x="5636704" y="1753175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Овал 52"/>
          <p:cNvSpPr>
            <a:spLocks noChangeAspect="1"/>
          </p:cNvSpPr>
          <p:nvPr/>
        </p:nvSpPr>
        <p:spPr bwMode="auto">
          <a:xfrm>
            <a:off x="5636704" y="1866767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 bwMode="auto">
          <a:xfrm>
            <a:off x="5636704" y="1978201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 bwMode="auto">
          <a:xfrm>
            <a:off x="5636704" y="2089635"/>
            <a:ext cx="90000" cy="9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4" name="Группа 103"/>
          <p:cNvGrpSpPr>
            <a:grpSpLocks noChangeAspect="1"/>
          </p:cNvGrpSpPr>
          <p:nvPr/>
        </p:nvGrpSpPr>
        <p:grpSpPr>
          <a:xfrm>
            <a:off x="3155422" y="3382844"/>
            <a:ext cx="334981" cy="334981"/>
            <a:chOff x="3143549" y="3382844"/>
            <a:chExt cx="447089" cy="447089"/>
          </a:xfrm>
        </p:grpSpPr>
        <p:sp>
          <p:nvSpPr>
            <p:cNvPr id="98" name="Овал 97"/>
            <p:cNvSpPr/>
            <p:nvPr/>
          </p:nvSpPr>
          <p:spPr bwMode="auto">
            <a:xfrm>
              <a:off x="3143549" y="3382844"/>
              <a:ext cx="447089" cy="44708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656" y="3408388"/>
              <a:ext cx="396000" cy="396000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>
            <a:grpSpLocks noChangeAspect="1"/>
          </p:cNvGrpSpPr>
          <p:nvPr/>
        </p:nvGrpSpPr>
        <p:grpSpPr>
          <a:xfrm>
            <a:off x="4823769" y="3382844"/>
            <a:ext cx="334981" cy="334981"/>
            <a:chOff x="4869543" y="3382844"/>
            <a:chExt cx="447089" cy="447089"/>
          </a:xfrm>
        </p:grpSpPr>
        <p:sp>
          <p:nvSpPr>
            <p:cNvPr id="99" name="Овал 98"/>
            <p:cNvSpPr/>
            <p:nvPr/>
          </p:nvSpPr>
          <p:spPr bwMode="auto">
            <a:xfrm>
              <a:off x="4869543" y="3382844"/>
              <a:ext cx="447089" cy="44708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055" y="3390388"/>
              <a:ext cx="432000" cy="432000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>
            <a:grpSpLocks noChangeAspect="1"/>
          </p:cNvGrpSpPr>
          <p:nvPr/>
        </p:nvGrpSpPr>
        <p:grpSpPr>
          <a:xfrm>
            <a:off x="1556861" y="3382844"/>
            <a:ext cx="340315" cy="334981"/>
            <a:chOff x="1449377" y="3382844"/>
            <a:chExt cx="454208" cy="447089"/>
          </a:xfrm>
        </p:grpSpPr>
        <p:sp>
          <p:nvSpPr>
            <p:cNvPr id="97" name="Овал 96"/>
            <p:cNvSpPr/>
            <p:nvPr/>
          </p:nvSpPr>
          <p:spPr bwMode="auto">
            <a:xfrm>
              <a:off x="1449377" y="3382844"/>
              <a:ext cx="447089" cy="44708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585" y="3390388"/>
              <a:ext cx="432000" cy="432000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>
            <a:grpSpLocks noChangeAspect="1"/>
          </p:cNvGrpSpPr>
          <p:nvPr/>
        </p:nvGrpSpPr>
        <p:grpSpPr>
          <a:xfrm>
            <a:off x="6764156" y="3382844"/>
            <a:ext cx="334981" cy="334981"/>
            <a:chOff x="6849871" y="3382844"/>
            <a:chExt cx="447089" cy="447089"/>
          </a:xfrm>
        </p:grpSpPr>
        <p:sp>
          <p:nvSpPr>
            <p:cNvPr id="100" name="Овал 99"/>
            <p:cNvSpPr/>
            <p:nvPr/>
          </p:nvSpPr>
          <p:spPr bwMode="auto">
            <a:xfrm>
              <a:off x="6849871" y="3382844"/>
              <a:ext cx="447089" cy="44708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416" y="3390388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4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4167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78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3" y="132818"/>
            <a:ext cx="8426451" cy="617099"/>
          </a:xfrm>
        </p:spPr>
        <p:txBody>
          <a:bodyPr vert="horz"/>
          <a:lstStyle/>
          <a:p>
            <a:pPr algn="ctr"/>
            <a:r>
              <a:rPr lang="ru-RU" dirty="0"/>
              <a:t>ТЕКУЩИЕ РИСКИ ДЛЯ СЕГМЕНТА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ЛИТЬЕ </a:t>
            </a:r>
            <a:r>
              <a:rPr lang="ru-RU" dirty="0"/>
              <a:t>ПОД ДАВЛЕНИЕМ (</a:t>
            </a:r>
            <a:r>
              <a:rPr lang="ru-RU" dirty="0" smtClean="0"/>
              <a:t>ГОМОПОЛИМЕР ПРОПИЛЕНА)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65830"/>
              </p:ext>
            </p:extLst>
          </p:nvPr>
        </p:nvGraphicFramePr>
        <p:xfrm>
          <a:off x="121494" y="749917"/>
          <a:ext cx="8784381" cy="3118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303">
                  <a:extLst>
                    <a:ext uri="{9D8B030D-6E8A-4147-A177-3AD203B41FA5}">
                      <a16:colId xmlns:a16="http://schemas.microsoft.com/office/drawing/2014/main" val="3997354999"/>
                    </a:ext>
                  </a:extLst>
                </a:gridCol>
                <a:gridCol w="652230">
                  <a:extLst>
                    <a:ext uri="{9D8B030D-6E8A-4147-A177-3AD203B41FA5}">
                      <a16:colId xmlns:a16="http://schemas.microsoft.com/office/drawing/2014/main" val="603059901"/>
                    </a:ext>
                  </a:extLst>
                </a:gridCol>
                <a:gridCol w="2685650">
                  <a:extLst>
                    <a:ext uri="{9D8B030D-6E8A-4147-A177-3AD203B41FA5}">
                      <a16:colId xmlns:a16="http://schemas.microsoft.com/office/drawing/2014/main" val="1437344175"/>
                    </a:ext>
                  </a:extLst>
                </a:gridCol>
                <a:gridCol w="2186887">
                  <a:extLst>
                    <a:ext uri="{9D8B030D-6E8A-4147-A177-3AD203B41FA5}">
                      <a16:colId xmlns:a16="http://schemas.microsoft.com/office/drawing/2014/main" val="2482789677"/>
                    </a:ext>
                  </a:extLst>
                </a:gridCol>
                <a:gridCol w="2006311">
                  <a:extLst>
                    <a:ext uri="{9D8B030D-6E8A-4147-A177-3AD203B41FA5}">
                      <a16:colId xmlns:a16="http://schemas.microsoft.com/office/drawing/2014/main" val="487424248"/>
                    </a:ext>
                  </a:extLst>
                </a:gridCol>
              </a:tblGrid>
              <a:tr h="334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Марка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PP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ПТР,</a:t>
                      </a:r>
                      <a:b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г/10 мин 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Применение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Ожидания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Возможные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риски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8972"/>
                  </a:ext>
                </a:extLst>
              </a:tr>
              <a:tr h="1720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H030 GP 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Марки общего назначения</a:t>
                      </a: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Сохранение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свойств марки в рамках ТУ. 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Соответствие условиям безопасности в рамках ТР ТС 005/2011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Риски минимальные</a:t>
                      </a:r>
                      <a:endParaRPr lang="en-US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946181"/>
                  </a:ext>
                </a:extLst>
              </a:tr>
              <a:tr h="1749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H120 GP 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4802580"/>
                  </a:ext>
                </a:extLst>
              </a:tr>
              <a:tr h="1720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H250 GP 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4065418"/>
                  </a:ext>
                </a:extLst>
              </a:tr>
              <a:tr h="20759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H350 GP 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7731717"/>
                  </a:ext>
                </a:extLst>
              </a:tr>
              <a:tr h="1720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H450 GP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063600"/>
                  </a:ext>
                </a:extLst>
              </a:tr>
              <a:tr h="6192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Sibex </a:t>
                      </a:r>
                      <a:r>
                        <a:rPr lang="pt-B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H451 IM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Продукт с высокой текучестью расплава и хорошей перерабатываемостью. Повышенная прозрачность.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Возможно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снижение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прозрачности  и прочностных характеристик,  незначительное увеличение индекса желтизны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по сравнению с марками, выпускаемыми в 2021 году.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8184160"/>
                  </a:ext>
                </a:extLst>
              </a:tr>
              <a:tr h="6192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Sibex</a:t>
                      </a:r>
                      <a:r>
                        <a:rPr lang="en-US" sz="11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1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H452 IM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Продукт с высокой текучестью расплава и хорошей перерабатываемостью. Высокая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жесткость. 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6593509"/>
                  </a:ext>
                </a:extLst>
              </a:tr>
              <a:tr h="6192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Sibex</a:t>
                      </a:r>
                      <a:r>
                        <a:rPr lang="ru-RU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de-DE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 H552 IM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Продукт с высокой текучестью расплава и хорошей перерабатываемостью. Высокая жесткость. 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3864525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836" y="3894193"/>
            <a:ext cx="781962" cy="78942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1232" y="3895839"/>
            <a:ext cx="815601" cy="81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8661" y="3931123"/>
            <a:ext cx="600524" cy="74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70" y="3895602"/>
            <a:ext cx="717135" cy="717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856" y="4034489"/>
            <a:ext cx="1133944" cy="5861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433" y="3989301"/>
            <a:ext cx="652469" cy="652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9387" y="4191321"/>
            <a:ext cx="769750" cy="3115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2445" y="4035707"/>
            <a:ext cx="605027" cy="4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88475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905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55" y="140544"/>
            <a:ext cx="9092845" cy="672627"/>
          </a:xfrm>
        </p:spPr>
        <p:txBody>
          <a:bodyPr vert="horz"/>
          <a:lstStyle/>
          <a:p>
            <a:pPr algn="ctr"/>
            <a:r>
              <a:rPr lang="ru-RU" dirty="0"/>
              <a:t>ТЕКУЩИЕ РИСКИ ДЛЯ СЕГМЕНТА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ЛИТЬЕ </a:t>
            </a:r>
            <a:r>
              <a:rPr lang="ru-RU" dirty="0"/>
              <a:t>ПОД ДАВЛЕНИЕМ </a:t>
            </a:r>
            <a:r>
              <a:rPr lang="ru-RU" dirty="0" smtClean="0"/>
              <a:t>(СТАТСОПОЛИМЕР ПРОПИЛЕНА И ЭТИЛЕНА)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23990"/>
              </p:ext>
            </p:extLst>
          </p:nvPr>
        </p:nvGraphicFramePr>
        <p:xfrm>
          <a:off x="89522" y="813171"/>
          <a:ext cx="8920195" cy="1915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986">
                  <a:extLst>
                    <a:ext uri="{9D8B030D-6E8A-4147-A177-3AD203B41FA5}">
                      <a16:colId xmlns:a16="http://schemas.microsoft.com/office/drawing/2014/main" val="1056673436"/>
                    </a:ext>
                  </a:extLst>
                </a:gridCol>
                <a:gridCol w="601994">
                  <a:extLst>
                    <a:ext uri="{9D8B030D-6E8A-4147-A177-3AD203B41FA5}">
                      <a16:colId xmlns:a16="http://schemas.microsoft.com/office/drawing/2014/main" val="4289227921"/>
                    </a:ext>
                  </a:extLst>
                </a:gridCol>
                <a:gridCol w="3470046">
                  <a:extLst>
                    <a:ext uri="{9D8B030D-6E8A-4147-A177-3AD203B41FA5}">
                      <a16:colId xmlns:a16="http://schemas.microsoft.com/office/drawing/2014/main" val="4261906208"/>
                    </a:ext>
                  </a:extLst>
                </a:gridCol>
                <a:gridCol w="2098515">
                  <a:extLst>
                    <a:ext uri="{9D8B030D-6E8A-4147-A177-3AD203B41FA5}">
                      <a16:colId xmlns:a16="http://schemas.microsoft.com/office/drawing/2014/main" val="969418834"/>
                    </a:ext>
                  </a:extLst>
                </a:gridCol>
                <a:gridCol w="1957654">
                  <a:extLst>
                    <a:ext uri="{9D8B030D-6E8A-4147-A177-3AD203B41FA5}">
                      <a16:colId xmlns:a16="http://schemas.microsoft.com/office/drawing/2014/main" val="1639352375"/>
                    </a:ext>
                  </a:extLst>
                </a:gridCol>
              </a:tblGrid>
              <a:tr h="109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Марка</a:t>
                      </a:r>
                      <a:r>
                        <a:rPr lang="en-US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PP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ПТР,</a:t>
                      </a:r>
                      <a:b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г/10 мин 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Применение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Ожидания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Возможные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риски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41497"/>
                  </a:ext>
                </a:extLst>
              </a:tr>
              <a:tr h="278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R481 IM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Arial" panose="020B0604020202020204" pitchFamily="34" charset="0"/>
                        </a:rPr>
                        <a:t>Статистические сополимеры пропилена с этиленом.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+mn-lt"/>
                          <a:cs typeface="Arial" panose="020B0604020202020204" pitchFamily="34" charset="0"/>
                        </a:rPr>
                        <a:t>Продукты характеризуются высокой текучестью, специальным составом рецептуры стабилизации, обеспечивающим улучшенные </a:t>
                      </a:r>
                      <a:r>
                        <a:rPr lang="ru-RU" sz="1100" b="1" dirty="0" smtClean="0">
                          <a:latin typeface="+mn-lt"/>
                          <a:cs typeface="Arial" panose="020B0604020202020204" pitchFamily="34" charset="0"/>
                        </a:rPr>
                        <a:t>оптические свойства </a:t>
                      </a:r>
                      <a:r>
                        <a:rPr lang="ru-RU" sz="1100" dirty="0" smtClean="0">
                          <a:latin typeface="+mn-lt"/>
                          <a:cs typeface="Arial" panose="020B0604020202020204" pitchFamily="34" charset="0"/>
                        </a:rPr>
                        <a:t>и сбалансированное сочетание жесткости и ударной вязкости.</a:t>
                      </a: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Сохранение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свойств марки в рамках ТУ. 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Соответствие условиям безопасности в рамках ТР ТС 005/2011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1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Незначительное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снижение прозрачности и прочностных характеристик, возможно изменение органолептических характеристик, уход от голубого оттенка в натуральный.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2192342"/>
                  </a:ext>
                </a:extLst>
              </a:tr>
              <a:tr h="2873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</a:t>
                      </a:r>
                      <a:r>
                        <a:rPr lang="en-US" sz="11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4445S</a:t>
                      </a:r>
                      <a:endParaRPr lang="de-DE" sz="1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35-45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975184"/>
                  </a:ext>
                </a:extLst>
              </a:tr>
              <a:tr h="2788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</a:t>
                      </a:r>
                      <a:r>
                        <a:rPr lang="en-US" sz="11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4445T</a:t>
                      </a:r>
                      <a:endParaRPr lang="de-DE" sz="1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45-70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2325277"/>
                  </a:ext>
                </a:extLst>
              </a:tr>
              <a:tr h="278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rgbClr val="77E2C3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</a:t>
                      </a:r>
                      <a:r>
                        <a:rPr lang="en-US" sz="1100" b="1" u="none" strike="noStrike" kern="1200" baseline="0" dirty="0" smtClean="0">
                          <a:solidFill>
                            <a:srgbClr val="77E2C3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4445U</a:t>
                      </a:r>
                      <a:endParaRPr lang="de-DE" sz="1100" b="1" u="none" strike="noStrike" kern="1200" dirty="0" smtClean="0">
                        <a:solidFill>
                          <a:srgbClr val="77E2C3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70-90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0683010"/>
                  </a:ext>
                </a:extLst>
              </a:tr>
              <a:tr h="278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</a:t>
                      </a:r>
                      <a:r>
                        <a:rPr lang="en-US" sz="11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4545S</a:t>
                      </a:r>
                      <a:endParaRPr lang="de-DE" sz="1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35-45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2828030"/>
                  </a:ext>
                </a:extLst>
              </a:tr>
            </a:tbl>
          </a:graphicData>
        </a:graphic>
      </p:graphicFrame>
      <p:pic>
        <p:nvPicPr>
          <p:cNvPr id="6" name="Picture 2" descr="Контейнер пищевой с ручкой 5,8 л 293 х 198 полипропилен ЛЛ 1-25 от  интернет-магазина mobipack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46" y="3276772"/>
            <a:ext cx="1393155" cy="103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Емкость 0,5 л. Характеристики Пластиковая тара Материал полипропилен  Вместимость (мл) 500 Высота (мм) 100 Диаметр корпуса верхний - габарит (мм)  98 Диаметр корпуса нижний - габарит (мм) 80 Диаметр крышки (мм) 96  Количество в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73" y="3301524"/>
            <a:ext cx="1058056" cy="10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онтейнер пищевой StarPlast, 130 х 95 х 65, 160 х 115 х 80, 195 х 140 х 95,  225 х 160 х 105, 265 х 185 х 130, - купить по выгодной цене в  интернет-магазине OZ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705" y="3148759"/>
            <a:ext cx="807926" cy="13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Пищевые контейнеры - купить контейнер в интернет-магазине: Киев, Украин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6" y="2905651"/>
            <a:ext cx="2135662" cy="213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ижний колонтитул 2"/>
          <p:cNvSpPr txBox="1">
            <a:spLocks/>
          </p:cNvSpPr>
          <p:nvPr/>
        </p:nvSpPr>
        <p:spPr>
          <a:xfrm>
            <a:off x="169373" y="2759401"/>
            <a:ext cx="4468411" cy="28585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778986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949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986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79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972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46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957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450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943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77E2C3"/>
                </a:solidFill>
              </a:rPr>
              <a:t>Малотоннажные марки</a:t>
            </a:r>
            <a:endParaRPr lang="ru-RU" sz="1200" b="1" dirty="0">
              <a:solidFill>
                <a:srgbClr val="77E2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8632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926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2889" y="4894342"/>
            <a:ext cx="2755281" cy="342078"/>
          </a:xfrm>
        </p:spPr>
        <p:txBody>
          <a:bodyPr/>
          <a:lstStyle/>
          <a:p>
            <a:r>
              <a:rPr lang="ru-RU" dirty="0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04226"/>
              </p:ext>
            </p:extLst>
          </p:nvPr>
        </p:nvGraphicFramePr>
        <p:xfrm>
          <a:off x="102310" y="632030"/>
          <a:ext cx="8971351" cy="4123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120">
                  <a:extLst>
                    <a:ext uri="{9D8B030D-6E8A-4147-A177-3AD203B41FA5}">
                      <a16:colId xmlns:a16="http://schemas.microsoft.com/office/drawing/2014/main" val="3335185192"/>
                    </a:ext>
                  </a:extLst>
                </a:gridCol>
                <a:gridCol w="1024768">
                  <a:extLst>
                    <a:ext uri="{9D8B030D-6E8A-4147-A177-3AD203B41FA5}">
                      <a16:colId xmlns:a16="http://schemas.microsoft.com/office/drawing/2014/main" val="2482292469"/>
                    </a:ext>
                  </a:extLst>
                </a:gridCol>
                <a:gridCol w="3084919">
                  <a:extLst>
                    <a:ext uri="{9D8B030D-6E8A-4147-A177-3AD203B41FA5}">
                      <a16:colId xmlns:a16="http://schemas.microsoft.com/office/drawing/2014/main" val="1045747165"/>
                    </a:ext>
                  </a:extLst>
                </a:gridCol>
                <a:gridCol w="1777188">
                  <a:extLst>
                    <a:ext uri="{9D8B030D-6E8A-4147-A177-3AD203B41FA5}">
                      <a16:colId xmlns:a16="http://schemas.microsoft.com/office/drawing/2014/main" val="785134573"/>
                    </a:ext>
                  </a:extLst>
                </a:gridCol>
                <a:gridCol w="1944356">
                  <a:extLst>
                    <a:ext uri="{9D8B030D-6E8A-4147-A177-3AD203B41FA5}">
                      <a16:colId xmlns:a16="http://schemas.microsoft.com/office/drawing/2014/main" val="4253045397"/>
                    </a:ext>
                  </a:extLst>
                </a:gridCol>
              </a:tblGrid>
              <a:tr h="383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Марка</a:t>
                      </a:r>
                      <a:r>
                        <a:rPr lang="en-US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PP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ПТР,</a:t>
                      </a:r>
                      <a:b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г/10 мин 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Применение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Ожидания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Возможные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риски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685464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PP7445LM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5-7</a:t>
                      </a:r>
                    </a:p>
                  </a:txBody>
                  <a:tcPr marL="9525" marR="9525" marT="9525" marB="0" anchor="ctr"/>
                </a:tc>
                <a:tc rowSpan="11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Структура сополимера обеспечивает улучшенный баланс физико-механических свойств. Продукт характеризуется выгодным сочетанием хорошей жесткости и ударной вязкости.</a:t>
                      </a:r>
                    </a:p>
                  </a:txBody>
                  <a:tcPr marL="9525" marR="9525" marT="9525" marB="0" anchor="ctr"/>
                </a:tc>
                <a:tc rowSpan="16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Сохранение  свойств марки в рамках ТУ. 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Соответствие условиям безопасности в рамках ТР ТС 005/2011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16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Небольшое снижение физико-механических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характеристик, незначительное увеличение усадки</a:t>
                      </a:r>
                      <a:endParaRPr lang="ru-RU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 fontAlgn="ctr"/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8636471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PP8332M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6-10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9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9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2100040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PP8300N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10-15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765464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PP8400N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0-15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253980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I122 IM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45798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rgbClr val="77E2C3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PP8348P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15-25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438388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PP8440R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25-35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727604"/>
                  </a:ext>
                </a:extLst>
              </a:tr>
              <a:tr h="1972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I452 IM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225493"/>
                  </a:ext>
                </a:extLst>
              </a:tr>
              <a:tr h="1972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PP8348SM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35-50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7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7809052"/>
                  </a:ext>
                </a:extLst>
              </a:tr>
              <a:tr h="1972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rgbClr val="77E2C3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РР</a:t>
                      </a:r>
                      <a:r>
                        <a:rPr lang="ru-RU" sz="1100" b="1" u="none" strike="noStrike" kern="1200" baseline="0" dirty="0" smtClean="0">
                          <a:solidFill>
                            <a:srgbClr val="77E2C3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7540</a:t>
                      </a:r>
                      <a:r>
                        <a:rPr lang="en-US" sz="1100" b="1" u="none" strike="noStrike" kern="1200" baseline="0" dirty="0" smtClean="0">
                          <a:solidFill>
                            <a:srgbClr val="77E2C3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</a:t>
                      </a:r>
                      <a:endParaRPr lang="pt-BR" sz="1100" b="1" u="none" strike="noStrike" kern="1200" dirty="0" smtClean="0">
                        <a:solidFill>
                          <a:srgbClr val="77E2C3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70-90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801992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PP8440T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50-70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989380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PP9240K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Продукты с высокой ударной прочностью. Структура сополимера обеспечивает улучшенный баланс физико-механических свойств.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9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323031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PP9240M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7815449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PP9240N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10-15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1898343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rgbClr val="77E2C3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PP9240P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13-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9240026"/>
                  </a:ext>
                </a:extLst>
              </a:tr>
              <a:tr h="2421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PP9240PM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18-22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397186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9EA5721-447A-4F1E-BE0D-CB91B60E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88761" cy="615553"/>
          </a:xfrm>
        </p:spPr>
        <p:txBody>
          <a:bodyPr vert="horz" wrap="square">
            <a:spAutoFit/>
          </a:bodyPr>
          <a:lstStyle/>
          <a:p>
            <a:pPr algn="ctr"/>
            <a:r>
              <a:rPr lang="ru-RU" dirty="0"/>
              <a:t>ТЕКУЩИЕ РИСКИ ДЛЯ СЕГМЕНТА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ЛИТЬЕ </a:t>
            </a:r>
            <a:r>
              <a:rPr lang="ru-RU" dirty="0"/>
              <a:t>ПОД ДАВЛЕНИЕМ (</a:t>
            </a:r>
            <a:r>
              <a:rPr lang="ru-RU" dirty="0" smtClean="0"/>
              <a:t>БЛОКСОПОЛИМЕР ПРОПИЛЕНА И ЭТИЛЕНА)</a:t>
            </a:r>
            <a:endParaRPr lang="en-US" dirty="0"/>
          </a:p>
        </p:txBody>
      </p:sp>
      <p:sp>
        <p:nvSpPr>
          <p:cNvPr id="8" name="Нижний колонтитул 2"/>
          <p:cNvSpPr txBox="1">
            <a:spLocks/>
          </p:cNvSpPr>
          <p:nvPr/>
        </p:nvSpPr>
        <p:spPr>
          <a:xfrm>
            <a:off x="681971" y="4711513"/>
            <a:ext cx="4468411" cy="28585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ru-RU"/>
            </a:defPPr>
            <a:lvl1pPr marL="0" algn="l" defTabSz="778986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949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8986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79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7972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7464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6957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6450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5943" algn="l" defTabSz="77898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rgbClr val="77E2C3"/>
                </a:solidFill>
              </a:rPr>
              <a:t>Малотоннажные марки</a:t>
            </a:r>
            <a:endParaRPr lang="ru-RU" sz="1100" b="1" dirty="0">
              <a:solidFill>
                <a:srgbClr val="77E2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72340"/>
              </p:ext>
            </p:extLst>
          </p:nvPr>
        </p:nvGraphicFramePr>
        <p:xfrm>
          <a:off x="124436" y="679579"/>
          <a:ext cx="8840522" cy="2723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528">
                  <a:extLst>
                    <a:ext uri="{9D8B030D-6E8A-4147-A177-3AD203B41FA5}">
                      <a16:colId xmlns:a16="http://schemas.microsoft.com/office/drawing/2014/main" val="3997354999"/>
                    </a:ext>
                  </a:extLst>
                </a:gridCol>
                <a:gridCol w="908696">
                  <a:extLst>
                    <a:ext uri="{9D8B030D-6E8A-4147-A177-3AD203B41FA5}">
                      <a16:colId xmlns:a16="http://schemas.microsoft.com/office/drawing/2014/main" val="2341037463"/>
                    </a:ext>
                  </a:extLst>
                </a:gridCol>
                <a:gridCol w="637632">
                  <a:extLst>
                    <a:ext uri="{9D8B030D-6E8A-4147-A177-3AD203B41FA5}">
                      <a16:colId xmlns:a16="http://schemas.microsoft.com/office/drawing/2014/main" val="603059901"/>
                    </a:ext>
                  </a:extLst>
                </a:gridCol>
                <a:gridCol w="2278802">
                  <a:extLst>
                    <a:ext uri="{9D8B030D-6E8A-4147-A177-3AD203B41FA5}">
                      <a16:colId xmlns:a16="http://schemas.microsoft.com/office/drawing/2014/main" val="133683315"/>
                    </a:ext>
                  </a:extLst>
                </a:gridCol>
                <a:gridCol w="2160724">
                  <a:extLst>
                    <a:ext uri="{9D8B030D-6E8A-4147-A177-3AD203B41FA5}">
                      <a16:colId xmlns:a16="http://schemas.microsoft.com/office/drawing/2014/main" val="1136004087"/>
                    </a:ext>
                  </a:extLst>
                </a:gridCol>
                <a:gridCol w="1899140">
                  <a:extLst>
                    <a:ext uri="{9D8B030D-6E8A-4147-A177-3AD203B41FA5}">
                      <a16:colId xmlns:a16="http://schemas.microsoft.com/office/drawing/2014/main" val="487424248"/>
                    </a:ext>
                  </a:extLst>
                </a:gridCol>
              </a:tblGrid>
              <a:tr h="415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Марка</a:t>
                      </a:r>
                      <a:r>
                        <a:rPr lang="en-US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PE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Плотность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ПТР,</a:t>
                      </a:r>
                      <a:b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г/10 мин 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Применение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Ожидания</a:t>
                      </a:r>
                    </a:p>
                    <a:p>
                      <a:pPr algn="ctr" fontAlgn="ctr"/>
                      <a:endParaRPr lang="ru-RU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Возможные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риски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886976"/>
                  </a:ext>
                </a:extLst>
              </a:tr>
              <a:tr h="335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HD85612 IM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0,961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Полиэтилен высокой плотности для изготовления изделий широкого спектра применения с разрешением на контакт с пищевой продукцией</a:t>
                      </a: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Сохранение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свойств марки в рамках ТУ. 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Соответствие условиям безопасности в рамках ТР ТС 005/2011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Возможно небольшое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увеличение индекса желтизны, небольшое снижение физико-механических характеристик, небольшое снижение показателей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ESCR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стойкости к УФ для марок  с УФ стабилизаторами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23160"/>
                  </a:ext>
                </a:extLst>
              </a:tr>
              <a:tr h="33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HD85610 IM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0,961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05239"/>
                  </a:ext>
                </a:extLst>
              </a:tr>
              <a:tr h="33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HD40552 IM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0,953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41130"/>
                  </a:ext>
                </a:extLst>
              </a:tr>
              <a:tr h="33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ПЭ2НТ22-12</a:t>
                      </a:r>
                      <a:endParaRPr lang="en-US" sz="1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958-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965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6-9</a:t>
                      </a: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049650"/>
                  </a:ext>
                </a:extLst>
              </a:tr>
              <a:tr h="33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ПЭ2НТ22-12</a:t>
                      </a: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UV1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958-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965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6-9</a:t>
                      </a: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98664"/>
                  </a:ext>
                </a:extLst>
              </a:tr>
              <a:tr h="6207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ПЭ2НТ25-18</a:t>
                      </a:r>
                      <a:endParaRPr lang="en-US" sz="1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958-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965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9-17</a:t>
                      </a:r>
                    </a:p>
                  </a:txBody>
                  <a:tcPr marL="9525" marR="9525" marT="9525" marB="0" anchor="ctr">
                    <a:solidFill>
                      <a:srgbClr val="E7EE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9504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203" y="3786252"/>
            <a:ext cx="1087142" cy="969202"/>
          </a:xfrm>
          <a:prstGeom prst="rect">
            <a:avLst/>
          </a:prstGeom>
        </p:spPr>
      </p:pic>
      <p:pic>
        <p:nvPicPr>
          <p:cNvPr id="10" name="Picture 4" descr="Лидер-тара - Пластиковые палле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9" y="3669669"/>
            <a:ext cx="937335" cy="93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итай Цены на евро в стойку из полипропилена поддоны для транспортировки и  хранения – Купить Гигиенический поддон в ru.made-in-china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013" y="3467946"/>
            <a:ext cx="1164001" cy="11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9EA5721-447A-4F1E-BE0D-CB91B60E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9" y="48024"/>
            <a:ext cx="8247585" cy="615553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ru-RU" dirty="0"/>
              <a:t>ТЕКУЩИЕ РИСКИ ДЛЯ СЕГМЕНТА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ЛИТЬЕ </a:t>
            </a:r>
            <a:r>
              <a:rPr lang="ru-RU" dirty="0"/>
              <a:t>ПОД ДАВЛЕНИЕМ </a:t>
            </a:r>
            <a:r>
              <a:rPr lang="ru-RU" dirty="0" smtClean="0"/>
              <a:t>(</a:t>
            </a:r>
            <a:r>
              <a:rPr lang="ru-RU" dirty="0"/>
              <a:t>ПОЛИЭТИЛЕН)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74" y="3820756"/>
            <a:ext cx="1273819" cy="6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209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44" name="Слайд think-cell" r:id="rId4" imgW="278" imgH="278" progId="TCLayout.ActiveDocument.1">
                  <p:embed/>
                </p:oleObj>
              </mc:Choice>
              <mc:Fallback>
                <p:oleObj name="Слайд think-cell" r:id="rId4" imgW="278" imgH="2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49923"/>
              </p:ext>
            </p:extLst>
          </p:nvPr>
        </p:nvGraphicFramePr>
        <p:xfrm>
          <a:off x="115100" y="640692"/>
          <a:ext cx="8939378" cy="2879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831">
                  <a:extLst>
                    <a:ext uri="{9D8B030D-6E8A-4147-A177-3AD203B41FA5}">
                      <a16:colId xmlns:a16="http://schemas.microsoft.com/office/drawing/2014/main" val="3997354999"/>
                    </a:ext>
                  </a:extLst>
                </a:gridCol>
                <a:gridCol w="980490">
                  <a:extLst>
                    <a:ext uri="{9D8B030D-6E8A-4147-A177-3AD203B41FA5}">
                      <a16:colId xmlns:a16="http://schemas.microsoft.com/office/drawing/2014/main" val="2341037463"/>
                    </a:ext>
                  </a:extLst>
                </a:gridCol>
                <a:gridCol w="856850">
                  <a:extLst>
                    <a:ext uri="{9D8B030D-6E8A-4147-A177-3AD203B41FA5}">
                      <a16:colId xmlns:a16="http://schemas.microsoft.com/office/drawing/2014/main" val="603059901"/>
                    </a:ext>
                  </a:extLst>
                </a:gridCol>
                <a:gridCol w="2851905">
                  <a:extLst>
                    <a:ext uri="{9D8B030D-6E8A-4147-A177-3AD203B41FA5}">
                      <a16:colId xmlns:a16="http://schemas.microsoft.com/office/drawing/2014/main" val="1789626490"/>
                    </a:ext>
                  </a:extLst>
                </a:gridCol>
                <a:gridCol w="1975451">
                  <a:extLst>
                    <a:ext uri="{9D8B030D-6E8A-4147-A177-3AD203B41FA5}">
                      <a16:colId xmlns:a16="http://schemas.microsoft.com/office/drawing/2014/main" val="3789215807"/>
                    </a:ext>
                  </a:extLst>
                </a:gridCol>
                <a:gridCol w="1336851">
                  <a:extLst>
                    <a:ext uri="{9D8B030D-6E8A-4147-A177-3AD203B41FA5}">
                      <a16:colId xmlns:a16="http://schemas.microsoft.com/office/drawing/2014/main" val="487424248"/>
                    </a:ext>
                  </a:extLst>
                </a:gridCol>
              </a:tblGrid>
              <a:tr h="4335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Марка</a:t>
                      </a: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ПЭ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Плотность</a:t>
                      </a:r>
                      <a:endParaRPr lang="en-US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ПТР,</a:t>
                      </a:r>
                      <a:b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г/10 мин 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Применение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Ожидания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Возможные риски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8972"/>
                  </a:ext>
                </a:extLst>
              </a:tr>
              <a:tr h="3120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HD03580 SB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0,958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0,3 (2,16)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Марки полиэтилена высокой плотности для изготовления изделий различного объема и применения.</a:t>
                      </a: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Сохранение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свойств марки в рамках ТУ. 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Соответствие условиям безопасности в рамках ТР ТС 005/2011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Возможное увеличение  индекса желтизны, незначительное снижение физико-механических характеристик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небольшое снижение показателей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ESCR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946181"/>
                  </a:ext>
                </a:extLst>
              </a:tr>
              <a:tr h="461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HD10530 LB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0,953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(21,6)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4802580"/>
                  </a:ext>
                </a:extLst>
              </a:tr>
              <a:tr h="2480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273-83</a:t>
                      </a:r>
                      <a:endParaRPr lang="en-US" sz="1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0,950-0,955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0,40-0,65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(5)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7731717"/>
                  </a:ext>
                </a:extLst>
              </a:tr>
              <a:tr h="2480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ПЭ2НТ74-15</a:t>
                      </a:r>
                      <a:endParaRPr lang="en-US" sz="1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946-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953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1,5-2,0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(5)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063600"/>
                  </a:ext>
                </a:extLst>
              </a:tr>
              <a:tr h="2480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ПЭ2НТ75-15</a:t>
                      </a:r>
                      <a:endParaRPr lang="en-US" sz="1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946-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953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1,8-2,6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(5)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3454396"/>
                  </a:ext>
                </a:extLst>
              </a:tr>
              <a:tr h="2480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ПЭ2НТ76-17</a:t>
                      </a:r>
                      <a:endParaRPr lang="en-US" sz="11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955-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961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2,3-3,3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(5)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5922740"/>
                  </a:ext>
                </a:extLst>
              </a:tr>
              <a:tr h="2480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LD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03270 BM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0,927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0,3 (2,16)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Специальная марка ПЭНП, предназначена для производства флаконов и ампул для 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инфузионных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растворов. Соответствует Европейской Фармакопее.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6203595"/>
                  </a:ext>
                </a:extLst>
              </a:tr>
            </a:tbl>
          </a:graphicData>
        </a:graphic>
      </p:graphicFrame>
      <p:pic>
        <p:nvPicPr>
          <p:cNvPr id="6" name="Picture 3" descr="C:\Users\ShastinDA\Desktop\plastic-hdpe-cosmetic-bottel-500x500.jpg">
            <a:extLst>
              <a:ext uri="{FF2B5EF4-FFF2-40B4-BE49-F238E27FC236}">
                <a16:creationId xmlns:a16="http://schemas.microsoft.com/office/drawing/2014/main" id="{9C8FD7C7-4B76-484F-B1FE-9343CE1F8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75" y="3766306"/>
            <a:ext cx="2062472" cy="9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8A33D53-50A6-4A34-AFF9-077428A2B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57" y="3729838"/>
            <a:ext cx="2291506" cy="102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3448C0-68EF-4CCB-9DE8-82C9A112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613" y="25139"/>
            <a:ext cx="6752493" cy="615553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ru-RU" dirty="0"/>
              <a:t>ТЕКУЩИЕ РИСКИ ДЛЯ СЕГМЕНТА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ЭКСТРУЗИОННО-ВЫДУВНОГО </a:t>
            </a:r>
            <a:r>
              <a:rPr lang="ru-RU" dirty="0"/>
              <a:t>ФОРМОВАНИЯ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Обеспечение стабильности компании в новых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32852"/>
              </p:ext>
            </p:extLst>
          </p:nvPr>
        </p:nvGraphicFramePr>
        <p:xfrm>
          <a:off x="89522" y="648203"/>
          <a:ext cx="8869038" cy="3129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344">
                  <a:extLst>
                    <a:ext uri="{9D8B030D-6E8A-4147-A177-3AD203B41FA5}">
                      <a16:colId xmlns:a16="http://schemas.microsoft.com/office/drawing/2014/main" val="3997354999"/>
                    </a:ext>
                  </a:extLst>
                </a:gridCol>
                <a:gridCol w="725093">
                  <a:extLst>
                    <a:ext uri="{9D8B030D-6E8A-4147-A177-3AD203B41FA5}">
                      <a16:colId xmlns:a16="http://schemas.microsoft.com/office/drawing/2014/main" val="603059901"/>
                    </a:ext>
                  </a:extLst>
                </a:gridCol>
                <a:gridCol w="4703443">
                  <a:extLst>
                    <a:ext uri="{9D8B030D-6E8A-4147-A177-3AD203B41FA5}">
                      <a16:colId xmlns:a16="http://schemas.microsoft.com/office/drawing/2014/main" val="2970582014"/>
                    </a:ext>
                  </a:extLst>
                </a:gridCol>
                <a:gridCol w="1441812">
                  <a:extLst>
                    <a:ext uri="{9D8B030D-6E8A-4147-A177-3AD203B41FA5}">
                      <a16:colId xmlns:a16="http://schemas.microsoft.com/office/drawing/2014/main" val="3868953389"/>
                    </a:ext>
                  </a:extLst>
                </a:gridCol>
                <a:gridCol w="1020346">
                  <a:extLst>
                    <a:ext uri="{9D8B030D-6E8A-4147-A177-3AD203B41FA5}">
                      <a16:colId xmlns:a16="http://schemas.microsoft.com/office/drawing/2014/main" val="487424248"/>
                    </a:ext>
                  </a:extLst>
                </a:gridCol>
              </a:tblGrid>
              <a:tr h="696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Марка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ПТР,</a:t>
                      </a:r>
                      <a:b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г/10 мин 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Применение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Ожидания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Возможные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риски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08972"/>
                  </a:ext>
                </a:extLst>
              </a:tr>
              <a:tr h="348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H03</a:t>
                      </a: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TF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2,5 – 3,5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Марки для термоформования, обеспечивающие повышенную производительность линий термоформования и улучшенный внешний вид изделий. </a:t>
                      </a: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Сохранение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свойств марки в рамках ТУ. 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Соответствие условиям безопасности в рамках ТР ТС 005/2011</a:t>
                      </a: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Небольшое снижение прозрачности и прочностных характеристик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946181"/>
                  </a:ext>
                </a:extLst>
              </a:tr>
              <a:tr h="37700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H03</a:t>
                      </a: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TF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2,5 – 3,5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4802580"/>
                  </a:ext>
                </a:extLst>
              </a:tr>
              <a:tr h="3480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 H039 TF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2,5 – 3,5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7731717"/>
                  </a:ext>
                </a:extLst>
              </a:tr>
              <a:tr h="4499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PP4240GM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1,5 – 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  <a:cs typeface="Arial" panose="020B0604020202020204" pitchFamily="34" charset="0"/>
                        </a:rPr>
                        <a:t>Статистический сополимер пропилена с этиленом. Продукт характеризуется высокой прозрачностью и высокой эластичностью, рекомендуется использование в смеси с гомополимером пропилена.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7790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9592676"/>
                  </a:ext>
                </a:extLst>
              </a:tr>
              <a:tr h="3480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PP8300G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Блоксополимер пропилена с этиленом. Продукт характеризуется высокой ударной вязкостью в сочетании с высокой жесткостью, рекомендуется использование в смеси с гомополимером пропилена для придания изделиям стойкости к удару при отрицательных температурах.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6654706"/>
                  </a:ext>
                </a:extLst>
              </a:tr>
              <a:tr h="34800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PP8</a:t>
                      </a: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pt-B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00G</a:t>
                      </a:r>
                    </a:p>
                  </a:txBody>
                  <a:tcPr marL="9525" marR="9525" marT="9525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en-US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343821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7"/>
          <a:stretch/>
        </p:blipFill>
        <p:spPr>
          <a:xfrm>
            <a:off x="1420537" y="3822575"/>
            <a:ext cx="893944" cy="877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97" y="3777918"/>
            <a:ext cx="956798" cy="966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76" y="3829895"/>
            <a:ext cx="1294266" cy="8625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9EA5721-447A-4F1E-BE0D-CB91B60E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771" y="0"/>
            <a:ext cx="6053672" cy="615553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ru-RU" dirty="0"/>
              <a:t>ТЕКУЩИЕ РИСКИ ДЛЯ ПОЛИПРОПИЛЕНА СЕГМЕНТА ТЕРМОФОРМОВАНИЕ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heme/theme1.xml><?xml version="1.0" encoding="utf-8"?>
<a:theme xmlns:a="http://schemas.openxmlformats.org/drawingml/2006/main" name="Титульн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969F2818-97DD-4E5D-BF92-0B9B74B5FBA7}"/>
    </a:ext>
  </a:extLst>
</a:theme>
</file>

<file path=ppt/theme/theme2.xml><?xml version="1.0" encoding="utf-8"?>
<a:theme xmlns:a="http://schemas.openxmlformats.org/drawingml/2006/main" name="Обложки разделов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3546F04F-8B1F-4DF4-96A7-71F007F22C89}"/>
    </a:ext>
  </a:extLst>
</a:theme>
</file>

<file path=ppt/theme/theme3.xml><?xml version="1.0" encoding="utf-8"?>
<a:theme xmlns:a="http://schemas.openxmlformats.org/drawingml/2006/main" name="Коллажи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E01855AE-9594-42A2-A022-93C6AA2A2192}"/>
    </a:ext>
  </a:extLst>
</a:theme>
</file>

<file path=ppt/theme/theme4.xml><?xml version="1.0" encoding="utf-8"?>
<a:theme xmlns:a="http://schemas.openxmlformats.org/drawingml/2006/main" name="Базов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809696EB-28A3-4D7D-94D1-BE943D5711BE}"/>
    </a:ext>
  </a:extLst>
</a:theme>
</file>

<file path=ppt/theme/theme5.xml><?xml version="1.0" encoding="utf-8"?>
<a:theme xmlns:a="http://schemas.openxmlformats.org/drawingml/2006/main" name="Финальн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C32F962B-1929-4094-A103-3921CB42D5F1}"/>
    </a:ext>
  </a:extLst>
</a:theme>
</file>

<file path=ppt/theme/theme6.xml><?xml version="1.0" encoding="utf-8"?>
<a:theme xmlns:a="http://schemas.openxmlformats.org/drawingml/2006/main" name="Буллит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1 NEW" id="{A593B5AD-AEF8-4E71-A5E8-1DEB213967C4}" vid="{625C6F9B-E32B-4873-B0F8-6EA889E377EF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FAC3A0D30DAA42AF4EBACF79D57079" ma:contentTypeVersion="1" ma:contentTypeDescription="Создание документа." ma:contentTypeScope="" ma:versionID="5b038f186db50e1ddcdbacd989e9fd93">
  <xsd:schema xmlns:xsd="http://www.w3.org/2001/XMLSchema" xmlns:xs="http://www.w3.org/2001/XMLSchema" xmlns:p="http://schemas.microsoft.com/office/2006/metadata/properties" xmlns:ns2="7bda88f5-81ee-4ce0-acd0-0fc58edecc95" xmlns:ns3="9b0c9865-9e5f-4a19-8def-db8deaed8a57" targetNamespace="http://schemas.microsoft.com/office/2006/metadata/properties" ma:root="true" ma:fieldsID="6f43ea1788a8d090c714bc610b22df34" ns2:_="" ns3:_="">
    <xsd:import namespace="7bda88f5-81ee-4ce0-acd0-0fc58edecc95"/>
    <xsd:import namespace="9b0c9865-9e5f-4a19-8def-db8deaed8a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88f5-81ee-4ce0-acd0-0fc58edecc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c9865-9e5f-4a19-8def-db8deaed8a57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da88f5-81ee-4ce0-acd0-0fc58edecc95">E76AX7DTSNFM-10-759</_dlc_DocId>
    <_dlc_DocIdUrl xmlns="7bda88f5-81ee-4ce0-acd0-0fc58edecc95">
      <Url>https://sharepoint/portals/template/_layouts/15/DocIdRedir.aspx?ID=E76AX7DTSNFM-10-759</Url>
      <Description>E76AX7DTSNFM-10-759</Description>
    </_dlc_DocIdUrl>
    <_x041e__x043f__x0438__x0441__x0430__x043d__x0438__x0435_ xmlns="9b0c9865-9e5f-4a19-8def-db8deaed8a57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FFB9B5-4495-4C13-BA14-466E85A0B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a88f5-81ee-4ce0-acd0-0fc58edecc95"/>
    <ds:schemaRef ds:uri="9b0c9865-9e5f-4a19-8def-db8deaed8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7FD75-1E90-43D2-ABF1-A6C12E8540AE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9b0c9865-9e5f-4a19-8def-db8deaed8a57"/>
    <ds:schemaRef ds:uri="http://purl.org/dc/elements/1.1/"/>
    <ds:schemaRef ds:uri="http://schemas.microsoft.com/office/2006/metadata/properties"/>
    <ds:schemaRef ds:uri="7bda88f5-81ee-4ce0-acd0-0fc58edecc95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C1EEFD-48C5-4F7B-8517-DBB3AEC775E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2F92E0E-ED67-41DF-96C8-B1A6E4369B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16х9_RU 2021 NEW</Template>
  <TotalTime>1498</TotalTime>
  <Words>2272</Words>
  <Application>Microsoft Office PowerPoint</Application>
  <PresentationFormat>Экран (16:9)</PresentationFormat>
  <Paragraphs>581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Титульные слайды</vt:lpstr>
      <vt:lpstr>Обложки разделов</vt:lpstr>
      <vt:lpstr>Коллажи</vt:lpstr>
      <vt:lpstr>Базовые слайды</vt:lpstr>
      <vt:lpstr>Финальные слайды</vt:lpstr>
      <vt:lpstr>Буллиты</vt:lpstr>
      <vt:lpstr>Слайд think-cell</vt:lpstr>
      <vt:lpstr>ОБЕСПЕЧЕНИЕ СТАБИЛЬНОСТИ КОМПАНИИ  В НОВЫХ УСЛОВИЯХ</vt:lpstr>
      <vt:lpstr>Ключевые приоритеты</vt:lpstr>
      <vt:lpstr>Большой объём омологаций в ближайшие полгода приведёт  к изменениям подхода к тестированию продуктов</vt:lpstr>
      <vt:lpstr>ТЕКУЩИЕ РИСКИ ДЛЯ СЕГМЕНТА  ЛИТЬЕ ПОД ДАВЛЕНИЕМ (ГОМОПОЛИМЕР ПРОПИЛЕНА)</vt:lpstr>
      <vt:lpstr>ТЕКУЩИЕ РИСКИ ДЛЯ СЕГМЕНТА  ЛИТЬЕ ПОД ДАВЛЕНИЕМ (СТАТСОПОЛИМЕР ПРОПИЛЕНА И ЭТИЛЕНА)</vt:lpstr>
      <vt:lpstr>ТЕКУЩИЕ РИСКИ ДЛЯ СЕГМЕНТА  ЛИТЬЕ ПОД ДАВЛЕНИЕМ (БЛОКСОПОЛИМЕР ПРОПИЛЕНА И ЭТИЛЕНА)</vt:lpstr>
      <vt:lpstr>ТЕКУЩИЕ РИСКИ ДЛЯ СЕГМЕНТА  ЛИТЬЕ ПОД ДАВЛЕНИЕМ (ПОЛИЭТИЛЕН)</vt:lpstr>
      <vt:lpstr>ТЕКУЩИЕ РИСКИ ДЛЯ СЕГМЕНТА  ЭКСТРУЗИОННО-ВЫДУВНОГО ФОРМОВАНИЯ</vt:lpstr>
      <vt:lpstr>ТЕКУЩИЕ РИСКИ ДЛЯ ПОЛИПРОПИЛЕНА СЕГМЕНТА ТЕРМОФОРМОВАНИЕ</vt:lpstr>
      <vt:lpstr>Перспективные продуктовые решения ПП и ПЭВП</vt:lpstr>
      <vt:lpstr>Ключевые приоритеты</vt:lpstr>
      <vt:lpstr>Поддержка партнеров: Подход к взаимодействию –  от устной рекомендации до комплексной программы</vt:lpstr>
      <vt:lpstr>Примеры взаимодействия</vt:lpstr>
      <vt:lpstr>АЛЬТЕРНАТИВНЫЕ МАРКИ ПОЛИМЕРОВ – РЕКОМЕНДАЦИИ КЛИЕНТОВ</vt:lpstr>
      <vt:lpstr>АЛЬТЕРНАТИВНЫЕ МАСТЕРБАТЧИ ФУНКЦИОНАЛЬНЫХ ДОБАВОК</vt:lpstr>
      <vt:lpstr>Опросный лист для поиска альтернативного решения</vt:lpstr>
      <vt:lpstr>Ваши контакты в Сибур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шаблон презентации PowerPoint</dc:title>
  <dc:creator>Тулякова Елена Владимировна</dc:creator>
  <cp:lastModifiedBy>Коваленко Ольга Викторовна</cp:lastModifiedBy>
  <cp:revision>239</cp:revision>
  <dcterms:created xsi:type="dcterms:W3CDTF">2022-03-16T12:48:46Z</dcterms:created>
  <dcterms:modified xsi:type="dcterms:W3CDTF">2022-04-12T08:52:10Z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0x01010016FAC3A0D30DAA42AF4EBACF79D57079</vt:lpwstr>
  </property>
  <property fmtid="{D5CDD505-2E9C-101B-9397-08002B2CF9AE}" pid="3" name="_dlc_DocIdItemGuid">
    <vt:lpwstr>08128e61-b529-4dc6-902a-2bae7e28187e</vt:lpwstr>
  </property>
</Properties>
</file>