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6" r:id="rId1"/>
  </p:sldMasterIdLst>
  <p:notesMasterIdLst>
    <p:notesMasterId r:id="rId18"/>
  </p:notesMasterIdLst>
  <p:handoutMasterIdLst>
    <p:handoutMasterId r:id="rId19"/>
  </p:handoutMasterIdLst>
  <p:sldIdLst>
    <p:sldId id="256" r:id="rId2"/>
    <p:sldId id="605" r:id="rId3"/>
    <p:sldId id="580" r:id="rId4"/>
    <p:sldId id="612" r:id="rId5"/>
    <p:sldId id="511" r:id="rId6"/>
    <p:sldId id="596" r:id="rId7"/>
    <p:sldId id="597" r:id="rId8"/>
    <p:sldId id="607" r:id="rId9"/>
    <p:sldId id="604" r:id="rId10"/>
    <p:sldId id="599" r:id="rId11"/>
    <p:sldId id="611" r:id="rId12"/>
    <p:sldId id="609" r:id="rId13"/>
    <p:sldId id="602" r:id="rId14"/>
    <p:sldId id="608" r:id="rId15"/>
    <p:sldId id="610" r:id="rId16"/>
    <p:sldId id="592" r:id="rId17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9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140" autoAdjust="0"/>
  </p:normalViewPr>
  <p:slideViewPr>
    <p:cSldViewPr>
      <p:cViewPr varScale="1">
        <p:scale>
          <a:sx n="98" d="100"/>
          <a:sy n="98" d="100"/>
        </p:scale>
        <p:origin x="1710" y="84"/>
      </p:cViewPr>
      <p:guideLst>
        <p:guide orient="horz" pos="624"/>
        <p:guide orient="horz" pos="4182"/>
        <p:guide pos="180"/>
        <p:guide pos="6078"/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C774-4C10-4B45-96FB-913350B0EEA2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A664-2212-4CFC-A3D1-E9055EA3B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E26A-C054-48CF-A9CB-385BA646FFE9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9F31-4C8D-4CE4-9C11-229AC80BB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6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ZHT-4V: Product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Zinc has been incorporated for improved color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6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6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4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ZHT-4V: Product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Zinc has been incorporated for improved color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1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</a:rPr>
              <a:t>Файл </a:t>
            </a:r>
            <a:r>
              <a:rPr lang="en-US" kern="0" dirty="0" smtClean="0">
                <a:solidFill>
                  <a:srgbClr val="000000"/>
                </a:solidFill>
              </a:rPr>
              <a:t>Micro-…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4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циклогексан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4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9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2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1855" y="6022681"/>
            <a:ext cx="15584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ООО «СИБУР»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 flipV="1">
            <a:off x="5570295" y="6184264"/>
            <a:ext cx="4320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1208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8732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4927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3893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33893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16710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6710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9692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49692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fld id="{14A0206A-7786-4CA1-9012-F2A726BCF448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2423484" y="3959546"/>
            <a:ext cx="5419725" cy="377185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186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Фамилия Имя Отчество</a:t>
            </a:r>
          </a:p>
          <a:p>
            <a:r>
              <a:rPr lang="ru-RU" dirty="0" smtClean="0"/>
              <a:t>Должность, подразделение/функция, </a:t>
            </a:r>
            <a:br>
              <a:rPr lang="ru-RU" dirty="0" smtClean="0"/>
            </a:br>
            <a:r>
              <a:rPr lang="ru-RU" dirty="0" smtClean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1 января 2018 г.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</a:rPr>
              <a:t>ПАО «СИБУР Холдинг»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6391702" y="6184264"/>
            <a:ext cx="3514298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488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545807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556171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4"/>
            <a:ext cx="437687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4"/>
            <a:ext cx="437859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43612959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51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41329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392551"/>
            <a:ext cx="47182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77457" y="109538"/>
            <a:ext cx="663575" cy="582612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7457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77457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77457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7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77457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77457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77457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7457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598596296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077459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7459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77459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77459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77459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459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77459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77459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69470"/>
            <a:ext cx="813998" cy="2342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6495572"/>
            <a:ext cx="966788" cy="182703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711351" y="6326846"/>
            <a:ext cx="3194649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201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2.png@01D7B3BC.B7039D90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0872" y="1936892"/>
            <a:ext cx="5480117" cy="1426895"/>
          </a:xfrm>
        </p:spPr>
        <p:txBody>
          <a:bodyPr/>
          <a:lstStyle/>
          <a:p>
            <a:pPr algn="ctr"/>
            <a:r>
              <a:rPr lang="ru-RU" dirty="0"/>
              <a:t>ЭВЕНТУАЛЬНЫЙ АНТАГОНИЗМ ДОБАВОК В ПОЛИОЛЕФИНАХ И ДРУГИХ </a:t>
            </a:r>
            <a:r>
              <a:rPr lang="ru-RU" dirty="0" smtClean="0"/>
              <a:t>ТЕРМОПЛАСТАХ.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Екимов А.И.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err="1" smtClean="0"/>
              <a:t>ПолиЛаб</a:t>
            </a:r>
            <a:r>
              <a:rPr lang="en-US" dirty="0" smtClean="0"/>
              <a:t> 21/06/2022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4640033" cy="703263"/>
          </a:xfrm>
        </p:spPr>
        <p:txBody>
          <a:bodyPr/>
          <a:lstStyle/>
          <a:p>
            <a:r>
              <a:rPr lang="en-US" dirty="0"/>
              <a:t>HALS + </a:t>
            </a:r>
            <a:r>
              <a:rPr lang="ru-RU" dirty="0" err="1"/>
              <a:t>тиоэфиры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8612" y="3652879"/>
            <a:ext cx="4236282" cy="1114184"/>
          </a:xfrm>
        </p:spPr>
        <p:txBody>
          <a:bodyPr/>
          <a:lstStyle/>
          <a:p>
            <a:r>
              <a:rPr lang="ru-RU" sz="1200" dirty="0"/>
              <a:t>Химический механизм действия </a:t>
            </a:r>
            <a:r>
              <a:rPr lang="ru-RU" sz="1200" dirty="0" err="1"/>
              <a:t>тиосинергистов</a:t>
            </a:r>
            <a:r>
              <a:rPr lang="ru-RU" sz="1200" dirty="0"/>
              <a:t> в присутствии HALS заключается в разрушении гидроперекисей с образованием, </a:t>
            </a:r>
            <a:r>
              <a:rPr lang="ru-RU" sz="1200" dirty="0" smtClean="0"/>
              <a:t>в том числе, </a:t>
            </a:r>
            <a:r>
              <a:rPr lang="ru-RU" sz="1200" dirty="0"/>
              <a:t>сульфокислот, </a:t>
            </a:r>
            <a:r>
              <a:rPr lang="ru-RU" sz="1200" dirty="0" err="1"/>
              <a:t>протонирующих</a:t>
            </a:r>
            <a:r>
              <a:rPr lang="ru-RU" sz="1200" dirty="0"/>
              <a:t> </a:t>
            </a:r>
            <a:r>
              <a:rPr lang="ru-RU" sz="1200" dirty="0" err="1"/>
              <a:t>пиперидиновый</a:t>
            </a:r>
            <a:r>
              <a:rPr lang="ru-RU" sz="1200" dirty="0"/>
              <a:t> </a:t>
            </a:r>
            <a:r>
              <a:rPr lang="ru-RU" sz="1200" dirty="0" smtClean="0"/>
              <a:t>азот</a:t>
            </a:r>
            <a:endParaRPr lang="ru-RU" sz="1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4705" y="649045"/>
            <a:ext cx="4247258" cy="2754830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678364"/>
            <a:ext cx="3744417" cy="2827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994493" y="236374"/>
            <a:ext cx="4640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HALS + PPA</a:t>
            </a:r>
            <a:endParaRPr lang="ru-RU" kern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4705" y="3540474"/>
            <a:ext cx="4726161" cy="129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Влияние на остаточное относительное удлинение</a:t>
            </a:r>
            <a:r>
              <a:rPr lang="ru-RU" sz="500" i="1" dirty="0">
                <a:latin typeface="Newton7C-Italic"/>
                <a:ea typeface="Calibri" panose="020F0502020204030204" pitchFamily="34" charset="0"/>
                <a:cs typeface="Newton7C-Italic"/>
              </a:rPr>
              <a:t>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при разрыве (в % от начального значения) продолжительности </a:t>
            </a:r>
            <a:r>
              <a:rPr lang="ru-RU" sz="1200" i="1" dirty="0" err="1">
                <a:latin typeface="Newton7C-Italic"/>
                <a:ea typeface="Calibri" panose="020F0502020204030204" pitchFamily="34" charset="0"/>
                <a:cs typeface="Newton7C-Italic"/>
              </a:rPr>
              <a:t>t</a:t>
            </a:r>
            <a:r>
              <a:rPr lang="ru-RU" sz="500" i="1" dirty="0" err="1">
                <a:latin typeface="Newton7C-Italic"/>
                <a:ea typeface="Calibri" panose="020F0502020204030204" pitchFamily="34" charset="0"/>
                <a:cs typeface="Newton7C-Italic"/>
              </a:rPr>
              <a:t>обл</a:t>
            </a:r>
            <a:r>
              <a:rPr lang="ru-RU" sz="500" i="1" dirty="0">
                <a:latin typeface="Newton7C-Italic"/>
                <a:ea typeface="Calibri" panose="020F0502020204030204" pitchFamily="34" charset="0"/>
                <a:cs typeface="Newton7C-Italic"/>
              </a:rPr>
              <a:t> 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УФ-облучения в </a:t>
            </a:r>
            <a:r>
              <a:rPr lang="ru-RU" sz="1200" dirty="0" err="1">
                <a:latin typeface="Newton7C-Bold"/>
                <a:ea typeface="Calibri" panose="020F0502020204030204" pitchFamily="34" charset="0"/>
                <a:cs typeface="Newton7C-Bold"/>
              </a:rPr>
              <a:t>везерометре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 пленки из </a:t>
            </a:r>
            <a:r>
              <a:rPr lang="en-US" sz="1200" dirty="0" smtClean="0">
                <a:latin typeface="Newton7C-Bold"/>
                <a:ea typeface="Calibri" panose="020F0502020204030204" pitchFamily="34" charset="0"/>
                <a:cs typeface="Newton7C-Bold"/>
              </a:rPr>
              <a:t>LLDPE + </a:t>
            </a:r>
            <a:r>
              <a:rPr lang="ru-RU" sz="1200" dirty="0" smtClean="0">
                <a:latin typeface="Newton7C-Bold"/>
                <a:ea typeface="Calibri" panose="020F0502020204030204" pitchFamily="34" charset="0"/>
                <a:cs typeface="Newton7C-Bold"/>
              </a:rPr>
              <a:t>0,08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% РРА и 0,15 % соединений с различным строением HALS </a:t>
            </a:r>
            <a:r>
              <a:rPr lang="ru-RU" sz="1100" dirty="0">
                <a:latin typeface="Newton7C"/>
                <a:ea typeface="Calibri" panose="020F0502020204030204" pitchFamily="34" charset="0"/>
                <a:cs typeface="Newton7C"/>
              </a:rPr>
              <a:t>(источник: </a:t>
            </a:r>
            <a:r>
              <a:rPr lang="ru-RU" sz="1100" dirty="0" err="1">
                <a:latin typeface="Newton7C"/>
                <a:ea typeface="Calibri" panose="020F0502020204030204" pitchFamily="34" charset="0"/>
                <a:cs typeface="Newton7C"/>
              </a:rPr>
              <a:t>Dyneon</a:t>
            </a:r>
            <a:r>
              <a:rPr lang="ru-RU" sz="1100" dirty="0">
                <a:latin typeface="Newton7C"/>
                <a:ea typeface="Calibri" panose="020F0502020204030204" pitchFamily="34" charset="0"/>
                <a:cs typeface="Newton7C"/>
              </a:rPr>
              <a:t>)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: </a:t>
            </a:r>
            <a:r>
              <a:rPr lang="ru-RU" sz="1200" i="1" dirty="0">
                <a:latin typeface="Newton7C-Italic"/>
                <a:ea typeface="Calibri" panose="020F0502020204030204" pitchFamily="34" charset="0"/>
                <a:cs typeface="Newton7C-Italic"/>
              </a:rPr>
              <a:t>1 </a:t>
            </a:r>
            <a:r>
              <a:rPr lang="ru-RU" sz="1200" dirty="0" smtClean="0">
                <a:latin typeface="Newton7C-Bold"/>
                <a:ea typeface="Calibri" panose="020F0502020204030204" pitchFamily="34" charset="0"/>
                <a:cs typeface="Newton7C-Bold"/>
              </a:rPr>
              <a:t>–</a:t>
            </a:r>
            <a:r>
              <a:rPr lang="en-US" sz="1200" dirty="0" smtClean="0">
                <a:latin typeface="Newton7C-Bold"/>
                <a:ea typeface="Calibri" panose="020F0502020204030204" pitchFamily="34" charset="0"/>
                <a:cs typeface="Newton7C-Bold"/>
              </a:rPr>
              <a:t> </a:t>
            </a:r>
            <a:r>
              <a:rPr lang="ru-RU" sz="1200" dirty="0" smtClean="0">
                <a:latin typeface="Newton7C-Bold"/>
                <a:ea typeface="Calibri" panose="020F0502020204030204" pitchFamily="34" charset="0"/>
                <a:cs typeface="Newton7C-Bold"/>
              </a:rPr>
              <a:t>без HALS отсутствует;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Newton7C-Italic"/>
                <a:ea typeface="Calibri" panose="020F0502020204030204" pitchFamily="34" charset="0"/>
                <a:cs typeface="Newton7C-Italic"/>
              </a:rPr>
              <a:t>2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– &gt;N–H; </a:t>
            </a:r>
            <a:r>
              <a:rPr lang="ru-RU" sz="1200" i="1" dirty="0">
                <a:latin typeface="Newton7C-Italic"/>
                <a:ea typeface="Calibri" panose="020F0502020204030204" pitchFamily="34" charset="0"/>
                <a:cs typeface="Newton7C-Italic"/>
              </a:rPr>
              <a:t>3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– &gt;N–R; </a:t>
            </a:r>
            <a:r>
              <a:rPr lang="ru-RU" sz="1200" i="1" dirty="0">
                <a:latin typeface="Newton7C-Italic"/>
                <a:ea typeface="Calibri" panose="020F0502020204030204" pitchFamily="34" charset="0"/>
                <a:cs typeface="Newton7C-Italic"/>
              </a:rPr>
              <a:t>4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– &gt;N–R/&gt;N–CH</a:t>
            </a:r>
            <a:r>
              <a:rPr lang="ru-RU" sz="500" dirty="0">
                <a:latin typeface="Newton7C-Bold"/>
                <a:ea typeface="Calibri" panose="020F0502020204030204" pitchFamily="34" charset="0"/>
                <a:cs typeface="Newton7C-Bold"/>
              </a:rPr>
              <a:t>3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; </a:t>
            </a:r>
            <a:r>
              <a:rPr lang="ru-RU" sz="1200" i="1" dirty="0">
                <a:latin typeface="Newton7C-Italic"/>
                <a:ea typeface="Calibri" panose="020F0502020204030204" pitchFamily="34" charset="0"/>
                <a:cs typeface="Newton7C-Italic"/>
              </a:rPr>
              <a:t>5 </a:t>
            </a:r>
            <a:r>
              <a:rPr lang="ru-RU" sz="1200" dirty="0">
                <a:latin typeface="Newton7C-Bold"/>
                <a:ea typeface="Calibri" panose="020F0502020204030204" pitchFamily="34" charset="0"/>
                <a:cs typeface="Newton7C-Bold"/>
              </a:rPr>
              <a:t>– &gt;N–OR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473" y="474866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</a:t>
            </a: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3493" y="5508213"/>
            <a:ext cx="4222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замещенных </a:t>
            </a:r>
            <a:r>
              <a:rPr lang="en-US" sz="1600" dirty="0" smtClean="0">
                <a:solidFill>
                  <a:srgbClr val="008C95"/>
                </a:solidFill>
              </a:rPr>
              <a:t>HALS</a:t>
            </a:r>
            <a:endParaRPr lang="ru-RU" sz="1600" dirty="0" smtClean="0">
              <a:solidFill>
                <a:srgbClr val="008C95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Корректный выбор </a:t>
            </a:r>
            <a:r>
              <a:rPr lang="en-US" sz="1600" dirty="0" smtClean="0">
                <a:solidFill>
                  <a:srgbClr val="008C95"/>
                </a:solidFill>
              </a:rPr>
              <a:t>PPA</a:t>
            </a:r>
            <a:endParaRPr lang="ru-RU" sz="1600" dirty="0" smtClean="0">
              <a:solidFill>
                <a:srgbClr val="008C9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1364" y="4823639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</a:t>
            </a: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38" y="5392252"/>
            <a:ext cx="4222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замещенных </a:t>
            </a:r>
            <a:r>
              <a:rPr lang="en-US" sz="1600" dirty="0" smtClean="0">
                <a:solidFill>
                  <a:srgbClr val="008C95"/>
                </a:solidFill>
              </a:rPr>
              <a:t>HALS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Замена </a:t>
            </a:r>
            <a:r>
              <a:rPr lang="ru-RU" sz="1600" dirty="0" err="1" smtClean="0">
                <a:solidFill>
                  <a:srgbClr val="008C95"/>
                </a:solidFill>
              </a:rPr>
              <a:t>тиоэфиров</a:t>
            </a:r>
            <a:r>
              <a:rPr lang="ru-RU" sz="1600" dirty="0" smtClean="0">
                <a:solidFill>
                  <a:srgbClr val="008C95"/>
                </a:solidFill>
              </a:rPr>
              <a:t> другими синергистами</a:t>
            </a:r>
          </a:p>
        </p:txBody>
      </p:sp>
      <p:sp>
        <p:nvSpPr>
          <p:cNvPr id="16" name="Нижний колонтитул 4"/>
          <p:cNvSpPr txBox="1">
            <a:spLocks/>
          </p:cNvSpPr>
          <p:nvPr/>
        </p:nvSpPr>
        <p:spPr>
          <a:xfrm>
            <a:off x="274222" y="632031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3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4640033" cy="703263"/>
          </a:xfrm>
        </p:spPr>
        <p:txBody>
          <a:bodyPr/>
          <a:lstStyle/>
          <a:p>
            <a:r>
              <a:rPr lang="en-US" dirty="0"/>
              <a:t>HALS + </a:t>
            </a:r>
            <a:r>
              <a:rPr lang="en-US" dirty="0" smtClean="0"/>
              <a:t>CaCO3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924" y="1092287"/>
            <a:ext cx="4520059" cy="1460578"/>
          </a:xfrm>
        </p:spPr>
        <p:txBody>
          <a:bodyPr/>
          <a:lstStyle/>
          <a:p>
            <a:r>
              <a:rPr lang="ru-RU" dirty="0" smtClean="0"/>
              <a:t>Кейс – рафия.</a:t>
            </a:r>
          </a:p>
          <a:p>
            <a:r>
              <a:rPr lang="ru-RU" dirty="0" smtClean="0"/>
              <a:t>Дезактивация </a:t>
            </a:r>
            <a:r>
              <a:rPr lang="en-US" dirty="0" smtClean="0"/>
              <a:t>HALS</a:t>
            </a:r>
            <a:r>
              <a:rPr lang="ru-RU" dirty="0" smtClean="0"/>
              <a:t> стеариновой кислотой аппрета с образованием неактивной аммонийной соли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713" y="2996952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Перерасход УФ-стабилизаторов</a:t>
            </a: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616" y="4437112"/>
            <a:ext cx="4222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специальных наполнителей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Использование синергических смесей УФ-стабилизаторов</a:t>
            </a:r>
          </a:p>
        </p:txBody>
      </p:sp>
      <p:sp>
        <p:nvSpPr>
          <p:cNvPr id="16" name="Нижний колонтитул 4"/>
          <p:cNvSpPr txBox="1">
            <a:spLocks/>
          </p:cNvSpPr>
          <p:nvPr/>
        </p:nvSpPr>
        <p:spPr>
          <a:xfrm>
            <a:off x="274222" y="632031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12" y="414202"/>
            <a:ext cx="4367849" cy="58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3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3" y="205467"/>
            <a:ext cx="3732224" cy="703263"/>
          </a:xfrm>
        </p:spPr>
        <p:txBody>
          <a:bodyPr/>
          <a:lstStyle/>
          <a:p>
            <a:r>
              <a:rPr lang="en-US" dirty="0"/>
              <a:t>HALS + </a:t>
            </a:r>
            <a:r>
              <a:rPr lang="ru-RU" dirty="0" smtClean="0"/>
              <a:t>антипирены</a:t>
            </a:r>
            <a:br>
              <a:rPr lang="ru-RU" dirty="0" smtClean="0"/>
            </a:br>
            <a:r>
              <a:rPr lang="ru-RU" dirty="0" smtClean="0"/>
              <a:t>стадионные кресла)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455" y="3752482"/>
            <a:ext cx="3898465" cy="443863"/>
          </a:xfrm>
        </p:spPr>
        <p:txBody>
          <a:bodyPr/>
          <a:lstStyle/>
          <a:p>
            <a:r>
              <a:rPr lang="ru-RU" sz="1200" dirty="0" smtClean="0"/>
              <a:t>Причина -  </a:t>
            </a:r>
            <a:r>
              <a:rPr lang="ru-RU" sz="1200" dirty="0" err="1" smtClean="0"/>
              <a:t>протонирование</a:t>
            </a:r>
            <a:r>
              <a:rPr lang="ru-RU" sz="1200" dirty="0" smtClean="0"/>
              <a:t> </a:t>
            </a:r>
            <a:r>
              <a:rPr lang="ru-RU" sz="1200" dirty="0" err="1" smtClean="0"/>
              <a:t>пиперидинового</a:t>
            </a:r>
            <a:r>
              <a:rPr lang="ru-RU" sz="1200" dirty="0" smtClean="0"/>
              <a:t> азота в присутствии </a:t>
            </a:r>
            <a:r>
              <a:rPr lang="en-US" sz="1200" dirty="0" err="1" smtClean="0"/>
              <a:t>HBr</a:t>
            </a:r>
            <a:endParaRPr lang="ru-RU" sz="12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994493" y="236374"/>
            <a:ext cx="4640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HALS + </a:t>
            </a:r>
            <a:r>
              <a:rPr lang="ru-RU" kern="0" dirty="0" smtClean="0"/>
              <a:t>сажа (мембраны)</a:t>
            </a:r>
            <a:endParaRPr lang="ru-RU" kern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3763" y="4278787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</a:t>
            </a: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100" y="5109783"/>
            <a:ext cx="4222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8C95"/>
                </a:solidFill>
              </a:rPr>
              <a:t>Митигация</a:t>
            </a:r>
            <a:r>
              <a:rPr lang="ru-RU" sz="1600" dirty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8C95"/>
                </a:solidFill>
              </a:rPr>
              <a:t>Применение замещенных </a:t>
            </a:r>
            <a:r>
              <a:rPr lang="en-US" sz="1600" dirty="0">
                <a:solidFill>
                  <a:srgbClr val="008C95"/>
                </a:solidFill>
              </a:rPr>
              <a:t>HALS</a:t>
            </a:r>
            <a:endParaRPr lang="ru-RU" sz="1600" dirty="0">
              <a:solidFill>
                <a:srgbClr val="008C95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8C95"/>
                </a:solidFill>
              </a:rPr>
              <a:t>Применение синергических УФ </a:t>
            </a:r>
            <a:r>
              <a:rPr lang="ru-RU" sz="1600" dirty="0" smtClean="0">
                <a:solidFill>
                  <a:srgbClr val="008C95"/>
                </a:solidFill>
              </a:rPr>
              <a:t>систем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Корректный выбор системы антипиренов</a:t>
            </a:r>
            <a:endParaRPr lang="en-US" sz="1600" dirty="0">
              <a:solidFill>
                <a:srgbClr val="008C95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5" y="878067"/>
            <a:ext cx="3683251" cy="27419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58" y="588005"/>
            <a:ext cx="4734653" cy="2777344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sz="half" idx="1"/>
          </p:nvPr>
        </p:nvSpPr>
        <p:spPr>
          <a:xfrm>
            <a:off x="4753897" y="3974414"/>
            <a:ext cx="4236282" cy="443863"/>
          </a:xfrm>
        </p:spPr>
        <p:txBody>
          <a:bodyPr/>
          <a:lstStyle/>
          <a:p>
            <a:r>
              <a:rPr lang="ru-RU" sz="1200" dirty="0" smtClean="0"/>
              <a:t>Причина -  </a:t>
            </a:r>
            <a:r>
              <a:rPr lang="ru-RU" sz="1200" dirty="0" err="1" smtClean="0"/>
              <a:t>протонирование</a:t>
            </a:r>
            <a:r>
              <a:rPr lang="ru-RU" sz="1200" dirty="0" smtClean="0"/>
              <a:t> </a:t>
            </a:r>
            <a:r>
              <a:rPr lang="ru-RU" sz="1200" dirty="0" err="1" smtClean="0"/>
              <a:t>пиперидинового</a:t>
            </a:r>
            <a:r>
              <a:rPr lang="ru-RU" sz="1200" dirty="0" smtClean="0"/>
              <a:t> азота кислотосодержащими примесями сажи.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14054" y="451852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</a:t>
            </a: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94493" y="5349519"/>
            <a:ext cx="4222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замещенных </a:t>
            </a:r>
            <a:r>
              <a:rPr lang="en-US" sz="1600" dirty="0" smtClean="0">
                <a:solidFill>
                  <a:srgbClr val="008C95"/>
                </a:solidFill>
              </a:rPr>
              <a:t>HALS</a:t>
            </a:r>
            <a:endParaRPr lang="ru-RU" sz="1600" dirty="0" smtClean="0">
              <a:solidFill>
                <a:srgbClr val="008C95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синергических УФ систем</a:t>
            </a:r>
            <a:endParaRPr lang="en-US" sz="1600" dirty="0" smtClean="0">
              <a:solidFill>
                <a:srgbClr val="008C95"/>
              </a:solidFill>
            </a:endParaRPr>
          </a:p>
        </p:txBody>
      </p:sp>
      <p:sp>
        <p:nvSpPr>
          <p:cNvPr id="21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1" y="1315573"/>
            <a:ext cx="3677977" cy="212856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8919" y="270826"/>
            <a:ext cx="4386348" cy="703263"/>
          </a:xfrm>
        </p:spPr>
        <p:txBody>
          <a:bodyPr/>
          <a:lstStyle/>
          <a:p>
            <a:r>
              <a:rPr lang="ru-RU" dirty="0" smtClean="0"/>
              <a:t>Антагонизм </a:t>
            </a:r>
            <a:r>
              <a:rPr lang="en-US" dirty="0" smtClean="0"/>
              <a:t>UVA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бензофенон</a:t>
            </a:r>
            <a:r>
              <a:rPr lang="en-US" dirty="0" smtClean="0"/>
              <a:t>) </a:t>
            </a:r>
            <a:r>
              <a:rPr lang="ru-RU" dirty="0" smtClean="0"/>
              <a:t>и </a:t>
            </a:r>
            <a:r>
              <a:rPr lang="ru-RU" dirty="0" err="1" smtClean="0"/>
              <a:t>стеарата</a:t>
            </a:r>
            <a:r>
              <a:rPr lang="ru-RU" dirty="0" smtClean="0"/>
              <a:t> кальция</a:t>
            </a:r>
            <a:endParaRPr lang="ru-RU" dirty="0"/>
          </a:p>
        </p:txBody>
      </p:sp>
      <p:sp>
        <p:nvSpPr>
          <p:cNvPr id="10" name="Объект 11"/>
          <p:cNvSpPr txBox="1">
            <a:spLocks/>
          </p:cNvSpPr>
          <p:nvPr/>
        </p:nvSpPr>
        <p:spPr bwMode="auto">
          <a:xfrm>
            <a:off x="668619" y="3957000"/>
            <a:ext cx="3976573" cy="5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kern="0" dirty="0" smtClean="0">
                <a:solidFill>
                  <a:srgbClr val="FF0000"/>
                </a:solidFill>
              </a:rPr>
              <a:t>Последствия: выраженный желтый оттенок (без особого ущерба для УФ-стабильности)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1" name="Объект 11"/>
          <p:cNvSpPr txBox="1">
            <a:spLocks/>
          </p:cNvSpPr>
          <p:nvPr/>
        </p:nvSpPr>
        <p:spPr bwMode="auto">
          <a:xfrm>
            <a:off x="748694" y="903594"/>
            <a:ext cx="3816424" cy="6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8191" y="4913225"/>
            <a:ext cx="4327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Митигация</a:t>
            </a:r>
            <a:r>
              <a:rPr lang="ru-RU" sz="20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: замена на  </a:t>
            </a:r>
            <a:r>
              <a:rPr lang="en-US" sz="20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UVA </a:t>
            </a:r>
            <a:r>
              <a:rPr lang="ru-RU" sz="20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других типов (</a:t>
            </a:r>
            <a:r>
              <a:rPr lang="ru-RU" sz="2000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бензотриазолы</a:t>
            </a:r>
            <a:r>
              <a:rPr lang="ru-RU" sz="20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srgbClr val="008C95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976155" y="200331"/>
            <a:ext cx="472265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Взаимодействие фенольных АО с остатками </a:t>
            </a:r>
            <a:r>
              <a:rPr lang="ru-RU" kern="0" dirty="0" err="1" smtClean="0"/>
              <a:t>каткомплекса</a:t>
            </a:r>
            <a:r>
              <a:rPr lang="ru-RU" kern="0" dirty="0" smtClean="0"/>
              <a:t> </a:t>
            </a:r>
            <a:r>
              <a:rPr lang="en-US" kern="0" dirty="0" smtClean="0"/>
              <a:t>ZN</a:t>
            </a:r>
            <a:endParaRPr lang="ru-RU" kern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67" y="1085733"/>
            <a:ext cx="3088426" cy="12386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84" y="1200214"/>
            <a:ext cx="2549674" cy="17508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4" y="2769060"/>
            <a:ext cx="3517777" cy="98264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15134" y="4738923"/>
            <a:ext cx="4662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Митигация</a:t>
            </a:r>
            <a:r>
              <a:rPr lang="ru-RU" dirty="0" smtClean="0">
                <a:solidFill>
                  <a:srgbClr val="008C95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8C95"/>
                </a:solidFill>
                <a:latin typeface="Calibri" panose="020F0502020204030204" pitchFamily="34" charset="0"/>
              </a:rPr>
              <a:t>выбор фосфитов (кейс </a:t>
            </a:r>
            <a:r>
              <a:rPr lang="ru-RU" dirty="0">
                <a:solidFill>
                  <a:srgbClr val="008C95"/>
                </a:solidFill>
                <a:latin typeface="Calibri" panose="020F0502020204030204" pitchFamily="34" charset="0"/>
              </a:rPr>
              <a:t>с ГСР (</a:t>
            </a:r>
            <a:r>
              <a:rPr lang="ru-RU" dirty="0" smtClean="0">
                <a:solidFill>
                  <a:srgbClr val="008C95"/>
                </a:solidFill>
                <a:latin typeface="Calibri" panose="020F0502020204030204" pitchFamily="34" charset="0"/>
              </a:rPr>
              <a:t>АО1330))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8C95"/>
                </a:solidFill>
                <a:latin typeface="Calibri" panose="020F0502020204030204" pitchFamily="34" charset="0"/>
              </a:rPr>
              <a:t>Более эффективная дезактивация </a:t>
            </a:r>
            <a:r>
              <a:rPr lang="ru-RU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каткомплекса</a:t>
            </a:r>
            <a:endParaRPr lang="ru-RU" dirty="0" smtClean="0">
              <a:solidFill>
                <a:srgbClr val="008C95"/>
              </a:solidFill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rgbClr val="008C95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Объект 11"/>
          <p:cNvSpPr txBox="1">
            <a:spLocks/>
          </p:cNvSpPr>
          <p:nvPr/>
        </p:nvSpPr>
        <p:spPr bwMode="auto">
          <a:xfrm>
            <a:off x="5169025" y="3912588"/>
            <a:ext cx="4450960" cy="5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kern="0" dirty="0" smtClean="0">
                <a:solidFill>
                  <a:srgbClr val="FF0000"/>
                </a:solidFill>
              </a:rPr>
              <a:t>Последствия: выраженный желтый оттенок в присутствии АО1330 (без ущерба для прочих свойств)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246364"/>
            <a:ext cx="7723703" cy="703263"/>
          </a:xfrm>
        </p:spPr>
        <p:txBody>
          <a:bodyPr/>
          <a:lstStyle/>
          <a:p>
            <a:r>
              <a:rPr lang="ru-RU" sz="2800" dirty="0" smtClean="0">
                <a:solidFill>
                  <a:srgbClr val="008C95"/>
                </a:solidFill>
              </a:rPr>
              <a:t>Белые пигменты и стекловолокно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54927" y="4491585"/>
            <a:ext cx="4592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Применение </a:t>
            </a:r>
            <a:r>
              <a:rPr lang="en-US" sz="1600" dirty="0" err="1" smtClean="0">
                <a:solidFill>
                  <a:srgbClr val="008C95"/>
                </a:solidFill>
              </a:rPr>
              <a:t>ZnS</a:t>
            </a:r>
            <a:r>
              <a:rPr lang="en-US" sz="1600" dirty="0" smtClean="0">
                <a:solidFill>
                  <a:srgbClr val="008C95"/>
                </a:solidFill>
              </a:rPr>
              <a:t> </a:t>
            </a:r>
            <a:r>
              <a:rPr lang="ru-RU" sz="1600" dirty="0" smtClean="0">
                <a:solidFill>
                  <a:srgbClr val="008C95"/>
                </a:solidFill>
              </a:rPr>
              <a:t>(дополнительный бонус – </a:t>
            </a:r>
            <a:r>
              <a:rPr lang="ru-RU" sz="1600" dirty="0" err="1" smtClean="0">
                <a:solidFill>
                  <a:srgbClr val="008C95"/>
                </a:solidFill>
              </a:rPr>
              <a:t>хлоростойкость</a:t>
            </a:r>
            <a:r>
              <a:rPr lang="ru-RU" sz="1600" dirty="0" smtClean="0">
                <a:solidFill>
                  <a:srgbClr val="008C95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Минимизировать использование </a:t>
            </a:r>
            <a:r>
              <a:rPr lang="ru-RU" sz="1600" dirty="0" err="1" smtClean="0">
                <a:solidFill>
                  <a:srgbClr val="008C95"/>
                </a:solidFill>
              </a:rPr>
              <a:t>дробленки</a:t>
            </a:r>
            <a:r>
              <a:rPr lang="ru-RU" sz="1600" dirty="0" smtClean="0">
                <a:solidFill>
                  <a:srgbClr val="008C95"/>
                </a:solidFill>
              </a:rPr>
              <a:t> композитных труб с </a:t>
            </a:r>
            <a:r>
              <a:rPr lang="en-US" sz="1600" dirty="0" smtClean="0">
                <a:solidFill>
                  <a:srgbClr val="008C95"/>
                </a:solidFill>
              </a:rPr>
              <a:t>TiO2 </a:t>
            </a:r>
            <a:r>
              <a:rPr lang="ru-RU" sz="1600" dirty="0" smtClean="0">
                <a:solidFill>
                  <a:srgbClr val="008C95"/>
                </a:solidFill>
              </a:rPr>
              <a:t>в среднем слое</a:t>
            </a:r>
            <a:endParaRPr lang="en-US" sz="1600" dirty="0" smtClean="0">
              <a:solidFill>
                <a:srgbClr val="008C95"/>
              </a:solidFill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65618" y="3050097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эксплуатационных свойств труб;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слой перестает выполнять функцию снижения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CLTE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04367" y="949627"/>
            <a:ext cx="4216838" cy="28394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8677" y="888213"/>
            <a:ext cx="4953000" cy="199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 smtClean="0">
                <a:solidFill>
                  <a:srgbClr val="000000"/>
                </a:solidFill>
              </a:rPr>
              <a:t>Причины: </a:t>
            </a:r>
            <a:r>
              <a:rPr lang="ru-RU" dirty="0" err="1" smtClean="0">
                <a:solidFill>
                  <a:srgbClr val="000000"/>
                </a:solidFill>
              </a:rPr>
              <a:t>травмирование</a:t>
            </a:r>
            <a:r>
              <a:rPr lang="ru-RU" dirty="0" smtClean="0">
                <a:solidFill>
                  <a:srgbClr val="000000"/>
                </a:solidFill>
              </a:rPr>
              <a:t> стекловолокна частицами </a:t>
            </a:r>
            <a:r>
              <a:rPr lang="en-US" dirty="0" smtClean="0">
                <a:solidFill>
                  <a:srgbClr val="000000"/>
                </a:solidFill>
              </a:rPr>
              <a:t>TiO2 </a:t>
            </a:r>
            <a:r>
              <a:rPr lang="ru-RU" dirty="0" smtClean="0">
                <a:solidFill>
                  <a:srgbClr val="000000"/>
                </a:solidFill>
              </a:rPr>
              <a:t>(краями пластинок)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 smtClean="0">
                <a:solidFill>
                  <a:srgbClr val="000000"/>
                </a:solidFill>
              </a:rPr>
              <a:t>В равной мере относится и к ПП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 smtClean="0">
                <a:solidFill>
                  <a:srgbClr val="000000"/>
                </a:solidFill>
              </a:rPr>
              <a:t>Тема, в частности, актуальна в трубах </a:t>
            </a:r>
            <a:r>
              <a:rPr lang="en-US" dirty="0" smtClean="0">
                <a:solidFill>
                  <a:srgbClr val="000000"/>
                </a:solidFill>
              </a:rPr>
              <a:t>PPR </a:t>
            </a:r>
            <a:r>
              <a:rPr lang="ru-RU" dirty="0" smtClean="0">
                <a:solidFill>
                  <a:srgbClr val="000000"/>
                </a:solidFill>
              </a:rPr>
              <a:t>со средним слоем из ППСВ они всегда окрашиваются, как правило, </a:t>
            </a:r>
            <a:r>
              <a:rPr lang="en-US" dirty="0" smtClean="0">
                <a:solidFill>
                  <a:srgbClr val="000000"/>
                </a:solidFill>
              </a:rPr>
              <a:t>TiO2. </a:t>
            </a:r>
            <a:r>
              <a:rPr lang="ru-RU" dirty="0" smtClean="0">
                <a:solidFill>
                  <a:srgbClr val="00000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0000"/>
                </a:solidFill>
              </a:rPr>
              <a:t>дробленки</a:t>
            </a:r>
            <a:r>
              <a:rPr lang="ru-RU" dirty="0" smtClean="0">
                <a:solidFill>
                  <a:srgbClr val="000000"/>
                </a:solidFill>
              </a:rPr>
              <a:t> в среднем слое.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6" y="3938656"/>
            <a:ext cx="4041900" cy="20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3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576" y="269056"/>
            <a:ext cx="3228167" cy="703263"/>
          </a:xfrm>
        </p:spPr>
        <p:txBody>
          <a:bodyPr/>
          <a:lstStyle/>
          <a:p>
            <a:r>
              <a:rPr lang="en-US" sz="2400" dirty="0"/>
              <a:t>SiO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ru-RU" sz="2400" dirty="0" err="1" smtClean="0"/>
              <a:t>Эрукамид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3798" y="387097"/>
            <a:ext cx="3455247" cy="3185790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Rectangle 15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8418" y="611657"/>
            <a:ext cx="4912128" cy="444997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6938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1165225" algn="l"/>
              </a:tabLst>
              <a:defRPr sz="1200" b="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dirty="0"/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dirty="0" smtClean="0"/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dirty="0"/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dirty="0" smtClean="0"/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415744" y="728422"/>
            <a:ext cx="4235122" cy="5148849"/>
          </a:xfrm>
        </p:spPr>
        <p:txBody>
          <a:bodyPr/>
          <a:lstStyle/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r>
              <a:rPr lang="en-US" dirty="0" smtClean="0"/>
              <a:t>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900" dirty="0" smtClean="0"/>
              <a:t>Отмечен антагонизм между </a:t>
            </a:r>
            <a:r>
              <a:rPr lang="ru-RU" sz="1900" dirty="0" err="1" smtClean="0"/>
              <a:t>эрукамидом</a:t>
            </a:r>
            <a:r>
              <a:rPr lang="ru-RU" sz="1900" dirty="0" smtClean="0"/>
              <a:t> и </a:t>
            </a:r>
            <a:r>
              <a:rPr lang="ru-RU" sz="1900" dirty="0" err="1" smtClean="0"/>
              <a:t>стеаратом</a:t>
            </a:r>
            <a:r>
              <a:rPr lang="ru-RU" sz="1900" dirty="0" smtClean="0"/>
              <a:t> цинка. </a:t>
            </a:r>
            <a:r>
              <a:rPr lang="en-US" sz="1900" dirty="0" smtClean="0"/>
              <a:t>Witco Corp. </a:t>
            </a:r>
            <a:r>
              <a:rPr lang="ru-RU" sz="1900" dirty="0" smtClean="0"/>
              <a:t>обнаружили деградацию </a:t>
            </a:r>
            <a:r>
              <a:rPr lang="ru-RU" sz="1900" dirty="0" err="1" smtClean="0"/>
              <a:t>эрукамида</a:t>
            </a:r>
            <a:r>
              <a:rPr lang="ru-RU" sz="1900" dirty="0" smtClean="0"/>
              <a:t> в присутствии </a:t>
            </a:r>
            <a:r>
              <a:rPr lang="en-US" sz="1900" dirty="0" err="1" smtClean="0"/>
              <a:t>ZnSt</a:t>
            </a:r>
            <a:r>
              <a:rPr lang="en-US" sz="1900" dirty="0" smtClean="0"/>
              <a:t>.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900" dirty="0" smtClean="0"/>
              <a:t>В </a:t>
            </a:r>
            <a:r>
              <a:rPr lang="ru-RU" sz="1900" dirty="0"/>
              <a:t>присутствии </a:t>
            </a:r>
            <a:r>
              <a:rPr lang="en-US" sz="1900" dirty="0" err="1"/>
              <a:t>ZnSt</a:t>
            </a:r>
            <a:r>
              <a:rPr lang="en-US" sz="1900" dirty="0"/>
              <a:t> </a:t>
            </a:r>
            <a:r>
              <a:rPr lang="ru-RU" sz="1900" dirty="0"/>
              <a:t>при </a:t>
            </a:r>
            <a:r>
              <a:rPr lang="en-US" sz="1900" dirty="0" smtClean="0"/>
              <a:t>200 </a:t>
            </a:r>
            <a:r>
              <a:rPr lang="en-US" sz="1900" dirty="0"/>
              <a:t>°C </a:t>
            </a:r>
            <a:r>
              <a:rPr lang="ru-RU" sz="1900" dirty="0" smtClean="0"/>
              <a:t>теряется до 20% </a:t>
            </a:r>
            <a:r>
              <a:rPr lang="ru-RU" sz="1900" dirty="0" err="1" smtClean="0"/>
              <a:t>эрукамида</a:t>
            </a:r>
            <a:r>
              <a:rPr lang="ru-RU" sz="1900" dirty="0" smtClean="0"/>
              <a:t>, и из этих 20% до 7% переходит в нитрил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900" dirty="0" smtClean="0"/>
              <a:t>Гипотеза: </a:t>
            </a:r>
            <a:r>
              <a:rPr lang="ru-RU" sz="1900" dirty="0" err="1" smtClean="0"/>
              <a:t>комплексование</a:t>
            </a:r>
            <a:r>
              <a:rPr lang="ru-RU" sz="1900" dirty="0" smtClean="0"/>
              <a:t> аминогруппы ионами цинка (в отличие от кальция) как промотор дальнейших превращений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sz="1900" dirty="0" smtClean="0"/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20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2000" dirty="0" smtClean="0">
                <a:solidFill>
                  <a:srgbClr val="008C95"/>
                </a:solidFill>
              </a:rPr>
              <a:t>: использование </a:t>
            </a:r>
            <a:r>
              <a:rPr lang="ru-RU" sz="2000" dirty="0" err="1" smtClean="0">
                <a:solidFill>
                  <a:srgbClr val="008C95"/>
                </a:solidFill>
              </a:rPr>
              <a:t>стеарата</a:t>
            </a:r>
            <a:r>
              <a:rPr lang="ru-RU" sz="2000" dirty="0" smtClean="0">
                <a:solidFill>
                  <a:srgbClr val="008C95"/>
                </a:solidFill>
              </a:rPr>
              <a:t> кальция, </a:t>
            </a:r>
            <a:r>
              <a:rPr lang="en-US" sz="2000" dirty="0" smtClean="0">
                <a:solidFill>
                  <a:srgbClr val="008C95"/>
                </a:solidFill>
              </a:rPr>
              <a:t>DHT</a:t>
            </a:r>
            <a:r>
              <a:rPr lang="ru-RU" sz="2000" dirty="0" smtClean="0">
                <a:solidFill>
                  <a:srgbClr val="008C95"/>
                </a:solidFill>
              </a:rPr>
              <a:t> или </a:t>
            </a:r>
            <a:r>
              <a:rPr lang="en-US" sz="2000" dirty="0" err="1" smtClean="0">
                <a:solidFill>
                  <a:srgbClr val="008C95"/>
                </a:solidFill>
              </a:rPr>
              <a:t>ZnO</a:t>
            </a:r>
            <a:endParaRPr lang="en-US" sz="2000" dirty="0" smtClean="0">
              <a:solidFill>
                <a:srgbClr val="008C95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dirty="0"/>
          </a:p>
          <a:p>
            <a:endParaRPr lang="ru-RU" sz="1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234797" y="269056"/>
            <a:ext cx="25790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SiO</a:t>
            </a:r>
            <a:r>
              <a:rPr lang="en-US" sz="2400" kern="0" baseline="-25000" dirty="0" smtClean="0"/>
              <a:t>2</a:t>
            </a:r>
            <a:r>
              <a:rPr lang="en-US" sz="2400" kern="0" dirty="0" smtClean="0"/>
              <a:t> +</a:t>
            </a:r>
            <a:r>
              <a:rPr lang="ru-RU" sz="2400" kern="0" dirty="0" smtClean="0"/>
              <a:t> </a:t>
            </a:r>
            <a:r>
              <a:rPr lang="en-US" sz="2400" kern="0" dirty="0" err="1" smtClean="0"/>
              <a:t>ZnSt</a:t>
            </a:r>
            <a:r>
              <a:rPr lang="ru-RU" sz="2400" kern="0" dirty="0" smtClean="0"/>
              <a:t/>
            </a:r>
            <a:br>
              <a:rPr lang="ru-RU" sz="2400" kern="0" dirty="0" smtClean="0"/>
            </a:br>
            <a:endParaRPr lang="ru-RU" sz="2400" kern="0" dirty="0"/>
          </a:p>
        </p:txBody>
      </p:sp>
      <p:sp>
        <p:nvSpPr>
          <p:cNvPr id="11" name="Нижний колонтитул 4"/>
          <p:cNvSpPr txBox="1">
            <a:spLocks/>
          </p:cNvSpPr>
          <p:nvPr/>
        </p:nvSpPr>
        <p:spPr>
          <a:xfrm>
            <a:off x="287666" y="6475885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472" y="1052736"/>
            <a:ext cx="4953000" cy="48874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dirty="0" err="1"/>
              <a:t>SiO</a:t>
            </a:r>
            <a:r>
              <a:rPr lang="ru-RU" baseline="-25000" dirty="0"/>
              <a:t>2 </a:t>
            </a:r>
            <a:r>
              <a:rPr lang="ru-RU" dirty="0"/>
              <a:t>сам по себе не влияет на</a:t>
            </a:r>
            <a:r>
              <a:rPr lang="ru-RU" baseline="-25000" dirty="0"/>
              <a:t> </a:t>
            </a:r>
            <a:r>
              <a:rPr lang="en-US" dirty="0"/>
              <a:t>YI</a:t>
            </a:r>
            <a:r>
              <a:rPr lang="ru-RU" dirty="0"/>
              <a:t>, но в присутствии </a:t>
            </a:r>
            <a:r>
              <a:rPr lang="ru-RU" dirty="0" err="1"/>
              <a:t>эрукамида</a:t>
            </a:r>
            <a:r>
              <a:rPr lang="ru-RU" dirty="0"/>
              <a:t> (800 </a:t>
            </a:r>
            <a:r>
              <a:rPr lang="en-US" dirty="0"/>
              <a:t>ppm</a:t>
            </a:r>
            <a:r>
              <a:rPr lang="ru-RU" dirty="0"/>
              <a:t>) </a:t>
            </a:r>
            <a:r>
              <a:rPr lang="en-US" dirty="0"/>
              <a:t>YI </a:t>
            </a:r>
            <a:r>
              <a:rPr lang="ru-RU" dirty="0"/>
              <a:t>возрастает.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/>
              <a:t>Это связывают с образованием окрашенного </a:t>
            </a:r>
            <a:r>
              <a:rPr lang="ru-RU" dirty="0" err="1"/>
              <a:t>эруконитрила</a:t>
            </a:r>
            <a:r>
              <a:rPr lang="ru-RU" dirty="0"/>
              <a:t>, который образуется в результате деградации </a:t>
            </a:r>
            <a:r>
              <a:rPr lang="ru-RU" dirty="0" err="1"/>
              <a:t>эрукамида</a:t>
            </a:r>
            <a:r>
              <a:rPr lang="ru-RU" dirty="0"/>
              <a:t> на поверхности </a:t>
            </a:r>
            <a:r>
              <a:rPr lang="en-US" dirty="0"/>
              <a:t>SiO</a:t>
            </a:r>
            <a:r>
              <a:rPr lang="en-US" baseline="-25000" dirty="0"/>
              <a:t>2 </a:t>
            </a:r>
            <a:r>
              <a:rPr lang="ru-RU" dirty="0"/>
              <a:t>  при повышенных т-</a:t>
            </a:r>
            <a:r>
              <a:rPr lang="ru-RU" dirty="0" err="1"/>
              <a:t>рах</a:t>
            </a:r>
            <a:r>
              <a:rPr lang="ru-RU" dirty="0"/>
              <a:t> и давлении. Считается, что процесс катализируется микропримесями</a:t>
            </a:r>
            <a:r>
              <a:rPr lang="en-US" dirty="0"/>
              <a:t>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baseline="-25000" dirty="0"/>
              <a:t> </a:t>
            </a:r>
            <a:r>
              <a:rPr lang="ru-RU" dirty="0"/>
              <a:t>в неорганических </a:t>
            </a:r>
            <a:r>
              <a:rPr lang="ru-RU" dirty="0" err="1" smtClean="0"/>
              <a:t>антиблоках</a:t>
            </a:r>
            <a:r>
              <a:rPr lang="ru-RU" dirty="0" smtClean="0"/>
              <a:t> (в </a:t>
            </a:r>
            <a:r>
              <a:rPr lang="ru-RU" dirty="0" err="1" smtClean="0"/>
              <a:t>т.ч</a:t>
            </a:r>
            <a:r>
              <a:rPr lang="ru-RU" dirty="0" smtClean="0"/>
              <a:t>. природных)</a:t>
            </a:r>
            <a:endParaRPr lang="ru-RU" dirty="0"/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/>
              <a:t>Те же микропримеси </a:t>
            </a:r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baseline="-25000" dirty="0"/>
              <a:t> </a:t>
            </a:r>
            <a:r>
              <a:rPr lang="ru-RU" dirty="0"/>
              <a:t> могут катализировать деструкцию </a:t>
            </a:r>
            <a:r>
              <a:rPr lang="ru-RU" dirty="0" err="1"/>
              <a:t>эрукамида</a:t>
            </a:r>
            <a:r>
              <a:rPr lang="ru-RU" dirty="0"/>
              <a:t> с образованием альдегидов с низким порогом запаха.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dirty="0"/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 err="1">
                <a:solidFill>
                  <a:srgbClr val="008C95"/>
                </a:solidFill>
              </a:rPr>
              <a:t>Митигация</a:t>
            </a:r>
            <a:r>
              <a:rPr lang="ru-RU" dirty="0">
                <a:solidFill>
                  <a:srgbClr val="008C95"/>
                </a:solidFill>
              </a:rPr>
              <a:t> – корректный выбор марки </a:t>
            </a:r>
            <a:r>
              <a:rPr lang="ru-RU" dirty="0" err="1">
                <a:solidFill>
                  <a:srgbClr val="008C95"/>
                </a:solidFill>
              </a:rPr>
              <a:t>эрукамида</a:t>
            </a:r>
            <a:r>
              <a:rPr lang="en-US" dirty="0">
                <a:solidFill>
                  <a:srgbClr val="008C95"/>
                </a:solidFill>
              </a:rPr>
              <a:t> </a:t>
            </a:r>
            <a:r>
              <a:rPr lang="ru-RU" dirty="0">
                <a:solidFill>
                  <a:srgbClr val="008C95"/>
                </a:solidFill>
              </a:rPr>
              <a:t>и </a:t>
            </a:r>
            <a:r>
              <a:rPr lang="ru-RU" dirty="0" err="1">
                <a:solidFill>
                  <a:srgbClr val="008C95"/>
                </a:solidFill>
              </a:rPr>
              <a:t>антиблока</a:t>
            </a:r>
            <a:r>
              <a:rPr lang="ru-RU" dirty="0">
                <a:solidFill>
                  <a:srgbClr val="008C9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61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0592" y="1412776"/>
            <a:ext cx="8496944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3600" dirty="0" smtClean="0">
                <a:solidFill>
                  <a:srgbClr val="000000"/>
                </a:solidFill>
              </a:rPr>
              <a:t>Спасибо за внимание!</a:t>
            </a:r>
            <a:endParaRPr lang="en-US" sz="3600" dirty="0" smtClean="0">
              <a:solidFill>
                <a:srgbClr val="000000"/>
              </a:solidFill>
            </a:endParaRPr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sz="36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3600" dirty="0" smtClean="0">
                <a:solidFill>
                  <a:srgbClr val="000000"/>
                </a:solidFill>
              </a:rPr>
              <a:t>Вопросы?</a:t>
            </a:r>
            <a:endParaRPr lang="en-US" sz="3600" dirty="0" smtClean="0">
              <a:solidFill>
                <a:srgbClr val="000000"/>
              </a:solidFill>
            </a:endParaRPr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9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631245"/>
          </a:xfrm>
        </p:spPr>
        <p:txBody>
          <a:bodyPr/>
          <a:lstStyle/>
          <a:p>
            <a:pPr algn="ctr"/>
            <a:r>
              <a:rPr lang="ru-RU" sz="2800" dirty="0" smtClean="0"/>
              <a:t>Краткие вводные</a:t>
            </a:r>
            <a:endParaRPr lang="ru-RU" sz="2800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gray">
          <a:xfrm>
            <a:off x="294376" y="923242"/>
            <a:ext cx="9341329" cy="5331724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no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>
                <a:solidFill>
                  <a:srgbClr val="000000"/>
                </a:solidFill>
              </a:rPr>
              <a:t>Цель – не погружение в тонкости </a:t>
            </a:r>
            <a:r>
              <a:rPr lang="ru-RU" sz="1600" dirty="0" err="1">
                <a:solidFill>
                  <a:srgbClr val="000000"/>
                </a:solidFill>
              </a:rPr>
              <a:t>рецептуростроения</a:t>
            </a:r>
            <a:r>
              <a:rPr lang="ru-RU" sz="1600" dirty="0">
                <a:solidFill>
                  <a:srgbClr val="000000"/>
                </a:solidFill>
              </a:rPr>
              <a:t>, а демонстрация некоторых кейсов на конкретных примерах.</a:t>
            </a:r>
            <a:endParaRPr lang="en-US" sz="1600" dirty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Зачастую мы сталкиваемся с нежелательными явлениями при переработке полимеров (пожелтение, ухудшение механических свойств, </a:t>
            </a:r>
            <a:r>
              <a:rPr lang="ru-RU" sz="1600" dirty="0" err="1" smtClean="0">
                <a:solidFill>
                  <a:srgbClr val="000000"/>
                </a:solidFill>
              </a:rPr>
              <a:t>термо</a:t>
            </a:r>
            <a:r>
              <a:rPr lang="ru-RU" sz="1600" dirty="0" smtClean="0">
                <a:solidFill>
                  <a:srgbClr val="000000"/>
                </a:solidFill>
              </a:rPr>
              <a:t>- и УФ стойкости)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Вовсе не обязательно виноват полимер; во многих случаях причина – это просто некорректно выбранная система добавок.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Некоторые добавки, эффективные в первичных полимерах, перестают работать в компаундах. Это особенно актуально при реализации проекта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</a:rPr>
              <a:t>Vivlen</a:t>
            </a:r>
            <a:r>
              <a:rPr lang="en-US" sz="1600" dirty="0" smtClean="0">
                <a:solidFill>
                  <a:srgbClr val="000000"/>
                </a:solidFill>
              </a:rPr>
              <a:t>” 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Понимание особенностей взаимодействия добавок между собой является важной задачей при развитии нового марочного ассортимента.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err="1" smtClean="0">
                <a:solidFill>
                  <a:srgbClr val="000000"/>
                </a:solidFill>
              </a:rPr>
              <a:t>ПолиЛаб</a:t>
            </a:r>
            <a:r>
              <a:rPr lang="ru-RU" sz="1600" dirty="0" smtClean="0">
                <a:solidFill>
                  <a:srgbClr val="000000"/>
                </a:solidFill>
              </a:rPr>
              <a:t> – площадка для квалифицированной отработки решений </a:t>
            </a:r>
            <a:r>
              <a:rPr lang="ru-RU" sz="1600" dirty="0">
                <a:solidFill>
                  <a:srgbClr val="000000"/>
                </a:solidFill>
              </a:rPr>
              <a:t>на основании изучения </a:t>
            </a:r>
            <a:r>
              <a:rPr lang="ru-RU" sz="1600" dirty="0" smtClean="0">
                <a:solidFill>
                  <a:srgbClr val="000000"/>
                </a:solidFill>
              </a:rPr>
              <a:t>литературных, </a:t>
            </a:r>
            <a:r>
              <a:rPr lang="ru-RU" sz="1600" dirty="0">
                <a:solidFill>
                  <a:srgbClr val="000000"/>
                </a:solidFill>
              </a:rPr>
              <a:t>патентных </a:t>
            </a:r>
            <a:r>
              <a:rPr lang="ru-RU" sz="1600" dirty="0" smtClean="0">
                <a:solidFill>
                  <a:srgbClr val="000000"/>
                </a:solidFill>
              </a:rPr>
              <a:t>данных, отзывов клиентов и собственного опыта.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dirty="0" smtClean="0">
                <a:solidFill>
                  <a:srgbClr val="008C95"/>
                </a:solidFill>
              </a:rPr>
              <a:t>Образ результата: </a:t>
            </a:r>
          </a:p>
          <a:p>
            <a:pPr marL="285750" indent="-2857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Tx/>
              <a:buChar char="-"/>
            </a:pPr>
            <a:r>
              <a:rPr lang="ru-RU" dirty="0" smtClean="0">
                <a:solidFill>
                  <a:srgbClr val="008C95"/>
                </a:solidFill>
              </a:rPr>
              <a:t>ближний горизонт: понимание «быстрых» эффектов («почему пожелтело при переработке» и т.д.)</a:t>
            </a:r>
          </a:p>
          <a:p>
            <a:pPr marL="285750" indent="-2857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Tx/>
              <a:buChar char="-"/>
            </a:pPr>
            <a:r>
              <a:rPr lang="ru-RU" dirty="0" smtClean="0">
                <a:solidFill>
                  <a:srgbClr val="008C95"/>
                </a:solidFill>
              </a:rPr>
              <a:t>Развитие собственных компетенций при проектировании рецептур </a:t>
            </a:r>
            <a:r>
              <a:rPr lang="en-US" dirty="0" smtClean="0">
                <a:solidFill>
                  <a:srgbClr val="008C95"/>
                </a:solidFill>
              </a:rPr>
              <a:t>(cost / performance)</a:t>
            </a:r>
          </a:p>
          <a:p>
            <a:pPr marL="285750" indent="-2857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Tx/>
              <a:buChar char="-"/>
            </a:pPr>
            <a:r>
              <a:rPr lang="ru-RU" dirty="0" smtClean="0">
                <a:solidFill>
                  <a:srgbClr val="008C95"/>
                </a:solidFill>
              </a:rPr>
              <a:t>Эффективная работа по претензиям клиентов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7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672" y="205467"/>
            <a:ext cx="9351033" cy="631245"/>
          </a:xfrm>
        </p:spPr>
        <p:txBody>
          <a:bodyPr/>
          <a:lstStyle/>
          <a:p>
            <a:pPr algn="ctr"/>
            <a:r>
              <a:rPr lang="ru-RU" sz="2800" dirty="0" smtClean="0"/>
              <a:t>Краткие вводные</a:t>
            </a:r>
            <a:endParaRPr lang="ru-RU" sz="2800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gray">
          <a:xfrm>
            <a:off x="416496" y="1196752"/>
            <a:ext cx="9341329" cy="358587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no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2400" dirty="0" smtClean="0">
                <a:solidFill>
                  <a:srgbClr val="000000"/>
                </a:solidFill>
              </a:rPr>
              <a:t>«Явный» антагонизм (так делать не надо)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2400" dirty="0" smtClean="0">
                <a:solidFill>
                  <a:srgbClr val="000000"/>
                </a:solidFill>
              </a:rPr>
              <a:t>«Неявный» антагонизм (учитывать при проектировании рецептур): проявляется при некорректной оптимизации (в погоне за чрезмерным снижением с/с)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2400" dirty="0" smtClean="0">
                <a:solidFill>
                  <a:srgbClr val="000000"/>
                </a:solidFill>
              </a:rPr>
              <a:t>«Эвентуальный» антагонизм (результат непредсказуем)</a:t>
            </a:r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sz="2400" dirty="0" smtClean="0">
                <a:solidFill>
                  <a:srgbClr val="000000"/>
                </a:solidFill>
              </a:rPr>
              <a:t>Case Study</a:t>
            </a:r>
            <a:endParaRPr lang="ru-RU" sz="2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Реальный кейс (картриджи) – обращение клиента.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672" y="902050"/>
            <a:ext cx="4614054" cy="53159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502" y="3008775"/>
            <a:ext cx="4524312" cy="3431892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26" y="743936"/>
            <a:ext cx="2258526" cy="2222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196" y="760920"/>
            <a:ext cx="2445853" cy="2227039"/>
          </a:xfrm>
          <a:prstGeom prst="rect">
            <a:avLst/>
          </a:prstGeom>
        </p:spPr>
      </p:pic>
      <p:sp>
        <p:nvSpPr>
          <p:cNvPr id="11" name="Нижний колонтитул 4"/>
          <p:cNvSpPr txBox="1">
            <a:spLocks/>
          </p:cNvSpPr>
          <p:nvPr/>
        </p:nvSpPr>
        <p:spPr>
          <a:xfrm>
            <a:off x="287666" y="6475885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040" y="692696"/>
            <a:ext cx="4112647" cy="4333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3238" y="5147478"/>
            <a:ext cx="454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Клей ПВА содержит пероксид водорода (остатки инициирующей системы)</a:t>
            </a:r>
          </a:p>
          <a:p>
            <a:r>
              <a:rPr lang="ru-RU" dirty="0" smtClean="0"/>
              <a:t>Реакция </a:t>
            </a:r>
            <a:r>
              <a:rPr lang="en-US" dirty="0" smtClean="0"/>
              <a:t>HALS =&gt; </a:t>
            </a:r>
            <a:r>
              <a:rPr lang="ru-RU" dirty="0" smtClean="0"/>
              <a:t>образование окрашенных </a:t>
            </a:r>
            <a:r>
              <a:rPr lang="ru-RU" dirty="0" err="1" smtClean="0"/>
              <a:t>нитроксильных</a:t>
            </a:r>
            <a:r>
              <a:rPr lang="ru-RU" dirty="0" smtClean="0"/>
              <a:t> радикалов.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1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666" y="220583"/>
            <a:ext cx="4776725" cy="703263"/>
          </a:xfrm>
        </p:spPr>
        <p:txBody>
          <a:bodyPr/>
          <a:lstStyle/>
          <a:p>
            <a:pPr algn="ctr"/>
            <a:r>
              <a:rPr lang="ru-RU" dirty="0" smtClean="0"/>
              <a:t>Типичные примеры </a:t>
            </a:r>
            <a:br>
              <a:rPr lang="ru-RU" dirty="0" smtClean="0"/>
            </a:br>
            <a:r>
              <a:rPr lang="ru-RU" dirty="0" smtClean="0"/>
              <a:t>синергизма добавок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Rectangle 15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441" y="1772816"/>
            <a:ext cx="4226576" cy="4017926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6938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1165225" algn="l"/>
              </a:tabLst>
              <a:defRPr sz="1200" b="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smtClean="0">
                <a:solidFill>
                  <a:srgbClr val="000000"/>
                </a:solidFill>
              </a:rPr>
              <a:t>Фенольные АО + фосфиты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>
                <a:solidFill>
                  <a:srgbClr val="000000"/>
                </a:solidFill>
              </a:rPr>
              <a:t>Фенольные </a:t>
            </a:r>
            <a:r>
              <a:rPr lang="ru-RU" kern="0" dirty="0" smtClean="0">
                <a:solidFill>
                  <a:srgbClr val="000000"/>
                </a:solidFill>
              </a:rPr>
              <a:t>АО + </a:t>
            </a:r>
            <a:r>
              <a:rPr lang="ru-RU" kern="0" dirty="0" err="1" smtClean="0">
                <a:solidFill>
                  <a:srgbClr val="000000"/>
                </a:solidFill>
              </a:rPr>
              <a:t>тиоэфиры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(DSTDP)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smtClean="0">
                <a:solidFill>
                  <a:srgbClr val="000000"/>
                </a:solidFill>
              </a:rPr>
              <a:t>Фенольные АО + УФ-абсорберы 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>
                <a:solidFill>
                  <a:srgbClr val="000000"/>
                </a:solidFill>
              </a:rPr>
              <a:t>Фенольные АО </a:t>
            </a:r>
            <a:r>
              <a:rPr lang="ru-RU" kern="0" dirty="0" smtClean="0">
                <a:solidFill>
                  <a:srgbClr val="000000"/>
                </a:solidFill>
              </a:rPr>
              <a:t>+ </a:t>
            </a:r>
            <a:r>
              <a:rPr lang="ru-RU" kern="0" dirty="0" err="1" smtClean="0">
                <a:solidFill>
                  <a:srgbClr val="000000"/>
                </a:solidFill>
              </a:rPr>
              <a:t>этоксилированные</a:t>
            </a:r>
            <a:r>
              <a:rPr lang="ru-RU" kern="0" dirty="0" smtClean="0">
                <a:solidFill>
                  <a:srgbClr val="000000"/>
                </a:solidFill>
              </a:rPr>
              <a:t> амины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HALS + UVA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>
                <a:solidFill>
                  <a:srgbClr val="000000"/>
                </a:solidFill>
              </a:rPr>
              <a:t>HALS + </a:t>
            </a:r>
            <a:r>
              <a:rPr lang="en-US" kern="0" dirty="0" smtClean="0">
                <a:solidFill>
                  <a:srgbClr val="000000"/>
                </a:solidFill>
              </a:rPr>
              <a:t>benzoates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smtClean="0">
                <a:solidFill>
                  <a:srgbClr val="000000"/>
                </a:solidFill>
              </a:rPr>
              <a:t>Тальк + некоторые </a:t>
            </a:r>
            <a:r>
              <a:rPr lang="ru-RU" kern="0" dirty="0" err="1" smtClean="0">
                <a:solidFill>
                  <a:srgbClr val="000000"/>
                </a:solidFill>
              </a:rPr>
              <a:t>нуклеаторы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5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97158" y="1144947"/>
            <a:ext cx="4298584" cy="4449974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6938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165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1165225" algn="l"/>
              </a:tabLst>
              <a:defRPr sz="1200" b="0">
                <a:solidFill>
                  <a:schemeClr val="tx1"/>
                </a:solidFill>
                <a:latin typeface="+mn-lt"/>
              </a:defRPr>
            </a:lvl4pPr>
            <a:lvl5pPr marL="1431925" indent="-149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5pPr>
            <a:lvl6pPr marL="205545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2570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69689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6808" indent="-3158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err="1" smtClean="0">
                <a:solidFill>
                  <a:srgbClr val="000000"/>
                </a:solidFill>
              </a:rPr>
              <a:t>Нуклеатор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</a:rPr>
              <a:t>бензоат</a:t>
            </a:r>
            <a:r>
              <a:rPr lang="ru-RU" kern="0" dirty="0" smtClean="0">
                <a:solidFill>
                  <a:srgbClr val="000000"/>
                </a:solidFill>
              </a:rPr>
              <a:t> натрия + антациды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>
                <a:solidFill>
                  <a:srgbClr val="000000"/>
                </a:solidFill>
              </a:rPr>
              <a:t>HALS +</a:t>
            </a:r>
            <a:r>
              <a:rPr lang="ru-RU" kern="0" dirty="0">
                <a:solidFill>
                  <a:srgbClr val="000000"/>
                </a:solidFill>
              </a:rPr>
              <a:t> некоторые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ru-RU" kern="0" dirty="0">
                <a:solidFill>
                  <a:srgbClr val="000000"/>
                </a:solidFill>
              </a:rPr>
              <a:t>фенольные АО</a:t>
            </a:r>
            <a:endParaRPr lang="en-US" kern="0" dirty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smtClean="0">
                <a:solidFill>
                  <a:srgbClr val="000000"/>
                </a:solidFill>
              </a:rPr>
              <a:t>АО1010 + </a:t>
            </a:r>
            <a:r>
              <a:rPr lang="ru-RU" kern="0" dirty="0" err="1" smtClean="0">
                <a:solidFill>
                  <a:srgbClr val="000000"/>
                </a:solidFill>
              </a:rPr>
              <a:t>гидротальцит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DHT-4A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TiO2</a:t>
            </a:r>
            <a:r>
              <a:rPr lang="ru-RU" kern="0" dirty="0" smtClean="0">
                <a:solidFill>
                  <a:srgbClr val="000000"/>
                </a:solidFill>
              </a:rPr>
              <a:t> + СВ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HALS + </a:t>
            </a:r>
            <a:r>
              <a:rPr lang="ru-RU" kern="0" dirty="0" err="1" smtClean="0">
                <a:solidFill>
                  <a:srgbClr val="000000"/>
                </a:solidFill>
              </a:rPr>
              <a:t>тиоэфиры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err="1" smtClean="0">
                <a:solidFill>
                  <a:srgbClr val="000000"/>
                </a:solidFill>
              </a:rPr>
              <a:t>CaSt</a:t>
            </a:r>
            <a:r>
              <a:rPr lang="en-US" kern="0" dirty="0" smtClean="0">
                <a:solidFill>
                  <a:srgbClr val="000000"/>
                </a:solidFill>
              </a:rPr>
              <a:t> + UVA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HALS + </a:t>
            </a:r>
            <a:r>
              <a:rPr lang="ru-RU" kern="0" dirty="0" smtClean="0">
                <a:solidFill>
                  <a:srgbClr val="000000"/>
                </a:solidFill>
              </a:rPr>
              <a:t>антипирены (</a:t>
            </a:r>
            <a:r>
              <a:rPr lang="en-US" kern="0" dirty="0" smtClean="0">
                <a:solidFill>
                  <a:srgbClr val="000000"/>
                </a:solidFill>
              </a:rPr>
              <a:t>Br)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HALS + </a:t>
            </a:r>
            <a:r>
              <a:rPr lang="ru-RU" kern="0" dirty="0" smtClean="0">
                <a:solidFill>
                  <a:srgbClr val="000000"/>
                </a:solidFill>
              </a:rPr>
              <a:t>сажа (кислая) 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HALS + CaCO3 coated St acid</a:t>
            </a:r>
            <a:endParaRPr lang="ru-RU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SiO2 + </a:t>
            </a:r>
            <a:r>
              <a:rPr lang="ru-RU" kern="0" dirty="0" err="1" smtClean="0">
                <a:solidFill>
                  <a:srgbClr val="000000"/>
                </a:solidFill>
              </a:rPr>
              <a:t>эрукамид</a:t>
            </a:r>
            <a:r>
              <a:rPr lang="ru-RU" kern="0" dirty="0" smtClean="0">
                <a:solidFill>
                  <a:srgbClr val="000000"/>
                </a:solidFill>
              </a:rPr>
              <a:t> 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kern="0" dirty="0" smtClean="0">
                <a:solidFill>
                  <a:srgbClr val="000000"/>
                </a:solidFill>
              </a:rPr>
              <a:t>Zn </a:t>
            </a:r>
            <a:r>
              <a:rPr lang="ru-RU" kern="0" dirty="0" err="1" smtClean="0">
                <a:solidFill>
                  <a:srgbClr val="000000"/>
                </a:solidFill>
              </a:rPr>
              <a:t>стеарат</a:t>
            </a:r>
            <a:r>
              <a:rPr lang="ru-RU" kern="0" dirty="0" smtClean="0">
                <a:solidFill>
                  <a:srgbClr val="000000"/>
                </a:solidFill>
              </a:rPr>
              <a:t> + </a:t>
            </a:r>
            <a:r>
              <a:rPr lang="ru-RU" kern="0" dirty="0" err="1" smtClean="0">
                <a:solidFill>
                  <a:srgbClr val="000000"/>
                </a:solidFill>
              </a:rPr>
              <a:t>эрукамид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kern="0" dirty="0" smtClean="0">
                <a:solidFill>
                  <a:srgbClr val="000000"/>
                </a:solidFill>
              </a:rPr>
              <a:t>Тальк/</a:t>
            </a:r>
            <a:r>
              <a:rPr lang="en-US" kern="0" dirty="0" smtClean="0">
                <a:solidFill>
                  <a:srgbClr val="000000"/>
                </a:solidFill>
              </a:rPr>
              <a:t>SiO2 + PPA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5129275" y="220583"/>
            <a:ext cx="4776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kern="0" dirty="0" smtClean="0"/>
              <a:t>Типичные примеры </a:t>
            </a:r>
          </a:p>
          <a:p>
            <a:pPr algn="ctr"/>
            <a:r>
              <a:rPr lang="ru-RU" kern="0" dirty="0" smtClean="0"/>
              <a:t>антагонизма добавок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22380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>
                <a:solidFill>
                  <a:srgbClr val="008C95"/>
                </a:solidFill>
              </a:rPr>
              <a:t>Нуклеатор</a:t>
            </a:r>
            <a:r>
              <a:rPr lang="ru-RU" sz="2800" dirty="0">
                <a:solidFill>
                  <a:srgbClr val="008C95"/>
                </a:solidFill>
              </a:rPr>
              <a:t> </a:t>
            </a:r>
            <a:r>
              <a:rPr lang="ru-RU" sz="2800" dirty="0" err="1">
                <a:solidFill>
                  <a:srgbClr val="008C95"/>
                </a:solidFill>
              </a:rPr>
              <a:t>бензоат</a:t>
            </a:r>
            <a:r>
              <a:rPr lang="ru-RU" sz="2800" dirty="0">
                <a:solidFill>
                  <a:srgbClr val="008C95"/>
                </a:solidFill>
              </a:rPr>
              <a:t> натрия + антациды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692" y="734177"/>
            <a:ext cx="8928992" cy="1338028"/>
          </a:xfrm>
        </p:spPr>
        <p:txBody>
          <a:bodyPr/>
          <a:lstStyle/>
          <a:p>
            <a:r>
              <a:rPr lang="ru-RU" sz="2000" dirty="0" err="1" smtClean="0"/>
              <a:t>Бензоат</a:t>
            </a:r>
            <a:r>
              <a:rPr lang="ru-RU" sz="2000" dirty="0" smtClean="0"/>
              <a:t> натрия – высокоактивный агент, способный реагировать с другими компонентами рецептуры и наполнителями (</a:t>
            </a:r>
            <a:r>
              <a:rPr lang="en-US" sz="2000" dirty="0" smtClean="0"/>
              <a:t>CaCO3</a:t>
            </a:r>
            <a:r>
              <a:rPr lang="ru-RU" sz="2000" dirty="0" smtClean="0"/>
              <a:t> аппретированный </a:t>
            </a:r>
            <a:r>
              <a:rPr lang="en-US" sz="2000" dirty="0" smtClean="0"/>
              <a:t>etc.)</a:t>
            </a:r>
            <a:endParaRPr lang="ru-RU" sz="2000" dirty="0" smtClean="0"/>
          </a:p>
          <a:p>
            <a:r>
              <a:rPr lang="en-US" sz="2000" dirty="0"/>
              <a:t>2NaBz + CaSt</a:t>
            </a:r>
            <a:r>
              <a:rPr lang="en-US" sz="2000" baseline="-25000" dirty="0"/>
              <a:t>2</a:t>
            </a:r>
            <a:r>
              <a:rPr lang="en-US" sz="2000" dirty="0"/>
              <a:t> =&gt; CaBz</a:t>
            </a:r>
            <a:r>
              <a:rPr lang="en-US" sz="2000" baseline="-25000" dirty="0"/>
              <a:t>2 </a:t>
            </a:r>
            <a:r>
              <a:rPr lang="en-US" sz="2000" dirty="0"/>
              <a:t>+ </a:t>
            </a:r>
            <a:r>
              <a:rPr lang="en-US" sz="2000" dirty="0" smtClean="0"/>
              <a:t>2NaSt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(неактивные)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37587"/>
              </p:ext>
            </p:extLst>
          </p:nvPr>
        </p:nvGraphicFramePr>
        <p:xfrm>
          <a:off x="1568624" y="2204865"/>
          <a:ext cx="6298663" cy="19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035">
                  <a:extLst>
                    <a:ext uri="{9D8B030D-6E8A-4147-A177-3AD203B41FA5}">
                      <a16:colId xmlns:a16="http://schemas.microsoft.com/office/drawing/2014/main" val="4266656055"/>
                    </a:ext>
                  </a:extLst>
                </a:gridCol>
                <a:gridCol w="2045628">
                  <a:extLst>
                    <a:ext uri="{9D8B030D-6E8A-4147-A177-3AD203B41FA5}">
                      <a16:colId xmlns:a16="http://schemas.microsoft.com/office/drawing/2014/main" val="3021272799"/>
                    </a:ext>
                  </a:extLst>
                </a:gridCol>
              </a:tblGrid>
              <a:tr h="6013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Рецептура гомо ПП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(BS</a:t>
                      </a:r>
                      <a:r>
                        <a:rPr lang="en-US" baseline="0" dirty="0" smtClean="0"/>
                        <a:t> = 1010/168 = 500/1000 ppm)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ru-RU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крист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31983"/>
                  </a:ext>
                </a:extLst>
              </a:tr>
              <a:tr h="671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ppm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NaBz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1000 ppm </a:t>
                      </a:r>
                      <a:r>
                        <a:rPr lang="en-US" dirty="0" smtClean="0"/>
                        <a:t>CaSt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23586"/>
                  </a:ext>
                </a:extLst>
              </a:tr>
              <a:tr h="671433">
                <a:tc>
                  <a:txBody>
                    <a:bodyPr/>
                    <a:lstStyle/>
                    <a:p>
                      <a:pPr marL="0" marR="0" lvl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ppm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NaBz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dirty="0" smtClean="0"/>
                        <a:t>500 ppm DHT-4A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799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7588" y="4353864"/>
            <a:ext cx="9051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Последствия: ухудшение потребительских свойств (</a:t>
            </a:r>
            <a:r>
              <a:rPr lang="ru-RU" dirty="0" err="1" smtClean="0">
                <a:solidFill>
                  <a:srgbClr val="FF0000"/>
                </a:solidFill>
              </a:rPr>
              <a:t>физмех</a:t>
            </a:r>
            <a:r>
              <a:rPr lang="ru-RU" dirty="0" smtClean="0">
                <a:solidFill>
                  <a:srgbClr val="FF0000"/>
                </a:solidFill>
              </a:rPr>
              <a:t>, цикл)</a:t>
            </a:r>
          </a:p>
          <a:p>
            <a:r>
              <a:rPr lang="ru-RU" dirty="0" err="1" smtClean="0"/>
              <a:t>Нуклеаторы</a:t>
            </a:r>
            <a:r>
              <a:rPr lang="ru-RU" dirty="0" smtClean="0"/>
              <a:t> других классов (</a:t>
            </a:r>
            <a:r>
              <a:rPr lang="ru-RU" dirty="0" err="1" smtClean="0"/>
              <a:t>сорбитолы</a:t>
            </a:r>
            <a:r>
              <a:rPr lang="ru-RU" dirty="0" smtClean="0"/>
              <a:t>, фосфаты, </a:t>
            </a:r>
            <a:r>
              <a:rPr lang="ru-RU" dirty="0" err="1" smtClean="0"/>
              <a:t>карбоксилаты</a:t>
            </a:r>
            <a:r>
              <a:rPr lang="ru-RU" dirty="0" smtClean="0"/>
              <a:t>) нечувствительны к </a:t>
            </a:r>
            <a:r>
              <a:rPr lang="ru-RU" dirty="0" err="1" smtClean="0"/>
              <a:t>стеаратам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8C95"/>
                </a:solidFill>
              </a:rPr>
              <a:t>Вывод: ПП </a:t>
            </a:r>
            <a:r>
              <a:rPr lang="ru-RU" dirty="0" err="1" smtClean="0">
                <a:solidFill>
                  <a:srgbClr val="008C95"/>
                </a:solidFill>
              </a:rPr>
              <a:t>нуклеированный</a:t>
            </a:r>
            <a:r>
              <a:rPr lang="ru-RU" dirty="0" smtClean="0">
                <a:solidFill>
                  <a:srgbClr val="008C95"/>
                </a:solidFill>
              </a:rPr>
              <a:t> </a:t>
            </a:r>
            <a:r>
              <a:rPr lang="ru-RU" dirty="0" err="1" smtClean="0">
                <a:solidFill>
                  <a:srgbClr val="008C95"/>
                </a:solidFill>
              </a:rPr>
              <a:t>бензоатом</a:t>
            </a:r>
            <a:r>
              <a:rPr lang="ru-RU" dirty="0" smtClean="0">
                <a:solidFill>
                  <a:srgbClr val="008C95"/>
                </a:solidFill>
              </a:rPr>
              <a:t> натрия, может применяться только в чистом виде (не как компонент компаундов)</a:t>
            </a:r>
            <a:r>
              <a:rPr lang="en-US" dirty="0" smtClean="0">
                <a:solidFill>
                  <a:srgbClr val="008C95"/>
                </a:solidFill>
              </a:rPr>
              <a:t>. </a:t>
            </a:r>
            <a:r>
              <a:rPr lang="ru-RU" dirty="0" smtClean="0">
                <a:solidFill>
                  <a:srgbClr val="008C95"/>
                </a:solidFill>
              </a:rPr>
              <a:t>Учесть при проектировании </a:t>
            </a:r>
            <a:r>
              <a:rPr lang="en-US" dirty="0" err="1" smtClean="0">
                <a:solidFill>
                  <a:srgbClr val="008C95"/>
                </a:solidFill>
              </a:rPr>
              <a:t>Vivilen</a:t>
            </a:r>
            <a:r>
              <a:rPr lang="ru-RU" dirty="0" smtClean="0">
                <a:solidFill>
                  <a:srgbClr val="008C95"/>
                </a:solidFill>
              </a:rPr>
              <a:t> и компаундов. Кейс </a:t>
            </a:r>
            <a:r>
              <a:rPr lang="ru-RU" dirty="0" err="1" smtClean="0">
                <a:solidFill>
                  <a:srgbClr val="008C95"/>
                </a:solidFill>
              </a:rPr>
              <a:t>ПолиПластика</a:t>
            </a:r>
            <a:r>
              <a:rPr lang="ru-RU" dirty="0" smtClean="0">
                <a:solidFill>
                  <a:srgbClr val="008C95"/>
                </a:solidFill>
              </a:rPr>
              <a:t> (сравнение с НКНХ)</a:t>
            </a:r>
            <a:endParaRPr lang="en-US" dirty="0">
              <a:solidFill>
                <a:srgbClr val="008C95"/>
              </a:solidFill>
            </a:endParaRPr>
          </a:p>
        </p:txBody>
      </p:sp>
      <p:sp>
        <p:nvSpPr>
          <p:cNvPr id="10" name="Нижний колонтитул 4"/>
          <p:cNvSpPr txBox="1">
            <a:spLocks/>
          </p:cNvSpPr>
          <p:nvPr/>
        </p:nvSpPr>
        <p:spPr>
          <a:xfrm>
            <a:off x="487587" y="632031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3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76" y="68119"/>
            <a:ext cx="9351033" cy="703263"/>
          </a:xfrm>
        </p:spPr>
        <p:txBody>
          <a:bodyPr/>
          <a:lstStyle/>
          <a:p>
            <a:r>
              <a:rPr lang="ru-RU" sz="2800" dirty="0">
                <a:solidFill>
                  <a:srgbClr val="008C95"/>
                </a:solidFill>
              </a:rPr>
              <a:t>АО1010 + </a:t>
            </a:r>
            <a:r>
              <a:rPr lang="ru-RU" sz="2800" dirty="0" err="1">
                <a:solidFill>
                  <a:srgbClr val="008C95"/>
                </a:solidFill>
              </a:rPr>
              <a:t>гидротальцит</a:t>
            </a:r>
            <a:r>
              <a:rPr lang="ru-RU" sz="2800" dirty="0">
                <a:solidFill>
                  <a:srgbClr val="008C95"/>
                </a:solidFill>
              </a:rPr>
              <a:t> </a:t>
            </a:r>
            <a:r>
              <a:rPr lang="en-US" sz="2800" dirty="0">
                <a:solidFill>
                  <a:srgbClr val="008C95"/>
                </a:solidFill>
              </a:rPr>
              <a:t>DHT-4A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52649" y="588131"/>
            <a:ext cx="4592960" cy="636438"/>
          </a:xfrm>
        </p:spPr>
        <p:txBody>
          <a:bodyPr/>
          <a:lstStyle/>
          <a:p>
            <a:r>
              <a:rPr lang="ru-RU" sz="1600" dirty="0" smtClean="0"/>
              <a:t>Общая схема окислительных превращений фенольных АО (кислотно-основной катализ):</a:t>
            </a: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2649" y="4875449"/>
            <a:ext cx="4592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Корректный выбор марки </a:t>
            </a:r>
            <a:r>
              <a:rPr lang="ru-RU" sz="1600" dirty="0" err="1" smtClean="0">
                <a:solidFill>
                  <a:srgbClr val="008C95"/>
                </a:solidFill>
              </a:rPr>
              <a:t>гидротальцита</a:t>
            </a:r>
            <a:r>
              <a:rPr lang="ru-RU" sz="1600" dirty="0" smtClean="0">
                <a:solidFill>
                  <a:srgbClr val="008C95"/>
                </a:solidFill>
              </a:rPr>
              <a:t> (</a:t>
            </a:r>
            <a:r>
              <a:rPr lang="en-US" sz="1600" dirty="0">
                <a:solidFill>
                  <a:srgbClr val="008C95"/>
                </a:solidFill>
              </a:rPr>
              <a:t>ZHT-4V: </a:t>
            </a:r>
            <a:r>
              <a:rPr lang="en-US" sz="1600" dirty="0" smtClean="0">
                <a:solidFill>
                  <a:srgbClr val="008C95"/>
                </a:solidFill>
              </a:rPr>
              <a:t>“Product </a:t>
            </a:r>
            <a:r>
              <a:rPr lang="en-US" sz="1600" dirty="0">
                <a:solidFill>
                  <a:srgbClr val="008C95"/>
                </a:solidFill>
              </a:rPr>
              <a:t>in </a:t>
            </a:r>
            <a:r>
              <a:rPr lang="en-US" sz="1600" dirty="0" smtClean="0">
                <a:solidFill>
                  <a:srgbClr val="008C95"/>
                </a:solidFill>
              </a:rPr>
              <a:t>w</a:t>
            </a:r>
            <a:r>
              <a:rPr lang="en-US" sz="1600" dirty="0">
                <a:solidFill>
                  <a:srgbClr val="008C95"/>
                </a:solidFill>
              </a:rPr>
              <a:t>h</a:t>
            </a:r>
            <a:r>
              <a:rPr lang="en-US" sz="1600" dirty="0" smtClean="0">
                <a:solidFill>
                  <a:srgbClr val="008C95"/>
                </a:solidFill>
              </a:rPr>
              <a:t>ich </a:t>
            </a:r>
            <a:r>
              <a:rPr lang="en-US" sz="1600" dirty="0">
                <a:solidFill>
                  <a:srgbClr val="008C95"/>
                </a:solidFill>
              </a:rPr>
              <a:t>Zinc has been incorporated for improved </a:t>
            </a:r>
            <a:r>
              <a:rPr lang="en-US" sz="1600" dirty="0" smtClean="0">
                <a:solidFill>
                  <a:srgbClr val="008C95"/>
                </a:solidFill>
              </a:rPr>
              <a:t>color”</a:t>
            </a:r>
            <a:r>
              <a:rPr lang="ru-RU" sz="1600" dirty="0" smtClean="0">
                <a:solidFill>
                  <a:srgbClr val="008C95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8C95"/>
                </a:solidFill>
              </a:rPr>
              <a:t>Где возможно, применение </a:t>
            </a:r>
            <a:r>
              <a:rPr lang="en-US" sz="1600" dirty="0" smtClean="0">
                <a:solidFill>
                  <a:srgbClr val="008C95"/>
                </a:solidFill>
              </a:rPr>
              <a:t>AGF </a:t>
            </a:r>
            <a:r>
              <a:rPr lang="ru-RU" sz="1600" dirty="0" smtClean="0">
                <a:solidFill>
                  <a:srgbClr val="008C95"/>
                </a:solidFill>
              </a:rPr>
              <a:t>стойких АО (3114, 1790)</a:t>
            </a:r>
            <a:endParaRPr lang="en-US" sz="1600" dirty="0">
              <a:solidFill>
                <a:srgbClr val="008C95"/>
              </a:solidFill>
            </a:endParaRPr>
          </a:p>
        </p:txBody>
      </p:sp>
      <p:pic>
        <p:nvPicPr>
          <p:cNvPr id="10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472" y="1224569"/>
            <a:ext cx="4850351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760" y="1291394"/>
            <a:ext cx="4362106" cy="17060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52649" y="2879381"/>
            <a:ext cx="459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Реакция катализируется неорганическими и органическими основаниями.</a:t>
            </a:r>
          </a:p>
          <a:p>
            <a:r>
              <a:rPr lang="ru-RU" sz="1600" dirty="0" smtClean="0"/>
              <a:t>«Эвентуальный» антагонизм</a:t>
            </a:r>
            <a:endParaRPr lang="en-US" sz="1600" dirty="0"/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8760" y="3768516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Пожелтение;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Необоснованные претензии к поставщикам добавок</a:t>
            </a:r>
          </a:p>
        </p:txBody>
      </p:sp>
    </p:spTree>
    <p:extLst>
      <p:ext uri="{BB962C8B-B14F-4D97-AF65-F5344CB8AC3E}">
        <p14:creationId xmlns:p14="http://schemas.microsoft.com/office/powerpoint/2010/main" val="24417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80" y="204234"/>
            <a:ext cx="8283665" cy="464403"/>
          </a:xfrm>
        </p:spPr>
        <p:txBody>
          <a:bodyPr/>
          <a:lstStyle/>
          <a:p>
            <a:r>
              <a:rPr lang="ru-RU" dirty="0" smtClean="0"/>
              <a:t>Антагонизм некоторых фенольных АО (</a:t>
            </a:r>
            <a:r>
              <a:rPr lang="ru-RU" dirty="0" err="1" smtClean="0"/>
              <a:t>Ирганокс</a:t>
            </a:r>
            <a:r>
              <a:rPr lang="ru-RU" dirty="0" smtClean="0"/>
              <a:t> 1010) - </a:t>
            </a:r>
            <a:r>
              <a:rPr lang="en-US" dirty="0" smtClean="0"/>
              <a:t>HALS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4528" y="576872"/>
            <a:ext cx="45416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r>
              <a:rPr lang="ru-RU" sz="2400" kern="0" dirty="0" smtClean="0">
                <a:solidFill>
                  <a:srgbClr val="000000"/>
                </a:solidFill>
              </a:rPr>
              <a:t>Кейс – автопром. ТОС ПП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091" y="1849313"/>
            <a:ext cx="4497855" cy="22292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466" y="1275711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PP </a:t>
            </a:r>
            <a:r>
              <a:rPr lang="pt-BR" sz="1200" dirty="0"/>
              <a:t>Homo plaques (2 mm), ISO 4577 or ASTM D3012</a:t>
            </a:r>
          </a:p>
          <a:p>
            <a:r>
              <a:rPr lang="en-US" sz="1200" dirty="0"/>
              <a:t>Base stabilization:  0.15% Blend B215 + 0.1% calcium stearate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514" y="4226091"/>
            <a:ext cx="391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C95"/>
                </a:solidFill>
                <a:latin typeface="Calibri" panose="020F0502020204030204" pitchFamily="34" charset="0"/>
              </a:rPr>
              <a:t>Me-HALS </a:t>
            </a:r>
            <a:r>
              <a:rPr lang="ru-RU" sz="14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не взаимодействуют с АО1010 при повышенной температуре (лучше ТОС и </a:t>
            </a:r>
            <a:r>
              <a:rPr lang="en-US" sz="14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OIT)</a:t>
            </a:r>
            <a:endParaRPr lang="en-US" sz="1400" dirty="0">
              <a:solidFill>
                <a:srgbClr val="008C95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46209" y="548002"/>
            <a:ext cx="42432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r>
              <a:rPr lang="ru-RU" sz="2400" kern="0" dirty="0" smtClean="0">
                <a:solidFill>
                  <a:srgbClr val="000000"/>
                </a:solidFill>
              </a:rPr>
              <a:t>Механизм (один из…)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423583" y="1220852"/>
            <a:ext cx="4225242" cy="19452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717" y="4853772"/>
            <a:ext cx="902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Бесполезное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расходование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стабилизаторов (особенно при малых дозировках);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Пожелтение; ухудшение эффективности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Необоснованные претензии к поставщикам добавок</a:t>
            </a:r>
          </a:p>
        </p:txBody>
      </p:sp>
      <p:sp>
        <p:nvSpPr>
          <p:cNvPr id="21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" name="Рисунок 21" descr="cid:image002.png@01D7B3BC.B7039D9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1" y="1300061"/>
            <a:ext cx="4800504" cy="367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3335" y="194995"/>
            <a:ext cx="9155558" cy="363840"/>
          </a:xfrm>
        </p:spPr>
        <p:txBody>
          <a:bodyPr/>
          <a:lstStyle/>
          <a:p>
            <a:pPr algn="ctr"/>
            <a:r>
              <a:rPr lang="ru-RU" sz="2000" b="0" dirty="0"/>
              <a:t>Антагонизм некоторых фенольных АО (</a:t>
            </a:r>
            <a:r>
              <a:rPr lang="ru-RU" sz="2000" b="0" dirty="0" err="1"/>
              <a:t>Ирганокс</a:t>
            </a:r>
            <a:r>
              <a:rPr lang="ru-RU" sz="2000" b="0" dirty="0"/>
              <a:t> 1010) - </a:t>
            </a:r>
            <a:r>
              <a:rPr lang="en-US" sz="2000" b="0" dirty="0"/>
              <a:t>HALS</a:t>
            </a:r>
            <a:r>
              <a:rPr lang="ru-RU" sz="2000" b="0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6601" y="2890944"/>
            <a:ext cx="3384265" cy="224914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2265539"/>
          </a:xfrm>
        </p:spPr>
        <p:txBody>
          <a:bodyPr/>
          <a:lstStyle/>
          <a:p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21.06.2022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Rectangle 15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4341" y="776151"/>
            <a:ext cx="5735507" cy="823759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noAutofit/>
          </a:bodyPr>
          <a:lstStyle/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Кейс: УФ-</a:t>
            </a:r>
            <a:r>
              <a:rPr lang="ru-RU" sz="1600" dirty="0" err="1" smtClean="0">
                <a:solidFill>
                  <a:srgbClr val="000000"/>
                </a:solidFill>
              </a:rPr>
              <a:t>стаб</a:t>
            </a:r>
            <a:r>
              <a:rPr lang="ru-RU" sz="1600" dirty="0" smtClean="0">
                <a:solidFill>
                  <a:srgbClr val="000000"/>
                </a:solidFill>
              </a:rPr>
              <a:t> литьевого </a:t>
            </a:r>
            <a:r>
              <a:rPr lang="en-US" sz="1600" dirty="0" smtClean="0">
                <a:solidFill>
                  <a:srgbClr val="000000"/>
                </a:solidFill>
              </a:rPr>
              <a:t>HDPE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en-US" sz="1600" dirty="0" smtClean="0">
                <a:solidFill>
                  <a:srgbClr val="000000"/>
                </a:solidFill>
              </a:rPr>
              <a:t>Solvay. </a:t>
            </a:r>
            <a:r>
              <a:rPr lang="ru-RU" sz="1600" dirty="0" smtClean="0">
                <a:solidFill>
                  <a:srgbClr val="000000"/>
                </a:solidFill>
              </a:rPr>
              <a:t>УФ-стабилизатор для </a:t>
            </a:r>
            <a:r>
              <a:rPr lang="en-US" sz="1600" dirty="0" smtClean="0">
                <a:solidFill>
                  <a:srgbClr val="000000"/>
                </a:solidFill>
              </a:rPr>
              <a:t>HDPE: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M528</a:t>
            </a:r>
            <a:r>
              <a:rPr lang="ru-RU" sz="1600" dirty="0" smtClean="0">
                <a:solidFill>
                  <a:srgbClr val="000000"/>
                </a:solidFill>
              </a:rPr>
              <a:t> + АО</a:t>
            </a:r>
            <a:r>
              <a:rPr lang="en-US" sz="1600" dirty="0" smtClean="0">
                <a:solidFill>
                  <a:srgbClr val="000000"/>
                </a:solidFill>
              </a:rPr>
              <a:t>2777: </a:t>
            </a:r>
            <a:r>
              <a:rPr lang="ru-RU" sz="1600" dirty="0" smtClean="0">
                <a:solidFill>
                  <a:srgbClr val="000000"/>
                </a:solidFill>
              </a:rPr>
              <a:t> почему 2777 </a:t>
            </a:r>
            <a:r>
              <a:rPr lang="ru-RU" sz="1600" dirty="0">
                <a:solidFill>
                  <a:srgbClr val="000000"/>
                </a:solidFill>
              </a:rPr>
              <a:t>а не </a:t>
            </a:r>
            <a:r>
              <a:rPr lang="ru-RU" sz="1600" dirty="0" smtClean="0">
                <a:solidFill>
                  <a:srgbClr val="000000"/>
                </a:solidFill>
              </a:rPr>
              <a:t>В215?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В чем разница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между АО1010 и АО1790?</a:t>
            </a: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r>
              <a:rPr lang="ru-RU" sz="1600" dirty="0" smtClean="0">
                <a:solidFill>
                  <a:srgbClr val="000000"/>
                </a:solidFill>
              </a:rPr>
              <a:t>Одна из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причин:</a:t>
            </a:r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- «</a:t>
            </a:r>
            <a:r>
              <a:rPr lang="en-US" sz="1600" dirty="0" smtClean="0">
                <a:solidFill>
                  <a:srgbClr val="FF0000"/>
                </a:solidFill>
              </a:rPr>
              <a:t>AGF – </a:t>
            </a:r>
            <a:r>
              <a:rPr lang="ru-RU" sz="1600" dirty="0" smtClean="0">
                <a:solidFill>
                  <a:srgbClr val="FF0000"/>
                </a:solidFill>
              </a:rPr>
              <a:t>эффект»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(причина изменения цвета при экспозиции) </a:t>
            </a:r>
            <a:endParaRPr lang="ru-RU" sz="1600" dirty="0">
              <a:solidFill>
                <a:srgbClr val="000000"/>
              </a:solidFill>
            </a:endParaRPr>
          </a:p>
          <a:p>
            <a:pPr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146050" indent="-146050" defTabSz="895350">
              <a:lnSpc>
                <a:spcPct val="90000"/>
              </a:lnSpc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■"/>
            </a:pPr>
            <a:endParaRPr lang="ru-RU" sz="1400" dirty="0" smtClean="0"/>
          </a:p>
          <a:p>
            <a:endParaRPr lang="en-US" dirty="0" smtClean="0"/>
          </a:p>
          <a:p>
            <a:endParaRPr lang="ru-RU" sz="1600" dirty="0"/>
          </a:p>
          <a:p>
            <a:r>
              <a:rPr lang="ru-RU" sz="1600" dirty="0" smtClean="0"/>
              <a:t>                   </a:t>
            </a:r>
            <a:r>
              <a:rPr lang="en-US" sz="1600" dirty="0" smtClean="0"/>
              <a:t> </a:t>
            </a:r>
            <a:r>
              <a:rPr lang="ru-RU" sz="1600" dirty="0" smtClean="0"/>
              <a:t>               </a:t>
            </a:r>
            <a:endParaRPr lang="en-US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51" y="2803403"/>
            <a:ext cx="1586046" cy="796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344" y="2652649"/>
            <a:ext cx="2144308" cy="109208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 bwMode="auto">
          <a:xfrm>
            <a:off x="2668916" y="3124436"/>
            <a:ext cx="593179" cy="2309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120" y="641543"/>
            <a:ext cx="3647364" cy="20490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335" y="4594730"/>
            <a:ext cx="5570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Последствия: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- </a:t>
            </a:r>
            <a:r>
              <a:rPr lang="ru-RU" sz="1400" dirty="0" err="1" smtClean="0">
                <a:solidFill>
                  <a:srgbClr val="FF0000"/>
                </a:solidFill>
              </a:rPr>
              <a:t>Недостижение</a:t>
            </a:r>
            <a:r>
              <a:rPr lang="ru-RU" sz="1400" dirty="0" smtClean="0">
                <a:solidFill>
                  <a:srgbClr val="FF0000"/>
                </a:solidFill>
              </a:rPr>
              <a:t> требуемой  УФ-стабильности, в </a:t>
            </a:r>
            <a:r>
              <a:rPr lang="ru-RU" sz="1400" dirty="0" err="1" smtClean="0">
                <a:solidFill>
                  <a:srgbClr val="FF0000"/>
                </a:solidFill>
              </a:rPr>
              <a:t>т.ч</a:t>
            </a:r>
            <a:r>
              <a:rPr lang="ru-RU" sz="1400" dirty="0" smtClean="0">
                <a:solidFill>
                  <a:srgbClr val="FF0000"/>
                </a:solidFill>
              </a:rPr>
              <a:t>. несоответствие требованиям по </a:t>
            </a:r>
            <a:r>
              <a:rPr lang="ru-RU" sz="1400" dirty="0">
                <a:solidFill>
                  <a:srgbClr val="FF0000"/>
                </a:solidFill>
              </a:rPr>
              <a:t>ΔE </a:t>
            </a:r>
            <a:r>
              <a:rPr lang="en-US" sz="1400" dirty="0">
                <a:solidFill>
                  <a:srgbClr val="FF0000"/>
                </a:solidFill>
              </a:rPr>
              <a:t>(YI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r>
              <a:rPr lang="ru-RU" sz="1400" dirty="0" smtClean="0">
                <a:solidFill>
                  <a:srgbClr val="FF0000"/>
                </a:solidFill>
              </a:rPr>
              <a:t> после экспозиции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245" y="5252123"/>
            <a:ext cx="8683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Митигация</a:t>
            </a:r>
            <a:r>
              <a:rPr lang="ru-RU" sz="16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: корректный выбор системы АО для каждого конкретного применения, </a:t>
            </a:r>
            <a:r>
              <a:rPr lang="ru-RU" sz="1600" dirty="0">
                <a:solidFill>
                  <a:srgbClr val="008C95"/>
                </a:solidFill>
                <a:latin typeface="Calibri" panose="020F0502020204030204" pitchFamily="34" charset="0"/>
              </a:rPr>
              <a:t>к</a:t>
            </a:r>
            <a:r>
              <a:rPr lang="ru-RU" sz="1600" dirty="0" smtClean="0">
                <a:solidFill>
                  <a:srgbClr val="008C95"/>
                </a:solidFill>
                <a:latin typeface="Calibri" panose="020F0502020204030204" pitchFamily="34" charset="0"/>
              </a:rPr>
              <a:t>ритический анализ рекомендаций поставщиков добавок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N-CH3 HALS 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где требуется 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UV+ LTTS 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(</a:t>
            </a:r>
            <a:r>
              <a:rPr lang="ru-RU" sz="1600" b="1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автокомпаунды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) </a:t>
            </a:r>
            <a:endParaRPr lang="en-US" sz="1600" b="1" dirty="0" smtClean="0">
              <a:solidFill>
                <a:srgbClr val="008C95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АО1010 =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&gt; 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АО 1790 (рек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.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Solvay) / AO3114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 (</a:t>
            </a:r>
            <a:r>
              <a:rPr lang="ru-RU" sz="1600" b="1" dirty="0" err="1" smtClean="0">
                <a:solidFill>
                  <a:srgbClr val="008C95"/>
                </a:solidFill>
                <a:latin typeface="Calibri" panose="020F0502020204030204" pitchFamily="34" charset="0"/>
              </a:rPr>
              <a:t>реком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BASF) </a:t>
            </a:r>
            <a:r>
              <a:rPr lang="ru-RU" sz="1600" b="1" dirty="0">
                <a:solidFill>
                  <a:srgbClr val="008C95"/>
                </a:solidFill>
                <a:latin typeface="Calibri" panose="020F0502020204030204" pitchFamily="34" charset="0"/>
              </a:rPr>
              <a:t>=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&gt; better UV-stab</a:t>
            </a:r>
            <a:r>
              <a:rPr lang="ru-RU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smtClean="0">
                <a:solidFill>
                  <a:srgbClr val="008C95"/>
                </a:solidFill>
                <a:latin typeface="Calibri" panose="020F0502020204030204" pitchFamily="34" charset="0"/>
              </a:rPr>
              <a:t>less YI </a:t>
            </a:r>
            <a:endParaRPr lang="en-US" sz="1600" b="1" dirty="0">
              <a:solidFill>
                <a:srgbClr val="008C95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944" y="3660397"/>
            <a:ext cx="2625304" cy="954921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 bwMode="auto">
          <a:xfrm rot="18285957">
            <a:off x="3307339" y="3910890"/>
            <a:ext cx="593179" cy="2181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438573">
            <a:off x="3367824" y="3556726"/>
            <a:ext cx="433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2675" y="3990673"/>
            <a:ext cx="239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АО1790 / 3114 не вступают в подобные реакции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 bwMode="auto">
          <a:xfrm rot="20361384">
            <a:off x="7093717" y="906293"/>
            <a:ext cx="593179" cy="10315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20361384">
            <a:off x="7431179" y="3395546"/>
            <a:ext cx="593179" cy="10315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Нижний колонтитул 4"/>
          <p:cNvSpPr txBox="1">
            <a:spLocks/>
          </p:cNvSpPr>
          <p:nvPr/>
        </p:nvSpPr>
        <p:spPr>
          <a:xfrm>
            <a:off x="287667" y="6248070"/>
            <a:ext cx="2217062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914400" rtl="0" eaLnBrk="1" latinLnBrk="0" hangingPunct="1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ПолиЛаб</a:t>
            </a:r>
            <a:r>
              <a:rPr lang="ru-RU" dirty="0" smtClean="0"/>
              <a:t> – антагонизм добавок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0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Mg2OWOEEKfnlkMwkVSpQ"/>
</p:tagLst>
</file>

<file path=ppt/theme/theme1.xml><?xml version="1.0" encoding="utf-8"?>
<a:theme xmlns:a="http://schemas.openxmlformats.org/drawingml/2006/main" name="Default Theme">
  <a:themeElements>
    <a:clrScheme name="121212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10694</TotalTime>
  <Words>1392</Words>
  <Application>Microsoft Office PowerPoint</Application>
  <PresentationFormat>Лист A4 (210x297 мм)</PresentationFormat>
  <Paragraphs>239</Paragraphs>
  <Slides>16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Newton7C</vt:lpstr>
      <vt:lpstr>Newton7C-Bold</vt:lpstr>
      <vt:lpstr>Newton7C-Italic</vt:lpstr>
      <vt:lpstr>Times New Roman</vt:lpstr>
      <vt:lpstr>Wingdings</vt:lpstr>
      <vt:lpstr>Default Theme</vt:lpstr>
      <vt:lpstr>think-cell Slide</vt:lpstr>
      <vt:lpstr>ЭВЕНТУАЛЬНЫЙ АНТАГОНИЗМ ДОБАВОК В ПОЛИОЛЕФИНАХ И ДРУГИХ ТЕРМОПЛАСТАХ.  </vt:lpstr>
      <vt:lpstr>Краткие вводные</vt:lpstr>
      <vt:lpstr>Краткие вводные</vt:lpstr>
      <vt:lpstr>Реальный кейс (картриджи) – обращение клиента.</vt:lpstr>
      <vt:lpstr>Типичные примеры  синергизма добавок</vt:lpstr>
      <vt:lpstr>Нуклеатор бензоат натрия + антациды </vt:lpstr>
      <vt:lpstr>АО1010 + гидротальцит DHT-4A </vt:lpstr>
      <vt:lpstr>Антагонизм некоторых фенольных АО (Ирганокс 1010) - HALS </vt:lpstr>
      <vt:lpstr>Антагонизм некоторых фенольных АО (Ирганокс 1010) - HALS </vt:lpstr>
      <vt:lpstr>HALS + тиоэфиры </vt:lpstr>
      <vt:lpstr>HALS + CaCO3 </vt:lpstr>
      <vt:lpstr>HALS + антипирены стадионные кресла) </vt:lpstr>
      <vt:lpstr>Антагонизм UVA (бензофенон) и стеарата кальция</vt:lpstr>
      <vt:lpstr>Белые пигменты и стекловолокно </vt:lpstr>
      <vt:lpstr>SiO2 + Эрукамид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Бахтин Антон Владимирович</dc:creator>
  <cp:lastModifiedBy>Екимов Александр Иванович</cp:lastModifiedBy>
  <cp:revision>704</cp:revision>
  <cp:lastPrinted>2022-06-21T05:23:12Z</cp:lastPrinted>
  <dcterms:created xsi:type="dcterms:W3CDTF">2018-08-29T12:16:48Z</dcterms:created>
  <dcterms:modified xsi:type="dcterms:W3CDTF">2022-06-21T05:39:44Z</dcterms:modified>
</cp:coreProperties>
</file>