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8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5"/>
    <p:sldMasterId id="2147484241" r:id="rId6"/>
    <p:sldMasterId id="2147484249" r:id="rId7"/>
    <p:sldMasterId id="2147484279" r:id="rId8"/>
    <p:sldMasterId id="2147484303" r:id="rId9"/>
    <p:sldMasterId id="2147484312" r:id="rId10"/>
  </p:sldMasterIdLst>
  <p:notesMasterIdLst>
    <p:notesMasterId r:id="rId47"/>
  </p:notesMasterIdLst>
  <p:handoutMasterIdLst>
    <p:handoutMasterId r:id="rId48"/>
  </p:handoutMasterIdLst>
  <p:sldIdLst>
    <p:sldId id="537" r:id="rId11"/>
    <p:sldId id="538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72" r:id="rId28"/>
    <p:sldId id="569" r:id="rId29"/>
    <p:sldId id="570" r:id="rId30"/>
    <p:sldId id="571" r:id="rId31"/>
    <p:sldId id="573" r:id="rId32"/>
    <p:sldId id="574" r:id="rId33"/>
    <p:sldId id="575" r:id="rId34"/>
    <p:sldId id="576" r:id="rId35"/>
    <p:sldId id="577" r:id="rId36"/>
    <p:sldId id="578" r:id="rId37"/>
    <p:sldId id="581" r:id="rId38"/>
    <p:sldId id="582" r:id="rId39"/>
    <p:sldId id="585" r:id="rId40"/>
    <p:sldId id="587" r:id="rId41"/>
    <p:sldId id="588" r:id="rId42"/>
    <p:sldId id="592" r:id="rId43"/>
    <p:sldId id="591" r:id="rId44"/>
    <p:sldId id="590" r:id="rId45"/>
    <p:sldId id="549" r:id="rId46"/>
  </p:sldIdLst>
  <p:sldSz cx="9906000" cy="6858000" type="A4"/>
  <p:notesSz cx="6797675" cy="9926638"/>
  <p:custDataLst>
    <p:tags r:id="rId49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172" userDrawn="1">
          <p15:clr>
            <a:srgbClr val="A4A3A4"/>
          </p15:clr>
        </p15:guide>
        <p15:guide id="4" pos="60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orient="horz" pos="3127" userDrawn="1">
          <p15:clr>
            <a:srgbClr val="A4A3A4"/>
          </p15:clr>
        </p15:guide>
        <p15:guide id="3" pos="2156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ов Алексей Владимирович" initials="КАВ" lastIdx="3" clrIdx="0">
    <p:extLst>
      <p:ext uri="{19B8F6BF-5375-455C-9EA6-DF929625EA0E}">
        <p15:presenceInfo xmlns:p15="http://schemas.microsoft.com/office/powerpoint/2012/main" userId="Константинов Алексей Владими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77E2C3"/>
    <a:srgbClr val="003D4C"/>
    <a:srgbClr val="99CC12"/>
    <a:srgbClr val="FFC014"/>
    <a:srgbClr val="C00204"/>
    <a:srgbClr val="1CFF17"/>
    <a:srgbClr val="FFF01A"/>
    <a:srgbClr val="FF2608"/>
    <a:srgbClr val="99C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38" autoAdjust="0"/>
    <p:restoredTop sz="90116" autoAdjust="0"/>
  </p:normalViewPr>
  <p:slideViewPr>
    <p:cSldViewPr snapToGrid="0">
      <p:cViewPr varScale="1">
        <p:scale>
          <a:sx n="79" d="100"/>
          <a:sy n="79" d="100"/>
        </p:scale>
        <p:origin x="1843" y="77"/>
      </p:cViewPr>
      <p:guideLst>
        <p:guide orient="horz" pos="624"/>
        <p:guide orient="horz" pos="4182"/>
        <p:guide pos="172"/>
        <p:guide pos="60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28" y="-78"/>
      </p:cViewPr>
      <p:guideLst>
        <p:guide orient="horz" pos="2876"/>
        <p:guide orient="horz" pos="3127"/>
        <p:guide pos="215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gs" Target="tags/tag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5T20:43:43.368" idx="2">
    <p:pos x="4097" y="3398"/>
    <p:text>тут редактировать?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5T20:44:48.897" idx="3">
    <p:pos x="10" y="10"/>
    <p:text>Повторяющийся слайд (аналогичен 4-ому слайду)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28F7C7-D950-474D-AF1D-C9180CA5FFB9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10A976-CC42-43C8-98BD-8E4827635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6FAE8B-FBEC-4FE5-A841-1EA8A8D00B1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440"/>
            <a:ext cx="5437822" cy="4467146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8EFDD7-60CD-4D6C-A284-D917F632D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684213"/>
            <a:ext cx="4945062" cy="34242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42BC3E-19FE-46FA-8653-BB242F960863}" type="datetime4">
              <a:rPr lang="ru-RU" smtClean="0"/>
              <a:t>26 мая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6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4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9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3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6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8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58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6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8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58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00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79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59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99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54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4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15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54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80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6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6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3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8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7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7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EFDD7-60CD-4D6C-A284-D917F632DD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2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8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4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3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4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7906241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7048"/>
            <a:ext cx="9167315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4259508"/>
            <a:ext cx="7293980" cy="748373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64067"/>
            <a:ext cx="5709067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6242933"/>
            <a:ext cx="1196736" cy="2784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3381359"/>
            <a:ext cx="9128653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36401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98850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50575" y="4573200"/>
            <a:ext cx="1855425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67694"/>
            <a:ext cx="7332641" cy="185783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4063296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453469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844137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accent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accent1"/>
                </a:solidFill>
              </a:rPr>
              <a:t> для роста</a:t>
            </a:r>
            <a:endParaRPr lang="ru-RU" sz="1192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80495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/>
        </p:nvSpPr>
        <p:spPr bwMode="auto">
          <a:xfrm>
            <a:off x="8049600" y="4573200"/>
            <a:ext cx="1856400" cy="22848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5614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19510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65712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811915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8118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04320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50523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5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83515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5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5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83515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83515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83515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4028967" y="1519510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4028967" y="2165712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4028967" y="2811915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4028967" y="3458118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4028967" y="4104320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4028967" y="5396728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4028967" y="4750523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487922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487922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487922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487922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487922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487922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487922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7289003" y="1519510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7289003" y="2165712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7289003" y="2811915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7289003" y="3458118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7289003" y="4104320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7289003" y="5396728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7289003" y="4750523"/>
            <a:ext cx="2228325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747958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747958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747958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747958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747958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747958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747958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4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513114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13114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1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46420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709327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6420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709328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0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2704202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03901" y="586115"/>
            <a:ext cx="702000" cy="864000"/>
          </a:xfrm>
          <a:ln>
            <a:noFill/>
          </a:ln>
        </p:spPr>
        <p:txBody>
          <a:bodyPr anchor="ctr"/>
          <a:lstStyle>
            <a:lvl1pPr algn="ctr">
              <a:defRPr sz="4767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03902" y="2612823"/>
            <a:ext cx="702000" cy="864000"/>
          </a:xfrm>
          <a:ln>
            <a:noFill/>
          </a:ln>
        </p:spPr>
        <p:txBody>
          <a:bodyPr anchor="ctr"/>
          <a:lstStyle>
            <a:lvl1pPr algn="ctr">
              <a:defRPr sz="4767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03903" y="4628951"/>
            <a:ext cx="702000" cy="864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767" dirty="0"/>
            </a:lvl1pPr>
          </a:lstStyle>
          <a:p>
            <a:pPr lvl="0"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407803" y="396758"/>
            <a:ext cx="5109523" cy="1242712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407803" y="2423466"/>
            <a:ext cx="5109523" cy="1242712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407803" y="4439594"/>
            <a:ext cx="5109523" cy="1242712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90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513114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97641" y="459234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131143" y="4556951"/>
            <a:ext cx="440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13114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97643" y="408189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13114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8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8152"/>
            <a:ext cx="2106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726117" y="2038152"/>
            <a:ext cx="2106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068723" y="2038152"/>
            <a:ext cx="2106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7411327" y="2038152"/>
            <a:ext cx="2106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726118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068723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411328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8152"/>
            <a:ext cx="159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263715" y="2038152"/>
            <a:ext cx="159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143918" y="2038152"/>
            <a:ext cx="159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024121" y="2038152"/>
            <a:ext cx="159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904324" y="2038152"/>
            <a:ext cx="159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263715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143918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024121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904324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8152"/>
            <a:ext cx="1365000" cy="1476173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913875" y="2038152"/>
            <a:ext cx="1365000" cy="147617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444238" y="2038152"/>
            <a:ext cx="1365000" cy="1476173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974602" y="2038152"/>
            <a:ext cx="1365000" cy="1476173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504965" y="2038152"/>
            <a:ext cx="1365000" cy="147617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152327" y="2038152"/>
            <a:ext cx="1365000" cy="1476173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91387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444239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74602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50496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8152328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7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76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68057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752602" y="2036234"/>
            <a:ext cx="276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83511" y="4556951"/>
            <a:ext cx="276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68057" y="4556951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752602" y="4556951"/>
            <a:ext cx="2769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68057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752602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68057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75260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6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752117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120723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7489327" y="2027890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88673" y="4556951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752117" y="4556951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752118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120723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489329" y="152435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88673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752118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5120723" y="4556951"/>
            <a:ext cx="2028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5120723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7489327" y="4556951"/>
            <a:ext cx="2028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7489328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84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375470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50575" y="4573200"/>
            <a:ext cx="1855425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7048"/>
            <a:ext cx="9167315" cy="184179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3" y="3123707"/>
            <a:ext cx="9128654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3" y="4063296"/>
            <a:ext cx="912865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39765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578832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80495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91286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7716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159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263715" y="2036234"/>
            <a:ext cx="159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143918" y="2036234"/>
            <a:ext cx="159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012404" y="2027890"/>
            <a:ext cx="159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904324" y="2027890"/>
            <a:ext cx="159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83513" y="4556951"/>
            <a:ext cx="159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26371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143918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012404" y="152435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904324" y="152435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83514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263715" y="4556951"/>
            <a:ext cx="1599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26371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4143918" y="4556951"/>
            <a:ext cx="1599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4143918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6012404" y="4556951"/>
            <a:ext cx="1599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6012404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09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904324" y="4556951"/>
            <a:ext cx="1599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904324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55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103338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509184"/>
            <a:ext cx="4953000" cy="4559301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953000" y="1509185"/>
            <a:ext cx="4953000" cy="4559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513114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13114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5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947481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953000" cy="606848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953000" y="1"/>
            <a:ext cx="4953000" cy="606848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52966"/>
            <a:ext cx="4401839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513114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13114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115488" y="452966"/>
            <a:ext cx="4401839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0"/>
            <a:r>
              <a:rPr lang="ru-RU" sz="2167" kern="0" dirty="0" smtClean="0"/>
              <a:t>Образец заголовка</a:t>
            </a:r>
            <a:endParaRPr lang="ru-RU" sz="2167" kern="0" dirty="0"/>
          </a:p>
        </p:txBody>
      </p:sp>
    </p:spTree>
    <p:extLst>
      <p:ext uri="{BB962C8B-B14F-4D97-AF65-F5344CB8AC3E}">
        <p14:creationId xmlns:p14="http://schemas.microsoft.com/office/powerpoint/2010/main" val="121930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9960721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509185"/>
            <a:ext cx="3302000" cy="4559300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302000" y="1509185"/>
            <a:ext cx="3302000" cy="455929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604000" y="1509184"/>
            <a:ext cx="3302000" cy="4559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46420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709327" y="2038152"/>
            <a:ext cx="2808000" cy="1242712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6420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709328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5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3484755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302000" cy="606848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302000" y="1"/>
            <a:ext cx="3302000" cy="606848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604000" y="-1"/>
            <a:ext cx="3302000" cy="60684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52966"/>
            <a:ext cx="2715208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46420" y="2038152"/>
            <a:ext cx="2808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709327" y="2038152"/>
            <a:ext cx="2808000" cy="1242712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6420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709328" y="153461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46420" y="452966"/>
            <a:ext cx="2715208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0"/>
            <a:r>
              <a:rPr lang="ru-RU" sz="2167" kern="0" smtClean="0"/>
              <a:t>Образец заголовка</a:t>
            </a:r>
            <a:endParaRPr lang="ru-RU" sz="2167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09327" y="452966"/>
            <a:ext cx="2808000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0"/>
            <a:r>
              <a:rPr lang="ru-RU" sz="2167" kern="0" dirty="0" smtClean="0">
                <a:solidFill>
                  <a:schemeClr val="bg1"/>
                </a:solidFill>
              </a:rPr>
              <a:t>Образец заголовка</a:t>
            </a:r>
            <a:endParaRPr lang="ru-RU" sz="2167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5605798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302000" y="1"/>
            <a:ext cx="6604000" cy="2036231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302000" y="2036232"/>
            <a:ext cx="6604000" cy="20171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302000" y="4053418"/>
            <a:ext cx="6604000" cy="201506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2704202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03901" y="586115"/>
            <a:ext cx="702000" cy="864000"/>
          </a:xfrm>
          <a:ln>
            <a:noFill/>
          </a:ln>
        </p:spPr>
        <p:txBody>
          <a:bodyPr anchor="ctr"/>
          <a:lstStyle>
            <a:lvl1pPr algn="ctr">
              <a:defRPr sz="4767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03902" y="2612823"/>
            <a:ext cx="702000" cy="864000"/>
          </a:xfrm>
          <a:ln>
            <a:noFill/>
          </a:ln>
        </p:spPr>
        <p:txBody>
          <a:bodyPr anchor="ctr"/>
          <a:lstStyle>
            <a:lvl1pPr algn="ctr">
              <a:defRPr sz="4767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03903" y="4628951"/>
            <a:ext cx="702000" cy="864000"/>
          </a:xfrm>
          <a:ln>
            <a:noFill/>
          </a:ln>
        </p:spPr>
        <p:txBody>
          <a:bodyPr anchor="ctr"/>
          <a:lstStyle>
            <a:lvl1pPr algn="ctr">
              <a:defRPr sz="4767">
                <a:solidFill>
                  <a:schemeClr val="bg1"/>
                </a:solidFill>
              </a:defRPr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407803" y="396758"/>
            <a:ext cx="5109523" cy="1242712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407803" y="2423466"/>
            <a:ext cx="5109523" cy="1242712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407803" y="4439594"/>
            <a:ext cx="5109523" cy="1242712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11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5952441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953000" y="1525788"/>
            <a:ext cx="4953000" cy="4529008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88673" y="4556951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131143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131143" y="4556951"/>
            <a:ext cx="440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88677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13114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13114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7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273914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953000" y="1"/>
            <a:ext cx="4953000" cy="6054796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1"/>
            <a:ext cx="4953000" cy="605479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52966"/>
            <a:ext cx="4401839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1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88673" y="4556951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131143" y="2036234"/>
            <a:ext cx="4407000" cy="1242712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131143" y="4556951"/>
            <a:ext cx="440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88677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13114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13114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131143" y="452966"/>
            <a:ext cx="4401839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0"/>
            <a:r>
              <a:rPr lang="ru-RU" sz="2167" kern="0" dirty="0" smtClean="0"/>
              <a:t>Образец заголовка</a:t>
            </a:r>
            <a:endParaRPr lang="ru-RU" sz="2167" kern="0" dirty="0"/>
          </a:p>
        </p:txBody>
      </p:sp>
    </p:spTree>
    <p:extLst>
      <p:ext uri="{BB962C8B-B14F-4D97-AF65-F5344CB8AC3E}">
        <p14:creationId xmlns:p14="http://schemas.microsoft.com/office/powerpoint/2010/main" val="257641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2581791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953000" y="1"/>
            <a:ext cx="4953000" cy="6054796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1"/>
            <a:ext cx="4953000" cy="605479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52966"/>
            <a:ext cx="4391446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752117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6094" y="4569528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754698" y="456118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5125883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489327" y="2036234"/>
            <a:ext cx="2028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752118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6094" y="4059083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754699" y="405765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5125883" y="1532700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489328" y="1532700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5120723" y="4556951"/>
            <a:ext cx="2028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5120723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7489327" y="4556951"/>
            <a:ext cx="2028000" cy="1242712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7489328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5121539" y="452967"/>
            <a:ext cx="4395788" cy="912284"/>
          </a:xfrm>
        </p:spPr>
        <p:txBody>
          <a:bodyPr/>
          <a:lstStyle>
            <a:lvl1pPr>
              <a:defRPr sz="2167">
                <a:latin typeface="+mj-lt"/>
              </a:defRPr>
            </a:lvl1pPr>
            <a:lvl2pPr>
              <a:defRPr sz="1950" b="1">
                <a:solidFill>
                  <a:schemeClr val="tx2"/>
                </a:solidFill>
                <a:latin typeface="+mj-lt"/>
              </a:defRPr>
            </a:lvl2pPr>
            <a:lvl3pPr>
              <a:defRPr sz="1300" b="1">
                <a:solidFill>
                  <a:schemeClr val="tx2"/>
                </a:solidFill>
                <a:latin typeface="+mj-lt"/>
              </a:defRPr>
            </a:lvl3pPr>
            <a:lvl4pPr>
              <a:defRPr sz="1192" b="1">
                <a:solidFill>
                  <a:schemeClr val="tx2"/>
                </a:solidFill>
                <a:latin typeface="+mj-lt"/>
              </a:defRPr>
            </a:lvl4pPr>
            <a:lvl5pPr>
              <a:defRPr sz="1137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13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173751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6025463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604000" y="1"/>
            <a:ext cx="3302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069" y="160747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1069" y="2250428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1069" y="289337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1069" y="353632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1069" y="4179276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1069" y="482222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91069" y="5465172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2983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1889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79675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599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2702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4493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1504137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50575" y="4573200"/>
            <a:ext cx="1855425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419966"/>
            <a:ext cx="7332641" cy="1841005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4063296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39765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578832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80495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49600" y="0"/>
            <a:ext cx="18564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049602" y="2286600"/>
            <a:ext cx="18563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5971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6025463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604000" y="1"/>
            <a:ext cx="3302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924560" y="1519510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924560" y="2118892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924560" y="2796758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924560" y="3455996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924560" y="4127022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924560" y="5396728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924560" y="4744932"/>
            <a:ext cx="5489576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5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83515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5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5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83515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83515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83515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66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6025463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604000" y="1"/>
            <a:ext cx="3302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493755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83512" y="4570639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493755" y="4561326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49375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2" y="4060193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49375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6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6025463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604000" y="1"/>
            <a:ext cx="3302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501824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620135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83512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501824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620135" y="4556951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82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2013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50182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62013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902169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4362732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953000" y="1"/>
            <a:ext cx="4953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06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684404" y="2036234"/>
            <a:ext cx="206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83512" y="4570639"/>
            <a:ext cx="206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684404" y="4561326"/>
            <a:ext cx="2067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68440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2" y="4060193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684404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83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525628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7"/>
            <a:ext cx="4398559" cy="9131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953000" y="1"/>
            <a:ext cx="4953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1326000" cy="16762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922372" y="2036234"/>
            <a:ext cx="1326000" cy="16762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461231" y="2036234"/>
            <a:ext cx="1326000" cy="16762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83512" y="4561326"/>
            <a:ext cx="1326000" cy="16762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922372" y="4561326"/>
            <a:ext cx="1326000" cy="16762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461231" y="4556951"/>
            <a:ext cx="1326000" cy="16762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922372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461231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92237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461231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05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9324" y="1635152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9324" y="227640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9324" y="291766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9324" y="3558924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9324" y="4200181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9324" y="484143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99324" y="548269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2983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1889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79675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599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2702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4493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5799464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9324" y="1635152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9324" y="227640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9324" y="291766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9324" y="3558924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9324" y="4200181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9324" y="484143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99324" y="548269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2983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1889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79675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599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2702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4493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0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9324" y="1635152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9324" y="227640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9324" y="291766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9324" y="3558924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9324" y="4200181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9324" y="484143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99324" y="548269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2983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1889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79675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5996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2702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44932"/>
            <a:ext cx="5490263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1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493755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83512" y="4570639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493755" y="4561326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49375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2" y="4060193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49375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11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501824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620135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83512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501824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620135" y="4556951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82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2013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50182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62013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16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0307903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45700" y="4567197"/>
            <a:ext cx="1860300" cy="229080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406401"/>
            <a:ext cx="7332641" cy="179977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51866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4063296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39765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578832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rgbClr val="FFFFFF"/>
                </a:solidFill>
              </a:rPr>
              <a:t>Партнеры</a:t>
            </a:r>
            <a:r>
              <a:rPr lang="ru-RU" sz="1192" baseline="0" dirty="0" smtClean="0">
                <a:solidFill>
                  <a:srgbClr val="FFFFFF"/>
                </a:solidFill>
              </a:rPr>
              <a:t> для роста</a:t>
            </a:r>
            <a:endParaRPr lang="ru-RU" sz="1192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7197"/>
            <a:ext cx="8040824" cy="229080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8045700" y="2283599"/>
            <a:ext cx="1860300" cy="2290803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/>
        </p:nvSpPr>
        <p:spPr bwMode="auto">
          <a:xfrm>
            <a:off x="8045704" y="0"/>
            <a:ext cx="1860296" cy="2290803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м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2080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493755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83512" y="4570639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493755" y="4561326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49375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2" y="4060193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49375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37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501824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620135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83512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501824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620135" y="4556951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82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2013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50182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62013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493755" y="2036234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83512" y="4570639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493755" y="4561326"/>
            <a:ext cx="2769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49375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2" y="4060193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49375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0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2" y="452968"/>
            <a:ext cx="6026151" cy="91228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88672" y="6339186"/>
            <a:ext cx="350130" cy="269063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4559" y="6339897"/>
            <a:ext cx="5841103" cy="26764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869208" y="6339895"/>
            <a:ext cx="1035116" cy="267643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765662" y="452969"/>
            <a:ext cx="2751665" cy="5615516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83512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501824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620135" y="2036234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83512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501824" y="4561326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620135" y="4556951"/>
            <a:ext cx="1794000" cy="1242712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4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825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20136" y="1525788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2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501825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620136" y="405341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5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3166465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2" y="1"/>
            <a:ext cx="3301999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376" y="452966"/>
            <a:ext cx="6008952" cy="912285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508375" y="1581184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508375" y="2234823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508375" y="2888461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08375" y="3542100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508375" y="419573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508375" y="484937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508375" y="5503016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4027752" y="1509184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4027752" y="2162823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4027752" y="2816461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4027752" y="3470100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4027752" y="4123739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4027752" y="4777377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4027752" y="5431016"/>
            <a:ext cx="5489575" cy="6240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88674" y="452967"/>
            <a:ext cx="2723462" cy="5615517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7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512807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906" y="452966"/>
            <a:ext cx="5959422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2" y="1"/>
            <a:ext cx="3301999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557905" y="1619492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557905" y="226077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557905" y="290206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57905" y="3543352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557905" y="418463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557905" y="482592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557905" y="5467213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4163617" y="1509184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4163617" y="2149476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4163617" y="2789768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4163617" y="3430060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4163617" y="4070352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4163617" y="4710644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4163617" y="5356905"/>
            <a:ext cx="5353711" cy="700616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8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59" y="452966"/>
            <a:ext cx="6008266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604000" y="1"/>
            <a:ext cx="3302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88673" y="1509185"/>
            <a:ext cx="6009218" cy="455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145797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59" y="452966"/>
            <a:ext cx="4333189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961255" y="1"/>
            <a:ext cx="4944745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88673" y="1509185"/>
            <a:ext cx="4333875" cy="455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52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409" y="452966"/>
            <a:ext cx="5953919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"/>
            <a:ext cx="3302000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62467" y="1509185"/>
            <a:ext cx="5954861" cy="455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7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691804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139" y="452966"/>
            <a:ext cx="4333189" cy="912284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"/>
            <a:ext cx="4944745" cy="606848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5183452" y="1509185"/>
            <a:ext cx="4333875" cy="455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09157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7049"/>
            <a:ext cx="7332641" cy="181915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8251561" y="4063296"/>
            <a:ext cx="1445891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474848"/>
            <a:ext cx="1196736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6192223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49600" y="4573200"/>
            <a:ext cx="18564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3201" y="4573200"/>
            <a:ext cx="18563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Подзаголовок (заполняется по необходимости)</a:t>
            </a:r>
            <a:endParaRPr lang="ru-RU" dirty="0" smtClean="0"/>
          </a:p>
        </p:txBody>
      </p:sp>
      <p:grpSp>
        <p:nvGrpSpPr>
          <p:cNvPr id="84" name="Группа 83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2901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456173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7048"/>
            <a:ext cx="7332641" cy="179977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8251561" y="4063296"/>
            <a:ext cx="1445891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474848"/>
            <a:ext cx="1196736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6192223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6186374" y="4567197"/>
            <a:ext cx="1860300" cy="2290803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8046677" y="4568400"/>
            <a:ext cx="1859324" cy="22896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17270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33719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9342" y="377650"/>
            <a:ext cx="7332641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8251561" y="4063296"/>
            <a:ext cx="1445891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474848"/>
            <a:ext cx="1196736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5227"/>
            <a:ext cx="6192223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6186374" y="4567197"/>
            <a:ext cx="1860300" cy="2290803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8046677" y="4568400"/>
            <a:ext cx="1859324" cy="22896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06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1863754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50575" y="4573200"/>
            <a:ext cx="1855425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9342" y="399061"/>
            <a:ext cx="7332641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4063296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39765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578832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80495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49600" y="0"/>
            <a:ext cx="18564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049602" y="2286600"/>
            <a:ext cx="18563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8830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6184492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45700" y="4567197"/>
            <a:ext cx="1860300" cy="22908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77650"/>
            <a:ext cx="7332641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4063296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39765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578832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7197"/>
            <a:ext cx="8049597" cy="229080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 bwMode="auto">
          <a:xfrm>
            <a:off x="8045700" y="2283599"/>
            <a:ext cx="1860300" cy="22908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8046677" y="0"/>
            <a:ext cx="1859324" cy="22896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6818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2056026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8050575" y="4573200"/>
            <a:ext cx="1855425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74649"/>
            <a:ext cx="7332641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123707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4063296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39765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2590" y="578832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80495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049600" y="0"/>
            <a:ext cx="18564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049602" y="2286600"/>
            <a:ext cx="18563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3418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003586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4332900" y="0"/>
            <a:ext cx="5573100" cy="68592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92386"/>
            <a:ext cx="9167315" cy="275852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4259508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64067"/>
            <a:ext cx="5709067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6242933"/>
            <a:ext cx="1196736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3381359"/>
            <a:ext cx="9128653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6343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89552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1674"/>
            <a:ext cx="7332641" cy="192597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099848"/>
            <a:ext cx="7293980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3" y="4051300"/>
            <a:ext cx="930877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474848"/>
            <a:ext cx="1196736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580900" y="4573201"/>
            <a:ext cx="4325100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860298" y="4573201"/>
            <a:ext cx="1860301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4573201"/>
            <a:ext cx="1860300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720598" y="4573201"/>
            <a:ext cx="1860302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8172590" y="844137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accent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accent1"/>
                </a:solidFill>
              </a:rPr>
              <a:t> для роста</a:t>
            </a:r>
            <a:endParaRPr lang="ru-RU" sz="1192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66212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147122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4676"/>
            <a:ext cx="7332641" cy="192597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3099848"/>
            <a:ext cx="7293980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3" y="4051300"/>
            <a:ext cx="930877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474848"/>
            <a:ext cx="1196736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580900" y="4573200"/>
            <a:ext cx="43251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8172590" y="844137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accent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accent1"/>
                </a:solidFill>
              </a:rPr>
              <a:t> для роста</a:t>
            </a:r>
            <a:endParaRPr lang="ru-RU" sz="1192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3720600" y="4567197"/>
            <a:ext cx="1860300" cy="2290803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860300" y="4567197"/>
            <a:ext cx="1860300" cy="2290803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4567197"/>
            <a:ext cx="1860300" cy="2290803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2341107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3576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713524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3" y="2605700"/>
            <a:ext cx="9167315" cy="155131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5150800"/>
            <a:ext cx="7293980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16673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569196" y="0"/>
            <a:ext cx="4336803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856399" y="0"/>
            <a:ext cx="18564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" y="0"/>
            <a:ext cx="18563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712797" y="0"/>
            <a:ext cx="1856401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716693"/>
            <a:ext cx="1196736" cy="2784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172590" y="610736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accent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accent1"/>
                </a:solidFill>
              </a:rPr>
              <a:t> для роста</a:t>
            </a:r>
            <a:endParaRPr lang="ru-RU" sz="1192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88674" y="4347023"/>
            <a:ext cx="7293980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2055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57936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2599406"/>
            <a:ext cx="9167315" cy="163535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5150800"/>
            <a:ext cx="7293980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16673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569196" y="0"/>
            <a:ext cx="4336803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5716693"/>
            <a:ext cx="1196736" cy="2784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172590" y="610736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accent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accent1"/>
                </a:solidFill>
              </a:rPr>
              <a:t> для роста</a:t>
            </a:r>
            <a:endParaRPr lang="ru-RU" sz="1192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/>
        </p:nvGrpSpPr>
        <p:grpSpPr>
          <a:xfrm>
            <a:off x="3708894" y="0"/>
            <a:ext cx="1860300" cy="2290803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860300" y="0"/>
            <a:ext cx="1860300" cy="2290803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0" y="0"/>
            <a:ext cx="1860300" cy="2290803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4347023"/>
            <a:ext cx="7293980" cy="647700"/>
          </a:xfrm>
        </p:spPr>
        <p:txBody>
          <a:bodyPr/>
          <a:lstStyle>
            <a:lvl1pPr marL="0" marR="0" indent="0" algn="l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97" name="Группа 96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2299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38393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121398" cy="68580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7121400" y="3429000"/>
            <a:ext cx="27846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2221698"/>
            <a:ext cx="6394323" cy="227490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5325050"/>
            <a:ext cx="6355662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31" y="5736792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48" y="6127459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202236"/>
            <a:ext cx="6355662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121400" y="0"/>
            <a:ext cx="2784600" cy="342900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4596178"/>
            <a:ext cx="6355662" cy="647700"/>
          </a:xfrm>
        </p:spPr>
        <p:txBody>
          <a:bodyPr/>
          <a:lstStyle>
            <a:lvl1pPr marL="0" marR="0" indent="0" algn="l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7" name="Группа 86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82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9784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121398" cy="6858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7121400" y="3429000"/>
            <a:ext cx="27846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31" y="5736792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48" y="6127459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7121400" y="0"/>
            <a:ext cx="2784600" cy="342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37" y="2243904"/>
            <a:ext cx="6394323" cy="227490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5325050"/>
            <a:ext cx="6355662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3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202236"/>
            <a:ext cx="6355662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4548537"/>
            <a:ext cx="6369188" cy="6477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3531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138724" y="1867327"/>
            <a:ext cx="7817952" cy="1922356"/>
          </a:xfrm>
          <a:effectLst/>
        </p:spPr>
        <p:txBody>
          <a:bodyPr>
            <a:normAutofit/>
          </a:bodyPr>
          <a:lstStyle>
            <a:lvl1pPr>
              <a:defRPr lang="ru-RU" sz="4333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8725" y="3789680"/>
            <a:ext cx="7826207" cy="548640"/>
          </a:xfrm>
          <a:effectLst/>
        </p:spPr>
        <p:txBody>
          <a:bodyPr/>
          <a:lstStyle>
            <a:lvl1pPr marL="0" indent="0" algn="l">
              <a:buNone/>
              <a:defRPr sz="2167">
                <a:solidFill>
                  <a:schemeClr val="bg1"/>
                </a:solidFill>
                <a:effectLst/>
              </a:defRPr>
            </a:lvl1pPr>
            <a:lvl2pPr marL="495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38504" y="4632960"/>
            <a:ext cx="3789733" cy="1300057"/>
          </a:xfrm>
          <a:effectLst/>
        </p:spPr>
        <p:txBody>
          <a:bodyPr/>
          <a:lstStyle>
            <a:lvl1pPr>
              <a:spcBef>
                <a:spcPts val="0"/>
              </a:spcBef>
              <a:defRPr sz="1517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  <a:br>
              <a:rPr lang="ru-RU" dirty="0"/>
            </a:br>
            <a:r>
              <a:rPr lang="ru-RU" dirty="0"/>
              <a:t>Должность</a:t>
            </a:r>
          </a:p>
          <a:p>
            <a:pPr lvl="0"/>
            <a:r>
              <a:rPr lang="ru-RU" dirty="0"/>
              <a:t>Отдел. Подразделение</a:t>
            </a:r>
          </a:p>
          <a:p>
            <a:pPr lvl="0"/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04205" y="4632960"/>
            <a:ext cx="3285490" cy="1300057"/>
          </a:xfrm>
          <a:effectLst/>
        </p:spPr>
        <p:txBody>
          <a:bodyPr/>
          <a:lstStyle>
            <a:lvl1pPr>
              <a:spcBef>
                <a:spcPts val="0"/>
              </a:spcBef>
              <a:defRPr sz="1517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проведения презентации</a:t>
            </a:r>
          </a:p>
          <a:p>
            <a:pPr lvl="0"/>
            <a:r>
              <a:rPr lang="ru-RU" dirty="0"/>
              <a:t>Дата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6960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9" y="160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9" y="160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ru-RU"/>
              <a:t>2018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SIBUR – Gearing up for new challenges. R&amp;D activities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2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Специальные пластификаторы. Расширение продуктового ассортимента для строительного сегмента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4910" y="1509184"/>
            <a:ext cx="1482000" cy="18240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184058" y="1509184"/>
            <a:ext cx="1482001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993206" y="1509184"/>
            <a:ext cx="1482001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802354" y="1509184"/>
            <a:ext cx="1482000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611500" y="1509184"/>
            <a:ext cx="1482000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88672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197815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006958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816100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625242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53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679050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94" y="395460"/>
            <a:ext cx="7454685" cy="910587"/>
          </a:xfrm>
        </p:spPr>
        <p:txBody>
          <a:bodyPr vert="horz"/>
          <a:lstStyle>
            <a:lvl1pPr>
              <a:lnSpc>
                <a:spcPct val="8500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045698" y="2284200"/>
            <a:ext cx="1859324" cy="22896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8045698" y="0"/>
            <a:ext cx="1859324" cy="22896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8045698" y="4568400"/>
            <a:ext cx="1860302" cy="22896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47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883840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48343"/>
            <a:ext cx="9167315" cy="2802568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4259508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64067"/>
            <a:ext cx="5709067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6242933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6264" y="6273801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3381359"/>
            <a:ext cx="9128653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047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4859857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36" y="406958"/>
            <a:ext cx="7431190" cy="910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85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8045700" y="0"/>
            <a:ext cx="1860300" cy="2290803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045700" y="4567197"/>
            <a:ext cx="1860300" cy="2290803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045701" y="2290800"/>
            <a:ext cx="1859324" cy="22896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4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4451374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36" y="406958"/>
            <a:ext cx="7485959" cy="910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85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045701" y="0"/>
            <a:ext cx="1859324" cy="228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/>
        </p:nvSpPr>
        <p:spPr bwMode="auto">
          <a:xfrm>
            <a:off x="8045700" y="0"/>
            <a:ext cx="1860300" cy="22896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8677311" y="777367"/>
            <a:ext cx="597079" cy="7348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045701" y="4568400"/>
            <a:ext cx="1859324" cy="228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045701" y="2284200"/>
            <a:ext cx="1859324" cy="22896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01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675116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36" y="406958"/>
            <a:ext cx="7457923" cy="910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85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045701" y="0"/>
            <a:ext cx="1859324" cy="22896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8045698" y="4568400"/>
            <a:ext cx="1860302" cy="22896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7429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045700" y="2284200"/>
            <a:ext cx="1860300" cy="22896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3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2916739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36" y="406958"/>
            <a:ext cx="7429887" cy="910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85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046677" y="0"/>
            <a:ext cx="1859324" cy="22896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8045698" y="4568400"/>
            <a:ext cx="1860302" cy="22896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7429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045698" y="2284200"/>
            <a:ext cx="1859324" cy="22896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8045698" y="0"/>
            <a:ext cx="1859324" cy="22896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39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556506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36" y="406958"/>
            <a:ext cx="7467268" cy="910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85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046677" y="0"/>
            <a:ext cx="1859324" cy="22896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8045698" y="2284200"/>
            <a:ext cx="1860302" cy="22896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7429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8045698" y="0"/>
            <a:ext cx="1859324" cy="22896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8045698" y="4568400"/>
            <a:ext cx="1859324" cy="22896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75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5619850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736" y="406958"/>
            <a:ext cx="7420542" cy="910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85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8045700" y="0"/>
            <a:ext cx="1860300" cy="228960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8047271" y="2284200"/>
            <a:ext cx="1858729" cy="228960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8045700" y="4568400"/>
            <a:ext cx="1860300" cy="228960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7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2690442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509185"/>
            <a:ext cx="2690442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23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003" y="463845"/>
            <a:ext cx="265132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866003" y="1509185"/>
            <a:ext cx="265132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4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2715207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509185"/>
            <a:ext cx="2715207" cy="45593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3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004" y="463845"/>
            <a:ext cx="2651324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866004" y="1509185"/>
            <a:ext cx="2651325" cy="45593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99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390875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387048"/>
            <a:ext cx="9167315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4259508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64067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6242933"/>
            <a:ext cx="1196736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3381359"/>
            <a:ext cx="9128653" cy="6477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914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2731717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509185"/>
            <a:ext cx="2731717" cy="45593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24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004" y="463845"/>
            <a:ext cx="2651324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866004" y="1509185"/>
            <a:ext cx="2651325" cy="45593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70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2739972" cy="896836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509185"/>
            <a:ext cx="2739972" cy="45593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27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004" y="463845"/>
            <a:ext cx="2651324" cy="896836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866004" y="1509185"/>
            <a:ext cx="2651325" cy="45593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604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6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2715207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509185"/>
            <a:ext cx="2715207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0" y="1"/>
            <a:ext cx="4953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51559" y="0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51562" y="2019043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251559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5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003" y="463845"/>
            <a:ext cx="265132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866003" y="1509185"/>
            <a:ext cx="265132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651000" y="1"/>
            <a:ext cx="4953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2019043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80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2756482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4" y="1509185"/>
            <a:ext cx="2756482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0" y="1"/>
            <a:ext cx="6604000" cy="405341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51559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556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3020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092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89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003" y="463845"/>
            <a:ext cx="265132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866003" y="1509185"/>
            <a:ext cx="265132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604000" cy="405341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9543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658341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741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11941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2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53000" y="1"/>
            <a:ext cx="3302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51559" y="0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51562" y="2019043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251559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07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121" y="463845"/>
            <a:ext cx="4366207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151121" y="1509185"/>
            <a:ext cx="4366207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651000" y="1"/>
            <a:ext cx="3302000" cy="60684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2019043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12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892128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4332900" y="0"/>
            <a:ext cx="5573100" cy="68592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2" y="406400"/>
            <a:ext cx="9167315" cy="274450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85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4259508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164067"/>
            <a:ext cx="7293980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74" y="6242933"/>
            <a:ext cx="1196736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3381359"/>
            <a:ext cx="9128653" cy="647700"/>
          </a:xfrm>
        </p:spPr>
        <p:txBody>
          <a:bodyPr/>
          <a:lstStyle>
            <a:lvl1pPr marL="0" marR="0" indent="0" algn="l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4" name="Группа 83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12395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57741" y="1"/>
            <a:ext cx="4948259" cy="4038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51559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601859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57741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57741" y="0"/>
            <a:ext cx="32994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957741" y="4049441"/>
            <a:ext cx="32994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606600" y="2024720"/>
            <a:ext cx="32994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256300" y="0"/>
            <a:ext cx="1649700" cy="20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256300" y="4049441"/>
            <a:ext cx="1649700" cy="2030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956900" y="2024721"/>
            <a:ext cx="1649700" cy="2030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8349615" y="4199468"/>
            <a:ext cx="1163563" cy="174171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5132112" y="2212791"/>
            <a:ext cx="1346097" cy="174171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8349615" y="470495"/>
            <a:ext cx="1163563" cy="14485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47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606600" y="0"/>
            <a:ext cx="3299400" cy="4060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957741" y="4049441"/>
            <a:ext cx="32994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957741" y="0"/>
            <a:ext cx="1649700" cy="4060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256300" y="4049441"/>
            <a:ext cx="1649700" cy="2030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8349343" y="4199468"/>
            <a:ext cx="1163563" cy="174171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5132113" y="463846"/>
            <a:ext cx="1377544" cy="340663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22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57741" y="0"/>
            <a:ext cx="3299400" cy="4060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606600" y="4049441"/>
            <a:ext cx="32994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256300" y="0"/>
            <a:ext cx="1649700" cy="4060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957741" y="4049441"/>
            <a:ext cx="1649700" cy="2030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5132113" y="4199468"/>
            <a:ext cx="1346097" cy="174171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8385532" y="463846"/>
            <a:ext cx="1131796" cy="3406631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0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7431870" y="1"/>
            <a:ext cx="2474131" cy="30450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4957740" y="3034759"/>
            <a:ext cx="2474131" cy="30450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57742" y="1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7431870" y="3034759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5132113" y="3317206"/>
            <a:ext cx="2053669" cy="2623977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623724" y="463847"/>
            <a:ext cx="1893604" cy="236160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80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7431870" y="1"/>
            <a:ext cx="2474131" cy="30450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4957740" y="3034759"/>
            <a:ext cx="2474131" cy="30450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57742" y="1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7431870" y="3034759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5132113" y="3317206"/>
            <a:ext cx="2053669" cy="2623977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623724" y="463847"/>
            <a:ext cx="1893604" cy="236160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50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4957742" y="1"/>
            <a:ext cx="2474131" cy="30450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7431870" y="3034759"/>
            <a:ext cx="2474131" cy="30450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7431870" y="1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957742" y="3034759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593641" y="3317206"/>
            <a:ext cx="1923686" cy="2623977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5132113" y="463847"/>
            <a:ext cx="2107901" cy="236160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4957742" y="1"/>
            <a:ext cx="2474131" cy="30450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7431870" y="3034759"/>
            <a:ext cx="2474131" cy="30450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7721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7431870" y="1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957742" y="3034759"/>
            <a:ext cx="2474131" cy="30450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593641" y="3317206"/>
            <a:ext cx="1923686" cy="2623977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5132113" y="463847"/>
            <a:ext cx="2107901" cy="236160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9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9135968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247241" y="3795041"/>
            <a:ext cx="27105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14141" y="3795041"/>
            <a:ext cx="27105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90841" y="3795041"/>
            <a:ext cx="1856400" cy="228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957741" y="3795041"/>
            <a:ext cx="1856400" cy="228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953000" y="1509185"/>
            <a:ext cx="4377214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528616" y="3924895"/>
            <a:ext cx="1622486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5092943" y="3924895"/>
            <a:ext cx="1622486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5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9135968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8673" y="1509185"/>
            <a:ext cx="4377214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90841" y="3795041"/>
            <a:ext cx="18564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952595" y="3795041"/>
            <a:ext cx="18564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242095" y="3795041"/>
            <a:ext cx="2710500" cy="228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808995" y="3795041"/>
            <a:ext cx="2710500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953000" y="1509185"/>
            <a:ext cx="4377214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397212" y="3943547"/>
            <a:ext cx="2368675" cy="202509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979907" y="3943547"/>
            <a:ext cx="2368675" cy="2025091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48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048038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7121400" y="3429000"/>
            <a:ext cx="27846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3409" y="387049"/>
            <a:ext cx="6400928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2610780"/>
            <a:ext cx="6355662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31" y="5736792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48" y="6127459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7107900" cy="342713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7121400" y="0"/>
            <a:ext cx="27846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3" y="6015192"/>
            <a:ext cx="2887531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1779706"/>
            <a:ext cx="6355662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2587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121" y="463845"/>
            <a:ext cx="4366207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151121" y="1524518"/>
            <a:ext cx="4366207" cy="45593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953000" cy="405341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053417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651650" y="4053417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303300" y="4053417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15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912865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93129" y="1509186"/>
            <a:ext cx="9124198" cy="238592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949100" y="4038084"/>
            <a:ext cx="49569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6497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2994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912865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93129" y="1509185"/>
            <a:ext cx="9124198" cy="238592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038084"/>
            <a:ext cx="49569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9569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6066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2563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00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912865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93129" y="1509185"/>
            <a:ext cx="9124198" cy="238592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649700" y="4038084"/>
            <a:ext cx="82563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9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4" y="463845"/>
            <a:ext cx="9128654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93129" y="1509185"/>
            <a:ext cx="9124198" cy="238592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300" y="4038084"/>
            <a:ext cx="82563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255000" y="4038084"/>
            <a:ext cx="1649700" cy="203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80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75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6697935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5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0217662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1"/>
            <a:ext cx="9906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0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7971608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1"/>
            <a:ext cx="9906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05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1"/>
            <a:ext cx="9906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7258699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7121400" y="3429000"/>
            <a:ext cx="27846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3" y="387049"/>
            <a:ext cx="6394324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2610780"/>
            <a:ext cx="6355662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3" y="6015192"/>
            <a:ext cx="2887531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31" y="5736792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48" y="6127459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7121398" cy="342713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7121400" y="0"/>
            <a:ext cx="27846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1779706"/>
            <a:ext cx="6355662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1242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3" y="463845"/>
            <a:ext cx="6010918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5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2" y="463845"/>
            <a:ext cx="6026643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6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3" y="463845"/>
            <a:ext cx="6042366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0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04000" y="1509185"/>
            <a:ext cx="3302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04000" y="1509185"/>
            <a:ext cx="3302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3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04000" y="1509185"/>
            <a:ext cx="3302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1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3000" y="1509185"/>
            <a:ext cx="4953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3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3000" y="1509185"/>
            <a:ext cx="4953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1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3000" y="1509185"/>
            <a:ext cx="4953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9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2" y="463845"/>
            <a:ext cx="4407090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3000" y="1"/>
            <a:ext cx="4953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0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223892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7121400" y="3429000"/>
            <a:ext cx="27846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3" y="387049"/>
            <a:ext cx="6394324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2610780"/>
            <a:ext cx="6355662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3" y="6015192"/>
            <a:ext cx="2887531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31" y="5736792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48" y="6127459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7121398" cy="342713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7121400" y="0"/>
            <a:ext cx="27846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9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1779706"/>
            <a:ext cx="6355662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041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2" y="463845"/>
            <a:ext cx="4375643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3000" y="1"/>
            <a:ext cx="4953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3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44195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3000" y="1"/>
            <a:ext cx="4953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210494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11127" y="463845"/>
            <a:ext cx="6006200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0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9904765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121" y="463845"/>
            <a:ext cx="6017207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5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707848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11127" y="463845"/>
            <a:ext cx="6006200" cy="89683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020462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4953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4577" y="463845"/>
            <a:ext cx="4366207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87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655089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4953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4" y="463845"/>
            <a:ext cx="4355200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0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646627"/>
              </p:ext>
            </p:ext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4953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88674" y="463844"/>
            <a:ext cx="4371710" cy="897467"/>
          </a:xfrm>
        </p:spPr>
        <p:txBody>
          <a:bodyPr/>
          <a:lstStyle>
            <a:lvl1pPr>
              <a:defRPr sz="2167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05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81" b="0" i="0">
                <a:solidFill>
                  <a:srgbClr val="F59E13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25" b="0" i="0">
                <a:solidFill>
                  <a:srgbClr val="6F7073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34" b="0" i="0">
                <a:solidFill>
                  <a:srgbClr val="6F7073"/>
                </a:solidFill>
                <a:latin typeface="Lucida Sans"/>
                <a:cs typeface="Lucida Sans"/>
              </a:defRPr>
            </a:lvl1pPr>
          </a:lstStyle>
          <a:p>
            <a:pPr marL="20638">
              <a:spcBef>
                <a:spcPts val="4"/>
              </a:spcBef>
            </a:pPr>
            <a:fld id="{81D60167-4931-47E6-BA6A-407CBD079E47}" type="slidenum">
              <a:rPr lang="ru-RU" spc="-73" smtClean="0"/>
              <a:pPr marL="20638">
                <a:spcBef>
                  <a:spcPts val="4"/>
                </a:spcBef>
              </a:pPr>
              <a:t>‹#›</a:t>
            </a:fld>
            <a:endParaRPr lang="ru-RU" spc="-73" dirty="0"/>
          </a:p>
        </p:txBody>
      </p:sp>
    </p:spTree>
    <p:extLst>
      <p:ext uri="{BB962C8B-B14F-4D97-AF65-F5344CB8AC3E}">
        <p14:creationId xmlns:p14="http://schemas.microsoft.com/office/powerpoint/2010/main" val="4083998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2897603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2427" y="1509185"/>
            <a:ext cx="3704431" cy="45593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399602" y="2752725"/>
            <a:ext cx="2204399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8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139783"/>
              </p:ext>
            </p:ext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7121400" y="3429000"/>
            <a:ext cx="27846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50013" y="387048"/>
            <a:ext cx="6394323" cy="1249393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8674" y="2610780"/>
            <a:ext cx="6355662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3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131" y="5736792"/>
            <a:ext cx="1196736" cy="2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48" y="6127459"/>
            <a:ext cx="164981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92" dirty="0" smtClean="0">
                <a:solidFill>
                  <a:schemeClr val="bg1"/>
                </a:solidFill>
              </a:rPr>
              <a:t>Партнеры</a:t>
            </a:r>
            <a:r>
              <a:rPr lang="ru-RU" sz="1192" baseline="0" dirty="0" smtClean="0">
                <a:solidFill>
                  <a:schemeClr val="bg1"/>
                </a:solidFill>
              </a:rPr>
              <a:t> для роста</a:t>
            </a:r>
            <a:endParaRPr lang="ru-RU" sz="1192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30866"/>
            <a:ext cx="7121398" cy="342713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7121400" y="0"/>
            <a:ext cx="2784600" cy="342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4" y="6015192"/>
            <a:ext cx="6355662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8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74" y="1779706"/>
            <a:ext cx="6355662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9860385" y="-56814"/>
            <a:ext cx="3099967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3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300" b="0" dirty="0">
                  <a:solidFill>
                    <a:schemeClr val="bg1"/>
                  </a:solidFill>
                </a:rPr>
              </a:br>
              <a:r>
                <a:rPr lang="ru-RU" sz="13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844062" rtl="0" eaLnBrk="1" latinLnBrk="0" hangingPunct="1"/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indent="-197768" algn="l" defTabSz="844062" rtl="0" eaLnBrk="1" latinLnBrk="0" hangingPunct="1"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67" b="0" baseline="0" dirty="0">
                  <a:solidFill>
                    <a:schemeClr val="bg1"/>
                  </a:solidFill>
                </a:rPr>
                <a:t> </a:t>
              </a:r>
              <a:r>
                <a:rPr lang="ru-RU" sz="867" baseline="0" dirty="0">
                  <a:solidFill>
                    <a:schemeClr val="bg1"/>
                  </a:solidFill>
                </a:rPr>
                <a:t>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en-US" sz="867" b="1" dirty="0">
                  <a:solidFill>
                    <a:schemeClr val="bg1"/>
                  </a:solidFill>
                </a:rPr>
                <a:t>Arial</a:t>
              </a:r>
              <a:r>
                <a:rPr lang="ru-RU" sz="867" dirty="0">
                  <a:solidFill>
                    <a:schemeClr val="bg1"/>
                  </a:solidFill>
                </a:rPr>
                <a:t> (</a:t>
              </a:r>
              <a:r>
                <a:rPr lang="ru-RU" sz="867" i="1" dirty="0">
                  <a:solidFill>
                    <a:schemeClr val="bg1"/>
                  </a:solidFill>
                </a:rPr>
                <a:t>д</a:t>
              </a:r>
              <a:r>
                <a:rPr lang="ru-RU" sz="8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r>
                <a:rPr lang="en-US" sz="8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67" baseline="0" dirty="0">
                  <a:solidFill>
                    <a:schemeClr val="bg1"/>
                  </a:solidFill>
                </a:rPr>
                <a:t>)</a:t>
              </a: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67" b="1" baseline="0" dirty="0">
                  <a:solidFill>
                    <a:schemeClr val="bg1"/>
                  </a:solidFill>
                </a:rPr>
                <a:t>8</a:t>
              </a:r>
              <a:r>
                <a:rPr lang="ru-RU" sz="867" b="1" baseline="0" dirty="0">
                  <a:solidFill>
                    <a:schemeClr val="bg1"/>
                  </a:solidFill>
                </a:rPr>
                <a:t> </a:t>
              </a:r>
              <a:r>
                <a:rPr lang="ru-RU" sz="867" b="1" baseline="0" dirty="0" err="1">
                  <a:solidFill>
                    <a:schemeClr val="bg1"/>
                  </a:solidFill>
                </a:rPr>
                <a:t>пт</a:t>
              </a:r>
              <a:endParaRPr lang="ru-RU" sz="867" b="1" baseline="0" dirty="0">
                <a:solidFill>
                  <a:schemeClr val="bg1"/>
                </a:solidFill>
              </a:endParaRPr>
            </a:p>
            <a:p>
              <a:pPr marL="288914" lvl="4" indent="-96304" algn="l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67" b="1" baseline="0" dirty="0">
                <a:solidFill>
                  <a:schemeClr val="bg1"/>
                </a:solidFill>
              </a:endParaRPr>
            </a:p>
            <a:p>
              <a:pPr marL="197768" indent="-197768" algn="l" defTabSz="844062" rtl="0" eaLnBrk="1" latinLnBrk="0" hangingPunct="1">
                <a:spcBef>
                  <a:spcPts val="325"/>
                </a:spcBef>
                <a:spcAft>
                  <a:spcPts val="217"/>
                </a:spcAft>
                <a:buFont typeface="+mj-lt"/>
                <a:buAutoNum type="arabicPeriod"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88914" lvl="1" indent="-85987" algn="l" defTabSz="844062" rtl="0" eaLnBrk="1" latinLnBrk="0" hangingPunct="1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88914" lvl="1" indent="-85987" algn="l" defTabSz="844062" rtl="0" eaLnBrk="1" latinLnBrk="0" hangingPunct="1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88914" marR="0" lvl="1" indent="-91147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67" dirty="0">
                  <a:solidFill>
                    <a:schemeClr val="bg1"/>
                  </a:solidFill>
                </a:rPr>
                <a:t>в</a:t>
              </a:r>
              <a:r>
                <a:rPr lang="ru-RU" sz="8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88914" lvl="1" indent="-91147">
                <a:spcAft>
                  <a:spcPts val="21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Нельзя</a:t>
              </a:r>
              <a:r>
                <a:rPr lang="ru-RU" sz="8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88914" lvl="1" indent="-91147">
                <a:spcAft>
                  <a:spcPts val="867"/>
                </a:spcAft>
                <a:buFont typeface="Arial" panose="020B0604020202020204" pitchFamily="34" charset="0"/>
                <a:buChar char="•"/>
              </a:pPr>
              <a:r>
                <a:rPr lang="ru-RU" sz="8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67" baseline="0" dirty="0">
                  <a:solidFill>
                    <a:schemeClr val="bg1"/>
                  </a:solidFill>
                </a:rPr>
                <a:t> – </a:t>
              </a:r>
              <a:br>
                <a:rPr lang="ru-RU" sz="867" baseline="0" dirty="0">
                  <a:solidFill>
                    <a:schemeClr val="bg1"/>
                  </a:solidFill>
                </a:rPr>
              </a:br>
              <a:r>
                <a:rPr lang="ru-RU" sz="8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67" b="1" dirty="0">
                <a:solidFill>
                  <a:schemeClr val="bg1"/>
                </a:solidFill>
              </a:endParaRPr>
            </a:p>
            <a:p>
              <a:pPr marL="197768" marR="0" lvl="0" indent="-197768" algn="l" defTabSz="844062" rtl="0" eaLnBrk="1" fontAlgn="auto" latinLnBrk="0" hangingPunct="1">
                <a:lnSpc>
                  <a:spcPct val="100000"/>
                </a:lnSpc>
                <a:spcBef>
                  <a:spcPts val="325"/>
                </a:spcBef>
                <a:spcAft>
                  <a:spcPts val="21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88914" marR="0" lvl="1" indent="-99745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619801" marR="0" lvl="1" indent="-197768" algn="l" defTabSz="844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25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/>
          </p:nvGrpSpPr>
          <p:grpSpPr>
            <a:xfrm>
              <a:off x="9101894" y="-42611"/>
              <a:ext cx="658761" cy="5155816"/>
              <a:chOff x="9101894" y="-42611"/>
              <a:chExt cx="658761" cy="515581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58" dirty="0">
                    <a:solidFill>
                      <a:srgbClr val="FFFFFF"/>
                    </a:solidFill>
                  </a:rPr>
                  <a:t>140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</a:t>
                </a:r>
                <a:r>
                  <a:rPr lang="en-US" sz="758" dirty="0">
                    <a:solidFill>
                      <a:srgbClr val="FFFFFF"/>
                    </a:solidFill>
                  </a:rPr>
                  <a:t>49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58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0,0,0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58" dirty="0" smtClean="0">
                    <a:solidFill>
                      <a:schemeClr val="bg1"/>
                    </a:solidFill>
                  </a:rPr>
                </a:br>
                <a:r>
                  <a:rPr lang="en-US" sz="758" dirty="0" smtClean="0">
                    <a:solidFill>
                      <a:schemeClr val="bg1"/>
                    </a:solidFill>
                  </a:rPr>
                  <a:t>76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45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50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135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000000"/>
                    </a:solidFill>
                  </a:rPr>
                  <a:t>255</a:t>
                </a:r>
                <a:endParaRPr lang="ru-RU" sz="75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58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58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58" dirty="0" smtClean="0">
                    <a:solidFill>
                      <a:schemeClr val="bg1"/>
                    </a:solidFill>
                  </a:rPr>
                  <a:t>40</a:t>
                </a:r>
                <a:endParaRPr lang="ru-RU" sz="758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chemeClr val="bg1"/>
                    </a:solidFill>
                  </a:rPr>
                  <a:t>250</a:t>
                </a:r>
                <a:endParaRPr lang="ru-RU" sz="75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250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120</a:t>
                </a:r>
                <a:endParaRPr lang="ru-RU" sz="758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110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58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58" dirty="0" smtClean="0">
                    <a:solidFill>
                      <a:srgbClr val="FFFFFF"/>
                    </a:solidFill>
                  </a:rPr>
                </a:br>
                <a:r>
                  <a:rPr lang="en-US" sz="758" dirty="0" smtClean="0">
                    <a:solidFill>
                      <a:srgbClr val="FFFFFF"/>
                    </a:solidFill>
                  </a:rPr>
                  <a:t>57</a:t>
                </a:r>
                <a:endParaRPr lang="ru-RU" sz="758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01894" y="-42611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01894" y="2320575"/>
                <a:ext cx="658761" cy="169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67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70%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50%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rgbClr val="FFFFFF"/>
                    </a:solidFill>
                  </a:rPr>
                  <a:t>30%</a:t>
                </a:r>
                <a:endParaRPr lang="ru-RU" sz="6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</a:rPr>
                  <a:t>10%</a:t>
                </a:r>
                <a:endParaRPr lang="ru-RU" sz="6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03421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2427" y="1701417"/>
            <a:ext cx="1911000" cy="23520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104338" y="1701417"/>
            <a:ext cx="1911001" cy="2352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452419" y="1962990"/>
            <a:ext cx="2362998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7154330" y="1962990"/>
            <a:ext cx="2362998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8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2427" y="1509184"/>
            <a:ext cx="1911000" cy="23520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652243" y="1509184"/>
            <a:ext cx="1911001" cy="2352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826328" y="1509184"/>
            <a:ext cx="1911001" cy="2352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2427" y="3996266"/>
            <a:ext cx="2691000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2243" y="3996266"/>
            <a:ext cx="2691000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826327" y="3996266"/>
            <a:ext cx="2691000" cy="2072217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06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4910" y="1509184"/>
            <a:ext cx="1677000" cy="20640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713634" y="1509184"/>
            <a:ext cx="1677001" cy="20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052357" y="1509184"/>
            <a:ext cx="1677001" cy="20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7391080" y="1509184"/>
            <a:ext cx="1677000" cy="20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88672" y="3708400"/>
            <a:ext cx="2106000" cy="2119435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727390" y="3708400"/>
            <a:ext cx="2106000" cy="2119435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5066109" y="3708400"/>
            <a:ext cx="2106000" cy="2119435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7404826" y="3708400"/>
            <a:ext cx="2106000" cy="2119435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1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4910" y="1509184"/>
            <a:ext cx="1482000" cy="18240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184058" y="1509184"/>
            <a:ext cx="1482001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993206" y="1509184"/>
            <a:ext cx="1482001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802354" y="1509184"/>
            <a:ext cx="1482000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611500" y="1509184"/>
            <a:ext cx="1482000" cy="182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88672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197815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006958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816100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625242" y="3516435"/>
            <a:ext cx="1482000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05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4910" y="1509184"/>
            <a:ext cx="1287000" cy="1584000"/>
          </a:xfrm>
          <a:prstGeom prst="ellipse">
            <a:avLst/>
          </a:prstGeom>
        </p:spPr>
        <p:txBody>
          <a:bodyPr/>
          <a:lstStyle>
            <a:lvl1pPr>
              <a:defRPr sz="13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902891" y="1509184"/>
            <a:ext cx="1287001" cy="158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430872" y="1509184"/>
            <a:ext cx="1287001" cy="158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958852" y="1509184"/>
            <a:ext cx="1287000" cy="158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6486832" y="1509184"/>
            <a:ext cx="1287000" cy="158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8014810" y="1509184"/>
            <a:ext cx="1287001" cy="158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88674" y="3238816"/>
            <a:ext cx="1262327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916649" y="3238816"/>
            <a:ext cx="1262327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444625" y="3238816"/>
            <a:ext cx="1262327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972600" y="3238816"/>
            <a:ext cx="1262327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500576" y="3238816"/>
            <a:ext cx="1262327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8028551" y="3238816"/>
            <a:ext cx="1262327" cy="231140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7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1509185"/>
            <a:ext cx="9906000" cy="254423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98322" y="4717489"/>
            <a:ext cx="1794000" cy="33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339207" y="4717489"/>
            <a:ext cx="1794000" cy="33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US" dirty="0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339207" y="5340532"/>
            <a:ext cx="1794000" cy="33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US" dirty="0" smtClean="0"/>
              <a:t>siburofficial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98322" y="5340532"/>
            <a:ext cx="1794000" cy="33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US" dirty="0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8020976" y="5340532"/>
            <a:ext cx="1794000" cy="336000"/>
          </a:xfrm>
        </p:spPr>
        <p:txBody>
          <a:bodyPr/>
          <a:lstStyle>
            <a:lvl1pPr>
              <a:defRPr sz="1300"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680092" y="5340532"/>
            <a:ext cx="1794000" cy="33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680092" y="4717489"/>
            <a:ext cx="1794000" cy="336000"/>
          </a:xfrm>
        </p:spPr>
        <p:txBody>
          <a:bodyPr/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8020976" y="4717489"/>
            <a:ext cx="1794000" cy="336000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808001" y="2295322"/>
            <a:ext cx="4367154" cy="38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808001" y="2822372"/>
            <a:ext cx="4367154" cy="38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8671" y="1868247"/>
            <a:ext cx="1466739" cy="180381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35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0" y="2014556"/>
            <a:ext cx="9906000" cy="405392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88671" y="2260775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88673" y="3652775"/>
            <a:ext cx="1833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7387715" y="3652775"/>
            <a:ext cx="1833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721688" y="5689601"/>
            <a:ext cx="1833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 smtClean="0"/>
              <a:t>Телеграм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88673" y="5689601"/>
            <a:ext cx="1833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387715" y="5689601"/>
            <a:ext cx="1833000" cy="37888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054700" y="5689601"/>
            <a:ext cx="1833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721688" y="3652775"/>
            <a:ext cx="1833000" cy="37888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5054700" y="3652775"/>
            <a:ext cx="1833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721685" y="2260775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387715" y="2260775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054700" y="2260775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88671" y="4297601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721685" y="4297601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387715" y="4297601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054700" y="4297601"/>
            <a:ext cx="1131000" cy="139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88673" y="1509184"/>
            <a:ext cx="4290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5054700" y="1509184"/>
            <a:ext cx="4290000" cy="37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685354"/>
              </p:ext>
            </p:ext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82814" y="1615803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82814" y="2260284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82814" y="290476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82814" y="3549247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82814" y="4193728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82814" y="5482695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29836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18892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796758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5996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27022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44932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82814" y="4838209"/>
            <a:ext cx="390000" cy="480000"/>
          </a:xfrm>
          <a:prstGeom prst="rect">
            <a:avLst/>
          </a:prstGeom>
        </p:spPr>
        <p:txBody>
          <a:bodyPr anchor="ctr"/>
          <a:lstStyle>
            <a:lvl1pPr algn="ctr">
              <a:defRPr sz="867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82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19510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18892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796758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5996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27022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44932"/>
            <a:ext cx="859276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5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83515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5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5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83515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83515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83515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14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924559" y="1519510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924559" y="2165712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924559" y="2811915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924559" y="3458118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924559" y="4104320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924559" y="5396728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924559" y="4750523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83515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83515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3515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83515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83515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83515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83515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676000" y="1519510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676000" y="2165712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676000" y="2811915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676000" y="3458118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676000" y="4104320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676000" y="5396728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676000" y="4750523"/>
            <a:ext cx="3841328" cy="651933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5134955" y="1605476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134955" y="225167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5134955" y="2897881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5134955" y="3544084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5134955" y="4190287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5134955" y="4836489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5134955" y="5482695"/>
            <a:ext cx="388673" cy="480000"/>
          </a:xfrm>
          <a:ln>
            <a:noFill/>
          </a:ln>
        </p:spPr>
        <p:txBody>
          <a:bodyPr anchor="ctr"/>
          <a:lstStyle>
            <a:lvl1pPr algn="ctr">
              <a:defRPr sz="2600"/>
            </a:lvl1pPr>
            <a:lvl2pPr algn="ctr">
              <a:defRPr sz="4333"/>
            </a:lvl2pPr>
            <a:lvl3pPr algn="ctr">
              <a:defRPr sz="4333"/>
            </a:lvl3pPr>
            <a:lvl4pPr algn="ctr">
              <a:defRPr sz="4333"/>
            </a:lvl4pPr>
            <a:lvl5pPr algn="ctr">
              <a:defRPr sz="4333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30.xml"/><Relationship Id="rId4" Type="http://schemas.openxmlformats.org/officeDocument/2006/relationships/slideLayout" Target="../slideLayouts/slideLayout32.xml"/><Relationship Id="rId9" Type="http://schemas.openxmlformats.org/officeDocument/2006/relationships/vmlDrawing" Target="../drawings/vmlDrawing28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oleObject" Target="../embeddings/oleObject36.bin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ags" Target="../tags/tag4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tags" Target="../tags/tag3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vmlDrawing" Target="../drawings/vmlDrawing36.v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vmlDrawing" Target="../drawings/vmlDrawing66.v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oleObject" Target="../embeddings/oleObject66.bin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tags" Target="../tags/tag71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tags" Target="../tags/tag70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oleObject" Target="../embeddings/oleObject90.bin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ags" Target="../tags/tag96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95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0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tags" Target="../tags/tag99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tags" Target="../tags/tag98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vmlDrawing" Target="../drawings/vmlDrawing92.v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oleObject" Target="../embeddings/oleObject92.bin"/><Relationship Id="rId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17696495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Слайд think-cell" r:id="rId33" imgW="270" imgH="270" progId="TCLayout.ActiveDocument.1">
                  <p:embed/>
                </p:oleObj>
              </mc:Choice>
              <mc:Fallback>
                <p:oleObj name="Слайд think-cell" r:id="rId3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2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38" y="6377659"/>
            <a:ext cx="825489" cy="192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64"/>
            <a:endParaRPr lang="ru-RU" sz="195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52966"/>
            <a:ext cx="9128655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</a:t>
            </a:r>
            <a:r>
              <a:rPr lang="ru-RU" dirty="0" smtClean="0"/>
              <a:t>(</a:t>
            </a:r>
            <a:r>
              <a:rPr lang="ru-RU" dirty="0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495" y="6343514"/>
            <a:ext cx="356928" cy="25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BBF768-6813-4B0B-9A49-D7C0F298E8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98398" y="6343514"/>
            <a:ext cx="5754205" cy="26473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67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869208" y="6343514"/>
            <a:ext cx="1035116" cy="2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141C03-A5B8-48EB-BF12-361143D09EC0}" type="datetime1">
              <a:rPr lang="ru-RU" smtClean="0"/>
              <a:pPr>
                <a:defRPr/>
              </a:pPr>
              <a:t>26.05.2022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61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 smtClean="0">
                  <a:solidFill>
                    <a:schemeClr val="bg1"/>
                  </a:solidFill>
                </a:rPr>
                <a:t>1</a:t>
              </a:r>
              <a:r>
                <a:rPr lang="en-US" sz="758" dirty="0" smtClean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224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78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smtClean="0"/>
                <a:t>Основные</a:t>
              </a:r>
              <a:endParaRPr lang="ru-RU" sz="867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 smtClean="0"/>
                <a:t>Доп.цвета</a:t>
              </a:r>
              <a:endParaRPr lang="ru-RU" sz="867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88673" y="1509184"/>
            <a:ext cx="9128654" cy="455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9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  <p:sldLayoutId id="2147484230" r:id="rId18"/>
    <p:sldLayoutId id="2147484231" r:id="rId19"/>
    <p:sldLayoutId id="2147484232" r:id="rId20"/>
    <p:sldLayoutId id="2147484233" r:id="rId21"/>
    <p:sldLayoutId id="2147484234" r:id="rId22"/>
    <p:sldLayoutId id="2147484235" r:id="rId23"/>
    <p:sldLayoutId id="2147484236" r:id="rId24"/>
    <p:sldLayoutId id="2147484237" r:id="rId25"/>
    <p:sldLayoutId id="2147484238" r:id="rId26"/>
    <p:sldLayoutId id="2147484240" r:id="rId27"/>
    <p:sldLayoutId id="2147484356" r:id="rId28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167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517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3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83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75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67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73" y="1509183"/>
            <a:ext cx="9128655" cy="455723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64"/>
            <a:endParaRPr lang="ru-RU" sz="195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15" y="452964"/>
            <a:ext cx="9125210" cy="9105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115" y="6340605"/>
            <a:ext cx="349308" cy="26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61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 smtClean="0">
                  <a:solidFill>
                    <a:schemeClr val="bg1"/>
                  </a:solidFill>
                </a:rPr>
                <a:t>1</a:t>
              </a:r>
              <a:r>
                <a:rPr lang="en-US" sz="758" dirty="0" smtClean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224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78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smtClean="0"/>
                <a:t>Основные</a:t>
              </a:r>
              <a:endParaRPr lang="ru-RU" sz="867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 smtClean="0"/>
                <a:t>Доп.цвета</a:t>
              </a:r>
              <a:endParaRPr lang="ru-RU" sz="867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4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1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50"/>
        </a:spcAft>
        <a:buClr>
          <a:schemeClr val="tx2"/>
        </a:buClr>
        <a:buFont typeface="Wingdings" charset="2"/>
        <a:buNone/>
        <a:defRPr lang="ru-RU" altLang="en-US" sz="1517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13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1083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975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867" dirty="0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3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73" y="1527043"/>
            <a:ext cx="9128655" cy="453504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64"/>
            <a:endParaRPr lang="ru-RU" sz="195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0" y="470825"/>
            <a:ext cx="9128657" cy="4103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69" y="6340607"/>
            <a:ext cx="352034" cy="2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98323" y="6340605"/>
            <a:ext cx="5764277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6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869205" y="6346426"/>
            <a:ext cx="1037019" cy="26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38" y="6377659"/>
            <a:ext cx="825489" cy="192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61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 smtClean="0">
                  <a:solidFill>
                    <a:schemeClr val="bg1"/>
                  </a:solidFill>
                </a:rPr>
                <a:t>1</a:t>
              </a:r>
              <a:r>
                <a:rPr lang="en-US" sz="758" dirty="0" smtClean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224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78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smtClean="0"/>
                <a:t>Основные</a:t>
              </a:r>
              <a:endParaRPr lang="ru-RU" sz="867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 smtClean="0"/>
                <a:t>Доп.цвета</a:t>
              </a:r>
              <a:endParaRPr lang="ru-RU" sz="867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4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  <p:sldLayoutId id="2147484267" r:id="rId18"/>
    <p:sldLayoutId id="2147484268" r:id="rId19"/>
    <p:sldLayoutId id="2147484269" r:id="rId20"/>
    <p:sldLayoutId id="2147484270" r:id="rId21"/>
    <p:sldLayoutId id="2147484271" r:id="rId22"/>
    <p:sldLayoutId id="2147484272" r:id="rId23"/>
    <p:sldLayoutId id="2147484273" r:id="rId24"/>
    <p:sldLayoutId id="2147484274" r:id="rId25"/>
    <p:sldLayoutId id="2147484275" r:id="rId26"/>
    <p:sldLayoutId id="2147484276" r:id="rId27"/>
    <p:sldLayoutId id="2147484277" r:id="rId28"/>
    <p:sldLayoutId id="2147484278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167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50"/>
        </a:spcAft>
        <a:buClr>
          <a:schemeClr val="tx2"/>
        </a:buClr>
        <a:buFont typeface="Wingdings" charset="2"/>
        <a:buNone/>
        <a:defRPr lang="ru-RU" altLang="en-US" sz="1517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13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1083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975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867" dirty="0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85682184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9" name="Слайд think-cell" r:id="rId29" imgW="270" imgH="270" progId="TCLayout.ActiveDocument.1">
                  <p:embed/>
                </p:oleObj>
              </mc:Choice>
              <mc:Fallback>
                <p:oleObj name="Слайд think-cell" r:id="rId2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28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64"/>
            <a:endParaRPr lang="ru-RU" sz="195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9128655" cy="896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129" y="6347813"/>
            <a:ext cx="345673" cy="2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98400" y="6340605"/>
            <a:ext cx="5760994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6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866003" y="6347813"/>
            <a:ext cx="1038321" cy="26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8672" y="1527044"/>
            <a:ext cx="9128656" cy="4541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38" y="6377659"/>
            <a:ext cx="825489" cy="192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61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 smtClean="0">
                  <a:solidFill>
                    <a:schemeClr val="bg1"/>
                  </a:solidFill>
                </a:rPr>
                <a:t>1</a:t>
              </a:r>
              <a:r>
                <a:rPr lang="en-US" sz="758" dirty="0" smtClean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224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78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smtClean="0"/>
                <a:t>Основные</a:t>
              </a:r>
              <a:endParaRPr lang="ru-RU" sz="867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 smtClean="0"/>
                <a:t>Доп.цвета</a:t>
              </a:r>
              <a:endParaRPr lang="ru-RU" sz="867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  <p:sldLayoutId id="2147484295" r:id="rId16"/>
    <p:sldLayoutId id="2147484296" r:id="rId17"/>
    <p:sldLayoutId id="2147484297" r:id="rId18"/>
    <p:sldLayoutId id="2147484298" r:id="rId19"/>
    <p:sldLayoutId id="2147484299" r:id="rId20"/>
    <p:sldLayoutId id="2147484300" r:id="rId21"/>
    <p:sldLayoutId id="2147484301" r:id="rId22"/>
    <p:sldLayoutId id="2147484302" r:id="rId23"/>
    <p:sldLayoutId id="2147484357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1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50"/>
        </a:spcAft>
        <a:buClr>
          <a:schemeClr val="tx2"/>
        </a:buClr>
        <a:buFont typeface="Arial" panose="020B0604020202020204" pitchFamily="34" charset="0"/>
        <a:buNone/>
        <a:defRPr lang="ru-RU" sz="1517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13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1083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975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867" dirty="0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5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2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73" y="1527043"/>
            <a:ext cx="9105651" cy="453504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64"/>
            <a:endParaRPr lang="ru-RU" sz="195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0" y="470824"/>
            <a:ext cx="9128657" cy="892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69" y="6340607"/>
            <a:ext cx="352034" cy="2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98323" y="6340605"/>
            <a:ext cx="5764277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6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869205" y="6346426"/>
            <a:ext cx="1037019" cy="26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38" y="6377659"/>
            <a:ext cx="825489" cy="192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61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 smtClean="0">
                  <a:solidFill>
                    <a:schemeClr val="bg1"/>
                  </a:solidFill>
                </a:rPr>
                <a:t>1</a:t>
              </a:r>
              <a:r>
                <a:rPr lang="en-US" sz="758" dirty="0" smtClean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224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78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smtClean="0"/>
                <a:t>Основные</a:t>
              </a:r>
              <a:endParaRPr lang="ru-RU" sz="867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 smtClean="0"/>
                <a:t>Доп.цвета</a:t>
              </a:r>
              <a:endParaRPr lang="ru-RU" sz="867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2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1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50"/>
        </a:spcAft>
        <a:buClr>
          <a:schemeClr val="tx2"/>
        </a:buClr>
        <a:buFont typeface="Wingdings" charset="2"/>
        <a:buNone/>
        <a:defRPr lang="ru-RU" altLang="en-US" sz="1517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13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1083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975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altLang="en-US" sz="867" dirty="0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543125242"/>
              </p:ext>
            </p:ext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3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47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52966"/>
            <a:ext cx="9128655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</a:t>
            </a:r>
            <a:r>
              <a:rPr lang="ru-RU" dirty="0" smtClean="0"/>
              <a:t>заголовка (заголовок не более 2 строк)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72" y="6339185"/>
            <a:ext cx="350130" cy="2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98323" y="6340605"/>
            <a:ext cx="5754280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6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869208" y="6340605"/>
            <a:ext cx="1035116" cy="2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8673" y="1509185"/>
            <a:ext cx="9128655" cy="4552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838" y="6377659"/>
            <a:ext cx="825489" cy="192000"/>
          </a:xfrm>
          <a:prstGeom prst="rect">
            <a:avLst/>
          </a:prstGeom>
          <a:effectLst/>
        </p:spPr>
      </p:pic>
      <p:grpSp>
        <p:nvGrpSpPr>
          <p:cNvPr id="57" name="Группа 56"/>
          <p:cNvGrpSpPr/>
          <p:nvPr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61</a:t>
              </a:r>
              <a:br>
                <a:rPr lang="en-US" sz="758" dirty="0" smtClean="0">
                  <a:solidFill>
                    <a:schemeClr val="bg1"/>
                  </a:solidFill>
                </a:rPr>
              </a:br>
              <a:r>
                <a:rPr lang="en-US" sz="758" dirty="0" smtClean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 smtClean="0">
                  <a:solidFill>
                    <a:schemeClr val="bg1"/>
                  </a:solidFill>
                </a:rPr>
                <a:t>1</a:t>
              </a:r>
              <a:r>
                <a:rPr lang="en-US" sz="758" dirty="0" smtClean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 smtClean="0">
                  <a:solidFill>
                    <a:srgbClr val="FFFFFF"/>
                  </a:solidFill>
                </a:rPr>
                <a:t>224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78</a:t>
              </a:r>
              <a:br>
                <a:rPr lang="en-US" sz="758" dirty="0" smtClean="0">
                  <a:solidFill>
                    <a:srgbClr val="FFFFFF"/>
                  </a:solidFill>
                </a:rPr>
              </a:br>
              <a:r>
                <a:rPr lang="en-US" sz="758" dirty="0" smtClean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smtClean="0"/>
                <a:t>Основные</a:t>
              </a:r>
              <a:endParaRPr lang="ru-RU" sz="867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 smtClean="0"/>
                <a:t>Доп.цвета</a:t>
              </a:r>
              <a:endParaRPr lang="ru-RU" sz="867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 smtClean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6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  <p:sldLayoutId id="2147484332" r:id="rId20"/>
    <p:sldLayoutId id="2147484333" r:id="rId21"/>
    <p:sldLayoutId id="2147484334" r:id="rId22"/>
    <p:sldLayoutId id="2147484335" r:id="rId23"/>
    <p:sldLayoutId id="2147484336" r:id="rId24"/>
    <p:sldLayoutId id="2147484337" r:id="rId25"/>
    <p:sldLayoutId id="2147484338" r:id="rId26"/>
    <p:sldLayoutId id="2147484339" r:id="rId27"/>
    <p:sldLayoutId id="2147484340" r:id="rId28"/>
    <p:sldLayoutId id="2147484341" r:id="rId29"/>
    <p:sldLayoutId id="2147484342" r:id="rId30"/>
    <p:sldLayoutId id="2147484343" r:id="rId31"/>
    <p:sldLayoutId id="2147484344" r:id="rId32"/>
    <p:sldLayoutId id="2147484345" r:id="rId33"/>
    <p:sldLayoutId id="2147484346" r:id="rId34"/>
    <p:sldLayoutId id="2147484347" r:id="rId35"/>
    <p:sldLayoutId id="2147484348" r:id="rId36"/>
    <p:sldLayoutId id="2147484349" r:id="rId37"/>
    <p:sldLayoutId id="2147484350" r:id="rId38"/>
    <p:sldLayoutId id="2147484351" r:id="rId39"/>
    <p:sldLayoutId id="2147484352" r:id="rId40"/>
    <p:sldLayoutId id="2147484353" r:id="rId41"/>
    <p:sldLayoutId id="2147484354" r:id="rId42"/>
    <p:sldLayoutId id="2147484355" r:id="rId4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1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50"/>
        </a:spcAft>
        <a:buClr>
          <a:schemeClr val="tx2"/>
        </a:buClr>
        <a:buFont typeface="Arial" panose="020B0604020202020204" pitchFamily="34" charset="0"/>
        <a:buNone/>
        <a:defRPr lang="ru-RU" sz="1517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13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1083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975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867" dirty="0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915">
          <p15:clr>
            <a:srgbClr val="F26B43"/>
          </p15:clr>
        </p15:guide>
        <p15:guide id="13" orient="horz" pos="645">
          <p15:clr>
            <a:srgbClr val="F26B43"/>
          </p15:clr>
        </p15:guide>
        <p15:guide id="14" orient="horz" pos="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5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136.vml"/><Relationship Id="rId6" Type="http://schemas.openxmlformats.org/officeDocument/2006/relationships/oleObject" Target="../embeddings/oleObject13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64.jpg"/><Relationship Id="rId4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6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2.jp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9.jp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1.png"/><Relationship Id="rId5" Type="http://schemas.openxmlformats.org/officeDocument/2006/relationships/image" Target="../media/image79.png"/><Relationship Id="rId4" Type="http://schemas.openxmlformats.org/officeDocument/2006/relationships/image" Target="../media/image78.jp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8.xml"/><Relationship Id="rId6" Type="http://schemas.openxmlformats.org/officeDocument/2006/relationships/comments" Target="../comments/commen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jpeg"/><Relationship Id="rId7" Type="http://schemas.openxmlformats.org/officeDocument/2006/relationships/image" Target="../media/image86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vk.com/sibur_polylab" TargetMode="External"/><Relationship Id="rId5" Type="http://schemas.openxmlformats.org/officeDocument/2006/relationships/image" Target="../media/image85.jpe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hyperlink" Target="https://t.me/siburpolylab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959351"/>
              </p:ext>
            </p:extLst>
          </p:nvPr>
        </p:nvGraphicFramePr>
        <p:xfrm>
          <a:off x="1722" y="644659"/>
          <a:ext cx="1720" cy="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2" y="644659"/>
                        <a:ext cx="1720" cy="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 hidden="1"/>
          <p:cNvSpPr/>
          <p:nvPr>
            <p:custDataLst>
              <p:tags r:id="rId3"/>
            </p:custDataLst>
          </p:nvPr>
        </p:nvSpPr>
        <p:spPr bwMode="auto">
          <a:xfrm>
            <a:off x="0" y="642938"/>
            <a:ext cx="171979" cy="1719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990545"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ru-RU" sz="4000" dirty="0">
                <a:latin typeface="Century Gothic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>
                <a:latin typeface="Arial Narrow" panose="020B0606020202030204" pitchFamily="34" charset="0"/>
              </a:rPr>
              <a:t>Вебинар</a:t>
            </a:r>
            <a:r>
              <a:rPr lang="ru-RU" dirty="0" smtClean="0">
                <a:latin typeface="Arial Narrow" panose="020B0606020202030204" pitchFamily="34" charset="0"/>
              </a:rPr>
              <a:t>, 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31.05.22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350012" y="5007881"/>
            <a:ext cx="7293980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lang="ru-RU" sz="1300" b="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83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975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867">
                <a:solidFill>
                  <a:schemeClr val="tx2"/>
                </a:solidFill>
                <a:latin typeface="+mn-lt"/>
              </a:defRPr>
            </a:lvl5pPr>
            <a:lvl6pPr marL="1897340" indent="-2915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6pPr>
            <a:lvl7pPr marL="2319298" indent="-2915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7pPr>
            <a:lvl8pPr marL="2741254" indent="-2915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8pPr>
            <a:lvl9pPr marL="3163210" indent="-29156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83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sz="1600" kern="0" dirty="0" smtClean="0"/>
              <a:t>Ольга Коваленко, СИБУР </a:t>
            </a:r>
            <a:r>
              <a:rPr lang="ru-RU" sz="1600" kern="0" dirty="0" err="1" smtClean="0"/>
              <a:t>ПолиЛаб</a:t>
            </a:r>
            <a:endParaRPr lang="ru-RU" sz="1600" kern="0" dirty="0" smtClean="0"/>
          </a:p>
          <a:p>
            <a:pPr defTabSz="914400"/>
            <a:r>
              <a:rPr lang="ru-RU" sz="1600" kern="0" dirty="0" smtClean="0"/>
              <a:t>Андрей Петухов,</a:t>
            </a:r>
            <a:r>
              <a:rPr lang="en-US" sz="1600" kern="0" dirty="0"/>
              <a:t> BIESSERUSSA</a:t>
            </a:r>
            <a:endParaRPr lang="ru-RU" sz="1600" kern="0" dirty="0" smtClean="0"/>
          </a:p>
          <a:p>
            <a:pPr defTabSz="914400"/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379223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Технологии </a:t>
            </a:r>
            <a:r>
              <a:rPr lang="ru-RU" sz="2400" b="1" spc="-163" dirty="0" err="1">
                <a:solidFill>
                  <a:schemeClr val="accent1"/>
                </a:solidFill>
                <a:latin typeface="+mj-lt"/>
                <a:cs typeface="Lucida Sans"/>
              </a:rPr>
              <a:t>Термоформирования</a:t>
            </a:r>
            <a:endParaRPr lang="ru-RU" sz="2400" b="1" spc="-163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10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308" y="1242749"/>
            <a:ext cx="9169925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b="1" spc="-60" dirty="0" err="1">
                <a:cs typeface="Lucida Sans"/>
              </a:rPr>
              <a:t>Термо</a:t>
            </a:r>
            <a:r>
              <a:rPr lang="ru-RU" sz="1600" b="1" spc="-60" dirty="0">
                <a:cs typeface="Lucida Sans"/>
              </a:rPr>
              <a:t> покрытие или </a:t>
            </a:r>
            <a:r>
              <a:rPr lang="ru-RU" sz="1600" b="1" spc="-60" dirty="0" err="1">
                <a:cs typeface="Lucida Sans"/>
              </a:rPr>
              <a:t>Термо</a:t>
            </a:r>
            <a:r>
              <a:rPr lang="ru-RU" sz="1600" b="1" spc="-60" dirty="0">
                <a:cs typeface="Lucida Sans"/>
              </a:rPr>
              <a:t> </a:t>
            </a:r>
            <a:r>
              <a:rPr lang="ru-RU" sz="1600" b="1" spc="-60" dirty="0" err="1">
                <a:cs typeface="Lucida Sans"/>
              </a:rPr>
              <a:t>Ламинация</a:t>
            </a:r>
            <a:endParaRPr lang="ru-RU" sz="1600" b="1" spc="-60" dirty="0"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spc="-60" dirty="0" smtClean="0">
                <a:cs typeface="Lucida Sans"/>
              </a:rPr>
              <a:t>Высокопроизводительный </a:t>
            </a:r>
            <a:r>
              <a:rPr lang="ru-RU" sz="1600" spc="-60" dirty="0">
                <a:cs typeface="Lucida Sans"/>
              </a:rPr>
              <a:t>процесс, добавка к гидростатическому давлению, для получения более сложных форм.</a:t>
            </a:r>
          </a:p>
        </p:txBody>
      </p:sp>
      <p:sp>
        <p:nvSpPr>
          <p:cNvPr id="25" name="object 19"/>
          <p:cNvSpPr/>
          <p:nvPr/>
        </p:nvSpPr>
        <p:spPr>
          <a:xfrm>
            <a:off x="399133" y="2798480"/>
            <a:ext cx="8504685" cy="1847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Группа 25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1" name="Группа 30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42" name="Прямоугольник 4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Полилиния 4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Группа 31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40" name="Прямоугольник 39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Кольцо 4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Группа 32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36" name="Прямоугольник 35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8" name="Группа 27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29" name="Прямоугольник 28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8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Технологическая линия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11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Century Gothic" pitchFamily="34" charset="0"/>
              </a:rPr>
              <a:t>«ТЕРМОФОРМОВАНИЕ </a:t>
            </a:r>
            <a:r>
              <a:rPr lang="ru-RU" sz="900" dirty="0">
                <a:latin typeface="Arial Narrow" panose="020B0606020202030204" pitchFamily="34" charset="0"/>
              </a:rPr>
              <a:t>КРУПНОГАБАРИТНЫХ</a:t>
            </a:r>
            <a:r>
              <a:rPr lang="ru-RU" sz="900" dirty="0">
                <a:latin typeface="Century Gothic" pitchFamily="34" charset="0"/>
              </a:rPr>
              <a:t> ИЗДЕЛИЙ - ОСОБЕННОСТИ ПРОЦЕССА, ОБЛАСТИ ПРИМЕНЕНИЯ»</a:t>
            </a:r>
            <a:endParaRPr lang="ru-RU" dirty="0"/>
          </a:p>
        </p:txBody>
      </p:sp>
      <p:sp>
        <p:nvSpPr>
          <p:cNvPr id="21" name="object 16"/>
          <p:cNvSpPr/>
          <p:nvPr/>
        </p:nvSpPr>
        <p:spPr>
          <a:xfrm>
            <a:off x="3916218" y="2290264"/>
            <a:ext cx="2810617" cy="1966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/>
          <p:cNvSpPr/>
          <p:nvPr/>
        </p:nvSpPr>
        <p:spPr>
          <a:xfrm>
            <a:off x="7370618" y="2536354"/>
            <a:ext cx="2394228" cy="183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/>
          <p:cNvSpPr/>
          <p:nvPr/>
        </p:nvSpPr>
        <p:spPr>
          <a:xfrm>
            <a:off x="135676" y="2644438"/>
            <a:ext cx="3121857" cy="1612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 txBox="1"/>
          <p:nvPr/>
        </p:nvSpPr>
        <p:spPr>
          <a:xfrm>
            <a:off x="610658" y="4589561"/>
            <a:ext cx="3071343" cy="59618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lang="ru-RU" sz="1600" spc="-50" dirty="0">
                <a:cs typeface="Lucida Sans"/>
              </a:rPr>
              <a:t>Форматирование панелей листа с припуском для формования </a:t>
            </a:r>
            <a:endParaRPr sz="1600" dirty="0">
              <a:cs typeface="Lucida Sans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4211712" y="4755215"/>
            <a:ext cx="240196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5" dirty="0">
                <a:cs typeface="Lucida Sans"/>
              </a:rPr>
              <a:t>Процесс формования</a:t>
            </a:r>
            <a:endParaRPr sz="1600" dirty="0">
              <a:cs typeface="Lucida Sans"/>
            </a:endParaRPr>
          </a:p>
        </p:txBody>
      </p:sp>
      <p:sp>
        <p:nvSpPr>
          <p:cNvPr id="27" name="object 21"/>
          <p:cNvSpPr txBox="1">
            <a:spLocks/>
          </p:cNvSpPr>
          <p:nvPr/>
        </p:nvSpPr>
        <p:spPr>
          <a:xfrm>
            <a:off x="7219628" y="4597829"/>
            <a:ext cx="2937946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lang="ru-RU" sz="1600" spc="-105" dirty="0">
                <a:uFill>
                  <a:solidFill>
                    <a:srgbClr val="0000FF"/>
                  </a:solidFill>
                </a:uFill>
                <a:cs typeface="Lucida Sans"/>
              </a:rPr>
              <a:t>Обрезка в нужный размер и формирование отверстий </a:t>
            </a:r>
            <a:endParaRPr sz="1600" dirty="0">
              <a:cs typeface="Lucida Sans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932045" y="1748829"/>
            <a:ext cx="21999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45" dirty="0">
                <a:solidFill>
                  <a:srgbClr val="383939"/>
                </a:solidFill>
                <a:latin typeface="+mj-lt"/>
                <a:cs typeface="Lucida Sans"/>
              </a:rPr>
              <a:t>Раскрой панелей</a:t>
            </a:r>
            <a:endParaRPr sz="1600" b="1" dirty="0">
              <a:latin typeface="+mj-lt"/>
              <a:cs typeface="Lucida Sans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4351314" y="1748829"/>
            <a:ext cx="12360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>
                <a:solidFill>
                  <a:srgbClr val="383939"/>
                </a:solidFill>
                <a:cs typeface="Lucida Sans"/>
              </a:rPr>
              <a:t>Формование</a:t>
            </a:r>
            <a:endParaRPr sz="1600" b="1" dirty="0">
              <a:cs typeface="Lucida Sans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7937915" y="1748829"/>
            <a:ext cx="135685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5" dirty="0">
                <a:solidFill>
                  <a:srgbClr val="383939"/>
                </a:solidFill>
                <a:cs typeface="Lucida Sans"/>
              </a:rPr>
              <a:t>Обрезка</a:t>
            </a:r>
            <a:endParaRPr sz="1600" b="1" dirty="0">
              <a:cs typeface="Lucida San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3435927" y="3190198"/>
            <a:ext cx="316934" cy="38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>
            <a:off x="6884526" y="3190198"/>
            <a:ext cx="316934" cy="38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10800000">
            <a:off x="5237018" y="-1"/>
            <a:ext cx="4668982" cy="1145309"/>
            <a:chOff x="6114571" y="0"/>
            <a:chExt cx="6077426" cy="15228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2" name="Группа 31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44" name="Прямоугольник 43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Полилиния 44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Группа 32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42" name="Прямоугольник 41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Кольцо 42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" name="Группа 35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37" name="Прямоугольник 36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25" name="Прямоугольник 24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56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Схема станка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12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1" name="object 4"/>
          <p:cNvSpPr/>
          <p:nvPr/>
        </p:nvSpPr>
        <p:spPr>
          <a:xfrm>
            <a:off x="3034284" y="1614775"/>
            <a:ext cx="6215862" cy="477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/>
          <p:cNvSpPr txBox="1"/>
          <p:nvPr/>
        </p:nvSpPr>
        <p:spPr>
          <a:xfrm>
            <a:off x="6963638" y="1907704"/>
            <a:ext cx="4011692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spc="-95" dirty="0">
                <a:cs typeface="Lucida Sans"/>
              </a:rPr>
              <a:t>Модуль автозагрузки и выгрузки</a:t>
            </a:r>
            <a:endParaRPr sz="1600" dirty="0">
              <a:cs typeface="Lucida Sans"/>
            </a:endParaRPr>
          </a:p>
        </p:txBody>
      </p:sp>
      <p:sp>
        <p:nvSpPr>
          <p:cNvPr id="33" name="object 6"/>
          <p:cNvSpPr txBox="1"/>
          <p:nvPr/>
        </p:nvSpPr>
        <p:spPr>
          <a:xfrm>
            <a:off x="247776" y="5886658"/>
            <a:ext cx="28989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90" dirty="0">
                <a:cs typeface="Lucida Sans"/>
              </a:rPr>
              <a:t>Плита крепления форм</a:t>
            </a:r>
            <a:endParaRPr sz="1600" dirty="0">
              <a:cs typeface="Lucida Sans"/>
            </a:endParaRPr>
          </a:p>
        </p:txBody>
      </p:sp>
      <p:sp>
        <p:nvSpPr>
          <p:cNvPr id="36" name="object 7"/>
          <p:cNvSpPr/>
          <p:nvPr/>
        </p:nvSpPr>
        <p:spPr>
          <a:xfrm>
            <a:off x="2616707" y="2831592"/>
            <a:ext cx="2726798" cy="1159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8"/>
          <p:cNvSpPr/>
          <p:nvPr/>
        </p:nvSpPr>
        <p:spPr>
          <a:xfrm>
            <a:off x="2660015" y="2853817"/>
            <a:ext cx="2576630" cy="1017156"/>
          </a:xfrm>
          <a:custGeom>
            <a:avLst/>
            <a:gdLst/>
            <a:ahLst/>
            <a:cxnLst/>
            <a:rect l="l" t="t" r="r" b="b"/>
            <a:pathLst>
              <a:path w="2726054" h="1069339">
                <a:moveTo>
                  <a:pt x="2648396" y="1044727"/>
                </a:moveTo>
                <a:lnTo>
                  <a:pt x="2639060" y="1068959"/>
                </a:lnTo>
                <a:lnTo>
                  <a:pt x="2725547" y="1060577"/>
                </a:lnTo>
                <a:lnTo>
                  <a:pt x="2715344" y="1049401"/>
                </a:lnTo>
                <a:lnTo>
                  <a:pt x="2660523" y="1049401"/>
                </a:lnTo>
                <a:lnTo>
                  <a:pt x="2648396" y="1044727"/>
                </a:lnTo>
                <a:close/>
              </a:path>
              <a:path w="2726054" h="1069339">
                <a:moveTo>
                  <a:pt x="2657689" y="1020606"/>
                </a:moveTo>
                <a:lnTo>
                  <a:pt x="2648396" y="1044727"/>
                </a:lnTo>
                <a:lnTo>
                  <a:pt x="2660523" y="1049401"/>
                </a:lnTo>
                <a:lnTo>
                  <a:pt x="2669794" y="1025271"/>
                </a:lnTo>
                <a:lnTo>
                  <a:pt x="2657689" y="1020606"/>
                </a:lnTo>
                <a:close/>
              </a:path>
              <a:path w="2726054" h="1069339">
                <a:moveTo>
                  <a:pt x="2667000" y="996442"/>
                </a:moveTo>
                <a:lnTo>
                  <a:pt x="2657689" y="1020606"/>
                </a:lnTo>
                <a:lnTo>
                  <a:pt x="2669794" y="1025271"/>
                </a:lnTo>
                <a:lnTo>
                  <a:pt x="2660523" y="1049401"/>
                </a:lnTo>
                <a:lnTo>
                  <a:pt x="2715344" y="1049401"/>
                </a:lnTo>
                <a:lnTo>
                  <a:pt x="2667000" y="996442"/>
                </a:lnTo>
                <a:close/>
              </a:path>
              <a:path w="2726054" h="1069339">
                <a:moveTo>
                  <a:pt x="9398" y="0"/>
                </a:moveTo>
                <a:lnTo>
                  <a:pt x="0" y="24130"/>
                </a:lnTo>
                <a:lnTo>
                  <a:pt x="2648396" y="1044727"/>
                </a:lnTo>
                <a:lnTo>
                  <a:pt x="2657689" y="1020606"/>
                </a:lnTo>
                <a:lnTo>
                  <a:pt x="9398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/>
          <p:cNvSpPr/>
          <p:nvPr/>
        </p:nvSpPr>
        <p:spPr>
          <a:xfrm>
            <a:off x="2255520" y="3476257"/>
            <a:ext cx="1513928" cy="614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0"/>
          <p:cNvSpPr/>
          <p:nvPr/>
        </p:nvSpPr>
        <p:spPr>
          <a:xfrm>
            <a:off x="2297938" y="3498215"/>
            <a:ext cx="1363639" cy="475961"/>
          </a:xfrm>
          <a:custGeom>
            <a:avLst/>
            <a:gdLst/>
            <a:ahLst/>
            <a:cxnLst/>
            <a:rect l="l" t="t" r="r" b="b"/>
            <a:pathLst>
              <a:path w="1442720" h="500379">
                <a:moveTo>
                  <a:pt x="1364755" y="475235"/>
                </a:moveTo>
                <a:lnTo>
                  <a:pt x="1356614" y="499872"/>
                </a:lnTo>
                <a:lnTo>
                  <a:pt x="1442592" y="487426"/>
                </a:lnTo>
                <a:lnTo>
                  <a:pt x="1434431" y="479298"/>
                </a:lnTo>
                <a:lnTo>
                  <a:pt x="1377061" y="479298"/>
                </a:lnTo>
                <a:lnTo>
                  <a:pt x="1364755" y="475235"/>
                </a:lnTo>
                <a:close/>
              </a:path>
              <a:path w="1442720" h="500379">
                <a:moveTo>
                  <a:pt x="1372858" y="450714"/>
                </a:moveTo>
                <a:lnTo>
                  <a:pt x="1364755" y="475235"/>
                </a:lnTo>
                <a:lnTo>
                  <a:pt x="1377061" y="479298"/>
                </a:lnTo>
                <a:lnTo>
                  <a:pt x="1385189" y="454787"/>
                </a:lnTo>
                <a:lnTo>
                  <a:pt x="1372858" y="450714"/>
                </a:lnTo>
                <a:close/>
              </a:path>
              <a:path w="1442720" h="500379">
                <a:moveTo>
                  <a:pt x="1380998" y="426085"/>
                </a:moveTo>
                <a:lnTo>
                  <a:pt x="1372858" y="450714"/>
                </a:lnTo>
                <a:lnTo>
                  <a:pt x="1385189" y="454787"/>
                </a:lnTo>
                <a:lnTo>
                  <a:pt x="1377061" y="479298"/>
                </a:lnTo>
                <a:lnTo>
                  <a:pt x="1434431" y="479298"/>
                </a:lnTo>
                <a:lnTo>
                  <a:pt x="1380998" y="426085"/>
                </a:lnTo>
                <a:close/>
              </a:path>
              <a:path w="1442720" h="500379">
                <a:moveTo>
                  <a:pt x="8128" y="0"/>
                </a:moveTo>
                <a:lnTo>
                  <a:pt x="0" y="24637"/>
                </a:lnTo>
                <a:lnTo>
                  <a:pt x="1364755" y="475235"/>
                </a:lnTo>
                <a:lnTo>
                  <a:pt x="1372858" y="450714"/>
                </a:lnTo>
                <a:lnTo>
                  <a:pt x="8128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2333244" y="5362955"/>
            <a:ext cx="1015527" cy="704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2375916" y="5464302"/>
            <a:ext cx="864879" cy="552671"/>
          </a:xfrm>
          <a:custGeom>
            <a:avLst/>
            <a:gdLst/>
            <a:ahLst/>
            <a:cxnLst/>
            <a:rect l="l" t="t" r="r" b="b"/>
            <a:pathLst>
              <a:path w="915035" h="581025">
                <a:moveTo>
                  <a:pt x="842344" y="30372"/>
                </a:moveTo>
                <a:lnTo>
                  <a:pt x="0" y="558520"/>
                </a:lnTo>
                <a:lnTo>
                  <a:pt x="13715" y="580466"/>
                </a:lnTo>
                <a:lnTo>
                  <a:pt x="856053" y="52221"/>
                </a:lnTo>
                <a:lnTo>
                  <a:pt x="842344" y="30372"/>
                </a:lnTo>
                <a:close/>
              </a:path>
              <a:path w="915035" h="581025">
                <a:moveTo>
                  <a:pt x="900712" y="23495"/>
                </a:moveTo>
                <a:lnTo>
                  <a:pt x="853313" y="23495"/>
                </a:lnTo>
                <a:lnTo>
                  <a:pt x="867028" y="45339"/>
                </a:lnTo>
                <a:lnTo>
                  <a:pt x="856053" y="52221"/>
                </a:lnTo>
                <a:lnTo>
                  <a:pt x="869822" y="74168"/>
                </a:lnTo>
                <a:lnTo>
                  <a:pt x="900712" y="23495"/>
                </a:lnTo>
                <a:close/>
              </a:path>
              <a:path w="915035" h="581025">
                <a:moveTo>
                  <a:pt x="853313" y="23495"/>
                </a:moveTo>
                <a:lnTo>
                  <a:pt x="842344" y="30372"/>
                </a:lnTo>
                <a:lnTo>
                  <a:pt x="856053" y="52221"/>
                </a:lnTo>
                <a:lnTo>
                  <a:pt x="867028" y="45339"/>
                </a:lnTo>
                <a:lnTo>
                  <a:pt x="853313" y="23495"/>
                </a:lnTo>
                <a:close/>
              </a:path>
              <a:path w="915035" h="581025">
                <a:moveTo>
                  <a:pt x="915034" y="0"/>
                </a:moveTo>
                <a:lnTo>
                  <a:pt x="828547" y="8382"/>
                </a:lnTo>
                <a:lnTo>
                  <a:pt x="842344" y="30372"/>
                </a:lnTo>
                <a:lnTo>
                  <a:pt x="853313" y="23495"/>
                </a:lnTo>
                <a:lnTo>
                  <a:pt x="900712" y="23495"/>
                </a:lnTo>
                <a:lnTo>
                  <a:pt x="915034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7071359" y="2273807"/>
            <a:ext cx="2156374" cy="1377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/>
          <p:nvPr/>
        </p:nvSpPr>
        <p:spPr>
          <a:xfrm>
            <a:off x="7192519" y="2297048"/>
            <a:ext cx="2006446" cy="1226144"/>
          </a:xfrm>
          <a:custGeom>
            <a:avLst/>
            <a:gdLst/>
            <a:ahLst/>
            <a:cxnLst/>
            <a:rect l="l" t="t" r="r" b="b"/>
            <a:pathLst>
              <a:path w="2122804" h="1289050">
                <a:moveTo>
                  <a:pt x="46481" y="1215516"/>
                </a:moveTo>
                <a:lnTo>
                  <a:pt x="0" y="1289050"/>
                </a:lnTo>
                <a:lnTo>
                  <a:pt x="86613" y="1282064"/>
                </a:lnTo>
                <a:lnTo>
                  <a:pt x="77270" y="1266571"/>
                </a:lnTo>
                <a:lnTo>
                  <a:pt x="62102" y="1266571"/>
                </a:lnTo>
                <a:lnTo>
                  <a:pt x="48767" y="1244473"/>
                </a:lnTo>
                <a:lnTo>
                  <a:pt x="59891" y="1237753"/>
                </a:lnTo>
                <a:lnTo>
                  <a:pt x="46481" y="1215516"/>
                </a:lnTo>
                <a:close/>
              </a:path>
              <a:path w="2122804" h="1289050">
                <a:moveTo>
                  <a:pt x="59891" y="1237753"/>
                </a:moveTo>
                <a:lnTo>
                  <a:pt x="48767" y="1244473"/>
                </a:lnTo>
                <a:lnTo>
                  <a:pt x="62102" y="1266571"/>
                </a:lnTo>
                <a:lnTo>
                  <a:pt x="73220" y="1259855"/>
                </a:lnTo>
                <a:lnTo>
                  <a:pt x="59891" y="1237753"/>
                </a:lnTo>
                <a:close/>
              </a:path>
              <a:path w="2122804" h="1289050">
                <a:moveTo>
                  <a:pt x="73220" y="1259855"/>
                </a:moveTo>
                <a:lnTo>
                  <a:pt x="62102" y="1266571"/>
                </a:lnTo>
                <a:lnTo>
                  <a:pt x="77270" y="1266571"/>
                </a:lnTo>
                <a:lnTo>
                  <a:pt x="73220" y="1259855"/>
                </a:lnTo>
                <a:close/>
              </a:path>
              <a:path w="2122804" h="1289050">
                <a:moveTo>
                  <a:pt x="2108961" y="0"/>
                </a:moveTo>
                <a:lnTo>
                  <a:pt x="59891" y="1237753"/>
                </a:lnTo>
                <a:lnTo>
                  <a:pt x="73220" y="1259855"/>
                </a:lnTo>
                <a:lnTo>
                  <a:pt x="2122297" y="22098"/>
                </a:lnTo>
                <a:lnTo>
                  <a:pt x="2108961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/>
          <p:cNvSpPr/>
          <p:nvPr/>
        </p:nvSpPr>
        <p:spPr>
          <a:xfrm>
            <a:off x="1641348" y="4213899"/>
            <a:ext cx="1316584" cy="329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/>
          <p:cNvSpPr/>
          <p:nvPr/>
        </p:nvSpPr>
        <p:spPr>
          <a:xfrm>
            <a:off x="1684528" y="4287521"/>
            <a:ext cx="1166176" cy="203552"/>
          </a:xfrm>
          <a:custGeom>
            <a:avLst/>
            <a:gdLst/>
            <a:ahLst/>
            <a:cxnLst/>
            <a:rect l="l" t="t" r="r" b="b"/>
            <a:pathLst>
              <a:path w="1233805" h="213995">
                <a:moveTo>
                  <a:pt x="1154731" y="25691"/>
                </a:moveTo>
                <a:lnTo>
                  <a:pt x="0" y="188086"/>
                </a:lnTo>
                <a:lnTo>
                  <a:pt x="3556" y="213740"/>
                </a:lnTo>
                <a:lnTo>
                  <a:pt x="1158329" y="51339"/>
                </a:lnTo>
                <a:lnTo>
                  <a:pt x="1154731" y="25691"/>
                </a:lnTo>
                <a:close/>
              </a:path>
              <a:path w="1233805" h="213995">
                <a:moveTo>
                  <a:pt x="1222208" y="23875"/>
                </a:moveTo>
                <a:lnTo>
                  <a:pt x="1167638" y="23875"/>
                </a:lnTo>
                <a:lnTo>
                  <a:pt x="1171194" y="49529"/>
                </a:lnTo>
                <a:lnTo>
                  <a:pt x="1158329" y="51339"/>
                </a:lnTo>
                <a:lnTo>
                  <a:pt x="1161923" y="76961"/>
                </a:lnTo>
                <a:lnTo>
                  <a:pt x="1233551" y="27685"/>
                </a:lnTo>
                <a:lnTo>
                  <a:pt x="1222208" y="23875"/>
                </a:lnTo>
                <a:close/>
              </a:path>
              <a:path w="1233805" h="213995">
                <a:moveTo>
                  <a:pt x="1167638" y="23875"/>
                </a:moveTo>
                <a:lnTo>
                  <a:pt x="1154731" y="25691"/>
                </a:lnTo>
                <a:lnTo>
                  <a:pt x="1158329" y="51339"/>
                </a:lnTo>
                <a:lnTo>
                  <a:pt x="1171194" y="49529"/>
                </a:lnTo>
                <a:lnTo>
                  <a:pt x="1167638" y="23875"/>
                </a:lnTo>
                <a:close/>
              </a:path>
              <a:path w="1233805" h="213995">
                <a:moveTo>
                  <a:pt x="1151128" y="0"/>
                </a:moveTo>
                <a:lnTo>
                  <a:pt x="1154731" y="25691"/>
                </a:lnTo>
                <a:lnTo>
                  <a:pt x="1167638" y="23875"/>
                </a:lnTo>
                <a:lnTo>
                  <a:pt x="1222208" y="23875"/>
                </a:lnTo>
                <a:lnTo>
                  <a:pt x="1151128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/>
          <p:cNvSpPr/>
          <p:nvPr/>
        </p:nvSpPr>
        <p:spPr>
          <a:xfrm>
            <a:off x="3392170" y="2098832"/>
            <a:ext cx="1267608" cy="1164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/>
          <p:cNvSpPr/>
          <p:nvPr/>
        </p:nvSpPr>
        <p:spPr>
          <a:xfrm>
            <a:off x="3392170" y="2121662"/>
            <a:ext cx="1117560" cy="1012928"/>
          </a:xfrm>
          <a:custGeom>
            <a:avLst/>
            <a:gdLst/>
            <a:ahLst/>
            <a:cxnLst/>
            <a:rect l="l" t="t" r="r" b="b"/>
            <a:pathLst>
              <a:path w="1182370" h="1064895">
                <a:moveTo>
                  <a:pt x="1115443" y="1022309"/>
                </a:moveTo>
                <a:lnTo>
                  <a:pt x="1098168" y="1041526"/>
                </a:lnTo>
                <a:lnTo>
                  <a:pt x="1181989" y="1064640"/>
                </a:lnTo>
                <a:lnTo>
                  <a:pt x="1168727" y="1030986"/>
                </a:lnTo>
                <a:lnTo>
                  <a:pt x="1125092" y="1030986"/>
                </a:lnTo>
                <a:lnTo>
                  <a:pt x="1115443" y="1022309"/>
                </a:lnTo>
                <a:close/>
              </a:path>
              <a:path w="1182370" h="1064895">
                <a:moveTo>
                  <a:pt x="1132816" y="1002982"/>
                </a:moveTo>
                <a:lnTo>
                  <a:pt x="1115443" y="1022309"/>
                </a:lnTo>
                <a:lnTo>
                  <a:pt x="1125092" y="1030986"/>
                </a:lnTo>
                <a:lnTo>
                  <a:pt x="1142491" y="1011682"/>
                </a:lnTo>
                <a:lnTo>
                  <a:pt x="1132816" y="1002982"/>
                </a:lnTo>
                <a:close/>
              </a:path>
              <a:path w="1182370" h="1064895">
                <a:moveTo>
                  <a:pt x="1150112" y="983741"/>
                </a:moveTo>
                <a:lnTo>
                  <a:pt x="1132816" y="1002982"/>
                </a:lnTo>
                <a:lnTo>
                  <a:pt x="1142491" y="1011682"/>
                </a:lnTo>
                <a:lnTo>
                  <a:pt x="1125092" y="1030986"/>
                </a:lnTo>
                <a:lnTo>
                  <a:pt x="1168727" y="1030986"/>
                </a:lnTo>
                <a:lnTo>
                  <a:pt x="1150112" y="983741"/>
                </a:lnTo>
                <a:close/>
              </a:path>
              <a:path w="1182370" h="1064895">
                <a:moveTo>
                  <a:pt x="17271" y="0"/>
                </a:moveTo>
                <a:lnTo>
                  <a:pt x="0" y="19303"/>
                </a:lnTo>
                <a:lnTo>
                  <a:pt x="1115443" y="1022309"/>
                </a:lnTo>
                <a:lnTo>
                  <a:pt x="1132816" y="1002982"/>
                </a:lnTo>
                <a:lnTo>
                  <a:pt x="17271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1623553" y="2526690"/>
            <a:ext cx="1578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05" dirty="0">
                <a:cs typeface="Lucida Sans"/>
              </a:rPr>
              <a:t>Модуль нагрева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5940" y="3018879"/>
            <a:ext cx="4433201" cy="541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6550" marR="2505710" indent="161925">
              <a:lnSpc>
                <a:spcPct val="217899"/>
              </a:lnSpc>
              <a:spcBef>
                <a:spcPts val="700"/>
              </a:spcBef>
            </a:pPr>
            <a:r>
              <a:rPr lang="ru-RU" sz="1600" spc="-60" dirty="0">
                <a:cs typeface="Lucida Sans"/>
              </a:rPr>
              <a:t>Рамка пресса</a:t>
            </a:r>
            <a:endParaRPr lang="ru-RU" sz="1600" dirty="0">
              <a:cs typeface="Lucida San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0717" y="4271912"/>
            <a:ext cx="1465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760">
              <a:lnSpc>
                <a:spcPct val="100000"/>
              </a:lnSpc>
            </a:pPr>
            <a:r>
              <a:rPr lang="ru-RU" sz="1600" spc="15" dirty="0">
                <a:cs typeface="Lucida Sans"/>
              </a:rPr>
              <a:t>Стойка ЧПУ</a:t>
            </a:r>
            <a:endParaRPr lang="ru-RU" sz="1600" dirty="0">
              <a:cs typeface="Lucida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38786" y="1723662"/>
            <a:ext cx="1561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20" dirty="0">
                <a:cs typeface="Lucida Sans"/>
              </a:rPr>
              <a:t>Счетчик деталей</a:t>
            </a:r>
            <a:endParaRPr lang="ru-RU" sz="1600" dirty="0"/>
          </a:p>
        </p:txBody>
      </p:sp>
      <p:grpSp>
        <p:nvGrpSpPr>
          <p:cNvPr id="24" name="Группа 23"/>
          <p:cNvGrpSpPr/>
          <p:nvPr/>
        </p:nvGrpSpPr>
        <p:grpSpPr>
          <a:xfrm rot="10800000">
            <a:off x="5237018" y="-1564"/>
            <a:ext cx="4668982" cy="1145309"/>
            <a:chOff x="6114571" y="0"/>
            <a:chExt cx="6077426" cy="15228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0" name="Группа 29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56" name="Прямоугольник 55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Полилиния 56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0" name="Группа 39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54" name="Прямоугольник 53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Кольцо 54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Группа 46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50" name="Прямоугольник 49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7" name="Группа 26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28" name="Прямоугольник 27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Равнобедренный треугольник 28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0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Схема регулировки рамки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13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16"/>
          <p:cNvSpPr txBox="1"/>
          <p:nvPr/>
        </p:nvSpPr>
        <p:spPr>
          <a:xfrm>
            <a:off x="508401" y="5408882"/>
            <a:ext cx="8703821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100"/>
              </a:spcBef>
            </a:pPr>
            <a:r>
              <a:rPr lang="ru-RU" sz="1600" dirty="0">
                <a:cs typeface="Lucida Sans"/>
              </a:rPr>
              <a:t>Размер адаптивных пластин (от максимального до минимального и промежуточного положения) определяется прижимной рамой, обеспечивающей движение, и он полностью контролируется со стойки ЧПУ</a:t>
            </a:r>
            <a:endParaRPr sz="1600" dirty="0"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07880" y="1073714"/>
            <a:ext cx="5684666" cy="4233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821" y="1073534"/>
            <a:ext cx="3482998" cy="2119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821" y="3197668"/>
            <a:ext cx="3470059" cy="2109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Верхняя рамка контура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14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5347085" y="4806105"/>
            <a:ext cx="347364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35" dirty="0">
                <a:cs typeface="Lucida Sans"/>
              </a:rPr>
              <a:t>Рамка – данные размера на экране стойки ЧПУ</a:t>
            </a:r>
            <a:endParaRPr sz="1600" dirty="0">
              <a:cs typeface="Lucida Sans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1796721" y="4929216"/>
            <a:ext cx="25074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35" dirty="0">
                <a:cs typeface="Lucida Sans"/>
              </a:rPr>
              <a:t>Рамка прессования</a:t>
            </a:r>
            <a:endParaRPr sz="1600" dirty="0">
              <a:cs typeface="Lucida Sans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335584" y="1456758"/>
            <a:ext cx="4735179" cy="3207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5070763" y="1456758"/>
            <a:ext cx="4573811" cy="3207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Группа 29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7" name="Группа 36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46" name="Прямоугольник 45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Полилиния 46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" name="Группа 37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44" name="Прямоугольник 43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Кольцо 44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" name="Группа 38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40" name="Прямоугольник 39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2" name="Группа 31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33" name="Прямоугольник 32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4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Лампы нагрева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15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264986" y="1794216"/>
            <a:ext cx="2952148" cy="282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3217133" y="1794216"/>
            <a:ext cx="3120244" cy="282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45567"/>
              </p:ext>
            </p:extLst>
          </p:nvPr>
        </p:nvGraphicFramePr>
        <p:xfrm>
          <a:off x="6337376" y="1771353"/>
          <a:ext cx="3568625" cy="284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spc="-150" dirty="0">
                          <a:latin typeface="+mn-lt"/>
                        </a:rPr>
                        <a:t>Кварц</a:t>
                      </a:r>
                      <a:endParaRPr sz="1600" dirty="0">
                        <a:latin typeface="+mn-lt"/>
                        <a:cs typeface="Lucida Sans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spc="-114" dirty="0">
                          <a:latin typeface="+mn-lt"/>
                        </a:rPr>
                        <a:t>Галоген</a:t>
                      </a:r>
                      <a:endParaRPr sz="1600" dirty="0">
                        <a:latin typeface="+mn-lt"/>
                        <a:cs typeface="Lucida Sans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32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400" spc="-60" dirty="0">
                          <a:latin typeface="+mn-lt"/>
                        </a:rPr>
                        <a:t>Стоимость</a:t>
                      </a:r>
                      <a:endParaRPr sz="1400" dirty="0">
                        <a:latin typeface="+mn-lt"/>
                        <a:cs typeface="Lucida Sans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32">
                <a:tc>
                  <a:txBody>
                    <a:bodyPr/>
                    <a:lstStyle/>
                    <a:p>
                      <a:pPr marL="98425" marR="346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400" spc="-55" dirty="0">
                          <a:latin typeface="+mn-lt"/>
                        </a:rPr>
                        <a:t>Скорость</a:t>
                      </a:r>
                      <a:r>
                        <a:rPr lang="ru-RU" sz="1400" spc="-55" baseline="0" dirty="0">
                          <a:latin typeface="+mn-lt"/>
                        </a:rPr>
                        <a:t> реакции</a:t>
                      </a:r>
                      <a:endParaRPr sz="1400" dirty="0">
                        <a:latin typeface="+mn-lt"/>
                        <a:cs typeface="Lucida Sans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32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spc="-65" dirty="0">
                          <a:latin typeface="+mn-lt"/>
                        </a:rPr>
                        <a:t>Зона</a:t>
                      </a:r>
                      <a:r>
                        <a:rPr lang="ru-RU" sz="1400" spc="-65" baseline="0" dirty="0">
                          <a:latin typeface="+mn-lt"/>
                        </a:rPr>
                        <a:t> нагрева</a:t>
                      </a:r>
                      <a:endParaRPr sz="1400" dirty="0">
                        <a:latin typeface="+mn-lt"/>
                        <a:cs typeface="Lucida Sans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32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spc="-55" dirty="0">
                          <a:latin typeface="+mn-lt"/>
                        </a:rPr>
                        <a:t>Срок службы</a:t>
                      </a:r>
                      <a:endParaRPr sz="1400" dirty="0">
                        <a:latin typeface="+mn-lt"/>
                        <a:cs typeface="Lucida Sans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object 31"/>
          <p:cNvSpPr/>
          <p:nvPr/>
        </p:nvSpPr>
        <p:spPr>
          <a:xfrm>
            <a:off x="9183607" y="2337500"/>
            <a:ext cx="205740" cy="414655"/>
          </a:xfrm>
          <a:custGeom>
            <a:avLst/>
            <a:gdLst/>
            <a:ahLst/>
            <a:cxnLst/>
            <a:rect l="l" t="t" r="r" b="b"/>
            <a:pathLst>
              <a:path w="205740" h="414655">
                <a:moveTo>
                  <a:pt x="0" y="102869"/>
                </a:moveTo>
                <a:lnTo>
                  <a:pt x="102870" y="0"/>
                </a:lnTo>
                <a:lnTo>
                  <a:pt x="205740" y="102869"/>
                </a:lnTo>
                <a:lnTo>
                  <a:pt x="154305" y="102869"/>
                </a:lnTo>
                <a:lnTo>
                  <a:pt x="154305" y="414527"/>
                </a:lnTo>
                <a:lnTo>
                  <a:pt x="51435" y="414527"/>
                </a:lnTo>
                <a:lnTo>
                  <a:pt x="51435" y="102869"/>
                </a:lnTo>
                <a:lnTo>
                  <a:pt x="0" y="102869"/>
                </a:lnTo>
                <a:close/>
              </a:path>
            </a:pathLst>
          </a:custGeom>
          <a:solidFill>
            <a:schemeClr val="accent1"/>
          </a:solidFill>
          <a:ln w="9144">
            <a:solidFill>
              <a:srgbClr val="003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4"/>
          <p:cNvSpPr/>
          <p:nvPr/>
        </p:nvSpPr>
        <p:spPr>
          <a:xfrm>
            <a:off x="8034032" y="2337500"/>
            <a:ext cx="205740" cy="414655"/>
          </a:xfrm>
          <a:custGeom>
            <a:avLst/>
            <a:gdLst/>
            <a:ahLst/>
            <a:cxnLst/>
            <a:rect l="l" t="t" r="r" b="b"/>
            <a:pathLst>
              <a:path w="205740" h="414655">
                <a:moveTo>
                  <a:pt x="205739" y="311657"/>
                </a:moveTo>
                <a:lnTo>
                  <a:pt x="102870" y="414527"/>
                </a:lnTo>
                <a:lnTo>
                  <a:pt x="0" y="311657"/>
                </a:lnTo>
                <a:lnTo>
                  <a:pt x="51434" y="311657"/>
                </a:lnTo>
                <a:lnTo>
                  <a:pt x="51434" y="0"/>
                </a:lnTo>
                <a:lnTo>
                  <a:pt x="154304" y="0"/>
                </a:lnTo>
                <a:lnTo>
                  <a:pt x="154304" y="311657"/>
                </a:lnTo>
                <a:lnTo>
                  <a:pt x="205739" y="311657"/>
                </a:lnTo>
                <a:close/>
              </a:path>
            </a:pathLst>
          </a:custGeom>
          <a:solidFill>
            <a:schemeClr val="accent1"/>
          </a:solidFill>
          <a:ln w="9144">
            <a:solidFill>
              <a:srgbClr val="003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0"/>
          <p:cNvSpPr/>
          <p:nvPr/>
        </p:nvSpPr>
        <p:spPr>
          <a:xfrm>
            <a:off x="9179734" y="2941276"/>
            <a:ext cx="205740" cy="414655"/>
          </a:xfrm>
          <a:custGeom>
            <a:avLst/>
            <a:gdLst/>
            <a:ahLst/>
            <a:cxnLst/>
            <a:rect l="l" t="t" r="r" b="b"/>
            <a:pathLst>
              <a:path w="205740" h="414654">
                <a:moveTo>
                  <a:pt x="0" y="102870"/>
                </a:moveTo>
                <a:lnTo>
                  <a:pt x="102870" y="0"/>
                </a:lnTo>
                <a:lnTo>
                  <a:pt x="205740" y="102870"/>
                </a:lnTo>
                <a:lnTo>
                  <a:pt x="154305" y="102870"/>
                </a:lnTo>
                <a:lnTo>
                  <a:pt x="154305" y="414527"/>
                </a:lnTo>
                <a:lnTo>
                  <a:pt x="51435" y="414527"/>
                </a:lnTo>
                <a:lnTo>
                  <a:pt x="51435" y="102870"/>
                </a:lnTo>
                <a:lnTo>
                  <a:pt x="0" y="102870"/>
                </a:lnTo>
                <a:close/>
              </a:path>
            </a:pathLst>
          </a:custGeom>
          <a:solidFill>
            <a:schemeClr val="accent1"/>
          </a:solidFill>
          <a:ln w="9144">
            <a:solidFill>
              <a:srgbClr val="003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3"/>
          <p:cNvSpPr/>
          <p:nvPr/>
        </p:nvSpPr>
        <p:spPr>
          <a:xfrm>
            <a:off x="8034032" y="3497771"/>
            <a:ext cx="205740" cy="414655"/>
          </a:xfrm>
          <a:custGeom>
            <a:avLst/>
            <a:gdLst/>
            <a:ahLst/>
            <a:cxnLst/>
            <a:rect l="l" t="t" r="r" b="b"/>
            <a:pathLst>
              <a:path w="205740" h="414654">
                <a:moveTo>
                  <a:pt x="0" y="102869"/>
                </a:moveTo>
                <a:lnTo>
                  <a:pt x="102870" y="0"/>
                </a:lnTo>
                <a:lnTo>
                  <a:pt x="205739" y="102869"/>
                </a:lnTo>
                <a:lnTo>
                  <a:pt x="154304" y="102869"/>
                </a:lnTo>
                <a:lnTo>
                  <a:pt x="154304" y="414528"/>
                </a:lnTo>
                <a:lnTo>
                  <a:pt x="51434" y="414528"/>
                </a:lnTo>
                <a:lnTo>
                  <a:pt x="51434" y="102869"/>
                </a:lnTo>
                <a:lnTo>
                  <a:pt x="0" y="102869"/>
                </a:lnTo>
                <a:close/>
              </a:path>
            </a:pathLst>
          </a:custGeom>
          <a:solidFill>
            <a:schemeClr val="accent1"/>
          </a:solidFill>
          <a:ln w="9144">
            <a:solidFill>
              <a:srgbClr val="003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2"/>
          <p:cNvSpPr/>
          <p:nvPr/>
        </p:nvSpPr>
        <p:spPr>
          <a:xfrm>
            <a:off x="9179734" y="4103389"/>
            <a:ext cx="205740" cy="416559"/>
          </a:xfrm>
          <a:custGeom>
            <a:avLst/>
            <a:gdLst/>
            <a:ahLst/>
            <a:cxnLst/>
            <a:rect l="l" t="t" r="r" b="b"/>
            <a:pathLst>
              <a:path w="205740" h="416560">
                <a:moveTo>
                  <a:pt x="0" y="102869"/>
                </a:moveTo>
                <a:lnTo>
                  <a:pt x="102870" y="0"/>
                </a:lnTo>
                <a:lnTo>
                  <a:pt x="205740" y="102869"/>
                </a:lnTo>
                <a:lnTo>
                  <a:pt x="154305" y="102869"/>
                </a:lnTo>
                <a:lnTo>
                  <a:pt x="154305" y="416051"/>
                </a:lnTo>
                <a:lnTo>
                  <a:pt x="51435" y="416051"/>
                </a:lnTo>
                <a:lnTo>
                  <a:pt x="51435" y="102869"/>
                </a:lnTo>
                <a:lnTo>
                  <a:pt x="0" y="102869"/>
                </a:lnTo>
                <a:close/>
              </a:path>
            </a:pathLst>
          </a:custGeom>
          <a:solidFill>
            <a:schemeClr val="accent1"/>
          </a:solidFill>
          <a:ln w="9144">
            <a:solidFill>
              <a:srgbClr val="003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67142">
            <a:off x="8020911" y="4127164"/>
            <a:ext cx="231980" cy="451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67142">
            <a:off x="8020911" y="2912580"/>
            <a:ext cx="231980" cy="4510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67142">
            <a:off x="9223412" y="3479845"/>
            <a:ext cx="231980" cy="451072"/>
          </a:xfrm>
          <a:prstGeom prst="rect">
            <a:avLst/>
          </a:prstGeom>
        </p:spPr>
      </p:pic>
      <p:sp>
        <p:nvSpPr>
          <p:cNvPr id="38" name="object 19"/>
          <p:cNvSpPr txBox="1"/>
          <p:nvPr/>
        </p:nvSpPr>
        <p:spPr>
          <a:xfrm>
            <a:off x="4138208" y="4824906"/>
            <a:ext cx="1740916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600" spc="-80" dirty="0">
                <a:cs typeface="Lucida Sans"/>
              </a:rPr>
              <a:t>Галогеновые</a:t>
            </a:r>
            <a:endParaRPr sz="1600" dirty="0">
              <a:cs typeface="Lucida Sans"/>
            </a:endParaRPr>
          </a:p>
        </p:txBody>
      </p:sp>
      <p:sp>
        <p:nvSpPr>
          <p:cNvPr id="39" name="object 18"/>
          <p:cNvSpPr txBox="1"/>
          <p:nvPr/>
        </p:nvSpPr>
        <p:spPr>
          <a:xfrm>
            <a:off x="1068824" y="4824906"/>
            <a:ext cx="878205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600" dirty="0">
                <a:cs typeface="Lucida Sans"/>
              </a:rPr>
              <a:t>Кварц</a:t>
            </a:r>
            <a:endParaRPr sz="1600" dirty="0">
              <a:cs typeface="Lucida Sans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10800000">
            <a:off x="5237019" y="-3979"/>
            <a:ext cx="4668982" cy="1145309"/>
            <a:chOff x="6114571" y="0"/>
            <a:chExt cx="6077426" cy="15228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1" name="Группа 30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47" name="Прямоугольник 46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Полилиния 47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Группа 32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45" name="Прямоугольник 44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Кольцо 45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0" name="Группа 39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41" name="Прямоугольник 40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" name="Группа 24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28" name="Прямоугольник 27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Равнобедренный треугольник 28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0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Пирометр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16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437821" y="3085051"/>
            <a:ext cx="29997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0" dirty="0">
                <a:cs typeface="Lucida Sans"/>
              </a:rPr>
              <a:t>Пирометр контроля температуры листа</a:t>
            </a:r>
            <a:endParaRPr sz="1600" dirty="0">
              <a:cs typeface="Lucida Sans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509855" y="729410"/>
            <a:ext cx="3801670" cy="2231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1468582" y="1756040"/>
            <a:ext cx="789708" cy="1272055"/>
          </a:xfrm>
          <a:custGeom>
            <a:avLst/>
            <a:gdLst/>
            <a:ahLst/>
            <a:cxnLst/>
            <a:rect l="l" t="t" r="r" b="b"/>
            <a:pathLst>
              <a:path w="1553210" h="2138679">
                <a:moveTo>
                  <a:pt x="1496962" y="55339"/>
                </a:moveTo>
                <a:lnTo>
                  <a:pt x="0" y="2123325"/>
                </a:lnTo>
                <a:lnTo>
                  <a:pt x="21082" y="2138514"/>
                </a:lnTo>
                <a:lnTo>
                  <a:pt x="1517937" y="70551"/>
                </a:lnTo>
                <a:lnTo>
                  <a:pt x="1496962" y="55339"/>
                </a:lnTo>
                <a:close/>
              </a:path>
              <a:path w="1553210" h="2138679">
                <a:moveTo>
                  <a:pt x="1545583" y="44831"/>
                </a:moveTo>
                <a:lnTo>
                  <a:pt x="1504569" y="44831"/>
                </a:lnTo>
                <a:lnTo>
                  <a:pt x="1525524" y="60071"/>
                </a:lnTo>
                <a:lnTo>
                  <a:pt x="1517937" y="70551"/>
                </a:lnTo>
                <a:lnTo>
                  <a:pt x="1538859" y="85725"/>
                </a:lnTo>
                <a:lnTo>
                  <a:pt x="1545583" y="44831"/>
                </a:lnTo>
                <a:close/>
              </a:path>
              <a:path w="1553210" h="2138679">
                <a:moveTo>
                  <a:pt x="1504569" y="44831"/>
                </a:moveTo>
                <a:lnTo>
                  <a:pt x="1496962" y="55339"/>
                </a:lnTo>
                <a:lnTo>
                  <a:pt x="1517937" y="70551"/>
                </a:lnTo>
                <a:lnTo>
                  <a:pt x="1525524" y="60071"/>
                </a:lnTo>
                <a:lnTo>
                  <a:pt x="1504569" y="44831"/>
                </a:lnTo>
                <a:close/>
              </a:path>
              <a:path w="1553210" h="2138679">
                <a:moveTo>
                  <a:pt x="1552956" y="0"/>
                </a:moveTo>
                <a:lnTo>
                  <a:pt x="1475994" y="40132"/>
                </a:lnTo>
                <a:lnTo>
                  <a:pt x="1496962" y="55339"/>
                </a:lnTo>
                <a:lnTo>
                  <a:pt x="1504569" y="44831"/>
                </a:lnTo>
                <a:lnTo>
                  <a:pt x="1545583" y="44831"/>
                </a:lnTo>
                <a:lnTo>
                  <a:pt x="1552956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/>
          <p:nvPr/>
        </p:nvSpPr>
        <p:spPr>
          <a:xfrm>
            <a:off x="5108966" y="686595"/>
            <a:ext cx="3794852" cy="2376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4787090" y="3044232"/>
            <a:ext cx="5045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lang="ru-RU" sz="1600" spc="-20" dirty="0">
                <a:cs typeface="Lucida Sans"/>
              </a:rPr>
              <a:t>ЧПУ: Контроль каждой лампы на нижнем и верхнем модуле нагрева</a:t>
            </a:r>
            <a:endParaRPr lang="ru-RU" sz="1600" dirty="0">
              <a:cs typeface="Lucida Sans"/>
            </a:endParaRPr>
          </a:p>
        </p:txBody>
      </p:sp>
      <p:sp>
        <p:nvSpPr>
          <p:cNvPr id="26" name="object 6"/>
          <p:cNvSpPr/>
          <p:nvPr/>
        </p:nvSpPr>
        <p:spPr>
          <a:xfrm>
            <a:off x="5026580" y="3668263"/>
            <a:ext cx="4312823" cy="2554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/>
          <p:cNvSpPr txBox="1"/>
          <p:nvPr/>
        </p:nvSpPr>
        <p:spPr>
          <a:xfrm>
            <a:off x="509855" y="4548953"/>
            <a:ext cx="38016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70" dirty="0">
                <a:cs typeface="Lucida Sans"/>
              </a:rPr>
              <a:t>Контроль времени прогрева и охлаждения листа и формовочного элемента </a:t>
            </a:r>
            <a:endParaRPr sz="1400" dirty="0">
              <a:cs typeface="Lucida Sans"/>
            </a:endParaRPr>
          </a:p>
        </p:txBody>
      </p:sp>
      <p:sp>
        <p:nvSpPr>
          <p:cNvPr id="30" name="object 19"/>
          <p:cNvSpPr/>
          <p:nvPr/>
        </p:nvSpPr>
        <p:spPr>
          <a:xfrm rot="19499244">
            <a:off x="3932653" y="4562947"/>
            <a:ext cx="900938" cy="956899"/>
          </a:xfrm>
          <a:custGeom>
            <a:avLst/>
            <a:gdLst/>
            <a:ahLst/>
            <a:cxnLst/>
            <a:rect l="l" t="t" r="r" b="b"/>
            <a:pathLst>
              <a:path w="1182370" h="1064895">
                <a:moveTo>
                  <a:pt x="1115443" y="1022309"/>
                </a:moveTo>
                <a:lnTo>
                  <a:pt x="1098168" y="1041526"/>
                </a:lnTo>
                <a:lnTo>
                  <a:pt x="1181989" y="1064640"/>
                </a:lnTo>
                <a:lnTo>
                  <a:pt x="1168727" y="1030986"/>
                </a:lnTo>
                <a:lnTo>
                  <a:pt x="1125092" y="1030986"/>
                </a:lnTo>
                <a:lnTo>
                  <a:pt x="1115443" y="1022309"/>
                </a:lnTo>
                <a:close/>
              </a:path>
              <a:path w="1182370" h="1064895">
                <a:moveTo>
                  <a:pt x="1132816" y="1002982"/>
                </a:moveTo>
                <a:lnTo>
                  <a:pt x="1115443" y="1022309"/>
                </a:lnTo>
                <a:lnTo>
                  <a:pt x="1125092" y="1030986"/>
                </a:lnTo>
                <a:lnTo>
                  <a:pt x="1142491" y="1011682"/>
                </a:lnTo>
                <a:lnTo>
                  <a:pt x="1132816" y="1002982"/>
                </a:lnTo>
                <a:close/>
              </a:path>
              <a:path w="1182370" h="1064895">
                <a:moveTo>
                  <a:pt x="1150112" y="983741"/>
                </a:moveTo>
                <a:lnTo>
                  <a:pt x="1132816" y="1002982"/>
                </a:lnTo>
                <a:lnTo>
                  <a:pt x="1142491" y="1011682"/>
                </a:lnTo>
                <a:lnTo>
                  <a:pt x="1125092" y="1030986"/>
                </a:lnTo>
                <a:lnTo>
                  <a:pt x="1168727" y="1030986"/>
                </a:lnTo>
                <a:lnTo>
                  <a:pt x="1150112" y="983741"/>
                </a:lnTo>
                <a:close/>
              </a:path>
              <a:path w="1182370" h="1064895">
                <a:moveTo>
                  <a:pt x="17271" y="0"/>
                </a:moveTo>
                <a:lnTo>
                  <a:pt x="0" y="19303"/>
                </a:lnTo>
                <a:lnTo>
                  <a:pt x="1115443" y="1022309"/>
                </a:lnTo>
                <a:lnTo>
                  <a:pt x="1132816" y="1002982"/>
                </a:lnTo>
                <a:lnTo>
                  <a:pt x="17271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9"/>
          <p:cNvSpPr/>
          <p:nvPr/>
        </p:nvSpPr>
        <p:spPr>
          <a:xfrm rot="20377263">
            <a:off x="4047856" y="4797269"/>
            <a:ext cx="1722400" cy="1547193"/>
          </a:xfrm>
          <a:custGeom>
            <a:avLst/>
            <a:gdLst/>
            <a:ahLst/>
            <a:cxnLst/>
            <a:rect l="l" t="t" r="r" b="b"/>
            <a:pathLst>
              <a:path w="1182370" h="1064895">
                <a:moveTo>
                  <a:pt x="1115443" y="1022309"/>
                </a:moveTo>
                <a:lnTo>
                  <a:pt x="1098168" y="1041526"/>
                </a:lnTo>
                <a:lnTo>
                  <a:pt x="1181989" y="1064640"/>
                </a:lnTo>
                <a:lnTo>
                  <a:pt x="1168727" y="1030986"/>
                </a:lnTo>
                <a:lnTo>
                  <a:pt x="1125092" y="1030986"/>
                </a:lnTo>
                <a:lnTo>
                  <a:pt x="1115443" y="1022309"/>
                </a:lnTo>
                <a:close/>
              </a:path>
              <a:path w="1182370" h="1064895">
                <a:moveTo>
                  <a:pt x="1132816" y="1002982"/>
                </a:moveTo>
                <a:lnTo>
                  <a:pt x="1115443" y="1022309"/>
                </a:lnTo>
                <a:lnTo>
                  <a:pt x="1125092" y="1030986"/>
                </a:lnTo>
                <a:lnTo>
                  <a:pt x="1142491" y="1011682"/>
                </a:lnTo>
                <a:lnTo>
                  <a:pt x="1132816" y="1002982"/>
                </a:lnTo>
                <a:close/>
              </a:path>
              <a:path w="1182370" h="1064895">
                <a:moveTo>
                  <a:pt x="1150112" y="983741"/>
                </a:moveTo>
                <a:lnTo>
                  <a:pt x="1132816" y="1002982"/>
                </a:lnTo>
                <a:lnTo>
                  <a:pt x="1142491" y="1011682"/>
                </a:lnTo>
                <a:lnTo>
                  <a:pt x="1125092" y="1030986"/>
                </a:lnTo>
                <a:lnTo>
                  <a:pt x="1168727" y="1030986"/>
                </a:lnTo>
                <a:lnTo>
                  <a:pt x="1150112" y="983741"/>
                </a:lnTo>
                <a:close/>
              </a:path>
              <a:path w="1182370" h="1064895">
                <a:moveTo>
                  <a:pt x="17271" y="0"/>
                </a:moveTo>
                <a:lnTo>
                  <a:pt x="0" y="19303"/>
                </a:lnTo>
                <a:lnTo>
                  <a:pt x="1115443" y="1022309"/>
                </a:lnTo>
                <a:lnTo>
                  <a:pt x="1132816" y="1002982"/>
                </a:lnTo>
                <a:lnTo>
                  <a:pt x="17271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Фотоэлемент контроля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17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798867" y="1179884"/>
            <a:ext cx="4210520" cy="3558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2374688" y="2983580"/>
            <a:ext cx="1058878" cy="881812"/>
          </a:xfrm>
          <a:custGeom>
            <a:avLst/>
            <a:gdLst/>
            <a:ahLst/>
            <a:cxnLst/>
            <a:rect l="l" t="t" r="r" b="b"/>
            <a:pathLst>
              <a:path w="1226820" h="906779">
                <a:moveTo>
                  <a:pt x="0" y="453389"/>
                </a:moveTo>
                <a:lnTo>
                  <a:pt x="2506" y="412115"/>
                </a:lnTo>
                <a:lnTo>
                  <a:pt x="9880" y="371881"/>
                </a:lnTo>
                <a:lnTo>
                  <a:pt x="21907" y="332845"/>
                </a:lnTo>
                <a:lnTo>
                  <a:pt x="38369" y="295169"/>
                </a:lnTo>
                <a:lnTo>
                  <a:pt x="59051" y="259013"/>
                </a:lnTo>
                <a:lnTo>
                  <a:pt x="83735" y="224535"/>
                </a:lnTo>
                <a:lnTo>
                  <a:pt x="112206" y="191897"/>
                </a:lnTo>
                <a:lnTo>
                  <a:pt x="144246" y="161258"/>
                </a:lnTo>
                <a:lnTo>
                  <a:pt x="179641" y="132778"/>
                </a:lnTo>
                <a:lnTo>
                  <a:pt x="218173" y="106617"/>
                </a:lnTo>
                <a:lnTo>
                  <a:pt x="259626" y="82934"/>
                </a:lnTo>
                <a:lnTo>
                  <a:pt x="303784" y="61891"/>
                </a:lnTo>
                <a:lnTo>
                  <a:pt x="350429" y="43646"/>
                </a:lnTo>
                <a:lnTo>
                  <a:pt x="399347" y="28360"/>
                </a:lnTo>
                <a:lnTo>
                  <a:pt x="450320" y="16192"/>
                </a:lnTo>
                <a:lnTo>
                  <a:pt x="503133" y="7303"/>
                </a:lnTo>
                <a:lnTo>
                  <a:pt x="557568" y="1852"/>
                </a:lnTo>
                <a:lnTo>
                  <a:pt x="613409" y="0"/>
                </a:lnTo>
                <a:lnTo>
                  <a:pt x="669251" y="1852"/>
                </a:lnTo>
                <a:lnTo>
                  <a:pt x="723686" y="7303"/>
                </a:lnTo>
                <a:lnTo>
                  <a:pt x="776499" y="16192"/>
                </a:lnTo>
                <a:lnTo>
                  <a:pt x="827472" y="28360"/>
                </a:lnTo>
                <a:lnTo>
                  <a:pt x="876390" y="43646"/>
                </a:lnTo>
                <a:lnTo>
                  <a:pt x="923035" y="61891"/>
                </a:lnTo>
                <a:lnTo>
                  <a:pt x="967193" y="82934"/>
                </a:lnTo>
                <a:lnTo>
                  <a:pt x="1008646" y="106617"/>
                </a:lnTo>
                <a:lnTo>
                  <a:pt x="1047178" y="132778"/>
                </a:lnTo>
                <a:lnTo>
                  <a:pt x="1082573" y="161258"/>
                </a:lnTo>
                <a:lnTo>
                  <a:pt x="1114613" y="191897"/>
                </a:lnTo>
                <a:lnTo>
                  <a:pt x="1143084" y="224535"/>
                </a:lnTo>
                <a:lnTo>
                  <a:pt x="1167768" y="259013"/>
                </a:lnTo>
                <a:lnTo>
                  <a:pt x="1188450" y="295169"/>
                </a:lnTo>
                <a:lnTo>
                  <a:pt x="1204912" y="332845"/>
                </a:lnTo>
                <a:lnTo>
                  <a:pt x="1216939" y="371881"/>
                </a:lnTo>
                <a:lnTo>
                  <a:pt x="1224313" y="412115"/>
                </a:lnTo>
                <a:lnTo>
                  <a:pt x="1226820" y="453389"/>
                </a:lnTo>
                <a:lnTo>
                  <a:pt x="1224313" y="494664"/>
                </a:lnTo>
                <a:lnTo>
                  <a:pt x="1216939" y="534898"/>
                </a:lnTo>
                <a:lnTo>
                  <a:pt x="1204912" y="573934"/>
                </a:lnTo>
                <a:lnTo>
                  <a:pt x="1188450" y="611610"/>
                </a:lnTo>
                <a:lnTo>
                  <a:pt x="1167768" y="647766"/>
                </a:lnTo>
                <a:lnTo>
                  <a:pt x="1143084" y="682244"/>
                </a:lnTo>
                <a:lnTo>
                  <a:pt x="1114613" y="714882"/>
                </a:lnTo>
                <a:lnTo>
                  <a:pt x="1082573" y="745521"/>
                </a:lnTo>
                <a:lnTo>
                  <a:pt x="1047178" y="774001"/>
                </a:lnTo>
                <a:lnTo>
                  <a:pt x="1008646" y="800162"/>
                </a:lnTo>
                <a:lnTo>
                  <a:pt x="967193" y="823845"/>
                </a:lnTo>
                <a:lnTo>
                  <a:pt x="923036" y="844888"/>
                </a:lnTo>
                <a:lnTo>
                  <a:pt x="876390" y="863133"/>
                </a:lnTo>
                <a:lnTo>
                  <a:pt x="827472" y="878419"/>
                </a:lnTo>
                <a:lnTo>
                  <a:pt x="776499" y="890587"/>
                </a:lnTo>
                <a:lnTo>
                  <a:pt x="723686" y="899476"/>
                </a:lnTo>
                <a:lnTo>
                  <a:pt x="669251" y="904927"/>
                </a:lnTo>
                <a:lnTo>
                  <a:pt x="613409" y="906780"/>
                </a:lnTo>
                <a:lnTo>
                  <a:pt x="557568" y="904927"/>
                </a:lnTo>
                <a:lnTo>
                  <a:pt x="503133" y="899476"/>
                </a:lnTo>
                <a:lnTo>
                  <a:pt x="450320" y="890587"/>
                </a:lnTo>
                <a:lnTo>
                  <a:pt x="399347" y="878419"/>
                </a:lnTo>
                <a:lnTo>
                  <a:pt x="350429" y="863133"/>
                </a:lnTo>
                <a:lnTo>
                  <a:pt x="303783" y="844888"/>
                </a:lnTo>
                <a:lnTo>
                  <a:pt x="259626" y="823845"/>
                </a:lnTo>
                <a:lnTo>
                  <a:pt x="218173" y="800162"/>
                </a:lnTo>
                <a:lnTo>
                  <a:pt x="179641" y="774001"/>
                </a:lnTo>
                <a:lnTo>
                  <a:pt x="144246" y="745521"/>
                </a:lnTo>
                <a:lnTo>
                  <a:pt x="112206" y="714882"/>
                </a:lnTo>
                <a:lnTo>
                  <a:pt x="83735" y="682243"/>
                </a:lnTo>
                <a:lnTo>
                  <a:pt x="59051" y="647766"/>
                </a:lnTo>
                <a:lnTo>
                  <a:pt x="38369" y="611610"/>
                </a:lnTo>
                <a:lnTo>
                  <a:pt x="21907" y="573934"/>
                </a:lnTo>
                <a:lnTo>
                  <a:pt x="9880" y="534898"/>
                </a:lnTo>
                <a:lnTo>
                  <a:pt x="2506" y="494664"/>
                </a:lnTo>
                <a:lnTo>
                  <a:pt x="0" y="453389"/>
                </a:lnTo>
                <a:close/>
              </a:path>
            </a:pathLst>
          </a:custGeom>
          <a:ln w="28956">
            <a:solidFill>
              <a:srgbClr val="FFB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5157497" y="1179884"/>
            <a:ext cx="4214466" cy="3559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 rot="2605990">
            <a:off x="2192926" y="3527133"/>
            <a:ext cx="1112604" cy="1380800"/>
          </a:xfrm>
          <a:custGeom>
            <a:avLst/>
            <a:gdLst/>
            <a:ahLst/>
            <a:cxnLst/>
            <a:rect l="l" t="t" r="r" b="b"/>
            <a:pathLst>
              <a:path w="1837689" h="1711960">
                <a:moveTo>
                  <a:pt x="65687" y="43446"/>
                </a:moveTo>
                <a:lnTo>
                  <a:pt x="48055" y="62388"/>
                </a:lnTo>
                <a:lnTo>
                  <a:pt x="1819909" y="1711871"/>
                </a:lnTo>
                <a:lnTo>
                  <a:pt x="1837562" y="1692910"/>
                </a:lnTo>
                <a:lnTo>
                  <a:pt x="65687" y="43446"/>
                </a:lnTo>
                <a:close/>
              </a:path>
              <a:path w="1837689" h="1711960">
                <a:moveTo>
                  <a:pt x="0" y="0"/>
                </a:moveTo>
                <a:lnTo>
                  <a:pt x="30352" y="81406"/>
                </a:lnTo>
                <a:lnTo>
                  <a:pt x="48055" y="62388"/>
                </a:lnTo>
                <a:lnTo>
                  <a:pt x="38607" y="53593"/>
                </a:lnTo>
                <a:lnTo>
                  <a:pt x="56261" y="34670"/>
                </a:lnTo>
                <a:lnTo>
                  <a:pt x="73855" y="34670"/>
                </a:lnTo>
                <a:lnTo>
                  <a:pt x="83312" y="24511"/>
                </a:lnTo>
                <a:lnTo>
                  <a:pt x="0" y="0"/>
                </a:lnTo>
                <a:close/>
              </a:path>
              <a:path w="1837689" h="1711960">
                <a:moveTo>
                  <a:pt x="56261" y="34670"/>
                </a:moveTo>
                <a:lnTo>
                  <a:pt x="38607" y="53593"/>
                </a:lnTo>
                <a:lnTo>
                  <a:pt x="48055" y="62388"/>
                </a:lnTo>
                <a:lnTo>
                  <a:pt x="65687" y="43446"/>
                </a:lnTo>
                <a:lnTo>
                  <a:pt x="56261" y="34670"/>
                </a:lnTo>
                <a:close/>
              </a:path>
              <a:path w="1837689" h="1711960">
                <a:moveTo>
                  <a:pt x="73855" y="34670"/>
                </a:moveTo>
                <a:lnTo>
                  <a:pt x="56261" y="34670"/>
                </a:lnTo>
                <a:lnTo>
                  <a:pt x="65687" y="43446"/>
                </a:lnTo>
                <a:lnTo>
                  <a:pt x="73855" y="3467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 txBox="1"/>
          <p:nvPr/>
        </p:nvSpPr>
        <p:spPr>
          <a:xfrm>
            <a:off x="791756" y="5041061"/>
            <a:ext cx="49885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35" dirty="0">
                <a:cs typeface="Lucida Sans"/>
              </a:rPr>
              <a:t>Фотоэлемент контроля прогиба листа и включения аварийного охлаждения</a:t>
            </a:r>
            <a:endParaRPr sz="1600" dirty="0">
              <a:cs typeface="Lucida Sans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0" name="Прямоугольник 29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Полилиния 30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8" name="Прямоугольник 27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Кольцо 28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4" name="Прямоугольник 23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3" name="Прямоугольник 12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6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Фотоэлемент контроля раздутия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18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2" name="object 2"/>
          <p:cNvSpPr txBox="1"/>
          <p:nvPr/>
        </p:nvSpPr>
        <p:spPr>
          <a:xfrm>
            <a:off x="2052090" y="5432622"/>
            <a:ext cx="5248116" cy="502341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lang="ru-RU" sz="1600" spc="-28" dirty="0">
                <a:cs typeface="Lucida Sans"/>
              </a:rPr>
              <a:t>Фотоэлемент контролирует верхнюю границу при раздувании листа перед прессованием</a:t>
            </a:r>
            <a:endParaRPr sz="1600" dirty="0">
              <a:cs typeface="Lucida Sans"/>
            </a:endParaRPr>
          </a:p>
        </p:txBody>
      </p:sp>
      <p:sp>
        <p:nvSpPr>
          <p:cNvPr id="33" name="object 5"/>
          <p:cNvSpPr/>
          <p:nvPr/>
        </p:nvSpPr>
        <p:spPr>
          <a:xfrm>
            <a:off x="4774693" y="2090451"/>
            <a:ext cx="4715255" cy="2987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36" name="object 7"/>
          <p:cNvSpPr/>
          <p:nvPr/>
        </p:nvSpPr>
        <p:spPr>
          <a:xfrm>
            <a:off x="4631158" y="2601229"/>
            <a:ext cx="2349063" cy="2685455"/>
          </a:xfrm>
          <a:custGeom>
            <a:avLst/>
            <a:gdLst/>
            <a:ahLst/>
            <a:cxnLst/>
            <a:rect l="l" t="t" r="r" b="b"/>
            <a:pathLst>
              <a:path w="2891154" h="3305175">
                <a:moveTo>
                  <a:pt x="2829942" y="49992"/>
                </a:moveTo>
                <a:lnTo>
                  <a:pt x="0" y="3287776"/>
                </a:lnTo>
                <a:lnTo>
                  <a:pt x="19558" y="3304819"/>
                </a:lnTo>
                <a:lnTo>
                  <a:pt x="2849461" y="67055"/>
                </a:lnTo>
                <a:lnTo>
                  <a:pt x="2829942" y="49992"/>
                </a:lnTo>
                <a:close/>
              </a:path>
              <a:path w="2891154" h="3305175">
                <a:moveTo>
                  <a:pt x="2880380" y="40259"/>
                </a:moveTo>
                <a:lnTo>
                  <a:pt x="2838449" y="40259"/>
                </a:lnTo>
                <a:lnTo>
                  <a:pt x="2858008" y="57277"/>
                </a:lnTo>
                <a:lnTo>
                  <a:pt x="2849461" y="67055"/>
                </a:lnTo>
                <a:lnTo>
                  <a:pt x="2868930" y="84074"/>
                </a:lnTo>
                <a:lnTo>
                  <a:pt x="2880380" y="40259"/>
                </a:lnTo>
                <a:close/>
              </a:path>
              <a:path w="2891154" h="3305175">
                <a:moveTo>
                  <a:pt x="2838449" y="40259"/>
                </a:moveTo>
                <a:lnTo>
                  <a:pt x="2829942" y="49992"/>
                </a:lnTo>
                <a:lnTo>
                  <a:pt x="2849461" y="67055"/>
                </a:lnTo>
                <a:lnTo>
                  <a:pt x="2858008" y="57277"/>
                </a:lnTo>
                <a:lnTo>
                  <a:pt x="2838449" y="40259"/>
                </a:lnTo>
                <a:close/>
              </a:path>
              <a:path w="2891154" h="3305175">
                <a:moveTo>
                  <a:pt x="2890901" y="0"/>
                </a:moveTo>
                <a:lnTo>
                  <a:pt x="2810383" y="32893"/>
                </a:lnTo>
                <a:lnTo>
                  <a:pt x="2829942" y="49992"/>
                </a:lnTo>
                <a:lnTo>
                  <a:pt x="2838449" y="40259"/>
                </a:lnTo>
                <a:lnTo>
                  <a:pt x="2880380" y="40259"/>
                </a:lnTo>
                <a:lnTo>
                  <a:pt x="2890901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37" name="object 8"/>
          <p:cNvSpPr/>
          <p:nvPr/>
        </p:nvSpPr>
        <p:spPr>
          <a:xfrm>
            <a:off x="6817804" y="2040901"/>
            <a:ext cx="525007" cy="542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38" name="object 9"/>
          <p:cNvSpPr/>
          <p:nvPr/>
        </p:nvSpPr>
        <p:spPr>
          <a:xfrm>
            <a:off x="6864239" y="2068782"/>
            <a:ext cx="435967" cy="453509"/>
          </a:xfrm>
          <a:custGeom>
            <a:avLst/>
            <a:gdLst/>
            <a:ahLst/>
            <a:cxnLst/>
            <a:rect l="l" t="t" r="r" b="b"/>
            <a:pathLst>
              <a:path w="536575" h="558164">
                <a:moveTo>
                  <a:pt x="0" y="278891"/>
                </a:moveTo>
                <a:lnTo>
                  <a:pt x="4323" y="228754"/>
                </a:lnTo>
                <a:lnTo>
                  <a:pt x="16786" y="181568"/>
                </a:lnTo>
                <a:lnTo>
                  <a:pt x="36632" y="138119"/>
                </a:lnTo>
                <a:lnTo>
                  <a:pt x="63100" y="99195"/>
                </a:lnTo>
                <a:lnTo>
                  <a:pt x="95432" y="65584"/>
                </a:lnTo>
                <a:lnTo>
                  <a:pt x="132870" y="38071"/>
                </a:lnTo>
                <a:lnTo>
                  <a:pt x="174653" y="17445"/>
                </a:lnTo>
                <a:lnTo>
                  <a:pt x="220024" y="4492"/>
                </a:lnTo>
                <a:lnTo>
                  <a:pt x="268224" y="0"/>
                </a:lnTo>
                <a:lnTo>
                  <a:pt x="316423" y="4492"/>
                </a:lnTo>
                <a:lnTo>
                  <a:pt x="361794" y="17445"/>
                </a:lnTo>
                <a:lnTo>
                  <a:pt x="403577" y="38071"/>
                </a:lnTo>
                <a:lnTo>
                  <a:pt x="441015" y="65584"/>
                </a:lnTo>
                <a:lnTo>
                  <a:pt x="473347" y="99195"/>
                </a:lnTo>
                <a:lnTo>
                  <a:pt x="499815" y="138119"/>
                </a:lnTo>
                <a:lnTo>
                  <a:pt x="519661" y="181568"/>
                </a:lnTo>
                <a:lnTo>
                  <a:pt x="532124" y="228754"/>
                </a:lnTo>
                <a:lnTo>
                  <a:pt x="536448" y="278891"/>
                </a:lnTo>
                <a:lnTo>
                  <a:pt x="532124" y="329029"/>
                </a:lnTo>
                <a:lnTo>
                  <a:pt x="519661" y="376215"/>
                </a:lnTo>
                <a:lnTo>
                  <a:pt x="499815" y="419664"/>
                </a:lnTo>
                <a:lnTo>
                  <a:pt x="473347" y="458588"/>
                </a:lnTo>
                <a:lnTo>
                  <a:pt x="441015" y="492199"/>
                </a:lnTo>
                <a:lnTo>
                  <a:pt x="403577" y="519712"/>
                </a:lnTo>
                <a:lnTo>
                  <a:pt x="361794" y="540338"/>
                </a:lnTo>
                <a:lnTo>
                  <a:pt x="316423" y="553291"/>
                </a:lnTo>
                <a:lnTo>
                  <a:pt x="268224" y="557784"/>
                </a:lnTo>
                <a:lnTo>
                  <a:pt x="220024" y="553291"/>
                </a:lnTo>
                <a:lnTo>
                  <a:pt x="174653" y="540338"/>
                </a:lnTo>
                <a:lnTo>
                  <a:pt x="132870" y="519712"/>
                </a:lnTo>
                <a:lnTo>
                  <a:pt x="95432" y="492199"/>
                </a:lnTo>
                <a:lnTo>
                  <a:pt x="63100" y="458588"/>
                </a:lnTo>
                <a:lnTo>
                  <a:pt x="36632" y="419664"/>
                </a:lnTo>
                <a:lnTo>
                  <a:pt x="16786" y="376215"/>
                </a:lnTo>
                <a:lnTo>
                  <a:pt x="4323" y="329029"/>
                </a:lnTo>
                <a:lnTo>
                  <a:pt x="0" y="278891"/>
                </a:lnTo>
                <a:close/>
              </a:path>
            </a:pathLst>
          </a:custGeom>
          <a:ln w="28956">
            <a:solidFill>
              <a:srgbClr val="EC9738"/>
            </a:solidFill>
          </a:ln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39" name="object 10"/>
          <p:cNvSpPr/>
          <p:nvPr/>
        </p:nvSpPr>
        <p:spPr>
          <a:xfrm>
            <a:off x="195643" y="2090451"/>
            <a:ext cx="4442841" cy="2987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40" name="object 12"/>
          <p:cNvSpPr/>
          <p:nvPr/>
        </p:nvSpPr>
        <p:spPr>
          <a:xfrm>
            <a:off x="3212639" y="3708225"/>
            <a:ext cx="1258888" cy="1577737"/>
          </a:xfrm>
          <a:custGeom>
            <a:avLst/>
            <a:gdLst/>
            <a:ahLst/>
            <a:cxnLst/>
            <a:rect l="l" t="t" r="r" b="b"/>
            <a:pathLst>
              <a:path w="1549400" h="1941829">
                <a:moveTo>
                  <a:pt x="58538" y="52745"/>
                </a:moveTo>
                <a:lnTo>
                  <a:pt x="38250" y="68882"/>
                </a:lnTo>
                <a:lnTo>
                  <a:pt x="1528826" y="1941563"/>
                </a:lnTo>
                <a:lnTo>
                  <a:pt x="1549146" y="1925421"/>
                </a:lnTo>
                <a:lnTo>
                  <a:pt x="58538" y="52745"/>
                </a:lnTo>
                <a:close/>
              </a:path>
              <a:path w="1549400" h="1941829">
                <a:moveTo>
                  <a:pt x="0" y="0"/>
                </a:moveTo>
                <a:lnTo>
                  <a:pt x="18034" y="84962"/>
                </a:lnTo>
                <a:lnTo>
                  <a:pt x="38250" y="68882"/>
                </a:lnTo>
                <a:lnTo>
                  <a:pt x="30226" y="58800"/>
                </a:lnTo>
                <a:lnTo>
                  <a:pt x="50419" y="42544"/>
                </a:lnTo>
                <a:lnTo>
                  <a:pt x="71362" y="42544"/>
                </a:lnTo>
                <a:lnTo>
                  <a:pt x="78867" y="36575"/>
                </a:lnTo>
                <a:lnTo>
                  <a:pt x="0" y="0"/>
                </a:lnTo>
                <a:close/>
              </a:path>
              <a:path w="1549400" h="1941829">
                <a:moveTo>
                  <a:pt x="50419" y="42544"/>
                </a:moveTo>
                <a:lnTo>
                  <a:pt x="30226" y="58800"/>
                </a:lnTo>
                <a:lnTo>
                  <a:pt x="38250" y="68882"/>
                </a:lnTo>
                <a:lnTo>
                  <a:pt x="58538" y="52745"/>
                </a:lnTo>
                <a:lnTo>
                  <a:pt x="50419" y="42544"/>
                </a:lnTo>
                <a:close/>
              </a:path>
              <a:path w="1549400" h="1941829">
                <a:moveTo>
                  <a:pt x="71362" y="42544"/>
                </a:moveTo>
                <a:lnTo>
                  <a:pt x="50419" y="42544"/>
                </a:lnTo>
                <a:lnTo>
                  <a:pt x="58538" y="52745"/>
                </a:lnTo>
                <a:lnTo>
                  <a:pt x="71362" y="42544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grpSp>
        <p:nvGrpSpPr>
          <p:cNvPr id="12" name="Группа 11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7" name="Прямоугольник 26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Полилиния 27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Группа 18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5" name="Прямоугольник 24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Кольцо 25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" name="Группа 19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1" name="Прямоугольник 20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4" name="Группа 13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5" name="Прямоугольник 14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20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Охлаждение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19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5601301" y="5087214"/>
            <a:ext cx="373810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20" dirty="0">
                <a:cs typeface="Lucida Sans"/>
              </a:rPr>
              <a:t>ЧПУ – страница контроля охлаждения</a:t>
            </a:r>
            <a:endParaRPr sz="1600" dirty="0">
              <a:cs typeface="Lucida Sans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806969" y="5087214"/>
            <a:ext cx="362413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70" dirty="0">
                <a:cs typeface="Lucida Sans"/>
              </a:rPr>
              <a:t>Охлаждение с помощью высокопроизводительных вентиляторов</a:t>
            </a:r>
            <a:endParaRPr sz="1600" dirty="0">
              <a:cs typeface="Lucida Sans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610658" y="1435167"/>
            <a:ext cx="4016760" cy="3506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4793673" y="1476282"/>
            <a:ext cx="4418549" cy="3465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8" name="Прямоугольник 27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Полилиния 28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6" name="Прямоугольник 25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Кольцо 26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8" name="Прямоугольник 17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2" name="Прямоугольник 11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98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465" y="642938"/>
            <a:ext cx="5870644" cy="496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0" name="Заголовок 1"/>
          <p:cNvSpPr txBox="1">
            <a:spLocks/>
          </p:cNvSpPr>
          <p:nvPr/>
        </p:nvSpPr>
        <p:spPr bwMode="auto">
          <a:xfrm>
            <a:off x="4353276" y="3112514"/>
            <a:ext cx="1499919" cy="5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275" b="1" kern="0" dirty="0"/>
              <a:t>ПРАВИЛА</a:t>
            </a:r>
            <a:br>
              <a:rPr lang="ru-RU" sz="2275" b="1" kern="0" dirty="0"/>
            </a:br>
            <a:endParaRPr lang="ru-RU" sz="2275" b="1" kern="0" dirty="0"/>
          </a:p>
        </p:txBody>
      </p:sp>
      <p:pic>
        <p:nvPicPr>
          <p:cNvPr id="1003" name="Picture 7" descr="C:\Users\lavrishenkovaEO\Documents\Вебинар\иконки\png\007-alarm-clock.png"/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197" y="1076448"/>
            <a:ext cx="679975" cy="6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0" name="Прямоугольник 127999"/>
          <p:cNvSpPr/>
          <p:nvPr/>
        </p:nvSpPr>
        <p:spPr>
          <a:xfrm>
            <a:off x="2192195" y="2670855"/>
            <a:ext cx="1579407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19" b="1" dirty="0">
                <a:solidFill>
                  <a:schemeClr val="accent1"/>
                </a:solidFill>
              </a:rPr>
              <a:t>Следуем времени</a:t>
            </a:r>
            <a:endParaRPr lang="ru-RU" sz="1219" dirty="0">
              <a:solidFill>
                <a:schemeClr val="accent1"/>
              </a:solidFill>
            </a:endParaRPr>
          </a:p>
        </p:txBody>
      </p:sp>
      <p:pic>
        <p:nvPicPr>
          <p:cNvPr id="1006" name="Picture 5" descr="C:\Users\lavrishenkovaEO\Documents\Вебинар\иконки\png\004-evaluation.png"/>
          <p:cNvPicPr>
            <a:picLocks noChangeAspect="1" noChangeArrowheads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392" y="1071839"/>
            <a:ext cx="689195" cy="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" name="Прямоугольник 1006"/>
          <p:cNvSpPr/>
          <p:nvPr/>
        </p:nvSpPr>
        <p:spPr>
          <a:xfrm>
            <a:off x="4053901" y="2678017"/>
            <a:ext cx="1826013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19" b="1" dirty="0">
                <a:solidFill>
                  <a:schemeClr val="accent1"/>
                </a:solidFill>
              </a:rPr>
              <a:t>Участвуем в опросах</a:t>
            </a:r>
          </a:p>
        </p:txBody>
      </p:sp>
      <p:sp>
        <p:nvSpPr>
          <p:cNvPr id="1008" name="Прямоугольник 1007"/>
          <p:cNvSpPr/>
          <p:nvPr/>
        </p:nvSpPr>
        <p:spPr>
          <a:xfrm>
            <a:off x="6210322" y="2663651"/>
            <a:ext cx="1781706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19" b="1" dirty="0">
                <a:solidFill>
                  <a:schemeClr val="accent1"/>
                </a:solidFill>
              </a:rPr>
              <a:t>Когда всё «зависло»</a:t>
            </a:r>
          </a:p>
        </p:txBody>
      </p:sp>
      <p:pic>
        <p:nvPicPr>
          <p:cNvPr id="1009" name="Picture 3" descr="C:\Users\lavrishenkovaEO\Documents\Вебинар\иконки\png\002-laptop.png"/>
          <p:cNvPicPr>
            <a:picLocks noChangeAspect="1" noChangeArrowheads="1"/>
          </p:cNvPicPr>
          <p:nvPr/>
        </p:nvPicPr>
        <p:blipFill>
          <a:blip r:embed="rId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425" y="917469"/>
            <a:ext cx="783018" cy="7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2" name="Прямоугольник 128001"/>
          <p:cNvSpPr/>
          <p:nvPr/>
        </p:nvSpPr>
        <p:spPr>
          <a:xfrm>
            <a:off x="6503579" y="1682365"/>
            <a:ext cx="1195191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389" indent="-77389">
              <a:buFont typeface="Arial" panose="020B0604020202020204" pitchFamily="34" charset="0"/>
              <a:buChar char="•"/>
            </a:pPr>
            <a:r>
              <a:rPr lang="ru-RU" sz="854" dirty="0">
                <a:solidFill>
                  <a:schemeClr val="bg1"/>
                </a:solidFill>
              </a:rPr>
              <a:t>подожди</a:t>
            </a:r>
          </a:p>
          <a:p>
            <a:pPr marL="77389" indent="-77389">
              <a:buFont typeface="Arial" panose="020B0604020202020204" pitchFamily="34" charset="0"/>
              <a:buChar char="•"/>
            </a:pPr>
            <a:r>
              <a:rPr lang="ru-RU" sz="854" dirty="0">
                <a:solidFill>
                  <a:schemeClr val="bg1"/>
                </a:solidFill>
              </a:rPr>
              <a:t>обнови страницу</a:t>
            </a:r>
          </a:p>
          <a:p>
            <a:pPr marL="77389" indent="-77389">
              <a:buFont typeface="Arial" panose="020B0604020202020204" pitchFamily="34" charset="0"/>
              <a:buChar char="•"/>
            </a:pPr>
            <a:r>
              <a:rPr lang="ru-RU" sz="854" dirty="0" err="1">
                <a:solidFill>
                  <a:schemeClr val="bg1"/>
                </a:solidFill>
              </a:rPr>
              <a:t>перезайди</a:t>
            </a:r>
            <a:r>
              <a:rPr lang="ru-RU" sz="854" dirty="0">
                <a:solidFill>
                  <a:schemeClr val="bg1"/>
                </a:solidFill>
              </a:rPr>
              <a:t> </a:t>
            </a:r>
          </a:p>
          <a:p>
            <a:pPr marL="77389" indent="-77389">
              <a:buFont typeface="Arial" panose="020B0604020202020204" pitchFamily="34" charset="0"/>
              <a:buChar char="•"/>
            </a:pPr>
            <a:r>
              <a:rPr lang="ru-RU" sz="854" dirty="0">
                <a:solidFill>
                  <a:schemeClr val="bg1"/>
                </a:solidFill>
              </a:rPr>
              <a:t>Посмотри в </a:t>
            </a:r>
          </a:p>
          <a:p>
            <a:r>
              <a:rPr lang="ru-RU" sz="854" dirty="0">
                <a:solidFill>
                  <a:schemeClr val="bg1"/>
                </a:solidFill>
              </a:rPr>
              <a:t>   записи</a:t>
            </a:r>
          </a:p>
        </p:txBody>
      </p:sp>
      <p:pic>
        <p:nvPicPr>
          <p:cNvPr id="1011" name="Picture 6" descr="C:\Users\lavrishenkovaEO\Documents\Вебинар\иконки\png\006-technology.png"/>
          <p:cNvPicPr>
            <a:picLocks noChangeAspect="1" noChangeArrowheads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664" y="4558882"/>
            <a:ext cx="807679" cy="8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" name="Picture 4" descr="C:\Users\lavrishenkovaEO\Documents\Вебинар\иконки\png\003-happy.png"/>
          <p:cNvPicPr>
            <a:picLocks noChangeAspect="1" noChangeArrowheads="1"/>
          </p:cNvPicPr>
          <p:nvPr/>
        </p:nvPicPr>
        <p:blipFill>
          <a:blip r:embed="rId9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75" y="4540889"/>
            <a:ext cx="843666" cy="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Picture 2" descr="C:\Users\lavrishenkovaEO\Documents\Вебинар\иконки\png\001-error.png"/>
          <p:cNvPicPr>
            <a:picLocks noChangeAspect="1" noChangeArrowheads="1"/>
          </p:cNvPicPr>
          <p:nvPr/>
        </p:nvPicPr>
        <p:blipFill>
          <a:blip r:embed="rId10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473" y="4567001"/>
            <a:ext cx="791444" cy="7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" name="Прямоугольник 1013"/>
          <p:cNvSpPr/>
          <p:nvPr/>
        </p:nvSpPr>
        <p:spPr>
          <a:xfrm>
            <a:off x="2376790" y="3599034"/>
            <a:ext cx="1247008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19" b="1" dirty="0">
                <a:solidFill>
                  <a:schemeClr val="accent1"/>
                </a:solidFill>
              </a:rPr>
              <a:t>Пишем в чате</a:t>
            </a:r>
          </a:p>
        </p:txBody>
      </p:sp>
      <p:sp>
        <p:nvSpPr>
          <p:cNvPr id="1015" name="Прямоугольник 1014"/>
          <p:cNvSpPr/>
          <p:nvPr/>
        </p:nvSpPr>
        <p:spPr>
          <a:xfrm>
            <a:off x="3971445" y="3596509"/>
            <a:ext cx="1637564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19" b="1" dirty="0">
                <a:solidFill>
                  <a:schemeClr val="accent1"/>
                </a:solidFill>
              </a:rPr>
              <a:t>Выражаем эмоции</a:t>
            </a:r>
          </a:p>
        </p:txBody>
      </p:sp>
      <p:sp>
        <p:nvSpPr>
          <p:cNvPr id="1016" name="Прямоугольник 1015"/>
          <p:cNvSpPr/>
          <p:nvPr/>
        </p:nvSpPr>
        <p:spPr>
          <a:xfrm>
            <a:off x="6034980" y="3599034"/>
            <a:ext cx="1821909" cy="279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19" b="1" dirty="0">
                <a:solidFill>
                  <a:schemeClr val="accent1"/>
                </a:solidFill>
              </a:rPr>
              <a:t>Ведущий вернется </a:t>
            </a:r>
            <a:r>
              <a:rPr lang="ru-RU" sz="1219" b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ru-RU" sz="1219" b="1" dirty="0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38802" y="6340433"/>
            <a:ext cx="7064945" cy="267643"/>
          </a:xfr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Контрформа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20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5339197" y="5003198"/>
            <a:ext cx="456680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20" dirty="0">
                <a:cs typeface="Lucida Sans"/>
              </a:rPr>
              <a:t>ЧПУ – страница контроля и управления контр формой</a:t>
            </a:r>
            <a:endParaRPr sz="1600" dirty="0">
              <a:cs typeface="Lucida Sans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1202132" y="5003198"/>
            <a:ext cx="31491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75" dirty="0">
                <a:cs typeface="Lucida Sans"/>
              </a:rPr>
              <a:t>Контр форма для сложных изделий</a:t>
            </a:r>
            <a:endParaRPr sz="1600" dirty="0">
              <a:cs typeface="Lucida Sans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332634" y="1476109"/>
            <a:ext cx="4888162" cy="3317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5339197" y="1476108"/>
            <a:ext cx="4441386" cy="3317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8" name="Прямоугольник 27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Полилиния 28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6" name="Прямоугольник 25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Кольцо 26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8" name="Прямоугольник 17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2" name="Прямоугольник 11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710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Форма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21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1280961" y="4934242"/>
            <a:ext cx="352682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spc="-40" dirty="0">
                <a:cs typeface="Lucida Sans"/>
              </a:rPr>
              <a:t>Жесткая структура механизма перемещения </a:t>
            </a:r>
            <a:r>
              <a:rPr lang="ru-RU" sz="1600" spc="-40" dirty="0" smtClean="0">
                <a:cs typeface="Lucida Sans"/>
              </a:rPr>
              <a:t>формы</a:t>
            </a:r>
            <a:r>
              <a:rPr lang="en-US" sz="1600" spc="-40" dirty="0" smtClean="0">
                <a:cs typeface="Lucida Sans"/>
              </a:rPr>
              <a:t> </a:t>
            </a:r>
            <a:br>
              <a:rPr lang="en-US" sz="1600" spc="-40" dirty="0" smtClean="0">
                <a:cs typeface="Lucida Sans"/>
              </a:rPr>
            </a:br>
            <a:endParaRPr sz="1600" dirty="0">
              <a:cs typeface="Lucida Sans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5250072" y="1318859"/>
            <a:ext cx="4376703" cy="361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458949" y="1298362"/>
            <a:ext cx="4542924" cy="3564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692358" y="4934242"/>
            <a:ext cx="3492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spc="-20" dirty="0">
                <a:cs typeface="Lucida Sans"/>
              </a:rPr>
              <a:t>ЧПУ: информация, связанная с положением и движением формы, как положение, скорость подъема и опускания формы</a:t>
            </a:r>
            <a:endParaRPr lang="ru-RU" sz="1600" dirty="0">
              <a:cs typeface="Lucida San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0" name="Прямоугольник 29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Полилиния 30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8" name="Прямоугольник 27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Кольцо 28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Группа 18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4" name="Прямоугольник 23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4" name="Прямоугольник 13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355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Система автозагрузки и выгрузки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22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16"/>
          <p:cNvSpPr txBox="1"/>
          <p:nvPr/>
        </p:nvSpPr>
        <p:spPr>
          <a:xfrm>
            <a:off x="6022018" y="4866240"/>
            <a:ext cx="37585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30" dirty="0">
                <a:cs typeface="Lucida Sans"/>
              </a:rPr>
              <a:t>Специальное решение для </a:t>
            </a:r>
            <a:r>
              <a:rPr lang="ru-RU" sz="1600" spc="-30" dirty="0" err="1">
                <a:cs typeface="Lucida Sans"/>
              </a:rPr>
              <a:t>автовыгрузки</a:t>
            </a:r>
            <a:r>
              <a:rPr lang="ru-RU" sz="1600" spc="-30" dirty="0">
                <a:cs typeface="Lucida Sans"/>
              </a:rPr>
              <a:t> изделия</a:t>
            </a:r>
            <a:endParaRPr sz="1600" dirty="0">
              <a:cs typeface="Lucida Sans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336221" y="4820699"/>
            <a:ext cx="4845379" cy="146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7300"/>
              </a:lnSpc>
              <a:spcBef>
                <a:spcPts val="95"/>
              </a:spcBef>
            </a:pPr>
            <a:r>
              <a:rPr lang="ru-RU" sz="1600" spc="-60" dirty="0">
                <a:cs typeface="Lucida Sans"/>
              </a:rPr>
              <a:t>Загрузка и выгрузка возможна с левой или правой стороны. Максимальный вес пакета листов 2 тонны. Максимальная высота пачки 1000 мм. Максимальная регулировка положения листа +/- 100 мм</a:t>
            </a:r>
            <a:endParaRPr sz="1600" dirty="0">
              <a:cs typeface="Lucida Sans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5444226" y="1221616"/>
            <a:ext cx="4078465" cy="3331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+mj-lt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766654" y="1221616"/>
            <a:ext cx="4525784" cy="3432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+mj-lt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2245151" y="1855605"/>
            <a:ext cx="2650490" cy="2798445"/>
          </a:xfrm>
          <a:custGeom>
            <a:avLst/>
            <a:gdLst/>
            <a:ahLst/>
            <a:cxnLst/>
            <a:rect l="l" t="t" r="r" b="b"/>
            <a:pathLst>
              <a:path w="2650490" h="2798445">
                <a:moveTo>
                  <a:pt x="0" y="1399032"/>
                </a:moveTo>
                <a:lnTo>
                  <a:pt x="801" y="1349916"/>
                </a:lnTo>
                <a:lnTo>
                  <a:pt x="3187" y="1301225"/>
                </a:lnTo>
                <a:lnTo>
                  <a:pt x="7132" y="1252987"/>
                </a:lnTo>
                <a:lnTo>
                  <a:pt x="12609" y="1205230"/>
                </a:lnTo>
                <a:lnTo>
                  <a:pt x="19593" y="1157981"/>
                </a:lnTo>
                <a:lnTo>
                  <a:pt x="28057" y="1111268"/>
                </a:lnTo>
                <a:lnTo>
                  <a:pt x="37974" y="1065119"/>
                </a:lnTo>
                <a:lnTo>
                  <a:pt x="49319" y="1019561"/>
                </a:lnTo>
                <a:lnTo>
                  <a:pt x="62065" y="974623"/>
                </a:lnTo>
                <a:lnTo>
                  <a:pt x="76185" y="930332"/>
                </a:lnTo>
                <a:lnTo>
                  <a:pt x="91654" y="886716"/>
                </a:lnTo>
                <a:lnTo>
                  <a:pt x="108446" y="843802"/>
                </a:lnTo>
                <a:lnTo>
                  <a:pt x="126534" y="801619"/>
                </a:lnTo>
                <a:lnTo>
                  <a:pt x="145891" y="760194"/>
                </a:lnTo>
                <a:lnTo>
                  <a:pt x="166492" y="719554"/>
                </a:lnTo>
                <a:lnTo>
                  <a:pt x="188310" y="679728"/>
                </a:lnTo>
                <a:lnTo>
                  <a:pt x="211320" y="640744"/>
                </a:lnTo>
                <a:lnTo>
                  <a:pt x="235493" y="602628"/>
                </a:lnTo>
                <a:lnTo>
                  <a:pt x="260806" y="565409"/>
                </a:lnTo>
                <a:lnTo>
                  <a:pt x="287230" y="529115"/>
                </a:lnTo>
                <a:lnTo>
                  <a:pt x="314741" y="493772"/>
                </a:lnTo>
                <a:lnTo>
                  <a:pt x="343311" y="459410"/>
                </a:lnTo>
                <a:lnTo>
                  <a:pt x="372915" y="426056"/>
                </a:lnTo>
                <a:lnTo>
                  <a:pt x="403525" y="393737"/>
                </a:lnTo>
                <a:lnTo>
                  <a:pt x="435117" y="362481"/>
                </a:lnTo>
                <a:lnTo>
                  <a:pt x="467663" y="332316"/>
                </a:lnTo>
                <a:lnTo>
                  <a:pt x="501137" y="303270"/>
                </a:lnTo>
                <a:lnTo>
                  <a:pt x="535514" y="275370"/>
                </a:lnTo>
                <a:lnTo>
                  <a:pt x="570766" y="248645"/>
                </a:lnTo>
                <a:lnTo>
                  <a:pt x="606867" y="223121"/>
                </a:lnTo>
                <a:lnTo>
                  <a:pt x="643792" y="198827"/>
                </a:lnTo>
                <a:lnTo>
                  <a:pt x="681514" y="175791"/>
                </a:lnTo>
                <a:lnTo>
                  <a:pt x="720007" y="154040"/>
                </a:lnTo>
                <a:lnTo>
                  <a:pt x="759244" y="133601"/>
                </a:lnTo>
                <a:lnTo>
                  <a:pt x="799199" y="114504"/>
                </a:lnTo>
                <a:lnTo>
                  <a:pt x="839846" y="96774"/>
                </a:lnTo>
                <a:lnTo>
                  <a:pt x="881159" y="80441"/>
                </a:lnTo>
                <a:lnTo>
                  <a:pt x="923111" y="65532"/>
                </a:lnTo>
                <a:lnTo>
                  <a:pt x="965676" y="52074"/>
                </a:lnTo>
                <a:lnTo>
                  <a:pt x="1008828" y="40096"/>
                </a:lnTo>
                <a:lnTo>
                  <a:pt x="1052541" y="29624"/>
                </a:lnTo>
                <a:lnTo>
                  <a:pt x="1096788" y="20688"/>
                </a:lnTo>
                <a:lnTo>
                  <a:pt x="1141543" y="13314"/>
                </a:lnTo>
                <a:lnTo>
                  <a:pt x="1186780" y="7531"/>
                </a:lnTo>
                <a:lnTo>
                  <a:pt x="1232472" y="3365"/>
                </a:lnTo>
                <a:lnTo>
                  <a:pt x="1278593" y="846"/>
                </a:lnTo>
                <a:lnTo>
                  <a:pt x="1325118" y="0"/>
                </a:lnTo>
                <a:lnTo>
                  <a:pt x="1371642" y="846"/>
                </a:lnTo>
                <a:lnTo>
                  <a:pt x="1417763" y="3365"/>
                </a:lnTo>
                <a:lnTo>
                  <a:pt x="1463455" y="7531"/>
                </a:lnTo>
                <a:lnTo>
                  <a:pt x="1508692" y="13314"/>
                </a:lnTo>
                <a:lnTo>
                  <a:pt x="1553447" y="20688"/>
                </a:lnTo>
                <a:lnTo>
                  <a:pt x="1597694" y="29624"/>
                </a:lnTo>
                <a:lnTo>
                  <a:pt x="1641407" y="40096"/>
                </a:lnTo>
                <a:lnTo>
                  <a:pt x="1684559" y="52074"/>
                </a:lnTo>
                <a:lnTo>
                  <a:pt x="1727124" y="65532"/>
                </a:lnTo>
                <a:lnTo>
                  <a:pt x="1769076" y="80441"/>
                </a:lnTo>
                <a:lnTo>
                  <a:pt x="1810389" y="96774"/>
                </a:lnTo>
                <a:lnTo>
                  <a:pt x="1851036" y="114504"/>
                </a:lnTo>
                <a:lnTo>
                  <a:pt x="1890991" y="133601"/>
                </a:lnTo>
                <a:lnTo>
                  <a:pt x="1930228" y="154040"/>
                </a:lnTo>
                <a:lnTo>
                  <a:pt x="1968721" y="175791"/>
                </a:lnTo>
                <a:lnTo>
                  <a:pt x="2006443" y="198827"/>
                </a:lnTo>
                <a:lnTo>
                  <a:pt x="2043368" y="223121"/>
                </a:lnTo>
                <a:lnTo>
                  <a:pt x="2079469" y="248645"/>
                </a:lnTo>
                <a:lnTo>
                  <a:pt x="2114721" y="275370"/>
                </a:lnTo>
                <a:lnTo>
                  <a:pt x="2149098" y="303270"/>
                </a:lnTo>
                <a:lnTo>
                  <a:pt x="2182572" y="332316"/>
                </a:lnTo>
                <a:lnTo>
                  <a:pt x="2215118" y="362481"/>
                </a:lnTo>
                <a:lnTo>
                  <a:pt x="2246710" y="393737"/>
                </a:lnTo>
                <a:lnTo>
                  <a:pt x="2277320" y="426056"/>
                </a:lnTo>
                <a:lnTo>
                  <a:pt x="2306924" y="459410"/>
                </a:lnTo>
                <a:lnTo>
                  <a:pt x="2335494" y="493772"/>
                </a:lnTo>
                <a:lnTo>
                  <a:pt x="2363005" y="529115"/>
                </a:lnTo>
                <a:lnTo>
                  <a:pt x="2389429" y="565409"/>
                </a:lnTo>
                <a:lnTo>
                  <a:pt x="2414742" y="602628"/>
                </a:lnTo>
                <a:lnTo>
                  <a:pt x="2438915" y="640744"/>
                </a:lnTo>
                <a:lnTo>
                  <a:pt x="2461925" y="679728"/>
                </a:lnTo>
                <a:lnTo>
                  <a:pt x="2483743" y="719554"/>
                </a:lnTo>
                <a:lnTo>
                  <a:pt x="2504344" y="760194"/>
                </a:lnTo>
                <a:lnTo>
                  <a:pt x="2523701" y="801619"/>
                </a:lnTo>
                <a:lnTo>
                  <a:pt x="2541789" y="843802"/>
                </a:lnTo>
                <a:lnTo>
                  <a:pt x="2558581" y="886716"/>
                </a:lnTo>
                <a:lnTo>
                  <a:pt x="2574050" y="930332"/>
                </a:lnTo>
                <a:lnTo>
                  <a:pt x="2588170" y="974623"/>
                </a:lnTo>
                <a:lnTo>
                  <a:pt x="2600916" y="1019561"/>
                </a:lnTo>
                <a:lnTo>
                  <a:pt x="2612261" y="1065119"/>
                </a:lnTo>
                <a:lnTo>
                  <a:pt x="2622178" y="1111268"/>
                </a:lnTo>
                <a:lnTo>
                  <a:pt x="2630642" y="1157981"/>
                </a:lnTo>
                <a:lnTo>
                  <a:pt x="2637626" y="1205230"/>
                </a:lnTo>
                <a:lnTo>
                  <a:pt x="2643103" y="1252987"/>
                </a:lnTo>
                <a:lnTo>
                  <a:pt x="2647048" y="1301225"/>
                </a:lnTo>
                <a:lnTo>
                  <a:pt x="2649434" y="1349916"/>
                </a:lnTo>
                <a:lnTo>
                  <a:pt x="2650236" y="1399032"/>
                </a:lnTo>
                <a:lnTo>
                  <a:pt x="2649434" y="1448147"/>
                </a:lnTo>
                <a:lnTo>
                  <a:pt x="2647048" y="1496838"/>
                </a:lnTo>
                <a:lnTo>
                  <a:pt x="2643103" y="1545076"/>
                </a:lnTo>
                <a:lnTo>
                  <a:pt x="2637626" y="1592833"/>
                </a:lnTo>
                <a:lnTo>
                  <a:pt x="2630642" y="1640082"/>
                </a:lnTo>
                <a:lnTo>
                  <a:pt x="2622178" y="1686795"/>
                </a:lnTo>
                <a:lnTo>
                  <a:pt x="2612261" y="1732944"/>
                </a:lnTo>
                <a:lnTo>
                  <a:pt x="2600916" y="1778502"/>
                </a:lnTo>
                <a:lnTo>
                  <a:pt x="2588170" y="1823440"/>
                </a:lnTo>
                <a:lnTo>
                  <a:pt x="2574050" y="1867731"/>
                </a:lnTo>
                <a:lnTo>
                  <a:pt x="2558581" y="1911347"/>
                </a:lnTo>
                <a:lnTo>
                  <a:pt x="2541789" y="1954261"/>
                </a:lnTo>
                <a:lnTo>
                  <a:pt x="2523701" y="1996444"/>
                </a:lnTo>
                <a:lnTo>
                  <a:pt x="2504344" y="2037869"/>
                </a:lnTo>
                <a:lnTo>
                  <a:pt x="2483743" y="2078509"/>
                </a:lnTo>
                <a:lnTo>
                  <a:pt x="2461925" y="2118335"/>
                </a:lnTo>
                <a:lnTo>
                  <a:pt x="2438915" y="2157319"/>
                </a:lnTo>
                <a:lnTo>
                  <a:pt x="2414742" y="2195435"/>
                </a:lnTo>
                <a:lnTo>
                  <a:pt x="2389429" y="2232654"/>
                </a:lnTo>
                <a:lnTo>
                  <a:pt x="2363005" y="2268948"/>
                </a:lnTo>
                <a:lnTo>
                  <a:pt x="2335494" y="2304291"/>
                </a:lnTo>
                <a:lnTo>
                  <a:pt x="2306924" y="2338653"/>
                </a:lnTo>
                <a:lnTo>
                  <a:pt x="2277320" y="2372007"/>
                </a:lnTo>
                <a:lnTo>
                  <a:pt x="2246710" y="2404326"/>
                </a:lnTo>
                <a:lnTo>
                  <a:pt x="2215118" y="2435582"/>
                </a:lnTo>
                <a:lnTo>
                  <a:pt x="2182572" y="2465747"/>
                </a:lnTo>
                <a:lnTo>
                  <a:pt x="2149098" y="2494793"/>
                </a:lnTo>
                <a:lnTo>
                  <a:pt x="2114721" y="2522693"/>
                </a:lnTo>
                <a:lnTo>
                  <a:pt x="2079469" y="2549418"/>
                </a:lnTo>
                <a:lnTo>
                  <a:pt x="2043368" y="2574942"/>
                </a:lnTo>
                <a:lnTo>
                  <a:pt x="2006443" y="2599236"/>
                </a:lnTo>
                <a:lnTo>
                  <a:pt x="1968721" y="2622272"/>
                </a:lnTo>
                <a:lnTo>
                  <a:pt x="1930228" y="2644023"/>
                </a:lnTo>
                <a:lnTo>
                  <a:pt x="1890991" y="2664462"/>
                </a:lnTo>
                <a:lnTo>
                  <a:pt x="1851036" y="2683559"/>
                </a:lnTo>
                <a:lnTo>
                  <a:pt x="1810389" y="2701289"/>
                </a:lnTo>
                <a:lnTo>
                  <a:pt x="1769076" y="2717622"/>
                </a:lnTo>
                <a:lnTo>
                  <a:pt x="1727124" y="2732531"/>
                </a:lnTo>
                <a:lnTo>
                  <a:pt x="1684559" y="2745989"/>
                </a:lnTo>
                <a:lnTo>
                  <a:pt x="1641407" y="2757967"/>
                </a:lnTo>
                <a:lnTo>
                  <a:pt x="1597694" y="2768439"/>
                </a:lnTo>
                <a:lnTo>
                  <a:pt x="1553447" y="2777375"/>
                </a:lnTo>
                <a:lnTo>
                  <a:pt x="1508692" y="2784749"/>
                </a:lnTo>
                <a:lnTo>
                  <a:pt x="1463455" y="2790532"/>
                </a:lnTo>
                <a:lnTo>
                  <a:pt x="1417763" y="2794698"/>
                </a:lnTo>
                <a:lnTo>
                  <a:pt x="1371642" y="2797217"/>
                </a:lnTo>
                <a:lnTo>
                  <a:pt x="1325118" y="2798064"/>
                </a:lnTo>
                <a:lnTo>
                  <a:pt x="1278593" y="2797217"/>
                </a:lnTo>
                <a:lnTo>
                  <a:pt x="1232472" y="2794698"/>
                </a:lnTo>
                <a:lnTo>
                  <a:pt x="1186780" y="2790532"/>
                </a:lnTo>
                <a:lnTo>
                  <a:pt x="1141543" y="2784749"/>
                </a:lnTo>
                <a:lnTo>
                  <a:pt x="1096788" y="2777375"/>
                </a:lnTo>
                <a:lnTo>
                  <a:pt x="1052541" y="2768439"/>
                </a:lnTo>
                <a:lnTo>
                  <a:pt x="1008828" y="2757967"/>
                </a:lnTo>
                <a:lnTo>
                  <a:pt x="965676" y="2745989"/>
                </a:lnTo>
                <a:lnTo>
                  <a:pt x="923111" y="2732531"/>
                </a:lnTo>
                <a:lnTo>
                  <a:pt x="881159" y="2717622"/>
                </a:lnTo>
                <a:lnTo>
                  <a:pt x="839846" y="2701289"/>
                </a:lnTo>
                <a:lnTo>
                  <a:pt x="799199" y="2683559"/>
                </a:lnTo>
                <a:lnTo>
                  <a:pt x="759244" y="2664462"/>
                </a:lnTo>
                <a:lnTo>
                  <a:pt x="720007" y="2644023"/>
                </a:lnTo>
                <a:lnTo>
                  <a:pt x="681514" y="2622272"/>
                </a:lnTo>
                <a:lnTo>
                  <a:pt x="643792" y="2599236"/>
                </a:lnTo>
                <a:lnTo>
                  <a:pt x="606867" y="2574942"/>
                </a:lnTo>
                <a:lnTo>
                  <a:pt x="570766" y="2549418"/>
                </a:lnTo>
                <a:lnTo>
                  <a:pt x="535514" y="2522693"/>
                </a:lnTo>
                <a:lnTo>
                  <a:pt x="501137" y="2494793"/>
                </a:lnTo>
                <a:lnTo>
                  <a:pt x="467663" y="2465747"/>
                </a:lnTo>
                <a:lnTo>
                  <a:pt x="435117" y="2435582"/>
                </a:lnTo>
                <a:lnTo>
                  <a:pt x="403525" y="2404326"/>
                </a:lnTo>
                <a:lnTo>
                  <a:pt x="372915" y="2372007"/>
                </a:lnTo>
                <a:lnTo>
                  <a:pt x="343311" y="2338653"/>
                </a:lnTo>
                <a:lnTo>
                  <a:pt x="314741" y="2304291"/>
                </a:lnTo>
                <a:lnTo>
                  <a:pt x="287230" y="2268948"/>
                </a:lnTo>
                <a:lnTo>
                  <a:pt x="260806" y="2232654"/>
                </a:lnTo>
                <a:lnTo>
                  <a:pt x="235493" y="2195435"/>
                </a:lnTo>
                <a:lnTo>
                  <a:pt x="211320" y="2157319"/>
                </a:lnTo>
                <a:lnTo>
                  <a:pt x="188310" y="2118335"/>
                </a:lnTo>
                <a:lnTo>
                  <a:pt x="166492" y="2078509"/>
                </a:lnTo>
                <a:lnTo>
                  <a:pt x="145891" y="2037869"/>
                </a:lnTo>
                <a:lnTo>
                  <a:pt x="126534" y="1996444"/>
                </a:lnTo>
                <a:lnTo>
                  <a:pt x="108446" y="1954261"/>
                </a:lnTo>
                <a:lnTo>
                  <a:pt x="91654" y="1911347"/>
                </a:lnTo>
                <a:lnTo>
                  <a:pt x="76185" y="1867731"/>
                </a:lnTo>
                <a:lnTo>
                  <a:pt x="62065" y="1823440"/>
                </a:lnTo>
                <a:lnTo>
                  <a:pt x="49319" y="1778502"/>
                </a:lnTo>
                <a:lnTo>
                  <a:pt x="37974" y="1732944"/>
                </a:lnTo>
                <a:lnTo>
                  <a:pt x="28057" y="1686795"/>
                </a:lnTo>
                <a:lnTo>
                  <a:pt x="19593" y="1640082"/>
                </a:lnTo>
                <a:lnTo>
                  <a:pt x="12609" y="1592833"/>
                </a:lnTo>
                <a:lnTo>
                  <a:pt x="7132" y="1545076"/>
                </a:lnTo>
                <a:lnTo>
                  <a:pt x="3187" y="1496838"/>
                </a:lnTo>
                <a:lnTo>
                  <a:pt x="801" y="1448147"/>
                </a:lnTo>
                <a:lnTo>
                  <a:pt x="0" y="1399032"/>
                </a:lnTo>
                <a:close/>
              </a:path>
            </a:pathLst>
          </a:custGeom>
          <a:ln w="28956">
            <a:solidFill>
              <a:srgbClr val="FFB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0" name="Прямоугольник 29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Полилиния 30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8" name="Прямоугольник 27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Кольцо 28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3" name="Прямоугольник 22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3" name="Прямоугольник 12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708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Стандартная смена форм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23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Century Gothic" pitchFamily="34" charset="0"/>
              </a:rPr>
              <a:t>«ТЕРМОФОРМОВАНИЕ </a:t>
            </a:r>
            <a:r>
              <a:rPr lang="ru-RU" sz="900" dirty="0">
                <a:latin typeface="Arial Narrow" panose="020B0606020202030204" pitchFamily="34" charset="0"/>
              </a:rPr>
              <a:t>КРУПНОГАБАРИТНЫХ</a:t>
            </a:r>
            <a:r>
              <a:rPr lang="ru-RU" sz="900" dirty="0">
                <a:latin typeface="Century Gothic" pitchFamily="34" charset="0"/>
              </a:rPr>
              <a:t> ИЗДЕЛИЙ - ОСОБЕННОСТИ ПРОЦЕССА, ОБЛАСТИ ПРИМЕНЕНИЯ»</a:t>
            </a:r>
            <a:endParaRPr lang="ru-RU" dirty="0"/>
          </a:p>
        </p:txBody>
      </p:sp>
      <p:sp>
        <p:nvSpPr>
          <p:cNvPr id="19" name="object 2"/>
          <p:cNvSpPr txBox="1"/>
          <p:nvPr/>
        </p:nvSpPr>
        <p:spPr>
          <a:xfrm>
            <a:off x="861644" y="4867468"/>
            <a:ext cx="34945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45" dirty="0">
                <a:uFill>
                  <a:solidFill>
                    <a:srgbClr val="0000FF"/>
                  </a:solidFill>
                </a:uFill>
                <a:cs typeface="Lucida Sans"/>
              </a:rPr>
              <a:t>Пневмомеханическая фиксация форм</a:t>
            </a:r>
            <a:endParaRPr sz="1600" dirty="0">
              <a:cs typeface="Lucida Sans"/>
            </a:endParaRPr>
          </a:p>
        </p:txBody>
      </p:sp>
      <p:sp>
        <p:nvSpPr>
          <p:cNvPr id="20" name="object 5"/>
          <p:cNvSpPr/>
          <p:nvPr/>
        </p:nvSpPr>
        <p:spPr>
          <a:xfrm>
            <a:off x="5158004" y="1129454"/>
            <a:ext cx="4622579" cy="3505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/>
          <p:nvPr/>
        </p:nvSpPr>
        <p:spPr>
          <a:xfrm>
            <a:off x="465226" y="1392105"/>
            <a:ext cx="4287428" cy="3013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 txBox="1"/>
          <p:nvPr/>
        </p:nvSpPr>
        <p:spPr>
          <a:xfrm>
            <a:off x="6381149" y="4996670"/>
            <a:ext cx="211630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5" dirty="0">
                <a:cs typeface="Lucida Sans"/>
              </a:rPr>
              <a:t>Зона смены форм</a:t>
            </a:r>
            <a:r>
              <a:rPr sz="1600" spc="-50" dirty="0">
                <a:cs typeface="Lucida Sans"/>
              </a:rPr>
              <a:t>.</a:t>
            </a:r>
            <a:endParaRPr sz="1600" dirty="0">
              <a:cs typeface="Lucida Sans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8" name="Прямоугольник 27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Полилиния 28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6" name="Прямоугольник 25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Кольцо 26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8" name="Прямоугольник 17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2" name="Прямоугольник 11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41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spc="-95" dirty="0">
                <a:solidFill>
                  <a:srgbClr val="008C95"/>
                </a:solidFill>
                <a:cs typeface="Arial"/>
              </a:rPr>
              <a:t>Система крепления форм</a:t>
            </a:r>
            <a:endParaRPr lang="ru-RU" sz="2400" dirty="0">
              <a:solidFill>
                <a:srgbClr val="008C95"/>
              </a:solidFill>
              <a:cs typeface="Arial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24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5215509" y="2294763"/>
            <a:ext cx="3859625" cy="270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0" name="object 19"/>
          <p:cNvSpPr txBox="1"/>
          <p:nvPr/>
        </p:nvSpPr>
        <p:spPr>
          <a:xfrm>
            <a:off x="9140555" y="3365230"/>
            <a:ext cx="622737" cy="209953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lang="ru-RU" sz="1300" spc="-57" dirty="0">
                <a:solidFill>
                  <a:srgbClr val="383939"/>
                </a:solidFill>
                <a:latin typeface="Lucida Sans"/>
                <a:cs typeface="Lucida Sans"/>
              </a:rPr>
              <a:t>Вакуум</a:t>
            </a:r>
            <a:endParaRPr sz="1300" dirty="0">
              <a:latin typeface="Lucida Sans"/>
              <a:cs typeface="Lucida Sans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7110031" y="4511231"/>
            <a:ext cx="407363" cy="818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2" name="object 21"/>
          <p:cNvSpPr/>
          <p:nvPr/>
        </p:nvSpPr>
        <p:spPr>
          <a:xfrm>
            <a:off x="7144186" y="4593573"/>
            <a:ext cx="285313" cy="689293"/>
          </a:xfrm>
          <a:custGeom>
            <a:avLst/>
            <a:gdLst/>
            <a:ahLst/>
            <a:cxnLst/>
            <a:rect l="l" t="t" r="r" b="b"/>
            <a:pathLst>
              <a:path w="351154" h="848360">
                <a:moveTo>
                  <a:pt x="302714" y="67601"/>
                </a:moveTo>
                <a:lnTo>
                  <a:pt x="0" y="838504"/>
                </a:lnTo>
                <a:lnTo>
                  <a:pt x="24129" y="847978"/>
                </a:lnTo>
                <a:lnTo>
                  <a:pt x="326867" y="77067"/>
                </a:lnTo>
                <a:lnTo>
                  <a:pt x="302714" y="67601"/>
                </a:lnTo>
                <a:close/>
              </a:path>
              <a:path w="351154" h="848360">
                <a:moveTo>
                  <a:pt x="348125" y="55498"/>
                </a:moveTo>
                <a:lnTo>
                  <a:pt x="307466" y="55498"/>
                </a:lnTo>
                <a:lnTo>
                  <a:pt x="331597" y="65023"/>
                </a:lnTo>
                <a:lnTo>
                  <a:pt x="326867" y="77067"/>
                </a:lnTo>
                <a:lnTo>
                  <a:pt x="350900" y="86486"/>
                </a:lnTo>
                <a:lnTo>
                  <a:pt x="348125" y="55498"/>
                </a:lnTo>
                <a:close/>
              </a:path>
              <a:path w="351154" h="848360">
                <a:moveTo>
                  <a:pt x="307466" y="55498"/>
                </a:moveTo>
                <a:lnTo>
                  <a:pt x="302714" y="67601"/>
                </a:lnTo>
                <a:lnTo>
                  <a:pt x="326867" y="77067"/>
                </a:lnTo>
                <a:lnTo>
                  <a:pt x="331597" y="65023"/>
                </a:lnTo>
                <a:lnTo>
                  <a:pt x="307466" y="55498"/>
                </a:lnTo>
                <a:close/>
              </a:path>
              <a:path w="351154" h="848360">
                <a:moveTo>
                  <a:pt x="343153" y="0"/>
                </a:moveTo>
                <a:lnTo>
                  <a:pt x="278637" y="58165"/>
                </a:lnTo>
                <a:lnTo>
                  <a:pt x="302714" y="67601"/>
                </a:lnTo>
                <a:lnTo>
                  <a:pt x="307466" y="55498"/>
                </a:lnTo>
                <a:lnTo>
                  <a:pt x="348125" y="55498"/>
                </a:lnTo>
                <a:lnTo>
                  <a:pt x="343153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3" name="object 22"/>
          <p:cNvSpPr/>
          <p:nvPr/>
        </p:nvSpPr>
        <p:spPr>
          <a:xfrm>
            <a:off x="388810" y="2343054"/>
            <a:ext cx="4559237" cy="2564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4" name="object 23"/>
          <p:cNvSpPr/>
          <p:nvPr/>
        </p:nvSpPr>
        <p:spPr>
          <a:xfrm>
            <a:off x="1702594" y="4511231"/>
            <a:ext cx="200658" cy="815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5" name="object 24"/>
          <p:cNvSpPr/>
          <p:nvPr/>
        </p:nvSpPr>
        <p:spPr>
          <a:xfrm>
            <a:off x="1775134" y="4593573"/>
            <a:ext cx="97511" cy="686197"/>
          </a:xfrm>
          <a:custGeom>
            <a:avLst/>
            <a:gdLst/>
            <a:ahLst/>
            <a:cxnLst/>
            <a:rect l="l" t="t" r="r" b="b"/>
            <a:pathLst>
              <a:path w="120014" h="844550">
                <a:moveTo>
                  <a:pt x="51689" y="76238"/>
                </a:moveTo>
                <a:lnTo>
                  <a:pt x="25911" y="78562"/>
                </a:lnTo>
                <a:lnTo>
                  <a:pt x="93980" y="844384"/>
                </a:lnTo>
                <a:lnTo>
                  <a:pt x="119761" y="842098"/>
                </a:lnTo>
                <a:lnTo>
                  <a:pt x="51689" y="76238"/>
                </a:lnTo>
                <a:close/>
              </a:path>
              <a:path w="120014" h="844550">
                <a:moveTo>
                  <a:pt x="31876" y="0"/>
                </a:moveTo>
                <a:lnTo>
                  <a:pt x="0" y="80898"/>
                </a:lnTo>
                <a:lnTo>
                  <a:pt x="25911" y="78562"/>
                </a:lnTo>
                <a:lnTo>
                  <a:pt x="24764" y="65658"/>
                </a:lnTo>
                <a:lnTo>
                  <a:pt x="50545" y="63372"/>
                </a:lnTo>
                <a:lnTo>
                  <a:pt x="70967" y="63372"/>
                </a:lnTo>
                <a:lnTo>
                  <a:pt x="31876" y="0"/>
                </a:lnTo>
                <a:close/>
              </a:path>
              <a:path w="120014" h="844550">
                <a:moveTo>
                  <a:pt x="50545" y="63372"/>
                </a:moveTo>
                <a:lnTo>
                  <a:pt x="24764" y="65658"/>
                </a:lnTo>
                <a:lnTo>
                  <a:pt x="25911" y="78562"/>
                </a:lnTo>
                <a:lnTo>
                  <a:pt x="51689" y="76238"/>
                </a:lnTo>
                <a:lnTo>
                  <a:pt x="50545" y="63372"/>
                </a:lnTo>
                <a:close/>
              </a:path>
              <a:path w="120014" h="844550">
                <a:moveTo>
                  <a:pt x="70967" y="63372"/>
                </a:moveTo>
                <a:lnTo>
                  <a:pt x="50545" y="63372"/>
                </a:lnTo>
                <a:lnTo>
                  <a:pt x="51689" y="76238"/>
                </a:lnTo>
                <a:lnTo>
                  <a:pt x="77469" y="73913"/>
                </a:lnTo>
                <a:lnTo>
                  <a:pt x="70967" y="63372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6" name="object 25"/>
          <p:cNvSpPr txBox="1"/>
          <p:nvPr/>
        </p:nvSpPr>
        <p:spPr>
          <a:xfrm>
            <a:off x="5254027" y="5249707"/>
            <a:ext cx="4350943" cy="578925"/>
          </a:xfrm>
          <a:prstGeom prst="rect">
            <a:avLst/>
          </a:prstGeom>
        </p:spPr>
        <p:txBody>
          <a:bodyPr vert="horz" wrap="square" lIns="0" tIns="85646" rIns="0" bIns="0" rtlCol="0">
            <a:spAutoFit/>
          </a:bodyPr>
          <a:lstStyle/>
          <a:p>
            <a:pPr marL="10319">
              <a:spcBef>
                <a:spcPts val="674"/>
              </a:spcBef>
            </a:pPr>
            <a:r>
              <a:rPr lang="ru-RU" sz="1600" spc="-61" dirty="0">
                <a:cs typeface="Lucida Sans"/>
              </a:rPr>
              <a:t>Система подачи вакуума к форме и эксцентриковый механизм фиксации форм</a:t>
            </a:r>
            <a:endParaRPr sz="1600" dirty="0">
              <a:cs typeface="Lucida Sans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2087689" y="4058041"/>
            <a:ext cx="1445038" cy="1285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8" name="object 27"/>
          <p:cNvSpPr/>
          <p:nvPr/>
        </p:nvSpPr>
        <p:spPr>
          <a:xfrm>
            <a:off x="2122256" y="4140375"/>
            <a:ext cx="1315641" cy="1155700"/>
          </a:xfrm>
          <a:custGeom>
            <a:avLst/>
            <a:gdLst/>
            <a:ahLst/>
            <a:cxnLst/>
            <a:rect l="l" t="t" r="r" b="b"/>
            <a:pathLst>
              <a:path w="1619250" h="1422400">
                <a:moveTo>
                  <a:pt x="1552296" y="41506"/>
                </a:moveTo>
                <a:lnTo>
                  <a:pt x="0" y="1402930"/>
                </a:lnTo>
                <a:lnTo>
                  <a:pt x="17018" y="1422400"/>
                </a:lnTo>
                <a:lnTo>
                  <a:pt x="1569375" y="60995"/>
                </a:lnTo>
                <a:lnTo>
                  <a:pt x="1552296" y="41506"/>
                </a:lnTo>
                <a:close/>
              </a:path>
              <a:path w="1619250" h="1422400">
                <a:moveTo>
                  <a:pt x="1605812" y="33019"/>
                </a:moveTo>
                <a:lnTo>
                  <a:pt x="1561973" y="33019"/>
                </a:lnTo>
                <a:lnTo>
                  <a:pt x="1579118" y="52450"/>
                </a:lnTo>
                <a:lnTo>
                  <a:pt x="1569375" y="60995"/>
                </a:lnTo>
                <a:lnTo>
                  <a:pt x="1586483" y="80518"/>
                </a:lnTo>
                <a:lnTo>
                  <a:pt x="1605812" y="33019"/>
                </a:lnTo>
                <a:close/>
              </a:path>
              <a:path w="1619250" h="1422400">
                <a:moveTo>
                  <a:pt x="1561973" y="33019"/>
                </a:moveTo>
                <a:lnTo>
                  <a:pt x="1552296" y="41506"/>
                </a:lnTo>
                <a:lnTo>
                  <a:pt x="1569375" y="60995"/>
                </a:lnTo>
                <a:lnTo>
                  <a:pt x="1579118" y="52450"/>
                </a:lnTo>
                <a:lnTo>
                  <a:pt x="1561973" y="33019"/>
                </a:lnTo>
                <a:close/>
              </a:path>
              <a:path w="1619250" h="1422400">
                <a:moveTo>
                  <a:pt x="1619250" y="0"/>
                </a:moveTo>
                <a:lnTo>
                  <a:pt x="1535176" y="21970"/>
                </a:lnTo>
                <a:lnTo>
                  <a:pt x="1552296" y="41506"/>
                </a:lnTo>
                <a:lnTo>
                  <a:pt x="1561973" y="33019"/>
                </a:lnTo>
                <a:lnTo>
                  <a:pt x="1605812" y="33019"/>
                </a:lnTo>
                <a:lnTo>
                  <a:pt x="1619250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9" name="object 15"/>
          <p:cNvSpPr txBox="1"/>
          <p:nvPr/>
        </p:nvSpPr>
        <p:spPr>
          <a:xfrm>
            <a:off x="437821" y="5375113"/>
            <a:ext cx="405569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80" dirty="0">
                <a:cs typeface="Lucida Sans"/>
              </a:rPr>
              <a:t>Алюминиевая плита с резьбовым креплением для форм</a:t>
            </a:r>
            <a:endParaRPr sz="1600" dirty="0">
              <a:cs typeface="Lucida San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51" name="Группа 50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60" name="Прямоугольник 59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Полилиния 60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2" name="Группа 51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58" name="Прямоугольник 57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Кольцо 58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3" name="Группа 52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54" name="Прямоугольник 53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8" name="Группа 47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49" name="Прямоугольник 48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Равнобедренный треугольник 49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37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Компоненты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25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2"/>
          <p:cNvSpPr txBox="1"/>
          <p:nvPr/>
        </p:nvSpPr>
        <p:spPr>
          <a:xfrm>
            <a:off x="6368688" y="5248241"/>
            <a:ext cx="2455863" cy="502341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lang="ru-RU" sz="1600" spc="-41" dirty="0">
                <a:solidFill>
                  <a:schemeClr val="accent5"/>
                </a:solidFill>
                <a:cs typeface="Lucida Sans"/>
              </a:rPr>
              <a:t>Стандартное крепление терморегулятора</a:t>
            </a:r>
            <a:endParaRPr sz="16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854243" y="5265052"/>
            <a:ext cx="3511346" cy="256120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lang="ru-RU" sz="1600" spc="-33" dirty="0">
                <a:solidFill>
                  <a:schemeClr val="accent5"/>
                </a:solidFill>
                <a:latin typeface="Arial Narrow" panose="020B0606020202030204" pitchFamily="34" charset="0"/>
                <a:cs typeface="Lucida Sans"/>
              </a:rPr>
              <a:t>Система контроля протечек из формы</a:t>
            </a:r>
            <a:endParaRPr sz="1600" dirty="0">
              <a:solidFill>
                <a:schemeClr val="accent5"/>
              </a:solidFill>
              <a:latin typeface="Arial Narrow" panose="020B0606020202030204" pitchFamily="34" charset="0"/>
              <a:cs typeface="Lucida Sans"/>
            </a:endParaRPr>
          </a:p>
        </p:txBody>
      </p:sp>
      <p:sp>
        <p:nvSpPr>
          <p:cNvPr id="21" name="object 5"/>
          <p:cNvSpPr/>
          <p:nvPr/>
        </p:nvSpPr>
        <p:spPr>
          <a:xfrm>
            <a:off x="610658" y="1848186"/>
            <a:ext cx="4676849" cy="3245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2" name="object 6"/>
          <p:cNvSpPr/>
          <p:nvPr/>
        </p:nvSpPr>
        <p:spPr>
          <a:xfrm>
            <a:off x="6090548" y="1883773"/>
            <a:ext cx="2813270" cy="3224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/>
          </a:p>
        </p:txBody>
      </p:sp>
      <p:sp>
        <p:nvSpPr>
          <p:cNvPr id="25" name="object 10"/>
          <p:cNvSpPr/>
          <p:nvPr/>
        </p:nvSpPr>
        <p:spPr>
          <a:xfrm>
            <a:off x="648549" y="3156283"/>
            <a:ext cx="1469390" cy="1422400"/>
          </a:xfrm>
          <a:custGeom>
            <a:avLst/>
            <a:gdLst/>
            <a:ahLst/>
            <a:cxnLst/>
            <a:rect l="l" t="t" r="r" b="b"/>
            <a:pathLst>
              <a:path w="1469389" h="1422400">
                <a:moveTo>
                  <a:pt x="0" y="710945"/>
                </a:moveTo>
                <a:lnTo>
                  <a:pt x="1562" y="664196"/>
                </a:lnTo>
                <a:lnTo>
                  <a:pt x="6185" y="618255"/>
                </a:lnTo>
                <a:lnTo>
                  <a:pt x="13772" y="573216"/>
                </a:lnTo>
                <a:lnTo>
                  <a:pt x="24225" y="529172"/>
                </a:lnTo>
                <a:lnTo>
                  <a:pt x="37448" y="486216"/>
                </a:lnTo>
                <a:lnTo>
                  <a:pt x="53345" y="444444"/>
                </a:lnTo>
                <a:lnTo>
                  <a:pt x="71818" y="403948"/>
                </a:lnTo>
                <a:lnTo>
                  <a:pt x="92771" y="364821"/>
                </a:lnTo>
                <a:lnTo>
                  <a:pt x="116107" y="327159"/>
                </a:lnTo>
                <a:lnTo>
                  <a:pt x="141729" y="291053"/>
                </a:lnTo>
                <a:lnTo>
                  <a:pt x="169540" y="256598"/>
                </a:lnTo>
                <a:lnTo>
                  <a:pt x="199444" y="223888"/>
                </a:lnTo>
                <a:lnTo>
                  <a:pt x="231343" y="193015"/>
                </a:lnTo>
                <a:lnTo>
                  <a:pt x="265142" y="164075"/>
                </a:lnTo>
                <a:lnTo>
                  <a:pt x="300742" y="137160"/>
                </a:lnTo>
                <a:lnTo>
                  <a:pt x="338048" y="112363"/>
                </a:lnTo>
                <a:lnTo>
                  <a:pt x="376962" y="89779"/>
                </a:lnTo>
                <a:lnTo>
                  <a:pt x="417388" y="69502"/>
                </a:lnTo>
                <a:lnTo>
                  <a:pt x="459229" y="51624"/>
                </a:lnTo>
                <a:lnTo>
                  <a:pt x="502388" y="36240"/>
                </a:lnTo>
                <a:lnTo>
                  <a:pt x="546768" y="23443"/>
                </a:lnTo>
                <a:lnTo>
                  <a:pt x="592273" y="13327"/>
                </a:lnTo>
                <a:lnTo>
                  <a:pt x="638806" y="5985"/>
                </a:lnTo>
                <a:lnTo>
                  <a:pt x="686270" y="1512"/>
                </a:lnTo>
                <a:lnTo>
                  <a:pt x="734568" y="0"/>
                </a:lnTo>
                <a:lnTo>
                  <a:pt x="782860" y="1512"/>
                </a:lnTo>
                <a:lnTo>
                  <a:pt x="830319" y="5985"/>
                </a:lnTo>
                <a:lnTo>
                  <a:pt x="876848" y="13327"/>
                </a:lnTo>
                <a:lnTo>
                  <a:pt x="922349" y="23443"/>
                </a:lnTo>
                <a:lnTo>
                  <a:pt x="966728" y="36240"/>
                </a:lnTo>
                <a:lnTo>
                  <a:pt x="1009885" y="51624"/>
                </a:lnTo>
                <a:lnTo>
                  <a:pt x="1051725" y="69502"/>
                </a:lnTo>
                <a:lnTo>
                  <a:pt x="1092150" y="89779"/>
                </a:lnTo>
                <a:lnTo>
                  <a:pt x="1131065" y="112363"/>
                </a:lnTo>
                <a:lnTo>
                  <a:pt x="1168371" y="137159"/>
                </a:lnTo>
                <a:lnTo>
                  <a:pt x="1203972" y="164075"/>
                </a:lnTo>
                <a:lnTo>
                  <a:pt x="1237772" y="193015"/>
                </a:lnTo>
                <a:lnTo>
                  <a:pt x="1269673" y="223888"/>
                </a:lnTo>
                <a:lnTo>
                  <a:pt x="1299578" y="256598"/>
                </a:lnTo>
                <a:lnTo>
                  <a:pt x="1327391" y="291053"/>
                </a:lnTo>
                <a:lnTo>
                  <a:pt x="1353015" y="327159"/>
                </a:lnTo>
                <a:lnTo>
                  <a:pt x="1376353" y="364821"/>
                </a:lnTo>
                <a:lnTo>
                  <a:pt x="1397308" y="403948"/>
                </a:lnTo>
                <a:lnTo>
                  <a:pt x="1415783" y="444444"/>
                </a:lnTo>
                <a:lnTo>
                  <a:pt x="1431682" y="486216"/>
                </a:lnTo>
                <a:lnTo>
                  <a:pt x="1444907" y="529172"/>
                </a:lnTo>
                <a:lnTo>
                  <a:pt x="1455362" y="573216"/>
                </a:lnTo>
                <a:lnTo>
                  <a:pt x="1462949" y="618255"/>
                </a:lnTo>
                <a:lnTo>
                  <a:pt x="1467573" y="664196"/>
                </a:lnTo>
                <a:lnTo>
                  <a:pt x="1469136" y="710945"/>
                </a:lnTo>
                <a:lnTo>
                  <a:pt x="1467573" y="757695"/>
                </a:lnTo>
                <a:lnTo>
                  <a:pt x="1462949" y="803636"/>
                </a:lnTo>
                <a:lnTo>
                  <a:pt x="1455362" y="848675"/>
                </a:lnTo>
                <a:lnTo>
                  <a:pt x="1444907" y="892719"/>
                </a:lnTo>
                <a:lnTo>
                  <a:pt x="1431682" y="935675"/>
                </a:lnTo>
                <a:lnTo>
                  <a:pt x="1415783" y="977447"/>
                </a:lnTo>
                <a:lnTo>
                  <a:pt x="1397308" y="1017943"/>
                </a:lnTo>
                <a:lnTo>
                  <a:pt x="1376353" y="1057070"/>
                </a:lnTo>
                <a:lnTo>
                  <a:pt x="1353015" y="1094732"/>
                </a:lnTo>
                <a:lnTo>
                  <a:pt x="1327391" y="1130838"/>
                </a:lnTo>
                <a:lnTo>
                  <a:pt x="1299578" y="1165293"/>
                </a:lnTo>
                <a:lnTo>
                  <a:pt x="1269673" y="1198003"/>
                </a:lnTo>
                <a:lnTo>
                  <a:pt x="1237772" y="1228876"/>
                </a:lnTo>
                <a:lnTo>
                  <a:pt x="1203972" y="1257816"/>
                </a:lnTo>
                <a:lnTo>
                  <a:pt x="1168371" y="1284732"/>
                </a:lnTo>
                <a:lnTo>
                  <a:pt x="1131065" y="1309528"/>
                </a:lnTo>
                <a:lnTo>
                  <a:pt x="1092150" y="1332112"/>
                </a:lnTo>
                <a:lnTo>
                  <a:pt x="1051725" y="1352389"/>
                </a:lnTo>
                <a:lnTo>
                  <a:pt x="1009885" y="1370267"/>
                </a:lnTo>
                <a:lnTo>
                  <a:pt x="966728" y="1385651"/>
                </a:lnTo>
                <a:lnTo>
                  <a:pt x="922349" y="1398448"/>
                </a:lnTo>
                <a:lnTo>
                  <a:pt x="876848" y="1408564"/>
                </a:lnTo>
                <a:lnTo>
                  <a:pt x="830319" y="1415906"/>
                </a:lnTo>
                <a:lnTo>
                  <a:pt x="782860" y="1420379"/>
                </a:lnTo>
                <a:lnTo>
                  <a:pt x="734568" y="1421892"/>
                </a:lnTo>
                <a:lnTo>
                  <a:pt x="686270" y="1420379"/>
                </a:lnTo>
                <a:lnTo>
                  <a:pt x="638806" y="1415906"/>
                </a:lnTo>
                <a:lnTo>
                  <a:pt x="592273" y="1408564"/>
                </a:lnTo>
                <a:lnTo>
                  <a:pt x="546768" y="1398448"/>
                </a:lnTo>
                <a:lnTo>
                  <a:pt x="502388" y="1385651"/>
                </a:lnTo>
                <a:lnTo>
                  <a:pt x="459229" y="1370267"/>
                </a:lnTo>
                <a:lnTo>
                  <a:pt x="417388" y="1352389"/>
                </a:lnTo>
                <a:lnTo>
                  <a:pt x="376962" y="1332112"/>
                </a:lnTo>
                <a:lnTo>
                  <a:pt x="338048" y="1309528"/>
                </a:lnTo>
                <a:lnTo>
                  <a:pt x="300742" y="1284732"/>
                </a:lnTo>
                <a:lnTo>
                  <a:pt x="265142" y="1257816"/>
                </a:lnTo>
                <a:lnTo>
                  <a:pt x="231343" y="1228876"/>
                </a:lnTo>
                <a:lnTo>
                  <a:pt x="199444" y="1198003"/>
                </a:lnTo>
                <a:lnTo>
                  <a:pt x="169540" y="1165293"/>
                </a:lnTo>
                <a:lnTo>
                  <a:pt x="141729" y="1130838"/>
                </a:lnTo>
                <a:lnTo>
                  <a:pt x="116107" y="1094732"/>
                </a:lnTo>
                <a:lnTo>
                  <a:pt x="92771" y="1057070"/>
                </a:lnTo>
                <a:lnTo>
                  <a:pt x="71818" y="1017943"/>
                </a:lnTo>
                <a:lnTo>
                  <a:pt x="53345" y="977447"/>
                </a:lnTo>
                <a:lnTo>
                  <a:pt x="37448" y="935675"/>
                </a:lnTo>
                <a:lnTo>
                  <a:pt x="24225" y="892719"/>
                </a:lnTo>
                <a:lnTo>
                  <a:pt x="13772" y="848675"/>
                </a:lnTo>
                <a:lnTo>
                  <a:pt x="6185" y="803636"/>
                </a:lnTo>
                <a:lnTo>
                  <a:pt x="1562" y="757695"/>
                </a:lnTo>
                <a:lnTo>
                  <a:pt x="0" y="710945"/>
                </a:lnTo>
                <a:close/>
              </a:path>
            </a:pathLst>
          </a:custGeom>
          <a:ln w="28956">
            <a:solidFill>
              <a:srgbClr val="FFB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8"/>
          <p:cNvSpPr/>
          <p:nvPr/>
        </p:nvSpPr>
        <p:spPr>
          <a:xfrm>
            <a:off x="6401992" y="3674213"/>
            <a:ext cx="1100455" cy="1155700"/>
          </a:xfrm>
          <a:custGeom>
            <a:avLst/>
            <a:gdLst/>
            <a:ahLst/>
            <a:cxnLst/>
            <a:rect l="l" t="t" r="r" b="b"/>
            <a:pathLst>
              <a:path w="1100454" h="1155700">
                <a:moveTo>
                  <a:pt x="0" y="577595"/>
                </a:moveTo>
                <a:lnTo>
                  <a:pt x="2018" y="527755"/>
                </a:lnTo>
                <a:lnTo>
                  <a:pt x="7965" y="479092"/>
                </a:lnTo>
                <a:lnTo>
                  <a:pt x="17675" y="431780"/>
                </a:lnTo>
                <a:lnTo>
                  <a:pt x="30983" y="385993"/>
                </a:lnTo>
                <a:lnTo>
                  <a:pt x="47723" y="341904"/>
                </a:lnTo>
                <a:lnTo>
                  <a:pt x="67732" y="299687"/>
                </a:lnTo>
                <a:lnTo>
                  <a:pt x="90843" y="259514"/>
                </a:lnTo>
                <a:lnTo>
                  <a:pt x="116893" y="221559"/>
                </a:lnTo>
                <a:lnTo>
                  <a:pt x="145715" y="185995"/>
                </a:lnTo>
                <a:lnTo>
                  <a:pt x="177146" y="152995"/>
                </a:lnTo>
                <a:lnTo>
                  <a:pt x="211020" y="122734"/>
                </a:lnTo>
                <a:lnTo>
                  <a:pt x="247171" y="95383"/>
                </a:lnTo>
                <a:lnTo>
                  <a:pt x="285436" y="71117"/>
                </a:lnTo>
                <a:lnTo>
                  <a:pt x="325650" y="50109"/>
                </a:lnTo>
                <a:lnTo>
                  <a:pt x="367646" y="32532"/>
                </a:lnTo>
                <a:lnTo>
                  <a:pt x="411260" y="18559"/>
                </a:lnTo>
                <a:lnTo>
                  <a:pt x="456328" y="8364"/>
                </a:lnTo>
                <a:lnTo>
                  <a:pt x="502684" y="2119"/>
                </a:lnTo>
                <a:lnTo>
                  <a:pt x="550163" y="0"/>
                </a:lnTo>
                <a:lnTo>
                  <a:pt x="597625" y="2119"/>
                </a:lnTo>
                <a:lnTo>
                  <a:pt x="643967" y="8364"/>
                </a:lnTo>
                <a:lnTo>
                  <a:pt x="689024" y="18559"/>
                </a:lnTo>
                <a:lnTo>
                  <a:pt x="732631" y="32532"/>
                </a:lnTo>
                <a:lnTo>
                  <a:pt x="774623" y="50109"/>
                </a:lnTo>
                <a:lnTo>
                  <a:pt x="814834" y="71117"/>
                </a:lnTo>
                <a:lnTo>
                  <a:pt x="853100" y="95383"/>
                </a:lnTo>
                <a:lnTo>
                  <a:pt x="889254" y="122734"/>
                </a:lnTo>
                <a:lnTo>
                  <a:pt x="923131" y="152995"/>
                </a:lnTo>
                <a:lnTo>
                  <a:pt x="954567" y="185995"/>
                </a:lnTo>
                <a:lnTo>
                  <a:pt x="983395" y="221559"/>
                </a:lnTo>
                <a:lnTo>
                  <a:pt x="1009451" y="259514"/>
                </a:lnTo>
                <a:lnTo>
                  <a:pt x="1032569" y="299687"/>
                </a:lnTo>
                <a:lnTo>
                  <a:pt x="1052584" y="341904"/>
                </a:lnTo>
                <a:lnTo>
                  <a:pt x="1069331" y="385993"/>
                </a:lnTo>
                <a:lnTo>
                  <a:pt x="1082644" y="431780"/>
                </a:lnTo>
                <a:lnTo>
                  <a:pt x="1092358" y="479092"/>
                </a:lnTo>
                <a:lnTo>
                  <a:pt x="1098308" y="527755"/>
                </a:lnTo>
                <a:lnTo>
                  <a:pt x="1100327" y="577595"/>
                </a:lnTo>
                <a:lnTo>
                  <a:pt x="1098308" y="627436"/>
                </a:lnTo>
                <a:lnTo>
                  <a:pt x="1092358" y="676099"/>
                </a:lnTo>
                <a:lnTo>
                  <a:pt x="1082644" y="723411"/>
                </a:lnTo>
                <a:lnTo>
                  <a:pt x="1069331" y="769198"/>
                </a:lnTo>
                <a:lnTo>
                  <a:pt x="1052584" y="813287"/>
                </a:lnTo>
                <a:lnTo>
                  <a:pt x="1032569" y="855504"/>
                </a:lnTo>
                <a:lnTo>
                  <a:pt x="1009451" y="895677"/>
                </a:lnTo>
                <a:lnTo>
                  <a:pt x="983395" y="933632"/>
                </a:lnTo>
                <a:lnTo>
                  <a:pt x="954567" y="969196"/>
                </a:lnTo>
                <a:lnTo>
                  <a:pt x="923131" y="1002196"/>
                </a:lnTo>
                <a:lnTo>
                  <a:pt x="889254" y="1032457"/>
                </a:lnTo>
                <a:lnTo>
                  <a:pt x="853100" y="1059808"/>
                </a:lnTo>
                <a:lnTo>
                  <a:pt x="814834" y="1084074"/>
                </a:lnTo>
                <a:lnTo>
                  <a:pt x="774623" y="1105082"/>
                </a:lnTo>
                <a:lnTo>
                  <a:pt x="732631" y="1122659"/>
                </a:lnTo>
                <a:lnTo>
                  <a:pt x="689024" y="1136632"/>
                </a:lnTo>
                <a:lnTo>
                  <a:pt x="643967" y="1146827"/>
                </a:lnTo>
                <a:lnTo>
                  <a:pt x="597625" y="1153072"/>
                </a:lnTo>
                <a:lnTo>
                  <a:pt x="550163" y="1155192"/>
                </a:lnTo>
                <a:lnTo>
                  <a:pt x="502684" y="1153072"/>
                </a:lnTo>
                <a:lnTo>
                  <a:pt x="456328" y="1146827"/>
                </a:lnTo>
                <a:lnTo>
                  <a:pt x="411260" y="1136632"/>
                </a:lnTo>
                <a:lnTo>
                  <a:pt x="367646" y="1122659"/>
                </a:lnTo>
                <a:lnTo>
                  <a:pt x="325650" y="1105082"/>
                </a:lnTo>
                <a:lnTo>
                  <a:pt x="285436" y="1084074"/>
                </a:lnTo>
                <a:lnTo>
                  <a:pt x="247171" y="1059808"/>
                </a:lnTo>
                <a:lnTo>
                  <a:pt x="211020" y="1032457"/>
                </a:lnTo>
                <a:lnTo>
                  <a:pt x="177146" y="1002196"/>
                </a:lnTo>
                <a:lnTo>
                  <a:pt x="145715" y="969196"/>
                </a:lnTo>
                <a:lnTo>
                  <a:pt x="116893" y="933632"/>
                </a:lnTo>
                <a:lnTo>
                  <a:pt x="90843" y="895677"/>
                </a:lnTo>
                <a:lnTo>
                  <a:pt x="67732" y="855504"/>
                </a:lnTo>
                <a:lnTo>
                  <a:pt x="47723" y="813287"/>
                </a:lnTo>
                <a:lnTo>
                  <a:pt x="30983" y="769198"/>
                </a:lnTo>
                <a:lnTo>
                  <a:pt x="17675" y="723411"/>
                </a:lnTo>
                <a:lnTo>
                  <a:pt x="7965" y="676099"/>
                </a:lnTo>
                <a:lnTo>
                  <a:pt x="2018" y="627436"/>
                </a:lnTo>
                <a:lnTo>
                  <a:pt x="0" y="577595"/>
                </a:lnTo>
                <a:close/>
              </a:path>
            </a:pathLst>
          </a:custGeom>
          <a:ln w="28955">
            <a:solidFill>
              <a:srgbClr val="FFB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2" name="Прямоугольник 3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9" name="Прямоугольник 28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Кольцо 3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" name="Группа 22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4" name="Прямоугольник 23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4" name="Прямоугольник 13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7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Опции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26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264985" y="1582697"/>
            <a:ext cx="4091248" cy="309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4612680" y="1582697"/>
            <a:ext cx="1530839" cy="3090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6642977" y="1582697"/>
            <a:ext cx="2045624" cy="3090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72346" y="3754683"/>
            <a:ext cx="796544" cy="918917"/>
          </a:xfrm>
          <a:custGeom>
            <a:avLst/>
            <a:gdLst/>
            <a:ahLst/>
            <a:cxnLst/>
            <a:rect l="l" t="t" r="r" b="b"/>
            <a:pathLst>
              <a:path w="988059" h="1005839">
                <a:moveTo>
                  <a:pt x="0" y="502920"/>
                </a:moveTo>
                <a:lnTo>
                  <a:pt x="2260" y="454486"/>
                </a:lnTo>
                <a:lnTo>
                  <a:pt x="8904" y="407355"/>
                </a:lnTo>
                <a:lnTo>
                  <a:pt x="19725" y="361737"/>
                </a:lnTo>
                <a:lnTo>
                  <a:pt x="34515" y="317842"/>
                </a:lnTo>
                <a:lnTo>
                  <a:pt x="53067" y="275883"/>
                </a:lnTo>
                <a:lnTo>
                  <a:pt x="75174" y="236069"/>
                </a:lnTo>
                <a:lnTo>
                  <a:pt x="100629" y="198611"/>
                </a:lnTo>
                <a:lnTo>
                  <a:pt x="129225" y="163720"/>
                </a:lnTo>
                <a:lnTo>
                  <a:pt x="160756" y="131608"/>
                </a:lnTo>
                <a:lnTo>
                  <a:pt x="195013" y="102483"/>
                </a:lnTo>
                <a:lnTo>
                  <a:pt x="231790" y="76558"/>
                </a:lnTo>
                <a:lnTo>
                  <a:pt x="270880" y="54044"/>
                </a:lnTo>
                <a:lnTo>
                  <a:pt x="312076" y="35150"/>
                </a:lnTo>
                <a:lnTo>
                  <a:pt x="355170" y="20088"/>
                </a:lnTo>
                <a:lnTo>
                  <a:pt x="399956" y="9068"/>
                </a:lnTo>
                <a:lnTo>
                  <a:pt x="446227" y="2302"/>
                </a:lnTo>
                <a:lnTo>
                  <a:pt x="493775" y="0"/>
                </a:lnTo>
                <a:lnTo>
                  <a:pt x="541324" y="2302"/>
                </a:lnTo>
                <a:lnTo>
                  <a:pt x="587595" y="9068"/>
                </a:lnTo>
                <a:lnTo>
                  <a:pt x="632381" y="20088"/>
                </a:lnTo>
                <a:lnTo>
                  <a:pt x="675475" y="35150"/>
                </a:lnTo>
                <a:lnTo>
                  <a:pt x="716671" y="54044"/>
                </a:lnTo>
                <a:lnTo>
                  <a:pt x="755761" y="76558"/>
                </a:lnTo>
                <a:lnTo>
                  <a:pt x="792538" y="102483"/>
                </a:lnTo>
                <a:lnTo>
                  <a:pt x="826795" y="131608"/>
                </a:lnTo>
                <a:lnTo>
                  <a:pt x="858326" y="163720"/>
                </a:lnTo>
                <a:lnTo>
                  <a:pt x="886922" y="198611"/>
                </a:lnTo>
                <a:lnTo>
                  <a:pt x="912377" y="236069"/>
                </a:lnTo>
                <a:lnTo>
                  <a:pt x="934484" y="275883"/>
                </a:lnTo>
                <a:lnTo>
                  <a:pt x="953036" y="317842"/>
                </a:lnTo>
                <a:lnTo>
                  <a:pt x="967826" y="361737"/>
                </a:lnTo>
                <a:lnTo>
                  <a:pt x="978647" y="407355"/>
                </a:lnTo>
                <a:lnTo>
                  <a:pt x="985291" y="454486"/>
                </a:lnTo>
                <a:lnTo>
                  <a:pt x="987551" y="502920"/>
                </a:lnTo>
                <a:lnTo>
                  <a:pt x="985291" y="551353"/>
                </a:lnTo>
                <a:lnTo>
                  <a:pt x="978647" y="598484"/>
                </a:lnTo>
                <a:lnTo>
                  <a:pt x="967826" y="644102"/>
                </a:lnTo>
                <a:lnTo>
                  <a:pt x="953036" y="687997"/>
                </a:lnTo>
                <a:lnTo>
                  <a:pt x="934484" y="729956"/>
                </a:lnTo>
                <a:lnTo>
                  <a:pt x="912377" y="769770"/>
                </a:lnTo>
                <a:lnTo>
                  <a:pt x="886922" y="807228"/>
                </a:lnTo>
                <a:lnTo>
                  <a:pt x="858326" y="842119"/>
                </a:lnTo>
                <a:lnTo>
                  <a:pt x="826795" y="874231"/>
                </a:lnTo>
                <a:lnTo>
                  <a:pt x="792538" y="903356"/>
                </a:lnTo>
                <a:lnTo>
                  <a:pt x="755761" y="929281"/>
                </a:lnTo>
                <a:lnTo>
                  <a:pt x="716671" y="951795"/>
                </a:lnTo>
                <a:lnTo>
                  <a:pt x="675475" y="970689"/>
                </a:lnTo>
                <a:lnTo>
                  <a:pt x="632381" y="985751"/>
                </a:lnTo>
                <a:lnTo>
                  <a:pt x="587595" y="996771"/>
                </a:lnTo>
                <a:lnTo>
                  <a:pt x="541324" y="1003537"/>
                </a:lnTo>
                <a:lnTo>
                  <a:pt x="493775" y="1005840"/>
                </a:lnTo>
                <a:lnTo>
                  <a:pt x="446227" y="1003537"/>
                </a:lnTo>
                <a:lnTo>
                  <a:pt x="399956" y="996771"/>
                </a:lnTo>
                <a:lnTo>
                  <a:pt x="355170" y="985751"/>
                </a:lnTo>
                <a:lnTo>
                  <a:pt x="312076" y="970689"/>
                </a:lnTo>
                <a:lnTo>
                  <a:pt x="270880" y="951795"/>
                </a:lnTo>
                <a:lnTo>
                  <a:pt x="231790" y="929281"/>
                </a:lnTo>
                <a:lnTo>
                  <a:pt x="195013" y="903356"/>
                </a:lnTo>
                <a:lnTo>
                  <a:pt x="160756" y="874231"/>
                </a:lnTo>
                <a:lnTo>
                  <a:pt x="129225" y="842119"/>
                </a:lnTo>
                <a:lnTo>
                  <a:pt x="100629" y="807228"/>
                </a:lnTo>
                <a:lnTo>
                  <a:pt x="75174" y="769770"/>
                </a:lnTo>
                <a:lnTo>
                  <a:pt x="53067" y="729956"/>
                </a:lnTo>
                <a:lnTo>
                  <a:pt x="34515" y="687997"/>
                </a:lnTo>
                <a:lnTo>
                  <a:pt x="19725" y="644102"/>
                </a:lnTo>
                <a:lnTo>
                  <a:pt x="8904" y="598484"/>
                </a:lnTo>
                <a:lnTo>
                  <a:pt x="2260" y="551353"/>
                </a:lnTo>
                <a:lnTo>
                  <a:pt x="0" y="502920"/>
                </a:lnTo>
                <a:close/>
              </a:path>
            </a:pathLst>
          </a:custGeom>
          <a:ln w="28956">
            <a:solidFill>
              <a:srgbClr val="FFB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 txBox="1"/>
          <p:nvPr/>
        </p:nvSpPr>
        <p:spPr>
          <a:xfrm>
            <a:off x="1360095" y="4859316"/>
            <a:ext cx="12268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65" dirty="0" err="1">
                <a:solidFill>
                  <a:schemeClr val="accent5"/>
                </a:solidFill>
                <a:cs typeface="Lucida Sans"/>
              </a:rPr>
              <a:t>Термокамера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5047895" y="4830109"/>
            <a:ext cx="6098667" cy="90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70" dirty="0">
                <a:solidFill>
                  <a:schemeClr val="accent5"/>
                </a:solidFill>
                <a:cs typeface="Lucida Sans"/>
              </a:rPr>
              <a:t>Терморегулятор нагрева форм</a:t>
            </a:r>
            <a:r>
              <a:rPr sz="1600" spc="-70" dirty="0">
                <a:solidFill>
                  <a:schemeClr val="accent5"/>
                </a:solidFill>
                <a:cs typeface="Lucida Sans"/>
              </a:rPr>
              <a:t>. </a:t>
            </a:r>
            <a:endParaRPr lang="ru-RU" sz="1600" spc="-70" dirty="0" smtClean="0">
              <a:solidFill>
                <a:schemeClr val="accent5"/>
              </a:solidFill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70" dirty="0" smtClean="0">
                <a:solidFill>
                  <a:schemeClr val="accent5"/>
                </a:solidFill>
                <a:cs typeface="Lucida Sans"/>
              </a:rPr>
              <a:t>Максимальная </a:t>
            </a:r>
            <a:r>
              <a:rPr lang="ru-RU" sz="1600" spc="-70" dirty="0">
                <a:solidFill>
                  <a:schemeClr val="accent5"/>
                </a:solidFill>
                <a:cs typeface="Lucida Sans"/>
              </a:rPr>
              <a:t>температура</a:t>
            </a:r>
            <a:r>
              <a:rPr sz="1600" spc="-210" dirty="0">
                <a:solidFill>
                  <a:schemeClr val="accent5"/>
                </a:solidFill>
                <a:cs typeface="Lucida Sans"/>
              </a:rPr>
              <a:t> </a:t>
            </a:r>
            <a:r>
              <a:rPr sz="1600" spc="-40" dirty="0">
                <a:solidFill>
                  <a:schemeClr val="accent5"/>
                </a:solidFill>
                <a:cs typeface="Lucida Sans"/>
              </a:rPr>
              <a:t>140°</a:t>
            </a:r>
            <a:endParaRPr sz="1600" dirty="0">
              <a:solidFill>
                <a:schemeClr val="accent5"/>
              </a:solidFill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ru-RU" sz="1600" spc="-25" dirty="0">
                <a:solidFill>
                  <a:schemeClr val="accent5"/>
                </a:solidFill>
                <a:cs typeface="Lucida Sans"/>
              </a:rPr>
              <a:t>Мощность </a:t>
            </a:r>
            <a:r>
              <a:rPr sz="1600" spc="-95" dirty="0">
                <a:solidFill>
                  <a:schemeClr val="accent5"/>
                </a:solidFill>
                <a:cs typeface="Lucida Sans"/>
              </a:rPr>
              <a:t>12</a:t>
            </a:r>
            <a:r>
              <a:rPr sz="1600" spc="-165" dirty="0">
                <a:solidFill>
                  <a:schemeClr val="accent5"/>
                </a:solidFill>
                <a:cs typeface="Lucida Sans"/>
              </a:rPr>
              <a:t> </a:t>
            </a:r>
            <a:r>
              <a:rPr lang="ru-RU" sz="1600" spc="-35" dirty="0">
                <a:solidFill>
                  <a:schemeClr val="accent5"/>
                </a:solidFill>
                <a:cs typeface="Lucida Sans"/>
              </a:rPr>
              <a:t>кВт</a:t>
            </a:r>
            <a:endParaRPr sz="1600" dirty="0">
              <a:solidFill>
                <a:schemeClr val="accent5"/>
              </a:solidFill>
              <a:cs typeface="Lucida San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2" name="Прямоугольник 3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30" name="Прямоугольник 29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Кольцо 3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" name="Группа 22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4" name="Прямоугольник 23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4" name="Прямоугольник 13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2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Опции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27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437821" y="4556218"/>
            <a:ext cx="4799197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lang="ru-RU" sz="1600" spc="-50" dirty="0">
                <a:solidFill>
                  <a:schemeClr val="accent5"/>
                </a:solidFill>
                <a:cs typeface="Lucida Sans"/>
              </a:rPr>
              <a:t>Антистатическая планка необходима чтобы избежать проблем, связанных со статическим зарядом на </a:t>
            </a:r>
            <a:r>
              <a:rPr lang="ru-RU" sz="1600" spc="-50" dirty="0" smtClean="0">
                <a:solidFill>
                  <a:schemeClr val="accent5"/>
                </a:solidFill>
                <a:cs typeface="Lucida Sans"/>
              </a:rPr>
              <a:t>поверхности </a:t>
            </a:r>
            <a:r>
              <a:rPr lang="ru-RU" sz="1600" spc="-50" dirty="0">
                <a:solidFill>
                  <a:schemeClr val="accent5"/>
                </a:solidFill>
                <a:cs typeface="Lucida Sans"/>
              </a:rPr>
              <a:t>листов во время фазы загрузки. Это гарантирует высокое качество продукции</a:t>
            </a:r>
            <a:endParaRPr sz="16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6" name="object 18"/>
          <p:cNvSpPr txBox="1"/>
          <p:nvPr/>
        </p:nvSpPr>
        <p:spPr>
          <a:xfrm>
            <a:off x="5909664" y="4694717"/>
            <a:ext cx="299415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35" dirty="0">
                <a:solidFill>
                  <a:schemeClr val="accent5"/>
                </a:solidFill>
                <a:cs typeface="Lucida Sans"/>
              </a:rPr>
              <a:t>Вторая плита крепления формы</a:t>
            </a:r>
            <a:endParaRPr sz="16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9" name="object 19"/>
          <p:cNvSpPr/>
          <p:nvPr/>
        </p:nvSpPr>
        <p:spPr>
          <a:xfrm>
            <a:off x="5705194" y="1413437"/>
            <a:ext cx="3403093" cy="2985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0" name="object 20"/>
          <p:cNvSpPr/>
          <p:nvPr/>
        </p:nvSpPr>
        <p:spPr>
          <a:xfrm>
            <a:off x="610657" y="1369199"/>
            <a:ext cx="4127597" cy="3074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3" name="object 22"/>
          <p:cNvSpPr/>
          <p:nvPr/>
        </p:nvSpPr>
        <p:spPr>
          <a:xfrm>
            <a:off x="926127" y="1835553"/>
            <a:ext cx="3582439" cy="1763995"/>
          </a:xfrm>
          <a:custGeom>
            <a:avLst/>
            <a:gdLst/>
            <a:ahLst/>
            <a:cxnLst/>
            <a:rect l="l" t="t" r="r" b="b"/>
            <a:pathLst>
              <a:path w="4203700" h="1998345">
                <a:moveTo>
                  <a:pt x="0" y="998982"/>
                </a:moveTo>
                <a:lnTo>
                  <a:pt x="3835" y="938130"/>
                </a:lnTo>
                <a:lnTo>
                  <a:pt x="15195" y="878242"/>
                </a:lnTo>
                <a:lnTo>
                  <a:pt x="33860" y="819422"/>
                </a:lnTo>
                <a:lnTo>
                  <a:pt x="59609" y="761775"/>
                </a:lnTo>
                <a:lnTo>
                  <a:pt x="92224" y="705406"/>
                </a:lnTo>
                <a:lnTo>
                  <a:pt x="131484" y="650418"/>
                </a:lnTo>
                <a:lnTo>
                  <a:pt x="177169" y="596917"/>
                </a:lnTo>
                <a:lnTo>
                  <a:pt x="229059" y="545006"/>
                </a:lnTo>
                <a:lnTo>
                  <a:pt x="286935" y="494791"/>
                </a:lnTo>
                <a:lnTo>
                  <a:pt x="318049" y="470352"/>
                </a:lnTo>
                <a:lnTo>
                  <a:pt x="350576" y="446376"/>
                </a:lnTo>
                <a:lnTo>
                  <a:pt x="384491" y="422877"/>
                </a:lnTo>
                <a:lnTo>
                  <a:pt x="419764" y="399866"/>
                </a:lnTo>
                <a:lnTo>
                  <a:pt x="456369" y="377357"/>
                </a:lnTo>
                <a:lnTo>
                  <a:pt x="494277" y="355364"/>
                </a:lnTo>
                <a:lnTo>
                  <a:pt x="533462" y="333900"/>
                </a:lnTo>
                <a:lnTo>
                  <a:pt x="573897" y="312976"/>
                </a:lnTo>
                <a:lnTo>
                  <a:pt x="615553" y="292607"/>
                </a:lnTo>
                <a:lnTo>
                  <a:pt x="658403" y="272806"/>
                </a:lnTo>
                <a:lnTo>
                  <a:pt x="702419" y="253586"/>
                </a:lnTo>
                <a:lnTo>
                  <a:pt x="747575" y="234959"/>
                </a:lnTo>
                <a:lnTo>
                  <a:pt x="793842" y="216939"/>
                </a:lnTo>
                <a:lnTo>
                  <a:pt x="841194" y="199539"/>
                </a:lnTo>
                <a:lnTo>
                  <a:pt x="889602" y="182771"/>
                </a:lnTo>
                <a:lnTo>
                  <a:pt x="939039" y="166650"/>
                </a:lnTo>
                <a:lnTo>
                  <a:pt x="989478" y="151188"/>
                </a:lnTo>
                <a:lnTo>
                  <a:pt x="1040891" y="136397"/>
                </a:lnTo>
                <a:lnTo>
                  <a:pt x="1093252" y="122292"/>
                </a:lnTo>
                <a:lnTo>
                  <a:pt x="1146531" y="108886"/>
                </a:lnTo>
                <a:lnTo>
                  <a:pt x="1200702" y="96190"/>
                </a:lnTo>
                <a:lnTo>
                  <a:pt x="1255737" y="84219"/>
                </a:lnTo>
                <a:lnTo>
                  <a:pt x="1311610" y="72985"/>
                </a:lnTo>
                <a:lnTo>
                  <a:pt x="1368291" y="62502"/>
                </a:lnTo>
                <a:lnTo>
                  <a:pt x="1425755" y="52783"/>
                </a:lnTo>
                <a:lnTo>
                  <a:pt x="1483972" y="43840"/>
                </a:lnTo>
                <a:lnTo>
                  <a:pt x="1542917" y="35686"/>
                </a:lnTo>
                <a:lnTo>
                  <a:pt x="1602561" y="28336"/>
                </a:lnTo>
                <a:lnTo>
                  <a:pt x="1662877" y="21801"/>
                </a:lnTo>
                <a:lnTo>
                  <a:pt x="1723838" y="16096"/>
                </a:lnTo>
                <a:lnTo>
                  <a:pt x="1785415" y="11232"/>
                </a:lnTo>
                <a:lnTo>
                  <a:pt x="1847582" y="7223"/>
                </a:lnTo>
                <a:lnTo>
                  <a:pt x="1910311" y="4082"/>
                </a:lnTo>
                <a:lnTo>
                  <a:pt x="1973575" y="1823"/>
                </a:lnTo>
                <a:lnTo>
                  <a:pt x="2037345" y="458"/>
                </a:lnTo>
                <a:lnTo>
                  <a:pt x="2101596" y="0"/>
                </a:lnTo>
                <a:lnTo>
                  <a:pt x="2165846" y="458"/>
                </a:lnTo>
                <a:lnTo>
                  <a:pt x="2229616" y="1823"/>
                </a:lnTo>
                <a:lnTo>
                  <a:pt x="2292880" y="4082"/>
                </a:lnTo>
                <a:lnTo>
                  <a:pt x="2355609" y="7223"/>
                </a:lnTo>
                <a:lnTo>
                  <a:pt x="2417776" y="11232"/>
                </a:lnTo>
                <a:lnTo>
                  <a:pt x="2479353" y="16096"/>
                </a:lnTo>
                <a:lnTo>
                  <a:pt x="2540314" y="21801"/>
                </a:lnTo>
                <a:lnTo>
                  <a:pt x="2600630" y="28336"/>
                </a:lnTo>
                <a:lnTo>
                  <a:pt x="2660274" y="35687"/>
                </a:lnTo>
                <a:lnTo>
                  <a:pt x="2719219" y="43840"/>
                </a:lnTo>
                <a:lnTo>
                  <a:pt x="2777436" y="52783"/>
                </a:lnTo>
                <a:lnTo>
                  <a:pt x="2834900" y="62502"/>
                </a:lnTo>
                <a:lnTo>
                  <a:pt x="2891581" y="72985"/>
                </a:lnTo>
                <a:lnTo>
                  <a:pt x="2947454" y="84219"/>
                </a:lnTo>
                <a:lnTo>
                  <a:pt x="3002489" y="96190"/>
                </a:lnTo>
                <a:lnTo>
                  <a:pt x="3056660" y="108886"/>
                </a:lnTo>
                <a:lnTo>
                  <a:pt x="3109939" y="122292"/>
                </a:lnTo>
                <a:lnTo>
                  <a:pt x="3162299" y="136398"/>
                </a:lnTo>
                <a:lnTo>
                  <a:pt x="3213713" y="151188"/>
                </a:lnTo>
                <a:lnTo>
                  <a:pt x="3264152" y="166650"/>
                </a:lnTo>
                <a:lnTo>
                  <a:pt x="3313589" y="182771"/>
                </a:lnTo>
                <a:lnTo>
                  <a:pt x="3361997" y="199539"/>
                </a:lnTo>
                <a:lnTo>
                  <a:pt x="3409349" y="216939"/>
                </a:lnTo>
                <a:lnTo>
                  <a:pt x="3455616" y="234959"/>
                </a:lnTo>
                <a:lnTo>
                  <a:pt x="3500772" y="253586"/>
                </a:lnTo>
                <a:lnTo>
                  <a:pt x="3544788" y="272806"/>
                </a:lnTo>
                <a:lnTo>
                  <a:pt x="3587638" y="292608"/>
                </a:lnTo>
                <a:lnTo>
                  <a:pt x="3629294" y="312976"/>
                </a:lnTo>
                <a:lnTo>
                  <a:pt x="3669729" y="333900"/>
                </a:lnTo>
                <a:lnTo>
                  <a:pt x="3708914" y="355364"/>
                </a:lnTo>
                <a:lnTo>
                  <a:pt x="3746822" y="377357"/>
                </a:lnTo>
                <a:lnTo>
                  <a:pt x="3783427" y="399866"/>
                </a:lnTo>
                <a:lnTo>
                  <a:pt x="3818700" y="422877"/>
                </a:lnTo>
                <a:lnTo>
                  <a:pt x="3852615" y="446376"/>
                </a:lnTo>
                <a:lnTo>
                  <a:pt x="3885142" y="470352"/>
                </a:lnTo>
                <a:lnTo>
                  <a:pt x="3916256" y="494792"/>
                </a:lnTo>
                <a:lnTo>
                  <a:pt x="3945929" y="519681"/>
                </a:lnTo>
                <a:lnTo>
                  <a:pt x="4000839" y="570756"/>
                </a:lnTo>
                <a:lnTo>
                  <a:pt x="4049654" y="623475"/>
                </a:lnTo>
                <a:lnTo>
                  <a:pt x="4092154" y="677733"/>
                </a:lnTo>
                <a:lnTo>
                  <a:pt x="4128119" y="733425"/>
                </a:lnTo>
                <a:lnTo>
                  <a:pt x="4157328" y="790446"/>
                </a:lnTo>
                <a:lnTo>
                  <a:pt x="4179563" y="848692"/>
                </a:lnTo>
                <a:lnTo>
                  <a:pt x="4194603" y="908059"/>
                </a:lnTo>
                <a:lnTo>
                  <a:pt x="4202228" y="968442"/>
                </a:lnTo>
                <a:lnTo>
                  <a:pt x="4203192" y="998982"/>
                </a:lnTo>
                <a:lnTo>
                  <a:pt x="4202228" y="1029521"/>
                </a:lnTo>
                <a:lnTo>
                  <a:pt x="4194603" y="1089904"/>
                </a:lnTo>
                <a:lnTo>
                  <a:pt x="4179563" y="1149271"/>
                </a:lnTo>
                <a:lnTo>
                  <a:pt x="4157328" y="1207517"/>
                </a:lnTo>
                <a:lnTo>
                  <a:pt x="4128119" y="1264539"/>
                </a:lnTo>
                <a:lnTo>
                  <a:pt x="4092154" y="1320230"/>
                </a:lnTo>
                <a:lnTo>
                  <a:pt x="4049654" y="1374488"/>
                </a:lnTo>
                <a:lnTo>
                  <a:pt x="4000839" y="1427207"/>
                </a:lnTo>
                <a:lnTo>
                  <a:pt x="3945929" y="1478282"/>
                </a:lnTo>
                <a:lnTo>
                  <a:pt x="3916256" y="1503172"/>
                </a:lnTo>
                <a:lnTo>
                  <a:pt x="3885142" y="1527611"/>
                </a:lnTo>
                <a:lnTo>
                  <a:pt x="3852615" y="1551587"/>
                </a:lnTo>
                <a:lnTo>
                  <a:pt x="3818700" y="1575086"/>
                </a:lnTo>
                <a:lnTo>
                  <a:pt x="3783427" y="1598097"/>
                </a:lnTo>
                <a:lnTo>
                  <a:pt x="3746822" y="1620606"/>
                </a:lnTo>
                <a:lnTo>
                  <a:pt x="3708914" y="1642599"/>
                </a:lnTo>
                <a:lnTo>
                  <a:pt x="3669729" y="1664063"/>
                </a:lnTo>
                <a:lnTo>
                  <a:pt x="3629294" y="1684987"/>
                </a:lnTo>
                <a:lnTo>
                  <a:pt x="3587638" y="1705356"/>
                </a:lnTo>
                <a:lnTo>
                  <a:pt x="3544788" y="1725157"/>
                </a:lnTo>
                <a:lnTo>
                  <a:pt x="3500772" y="1744377"/>
                </a:lnTo>
                <a:lnTo>
                  <a:pt x="3455616" y="1763004"/>
                </a:lnTo>
                <a:lnTo>
                  <a:pt x="3409349" y="1781024"/>
                </a:lnTo>
                <a:lnTo>
                  <a:pt x="3361997" y="1798424"/>
                </a:lnTo>
                <a:lnTo>
                  <a:pt x="3313589" y="1815192"/>
                </a:lnTo>
                <a:lnTo>
                  <a:pt x="3264152" y="1831313"/>
                </a:lnTo>
                <a:lnTo>
                  <a:pt x="3213713" y="1846775"/>
                </a:lnTo>
                <a:lnTo>
                  <a:pt x="3162300" y="1861566"/>
                </a:lnTo>
                <a:lnTo>
                  <a:pt x="3109939" y="1875671"/>
                </a:lnTo>
                <a:lnTo>
                  <a:pt x="3056660" y="1889077"/>
                </a:lnTo>
                <a:lnTo>
                  <a:pt x="3002489" y="1901773"/>
                </a:lnTo>
                <a:lnTo>
                  <a:pt x="2947454" y="1913744"/>
                </a:lnTo>
                <a:lnTo>
                  <a:pt x="2891581" y="1924978"/>
                </a:lnTo>
                <a:lnTo>
                  <a:pt x="2834900" y="1935461"/>
                </a:lnTo>
                <a:lnTo>
                  <a:pt x="2777436" y="1945180"/>
                </a:lnTo>
                <a:lnTo>
                  <a:pt x="2719219" y="1954123"/>
                </a:lnTo>
                <a:lnTo>
                  <a:pt x="2660274" y="1962277"/>
                </a:lnTo>
                <a:lnTo>
                  <a:pt x="2600630" y="1969627"/>
                </a:lnTo>
                <a:lnTo>
                  <a:pt x="2540314" y="1976162"/>
                </a:lnTo>
                <a:lnTo>
                  <a:pt x="2479353" y="1981867"/>
                </a:lnTo>
                <a:lnTo>
                  <a:pt x="2417776" y="1986731"/>
                </a:lnTo>
                <a:lnTo>
                  <a:pt x="2355609" y="1990740"/>
                </a:lnTo>
                <a:lnTo>
                  <a:pt x="2292880" y="1993881"/>
                </a:lnTo>
                <a:lnTo>
                  <a:pt x="2229616" y="1996140"/>
                </a:lnTo>
                <a:lnTo>
                  <a:pt x="2165846" y="1997505"/>
                </a:lnTo>
                <a:lnTo>
                  <a:pt x="2101596" y="1997964"/>
                </a:lnTo>
                <a:lnTo>
                  <a:pt x="2037345" y="1997505"/>
                </a:lnTo>
                <a:lnTo>
                  <a:pt x="1973575" y="1996140"/>
                </a:lnTo>
                <a:lnTo>
                  <a:pt x="1910311" y="1993881"/>
                </a:lnTo>
                <a:lnTo>
                  <a:pt x="1847582" y="1990740"/>
                </a:lnTo>
                <a:lnTo>
                  <a:pt x="1785415" y="1986731"/>
                </a:lnTo>
                <a:lnTo>
                  <a:pt x="1723838" y="1981867"/>
                </a:lnTo>
                <a:lnTo>
                  <a:pt x="1662877" y="1976162"/>
                </a:lnTo>
                <a:lnTo>
                  <a:pt x="1602561" y="1969627"/>
                </a:lnTo>
                <a:lnTo>
                  <a:pt x="1542917" y="1962277"/>
                </a:lnTo>
                <a:lnTo>
                  <a:pt x="1483972" y="1954123"/>
                </a:lnTo>
                <a:lnTo>
                  <a:pt x="1425755" y="1945180"/>
                </a:lnTo>
                <a:lnTo>
                  <a:pt x="1368291" y="1935461"/>
                </a:lnTo>
                <a:lnTo>
                  <a:pt x="1311610" y="1924978"/>
                </a:lnTo>
                <a:lnTo>
                  <a:pt x="1255737" y="1913744"/>
                </a:lnTo>
                <a:lnTo>
                  <a:pt x="1200702" y="1901773"/>
                </a:lnTo>
                <a:lnTo>
                  <a:pt x="1146531" y="1889077"/>
                </a:lnTo>
                <a:lnTo>
                  <a:pt x="1093252" y="1875671"/>
                </a:lnTo>
                <a:lnTo>
                  <a:pt x="1040892" y="1861566"/>
                </a:lnTo>
                <a:lnTo>
                  <a:pt x="989478" y="1846775"/>
                </a:lnTo>
                <a:lnTo>
                  <a:pt x="939039" y="1831313"/>
                </a:lnTo>
                <a:lnTo>
                  <a:pt x="889602" y="1815192"/>
                </a:lnTo>
                <a:lnTo>
                  <a:pt x="841194" y="1798424"/>
                </a:lnTo>
                <a:lnTo>
                  <a:pt x="793842" y="1781024"/>
                </a:lnTo>
                <a:lnTo>
                  <a:pt x="747575" y="1763004"/>
                </a:lnTo>
                <a:lnTo>
                  <a:pt x="702419" y="1744377"/>
                </a:lnTo>
                <a:lnTo>
                  <a:pt x="658403" y="1725157"/>
                </a:lnTo>
                <a:lnTo>
                  <a:pt x="615553" y="1705356"/>
                </a:lnTo>
                <a:lnTo>
                  <a:pt x="573897" y="1684987"/>
                </a:lnTo>
                <a:lnTo>
                  <a:pt x="533462" y="1664063"/>
                </a:lnTo>
                <a:lnTo>
                  <a:pt x="494277" y="1642599"/>
                </a:lnTo>
                <a:lnTo>
                  <a:pt x="456369" y="1620606"/>
                </a:lnTo>
                <a:lnTo>
                  <a:pt x="419764" y="1598097"/>
                </a:lnTo>
                <a:lnTo>
                  <a:pt x="384491" y="1575086"/>
                </a:lnTo>
                <a:lnTo>
                  <a:pt x="350576" y="1551587"/>
                </a:lnTo>
                <a:lnTo>
                  <a:pt x="318049" y="1527611"/>
                </a:lnTo>
                <a:lnTo>
                  <a:pt x="286935" y="1503171"/>
                </a:lnTo>
                <a:lnTo>
                  <a:pt x="257262" y="1478282"/>
                </a:lnTo>
                <a:lnTo>
                  <a:pt x="202352" y="1427207"/>
                </a:lnTo>
                <a:lnTo>
                  <a:pt x="153537" y="1374488"/>
                </a:lnTo>
                <a:lnTo>
                  <a:pt x="111037" y="1320230"/>
                </a:lnTo>
                <a:lnTo>
                  <a:pt x="75072" y="1264538"/>
                </a:lnTo>
                <a:lnTo>
                  <a:pt x="45863" y="1207517"/>
                </a:lnTo>
                <a:lnTo>
                  <a:pt x="23628" y="1149271"/>
                </a:lnTo>
                <a:lnTo>
                  <a:pt x="8588" y="1089904"/>
                </a:lnTo>
                <a:lnTo>
                  <a:pt x="963" y="1029521"/>
                </a:lnTo>
                <a:lnTo>
                  <a:pt x="0" y="998982"/>
                </a:lnTo>
                <a:close/>
              </a:path>
            </a:pathLst>
          </a:custGeom>
          <a:ln w="28956">
            <a:solidFill>
              <a:srgbClr val="FFB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7" name="Прямоугольник 26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Полилиния 27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3" name="Прямоугольник 22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Кольцо 23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9" name="Прямоугольник 18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3" name="Прямоугольник 12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2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Технические особенности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28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5213992" y="4292208"/>
            <a:ext cx="3991808" cy="1448297"/>
          </a:xfrm>
          <a:prstGeom prst="rect">
            <a:avLst/>
          </a:prstGeom>
        </p:spPr>
        <p:txBody>
          <a:bodyPr vert="horz" wrap="square" lIns="0" tIns="13414" rIns="0" bIns="0" rtlCol="0">
            <a:spAutoFit/>
          </a:bodyPr>
          <a:lstStyle/>
          <a:p>
            <a:pPr marL="10319" marR="147042">
              <a:lnSpc>
                <a:spcPct val="109800"/>
              </a:lnSpc>
              <a:spcBef>
                <a:spcPts val="106"/>
              </a:spcBef>
            </a:pPr>
            <a:r>
              <a:rPr lang="ru-RU" sz="1400" spc="-98" dirty="0">
                <a:solidFill>
                  <a:schemeClr val="accent5"/>
                </a:solidFill>
                <a:cs typeface="Lucida Sans"/>
              </a:rPr>
              <a:t>A Это расстояние представляет максимальную высоту фасонной детали, включая основание пресс-формы.</a:t>
            </a:r>
          </a:p>
          <a:p>
            <a:pPr marL="10319" marR="147042">
              <a:lnSpc>
                <a:spcPct val="109800"/>
              </a:lnSpc>
              <a:spcBef>
                <a:spcPts val="106"/>
              </a:spcBef>
            </a:pPr>
            <a:r>
              <a:rPr lang="ru-RU" sz="1400" spc="-98" dirty="0">
                <a:solidFill>
                  <a:schemeClr val="accent5"/>
                </a:solidFill>
                <a:cs typeface="Lucida Sans"/>
              </a:rPr>
              <a:t>B Техническое расстояние между верхней частью формы (в положении максимальной высоты) и нижней группой нагрева.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581925" y="4260432"/>
            <a:ext cx="2369062" cy="1065580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20000"/>
              </a:lnSpc>
              <a:spcBef>
                <a:spcPts val="81"/>
              </a:spcBef>
            </a:pPr>
            <a:r>
              <a:rPr lang="ru-RU" sz="1400" spc="-77" dirty="0">
                <a:solidFill>
                  <a:schemeClr val="accent5"/>
                </a:solidFill>
                <a:cs typeface="Lucida Sans"/>
              </a:rPr>
              <a:t>Макс. Размер основания форм Макс. Размер основания форм </a:t>
            </a:r>
            <a:r>
              <a:rPr lang="ru-RU" sz="1400" spc="-45" dirty="0">
                <a:solidFill>
                  <a:schemeClr val="accent5"/>
                </a:solidFill>
                <a:cs typeface="Lucida Sans"/>
              </a:rPr>
              <a:t>Ширина листа</a:t>
            </a:r>
            <a:endParaRPr sz="1400" dirty="0">
              <a:solidFill>
                <a:schemeClr val="accent5"/>
              </a:solidFill>
              <a:cs typeface="Lucida Sans"/>
            </a:endParaRPr>
          </a:p>
          <a:p>
            <a:pPr marL="10319">
              <a:spcBef>
                <a:spcPts val="479"/>
              </a:spcBef>
            </a:pPr>
            <a:r>
              <a:rPr lang="ru-RU" sz="1400" spc="-45" dirty="0">
                <a:solidFill>
                  <a:schemeClr val="accent5"/>
                </a:solidFill>
                <a:cs typeface="Lucida Sans"/>
              </a:rPr>
              <a:t>Длина листа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2950987" y="4260433"/>
            <a:ext cx="1472485" cy="1276407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8377" marR="243007">
              <a:lnSpc>
                <a:spcPct val="120000"/>
              </a:lnSpc>
              <a:spcBef>
                <a:spcPts val="81"/>
              </a:spcBef>
            </a:pPr>
            <a:r>
              <a:rPr lang="ru-RU" sz="1400" spc="-65" dirty="0">
                <a:solidFill>
                  <a:schemeClr val="accent5"/>
                </a:solidFill>
                <a:cs typeface="Lucida Sans"/>
              </a:rPr>
              <a:t>мм</a:t>
            </a:r>
            <a:r>
              <a:rPr sz="1400" spc="-65" dirty="0">
                <a:solidFill>
                  <a:schemeClr val="accent5"/>
                </a:solidFill>
                <a:cs typeface="Lucida Sans"/>
              </a:rPr>
              <a:t> </a:t>
            </a:r>
            <a:r>
              <a:rPr sz="1400" spc="-114" dirty="0">
                <a:solidFill>
                  <a:schemeClr val="accent5"/>
                </a:solidFill>
                <a:cs typeface="Lucida Sans"/>
              </a:rPr>
              <a:t>2500x1500  </a:t>
            </a:r>
            <a:r>
              <a:rPr lang="ru-RU" sz="1400" spc="-114" dirty="0">
                <a:solidFill>
                  <a:schemeClr val="accent5"/>
                </a:solidFill>
                <a:cs typeface="Lucida Sans"/>
              </a:rPr>
              <a:t>мм  </a:t>
            </a:r>
            <a:r>
              <a:rPr sz="1400" spc="-114" dirty="0">
                <a:solidFill>
                  <a:schemeClr val="accent5"/>
                </a:solidFill>
                <a:cs typeface="Lucida Sans"/>
              </a:rPr>
              <a:t>900x770</a:t>
            </a:r>
            <a:endParaRPr sz="1400" dirty="0">
              <a:solidFill>
                <a:schemeClr val="accent5"/>
              </a:solidFill>
              <a:cs typeface="Lucida Sans"/>
            </a:endParaRPr>
          </a:p>
          <a:p>
            <a:pPr marL="10319">
              <a:spcBef>
                <a:spcPts val="313"/>
              </a:spcBef>
            </a:pPr>
            <a:r>
              <a:rPr lang="ru-RU" sz="1400" spc="-69" dirty="0">
                <a:solidFill>
                  <a:schemeClr val="accent5"/>
                </a:solidFill>
                <a:cs typeface="Lucida Sans"/>
              </a:rPr>
              <a:t>Основание </a:t>
            </a:r>
            <a:r>
              <a:rPr sz="1400" spc="-93" dirty="0">
                <a:solidFill>
                  <a:schemeClr val="accent5"/>
                </a:solidFill>
                <a:cs typeface="Lucida Sans"/>
              </a:rPr>
              <a:t>+ </a:t>
            </a:r>
            <a:r>
              <a:rPr sz="1400" spc="-106" dirty="0">
                <a:solidFill>
                  <a:schemeClr val="accent5"/>
                </a:solidFill>
                <a:cs typeface="Lucida Sans"/>
              </a:rPr>
              <a:t>70</a:t>
            </a:r>
            <a:r>
              <a:rPr sz="1400" spc="-199" dirty="0">
                <a:solidFill>
                  <a:schemeClr val="accent5"/>
                </a:solidFill>
                <a:cs typeface="Lucida Sans"/>
              </a:rPr>
              <a:t> </a:t>
            </a:r>
            <a:r>
              <a:rPr lang="ru-RU" sz="1400" spc="-69" dirty="0">
                <a:solidFill>
                  <a:schemeClr val="accent5"/>
                </a:solidFill>
                <a:cs typeface="Lucida Sans"/>
              </a:rPr>
              <a:t>мм</a:t>
            </a:r>
            <a:endParaRPr sz="1400" dirty="0">
              <a:solidFill>
                <a:schemeClr val="accent5"/>
              </a:solidFill>
              <a:cs typeface="Lucida Sans"/>
            </a:endParaRPr>
          </a:p>
          <a:p>
            <a:pPr marL="20122">
              <a:spcBef>
                <a:spcPts val="479"/>
              </a:spcBef>
            </a:pPr>
            <a:r>
              <a:rPr lang="ru-RU" sz="1400" spc="-69" dirty="0">
                <a:solidFill>
                  <a:schemeClr val="accent5"/>
                </a:solidFill>
                <a:cs typeface="Lucida Sans"/>
              </a:rPr>
              <a:t>Основание </a:t>
            </a:r>
            <a:r>
              <a:rPr sz="1400" spc="-93" dirty="0">
                <a:solidFill>
                  <a:schemeClr val="accent5"/>
                </a:solidFill>
                <a:cs typeface="Lucida Sans"/>
              </a:rPr>
              <a:t>+ </a:t>
            </a:r>
            <a:r>
              <a:rPr sz="1400" spc="-106" dirty="0">
                <a:solidFill>
                  <a:schemeClr val="accent5"/>
                </a:solidFill>
                <a:cs typeface="Lucida Sans"/>
              </a:rPr>
              <a:t>70</a:t>
            </a:r>
            <a:r>
              <a:rPr sz="1400" spc="-199" dirty="0">
                <a:solidFill>
                  <a:schemeClr val="accent5"/>
                </a:solidFill>
                <a:cs typeface="Lucida Sans"/>
              </a:rPr>
              <a:t> </a:t>
            </a:r>
            <a:r>
              <a:rPr sz="1400" spc="-69" dirty="0">
                <a:solidFill>
                  <a:schemeClr val="accent5"/>
                </a:solidFill>
                <a:cs typeface="Lucida Sans"/>
              </a:rPr>
              <a:t>mm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592740" y="1340846"/>
            <a:ext cx="3899249" cy="2860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971644" y="3079328"/>
            <a:ext cx="413565" cy="661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24" name="object 21"/>
          <p:cNvSpPr/>
          <p:nvPr/>
        </p:nvSpPr>
        <p:spPr>
          <a:xfrm>
            <a:off x="1006274" y="3161693"/>
            <a:ext cx="284282" cy="531932"/>
          </a:xfrm>
          <a:custGeom>
            <a:avLst/>
            <a:gdLst/>
            <a:ahLst/>
            <a:cxnLst/>
            <a:rect l="l" t="t" r="r" b="b"/>
            <a:pathLst>
              <a:path w="349884" h="654685">
                <a:moveTo>
                  <a:pt x="302156" y="62933"/>
                </a:moveTo>
                <a:lnTo>
                  <a:pt x="0" y="642366"/>
                </a:lnTo>
                <a:lnTo>
                  <a:pt x="22961" y="654431"/>
                </a:lnTo>
                <a:lnTo>
                  <a:pt x="325121" y="74915"/>
                </a:lnTo>
                <a:lnTo>
                  <a:pt x="302156" y="62933"/>
                </a:lnTo>
                <a:close/>
              </a:path>
              <a:path w="349884" h="654685">
                <a:moveTo>
                  <a:pt x="348652" y="51435"/>
                </a:moveTo>
                <a:lnTo>
                  <a:pt x="308152" y="51435"/>
                </a:lnTo>
                <a:lnTo>
                  <a:pt x="331139" y="63373"/>
                </a:lnTo>
                <a:lnTo>
                  <a:pt x="325121" y="74915"/>
                </a:lnTo>
                <a:lnTo>
                  <a:pt x="348030" y="86868"/>
                </a:lnTo>
                <a:lnTo>
                  <a:pt x="348652" y="51435"/>
                </a:lnTo>
                <a:close/>
              </a:path>
              <a:path w="349884" h="654685">
                <a:moveTo>
                  <a:pt x="308152" y="51435"/>
                </a:moveTo>
                <a:lnTo>
                  <a:pt x="302156" y="62933"/>
                </a:lnTo>
                <a:lnTo>
                  <a:pt x="325121" y="74915"/>
                </a:lnTo>
                <a:lnTo>
                  <a:pt x="331139" y="63373"/>
                </a:lnTo>
                <a:lnTo>
                  <a:pt x="308152" y="51435"/>
                </a:lnTo>
                <a:close/>
              </a:path>
              <a:path w="349884" h="654685">
                <a:moveTo>
                  <a:pt x="349554" y="0"/>
                </a:moveTo>
                <a:lnTo>
                  <a:pt x="279146" y="50927"/>
                </a:lnTo>
                <a:lnTo>
                  <a:pt x="302156" y="62933"/>
                </a:lnTo>
                <a:lnTo>
                  <a:pt x="308152" y="51435"/>
                </a:lnTo>
                <a:lnTo>
                  <a:pt x="348652" y="51435"/>
                </a:lnTo>
                <a:lnTo>
                  <a:pt x="349554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25" name="object 22"/>
          <p:cNvSpPr/>
          <p:nvPr/>
        </p:nvSpPr>
        <p:spPr>
          <a:xfrm>
            <a:off x="3206685" y="2446613"/>
            <a:ext cx="235246" cy="845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26" name="object 23"/>
          <p:cNvSpPr/>
          <p:nvPr/>
        </p:nvSpPr>
        <p:spPr>
          <a:xfrm>
            <a:off x="3240736" y="2475702"/>
            <a:ext cx="159941" cy="759459"/>
          </a:xfrm>
          <a:custGeom>
            <a:avLst/>
            <a:gdLst/>
            <a:ahLst/>
            <a:cxnLst/>
            <a:rect l="l" t="t" r="r" b="b"/>
            <a:pathLst>
              <a:path w="196850" h="934720">
                <a:moveTo>
                  <a:pt x="0" y="0"/>
                </a:moveTo>
                <a:lnTo>
                  <a:pt x="38236" y="1291"/>
                </a:lnTo>
                <a:lnTo>
                  <a:pt x="69484" y="4810"/>
                </a:lnTo>
                <a:lnTo>
                  <a:pt x="90564" y="10019"/>
                </a:lnTo>
                <a:lnTo>
                  <a:pt x="98298" y="16383"/>
                </a:lnTo>
                <a:lnTo>
                  <a:pt x="98298" y="450723"/>
                </a:lnTo>
                <a:lnTo>
                  <a:pt x="106031" y="457086"/>
                </a:lnTo>
                <a:lnTo>
                  <a:pt x="127111" y="462295"/>
                </a:lnTo>
                <a:lnTo>
                  <a:pt x="158359" y="465814"/>
                </a:lnTo>
                <a:lnTo>
                  <a:pt x="196595" y="467106"/>
                </a:lnTo>
                <a:lnTo>
                  <a:pt x="158359" y="468397"/>
                </a:lnTo>
                <a:lnTo>
                  <a:pt x="127111" y="471916"/>
                </a:lnTo>
                <a:lnTo>
                  <a:pt x="106031" y="477125"/>
                </a:lnTo>
                <a:lnTo>
                  <a:pt x="98298" y="483489"/>
                </a:lnTo>
                <a:lnTo>
                  <a:pt x="98298" y="917829"/>
                </a:lnTo>
                <a:lnTo>
                  <a:pt x="90564" y="924192"/>
                </a:lnTo>
                <a:lnTo>
                  <a:pt x="69484" y="929401"/>
                </a:lnTo>
                <a:lnTo>
                  <a:pt x="38236" y="932920"/>
                </a:lnTo>
                <a:lnTo>
                  <a:pt x="0" y="934212"/>
                </a:lnTo>
              </a:path>
            </a:pathLst>
          </a:custGeom>
          <a:ln w="25907">
            <a:solidFill>
              <a:srgbClr val="FFB818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3480797" y="3219599"/>
            <a:ext cx="1576457" cy="226384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>
              <a:spcBef>
                <a:spcPts val="85"/>
              </a:spcBef>
            </a:pPr>
            <a:r>
              <a:rPr lang="ru-RU" sz="1400" spc="-85" dirty="0">
                <a:solidFill>
                  <a:schemeClr val="accent5"/>
                </a:solidFill>
                <a:cs typeface="Lucida Sans"/>
              </a:rPr>
              <a:t>Формуемый элемент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28" name="object 25"/>
          <p:cNvSpPr/>
          <p:nvPr/>
        </p:nvSpPr>
        <p:spPr>
          <a:xfrm>
            <a:off x="5223795" y="1332177"/>
            <a:ext cx="4190237" cy="2860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7819167" y="3661429"/>
            <a:ext cx="1546265" cy="22586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1400" spc="-77" dirty="0">
                <a:solidFill>
                  <a:schemeClr val="bg1"/>
                </a:solidFill>
                <a:cs typeface="Lucida Sans"/>
              </a:rPr>
              <a:t>Основание формы</a:t>
            </a:r>
            <a:endParaRPr sz="1400" dirty="0">
              <a:solidFill>
                <a:schemeClr val="bg1"/>
              </a:solidFill>
              <a:cs typeface="Lucida Sans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6544801" y="1632454"/>
            <a:ext cx="2163509" cy="226384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>
              <a:spcBef>
                <a:spcPts val="85"/>
              </a:spcBef>
            </a:pPr>
            <a:r>
              <a:rPr lang="ru-RU" sz="1400" spc="-61" dirty="0">
                <a:solidFill>
                  <a:schemeClr val="bg1"/>
                </a:solidFill>
                <a:cs typeface="Lucida Sans"/>
              </a:rPr>
              <a:t>Верхний модуль нагрева</a:t>
            </a:r>
            <a:endParaRPr sz="1400" dirty="0">
              <a:solidFill>
                <a:schemeClr val="bg1"/>
              </a:solidFill>
              <a:cs typeface="Lucida Sans"/>
            </a:endParaRPr>
          </a:p>
        </p:txBody>
      </p:sp>
      <p:sp>
        <p:nvSpPr>
          <p:cNvPr id="31" name="object 29"/>
          <p:cNvSpPr/>
          <p:nvPr/>
        </p:nvSpPr>
        <p:spPr>
          <a:xfrm>
            <a:off x="8199309" y="2545673"/>
            <a:ext cx="235246" cy="845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2" name="object 30"/>
          <p:cNvSpPr/>
          <p:nvPr/>
        </p:nvSpPr>
        <p:spPr>
          <a:xfrm>
            <a:off x="8233361" y="2574762"/>
            <a:ext cx="159941" cy="759459"/>
          </a:xfrm>
          <a:custGeom>
            <a:avLst/>
            <a:gdLst/>
            <a:ahLst/>
            <a:cxnLst/>
            <a:rect l="l" t="t" r="r" b="b"/>
            <a:pathLst>
              <a:path w="196850" h="934720">
                <a:moveTo>
                  <a:pt x="0" y="0"/>
                </a:moveTo>
                <a:lnTo>
                  <a:pt x="38236" y="1291"/>
                </a:lnTo>
                <a:lnTo>
                  <a:pt x="69484" y="4810"/>
                </a:lnTo>
                <a:lnTo>
                  <a:pt x="90564" y="10019"/>
                </a:lnTo>
                <a:lnTo>
                  <a:pt x="98298" y="16383"/>
                </a:lnTo>
                <a:lnTo>
                  <a:pt x="98298" y="450723"/>
                </a:lnTo>
                <a:lnTo>
                  <a:pt x="106031" y="457086"/>
                </a:lnTo>
                <a:lnTo>
                  <a:pt x="127111" y="462295"/>
                </a:lnTo>
                <a:lnTo>
                  <a:pt x="158359" y="465814"/>
                </a:lnTo>
                <a:lnTo>
                  <a:pt x="196596" y="467106"/>
                </a:lnTo>
                <a:lnTo>
                  <a:pt x="158359" y="468397"/>
                </a:lnTo>
                <a:lnTo>
                  <a:pt x="127111" y="471916"/>
                </a:lnTo>
                <a:lnTo>
                  <a:pt x="106031" y="477125"/>
                </a:lnTo>
                <a:lnTo>
                  <a:pt x="98298" y="483488"/>
                </a:lnTo>
                <a:lnTo>
                  <a:pt x="98298" y="917829"/>
                </a:lnTo>
                <a:lnTo>
                  <a:pt x="90564" y="924192"/>
                </a:lnTo>
                <a:lnTo>
                  <a:pt x="69484" y="929401"/>
                </a:lnTo>
                <a:lnTo>
                  <a:pt x="38236" y="932920"/>
                </a:lnTo>
                <a:lnTo>
                  <a:pt x="0" y="934212"/>
                </a:lnTo>
              </a:path>
            </a:pathLst>
          </a:custGeom>
          <a:ln w="25907">
            <a:solidFill>
              <a:srgbClr val="FFB818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3" name="object 31"/>
          <p:cNvSpPr/>
          <p:nvPr/>
        </p:nvSpPr>
        <p:spPr>
          <a:xfrm>
            <a:off x="8069292" y="3413708"/>
            <a:ext cx="283590" cy="310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6" name="object 32"/>
          <p:cNvSpPr/>
          <p:nvPr/>
        </p:nvSpPr>
        <p:spPr>
          <a:xfrm>
            <a:off x="8167734" y="3496020"/>
            <a:ext cx="153645" cy="181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7" name="object 33"/>
          <p:cNvSpPr/>
          <p:nvPr/>
        </p:nvSpPr>
        <p:spPr>
          <a:xfrm>
            <a:off x="5662135" y="1912917"/>
            <a:ext cx="239023" cy="2159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8" name="object 34"/>
          <p:cNvSpPr/>
          <p:nvPr/>
        </p:nvSpPr>
        <p:spPr>
          <a:xfrm>
            <a:off x="5707332" y="1942015"/>
            <a:ext cx="163552" cy="2073037"/>
          </a:xfrm>
          <a:custGeom>
            <a:avLst/>
            <a:gdLst/>
            <a:ahLst/>
            <a:cxnLst/>
            <a:rect l="l" t="t" r="r" b="b"/>
            <a:pathLst>
              <a:path w="201295" h="2551429">
                <a:moveTo>
                  <a:pt x="201167" y="2551176"/>
                </a:moveTo>
                <a:lnTo>
                  <a:pt x="162038" y="2549860"/>
                </a:lnTo>
                <a:lnTo>
                  <a:pt x="130063" y="2546270"/>
                </a:lnTo>
                <a:lnTo>
                  <a:pt x="108495" y="2540942"/>
                </a:lnTo>
                <a:lnTo>
                  <a:pt x="100583" y="2534412"/>
                </a:lnTo>
                <a:lnTo>
                  <a:pt x="100583" y="1292352"/>
                </a:lnTo>
                <a:lnTo>
                  <a:pt x="92672" y="1285821"/>
                </a:lnTo>
                <a:lnTo>
                  <a:pt x="71104" y="1280493"/>
                </a:lnTo>
                <a:lnTo>
                  <a:pt x="39129" y="1276903"/>
                </a:lnTo>
                <a:lnTo>
                  <a:pt x="0" y="1275588"/>
                </a:lnTo>
                <a:lnTo>
                  <a:pt x="39129" y="1274272"/>
                </a:lnTo>
                <a:lnTo>
                  <a:pt x="71104" y="1270682"/>
                </a:lnTo>
                <a:lnTo>
                  <a:pt x="92672" y="1265354"/>
                </a:lnTo>
                <a:lnTo>
                  <a:pt x="100583" y="1258824"/>
                </a:lnTo>
                <a:lnTo>
                  <a:pt x="100583" y="16763"/>
                </a:lnTo>
                <a:lnTo>
                  <a:pt x="108495" y="10233"/>
                </a:lnTo>
                <a:lnTo>
                  <a:pt x="130063" y="4905"/>
                </a:lnTo>
                <a:lnTo>
                  <a:pt x="162038" y="1315"/>
                </a:lnTo>
                <a:lnTo>
                  <a:pt x="201167" y="0"/>
                </a:lnTo>
              </a:path>
            </a:pathLst>
          </a:custGeom>
          <a:ln w="25908">
            <a:solidFill>
              <a:srgbClr val="FFB818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678013" y="3704767"/>
            <a:ext cx="1569029" cy="22586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1400" spc="-77" dirty="0">
                <a:solidFill>
                  <a:schemeClr val="accent5"/>
                </a:solidFill>
                <a:cs typeface="Lucida Sans"/>
              </a:rPr>
              <a:t>Основание формы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5502711" y="2852542"/>
            <a:ext cx="150138" cy="226384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>
              <a:spcBef>
                <a:spcPts val="85"/>
              </a:spcBef>
            </a:pPr>
            <a:r>
              <a:rPr sz="1400" spc="-106" dirty="0">
                <a:solidFill>
                  <a:schemeClr val="accent5"/>
                </a:solidFill>
                <a:cs typeface="Lucida Sans"/>
              </a:rPr>
              <a:t>A</a:t>
            </a:r>
            <a:endParaRPr sz="140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41" name="object 37"/>
          <p:cNvSpPr/>
          <p:nvPr/>
        </p:nvSpPr>
        <p:spPr>
          <a:xfrm>
            <a:off x="5673278" y="1526583"/>
            <a:ext cx="209305" cy="442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5718474" y="1555682"/>
            <a:ext cx="134144" cy="355481"/>
          </a:xfrm>
          <a:custGeom>
            <a:avLst/>
            <a:gdLst/>
            <a:ahLst/>
            <a:cxnLst/>
            <a:rect l="l" t="t" r="r" b="b"/>
            <a:pathLst>
              <a:path w="165100" h="437514">
                <a:moveTo>
                  <a:pt x="164592" y="437388"/>
                </a:moveTo>
                <a:lnTo>
                  <a:pt x="132552" y="436316"/>
                </a:lnTo>
                <a:lnTo>
                  <a:pt x="106394" y="433387"/>
                </a:lnTo>
                <a:lnTo>
                  <a:pt x="88761" y="429029"/>
                </a:lnTo>
                <a:lnTo>
                  <a:pt x="82296" y="423672"/>
                </a:lnTo>
                <a:lnTo>
                  <a:pt x="82296" y="232410"/>
                </a:lnTo>
                <a:lnTo>
                  <a:pt x="75830" y="227052"/>
                </a:lnTo>
                <a:lnTo>
                  <a:pt x="58197" y="222694"/>
                </a:lnTo>
                <a:lnTo>
                  <a:pt x="32039" y="219765"/>
                </a:lnTo>
                <a:lnTo>
                  <a:pt x="0" y="218693"/>
                </a:lnTo>
                <a:lnTo>
                  <a:pt x="32039" y="217622"/>
                </a:lnTo>
                <a:lnTo>
                  <a:pt x="58197" y="214693"/>
                </a:lnTo>
                <a:lnTo>
                  <a:pt x="75830" y="210335"/>
                </a:lnTo>
                <a:lnTo>
                  <a:pt x="82296" y="204977"/>
                </a:lnTo>
                <a:lnTo>
                  <a:pt x="82296" y="13715"/>
                </a:lnTo>
                <a:lnTo>
                  <a:pt x="88761" y="8358"/>
                </a:lnTo>
                <a:lnTo>
                  <a:pt x="106394" y="4000"/>
                </a:lnTo>
                <a:lnTo>
                  <a:pt x="132552" y="1071"/>
                </a:lnTo>
                <a:lnTo>
                  <a:pt x="164592" y="0"/>
                </a:lnTo>
              </a:path>
            </a:pathLst>
          </a:custGeom>
          <a:ln w="25908">
            <a:solidFill>
              <a:srgbClr val="FFB818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43" name="object 39"/>
          <p:cNvSpPr txBox="1"/>
          <p:nvPr/>
        </p:nvSpPr>
        <p:spPr>
          <a:xfrm>
            <a:off x="5490637" y="1594481"/>
            <a:ext cx="147558" cy="226384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>
              <a:spcBef>
                <a:spcPts val="85"/>
              </a:spcBef>
            </a:pPr>
            <a:r>
              <a:rPr sz="1400" spc="61" dirty="0">
                <a:solidFill>
                  <a:schemeClr val="accent5"/>
                </a:solidFill>
                <a:cs typeface="Lucida Sans"/>
              </a:rPr>
              <a:t>B</a:t>
            </a:r>
            <a:endParaRPr sz="140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5933311" y="1917861"/>
            <a:ext cx="2937129" cy="756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45" name="object 41"/>
          <p:cNvSpPr/>
          <p:nvPr/>
        </p:nvSpPr>
        <p:spPr>
          <a:xfrm>
            <a:off x="5967982" y="1941397"/>
            <a:ext cx="2867065" cy="0"/>
          </a:xfrm>
          <a:custGeom>
            <a:avLst/>
            <a:gdLst/>
            <a:ahLst/>
            <a:cxnLst/>
            <a:rect l="l" t="t" r="r" b="b"/>
            <a:pathLst>
              <a:path w="3528695">
                <a:moveTo>
                  <a:pt x="0" y="0"/>
                </a:moveTo>
                <a:lnTo>
                  <a:pt x="3528313" y="0"/>
                </a:lnTo>
              </a:path>
            </a:pathLst>
          </a:custGeom>
          <a:ln w="12192">
            <a:solidFill>
              <a:srgbClr val="FFB81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67" name="Группа 66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76" name="Прямоугольник 75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Полилиния 76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8" name="Группа 67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74" name="Прямоугольник 73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Кольцо 74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9" name="Группа 68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70" name="Прямоугольник 69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4" name="Группа 63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65" name="Прямоугольник 64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2888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Технические особенности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29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object 23"/>
          <p:cNvSpPr/>
          <p:nvPr/>
        </p:nvSpPr>
        <p:spPr>
          <a:xfrm>
            <a:off x="592740" y="1352074"/>
            <a:ext cx="3899249" cy="2860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47" name="object 15"/>
          <p:cNvSpPr txBox="1"/>
          <p:nvPr/>
        </p:nvSpPr>
        <p:spPr>
          <a:xfrm>
            <a:off x="9053805" y="5137487"/>
            <a:ext cx="152202" cy="440265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10319">
              <a:spcBef>
                <a:spcPts val="73"/>
              </a:spcBef>
            </a:pPr>
            <a:r>
              <a:rPr sz="1400" spc="-77" dirty="0">
                <a:solidFill>
                  <a:schemeClr val="accent5"/>
                </a:solidFill>
                <a:cs typeface="Lucida Sans"/>
              </a:rPr>
              <a:t>34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48" name="object 16"/>
          <p:cNvSpPr txBox="1"/>
          <p:nvPr/>
        </p:nvSpPr>
        <p:spPr>
          <a:xfrm>
            <a:off x="6725297" y="4268647"/>
            <a:ext cx="1509406" cy="565340"/>
          </a:xfrm>
          <a:prstGeom prst="rect">
            <a:avLst/>
          </a:prstGeom>
        </p:spPr>
        <p:txBody>
          <a:bodyPr vert="horz" wrap="square" lIns="0" tIns="69652" rIns="0" bIns="0" rtlCol="0">
            <a:spAutoFit/>
          </a:bodyPr>
          <a:lstStyle/>
          <a:p>
            <a:pPr marL="10319">
              <a:spcBef>
                <a:spcPts val="548"/>
              </a:spcBef>
              <a:tabLst>
                <a:tab pos="472083" algn="l"/>
              </a:tabLst>
            </a:pPr>
            <a:r>
              <a:rPr lang="ru-RU" sz="1400" spc="-65" dirty="0">
                <a:solidFill>
                  <a:schemeClr val="accent5"/>
                </a:solidFill>
                <a:cs typeface="Lucida Sans"/>
              </a:rPr>
              <a:t>мм</a:t>
            </a:r>
            <a:r>
              <a:rPr sz="1400" spc="-65" dirty="0">
                <a:solidFill>
                  <a:schemeClr val="accent5"/>
                </a:solidFill>
                <a:cs typeface="Lucida Sans"/>
              </a:rPr>
              <a:t>	</a:t>
            </a:r>
            <a:r>
              <a:rPr sz="1400" spc="-114" dirty="0">
                <a:solidFill>
                  <a:schemeClr val="accent5"/>
                </a:solidFill>
                <a:cs typeface="Lucida Sans"/>
              </a:rPr>
              <a:t>2570x1570</a:t>
            </a:r>
            <a:endParaRPr sz="1400" dirty="0">
              <a:solidFill>
                <a:schemeClr val="accent5"/>
              </a:solidFill>
              <a:cs typeface="Lucida Sans"/>
            </a:endParaRPr>
          </a:p>
          <a:p>
            <a:pPr marL="10319">
              <a:spcBef>
                <a:spcPts val="467"/>
              </a:spcBef>
              <a:tabLst>
                <a:tab pos="592296" algn="l"/>
              </a:tabLst>
            </a:pPr>
            <a:r>
              <a:rPr lang="ru-RU" sz="1400" spc="-65" dirty="0">
                <a:solidFill>
                  <a:schemeClr val="accent5"/>
                </a:solidFill>
                <a:cs typeface="Lucida Sans"/>
              </a:rPr>
              <a:t>мм</a:t>
            </a:r>
            <a:r>
              <a:rPr sz="1400" spc="-65" dirty="0">
                <a:solidFill>
                  <a:schemeClr val="accent5"/>
                </a:solidFill>
                <a:cs typeface="Lucida Sans"/>
              </a:rPr>
              <a:t>	</a:t>
            </a:r>
            <a:r>
              <a:rPr sz="1400" spc="-114" dirty="0">
                <a:solidFill>
                  <a:schemeClr val="accent5"/>
                </a:solidFill>
                <a:cs typeface="Lucida Sans"/>
              </a:rPr>
              <a:t>970x770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5093160" y="4268648"/>
            <a:ext cx="1279163" cy="1703191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algn="just">
              <a:lnSpc>
                <a:spcPct val="130000"/>
              </a:lnSpc>
              <a:spcBef>
                <a:spcPts val="81"/>
              </a:spcBef>
            </a:pPr>
            <a:r>
              <a:rPr lang="ru-RU" sz="1400" spc="-77" dirty="0">
                <a:solidFill>
                  <a:schemeClr val="accent5"/>
                </a:solidFill>
                <a:cs typeface="Lucida Sans"/>
              </a:rPr>
              <a:t>Макс размер листа</a:t>
            </a:r>
            <a:endParaRPr lang="ru-RU" sz="1400" spc="-73" dirty="0">
              <a:solidFill>
                <a:schemeClr val="accent5"/>
              </a:solidFill>
              <a:cs typeface="Lucida Sans"/>
            </a:endParaRPr>
          </a:p>
          <a:p>
            <a:pPr marL="10319" marR="4128">
              <a:lnSpc>
                <a:spcPct val="130000"/>
              </a:lnSpc>
              <a:spcBef>
                <a:spcPts val="81"/>
              </a:spcBef>
            </a:pPr>
            <a:r>
              <a:rPr lang="ru-RU" sz="1400" spc="-73" dirty="0">
                <a:solidFill>
                  <a:schemeClr val="accent5"/>
                </a:solidFill>
                <a:cs typeface="Lucida Sans"/>
              </a:rPr>
              <a:t>Мин размер листа</a:t>
            </a:r>
            <a:r>
              <a:rPr sz="1400" spc="-73" dirty="0">
                <a:solidFill>
                  <a:schemeClr val="accent5"/>
                </a:solidFill>
                <a:cs typeface="Lucida Sans"/>
              </a:rPr>
              <a:t>  </a:t>
            </a:r>
            <a:r>
              <a:rPr lang="ru-RU" sz="1400" spc="-45" dirty="0">
                <a:solidFill>
                  <a:schemeClr val="accent5"/>
                </a:solidFill>
                <a:cs typeface="Lucida Sans"/>
              </a:rPr>
              <a:t>Ширина листа</a:t>
            </a:r>
            <a:endParaRPr sz="1400" dirty="0">
              <a:solidFill>
                <a:schemeClr val="accent5"/>
              </a:solidFill>
              <a:cs typeface="Lucida Sans"/>
            </a:endParaRPr>
          </a:p>
          <a:p>
            <a:pPr marL="10319" algn="just">
              <a:spcBef>
                <a:spcPts val="471"/>
              </a:spcBef>
            </a:pPr>
            <a:r>
              <a:rPr lang="ru-RU" sz="1400" spc="-45" dirty="0">
                <a:solidFill>
                  <a:schemeClr val="accent5"/>
                </a:solidFill>
                <a:cs typeface="Lucida Sans"/>
              </a:rPr>
              <a:t>Длина листа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6766654" y="4783595"/>
            <a:ext cx="2015180" cy="1143550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30100"/>
              </a:lnSpc>
              <a:spcBef>
                <a:spcPts val="81"/>
              </a:spcBef>
            </a:pPr>
            <a:r>
              <a:rPr lang="ru-RU" sz="1400" spc="-69" dirty="0">
                <a:solidFill>
                  <a:schemeClr val="accent5"/>
                </a:solidFill>
                <a:cs typeface="Lucida Sans"/>
              </a:rPr>
              <a:t>Основание формы +70 мм</a:t>
            </a:r>
          </a:p>
          <a:p>
            <a:pPr marL="10319" marR="4128">
              <a:lnSpc>
                <a:spcPct val="130100"/>
              </a:lnSpc>
              <a:spcBef>
                <a:spcPts val="81"/>
              </a:spcBef>
            </a:pPr>
            <a:r>
              <a:rPr lang="ru-RU" sz="1400" spc="-69" dirty="0">
                <a:solidFill>
                  <a:schemeClr val="accent5"/>
                </a:solidFill>
                <a:cs typeface="Lucida Sans"/>
              </a:rPr>
              <a:t>Основание формы +70 мм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51" name="object 19"/>
          <p:cNvSpPr txBox="1"/>
          <p:nvPr/>
        </p:nvSpPr>
        <p:spPr>
          <a:xfrm>
            <a:off x="2989992" y="4271660"/>
            <a:ext cx="1750193" cy="781400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30016" marR="458668" indent="-120213">
              <a:lnSpc>
                <a:spcPct val="120000"/>
              </a:lnSpc>
              <a:spcBef>
                <a:spcPts val="81"/>
              </a:spcBef>
              <a:tabLst>
                <a:tab pos="470535" algn="l"/>
              </a:tabLst>
            </a:pPr>
            <a:r>
              <a:rPr sz="1400" spc="-65" dirty="0">
                <a:solidFill>
                  <a:schemeClr val="accent5"/>
                </a:solidFill>
                <a:cs typeface="Lucida Sans"/>
              </a:rPr>
              <a:t>	</a:t>
            </a:r>
            <a:r>
              <a:rPr sz="1400" spc="-102" dirty="0">
                <a:solidFill>
                  <a:schemeClr val="accent5"/>
                </a:solidFill>
                <a:cs typeface="Lucida Sans"/>
              </a:rPr>
              <a:t>2500x1500 </a:t>
            </a:r>
            <a:r>
              <a:rPr lang="ru-RU" sz="1400" spc="-102" dirty="0">
                <a:solidFill>
                  <a:schemeClr val="accent5"/>
                </a:solidFill>
                <a:cs typeface="Lucida Sans"/>
              </a:rPr>
              <a:t>мм</a:t>
            </a:r>
            <a:r>
              <a:rPr sz="1400" spc="-102" dirty="0">
                <a:solidFill>
                  <a:schemeClr val="accent5"/>
                </a:solidFill>
                <a:cs typeface="Lucida Sans"/>
              </a:rPr>
              <a:t> </a:t>
            </a:r>
            <a:r>
              <a:rPr sz="1400" spc="-114" dirty="0">
                <a:solidFill>
                  <a:schemeClr val="accent5"/>
                </a:solidFill>
                <a:cs typeface="Lucida Sans"/>
              </a:rPr>
              <a:t>900x770</a:t>
            </a:r>
            <a:r>
              <a:rPr lang="ru-RU" sz="1400" spc="-114" dirty="0">
                <a:solidFill>
                  <a:schemeClr val="accent5"/>
                </a:solidFill>
                <a:cs typeface="Lucida Sans"/>
              </a:rPr>
              <a:t> мм</a:t>
            </a:r>
            <a:endParaRPr sz="1400" dirty="0">
              <a:solidFill>
                <a:schemeClr val="accent5"/>
              </a:solidFill>
              <a:cs typeface="Lucida Sans"/>
            </a:endParaRPr>
          </a:p>
          <a:p>
            <a:pPr marL="10319">
              <a:spcBef>
                <a:spcPts val="313"/>
              </a:spcBef>
              <a:tabLst>
                <a:tab pos="630476" algn="l"/>
              </a:tabLst>
            </a:pPr>
            <a:r>
              <a:rPr lang="ru-RU" sz="1400" spc="-65" dirty="0">
                <a:solidFill>
                  <a:schemeClr val="accent5"/>
                </a:solidFill>
                <a:cs typeface="Lucida Sans"/>
              </a:rPr>
              <a:t>   </a:t>
            </a:r>
            <a:r>
              <a:rPr sz="1400" spc="-106" dirty="0">
                <a:solidFill>
                  <a:schemeClr val="accent5"/>
                </a:solidFill>
                <a:cs typeface="Lucida Sans"/>
              </a:rPr>
              <a:t>1000</a:t>
            </a:r>
            <a:r>
              <a:rPr sz="1400" spc="-146" dirty="0">
                <a:solidFill>
                  <a:schemeClr val="accent5"/>
                </a:solidFill>
                <a:cs typeface="Lucida Sans"/>
              </a:rPr>
              <a:t> 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52" name="object 20"/>
          <p:cNvSpPr txBox="1"/>
          <p:nvPr/>
        </p:nvSpPr>
        <p:spPr>
          <a:xfrm>
            <a:off x="581925" y="4271660"/>
            <a:ext cx="2307748" cy="1044549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>
              <a:lnSpc>
                <a:spcPct val="120000"/>
              </a:lnSpc>
              <a:spcBef>
                <a:spcPts val="81"/>
              </a:spcBef>
            </a:pPr>
            <a:r>
              <a:rPr lang="ru-RU" sz="1400" spc="-77" dirty="0">
                <a:solidFill>
                  <a:schemeClr val="accent5"/>
                </a:solidFill>
                <a:cs typeface="Lucida Sans"/>
              </a:rPr>
              <a:t>Макс размер основания формы Мин размер основания формы Макс высота формования от базы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53" name="object 24"/>
          <p:cNvSpPr/>
          <p:nvPr/>
        </p:nvSpPr>
        <p:spPr>
          <a:xfrm>
            <a:off x="5102447" y="1352074"/>
            <a:ext cx="4032979" cy="2860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54" name="object 25"/>
          <p:cNvSpPr txBox="1"/>
          <p:nvPr/>
        </p:nvSpPr>
        <p:spPr>
          <a:xfrm>
            <a:off x="716894" y="3710526"/>
            <a:ext cx="1592060" cy="22586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1400" spc="-77" dirty="0">
                <a:solidFill>
                  <a:schemeClr val="accent5"/>
                </a:solidFill>
                <a:cs typeface="Lucida Sans"/>
              </a:rPr>
              <a:t>Основание формы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55" name="object 26"/>
          <p:cNvSpPr/>
          <p:nvPr/>
        </p:nvSpPr>
        <p:spPr>
          <a:xfrm>
            <a:off x="1120234" y="3163644"/>
            <a:ext cx="416083" cy="584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56" name="object 27"/>
          <p:cNvSpPr/>
          <p:nvPr/>
        </p:nvSpPr>
        <p:spPr>
          <a:xfrm>
            <a:off x="1155235" y="3245977"/>
            <a:ext cx="286345" cy="454541"/>
          </a:xfrm>
          <a:custGeom>
            <a:avLst/>
            <a:gdLst/>
            <a:ahLst/>
            <a:cxnLst/>
            <a:rect l="l" t="t" r="r" b="b"/>
            <a:pathLst>
              <a:path w="352425" h="559435">
                <a:moveTo>
                  <a:pt x="300490" y="59303"/>
                </a:moveTo>
                <a:lnTo>
                  <a:pt x="0" y="545591"/>
                </a:lnTo>
                <a:lnTo>
                  <a:pt x="22047" y="559307"/>
                </a:lnTo>
                <a:lnTo>
                  <a:pt x="322475" y="72875"/>
                </a:lnTo>
                <a:lnTo>
                  <a:pt x="300490" y="59303"/>
                </a:lnTo>
                <a:close/>
              </a:path>
              <a:path w="352425" h="559435">
                <a:moveTo>
                  <a:pt x="348005" y="48259"/>
                </a:moveTo>
                <a:lnTo>
                  <a:pt x="307314" y="48259"/>
                </a:lnTo>
                <a:lnTo>
                  <a:pt x="329285" y="61848"/>
                </a:lnTo>
                <a:lnTo>
                  <a:pt x="322475" y="72875"/>
                </a:lnTo>
                <a:lnTo>
                  <a:pt x="344525" y="86486"/>
                </a:lnTo>
                <a:lnTo>
                  <a:pt x="348005" y="48259"/>
                </a:lnTo>
                <a:close/>
              </a:path>
              <a:path w="352425" h="559435">
                <a:moveTo>
                  <a:pt x="307314" y="48259"/>
                </a:moveTo>
                <a:lnTo>
                  <a:pt x="300490" y="59303"/>
                </a:lnTo>
                <a:lnTo>
                  <a:pt x="322475" y="72875"/>
                </a:lnTo>
                <a:lnTo>
                  <a:pt x="329285" y="61848"/>
                </a:lnTo>
                <a:lnTo>
                  <a:pt x="307314" y="48259"/>
                </a:lnTo>
                <a:close/>
              </a:path>
              <a:path w="352425" h="559435">
                <a:moveTo>
                  <a:pt x="352399" y="0"/>
                </a:moveTo>
                <a:lnTo>
                  <a:pt x="278485" y="45719"/>
                </a:lnTo>
                <a:lnTo>
                  <a:pt x="300490" y="59303"/>
                </a:lnTo>
                <a:lnTo>
                  <a:pt x="307314" y="48259"/>
                </a:lnTo>
                <a:lnTo>
                  <a:pt x="348005" y="48259"/>
                </a:lnTo>
                <a:lnTo>
                  <a:pt x="352399" y="0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57" name="object 28"/>
          <p:cNvSpPr/>
          <p:nvPr/>
        </p:nvSpPr>
        <p:spPr>
          <a:xfrm>
            <a:off x="3206685" y="2457841"/>
            <a:ext cx="235246" cy="845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58" name="object 29"/>
          <p:cNvSpPr/>
          <p:nvPr/>
        </p:nvSpPr>
        <p:spPr>
          <a:xfrm>
            <a:off x="3240736" y="2486930"/>
            <a:ext cx="159941" cy="759459"/>
          </a:xfrm>
          <a:custGeom>
            <a:avLst/>
            <a:gdLst/>
            <a:ahLst/>
            <a:cxnLst/>
            <a:rect l="l" t="t" r="r" b="b"/>
            <a:pathLst>
              <a:path w="196850" h="934720">
                <a:moveTo>
                  <a:pt x="0" y="0"/>
                </a:moveTo>
                <a:lnTo>
                  <a:pt x="38236" y="1291"/>
                </a:lnTo>
                <a:lnTo>
                  <a:pt x="69484" y="4810"/>
                </a:lnTo>
                <a:lnTo>
                  <a:pt x="90564" y="10019"/>
                </a:lnTo>
                <a:lnTo>
                  <a:pt x="98298" y="16383"/>
                </a:lnTo>
                <a:lnTo>
                  <a:pt x="98298" y="450723"/>
                </a:lnTo>
                <a:lnTo>
                  <a:pt x="106031" y="457086"/>
                </a:lnTo>
                <a:lnTo>
                  <a:pt x="127111" y="462295"/>
                </a:lnTo>
                <a:lnTo>
                  <a:pt x="158359" y="465814"/>
                </a:lnTo>
                <a:lnTo>
                  <a:pt x="196595" y="467106"/>
                </a:lnTo>
                <a:lnTo>
                  <a:pt x="158359" y="468397"/>
                </a:lnTo>
                <a:lnTo>
                  <a:pt x="127111" y="471916"/>
                </a:lnTo>
                <a:lnTo>
                  <a:pt x="106031" y="477125"/>
                </a:lnTo>
                <a:lnTo>
                  <a:pt x="98298" y="483489"/>
                </a:lnTo>
                <a:lnTo>
                  <a:pt x="98298" y="917829"/>
                </a:lnTo>
                <a:lnTo>
                  <a:pt x="90564" y="924192"/>
                </a:lnTo>
                <a:lnTo>
                  <a:pt x="69484" y="929401"/>
                </a:lnTo>
                <a:lnTo>
                  <a:pt x="38236" y="932920"/>
                </a:lnTo>
                <a:lnTo>
                  <a:pt x="0" y="934212"/>
                </a:lnTo>
              </a:path>
            </a:pathLst>
          </a:custGeom>
          <a:ln w="25907">
            <a:solidFill>
              <a:srgbClr val="FFB818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59" name="object 30"/>
          <p:cNvSpPr txBox="1"/>
          <p:nvPr/>
        </p:nvSpPr>
        <p:spPr>
          <a:xfrm>
            <a:off x="3227088" y="2639336"/>
            <a:ext cx="1559679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r">
              <a:spcBef>
                <a:spcPts val="85"/>
              </a:spcBef>
            </a:pPr>
            <a:r>
              <a:rPr lang="ru-RU" sz="1400" spc="-81" dirty="0">
                <a:solidFill>
                  <a:schemeClr val="accent5"/>
                </a:solidFill>
                <a:cs typeface="Lucida Sans"/>
              </a:rPr>
              <a:t>Формующий элемент</a:t>
            </a:r>
            <a:endParaRPr sz="1400" dirty="0">
              <a:solidFill>
                <a:schemeClr val="accent5"/>
              </a:solidFill>
              <a:cs typeface="Lucida Sans"/>
            </a:endParaRPr>
          </a:p>
        </p:txBody>
      </p:sp>
      <p:sp>
        <p:nvSpPr>
          <p:cNvPr id="60" name="object 31"/>
          <p:cNvSpPr/>
          <p:nvPr/>
        </p:nvSpPr>
        <p:spPr>
          <a:xfrm>
            <a:off x="7503413" y="2378582"/>
            <a:ext cx="984408" cy="2237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61" name="object 32"/>
          <p:cNvSpPr/>
          <p:nvPr/>
        </p:nvSpPr>
        <p:spPr>
          <a:xfrm>
            <a:off x="7596075" y="2460926"/>
            <a:ext cx="861100" cy="2108121"/>
          </a:xfrm>
          <a:custGeom>
            <a:avLst/>
            <a:gdLst/>
            <a:ahLst/>
            <a:cxnLst/>
            <a:rect l="l" t="t" r="r" b="b"/>
            <a:pathLst>
              <a:path w="1059815" h="2594610">
                <a:moveTo>
                  <a:pt x="48145" y="67288"/>
                </a:moveTo>
                <a:lnTo>
                  <a:pt x="24027" y="76969"/>
                </a:lnTo>
                <a:lnTo>
                  <a:pt x="1035557" y="2594610"/>
                </a:lnTo>
                <a:lnTo>
                  <a:pt x="1059560" y="2584958"/>
                </a:lnTo>
                <a:lnTo>
                  <a:pt x="48145" y="67288"/>
                </a:lnTo>
                <a:close/>
              </a:path>
              <a:path w="1059815" h="2594610">
                <a:moveTo>
                  <a:pt x="7112" y="0"/>
                </a:moveTo>
                <a:lnTo>
                  <a:pt x="0" y="86613"/>
                </a:lnTo>
                <a:lnTo>
                  <a:pt x="24027" y="76969"/>
                </a:lnTo>
                <a:lnTo>
                  <a:pt x="19176" y="64897"/>
                </a:lnTo>
                <a:lnTo>
                  <a:pt x="43306" y="55245"/>
                </a:lnTo>
                <a:lnTo>
                  <a:pt x="69414" y="55245"/>
                </a:lnTo>
                <a:lnTo>
                  <a:pt x="7112" y="0"/>
                </a:lnTo>
                <a:close/>
              </a:path>
              <a:path w="1059815" h="2594610">
                <a:moveTo>
                  <a:pt x="43306" y="55245"/>
                </a:moveTo>
                <a:lnTo>
                  <a:pt x="19176" y="64897"/>
                </a:lnTo>
                <a:lnTo>
                  <a:pt x="24027" y="76969"/>
                </a:lnTo>
                <a:lnTo>
                  <a:pt x="48145" y="67288"/>
                </a:lnTo>
                <a:lnTo>
                  <a:pt x="43306" y="55245"/>
                </a:lnTo>
                <a:close/>
              </a:path>
              <a:path w="1059815" h="2594610">
                <a:moveTo>
                  <a:pt x="69414" y="55245"/>
                </a:moveTo>
                <a:lnTo>
                  <a:pt x="43306" y="55245"/>
                </a:lnTo>
                <a:lnTo>
                  <a:pt x="48145" y="67288"/>
                </a:lnTo>
                <a:lnTo>
                  <a:pt x="72135" y="57658"/>
                </a:lnTo>
                <a:lnTo>
                  <a:pt x="69414" y="55245"/>
                </a:lnTo>
                <a:close/>
              </a:path>
            </a:pathLst>
          </a:custGeom>
          <a:solidFill>
            <a:srgbClr val="FFB818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62" name="object 33"/>
          <p:cNvSpPr/>
          <p:nvPr/>
        </p:nvSpPr>
        <p:spPr>
          <a:xfrm>
            <a:off x="8204262" y="4310253"/>
            <a:ext cx="183240" cy="548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sp>
        <p:nvSpPr>
          <p:cNvPr id="63" name="object 34"/>
          <p:cNvSpPr/>
          <p:nvPr/>
        </p:nvSpPr>
        <p:spPr>
          <a:xfrm>
            <a:off x="8238314" y="4339351"/>
            <a:ext cx="107831" cy="462280"/>
          </a:xfrm>
          <a:custGeom>
            <a:avLst/>
            <a:gdLst/>
            <a:ahLst/>
            <a:cxnLst/>
            <a:rect l="l" t="t" r="r" b="b"/>
            <a:pathLst>
              <a:path w="132715" h="568960">
                <a:moveTo>
                  <a:pt x="0" y="0"/>
                </a:moveTo>
                <a:lnTo>
                  <a:pt x="25788" y="869"/>
                </a:lnTo>
                <a:lnTo>
                  <a:pt x="46862" y="3238"/>
                </a:lnTo>
                <a:lnTo>
                  <a:pt x="61079" y="6750"/>
                </a:lnTo>
                <a:lnTo>
                  <a:pt x="66294" y="11048"/>
                </a:lnTo>
                <a:lnTo>
                  <a:pt x="66294" y="273176"/>
                </a:lnTo>
                <a:lnTo>
                  <a:pt x="71508" y="277475"/>
                </a:lnTo>
                <a:lnTo>
                  <a:pt x="85725" y="280987"/>
                </a:lnTo>
                <a:lnTo>
                  <a:pt x="106799" y="283356"/>
                </a:lnTo>
                <a:lnTo>
                  <a:pt x="132587" y="284225"/>
                </a:lnTo>
                <a:lnTo>
                  <a:pt x="106799" y="285093"/>
                </a:lnTo>
                <a:lnTo>
                  <a:pt x="85725" y="287459"/>
                </a:lnTo>
                <a:lnTo>
                  <a:pt x="71508" y="290971"/>
                </a:lnTo>
                <a:lnTo>
                  <a:pt x="66294" y="295274"/>
                </a:lnTo>
                <a:lnTo>
                  <a:pt x="66294" y="557402"/>
                </a:lnTo>
                <a:lnTo>
                  <a:pt x="61079" y="561701"/>
                </a:lnTo>
                <a:lnTo>
                  <a:pt x="46863" y="565213"/>
                </a:lnTo>
                <a:lnTo>
                  <a:pt x="25788" y="567582"/>
                </a:lnTo>
                <a:lnTo>
                  <a:pt x="0" y="568451"/>
                </a:lnTo>
              </a:path>
            </a:pathLst>
          </a:custGeom>
          <a:ln w="25908">
            <a:solidFill>
              <a:srgbClr val="FFB818"/>
            </a:solidFill>
          </a:ln>
        </p:spPr>
        <p:txBody>
          <a:bodyPr wrap="square" lIns="0" tIns="0" rIns="0" bIns="0" rtlCol="0"/>
          <a:lstStyle/>
          <a:p>
            <a:endParaRPr sz="1400">
              <a:solidFill>
                <a:schemeClr val="accent5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64" name="Группа 63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73" name="Прямоугольник 72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Полилиния 73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5" name="Группа 64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71" name="Прямоугольник 70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Кольцо 71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6" name="Группа 65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67" name="Прямоугольник 66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3" name="Группа 42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44" name="Прямоугольник 43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Равнобедренный треугольник 44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33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16976" y="321585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Термоформование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3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0" y="2254866"/>
            <a:ext cx="5955323" cy="406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"/>
          <p:cNvSpPr txBox="1"/>
          <p:nvPr/>
        </p:nvSpPr>
        <p:spPr>
          <a:xfrm>
            <a:off x="3976271" y="941161"/>
            <a:ext cx="585286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50000"/>
              </a:lnSpc>
              <a:spcBef>
                <a:spcPts val="100"/>
              </a:spcBef>
            </a:pPr>
            <a:r>
              <a:rPr lang="ru-RU" b="1" spc="-15" dirty="0">
                <a:solidFill>
                  <a:schemeClr val="accent1"/>
                </a:solidFill>
                <a:cs typeface="Lucida Sans"/>
              </a:rPr>
              <a:t>Термоформование</a:t>
            </a:r>
            <a:r>
              <a:rPr lang="ru-RU" spc="-15" dirty="0">
                <a:solidFill>
                  <a:srgbClr val="383939"/>
                </a:solidFill>
                <a:cs typeface="Lucida Sans"/>
              </a:rPr>
              <a:t> - это процесс производства, при котором лист пластмассы, нагревают до температуры формования. Далее лист формуется</a:t>
            </a:r>
            <a:r>
              <a:rPr lang="en-US" spc="-15" dirty="0">
                <a:solidFill>
                  <a:srgbClr val="383939"/>
                </a:solidFill>
                <a:cs typeface="Lucida Sans"/>
              </a:rPr>
              <a:t> </a:t>
            </a:r>
            <a:r>
              <a:rPr lang="ru-RU" spc="-15" dirty="0">
                <a:solidFill>
                  <a:srgbClr val="383939"/>
                </a:solidFill>
                <a:cs typeface="Lucida Sans"/>
              </a:rPr>
              <a:t>при помощи вакуума </a:t>
            </a:r>
            <a:r>
              <a:rPr lang="ru-RU" spc="-15" dirty="0" smtClean="0">
                <a:solidFill>
                  <a:srgbClr val="383939"/>
                </a:solidFill>
                <a:cs typeface="Lucida Sans"/>
              </a:rPr>
              <a:t>и/или механическим </a:t>
            </a:r>
            <a:r>
              <a:rPr lang="ru-RU" spc="-15" dirty="0">
                <a:solidFill>
                  <a:srgbClr val="383939"/>
                </a:solidFill>
                <a:cs typeface="Lucida Sans"/>
              </a:rPr>
              <a:t>давлением в форме и обрезается для создания пригодного для использования продукта. Лист или «</a:t>
            </a:r>
            <a:r>
              <a:rPr lang="ru-RU" spc="-15" dirty="0" smtClean="0">
                <a:solidFill>
                  <a:srgbClr val="383939"/>
                </a:solidFill>
                <a:cs typeface="Lucida Sans"/>
              </a:rPr>
              <a:t>пленку», </a:t>
            </a:r>
            <a:r>
              <a:rPr lang="ru-RU" spc="-15" dirty="0">
                <a:solidFill>
                  <a:srgbClr val="383939"/>
                </a:solidFill>
                <a:cs typeface="Lucida Sans"/>
              </a:rPr>
              <a:t>применительно к более тонким материалам, нагревают в печи до достаточно высокой температуры,  	которая позволяет растягивать ее в форму или на форму и охлаждать для сохранения заданной формы</a:t>
            </a:r>
            <a:r>
              <a:rPr lang="ru-RU" spc="-15" dirty="0">
                <a:solidFill>
                  <a:srgbClr val="383939"/>
                </a:solidFill>
                <a:latin typeface="Lucida Sans"/>
                <a:cs typeface="Lucida Sans"/>
              </a:rPr>
              <a:t>.</a:t>
            </a:r>
            <a:endParaRPr dirty="0">
              <a:latin typeface="Lucida Sans"/>
              <a:cs typeface="Lucida Sans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6107672" y="0"/>
            <a:ext cx="3798328" cy="904672"/>
            <a:chOff x="6114571" y="0"/>
            <a:chExt cx="6077426" cy="15228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2" name="Группа 11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2" name="Прямоугольник 2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Полилиния 2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" name="Группа 12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0" name="Прямоугольник 19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Кольцо 2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5" name="Прямоугольник 14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Группа 8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0" name="Прямоугольник 9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5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81925" y="510783"/>
            <a:ext cx="4590439" cy="749084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Основные конкурентные преимущества</a:t>
            </a: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30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object 25"/>
          <p:cNvSpPr txBox="1">
            <a:spLocks noGrp="1"/>
          </p:cNvSpPr>
          <p:nvPr>
            <p:ph type="body" idx="1"/>
          </p:nvPr>
        </p:nvSpPr>
        <p:spPr>
          <a:xfrm>
            <a:off x="1047976" y="2537199"/>
            <a:ext cx="8858024" cy="263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26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42615" algn="l"/>
                <a:tab pos="3143250" algn="l"/>
              </a:tabLst>
            </a:pPr>
            <a:r>
              <a:rPr lang="ru-RU" sz="1600" spc="-75" dirty="0">
                <a:solidFill>
                  <a:srgbClr val="003D4C"/>
                </a:solidFill>
                <a:latin typeface="+mn-lt"/>
              </a:rPr>
              <a:t>Широкий диапазон расположения и размеров регулируемой рамки</a:t>
            </a:r>
          </a:p>
          <a:p>
            <a:pPr marL="31426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42615" algn="l"/>
                <a:tab pos="3143250" algn="l"/>
              </a:tabLst>
            </a:pPr>
            <a:r>
              <a:rPr lang="ru-RU" sz="1600" spc="-75" dirty="0">
                <a:solidFill>
                  <a:srgbClr val="003D4C"/>
                </a:solidFill>
                <a:latin typeface="+mn-lt"/>
              </a:rPr>
              <a:t>Терма очень структурирована, и это гарантирует большую точность и надежность конструкции станка</a:t>
            </a:r>
          </a:p>
          <a:p>
            <a:pPr marL="31426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42615" algn="l"/>
                <a:tab pos="3143250" algn="l"/>
              </a:tabLst>
            </a:pPr>
            <a:r>
              <a:rPr lang="ru-RU" sz="1600" spc="-75" dirty="0">
                <a:solidFill>
                  <a:srgbClr val="003D4C"/>
                </a:solidFill>
                <a:latin typeface="+mn-lt"/>
              </a:rPr>
              <a:t>Высококачественные компоненты, такие как </a:t>
            </a:r>
            <a:r>
              <a:rPr lang="ru-RU" sz="1600" spc="-75" dirty="0" err="1">
                <a:solidFill>
                  <a:srgbClr val="003D4C"/>
                </a:solidFill>
                <a:latin typeface="+mn-lt"/>
              </a:rPr>
              <a:t>Si</a:t>
            </a:r>
            <a:r>
              <a:rPr lang="en-US" sz="1600" spc="-75" dirty="0">
                <a:solidFill>
                  <a:srgbClr val="003D4C"/>
                </a:solidFill>
                <a:latin typeface="+mn-lt"/>
              </a:rPr>
              <a:t>e</a:t>
            </a:r>
            <a:r>
              <a:rPr lang="ru-RU" sz="1600" spc="-75" dirty="0" err="1">
                <a:solidFill>
                  <a:srgbClr val="003D4C"/>
                </a:solidFill>
                <a:latin typeface="+mn-lt"/>
              </a:rPr>
              <a:t>mens</a:t>
            </a:r>
            <a:r>
              <a:rPr lang="ru-RU" sz="1600" spc="-75" dirty="0">
                <a:solidFill>
                  <a:srgbClr val="003D4C"/>
                </a:solidFill>
                <a:latin typeface="+mn-lt"/>
              </a:rPr>
              <a:t> и </a:t>
            </a:r>
            <a:r>
              <a:rPr lang="ru-RU" sz="1600" spc="-75" dirty="0" err="1">
                <a:solidFill>
                  <a:srgbClr val="003D4C"/>
                </a:solidFill>
                <a:latin typeface="+mn-lt"/>
              </a:rPr>
              <a:t>Festo</a:t>
            </a:r>
            <a:endParaRPr lang="ru-RU" sz="1600" spc="-75" dirty="0">
              <a:solidFill>
                <a:srgbClr val="003D4C"/>
              </a:solidFill>
              <a:latin typeface="+mn-lt"/>
            </a:endParaRPr>
          </a:p>
          <a:p>
            <a:pPr marL="31426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42615" algn="l"/>
                <a:tab pos="3143250" algn="l"/>
              </a:tabLst>
            </a:pPr>
            <a:r>
              <a:rPr lang="ru-RU" sz="1600" spc="-75" dirty="0">
                <a:solidFill>
                  <a:srgbClr val="003D4C"/>
                </a:solidFill>
                <a:latin typeface="+mn-lt"/>
              </a:rPr>
              <a:t>Закрытая система камеры</a:t>
            </a:r>
          </a:p>
          <a:p>
            <a:pPr marL="31426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42615" algn="l"/>
                <a:tab pos="3143250" algn="l"/>
              </a:tabLst>
            </a:pPr>
            <a:r>
              <a:rPr lang="ru-RU" sz="1600" spc="-75" dirty="0">
                <a:solidFill>
                  <a:srgbClr val="003D4C"/>
                </a:solidFill>
                <a:latin typeface="+mn-lt"/>
              </a:rPr>
              <a:t>Удаленная помощь в режиме реального времени: диагностика, контроль и модификация параметров и проверка общих параметров</a:t>
            </a:r>
            <a:endParaRPr sz="1600" spc="-95" dirty="0">
              <a:solidFill>
                <a:srgbClr val="003D4C"/>
              </a:solidFill>
              <a:latin typeface="+mn-lt"/>
            </a:endParaRPr>
          </a:p>
        </p:txBody>
      </p:sp>
      <p:sp>
        <p:nvSpPr>
          <p:cNvPr id="20" name="object 23"/>
          <p:cNvSpPr/>
          <p:nvPr/>
        </p:nvSpPr>
        <p:spPr>
          <a:xfrm>
            <a:off x="264984" y="1655399"/>
            <a:ext cx="3291015" cy="352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2" name="Группа 11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4" name="Прямоугольник 23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олилиния 24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" name="Группа 12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2" name="Прямоугольник 21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Кольцо 22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5" name="Прямоугольник 14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Группа 8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0" name="Прямоугольник 9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98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60" y="2597087"/>
            <a:ext cx="2042670" cy="136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object 16"/>
          <p:cNvSpPr txBox="1"/>
          <p:nvPr/>
        </p:nvSpPr>
        <p:spPr>
          <a:xfrm>
            <a:off x="516976" y="321585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Применение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31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412721" y="671190"/>
            <a:ext cx="7000183" cy="3008516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Автомобильная промышленность</a:t>
            </a:r>
            <a:r>
              <a:rPr lang="ru-RU" sz="1400" spc="-70" dirty="0" smtClean="0">
                <a:cs typeface="Lucida Sans"/>
              </a:rPr>
              <a:t>– лыжные и грузовые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боксы ( ПП,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ПС и 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ABS)</a:t>
            </a:r>
            <a:r>
              <a:rPr lang="ru-RU" sz="1400" spc="-70" dirty="0" smtClean="0">
                <a:cs typeface="Lucida Sans"/>
              </a:rPr>
              <a:t>,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солнцезащитные козырьки, световые колпаки, отделка крыши, внутренняя подкладка и отделка салонов (</a:t>
            </a:r>
            <a:r>
              <a:rPr lang="en-US" sz="1400" dirty="0" smtClean="0">
                <a:solidFill>
                  <a:srgbClr val="003D4C"/>
                </a:solidFill>
              </a:rPr>
              <a:t>PP,ABS,PC</a:t>
            </a:r>
            <a:r>
              <a:rPr lang="ru-RU" sz="1400" dirty="0" smtClean="0">
                <a:solidFill>
                  <a:srgbClr val="003D4C"/>
                </a:solidFill>
              </a:rPr>
              <a:t>)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, карты дверей (</a:t>
            </a:r>
            <a:r>
              <a:rPr lang="en-US" dirty="0" smtClean="0">
                <a:solidFill>
                  <a:srgbClr val="003D4C"/>
                </a:solidFill>
              </a:rPr>
              <a:t>ABS</a:t>
            </a:r>
            <a:r>
              <a:rPr lang="ru-RU" dirty="0" smtClean="0">
                <a:solidFill>
                  <a:srgbClr val="003D4C"/>
                </a:solidFill>
              </a:rPr>
              <a:t>)</a:t>
            </a:r>
            <a:r>
              <a:rPr lang="ru-RU" sz="1400" spc="-70" dirty="0">
                <a:solidFill>
                  <a:srgbClr val="003D4C"/>
                </a:solidFill>
              </a:rPr>
              <a:t>,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элементы экстерьера и интерьера. (материалы – компаунды на основе ПП, ПК, АБС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).</a:t>
            </a:r>
            <a:endParaRPr lang="en-US" sz="1400" spc="-70" dirty="0" smtClean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Детали </a:t>
            </a:r>
            <a:r>
              <a:rPr lang="ru-RU" sz="1400" b="1" spc="-70" dirty="0">
                <a:cs typeface="Lucida Sans"/>
              </a:rPr>
              <a:t>автобусов и </a:t>
            </a:r>
            <a:r>
              <a:rPr lang="ru-RU" sz="1400" dirty="0">
                <a:solidFill>
                  <a:srgbClr val="003D4C"/>
                </a:solidFill>
              </a:rPr>
              <a:t>электробусов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 – внешние панели и панели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отделки интерьеров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(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компаунды на основе ПП, ПК, АБС, ПММА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spc="-70" dirty="0" smtClean="0">
                <a:cs typeface="Lucida Sans"/>
              </a:rPr>
              <a:t> </a:t>
            </a:r>
            <a:r>
              <a:rPr lang="ru-RU" sz="1400" b="1" spc="-70" dirty="0" smtClean="0">
                <a:cs typeface="Lucida Sans"/>
              </a:rPr>
              <a:t>Железнодорожный </a:t>
            </a:r>
            <a:r>
              <a:rPr lang="ru-RU" sz="1400" b="1" spc="-70" dirty="0">
                <a:cs typeface="Lucida Sans"/>
              </a:rPr>
              <a:t>транспорт и трамваи, самолеты, кемперы </a:t>
            </a:r>
            <a:r>
              <a:rPr lang="ru-RU" sz="1400" spc="-70" dirty="0" smtClean="0">
                <a:cs typeface="Lucida Sans"/>
              </a:rPr>
              <a:t>– </a:t>
            </a:r>
            <a:r>
              <a:rPr lang="ru-RU" sz="1400" spc="-70" dirty="0">
                <a:cs typeface="Lucida Sans"/>
              </a:rPr>
              <a:t>внутренние и внешние накладки, кожухи, спойлеры, </a:t>
            </a:r>
            <a:r>
              <a:rPr lang="ru-RU" sz="1400" spc="-70" dirty="0" smtClean="0">
                <a:cs typeface="Lucida Sans"/>
              </a:rPr>
              <a:t>сиденья (</a:t>
            </a:r>
            <a:r>
              <a:rPr lang="en-US" sz="1400" dirty="0" smtClean="0">
                <a:solidFill>
                  <a:srgbClr val="003D4C"/>
                </a:solidFill>
              </a:rPr>
              <a:t>PP,ABS,PC,PSU,PES)</a:t>
            </a:r>
            <a:r>
              <a:rPr lang="ru-RU" sz="1400" dirty="0" smtClean="0">
                <a:solidFill>
                  <a:srgbClr val="003D4C"/>
                </a:solidFill>
              </a:rPr>
              <a:t>.</a:t>
            </a:r>
            <a:endParaRPr lang="ru-RU" sz="1400" spc="-70" dirty="0">
              <a:solidFill>
                <a:srgbClr val="99CC12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Мотоциклы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cs typeface="Lucida Sans"/>
              </a:rPr>
              <a:t>–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cs typeface="Lucida Sans"/>
              </a:rPr>
              <a:t>детали </a:t>
            </a:r>
            <a:r>
              <a:rPr lang="ru-RU" sz="1400" spc="-70" dirty="0" smtClean="0">
                <a:cs typeface="Lucida Sans"/>
              </a:rPr>
              <a:t>обвеса , </a:t>
            </a:r>
            <a:r>
              <a:rPr lang="ru-RU" sz="1400" spc="-70" dirty="0">
                <a:cs typeface="Lucida Sans"/>
              </a:rPr>
              <a:t>ветрозащитные экраны</a:t>
            </a:r>
            <a:r>
              <a:rPr lang="ru-RU" sz="1400" spc="-70" dirty="0" smtClean="0">
                <a:cs typeface="Lucida Sans"/>
              </a:rPr>
              <a:t>, </a:t>
            </a:r>
            <a:r>
              <a:rPr lang="ru-RU" sz="1400" spc="-70" dirty="0">
                <a:cs typeface="Lucida Sans"/>
              </a:rPr>
              <a:t>обтекатели</a:t>
            </a:r>
            <a:r>
              <a:rPr lang="ru-RU" sz="1400" spc="-70" dirty="0" smtClean="0">
                <a:cs typeface="Lucida Sans"/>
              </a:rPr>
              <a:t>.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сиденья (композиты и компаунды на основе ПП, ПК, АБС)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..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Сельхозтехника </a:t>
            </a:r>
            <a:r>
              <a:rPr lang="ru-RU" sz="1400" b="1" spc="-70" dirty="0">
                <a:cs typeface="Lucida Sans"/>
              </a:rPr>
              <a:t>и тракторы:</a:t>
            </a:r>
            <a:r>
              <a:rPr lang="ru-RU" sz="1400" spc="-70" dirty="0">
                <a:cs typeface="Lucida Sans"/>
              </a:rPr>
              <a:t> 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cs typeface="Lucida Sans"/>
              </a:rPr>
              <a:t>наружная обшивка</a:t>
            </a:r>
            <a:r>
              <a:rPr lang="ru-RU" sz="1400" spc="-70" dirty="0" smtClean="0">
                <a:cs typeface="Lucida Sans"/>
              </a:rPr>
              <a:t>, </a:t>
            </a:r>
            <a:r>
              <a:rPr lang="ru-RU" sz="1400" spc="-70" dirty="0">
                <a:cs typeface="Lucida Sans"/>
              </a:rPr>
              <a:t>обтекатели и элементы кузова, крыша </a:t>
            </a:r>
            <a:r>
              <a:rPr lang="ru-RU" sz="1400" spc="-70" dirty="0" smtClean="0">
                <a:cs typeface="Lucida Sans"/>
              </a:rPr>
              <a:t>трактора </a:t>
            </a:r>
            <a:r>
              <a:rPr lang="ru-RU" sz="1400" spc="-70" dirty="0">
                <a:cs typeface="Lucida Sans"/>
              </a:rPr>
              <a:t>(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композиты и компаунды на основе ПП, ПК, АБС, ПММА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).</a:t>
            </a:r>
            <a:endParaRPr lang="ru-RU" sz="2800" spc="-70" dirty="0">
              <a:solidFill>
                <a:srgbClr val="003D4C"/>
              </a:solidFill>
              <a:cs typeface="Lucida San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94" y="4346555"/>
            <a:ext cx="2541527" cy="175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013" y="637785"/>
            <a:ext cx="2339887" cy="132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16976" y="3884049"/>
          <a:ext cx="5559083" cy="25012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09293">
                  <a:extLst>
                    <a:ext uri="{9D8B030D-6E8A-4147-A177-3AD203B41FA5}">
                      <a16:colId xmlns:a16="http://schemas.microsoft.com/office/drawing/2014/main" val="3930999191"/>
                    </a:ext>
                  </a:extLst>
                </a:gridCol>
                <a:gridCol w="2549790">
                  <a:extLst>
                    <a:ext uri="{9D8B030D-6E8A-4147-A177-3AD203B41FA5}">
                      <a16:colId xmlns:a16="http://schemas.microsoft.com/office/drawing/2014/main" val="3249829175"/>
                    </a:ext>
                  </a:extLst>
                </a:gridCol>
              </a:tblGrid>
              <a:tr h="15499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Детали Кузова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пластика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4243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Бампер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PP+EPDM, ABS,PC,RIM 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05078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Сидения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>
                          <a:effectLst/>
                        </a:rPr>
                        <a:t>PUR, PP, PVC, ABS, 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05363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Панель приборов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>
                          <a:effectLst/>
                        </a:rPr>
                        <a:t>PP, ABS, SMA, PPE, PC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3722393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Топливная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HDPE, POM, PA, PP, PBT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87114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Кузов и кузовные панели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PPE, UP, ABS, MAT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596235"/>
                  </a:ext>
                </a:extLst>
              </a:tr>
              <a:tr h="13019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>
                          <a:effectLst/>
                        </a:rPr>
                        <a:t>Подкапотные </a:t>
                      </a:r>
                      <a:r>
                        <a:rPr lang="ru-RU" sz="1200" u="none" strike="noStrike" dirty="0">
                          <a:effectLst/>
                        </a:rPr>
                        <a:t>компоненты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PA, PP, PBT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006963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Внутренняя отделка салона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ABS, PET, POM, PVC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929030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Электрические компоненты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PE, PBT, PA, PVC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366655"/>
                  </a:ext>
                </a:extLst>
              </a:tr>
              <a:tr h="129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Внешние пластиковые элементы кузова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ABS, PA, PBT, POM, ASA, PP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225442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Светотехника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PC, ABS, PMMA, 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924922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Обшивка салона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PVC, PUR, PP, 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2603930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Бачки для жидкостей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PE, 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454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16975" y="321585"/>
            <a:ext cx="4132846" cy="749084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Марочный ассортимент СИБУР</a:t>
            </a:r>
            <a:r>
              <a:rPr lang="en-US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 </a:t>
            </a: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для </a:t>
            </a:r>
            <a:r>
              <a:rPr lang="ru-RU" sz="2400" b="1" spc="-163" dirty="0" err="1" smtClean="0">
                <a:solidFill>
                  <a:schemeClr val="accent1"/>
                </a:solidFill>
                <a:latin typeface="+mj-lt"/>
                <a:cs typeface="Lucida Sans"/>
              </a:rPr>
              <a:t>термоформования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32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14574"/>
              </p:ext>
            </p:extLst>
          </p:nvPr>
        </p:nvGraphicFramePr>
        <p:xfrm>
          <a:off x="264985" y="2096391"/>
          <a:ext cx="9396251" cy="36384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48496">
                  <a:extLst>
                    <a:ext uri="{9D8B030D-6E8A-4147-A177-3AD203B41FA5}">
                      <a16:colId xmlns:a16="http://schemas.microsoft.com/office/drawing/2014/main" val="3930999191"/>
                    </a:ext>
                  </a:extLst>
                </a:gridCol>
                <a:gridCol w="5347755">
                  <a:extLst>
                    <a:ext uri="{9D8B030D-6E8A-4147-A177-3AD203B41FA5}">
                      <a16:colId xmlns:a16="http://schemas.microsoft.com/office/drawing/2014/main" val="3249829175"/>
                    </a:ext>
                  </a:extLst>
                </a:gridCol>
              </a:tblGrid>
              <a:tr h="5862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Детали Кузова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пластика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4243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Бампер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(PP8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EPDM), ABS 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050787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Сидения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(PP 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 ABS 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2053637"/>
                  </a:ext>
                </a:extLst>
              </a:tr>
              <a:tr h="4411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Панель приборов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(PP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 ABS (0445E,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 PC(PC010)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22393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Кузов и кузовные панели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 (PP 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 ABS 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0596235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effectLst/>
                        </a:rPr>
                        <a:t>Подкапотные </a:t>
                      </a:r>
                      <a:r>
                        <a:rPr lang="ru-RU" sz="1400" u="none" strike="noStrike" dirty="0">
                          <a:effectLst/>
                        </a:rPr>
                        <a:t>компоненты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 (PP 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 ABS 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7006963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Внутренняя отделка салона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(PP8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0929030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Внешние пластиковые элементы кузова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 (PP 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 ABS 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225442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Светотехника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 (0445E,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0475E), PC(PC010)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2924922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Обшивка салона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  (PP 8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PP8400G+EPDM),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HD03580SB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60393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2" name="Группа 11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2" name="Прямоугольник 2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Полилиния 2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" name="Группа 12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0" name="Прямоугольник 19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Кольцо 2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5" name="Прямоугольник 14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8" name="Группа 7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9" name="Прямоугольник 8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16976" y="321585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Применение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33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0336" y="1727444"/>
            <a:ext cx="586919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>
                <a:cs typeface="Lucida Sans"/>
              </a:rPr>
              <a:t>Холодильники</a:t>
            </a:r>
            <a:r>
              <a:rPr lang="ru-RU" sz="1400" spc="-70" dirty="0">
                <a:cs typeface="Lucida Sans"/>
              </a:rPr>
              <a:t>: 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внутренние контейнеры, внутренние двери, дверные коробки. ПП,УПС(</a:t>
            </a:r>
            <a:r>
              <a:rPr lang="en-US" sz="1400" spc="-70" dirty="0">
                <a:solidFill>
                  <a:srgbClr val="003D4C"/>
                </a:solidFill>
                <a:cs typeface="Lucida Sans"/>
              </a:rPr>
              <a:t>HIPS)</a:t>
            </a:r>
            <a:endParaRPr lang="ru-RU" sz="1400" spc="-70" dirty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Упаковочная </a:t>
            </a: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промышленность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транспортные поддоны, сепараторы и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разделители, контейнеры (АБС</a:t>
            </a:r>
            <a:r>
              <a:rPr lang="en-US" sz="1400" spc="-70" dirty="0">
                <a:solidFill>
                  <a:srgbClr val="003D4C"/>
                </a:solidFill>
                <a:cs typeface="Lucida Sans"/>
              </a:rPr>
              <a:t>,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ПП,ПЭ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)</a:t>
            </a:r>
            <a:endParaRPr lang="ru-RU" sz="1400" spc="-70" dirty="0" smtClean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Строительная </a:t>
            </a: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индустрия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изоляционные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материалы(ПЭ,ПП),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нестандартные световые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решения (ПС), облицовка стен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Спорт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велосипедные  шлемы (композиции на основе ПП)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и различные накладки спортивной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защиты (ПЭ).</a:t>
            </a:r>
            <a:endParaRPr lang="ru-RU" sz="1400" spc="-70" dirty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Путешествия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чемодан с твердой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оболочкой(блок ПП, поликарбонат, АБС).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Маркетинг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уличные вывески световая реклама (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PET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en-US" sz="1400" spc="-70" dirty="0">
                <a:solidFill>
                  <a:srgbClr val="003D4C"/>
                </a:solidFill>
                <a:cs typeface="Lucida Sans"/>
              </a:rPr>
              <a:t>G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и рекламные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формы(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PET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G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Сантехника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ванны и душевые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поддоны( ПММА,ПММА с АБС двухслойные),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душевые перегородки и прозрачные </a:t>
            </a:r>
            <a:r>
              <a:rPr lang="ru-RU" sz="1400" spc="-70" dirty="0" smtClean="0">
                <a:cs typeface="Lucida Sans"/>
              </a:rPr>
              <a:t>детали</a:t>
            </a:r>
            <a:r>
              <a:rPr lang="en-US" sz="1400" spc="-70" dirty="0" smtClean="0">
                <a:cs typeface="Lucida Sans"/>
              </a:rPr>
              <a:t> </a:t>
            </a:r>
            <a:r>
              <a:rPr lang="ru-RU" sz="1400" spc="-70" dirty="0" smtClean="0">
                <a:cs typeface="Lucida Sans"/>
              </a:rPr>
              <a:t>(ПММА, </a:t>
            </a:r>
            <a:r>
              <a:rPr lang="en-US" sz="1400" spc="-70" dirty="0" smtClean="0">
                <a:cs typeface="Lucida Sans"/>
              </a:rPr>
              <a:t>PC)</a:t>
            </a:r>
            <a:endParaRPr lang="ru-RU" sz="1400" spc="-70" dirty="0" smtClean="0">
              <a:cs typeface="Lucida San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015" y="4680763"/>
            <a:ext cx="1893160" cy="126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287" y="4096685"/>
            <a:ext cx="1268078" cy="170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27" y="2283586"/>
            <a:ext cx="1322947" cy="123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543" y="1475039"/>
            <a:ext cx="1795882" cy="253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Группа 10"/>
          <p:cNvGrpSpPr/>
          <p:nvPr/>
        </p:nvGrpSpPr>
        <p:grpSpPr>
          <a:xfrm rot="10800000">
            <a:off x="5175115" y="0"/>
            <a:ext cx="4730885" cy="1300951"/>
            <a:chOff x="6114571" y="0"/>
            <a:chExt cx="6077426" cy="15228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1" name="Прямоугольник 30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Полилиния 31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Группа 18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9" name="Прямоугольник 28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Кольцо 29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" name="Группа 19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2" name="Прямоугольник 21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4" name="Прямоугольник 13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24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0638">
              <a:spcBef>
                <a:spcPts val="4"/>
              </a:spcBef>
            </a:pPr>
            <a:fld id="{81D60167-4931-47E6-BA6A-407CBD079E47}" type="slidenum">
              <a:rPr lang="ru-RU" spc="-73" smtClean="0"/>
              <a:pPr marL="20638">
                <a:spcBef>
                  <a:spcPts val="4"/>
                </a:spcBef>
              </a:pPr>
              <a:t>34</a:t>
            </a:fld>
            <a:endParaRPr lang="ru-RU" spc="-73" dirty="0"/>
          </a:p>
        </p:txBody>
      </p:sp>
      <p:sp>
        <p:nvSpPr>
          <p:cNvPr id="6" name="object 16"/>
          <p:cNvSpPr txBox="1"/>
          <p:nvPr/>
        </p:nvSpPr>
        <p:spPr>
          <a:xfrm>
            <a:off x="516976" y="263915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Рекомендуемые марки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21118"/>
              </p:ext>
            </p:extLst>
          </p:nvPr>
        </p:nvGraphicFramePr>
        <p:xfrm>
          <a:off x="393128" y="1130710"/>
          <a:ext cx="9055671" cy="22313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13924">
                  <a:extLst>
                    <a:ext uri="{9D8B030D-6E8A-4147-A177-3AD203B41FA5}">
                      <a16:colId xmlns:a16="http://schemas.microsoft.com/office/drawing/2014/main" val="3930999191"/>
                    </a:ext>
                  </a:extLst>
                </a:gridCol>
                <a:gridCol w="5141747">
                  <a:extLst>
                    <a:ext uri="{9D8B030D-6E8A-4147-A177-3AD203B41FA5}">
                      <a16:colId xmlns:a16="http://schemas.microsoft.com/office/drawing/2014/main" val="3249829175"/>
                    </a:ext>
                  </a:extLst>
                </a:gridCol>
              </a:tblGrid>
              <a:tr h="332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spc="-7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Lucida Sans"/>
                        </a:rPr>
                        <a:t>Материал</a:t>
                      </a:r>
                      <a:endParaRPr lang="ru-RU" sz="1400" kern="1200" spc="-7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kern="1200" spc="-7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Lucida Sans"/>
                        </a:rPr>
                        <a:t>Марка</a:t>
                      </a:r>
                      <a:endParaRPr lang="ru-RU" sz="1400" kern="1200" spc="-7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4243"/>
                  </a:ext>
                </a:extLst>
              </a:tr>
              <a:tr h="61737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Полипропилен (</a:t>
                      </a:r>
                      <a:r>
                        <a:rPr lang="en-US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PP)</a:t>
                      </a:r>
                      <a:endParaRPr lang="ru-RU" sz="1400" kern="1200" spc="-70" dirty="0">
                        <a:solidFill>
                          <a:srgbClr val="003D4C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just" defTabSz="843913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SIBEX PP H032 TF, SIBEX PP H038 TF, SIBEX PP H039 TF, PP 8300G, PP 8400G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050787"/>
                  </a:ext>
                </a:extLst>
              </a:tr>
              <a:tr h="61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Полистирол</a:t>
                      </a:r>
                      <a:r>
                        <a:rPr lang="en-US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 (PC</a:t>
                      </a:r>
                      <a:r>
                        <a:rPr lang="ru-RU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)</a:t>
                      </a:r>
                      <a:endParaRPr lang="ru-RU" sz="1400" kern="1200" spc="-70" dirty="0">
                        <a:solidFill>
                          <a:srgbClr val="003D4C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84391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30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35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95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ПС 525М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535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585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45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85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825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825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 945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2053637"/>
                  </a:ext>
                </a:extLst>
              </a:tr>
              <a:tr h="3321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Поликарбонат</a:t>
                      </a:r>
                      <a:r>
                        <a:rPr lang="en-US" sz="1400" kern="1200" spc="-70" dirty="0" smtClean="0">
                          <a:solidFill>
                            <a:srgbClr val="003D4C"/>
                          </a:solidFill>
                          <a:latin typeface="+mn-lt"/>
                          <a:ea typeface="+mn-ea"/>
                          <a:cs typeface="Lucida Sans"/>
                        </a:rPr>
                        <a:t>(PC)</a:t>
                      </a:r>
                      <a:endParaRPr lang="ru-RU" sz="1400" kern="1200" spc="-70" dirty="0">
                        <a:solidFill>
                          <a:srgbClr val="003D4C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PC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(PC010)</a:t>
                      </a:r>
                      <a:endParaRPr lang="en-US" sz="1400" kern="1200" spc="-70" dirty="0">
                        <a:solidFill>
                          <a:srgbClr val="003D4C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22393"/>
                  </a:ext>
                </a:extLst>
              </a:tr>
              <a:tr h="3321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Акрилонитрил бутадиен стирол (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kern="1200" spc="-70" dirty="0">
                        <a:solidFill>
                          <a:srgbClr val="003D4C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0445E, 0554E,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0475E</a:t>
                      </a:r>
                      <a:endParaRPr lang="en-US" sz="1400" kern="1200" spc="-70" dirty="0">
                        <a:solidFill>
                          <a:srgbClr val="003D4C"/>
                        </a:solidFill>
                        <a:latin typeface="+mn-lt"/>
                        <a:ea typeface="+mn-ea"/>
                        <a:cs typeface="Lucida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752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7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42" y="181445"/>
            <a:ext cx="9128655" cy="912284"/>
          </a:xfrm>
        </p:spPr>
        <p:txBody>
          <a:bodyPr/>
          <a:lstStyle/>
          <a:p>
            <a:r>
              <a:rPr lang="ru-RU" sz="2400" dirty="0" smtClean="0"/>
              <a:t>Ваши контакты в Сибур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3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407" y="959465"/>
            <a:ext cx="1482001" cy="1482000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4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277" y="967439"/>
            <a:ext cx="1482000" cy="14820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45"/>
          </p:nvPr>
        </p:nvSpPr>
        <p:spPr>
          <a:xfrm>
            <a:off x="4368408" y="2543497"/>
            <a:ext cx="1482000" cy="1878013"/>
          </a:xfrm>
        </p:spPr>
        <p:txBody>
          <a:bodyPr vert="horz" lIns="0" tIns="0" rIns="0" bIns="0" rtlCol="0">
            <a:noAutofit/>
          </a:bodyPr>
          <a:lstStyle/>
          <a:p>
            <a:pPr algn="ctr"/>
            <a:r>
              <a:rPr lang="ru-RU" dirty="0" smtClean="0"/>
              <a:t>Безух</a:t>
            </a:r>
          </a:p>
          <a:p>
            <a:pPr algn="ctr"/>
            <a:r>
              <a:rPr lang="ru-RU" dirty="0" smtClean="0"/>
              <a:t>Руслан</a:t>
            </a:r>
          </a:p>
          <a:p>
            <a:pPr algn="ctr"/>
            <a:r>
              <a:rPr lang="ru-RU" dirty="0" smtClean="0"/>
              <a:t>Михайлович</a:t>
            </a:r>
            <a:endParaRPr lang="ru-RU" dirty="0"/>
          </a:p>
          <a:p>
            <a:pPr algn="ctr"/>
            <a:r>
              <a:rPr lang="ru-RU" sz="975" dirty="0"/>
              <a:t>Эксперт</a:t>
            </a:r>
          </a:p>
          <a:p>
            <a:pPr algn="ctr"/>
            <a:r>
              <a:rPr lang="ru-RU" sz="975" dirty="0"/>
              <a:t>Технический сервис</a:t>
            </a:r>
          </a:p>
          <a:p>
            <a:pPr algn="ctr"/>
            <a:endParaRPr lang="ru-RU" sz="975" dirty="0"/>
          </a:p>
          <a:p>
            <a:pPr algn="ctr"/>
            <a:r>
              <a:rPr lang="ru-RU" sz="975" dirty="0"/>
              <a:t>+7 963 681 28 28</a:t>
            </a:r>
          </a:p>
          <a:p>
            <a:pPr algn="ctr"/>
            <a:r>
              <a:rPr lang="en-US" sz="975" dirty="0"/>
              <a:t>bezukhrm@sibur.ru</a:t>
            </a:r>
            <a:endParaRPr lang="ru-RU" sz="975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6"/>
          </p:nvPr>
        </p:nvSpPr>
        <p:spPr>
          <a:xfrm>
            <a:off x="1040277" y="2547388"/>
            <a:ext cx="1482000" cy="1878013"/>
          </a:xfrm>
        </p:spPr>
        <p:txBody>
          <a:bodyPr/>
          <a:lstStyle/>
          <a:p>
            <a:pPr algn="ctr"/>
            <a:r>
              <a:rPr lang="ru-RU" dirty="0" smtClean="0"/>
              <a:t>Хапренко</a:t>
            </a:r>
            <a:endParaRPr lang="ru-RU" dirty="0"/>
          </a:p>
          <a:p>
            <a:pPr algn="ctr"/>
            <a:r>
              <a:rPr lang="ru-RU" dirty="0" smtClean="0"/>
              <a:t>Владимир</a:t>
            </a:r>
            <a:endParaRPr lang="ru-RU" dirty="0"/>
          </a:p>
          <a:p>
            <a:pPr algn="ctr"/>
            <a:r>
              <a:rPr lang="ru-RU" dirty="0" smtClean="0"/>
              <a:t>Викторович</a:t>
            </a:r>
            <a:endParaRPr lang="ru-RU" dirty="0"/>
          </a:p>
          <a:p>
            <a:pPr algn="ctr"/>
            <a:r>
              <a:rPr lang="ru-RU" sz="975" dirty="0"/>
              <a:t>Эксперт</a:t>
            </a:r>
          </a:p>
          <a:p>
            <a:pPr algn="ctr"/>
            <a:r>
              <a:rPr lang="ru-RU" sz="975" dirty="0"/>
              <a:t>Технический сервис</a:t>
            </a:r>
          </a:p>
          <a:p>
            <a:pPr algn="ctr"/>
            <a:endParaRPr lang="ru-RU" sz="975" dirty="0"/>
          </a:p>
          <a:p>
            <a:pPr algn="ctr"/>
            <a:r>
              <a:rPr lang="ru-RU" sz="975" dirty="0"/>
              <a:t>+7 </a:t>
            </a:r>
            <a:r>
              <a:rPr lang="en-US" sz="975" dirty="0"/>
              <a:t>985 990 25 79</a:t>
            </a:r>
            <a:endParaRPr lang="ru-RU" sz="975" dirty="0"/>
          </a:p>
          <a:p>
            <a:pPr algn="ctr"/>
            <a:r>
              <a:rPr lang="en-US" sz="975" dirty="0"/>
              <a:t>khaprenkovv@sibur.ru</a:t>
            </a:r>
            <a:endParaRPr lang="ru-RU" sz="975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4" y="4578158"/>
            <a:ext cx="1460217" cy="1460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41" y="4665352"/>
            <a:ext cx="412998" cy="43198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36599" y="5258083"/>
            <a:ext cx="2749471" cy="342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25" dirty="0">
                <a:hlinkClick r:id="rId6"/>
              </a:rPr>
              <a:t>https://vk.com/sibur_polylab</a:t>
            </a:r>
            <a:endParaRPr lang="ru-RU" sz="1625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03" y="4677391"/>
            <a:ext cx="407910" cy="4079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54" y="4665353"/>
            <a:ext cx="1393066" cy="137302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50103" y="5241475"/>
            <a:ext cx="277880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33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https://t.me/siburpolylab</a:t>
            </a:r>
            <a:endParaRPr lang="ru-RU" sz="1625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/>
          <a:srcRect l="25680" t="31879" r="69862" b="57146"/>
          <a:stretch/>
        </p:blipFill>
        <p:spPr>
          <a:xfrm>
            <a:off x="7419448" y="717959"/>
            <a:ext cx="1244752" cy="172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Текст 11"/>
          <p:cNvSpPr>
            <a:spLocks noGrp="1"/>
          </p:cNvSpPr>
          <p:nvPr>
            <p:ph type="body" sz="quarter" idx="45"/>
          </p:nvPr>
        </p:nvSpPr>
        <p:spPr>
          <a:xfrm>
            <a:off x="7280603" y="2550364"/>
            <a:ext cx="1522441" cy="1878013"/>
          </a:xfrm>
        </p:spPr>
        <p:txBody>
          <a:bodyPr vert="horz" lIns="0" tIns="0" rIns="0" bIns="0" rtlCol="0">
            <a:noAutofit/>
          </a:bodyPr>
          <a:lstStyle/>
          <a:p>
            <a:pPr algn="ctr"/>
            <a:r>
              <a:rPr lang="ru-RU" sz="1520" dirty="0" smtClean="0"/>
              <a:t>Коваленко </a:t>
            </a:r>
          </a:p>
          <a:p>
            <a:pPr algn="ctr"/>
            <a:r>
              <a:rPr lang="ru-RU" sz="1520" dirty="0" smtClean="0"/>
              <a:t>Ольга </a:t>
            </a:r>
          </a:p>
          <a:p>
            <a:pPr algn="ctr"/>
            <a:r>
              <a:rPr lang="ru-RU" sz="1520" dirty="0" smtClean="0"/>
              <a:t>Викторовна</a:t>
            </a:r>
            <a:endParaRPr lang="en-US" sz="1520" dirty="0" smtClean="0"/>
          </a:p>
          <a:p>
            <a:pPr algn="ctr"/>
            <a:r>
              <a:rPr lang="ru-RU" sz="980" dirty="0" smtClean="0"/>
              <a:t>Менеджер</a:t>
            </a:r>
            <a:endParaRPr lang="ru-RU" sz="980" dirty="0"/>
          </a:p>
          <a:p>
            <a:pPr algn="ctr"/>
            <a:r>
              <a:rPr lang="ru-RU" sz="975" dirty="0"/>
              <a:t>СИБУР ПолиЛаб</a:t>
            </a:r>
          </a:p>
          <a:p>
            <a:pPr algn="ctr"/>
            <a:endParaRPr lang="ru-RU" sz="975" dirty="0"/>
          </a:p>
          <a:p>
            <a:pPr algn="ctr"/>
            <a:r>
              <a:rPr lang="ru-RU" sz="975" dirty="0" smtClean="0"/>
              <a:t>+7 926-078-27-45</a:t>
            </a:r>
            <a:endParaRPr lang="ru-RU" sz="975" dirty="0"/>
          </a:p>
          <a:p>
            <a:pPr algn="ctr"/>
            <a:r>
              <a:rPr lang="en-US" sz="975" dirty="0"/>
              <a:t>kovalenkoolv@sibur.ru</a:t>
            </a:r>
            <a:endParaRPr lang="ru-RU" sz="975" dirty="0"/>
          </a:p>
        </p:txBody>
      </p:sp>
    </p:spTree>
    <p:extLst>
      <p:ext uri="{BB962C8B-B14F-4D97-AF65-F5344CB8AC3E}">
        <p14:creationId xmlns:p14="http://schemas.microsoft.com/office/powerpoint/2010/main" val="120630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Ваши контакты в </a:t>
            </a:r>
            <a:r>
              <a:rPr lang="en-US" sz="2400" dirty="0" smtClean="0"/>
              <a:t>BIESE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41" y="1365250"/>
            <a:ext cx="2990243" cy="3871859"/>
          </a:xfrm>
          <a:prstGeom prst="rect">
            <a:avLst/>
          </a:prstGeom>
        </p:spPr>
      </p:pic>
      <p:sp>
        <p:nvSpPr>
          <p:cNvPr id="10" name="Текст 12"/>
          <p:cNvSpPr>
            <a:spLocks noGrp="1"/>
          </p:cNvSpPr>
          <p:nvPr>
            <p:ph type="body" sz="quarter" idx="46"/>
          </p:nvPr>
        </p:nvSpPr>
        <p:spPr>
          <a:xfrm>
            <a:off x="4675543" y="2177446"/>
            <a:ext cx="3697978" cy="1878013"/>
          </a:xfrm>
        </p:spPr>
        <p:txBody>
          <a:bodyPr/>
          <a:lstStyle/>
          <a:p>
            <a:pPr algn="ctr"/>
            <a:r>
              <a:rPr lang="ru-RU" sz="2400" dirty="0" smtClean="0"/>
              <a:t>Петухов</a:t>
            </a:r>
            <a:endParaRPr lang="ru-RU" sz="2400" dirty="0"/>
          </a:p>
          <a:p>
            <a:pPr algn="ctr"/>
            <a:r>
              <a:rPr lang="ru-RU" sz="2400" dirty="0" smtClean="0"/>
              <a:t>Андрей</a:t>
            </a:r>
            <a:endParaRPr lang="ru-RU" sz="2400" dirty="0"/>
          </a:p>
          <a:p>
            <a:pPr algn="ctr"/>
            <a:r>
              <a:rPr lang="ru-RU" sz="2400" dirty="0" smtClean="0"/>
              <a:t>??????</a:t>
            </a:r>
            <a:endParaRPr lang="ru-RU" sz="2400" dirty="0"/>
          </a:p>
          <a:p>
            <a:pPr algn="ctr"/>
            <a:r>
              <a:rPr lang="ru-RU" sz="1200" dirty="0" smtClean="0"/>
              <a:t>????</a:t>
            </a:r>
            <a:endParaRPr lang="ru-RU" sz="1200" dirty="0"/>
          </a:p>
          <a:p>
            <a:pPr algn="ctr"/>
            <a:r>
              <a:rPr lang="ru-RU" sz="1200" dirty="0" smtClean="0"/>
              <a:t>????</a:t>
            </a:r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+7????????????????</a:t>
            </a:r>
            <a:endParaRPr lang="ru-RU" sz="1200" dirty="0"/>
          </a:p>
          <a:p>
            <a:pPr algn="ctr"/>
            <a:r>
              <a:rPr lang="en-US" sz="1200" dirty="0"/>
              <a:t>Andrey.Petuhov@biesse.ru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33322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791" y="2759898"/>
            <a:ext cx="2042670" cy="136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object 16"/>
          <p:cNvSpPr txBox="1"/>
          <p:nvPr/>
        </p:nvSpPr>
        <p:spPr>
          <a:xfrm>
            <a:off x="516976" y="321585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Применение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4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Century Gothic" pitchFamily="34" charset="0"/>
              </a:rPr>
              <a:t>«</a:t>
            </a:r>
            <a:r>
              <a:rPr lang="ru-RU" sz="900" dirty="0">
                <a:latin typeface="Arial Narrow" panose="020B0606020202030204" pitchFamily="34" charset="0"/>
              </a:rPr>
              <a:t>ТЕРМОФОРМОВАНИЕ</a:t>
            </a:r>
            <a:r>
              <a:rPr lang="ru-RU" sz="900" dirty="0">
                <a:latin typeface="Century Gothic" pitchFamily="34" charset="0"/>
              </a:rPr>
              <a:t> КРУПНОГАБАРИТНЫХ ИЗДЕЛИЙ - ОСОБЕННОСТИ ПРОЦЕССА, ОБЛАСТИ ПРИМЕНЕНИЯ»</a:t>
            </a:r>
            <a:endParaRPr lang="ru-RU" dirty="0"/>
          </a:p>
        </p:txBody>
      </p:sp>
      <p:sp>
        <p:nvSpPr>
          <p:cNvPr id="22" name="object 18"/>
          <p:cNvSpPr txBox="1"/>
          <p:nvPr/>
        </p:nvSpPr>
        <p:spPr>
          <a:xfrm>
            <a:off x="233617" y="687369"/>
            <a:ext cx="7000183" cy="3008516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Автомобильная промышленность</a:t>
            </a:r>
            <a:r>
              <a:rPr lang="ru-RU" sz="1400" spc="-70" dirty="0" smtClean="0">
                <a:cs typeface="Lucida Sans"/>
              </a:rPr>
              <a:t>– лыжные и грузовые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боксы ( ПП,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ПС и 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ABS)</a:t>
            </a:r>
            <a:r>
              <a:rPr lang="ru-RU" sz="1400" spc="-70" dirty="0" smtClean="0">
                <a:cs typeface="Lucida Sans"/>
              </a:rPr>
              <a:t>,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солнцезащитные козырьки, световые колпаки, отделка крыши, внутренняя подкладка и отделка салонов (</a:t>
            </a:r>
            <a:r>
              <a:rPr lang="en-US" sz="1400" dirty="0" smtClean="0">
                <a:solidFill>
                  <a:srgbClr val="003D4C"/>
                </a:solidFill>
              </a:rPr>
              <a:t>PP,ABS,PC</a:t>
            </a:r>
            <a:r>
              <a:rPr lang="ru-RU" sz="1400" dirty="0" smtClean="0">
                <a:solidFill>
                  <a:srgbClr val="003D4C"/>
                </a:solidFill>
              </a:rPr>
              <a:t>)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, карты дверей (</a:t>
            </a:r>
            <a:r>
              <a:rPr lang="en-US" dirty="0" smtClean="0">
                <a:solidFill>
                  <a:srgbClr val="003D4C"/>
                </a:solidFill>
              </a:rPr>
              <a:t>ABS</a:t>
            </a:r>
            <a:r>
              <a:rPr lang="ru-RU" dirty="0" smtClean="0">
                <a:solidFill>
                  <a:srgbClr val="003D4C"/>
                </a:solidFill>
              </a:rPr>
              <a:t>)</a:t>
            </a:r>
            <a:r>
              <a:rPr lang="ru-RU" sz="1400" spc="-70" dirty="0">
                <a:solidFill>
                  <a:srgbClr val="003D4C"/>
                </a:solidFill>
              </a:rPr>
              <a:t>,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элементы экстерьера и интерьера. (материалы – компаунды на основе ПП, ПК, АБС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).</a:t>
            </a:r>
            <a:endParaRPr lang="en-US" sz="1400" spc="-70" dirty="0" smtClean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Детали </a:t>
            </a:r>
            <a:r>
              <a:rPr lang="ru-RU" sz="1400" b="1" spc="-70" dirty="0">
                <a:cs typeface="Lucida Sans"/>
              </a:rPr>
              <a:t>автобусов и </a:t>
            </a:r>
            <a:r>
              <a:rPr lang="ru-RU" sz="1400" dirty="0">
                <a:solidFill>
                  <a:srgbClr val="003D4C"/>
                </a:solidFill>
              </a:rPr>
              <a:t>электробусов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 – внешние панели и панели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отделки интерьеров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(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компаунды на основе ПП, ПК, АБС, ПММА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spc="-70" dirty="0" smtClean="0">
                <a:cs typeface="Lucida Sans"/>
              </a:rPr>
              <a:t> </a:t>
            </a:r>
            <a:r>
              <a:rPr lang="ru-RU" sz="1400" b="1" spc="-70" dirty="0" smtClean="0">
                <a:cs typeface="Lucida Sans"/>
              </a:rPr>
              <a:t>Железнодорожный </a:t>
            </a:r>
            <a:r>
              <a:rPr lang="ru-RU" sz="1400" b="1" spc="-70" dirty="0">
                <a:cs typeface="Lucida Sans"/>
              </a:rPr>
              <a:t>транспорт и трамваи, самолеты, кемперы </a:t>
            </a:r>
            <a:r>
              <a:rPr lang="ru-RU" sz="1400" spc="-70" dirty="0" smtClean="0">
                <a:cs typeface="Lucida Sans"/>
              </a:rPr>
              <a:t>– </a:t>
            </a:r>
            <a:r>
              <a:rPr lang="ru-RU" sz="1400" spc="-70" dirty="0">
                <a:cs typeface="Lucida Sans"/>
              </a:rPr>
              <a:t>внутренние и внешние накладки, кожухи, спойлеры, </a:t>
            </a:r>
            <a:r>
              <a:rPr lang="ru-RU" sz="1400" spc="-70" dirty="0" smtClean="0">
                <a:cs typeface="Lucida Sans"/>
              </a:rPr>
              <a:t>сиденья (</a:t>
            </a:r>
            <a:r>
              <a:rPr lang="en-US" sz="1400" dirty="0" smtClean="0">
                <a:solidFill>
                  <a:srgbClr val="003D4C"/>
                </a:solidFill>
              </a:rPr>
              <a:t>PP,ABS,PC,PSU,PES)</a:t>
            </a:r>
            <a:r>
              <a:rPr lang="ru-RU" sz="1400" dirty="0" smtClean="0">
                <a:solidFill>
                  <a:srgbClr val="003D4C"/>
                </a:solidFill>
              </a:rPr>
              <a:t>.</a:t>
            </a:r>
            <a:endParaRPr lang="ru-RU" sz="1400" spc="-70" dirty="0">
              <a:solidFill>
                <a:srgbClr val="99CC12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Мотоциклы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cs typeface="Lucida Sans"/>
              </a:rPr>
              <a:t>–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cs typeface="Lucida Sans"/>
              </a:rPr>
              <a:t>детали </a:t>
            </a:r>
            <a:r>
              <a:rPr lang="ru-RU" sz="1400" spc="-70" dirty="0" smtClean="0">
                <a:cs typeface="Lucida Sans"/>
              </a:rPr>
              <a:t>обвеса , </a:t>
            </a:r>
            <a:r>
              <a:rPr lang="ru-RU" sz="1400" spc="-70" dirty="0">
                <a:cs typeface="Lucida Sans"/>
              </a:rPr>
              <a:t>ветрозащитные экраны</a:t>
            </a:r>
            <a:r>
              <a:rPr lang="ru-RU" sz="1400" spc="-70" dirty="0" smtClean="0">
                <a:cs typeface="Lucida Sans"/>
              </a:rPr>
              <a:t>, </a:t>
            </a:r>
            <a:r>
              <a:rPr lang="ru-RU" sz="1400" spc="-70" dirty="0">
                <a:cs typeface="Lucida Sans"/>
              </a:rPr>
              <a:t>обтекатели</a:t>
            </a:r>
            <a:r>
              <a:rPr lang="ru-RU" sz="1400" spc="-70" dirty="0" smtClean="0">
                <a:cs typeface="Lucida Sans"/>
              </a:rPr>
              <a:t>.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сиденья (композиты и компаунды на основе ПП, ПК, АБС)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.</a:t>
            </a:r>
            <a:endParaRPr lang="ru-RU" sz="1400" spc="-70" dirty="0" smtClean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cs typeface="Lucida Sans"/>
              </a:rPr>
              <a:t>Сельхозтехника </a:t>
            </a:r>
            <a:r>
              <a:rPr lang="ru-RU" sz="1400" b="1" spc="-70" dirty="0">
                <a:cs typeface="Lucida Sans"/>
              </a:rPr>
              <a:t>и тракторы:</a:t>
            </a:r>
            <a:r>
              <a:rPr lang="ru-RU" sz="1400" spc="-70" dirty="0">
                <a:cs typeface="Lucida Sans"/>
              </a:rPr>
              <a:t> 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cs typeface="Lucida Sans"/>
              </a:rPr>
              <a:t>наружная обшивка</a:t>
            </a:r>
            <a:r>
              <a:rPr lang="ru-RU" sz="1400" spc="-70" dirty="0" smtClean="0">
                <a:cs typeface="Lucida Sans"/>
              </a:rPr>
              <a:t>, </a:t>
            </a:r>
            <a:r>
              <a:rPr lang="ru-RU" sz="1400" spc="-70" dirty="0">
                <a:cs typeface="Lucida Sans"/>
              </a:rPr>
              <a:t>обтекатели и элементы кузова, крыша </a:t>
            </a:r>
            <a:r>
              <a:rPr lang="ru-RU" sz="1400" spc="-70" dirty="0" smtClean="0">
                <a:cs typeface="Lucida Sans"/>
              </a:rPr>
              <a:t>трактора </a:t>
            </a:r>
            <a:r>
              <a:rPr lang="ru-RU" sz="1400" spc="-70" dirty="0">
                <a:cs typeface="Lucida Sans"/>
              </a:rPr>
              <a:t>(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композиты и компаунды на основе ПП, ПК, АБС, ПММА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).</a:t>
            </a:r>
            <a:endParaRPr lang="ru-RU" sz="2800" spc="-70" dirty="0">
              <a:solidFill>
                <a:srgbClr val="003D4C"/>
              </a:solidFill>
              <a:cs typeface="Lucida San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787" y="4444614"/>
            <a:ext cx="2541527" cy="175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182" y="1270863"/>
            <a:ext cx="2339887" cy="132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82795"/>
              </p:ext>
            </p:extLst>
          </p:nvPr>
        </p:nvGraphicFramePr>
        <p:xfrm>
          <a:off x="516976" y="3884049"/>
          <a:ext cx="5559083" cy="25012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09293">
                  <a:extLst>
                    <a:ext uri="{9D8B030D-6E8A-4147-A177-3AD203B41FA5}">
                      <a16:colId xmlns:a16="http://schemas.microsoft.com/office/drawing/2014/main" val="3930999191"/>
                    </a:ext>
                  </a:extLst>
                </a:gridCol>
                <a:gridCol w="2549790">
                  <a:extLst>
                    <a:ext uri="{9D8B030D-6E8A-4147-A177-3AD203B41FA5}">
                      <a16:colId xmlns:a16="http://schemas.microsoft.com/office/drawing/2014/main" val="3249829175"/>
                    </a:ext>
                  </a:extLst>
                </a:gridCol>
              </a:tblGrid>
              <a:tr h="15499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Детали Кузова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пластика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4243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Бампер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PP+EPDM, ABS,PC,RIM 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05078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Сидения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>
                          <a:effectLst/>
                        </a:rPr>
                        <a:t>PUR, PP, PVC, ABS, 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05363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Панель приборов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>
                          <a:effectLst/>
                        </a:rPr>
                        <a:t>PP, ABS, SMA, PPE, PC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3722393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Топливная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HDPE, POM, PA, PP, PBT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871147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Кузов и кузовные панели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PPE, UP, ABS, MAT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596235"/>
                  </a:ext>
                </a:extLst>
              </a:tr>
              <a:tr h="13019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>
                          <a:effectLst/>
                        </a:rPr>
                        <a:t>Подкапотные </a:t>
                      </a:r>
                      <a:r>
                        <a:rPr lang="ru-RU" sz="1200" u="none" strike="noStrike" dirty="0">
                          <a:effectLst/>
                        </a:rPr>
                        <a:t>компоненты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PA, PP, PBT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006963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effectLst/>
                        </a:rPr>
                        <a:t>Внутренняя отделка салона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ABS, PET, POM, PVC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929030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Электрические компоненты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PE, PBT, PA, PVC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366655"/>
                  </a:ext>
                </a:extLst>
              </a:tr>
              <a:tr h="129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Внешние пластиковые элементы кузова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ABS, PA, PBT, POM, ASA, PP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225442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Светотехника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PC, ABS, PMMA, 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924922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Обшивка салона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PVC, PUR, PP, 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2603930"/>
                  </a:ext>
                </a:extLst>
              </a:tr>
              <a:tr h="1466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>
                          <a:effectLst/>
                        </a:rPr>
                        <a:t>Бачки для жидкостей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effectLst/>
                        </a:rPr>
                        <a:t>PP, PE, 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4549075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 rot="10800000">
            <a:off x="6801381" y="0"/>
            <a:ext cx="3104618" cy="946380"/>
            <a:chOff x="6114571" y="0"/>
            <a:chExt cx="6077426" cy="1522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9" name="Прямоугольник 28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Полилиния 29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Группа 16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7" name="Прямоугольник 26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Кольцо 27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" name="Группа 20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3" name="Прямоугольник 22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3" name="Прямоугольник 12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3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16976" y="321585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Применение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5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0336" y="1727444"/>
            <a:ext cx="586919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>
                <a:cs typeface="Lucida Sans"/>
              </a:rPr>
              <a:t>Холодильники</a:t>
            </a:r>
            <a:r>
              <a:rPr lang="ru-RU" sz="1400" spc="-70" dirty="0">
                <a:cs typeface="Lucida Sans"/>
              </a:rPr>
              <a:t>: </a:t>
            </a:r>
            <a:r>
              <a:rPr lang="ru-RU" sz="1400" spc="-70" dirty="0" smtClean="0"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внутренние контейнеры, внутренние двери, дверные коробки. ПП,УПС(</a:t>
            </a:r>
            <a:r>
              <a:rPr lang="en-US" sz="1400" spc="-70" dirty="0">
                <a:solidFill>
                  <a:srgbClr val="003D4C"/>
                </a:solidFill>
                <a:cs typeface="Lucida Sans"/>
              </a:rPr>
              <a:t>HIPS)</a:t>
            </a:r>
            <a:endParaRPr lang="ru-RU" sz="1400" spc="-70" dirty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Упаковочная </a:t>
            </a: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промышленность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транспортные поддоны, сепараторы и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разделители, контейнеры (АБС</a:t>
            </a:r>
            <a:r>
              <a:rPr lang="en-US" sz="1400" spc="-70" dirty="0">
                <a:solidFill>
                  <a:srgbClr val="003D4C"/>
                </a:solidFill>
                <a:cs typeface="Lucida Sans"/>
              </a:rPr>
              <a:t>,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ПП,ПЭ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)</a:t>
            </a:r>
            <a:endParaRPr lang="ru-RU" sz="1400" spc="-70" dirty="0" smtClean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Строительная </a:t>
            </a: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индустрия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изоляционные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материалы(ПЭ,ПП),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нестандартные световые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решения (ПС), облицовка стен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Спорт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велосипедные  шлемы (композиции на основе ПП)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и различные накладки спортивной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защиты (ПЭ).</a:t>
            </a:r>
            <a:endParaRPr lang="ru-RU" sz="1400" spc="-70" dirty="0">
              <a:solidFill>
                <a:srgbClr val="003D4C"/>
              </a:solidFill>
              <a:cs typeface="Lucida Sans"/>
            </a:endParaRP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 smtClean="0">
                <a:solidFill>
                  <a:srgbClr val="003D4C"/>
                </a:solidFill>
                <a:cs typeface="Lucida Sans"/>
              </a:rPr>
              <a:t>Путешествия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чемодан с твердой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оболочкой(блок ПП, поликарбонат, АБС).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Маркетинг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уличные вывески световая реклама (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PET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en-US" sz="1400" spc="-70" dirty="0">
                <a:solidFill>
                  <a:srgbClr val="003D4C"/>
                </a:solidFill>
                <a:cs typeface="Lucida Sans"/>
              </a:rPr>
              <a:t>G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и рекламные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формы(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PET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en-US" sz="1400" spc="-70" dirty="0" smtClean="0">
                <a:solidFill>
                  <a:srgbClr val="003D4C"/>
                </a:solidFill>
                <a:cs typeface="Lucida Sans"/>
              </a:rPr>
              <a:t>G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)</a:t>
            </a:r>
          </a:p>
          <a:p>
            <a:pPr marL="298450" indent="-285750">
              <a:lnSpc>
                <a:spcPts val="1500"/>
              </a:lnSpc>
              <a:spcBef>
                <a:spcPts val="1060"/>
              </a:spcBef>
              <a:buFont typeface="Wingdings" panose="05000000000000000000" pitchFamily="2" charset="2"/>
              <a:buChar char="ü"/>
            </a:pPr>
            <a:r>
              <a:rPr lang="ru-RU" sz="1400" b="1" spc="-70" dirty="0">
                <a:solidFill>
                  <a:srgbClr val="003D4C"/>
                </a:solidFill>
                <a:cs typeface="Lucida Sans"/>
              </a:rPr>
              <a:t>Сантехника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: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ванны и душевые </a:t>
            </a:r>
            <a:r>
              <a:rPr lang="ru-RU" sz="1400" spc="-70" dirty="0" smtClean="0">
                <a:solidFill>
                  <a:srgbClr val="003D4C"/>
                </a:solidFill>
                <a:cs typeface="Lucida Sans"/>
              </a:rPr>
              <a:t>поддоны( ПММА,ПММА с АБС двухслойные), </a:t>
            </a:r>
            <a:r>
              <a:rPr lang="ru-RU" sz="1400" spc="-70" dirty="0">
                <a:solidFill>
                  <a:srgbClr val="003D4C"/>
                </a:solidFill>
                <a:cs typeface="Lucida Sans"/>
              </a:rPr>
              <a:t>душевые перегородки и прозрачные </a:t>
            </a:r>
            <a:r>
              <a:rPr lang="ru-RU" sz="1400" spc="-70" dirty="0" smtClean="0">
                <a:cs typeface="Lucida Sans"/>
              </a:rPr>
              <a:t>детали</a:t>
            </a:r>
            <a:r>
              <a:rPr lang="en-US" sz="1400" spc="-70" dirty="0" smtClean="0">
                <a:cs typeface="Lucida Sans"/>
              </a:rPr>
              <a:t> </a:t>
            </a:r>
            <a:r>
              <a:rPr lang="ru-RU" sz="1400" spc="-70" dirty="0" smtClean="0">
                <a:cs typeface="Lucida Sans"/>
              </a:rPr>
              <a:t>(ПММА, </a:t>
            </a:r>
            <a:r>
              <a:rPr lang="en-US" sz="1400" spc="-70" dirty="0" smtClean="0">
                <a:cs typeface="Lucida Sans"/>
              </a:rPr>
              <a:t>PC)</a:t>
            </a:r>
            <a:endParaRPr lang="ru-RU" sz="1400" spc="-70" dirty="0" smtClean="0">
              <a:cs typeface="Lucida San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015" y="4680763"/>
            <a:ext cx="1893160" cy="126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287" y="4096685"/>
            <a:ext cx="1268078" cy="170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27" y="2283586"/>
            <a:ext cx="1322947" cy="123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543" y="1475039"/>
            <a:ext cx="1795882" cy="253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Группа 10"/>
          <p:cNvGrpSpPr/>
          <p:nvPr/>
        </p:nvGrpSpPr>
        <p:grpSpPr>
          <a:xfrm rot="10800000">
            <a:off x="5564219" y="-2"/>
            <a:ext cx="4341779" cy="1245141"/>
            <a:chOff x="6114571" y="0"/>
            <a:chExt cx="6077426" cy="15228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31" name="Прямоугольник 30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Полилиния 31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Группа 18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9" name="Прямоугольник 28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Кольцо 29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" name="Группа 19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22" name="Прямоугольник 21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4" name="Прямоугольник 13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6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24582" y="311637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Материалы</a:t>
            </a:r>
            <a:endParaRPr sz="2400" b="1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6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924" y="800840"/>
            <a:ext cx="5987504" cy="538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>
                <a:cs typeface="Lucida Sans"/>
              </a:rPr>
              <a:t>ABS </a:t>
            </a:r>
            <a:r>
              <a:rPr lang="en-US" sz="1400" spc="-70" dirty="0">
                <a:cs typeface="Lucida Sans"/>
              </a:rPr>
              <a:t>: Acrylonitrile Butadiene Styrene</a:t>
            </a: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 smtClean="0">
                <a:cs typeface="Lucida Sans"/>
              </a:rPr>
              <a:t>PMMA</a:t>
            </a:r>
            <a:r>
              <a:rPr lang="en-US" sz="1400" spc="-70" dirty="0" smtClean="0">
                <a:cs typeface="Lucida Sans"/>
              </a:rPr>
              <a:t> </a:t>
            </a:r>
            <a:r>
              <a:rPr lang="en-US" sz="1400" spc="-70" dirty="0">
                <a:cs typeface="Lucida Sans"/>
              </a:rPr>
              <a:t>: </a:t>
            </a:r>
            <a:r>
              <a:rPr lang="en-US" sz="1400" spc="-70" dirty="0" err="1">
                <a:cs typeface="Lucida Sans"/>
              </a:rPr>
              <a:t>Polymethylmethacrylate</a:t>
            </a:r>
            <a:r>
              <a:rPr lang="en-US" sz="1400" spc="-70" dirty="0">
                <a:cs typeface="Lucida Sans"/>
              </a:rPr>
              <a:t> </a:t>
            </a: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 smtClean="0">
                <a:cs typeface="Lucida Sans"/>
              </a:rPr>
              <a:t>HIPS </a:t>
            </a:r>
            <a:r>
              <a:rPr lang="en-US" sz="1400" spc="-70" dirty="0">
                <a:cs typeface="Lucida Sans"/>
              </a:rPr>
              <a:t>: High Impact Polystyrene</a:t>
            </a: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 smtClean="0">
                <a:cs typeface="Lucida Sans"/>
              </a:rPr>
              <a:t>PP </a:t>
            </a:r>
            <a:r>
              <a:rPr lang="en-US" sz="1400" spc="-70" dirty="0">
                <a:cs typeface="Lucida Sans"/>
              </a:rPr>
              <a:t>: </a:t>
            </a:r>
            <a:r>
              <a:rPr lang="en-US" sz="1400" spc="-70" dirty="0" smtClean="0">
                <a:cs typeface="Lucida Sans"/>
              </a:rPr>
              <a:t>Polypropylene</a:t>
            </a:r>
            <a:endParaRPr lang="ru-RU" sz="1400" spc="-70" dirty="0" smtClean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 smtClean="0">
                <a:cs typeface="Lucida Sans"/>
              </a:rPr>
              <a:t>HDPE </a:t>
            </a:r>
            <a:r>
              <a:rPr lang="ru-RU" sz="1400" b="1" spc="-70" dirty="0" smtClean="0">
                <a:cs typeface="Lucida Sans"/>
              </a:rPr>
              <a:t>: </a:t>
            </a:r>
            <a:r>
              <a:rPr lang="en-US" dirty="0" smtClean="0"/>
              <a:t>High </a:t>
            </a:r>
            <a:r>
              <a:rPr lang="en-US" dirty="0"/>
              <a:t>Density </a:t>
            </a:r>
            <a:r>
              <a:rPr lang="en-US" dirty="0" smtClean="0"/>
              <a:t>Polyethylene</a:t>
            </a:r>
            <a:endParaRPr lang="en-US" sz="1400" spc="-70" dirty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 smtClean="0">
                <a:cs typeface="Lucida Sans"/>
              </a:rPr>
              <a:t>PVC</a:t>
            </a:r>
            <a:r>
              <a:rPr lang="en-US" sz="1400" spc="-70" dirty="0" smtClean="0">
                <a:cs typeface="Lucida Sans"/>
              </a:rPr>
              <a:t> </a:t>
            </a:r>
            <a:r>
              <a:rPr lang="en-US" sz="1400" spc="-70" dirty="0">
                <a:cs typeface="Lucida Sans"/>
              </a:rPr>
              <a:t>: Polyvinyl </a:t>
            </a:r>
            <a:r>
              <a:rPr lang="en-US" sz="1400" spc="-70" dirty="0" smtClean="0">
                <a:cs typeface="Lucida Sans"/>
              </a:rPr>
              <a:t>Chloride</a:t>
            </a:r>
            <a:endParaRPr lang="ru-RU" sz="1400" spc="-70" dirty="0" smtClean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>
                <a:cs typeface="Lucida Sans"/>
              </a:rPr>
              <a:t>PET </a:t>
            </a:r>
            <a:r>
              <a:rPr lang="ru-RU" sz="1400" b="1" spc="-70" dirty="0" smtClean="0">
                <a:cs typeface="Lucida Sans"/>
              </a:rPr>
              <a:t>: </a:t>
            </a:r>
            <a:r>
              <a:rPr lang="en-US" sz="1400" spc="-70" dirty="0" smtClean="0">
                <a:cs typeface="Lucida Sans"/>
              </a:rPr>
              <a:t>Polyethylene terephthalate</a:t>
            </a:r>
            <a:endParaRPr lang="ru-RU" sz="1400" spc="-70" dirty="0" smtClean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sz="1400" b="1" spc="-70" dirty="0" smtClean="0">
                <a:cs typeface="Lucida Sans"/>
              </a:rPr>
              <a:t>PETG </a:t>
            </a:r>
            <a:r>
              <a:rPr lang="ru-RU" sz="1400" b="1" spc="-70" dirty="0" smtClean="0">
                <a:cs typeface="Lucida Sans"/>
              </a:rPr>
              <a:t>: </a:t>
            </a:r>
            <a:r>
              <a:rPr lang="en-US" dirty="0" smtClean="0"/>
              <a:t>Polyethylene </a:t>
            </a:r>
            <a:r>
              <a:rPr lang="en-US" dirty="0"/>
              <a:t>Terephthalate </a:t>
            </a:r>
            <a:r>
              <a:rPr lang="en-US" dirty="0" smtClean="0"/>
              <a:t>Glycol</a:t>
            </a:r>
            <a:endParaRPr lang="ru-RU" dirty="0" smtClean="0"/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en-US" b="1" dirty="0" smtClean="0"/>
              <a:t>PC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/>
              <a:t>Polycarbonate</a:t>
            </a: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endParaRPr lang="ru-RU" sz="1400" spc="-70" dirty="0" smtClean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endParaRPr lang="ru-RU" sz="1400" spc="-70" dirty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r>
              <a:rPr lang="ru-RU" sz="1400" spc="-70" dirty="0" err="1" smtClean="0">
                <a:cs typeface="Lucida Sans"/>
              </a:rPr>
              <a:t>Термоформовочные</a:t>
            </a:r>
            <a:r>
              <a:rPr lang="ru-RU" sz="1400" spc="-70" dirty="0" smtClean="0">
                <a:cs typeface="Lucida Sans"/>
              </a:rPr>
              <a:t> машины должны обрабатывать все </a:t>
            </a:r>
            <a:r>
              <a:rPr lang="ru-RU" sz="1400" spc="-70" dirty="0">
                <a:cs typeface="Lucida Sans"/>
              </a:rPr>
              <a:t>виды стандартных термопластичных материалов, таких как </a:t>
            </a:r>
            <a:r>
              <a:rPr lang="en-US" sz="1400" spc="-70" dirty="0">
                <a:cs typeface="Lucida Sans"/>
              </a:rPr>
              <a:t>HIPS, ABS, PMMA, PVC, PC, PP, </a:t>
            </a:r>
            <a:r>
              <a:rPr lang="en-US" sz="1400" spc="-70" dirty="0" smtClean="0">
                <a:cs typeface="Lucida Sans"/>
              </a:rPr>
              <a:t>HDPE </a:t>
            </a:r>
            <a:r>
              <a:rPr lang="ru-RU" sz="1400" spc="-70" dirty="0" smtClean="0">
                <a:cs typeface="Lucida Sans"/>
              </a:rPr>
              <a:t>, а </a:t>
            </a:r>
            <a:r>
              <a:rPr lang="ru-RU" sz="1400" spc="-70" dirty="0">
                <a:cs typeface="Lucida Sans"/>
              </a:rPr>
              <a:t>также новые и передовые термопластичные материалы различной толщины в пределах спецификаций обработки и условий, указанных производителем материала. </a:t>
            </a:r>
            <a:endParaRPr lang="ru-RU" sz="1600" spc="-70" dirty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endParaRPr lang="ru-RU" sz="1600" spc="-70" dirty="0">
              <a:cs typeface="Lucida Sans"/>
            </a:endParaRPr>
          </a:p>
          <a:p>
            <a:pPr marL="12700">
              <a:lnSpc>
                <a:spcPts val="1500"/>
              </a:lnSpc>
              <a:spcBef>
                <a:spcPts val="1060"/>
              </a:spcBef>
            </a:pPr>
            <a:endParaRPr lang="ru-RU" sz="1600" spc="-70" dirty="0">
              <a:cs typeface="Lucida San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6089072" y="2131291"/>
            <a:ext cx="5948219" cy="1685636"/>
            <a:chOff x="6114571" y="0"/>
            <a:chExt cx="6077426" cy="15228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1" name="Группа 30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42" name="Прямоугольник 4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Полилиния 4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Группа 31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40" name="Прямоугольник 39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Кольцо 4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Группа 32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36" name="Прямоугольник 35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8" name="Группа 27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29" name="Прямоугольник 28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34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32878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Технологии </a:t>
            </a:r>
            <a:r>
              <a:rPr lang="ru-RU" sz="2400" b="1" spc="-163" dirty="0" smtClean="0">
                <a:solidFill>
                  <a:schemeClr val="accent1"/>
                </a:solidFill>
                <a:latin typeface="+mj-lt"/>
                <a:cs typeface="Lucida Sans"/>
              </a:rPr>
              <a:t>Термоформования</a:t>
            </a:r>
            <a:endParaRPr lang="ru-RU" sz="2400" b="1" spc="-163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7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Century Gothic" pitchFamily="34" charset="0"/>
              </a:rPr>
              <a:t>«</a:t>
            </a:r>
            <a:r>
              <a:rPr lang="ru-RU" sz="900" dirty="0">
                <a:latin typeface="Arial Narrow" panose="020B0606020202030204" pitchFamily="34" charset="0"/>
              </a:rPr>
              <a:t>ТЕРМОФОРМОВАНИЕ</a:t>
            </a:r>
            <a:r>
              <a:rPr lang="ru-RU" sz="900" dirty="0">
                <a:latin typeface="Century Gothic" pitchFamily="34" charset="0"/>
              </a:rPr>
              <a:t> КРУПНОГАБАРИТНЫХ ИЗДЕЛИЙ - ОСОБЕННОСТИ ПРОЦЕССА, ОБЛАСТИ ПРИМЕНЕНИЯ»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1925" y="1287170"/>
            <a:ext cx="9169925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b="1" spc="-60" dirty="0">
                <a:cs typeface="Lucida Sans"/>
              </a:rPr>
              <a:t>Вакуумная формовка</a:t>
            </a: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spc="-60" dirty="0">
                <a:cs typeface="Lucida Sans"/>
              </a:rPr>
              <a:t>Однослойный термопластичный материал нагревают и затем формуют на обработанной пресс-форме, чтобы получить окончательную форму детали благодаря эффекту вакуума, который подается через пресс-форму.</a:t>
            </a:r>
            <a:r>
              <a:rPr lang="ru-RU" sz="1600" spc="-95" dirty="0">
                <a:cs typeface="Lucida Sans"/>
              </a:rPr>
              <a:t>.</a:t>
            </a:r>
            <a:endParaRPr lang="ru-RU" sz="1600" dirty="0">
              <a:cs typeface="Lucida Sans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767137" y="3071447"/>
            <a:ext cx="8841838" cy="2314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Группа 25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31" name="Группа 30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42" name="Прямоугольник 41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Полилиния 42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Группа 31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40" name="Прямоугольник 39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Кольцо 40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Группа 32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36" name="Прямоугольник 35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8" name="Группа 27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29" name="Прямоугольник 28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8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Технологии </a:t>
            </a:r>
            <a:r>
              <a:rPr lang="ru-RU" sz="2400" b="1" spc="-163" dirty="0" err="1">
                <a:solidFill>
                  <a:schemeClr val="accent1"/>
                </a:solidFill>
                <a:latin typeface="+mj-lt"/>
                <a:cs typeface="Lucida Sans"/>
              </a:rPr>
              <a:t>Термоформирования</a:t>
            </a:r>
            <a:endParaRPr lang="ru-RU" sz="2400" b="1" spc="-163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8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308" y="1242749"/>
            <a:ext cx="9169925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b="1" spc="-60" dirty="0">
                <a:cs typeface="Lucida Sans"/>
              </a:rPr>
              <a:t>Формирование давлением</a:t>
            </a: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spc="-60" dirty="0">
                <a:cs typeface="Lucida Sans"/>
              </a:rPr>
              <a:t>Высокопроизводительный процесс, добавляющий дополнительное давление к вакууму, чтобы получить более сложные формы, более быстрое время цикла или обрабатывать материалы со сложными механическими свойствами для высокой производительности </a:t>
            </a:r>
            <a:r>
              <a:rPr lang="ru-RU" sz="1600" spc="-60" dirty="0" smtClean="0">
                <a:cs typeface="Lucida Sans"/>
              </a:rPr>
              <a:t>производства</a:t>
            </a:r>
            <a:r>
              <a:rPr lang="ru-RU" sz="1600" spc="-95" dirty="0" smtClean="0">
                <a:cs typeface="Lucida Sans"/>
              </a:rPr>
              <a:t>.</a:t>
            </a:r>
            <a:endParaRPr lang="ru-RU" sz="1600" dirty="0">
              <a:cs typeface="Lucida Sans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466692" y="2610433"/>
            <a:ext cx="8819053" cy="3227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5237018" y="-1"/>
            <a:ext cx="4668982" cy="1145309"/>
            <a:chOff x="6114571" y="0"/>
            <a:chExt cx="6077426" cy="15228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2" name="Группа 11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4" name="Прямоугольник 23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олилиния 24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" name="Группа 12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1" name="Прямоугольник 20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Кольцо 22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5" name="Прямоугольник 14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" name="Группа 8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0" name="Прямоугольник 9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9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0658" y="307616"/>
            <a:ext cx="6284406" cy="37975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>
              <a:spcBef>
                <a:spcPts val="81"/>
              </a:spcBef>
            </a:pPr>
            <a:r>
              <a:rPr lang="ru-RU" sz="2400" b="1" spc="-163" dirty="0">
                <a:solidFill>
                  <a:schemeClr val="accent1"/>
                </a:solidFill>
                <a:latin typeface="+mj-lt"/>
                <a:cs typeface="Lucida Sans"/>
              </a:rPr>
              <a:t>Технологии </a:t>
            </a:r>
            <a:r>
              <a:rPr lang="ru-RU" sz="2400" b="1" spc="-163" dirty="0" err="1">
                <a:solidFill>
                  <a:schemeClr val="accent1"/>
                </a:solidFill>
                <a:latin typeface="+mj-lt"/>
                <a:cs typeface="Lucida Sans"/>
              </a:rPr>
              <a:t>Термоформирования</a:t>
            </a:r>
            <a:endParaRPr lang="ru-RU" sz="2400" b="1" spc="-163" dirty="0">
              <a:solidFill>
                <a:schemeClr val="accent1"/>
              </a:solidFill>
              <a:latin typeface="+mj-lt"/>
              <a:cs typeface="Lucida Sans"/>
            </a:endParaRPr>
          </a:p>
        </p:txBody>
      </p:sp>
      <p:sp>
        <p:nvSpPr>
          <p:cNvPr id="3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264985" y="6385314"/>
            <a:ext cx="345673" cy="249559"/>
          </a:xfrm>
          <a:prstGeom prst="rect">
            <a:avLst/>
          </a:prstGeom>
        </p:spPr>
        <p:txBody>
          <a:bodyPr/>
          <a:lstStyle/>
          <a:p>
            <a:fld id="{CDBD563E-B0D3-447F-AFD2-910202E21ABB}" type="slidenum">
              <a:rPr lang="ru-RU" sz="900" b="1" smtClean="0"/>
              <a:pPr/>
              <a:t>9</a:t>
            </a:fld>
            <a:endParaRPr lang="ru-RU" sz="900" b="1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81925" y="6385314"/>
            <a:ext cx="6788693" cy="471030"/>
          </a:xfrm>
          <a:prstGeom prst="rect">
            <a:avLst/>
          </a:prstGeom>
        </p:spPr>
        <p:txBody>
          <a:bodyPr/>
          <a:lstStyle/>
          <a:p>
            <a:r>
              <a:rPr lang="ru-RU" sz="900" dirty="0">
                <a:latin typeface="Arial Narrow" panose="020B0606020202030204" pitchFamily="34" charset="0"/>
              </a:rPr>
              <a:t>«ТЕРМОФОРМОВАНИЕ КРУПНОГАБАРИТНЫХ ИЗДЕЛИЙ - ОСОБЕННОСТИ ПРОЦЕССА, ОБЛАСТИ ПРИМЕНЕНИЯ»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308" y="1242749"/>
            <a:ext cx="9169925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b="1" spc="-60" dirty="0">
                <a:cs typeface="Lucida Sans"/>
              </a:rPr>
              <a:t>Двусторонняя формовка</a:t>
            </a: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1600" spc="-60" dirty="0">
                <a:cs typeface="Lucida Sans"/>
              </a:rPr>
              <a:t>Высокопроизводительный процесс, добавка к гидростатическому давлению, для получения более сложных форм.</a:t>
            </a:r>
          </a:p>
        </p:txBody>
      </p:sp>
      <p:sp>
        <p:nvSpPr>
          <p:cNvPr id="21" name="object 19"/>
          <p:cNvSpPr/>
          <p:nvPr/>
        </p:nvSpPr>
        <p:spPr>
          <a:xfrm>
            <a:off x="521294" y="2513610"/>
            <a:ext cx="4178721" cy="151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4914900" y="2348483"/>
            <a:ext cx="4687824" cy="179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521294" y="4186428"/>
            <a:ext cx="9695689" cy="1977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5237018" y="0"/>
            <a:ext cx="4668982" cy="1145309"/>
            <a:chOff x="6114571" y="0"/>
            <a:chExt cx="6077426" cy="15228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114571" y="0"/>
              <a:ext cx="4568135" cy="1522800"/>
              <a:chOff x="6114571" y="0"/>
              <a:chExt cx="4568135" cy="1522800"/>
            </a:xfrm>
          </p:grpSpPr>
          <p:grpSp>
            <p:nvGrpSpPr>
              <p:cNvPr id="14" name="Группа 13"/>
              <p:cNvGrpSpPr>
                <a:grpSpLocks noChangeAspect="1"/>
              </p:cNvGrpSpPr>
              <p:nvPr/>
            </p:nvGrpSpPr>
            <p:grpSpPr>
              <a:xfrm>
                <a:off x="6114571" y="0"/>
                <a:ext cx="1521999" cy="1522800"/>
                <a:chOff x="6573600" y="0"/>
                <a:chExt cx="2570400" cy="2571750"/>
              </a:xfrm>
            </p:grpSpPr>
            <p:sp>
              <p:nvSpPr>
                <p:cNvPr id="28" name="Прямоугольник 27"/>
                <p:cNvSpPr/>
                <p:nvPr userDrawn="1"/>
              </p:nvSpPr>
              <p:spPr bwMode="auto">
                <a:xfrm>
                  <a:off x="6573600" y="0"/>
                  <a:ext cx="2570400" cy="257175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Полилиния 28"/>
                <p:cNvSpPr>
                  <a:spLocks/>
                </p:cNvSpPr>
                <p:nvPr userDrawn="1"/>
              </p:nvSpPr>
              <p:spPr bwMode="auto">
                <a:xfrm>
                  <a:off x="6573600" y="0"/>
                  <a:ext cx="2570400" cy="2570400"/>
                </a:xfrm>
                <a:custGeom>
                  <a:avLst/>
                  <a:gdLst>
                    <a:gd name="connsiteX0" fmla="*/ 0 w 5132824"/>
                    <a:gd name="connsiteY0" fmla="*/ 4399953 h 5144399"/>
                    <a:gd name="connsiteX1" fmla="*/ 505180 w 5132824"/>
                    <a:gd name="connsiteY1" fmla="*/ 4891013 h 5144399"/>
                    <a:gd name="connsiteX2" fmla="*/ 0 w 5132824"/>
                    <a:gd name="connsiteY2" fmla="*/ 5144399 h 5144399"/>
                    <a:gd name="connsiteX3" fmla="*/ 0 w 5132824"/>
                    <a:gd name="connsiteY3" fmla="*/ 3421556 h 5144399"/>
                    <a:gd name="connsiteX4" fmla="*/ 1169120 w 5132824"/>
                    <a:gd name="connsiteY4" fmla="*/ 4557997 h 5144399"/>
                    <a:gd name="connsiteX5" fmla="*/ 811051 w 5132824"/>
                    <a:gd name="connsiteY5" fmla="*/ 4737595 h 5144399"/>
                    <a:gd name="connsiteX6" fmla="*/ 0 w 5132824"/>
                    <a:gd name="connsiteY6" fmla="*/ 3943515 h 5144399"/>
                    <a:gd name="connsiteX7" fmla="*/ 0 w 5132824"/>
                    <a:gd name="connsiteY7" fmla="*/ 2443159 h 5144399"/>
                    <a:gd name="connsiteX8" fmla="*/ 1833059 w 5132824"/>
                    <a:gd name="connsiteY8" fmla="*/ 4224981 h 5144399"/>
                    <a:gd name="connsiteX9" fmla="*/ 1476617 w 5132824"/>
                    <a:gd name="connsiteY9" fmla="*/ 4403764 h 5144399"/>
                    <a:gd name="connsiteX10" fmla="*/ 0 w 5132824"/>
                    <a:gd name="connsiteY10" fmla="*/ 2958045 h 5144399"/>
                    <a:gd name="connsiteX11" fmla="*/ 4116478 w 5132824"/>
                    <a:gd name="connsiteY11" fmla="*/ 2061035 h 5144399"/>
                    <a:gd name="connsiteX12" fmla="*/ 5132824 w 5132824"/>
                    <a:gd name="connsiteY12" fmla="*/ 2569899 h 5144399"/>
                    <a:gd name="connsiteX13" fmla="*/ 4804444 w 5132824"/>
                    <a:gd name="connsiteY13" fmla="*/ 2734606 h 5144399"/>
                    <a:gd name="connsiteX14" fmla="*/ 0 w 5132824"/>
                    <a:gd name="connsiteY14" fmla="*/ 1464763 h 5144399"/>
                    <a:gd name="connsiteX15" fmla="*/ 2496999 w 5132824"/>
                    <a:gd name="connsiteY15" fmla="*/ 3891965 h 5144399"/>
                    <a:gd name="connsiteX16" fmla="*/ 2142183 w 5132824"/>
                    <a:gd name="connsiteY16" fmla="*/ 4069932 h 5144399"/>
                    <a:gd name="connsiteX17" fmla="*/ 0 w 5132824"/>
                    <a:gd name="connsiteY17" fmla="*/ 1972575 h 5144399"/>
                    <a:gd name="connsiteX18" fmla="*/ 2056530 w 5132824"/>
                    <a:gd name="connsiteY18" fmla="*/ 1029662 h 5144399"/>
                    <a:gd name="connsiteX19" fmla="*/ 3119486 w 5132824"/>
                    <a:gd name="connsiteY19" fmla="*/ 1561862 h 5144399"/>
                    <a:gd name="connsiteX20" fmla="*/ 4488817 w 5132824"/>
                    <a:gd name="connsiteY20" fmla="*/ 2892917 h 5144399"/>
                    <a:gd name="connsiteX21" fmla="*/ 4138879 w 5132824"/>
                    <a:gd name="connsiteY21" fmla="*/ 3068437 h 5144399"/>
                    <a:gd name="connsiteX22" fmla="*/ 0 w 5132824"/>
                    <a:gd name="connsiteY22" fmla="*/ 486366 h 5144399"/>
                    <a:gd name="connsiteX23" fmla="*/ 3160939 w 5132824"/>
                    <a:gd name="connsiteY23" fmla="*/ 3558949 h 5144399"/>
                    <a:gd name="connsiteX24" fmla="*/ 2807748 w 5132824"/>
                    <a:gd name="connsiteY24" fmla="*/ 3736100 h 5144399"/>
                    <a:gd name="connsiteX25" fmla="*/ 0 w 5132824"/>
                    <a:gd name="connsiteY25" fmla="*/ 987105 h 5144399"/>
                    <a:gd name="connsiteX26" fmla="*/ 0 w 5132824"/>
                    <a:gd name="connsiteY26" fmla="*/ 0 h 5144399"/>
                    <a:gd name="connsiteX27" fmla="*/ 1043834 w 5132824"/>
                    <a:gd name="connsiteY27" fmla="*/ 522626 h 5144399"/>
                    <a:gd name="connsiteX28" fmla="*/ 3824878 w 5132824"/>
                    <a:gd name="connsiteY28" fmla="*/ 3225933 h 5144399"/>
                    <a:gd name="connsiteX29" fmla="*/ 3473314 w 5132824"/>
                    <a:gd name="connsiteY29" fmla="*/ 3402269 h 5144399"/>
                    <a:gd name="connsiteX30" fmla="*/ 0 w 5132824"/>
                    <a:gd name="connsiteY30" fmla="*/ 1635 h 514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32824" h="5144399">
                      <a:moveTo>
                        <a:pt x="0" y="4399953"/>
                      </a:moveTo>
                      <a:lnTo>
                        <a:pt x="505180" y="4891013"/>
                      </a:lnTo>
                      <a:lnTo>
                        <a:pt x="0" y="5144399"/>
                      </a:lnTo>
                      <a:close/>
                      <a:moveTo>
                        <a:pt x="0" y="3421556"/>
                      </a:moveTo>
                      <a:lnTo>
                        <a:pt x="1169120" y="4557997"/>
                      </a:lnTo>
                      <a:lnTo>
                        <a:pt x="811051" y="4737595"/>
                      </a:lnTo>
                      <a:lnTo>
                        <a:pt x="0" y="3943515"/>
                      </a:lnTo>
                      <a:close/>
                      <a:moveTo>
                        <a:pt x="0" y="2443159"/>
                      </a:moveTo>
                      <a:lnTo>
                        <a:pt x="1833059" y="4224981"/>
                      </a:lnTo>
                      <a:lnTo>
                        <a:pt x="1476617" y="4403764"/>
                      </a:lnTo>
                      <a:lnTo>
                        <a:pt x="0" y="2958045"/>
                      </a:lnTo>
                      <a:close/>
                      <a:moveTo>
                        <a:pt x="4116478" y="2061035"/>
                      </a:moveTo>
                      <a:lnTo>
                        <a:pt x="5132824" y="2569899"/>
                      </a:lnTo>
                      <a:lnTo>
                        <a:pt x="4804444" y="2734606"/>
                      </a:lnTo>
                      <a:close/>
                      <a:moveTo>
                        <a:pt x="0" y="1464763"/>
                      </a:moveTo>
                      <a:lnTo>
                        <a:pt x="2496999" y="3891965"/>
                      </a:lnTo>
                      <a:lnTo>
                        <a:pt x="2142183" y="4069932"/>
                      </a:lnTo>
                      <a:lnTo>
                        <a:pt x="0" y="1972575"/>
                      </a:lnTo>
                      <a:close/>
                      <a:moveTo>
                        <a:pt x="2056530" y="1029662"/>
                      </a:moveTo>
                      <a:lnTo>
                        <a:pt x="3119486" y="1561862"/>
                      </a:lnTo>
                      <a:lnTo>
                        <a:pt x="4488817" y="2892917"/>
                      </a:lnTo>
                      <a:lnTo>
                        <a:pt x="4138879" y="3068437"/>
                      </a:lnTo>
                      <a:close/>
                      <a:moveTo>
                        <a:pt x="0" y="486366"/>
                      </a:moveTo>
                      <a:lnTo>
                        <a:pt x="3160939" y="3558949"/>
                      </a:lnTo>
                      <a:lnTo>
                        <a:pt x="2807748" y="3736100"/>
                      </a:lnTo>
                      <a:lnTo>
                        <a:pt x="0" y="987105"/>
                      </a:lnTo>
                      <a:close/>
                      <a:moveTo>
                        <a:pt x="0" y="0"/>
                      </a:moveTo>
                      <a:lnTo>
                        <a:pt x="1043834" y="522626"/>
                      </a:lnTo>
                      <a:lnTo>
                        <a:pt x="3824878" y="3225933"/>
                      </a:lnTo>
                      <a:lnTo>
                        <a:pt x="3473314" y="3402269"/>
                      </a:lnTo>
                      <a:lnTo>
                        <a:pt x="0" y="1635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" name="Группа 14"/>
              <p:cNvGrpSpPr>
                <a:grpSpLocks noChangeAspect="1"/>
              </p:cNvGrpSpPr>
              <p:nvPr/>
            </p:nvGrpSpPr>
            <p:grpSpPr>
              <a:xfrm>
                <a:off x="7638437" y="0"/>
                <a:ext cx="1522802" cy="1522800"/>
                <a:chOff x="1951174" y="4132044"/>
                <a:chExt cx="1332000" cy="1332000"/>
              </a:xfrm>
            </p:grpSpPr>
            <p:sp>
              <p:nvSpPr>
                <p:cNvPr id="26" name="Прямоугольник 25"/>
                <p:cNvSpPr>
                  <a:spLocks noChangeAspect="1"/>
                </p:cNvSpPr>
                <p:nvPr/>
              </p:nvSpPr>
              <p:spPr bwMode="auto">
                <a:xfrm>
                  <a:off x="1951174" y="4132044"/>
                  <a:ext cx="1332000" cy="1332000"/>
                </a:xfrm>
                <a:prstGeom prst="rect">
                  <a:avLst/>
                </a:pr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Кольцо 26"/>
                <p:cNvSpPr>
                  <a:spLocks noChangeAspect="1"/>
                </p:cNvSpPr>
                <p:nvPr/>
              </p:nvSpPr>
              <p:spPr bwMode="auto">
                <a:xfrm>
                  <a:off x="2136150" y="4317021"/>
                  <a:ext cx="962047" cy="962047"/>
                </a:xfrm>
                <a:prstGeom prst="donut">
                  <a:avLst>
                    <a:gd name="adj" fmla="val 26395"/>
                  </a:avLst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Группа 17"/>
              <p:cNvGrpSpPr>
                <a:grpSpLocks noChangeAspect="1"/>
              </p:cNvGrpSpPr>
              <p:nvPr/>
            </p:nvGrpSpPr>
            <p:grpSpPr>
              <a:xfrm>
                <a:off x="9159904" y="0"/>
                <a:ext cx="1522802" cy="1522800"/>
                <a:chOff x="6185198" y="2897103"/>
                <a:chExt cx="837001" cy="837000"/>
              </a:xfrm>
            </p:grpSpPr>
            <p:sp>
              <p:nvSpPr>
                <p:cNvPr id="19" name="Прямоугольник 18"/>
                <p:cNvSpPr>
                  <a:spLocks noChangeAspect="1"/>
                </p:cNvSpPr>
                <p:nvPr/>
              </p:nvSpPr>
              <p:spPr bwMode="auto">
                <a:xfrm>
                  <a:off x="6185198" y="2897103"/>
                  <a:ext cx="837001" cy="837000"/>
                </a:xfrm>
                <a:prstGeom prst="rect">
                  <a:avLst/>
                </a:prstGeom>
                <a:solidFill>
                  <a:srgbClr val="77E2C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Прямоугольник 82"/>
                <p:cNvSpPr>
                  <a:spLocks/>
                </p:cNvSpPr>
                <p:nvPr/>
              </p:nvSpPr>
              <p:spPr bwMode="auto">
                <a:xfrm>
                  <a:off x="6185198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C9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Прямоугольник 82"/>
                <p:cNvSpPr>
                  <a:spLocks/>
                </p:cNvSpPr>
                <p:nvPr/>
              </p:nvSpPr>
              <p:spPr bwMode="auto">
                <a:xfrm>
                  <a:off x="64650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4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Прямоугольник 82"/>
                <p:cNvSpPr>
                  <a:spLocks/>
                </p:cNvSpPr>
                <p:nvPr/>
              </p:nvSpPr>
              <p:spPr bwMode="auto">
                <a:xfrm>
                  <a:off x="6744999" y="2897103"/>
                  <a:ext cx="277200" cy="837000"/>
                </a:xfrm>
                <a:custGeom>
                  <a:avLst/>
                  <a:gdLst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7001"/>
                    <a:gd name="connsiteY0" fmla="*/ 0 h 837000"/>
                    <a:gd name="connsiteX1" fmla="*/ 837001 w 837001"/>
                    <a:gd name="connsiteY1" fmla="*/ 0 h 837000"/>
                    <a:gd name="connsiteX2" fmla="*/ 835744 w 837001"/>
                    <a:gd name="connsiteY2" fmla="*/ 423312 h 837000"/>
                    <a:gd name="connsiteX3" fmla="*/ 837001 w 837001"/>
                    <a:gd name="connsiteY3" fmla="*/ 837000 h 837000"/>
                    <a:gd name="connsiteX4" fmla="*/ 0 w 837001"/>
                    <a:gd name="connsiteY4" fmla="*/ 837000 h 837000"/>
                    <a:gd name="connsiteX5" fmla="*/ 0 w 837001"/>
                    <a:gd name="connsiteY5" fmla="*/ 0 h 837000"/>
                    <a:gd name="connsiteX0" fmla="*/ 0 w 837001"/>
                    <a:gd name="connsiteY0" fmla="*/ 0 h 837000"/>
                    <a:gd name="connsiteX1" fmla="*/ 835744 w 837001"/>
                    <a:gd name="connsiteY1" fmla="*/ 423312 h 837000"/>
                    <a:gd name="connsiteX2" fmla="*/ 837001 w 837001"/>
                    <a:gd name="connsiteY2" fmla="*/ 837000 h 837000"/>
                    <a:gd name="connsiteX3" fmla="*/ 0 w 837001"/>
                    <a:gd name="connsiteY3" fmla="*/ 837000 h 837000"/>
                    <a:gd name="connsiteX4" fmla="*/ 0 w 837001"/>
                    <a:gd name="connsiteY4" fmla="*/ 0 h 837000"/>
                    <a:gd name="connsiteX0" fmla="*/ 0 w 835744"/>
                    <a:gd name="connsiteY0" fmla="*/ 0 h 837000"/>
                    <a:gd name="connsiteX1" fmla="*/ 835744 w 835744"/>
                    <a:gd name="connsiteY1" fmla="*/ 423312 h 837000"/>
                    <a:gd name="connsiteX2" fmla="*/ 0 w 835744"/>
                    <a:gd name="connsiteY2" fmla="*/ 837000 h 837000"/>
                    <a:gd name="connsiteX3" fmla="*/ 0 w 835744"/>
                    <a:gd name="connsiteY3" fmla="*/ 0 h 83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744" h="837000">
                      <a:moveTo>
                        <a:pt x="0" y="0"/>
                      </a:moveTo>
                      <a:lnTo>
                        <a:pt x="835744" y="423312"/>
                      </a:lnTo>
                      <a:lnTo>
                        <a:pt x="0" y="83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8578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013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3D4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10669192" y="0"/>
              <a:ext cx="1522805" cy="1522800"/>
              <a:chOff x="10930847" y="3862804"/>
              <a:chExt cx="1116004" cy="1116000"/>
            </a:xfrm>
          </p:grpSpPr>
          <p:sp>
            <p:nvSpPr>
              <p:cNvPr id="12" name="Прямоугольник 11"/>
              <p:cNvSpPr>
                <a:spLocks noChangeAspect="1"/>
              </p:cNvSpPr>
              <p:nvPr/>
            </p:nvSpPr>
            <p:spPr bwMode="auto">
              <a:xfrm>
                <a:off x="10930847" y="3862804"/>
                <a:ext cx="1116001" cy="1116000"/>
              </a:xfrm>
              <a:prstGeom prst="rect">
                <a:avLst/>
              </a:prstGeom>
              <a:solidFill>
                <a:srgbClr val="77E2C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 bwMode="auto">
              <a:xfrm>
                <a:off x="10930893" y="4155688"/>
                <a:ext cx="1115958" cy="823116"/>
              </a:xfrm>
              <a:prstGeom prst="triangle">
                <a:avLst/>
              </a:prstGeom>
              <a:solidFill>
                <a:srgbClr val="008C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78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13" b="1" i="0" u="none" strike="noStrike" kern="0" cap="none" spc="0" normalizeH="0" baseline="0" noProof="0" smtClean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34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nmaMdURqiPm4L_ruJL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heme/theme1.xml><?xml version="1.0" encoding="utf-8"?>
<a:theme xmlns:a="http://schemas.openxmlformats.org/drawingml/2006/main" name="Тема_Сибур 2022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_Сибур 2022" id="{28B54237-B865-4704-9A44-A1B46BFCF64B}" vid="{9C57DCC0-E077-497D-ADCD-0F836027B6A0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3546F04F-8B1F-4DF4-96A7-71F007F22C89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E01855AE-9594-42A2-A022-93C6AA2A2192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809696EB-28A3-4D7D-94D1-BE943D5711BE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C32F962B-1929-4094-A103-3921CB42D5F1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625C6F9B-E32B-4873-B0F8-6EA889E377E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 xsi:nil="true"/>
    <_dlc_DocIdUrl xmlns="7bda88f5-81ee-4ce0-acd0-0fc58edecc95">
      <Url xsi:nil="true"/>
      <Description xsi:nil="true"/>
    </_dlc_DocIdUrl>
    <_x041e__x043f__x0438__x0441__x0430__x043d__x0438__x0435_ xmlns="9b0c9865-9e5f-4a19-8def-db8deaed8a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9AD82-81F3-433F-B4DB-6D3E3D11D3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55DF84-B034-4E60-8A9F-FE26D4E6705C}">
  <ds:schemaRefs>
    <ds:schemaRef ds:uri="7bda88f5-81ee-4ce0-acd0-0fc58edecc95"/>
    <ds:schemaRef ds:uri="http://schemas.microsoft.com/office/2006/documentManagement/types"/>
    <ds:schemaRef ds:uri="9b0c9865-9e5f-4a19-8def-db8deaed8a5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14D1FA-B97E-4A88-B706-B252474A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AE0436-9E32-4CA6-9277-3249993CC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Тема_Сибур 2022</Template>
  <TotalTime>50577</TotalTime>
  <Words>2344</Words>
  <Application>Microsoft Office PowerPoint</Application>
  <PresentationFormat>Лист A4 (210x297 мм)</PresentationFormat>
  <Paragraphs>394</Paragraphs>
  <Slides>36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0" baseType="lpstr">
      <vt:lpstr>Arial</vt:lpstr>
      <vt:lpstr>Arial Narrow</vt:lpstr>
      <vt:lpstr>Calibri</vt:lpstr>
      <vt:lpstr>Century Gothic</vt:lpstr>
      <vt:lpstr>Lucida Sans</vt:lpstr>
      <vt:lpstr>Times New Roman</vt:lpstr>
      <vt:lpstr>Wingdings</vt:lpstr>
      <vt:lpstr>Тема_Сибур 2022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«ТЕРМОФОРМОВАНИЕ КРУПНОГАБАРИТНЫХ ИЗДЕЛИЙ - ОСОБЕННОСТИ ПРОЦЕССА, ОБЛАСТИ ПРИМЕНЕНИЯ»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Ваши контакты в Сибур</vt:lpstr>
      <vt:lpstr>Ваши контакты в BIESE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Коваленко Ольга Викторовна</cp:lastModifiedBy>
  <cp:revision>2584</cp:revision>
  <cp:lastPrinted>2022-05-25T16:30:12Z</cp:lastPrinted>
  <dcterms:created xsi:type="dcterms:W3CDTF">2017-07-19T13:48:40Z</dcterms:created>
  <dcterms:modified xsi:type="dcterms:W3CDTF">2022-05-26T08:56:57Z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8ffd4ba9-ddc5-45d0-a5cc-f6dd8a48aa65</vt:lpwstr>
  </property>
  <property fmtid="{D5CDD505-2E9C-101B-9397-08002B2CF9AE}" pid="4" name="_dlc_DocId">
    <vt:lpwstr/>
  </property>
  <property fmtid="{D5CDD505-2E9C-101B-9397-08002B2CF9AE}" pid="5" name="_dlc_DocIdUrl">
    <vt:lpwstr/>
  </property>
  <property fmtid="{D5CDD505-2E9C-101B-9397-08002B2CF9AE}" pid="6" name="Описание">
    <vt:lpwstr/>
  </property>
</Properties>
</file>