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7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8.xml" ContentType="application/vnd.openxmlformats-officedocument.them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9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0.xml" ContentType="application/vnd.openxmlformats-officedocument.them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1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2.xml" ContentType="application/vnd.openxmlformats-officedocument.them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notesSlides/notesSlide1.xml" ContentType="application/vnd.openxmlformats-officedocument.presentationml.notesSlide+xml"/>
  <Override PartName="/ppt/tags/tag299.xml" ContentType="application/vnd.openxmlformats-officedocument.presentationml.tags+xml"/>
  <Override PartName="/ppt/notesSlides/notesSlide2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3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4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5.xml" ContentType="application/vnd.openxmlformats-officedocument.presentationml.notesSlide+xml"/>
  <Override PartName="/ppt/tags/tag349.xml" ContentType="application/vnd.openxmlformats-officedocument.presentationml.tags+xml"/>
  <Override PartName="/ppt/notesSlides/notesSlide6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5"/>
    <p:sldMasterId id="2147484766" r:id="rId6"/>
    <p:sldMasterId id="2147484702" r:id="rId7"/>
    <p:sldMasterId id="2147484292" r:id="rId8"/>
    <p:sldMasterId id="2147484701" r:id="rId9"/>
    <p:sldMasterId id="2147484537" r:id="rId10"/>
    <p:sldMasterId id="2147484774" r:id="rId11"/>
    <p:sldMasterId id="2147484809" r:id="rId12"/>
    <p:sldMasterId id="2147484817" r:id="rId13"/>
    <p:sldMasterId id="2147484847" r:id="rId14"/>
    <p:sldMasterId id="2147484872" r:id="rId15"/>
    <p:sldMasterId id="2147484881" r:id="rId16"/>
  </p:sldMasterIdLst>
  <p:notesMasterIdLst>
    <p:notesMasterId r:id="rId88"/>
  </p:notesMasterIdLst>
  <p:handoutMasterIdLst>
    <p:handoutMasterId r:id="rId89"/>
  </p:handoutMasterIdLst>
  <p:sldIdLst>
    <p:sldId id="463" r:id="rId17"/>
    <p:sldId id="389" r:id="rId18"/>
    <p:sldId id="599" r:id="rId19"/>
    <p:sldId id="472" r:id="rId20"/>
    <p:sldId id="596" r:id="rId21"/>
    <p:sldId id="474" r:id="rId22"/>
    <p:sldId id="534" r:id="rId23"/>
    <p:sldId id="536" r:id="rId24"/>
    <p:sldId id="537" r:id="rId25"/>
    <p:sldId id="556" r:id="rId26"/>
    <p:sldId id="539" r:id="rId27"/>
    <p:sldId id="557" r:id="rId28"/>
    <p:sldId id="541" r:id="rId29"/>
    <p:sldId id="542" r:id="rId30"/>
    <p:sldId id="543" r:id="rId31"/>
    <p:sldId id="544" r:id="rId32"/>
    <p:sldId id="545" r:id="rId33"/>
    <p:sldId id="546" r:id="rId34"/>
    <p:sldId id="547" r:id="rId35"/>
    <p:sldId id="548" r:id="rId36"/>
    <p:sldId id="549" r:id="rId37"/>
    <p:sldId id="476" r:id="rId38"/>
    <p:sldId id="558" r:id="rId39"/>
    <p:sldId id="559" r:id="rId40"/>
    <p:sldId id="560" r:id="rId41"/>
    <p:sldId id="561" r:id="rId42"/>
    <p:sldId id="562" r:id="rId43"/>
    <p:sldId id="563" r:id="rId44"/>
    <p:sldId id="600" r:id="rId45"/>
    <p:sldId id="601" r:id="rId46"/>
    <p:sldId id="484" r:id="rId47"/>
    <p:sldId id="485" r:id="rId48"/>
    <p:sldId id="551" r:id="rId49"/>
    <p:sldId id="564" r:id="rId50"/>
    <p:sldId id="565" r:id="rId51"/>
    <p:sldId id="494" r:id="rId52"/>
    <p:sldId id="566" r:id="rId53"/>
    <p:sldId id="567" r:id="rId54"/>
    <p:sldId id="568" r:id="rId55"/>
    <p:sldId id="569" r:id="rId56"/>
    <p:sldId id="570" r:id="rId57"/>
    <p:sldId id="571" r:id="rId58"/>
    <p:sldId id="507" r:id="rId59"/>
    <p:sldId id="572" r:id="rId60"/>
    <p:sldId id="573" r:id="rId61"/>
    <p:sldId id="574" r:id="rId62"/>
    <p:sldId id="575" r:id="rId63"/>
    <p:sldId id="576" r:id="rId64"/>
    <p:sldId id="577" r:id="rId65"/>
    <p:sldId id="578" r:id="rId66"/>
    <p:sldId id="579" r:id="rId67"/>
    <p:sldId id="580" r:id="rId68"/>
    <p:sldId id="597" r:id="rId69"/>
    <p:sldId id="581" r:id="rId70"/>
    <p:sldId id="582" r:id="rId71"/>
    <p:sldId id="583" r:id="rId72"/>
    <p:sldId id="598" r:id="rId73"/>
    <p:sldId id="584" r:id="rId74"/>
    <p:sldId id="523" r:id="rId75"/>
    <p:sldId id="585" r:id="rId76"/>
    <p:sldId id="586" r:id="rId77"/>
    <p:sldId id="587" r:id="rId78"/>
    <p:sldId id="588" r:id="rId79"/>
    <p:sldId id="589" r:id="rId80"/>
    <p:sldId id="590" r:id="rId81"/>
    <p:sldId id="591" r:id="rId82"/>
    <p:sldId id="592" r:id="rId83"/>
    <p:sldId id="593" r:id="rId84"/>
    <p:sldId id="595" r:id="rId85"/>
    <p:sldId id="602" r:id="rId86"/>
    <p:sldId id="532" r:id="rId87"/>
  </p:sldIdLst>
  <p:sldSz cx="9144000" cy="5143500" type="screen16x9"/>
  <p:notesSz cx="6858000" cy="9144000"/>
  <p:custDataLst>
    <p:tags r:id="rId90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  <p:cmAuthor id="2" name="Сороколетова Ксения Павловна" initials="СКП" lastIdx="2" clrIdx="1">
    <p:extLst>
      <p:ext uri="{19B8F6BF-5375-455C-9EA6-DF929625EA0E}">
        <p15:presenceInfo xmlns:p15="http://schemas.microsoft.com/office/powerpoint/2012/main" userId="Сороколетова Ксения Павловна" providerId="None"/>
      </p:ext>
    </p:extLst>
  </p:cmAuthor>
  <p:cmAuthor id="3" name="Чиликов Константин Александрович" initials="ЧКА" lastIdx="3" clrIdx="2">
    <p:extLst>
      <p:ext uri="{19B8F6BF-5375-455C-9EA6-DF929625EA0E}">
        <p15:presenceInfo xmlns:p15="http://schemas.microsoft.com/office/powerpoint/2012/main" userId="Чиликов Константин Александр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C0C"/>
    <a:srgbClr val="008C95"/>
    <a:srgbClr val="77E2C3"/>
    <a:srgbClr val="754A3C"/>
    <a:srgbClr val="003D4C"/>
    <a:srgbClr val="00313C"/>
    <a:srgbClr val="B2B2B2"/>
    <a:srgbClr val="2E3187"/>
    <a:srgbClr val="E5E5E5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6395" autoAdjust="0"/>
  </p:normalViewPr>
  <p:slideViewPr>
    <p:cSldViewPr snapToGrid="0">
      <p:cViewPr varScale="1">
        <p:scale>
          <a:sx n="142" d="100"/>
          <a:sy n="142" d="100"/>
        </p:scale>
        <p:origin x="118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2150" y="6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55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tags" Target="tags/tag1.xml"/><Relationship Id="rId95" Type="http://schemas.openxmlformats.org/officeDocument/2006/relationships/tableStyles" Target="tableStyle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notesMaster" Target="notesMasters/notesMaster1.xml"/><Relationship Id="rId9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7E1AC-A2ED-4144-A3EA-AF650F18F236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E9E4E-93AB-4C93-A928-B5D5C9F60DCB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8C0F92-8985-4239-83BC-491ECF6DF21F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2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8C0F92-8985-4239-83BC-491ECF6DF21F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54905F9-735B-4608-BB8E-49C7A3B07008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1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71404E6-5D2A-4B54-AEAF-FB1D42FB5D6B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3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D2AC5F7-62BB-46C3-A6D8-131BBD706AB7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9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D2AC5F7-62BB-46C3-A6D8-131BBD706AB7}" type="datetime4">
              <a:rPr lang="ru-RU" smtClean="0"/>
              <a:t>15 июля 2022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3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0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1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2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3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4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5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7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8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8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9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2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3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6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6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7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7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9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0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16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1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2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3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4.bin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5.bin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6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7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8.xml"/><Relationship Id="rId1" Type="http://schemas.openxmlformats.org/officeDocument/2006/relationships/vmlDrawing" Target="../drawings/vmlDrawing1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1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17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1.bin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17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2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17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3.bin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4.bin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7.xml"/><Relationship Id="rId1" Type="http://schemas.openxmlformats.org/officeDocument/2006/relationships/vmlDrawing" Target="../drawings/vmlDrawing17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5.bin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7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6.bin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7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7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18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18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0.bin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4.xml"/><Relationship Id="rId1" Type="http://schemas.openxmlformats.org/officeDocument/2006/relationships/vmlDrawing" Target="../drawings/vmlDrawing18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1.bin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5.xml"/><Relationship Id="rId1" Type="http://schemas.openxmlformats.org/officeDocument/2006/relationships/vmlDrawing" Target="../drawings/vmlDrawing18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2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18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3.bin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7.xml"/><Relationship Id="rId1" Type="http://schemas.openxmlformats.org/officeDocument/2006/relationships/vmlDrawing" Target="../drawings/vmlDrawing18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4.bin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8.xml"/><Relationship Id="rId1" Type="http://schemas.openxmlformats.org/officeDocument/2006/relationships/vmlDrawing" Target="../drawings/vmlDrawing18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5.bin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99.xml"/><Relationship Id="rId1" Type="http://schemas.openxmlformats.org/officeDocument/2006/relationships/vmlDrawing" Target="../drawings/vmlDrawing18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6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18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7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19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8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2.xml"/><Relationship Id="rId1" Type="http://schemas.openxmlformats.org/officeDocument/2006/relationships/vmlDrawing" Target="../drawings/vmlDrawing19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19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0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19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1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19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2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6.xml"/><Relationship Id="rId1" Type="http://schemas.openxmlformats.org/officeDocument/2006/relationships/vmlDrawing" Target="../drawings/vmlDrawing19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3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1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4.bin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8.xml"/><Relationship Id="rId1" Type="http://schemas.openxmlformats.org/officeDocument/2006/relationships/vmlDrawing" Target="../drawings/vmlDrawing19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5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1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6.bin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0.xml"/><Relationship Id="rId1" Type="http://schemas.openxmlformats.org/officeDocument/2006/relationships/vmlDrawing" Target="../drawings/vmlDrawing1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7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2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8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2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3.xml"/><Relationship Id="rId1" Type="http://schemas.openxmlformats.org/officeDocument/2006/relationships/vmlDrawing" Target="../drawings/vmlDrawing2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0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4.xml"/><Relationship Id="rId1" Type="http://schemas.openxmlformats.org/officeDocument/2006/relationships/vmlDrawing" Target="../drawings/vmlDrawing2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1.bin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2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2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2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3.bin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2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4.bin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8.xml"/><Relationship Id="rId1" Type="http://schemas.openxmlformats.org/officeDocument/2006/relationships/vmlDrawing" Target="../drawings/vmlDrawing2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5.bin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2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6.bin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20.xml"/><Relationship Id="rId1" Type="http://schemas.openxmlformats.org/officeDocument/2006/relationships/vmlDrawing" Target="../drawings/vmlDrawing2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7.bin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3.xml"/><Relationship Id="rId1" Type="http://schemas.openxmlformats.org/officeDocument/2006/relationships/vmlDrawing" Target="../drawings/vmlDrawing2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9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2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0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2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1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6.xml"/><Relationship Id="rId1" Type="http://schemas.openxmlformats.org/officeDocument/2006/relationships/vmlDrawing" Target="../drawings/vmlDrawing2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2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2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3.bin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8.xml"/><Relationship Id="rId1" Type="http://schemas.openxmlformats.org/officeDocument/2006/relationships/vmlDrawing" Target="../drawings/vmlDrawing2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4.bin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29.xml"/><Relationship Id="rId1" Type="http://schemas.openxmlformats.org/officeDocument/2006/relationships/vmlDrawing" Target="../drawings/vmlDrawing2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5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0.xml"/><Relationship Id="rId1" Type="http://schemas.openxmlformats.org/officeDocument/2006/relationships/vmlDrawing" Target="../drawings/vmlDrawing2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6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2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7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2.xml"/><Relationship Id="rId1" Type="http://schemas.openxmlformats.org/officeDocument/2006/relationships/vmlDrawing" Target="../drawings/vmlDrawing2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8.bin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3.xml"/><Relationship Id="rId1" Type="http://schemas.openxmlformats.org/officeDocument/2006/relationships/vmlDrawing" Target="../drawings/vmlDrawing2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9.bin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4.xml"/><Relationship Id="rId1" Type="http://schemas.openxmlformats.org/officeDocument/2006/relationships/vmlDrawing" Target="../drawings/vmlDrawing2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5.xml"/><Relationship Id="rId1" Type="http://schemas.openxmlformats.org/officeDocument/2006/relationships/vmlDrawing" Target="../drawings/vmlDrawing2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1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6.xml"/><Relationship Id="rId1" Type="http://schemas.openxmlformats.org/officeDocument/2006/relationships/vmlDrawing" Target="../drawings/vmlDrawing2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2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7.xml"/><Relationship Id="rId1" Type="http://schemas.openxmlformats.org/officeDocument/2006/relationships/vmlDrawing" Target="../drawings/vmlDrawing2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3.bin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8.xml"/><Relationship Id="rId1" Type="http://schemas.openxmlformats.org/officeDocument/2006/relationships/vmlDrawing" Target="../drawings/vmlDrawing2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4.bin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2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5.bin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0.xml"/><Relationship Id="rId1" Type="http://schemas.openxmlformats.org/officeDocument/2006/relationships/vmlDrawing" Target="../drawings/vmlDrawing2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6.bin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1.xml"/><Relationship Id="rId1" Type="http://schemas.openxmlformats.org/officeDocument/2006/relationships/vmlDrawing" Target="../drawings/vmlDrawing2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7.bin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2.xml"/><Relationship Id="rId1" Type="http://schemas.openxmlformats.org/officeDocument/2006/relationships/vmlDrawing" Target="../drawings/vmlDrawing2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8.bin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2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9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4.xml"/><Relationship Id="rId1" Type="http://schemas.openxmlformats.org/officeDocument/2006/relationships/vmlDrawing" Target="../drawings/vmlDrawing2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0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45.xml"/><Relationship Id="rId1" Type="http://schemas.openxmlformats.org/officeDocument/2006/relationships/vmlDrawing" Target="../drawings/vmlDrawing2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1.bin"/></Relationships>
</file>

<file path=ppt/slideLayouts/_rels/slideLayout2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3.bin"/><Relationship Id="rId3" Type="http://schemas.openxmlformats.org/officeDocument/2006/relationships/tags" Target="../tags/tag247.xml"/><Relationship Id="rId7" Type="http://schemas.openxmlformats.org/officeDocument/2006/relationships/image" Target="../media/image3.wmf"/><Relationship Id="rId2" Type="http://schemas.openxmlformats.org/officeDocument/2006/relationships/tags" Target="../tags/tag246.xml"/><Relationship Id="rId1" Type="http://schemas.openxmlformats.org/officeDocument/2006/relationships/vmlDrawing" Target="../drawings/vmlDrawing2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2.bin"/><Relationship Id="rId4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50.xml"/><Relationship Id="rId1" Type="http://schemas.openxmlformats.org/officeDocument/2006/relationships/vmlDrawing" Target="../drawings/vmlDrawing2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5.bin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3.xml"/><Relationship Id="rId1" Type="http://schemas.openxmlformats.org/officeDocument/2006/relationships/vmlDrawing" Target="../drawings/vmlDrawing2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7.bin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4.xml"/><Relationship Id="rId1" Type="http://schemas.openxmlformats.org/officeDocument/2006/relationships/vmlDrawing" Target="../drawings/vmlDrawing2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8.bin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5.xml"/><Relationship Id="rId1" Type="http://schemas.openxmlformats.org/officeDocument/2006/relationships/vmlDrawing" Target="../drawings/vmlDrawing2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9.bin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6.xml"/><Relationship Id="rId1" Type="http://schemas.openxmlformats.org/officeDocument/2006/relationships/vmlDrawing" Target="../drawings/vmlDrawing2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0.bin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7.xml"/><Relationship Id="rId1" Type="http://schemas.openxmlformats.org/officeDocument/2006/relationships/vmlDrawing" Target="../drawings/vmlDrawing2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1.bin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8.xml"/><Relationship Id="rId1" Type="http://schemas.openxmlformats.org/officeDocument/2006/relationships/vmlDrawing" Target="../drawings/vmlDrawing2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2.bin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59.xml"/><Relationship Id="rId1" Type="http://schemas.openxmlformats.org/officeDocument/2006/relationships/vmlDrawing" Target="../drawings/vmlDrawing2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3.bin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0.xml"/><Relationship Id="rId1" Type="http://schemas.openxmlformats.org/officeDocument/2006/relationships/vmlDrawing" Target="../drawings/vmlDrawing2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4.bin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1.xml"/><Relationship Id="rId1" Type="http://schemas.openxmlformats.org/officeDocument/2006/relationships/vmlDrawing" Target="../drawings/vmlDrawing2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5.bin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2.xml"/><Relationship Id="rId1" Type="http://schemas.openxmlformats.org/officeDocument/2006/relationships/vmlDrawing" Target="../drawings/vmlDrawing2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3.xml"/><Relationship Id="rId1" Type="http://schemas.openxmlformats.org/officeDocument/2006/relationships/vmlDrawing" Target="../drawings/vmlDrawing2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7.bin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4.xml"/><Relationship Id="rId1" Type="http://schemas.openxmlformats.org/officeDocument/2006/relationships/vmlDrawing" Target="../drawings/vmlDrawing2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8.bin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5.xml"/><Relationship Id="rId1" Type="http://schemas.openxmlformats.org/officeDocument/2006/relationships/vmlDrawing" Target="../drawings/vmlDrawing2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9.bin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6.xml"/><Relationship Id="rId1" Type="http://schemas.openxmlformats.org/officeDocument/2006/relationships/vmlDrawing" Target="../drawings/vmlDrawing2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0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7.xml"/><Relationship Id="rId1" Type="http://schemas.openxmlformats.org/officeDocument/2006/relationships/vmlDrawing" Target="../drawings/vmlDrawing2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1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8.xml"/><Relationship Id="rId1" Type="http://schemas.openxmlformats.org/officeDocument/2006/relationships/vmlDrawing" Target="../drawings/vmlDrawing2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2.bin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69.xml"/><Relationship Id="rId1" Type="http://schemas.openxmlformats.org/officeDocument/2006/relationships/vmlDrawing" Target="../drawings/vmlDrawing2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3.bin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0.xml"/><Relationship Id="rId1" Type="http://schemas.openxmlformats.org/officeDocument/2006/relationships/vmlDrawing" Target="../drawings/vmlDrawing2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4.bin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1.xml"/><Relationship Id="rId1" Type="http://schemas.openxmlformats.org/officeDocument/2006/relationships/vmlDrawing" Target="../drawings/vmlDrawing2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5.bin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2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3.xml"/><Relationship Id="rId1" Type="http://schemas.openxmlformats.org/officeDocument/2006/relationships/vmlDrawing" Target="../drawings/vmlDrawing2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7.bin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2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8.bin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5.xml"/><Relationship Id="rId1" Type="http://schemas.openxmlformats.org/officeDocument/2006/relationships/vmlDrawing" Target="../drawings/vmlDrawing2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9.bin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6.xml"/><Relationship Id="rId1" Type="http://schemas.openxmlformats.org/officeDocument/2006/relationships/vmlDrawing" Target="../drawings/vmlDrawing2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0.bin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7.xml"/><Relationship Id="rId1" Type="http://schemas.openxmlformats.org/officeDocument/2006/relationships/vmlDrawing" Target="../drawings/vmlDrawing2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1.bin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8.xml"/><Relationship Id="rId1" Type="http://schemas.openxmlformats.org/officeDocument/2006/relationships/vmlDrawing" Target="../drawings/vmlDrawing2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2.bin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79.xml"/><Relationship Id="rId1" Type="http://schemas.openxmlformats.org/officeDocument/2006/relationships/vmlDrawing" Target="../drawings/vmlDrawing2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3.bin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0.xml"/><Relationship Id="rId1" Type="http://schemas.openxmlformats.org/officeDocument/2006/relationships/vmlDrawing" Target="../drawings/vmlDrawing26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4.bin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1.xml"/><Relationship Id="rId1" Type="http://schemas.openxmlformats.org/officeDocument/2006/relationships/vmlDrawing" Target="../drawings/vmlDrawing26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5.bin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2.xml"/><Relationship Id="rId1" Type="http://schemas.openxmlformats.org/officeDocument/2006/relationships/vmlDrawing" Target="../drawings/vmlDrawing26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6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.bin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3.xml"/><Relationship Id="rId1" Type="http://schemas.openxmlformats.org/officeDocument/2006/relationships/vmlDrawing" Target="../drawings/vmlDrawing26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7.bin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4.xml"/><Relationship Id="rId1" Type="http://schemas.openxmlformats.org/officeDocument/2006/relationships/vmlDrawing" Target="../drawings/vmlDrawing26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8.bin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5.xml"/><Relationship Id="rId1" Type="http://schemas.openxmlformats.org/officeDocument/2006/relationships/vmlDrawing" Target="../drawings/vmlDrawing27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9.bin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6.xml"/><Relationship Id="rId1" Type="http://schemas.openxmlformats.org/officeDocument/2006/relationships/vmlDrawing" Target="../drawings/vmlDrawing27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0.bin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7.xml"/><Relationship Id="rId1" Type="http://schemas.openxmlformats.org/officeDocument/2006/relationships/vmlDrawing" Target="../drawings/vmlDrawing27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1.bin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8.xml"/><Relationship Id="rId1" Type="http://schemas.openxmlformats.org/officeDocument/2006/relationships/vmlDrawing" Target="../drawings/vmlDrawing27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2.bin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89.xml"/><Relationship Id="rId1" Type="http://schemas.openxmlformats.org/officeDocument/2006/relationships/vmlDrawing" Target="../drawings/vmlDrawing27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3.bin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0.xml"/><Relationship Id="rId1" Type="http://schemas.openxmlformats.org/officeDocument/2006/relationships/vmlDrawing" Target="../drawings/vmlDrawing27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4.bin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1.xml"/><Relationship Id="rId1" Type="http://schemas.openxmlformats.org/officeDocument/2006/relationships/vmlDrawing" Target="../drawings/vmlDrawing27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5.bin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2.xml"/><Relationship Id="rId1" Type="http://schemas.openxmlformats.org/officeDocument/2006/relationships/vmlDrawing" Target="../drawings/vmlDrawing27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.bin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3.xml"/><Relationship Id="rId1" Type="http://schemas.openxmlformats.org/officeDocument/2006/relationships/vmlDrawing" Target="../drawings/vmlDrawing27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7.bin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4.xml"/><Relationship Id="rId1" Type="http://schemas.openxmlformats.org/officeDocument/2006/relationships/vmlDrawing" Target="../drawings/vmlDrawing27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8.bin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95.xml"/><Relationship Id="rId1" Type="http://schemas.openxmlformats.org/officeDocument/2006/relationships/vmlDrawing" Target="../drawings/vmlDrawing28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0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0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2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3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4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5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6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8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609206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2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89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15359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9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Полилиния 55"/>
          <p:cNvSpPr>
            <a:spLocks/>
          </p:cNvSpPr>
          <p:nvPr userDrawn="1"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907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7871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7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58435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1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174073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3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52821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7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19044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98818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88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7685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524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1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55329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7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6" name="Заголовок 1"/>
          <p:cNvSpPr txBox="1">
            <a:spLocks/>
          </p:cNvSpPr>
          <p:nvPr userDrawn="1"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7482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58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14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920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2310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3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08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2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chemeClr val="bg1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9494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519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456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870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7449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76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9" name="Заголовок 1"/>
          <p:cNvSpPr txBox="1">
            <a:spLocks/>
          </p:cNvSpPr>
          <p:nvPr userDrawn="1"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392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5951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9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215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3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9528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25653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95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094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7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50845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1936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0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9072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05985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0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2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204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0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8535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906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975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937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0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87117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54450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60540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4813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0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06185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0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80900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648919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</a:rPr>
              <a:t>Партнеры</a:t>
            </a:r>
            <a:r>
              <a:rPr lang="ru-RU" sz="1100" baseline="0" dirty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 userDrawn="1"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м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362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4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046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33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3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681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2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676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817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43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024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1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9670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56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3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984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7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83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183470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8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662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77806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8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68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897251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611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8240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7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/>
              <a:t>Подзаголовок (заполняется по необходимости)</a:t>
            </a:r>
            <a:endParaRPr lang="ru-RU" dirty="0"/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85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121664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70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796174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9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346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311121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347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704510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640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14682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0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876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788116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327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817484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0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55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634349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0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435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835210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67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71879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1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Партнеры</a:t>
            </a:r>
            <a:r>
              <a:rPr lang="ru-RU" sz="1100" baseline="0" dirty="0" smtClean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64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935539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26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05942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smtClean="0"/>
              <a:t>Подзаголовок (заполняется по необходимости)</a:t>
            </a:r>
            <a:endParaRPr lang="ru-RU" dirty="0" smtClean="0"/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592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899535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4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575870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96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494280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964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990813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279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85182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88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21981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764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715483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5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402037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6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521963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889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801983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29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596582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38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71429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3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365329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53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206165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chemeClr val="bg1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solidFill>
                <a:schemeClr val="bg1"/>
              </a:solidFill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67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230696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763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9871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368821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5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3465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980912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65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803480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86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84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86401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02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90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0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71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 userDrawn="1"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99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0472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38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407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2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6299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4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93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1825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61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8968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9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62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18621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81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69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7 свой вариан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574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8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4" name="Объект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2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19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55534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1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8" name="Прямоугольник 57"/>
          <p:cNvSpPr>
            <a:spLocks noChangeAspect="1"/>
          </p:cNvSpPr>
          <p:nvPr userDrawn="1"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3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90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10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9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88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4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30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0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296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0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23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1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25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1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94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91180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4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3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1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311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65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2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01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73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2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07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2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70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3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61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85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3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8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36903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4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363212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9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3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6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55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992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29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09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76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52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572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6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28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16963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6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48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62447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4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 userDrawn="1"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92" name="Группа 91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3" name="Прямоугольник 92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4" name="Прямая соединительная линия 9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5" name="Группа 94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12" name="TextBox 111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Прямоугольник 115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5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97749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13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684985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97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7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0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7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9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6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8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7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8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0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15104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9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48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0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9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9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9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9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6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1488741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8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378093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8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3559980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2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0805650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0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13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1644111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62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34705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4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 userDrawn="1"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97" name="Группа 9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8" name="Прямоугольник 9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9" name="Прямая соединительная линия 9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0" name="Группа 9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17" name="TextBox 11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Прямоугольник 11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191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3945190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178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179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17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27713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2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66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30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44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1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9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27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79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39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429495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0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4103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2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42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2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9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3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58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3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2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3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85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175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67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4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42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4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52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4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86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5727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8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936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4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34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5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80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5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64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5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8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7706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05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83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7903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331233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24002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023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837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smtClea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bg1"/>
                </a:solidFill>
              </a:rPr>
              <a:t>Образец заголовка</a:t>
            </a:r>
            <a:endParaRPr lang="ru-RU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3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76742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5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1734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16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2073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 userDrawn="1"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6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0464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1500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42275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00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3744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654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0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73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5497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60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9659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77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0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02712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11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7148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 userDrawn="1"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 userDrawn="1"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01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1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8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38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27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8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964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44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8068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27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16217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2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1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2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0513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 userDrawn="1"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 userDrawn="1"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 userDrawn="1"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 userDrawn="1"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66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9481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2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382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2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6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618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6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441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 userDrawn="1"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 userDrawn="1"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59370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32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26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6772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2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 userDrawn="1"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 userDrawn="1"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 userDrawn="1"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 userDrawn="1"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8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2643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 userDrawn="1"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 userDrawn="1"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 userDrawn="1"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 userDrawn="1"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 userDrawn="1"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 userDrawn="1"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 userDrawn="1"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5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7 свой вариан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2771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4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3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27887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25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92951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8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87655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30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71930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2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71652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3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42561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30514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445293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35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78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4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03305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4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0132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4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84174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94470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4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10900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52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64684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5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22698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79697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12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041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49132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37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2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9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137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0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4894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41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374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384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97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63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9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619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59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50484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6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5696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6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04016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0067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9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02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66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78766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48635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0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96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7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6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87973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5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8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923927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5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09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1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1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0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78532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09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22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4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24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27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8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6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1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6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35691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24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4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498323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 userDrawn="1"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2" name="Прямая соединительная линия 61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Группа 62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4" name="Прямоугольник 63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66" name="Прямоугольник 65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67" name="Прямоугольник 66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68" name="Прямоугольник 67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0" name="TextBox 79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0904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18391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2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0468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31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65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64308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33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77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82900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3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82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5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62374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9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siburofficial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/>
              <a:t>СИБУР </a:t>
            </a:r>
            <a:r>
              <a:rPr lang="ru-RU" dirty="0" err="1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СИБУР </a:t>
            </a:r>
            <a:r>
              <a:rPr lang="en-US" dirty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dirty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YouTube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СИБУР </a:t>
            </a:r>
            <a:r>
              <a:rPr lang="ru-RU" dirty="0" err="1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СИБУР </a:t>
            </a:r>
            <a:r>
              <a:rPr lang="en-US" dirty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2458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7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76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6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1003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1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8022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6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35595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9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28611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1270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1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979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vmlDrawing" Target="../drawings/vmlDrawing210.v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oleObject" Target="../embeddings/oleObject208.bin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tags" Target="../tags/tag222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tags" Target="../tags/tag221.xml"/><Relationship Id="rId30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oleObject" Target="../embeddings/oleObject234.bin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ags" Target="../tags/tag249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tags" Target="../tags/tag248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235.vml"/><Relationship Id="rId4" Type="http://schemas.openxmlformats.org/officeDocument/2006/relationships/slideLayout" Target="../slideLayouts/slideLayout235.xml"/><Relationship Id="rId9" Type="http://schemas.openxmlformats.org/officeDocument/2006/relationships/theme" Target="../theme/theme11.xml"/><Relationship Id="rId14" Type="http://schemas.openxmlformats.org/officeDocument/2006/relationships/image" Target="../media/image1.emf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5.xml"/><Relationship Id="rId39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34" Type="http://schemas.openxmlformats.org/officeDocument/2006/relationships/slideLayout" Target="../slideLayouts/slideLayout273.xml"/><Relationship Id="rId42" Type="http://schemas.openxmlformats.org/officeDocument/2006/relationships/slideLayout" Target="../slideLayouts/slideLayout281.xml"/><Relationship Id="rId47" Type="http://schemas.openxmlformats.org/officeDocument/2006/relationships/tags" Target="../tags/tag252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64.xml"/><Relationship Id="rId33" Type="http://schemas.openxmlformats.org/officeDocument/2006/relationships/slideLayout" Target="../slideLayouts/slideLayout272.xml"/><Relationship Id="rId38" Type="http://schemas.openxmlformats.org/officeDocument/2006/relationships/slideLayout" Target="../slideLayouts/slideLayout277.xml"/><Relationship Id="rId46" Type="http://schemas.openxmlformats.org/officeDocument/2006/relationships/tags" Target="../tags/tag251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29" Type="http://schemas.openxmlformats.org/officeDocument/2006/relationships/slideLayout" Target="../slideLayouts/slideLayout268.xml"/><Relationship Id="rId41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63.xml"/><Relationship Id="rId32" Type="http://schemas.openxmlformats.org/officeDocument/2006/relationships/slideLayout" Target="../slideLayouts/slideLayout271.xml"/><Relationship Id="rId37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279.xml"/><Relationship Id="rId45" Type="http://schemas.openxmlformats.org/officeDocument/2006/relationships/vmlDrawing" Target="../drawings/vmlDrawing237.v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slideLayout" Target="../slideLayouts/slideLayout262.xml"/><Relationship Id="rId28" Type="http://schemas.openxmlformats.org/officeDocument/2006/relationships/slideLayout" Target="../slideLayouts/slideLayout267.xml"/><Relationship Id="rId36" Type="http://schemas.openxmlformats.org/officeDocument/2006/relationships/slideLayout" Target="../slideLayouts/slideLayout275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31" Type="http://schemas.openxmlformats.org/officeDocument/2006/relationships/slideLayout" Target="../slideLayouts/slideLayout270.xml"/><Relationship Id="rId44" Type="http://schemas.openxmlformats.org/officeDocument/2006/relationships/theme" Target="../theme/theme12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Relationship Id="rId27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269.xml"/><Relationship Id="rId35" Type="http://schemas.openxmlformats.org/officeDocument/2006/relationships/slideLayout" Target="../slideLayouts/slideLayout274.xml"/><Relationship Id="rId43" Type="http://schemas.openxmlformats.org/officeDocument/2006/relationships/slideLayout" Target="../slideLayouts/slideLayout282.xml"/><Relationship Id="rId48" Type="http://schemas.openxmlformats.org/officeDocument/2006/relationships/oleObject" Target="../embeddings/oleObject236.bin"/><Relationship Id="rId8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ags" Target="../tags/tag30.xml"/><Relationship Id="rId5" Type="http://schemas.openxmlformats.org/officeDocument/2006/relationships/slideLayout" Target="../slideLayouts/slideLayout30.xml"/><Relationship Id="rId10" Type="http://schemas.openxmlformats.org/officeDocument/2006/relationships/tags" Target="../tags/tag29.xml"/><Relationship Id="rId4" Type="http://schemas.openxmlformats.org/officeDocument/2006/relationships/slideLayout" Target="../slideLayouts/slideLayout29.xml"/><Relationship Id="rId9" Type="http://schemas.openxmlformats.org/officeDocument/2006/relationships/vmlDrawing" Target="../drawings/vmlDrawing27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oleObject" Target="../embeddings/oleObject35.bin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ags" Target="../tags/tag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tags" Target="../tags/tag38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vmlDrawing" Target="../drawings/vmlDrawing35.v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3.xml"/><Relationship Id="rId35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ags" Target="../tags/tag6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vmlDrawing" Target="../drawings/vmlDrawing65.v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oleObject" Target="../embeddings/oleObject65.bin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ags" Target="../tags/tag70.xml"/><Relationship Id="rId30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oleObject" Target="../embeddings/oleObject89.bin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ags" Target="../tags/tag9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ags" Target="../tags/tag94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89.v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tags" Target="../tags/tag9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vmlDrawing" Target="../drawings/vmlDrawing91.v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theme" Target="../theme/theme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oleObject" Target="../embeddings/oleObject91.bin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tags" Target="../tags/tag98.xml"/><Relationship Id="rId8" Type="http://schemas.openxmlformats.org/officeDocument/2006/relationships/slideLayout" Target="../slideLayouts/slideLayout100.xml"/><Relationship Id="rId51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tags" Target="../tags/tag14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tags" Target="../tags/tag14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41" Type="http://schemas.openxmlformats.org/officeDocument/2006/relationships/oleObject" Target="../embeddings/oleObject136.bin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vmlDrawing" Target="../drawings/vmlDrawing136.vml"/><Relationship Id="rId40" Type="http://schemas.openxmlformats.org/officeDocument/2006/relationships/tags" Target="../tags/tag145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43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oleObject" Target="../embeddings/oleObject170.bin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tags" Target="../tags/tag182.xml"/><Relationship Id="rId5" Type="http://schemas.openxmlformats.org/officeDocument/2006/relationships/slideLayout" Target="../slideLayouts/slideLayout176.xml"/><Relationship Id="rId10" Type="http://schemas.openxmlformats.org/officeDocument/2006/relationships/tags" Target="../tags/tag181.xml"/><Relationship Id="rId4" Type="http://schemas.openxmlformats.org/officeDocument/2006/relationships/slideLayout" Target="../slideLayouts/slideLayout175.xml"/><Relationship Id="rId9" Type="http://schemas.openxmlformats.org/officeDocument/2006/relationships/vmlDrawing" Target="../drawings/vmlDrawing172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34" Type="http://schemas.openxmlformats.org/officeDocument/2006/relationships/oleObject" Target="../embeddings/oleObject178.bin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tags" Target="../tags/tag191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tags" Target="../tags/tag190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vmlDrawing" Target="../drawings/vmlDrawing180.v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theme" Target="../theme/theme9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88" name="Слайд think-cell" r:id="rId30" imgW="270" imgH="270" progId="TCLayout.ActiveDocument.1">
                  <p:embed/>
                </p:oleObj>
              </mc:Choice>
              <mc:Fallback>
                <p:oleObj name="Слайд think-cell" r:id="rId3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9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36" r:id="rId3"/>
    <p:sldLayoutId id="2147484637" r:id="rId4"/>
    <p:sldLayoutId id="2147484638" r:id="rId5"/>
    <p:sldLayoutId id="2147484207" r:id="rId6"/>
    <p:sldLayoutId id="2147484559" r:id="rId7"/>
    <p:sldLayoutId id="2147484581" r:id="rId8"/>
    <p:sldLayoutId id="2147484560" r:id="rId9"/>
    <p:sldLayoutId id="2147484564" r:id="rId10"/>
    <p:sldLayoutId id="2147484566" r:id="rId11"/>
    <p:sldLayoutId id="2147484562" r:id="rId12"/>
    <p:sldLayoutId id="2147484574" r:id="rId13"/>
    <p:sldLayoutId id="2147484563" r:id="rId14"/>
    <p:sldLayoutId id="2147484583" r:id="rId15"/>
    <p:sldLayoutId id="2147484584" r:id="rId16"/>
    <p:sldLayoutId id="2147484561" r:id="rId17"/>
    <p:sldLayoutId id="2147484585" r:id="rId18"/>
    <p:sldLayoutId id="2147484565" r:id="rId19"/>
    <p:sldLayoutId id="2147484567" r:id="rId20"/>
    <p:sldLayoutId id="2147484580" r:id="rId21"/>
    <p:sldLayoutId id="2147484568" r:id="rId22"/>
    <p:sldLayoutId id="2147484582" r:id="rId23"/>
    <p:sldLayoutId id="2147484573" r:id="rId24"/>
    <p:sldLayoutId id="2147484572" r:id="rId25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480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957" userDrawn="1">
          <p15:clr>
            <a:srgbClr val="F26B43"/>
          </p15:clr>
        </p15:guide>
        <p15:guide id="13" orient="horz" pos="1914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793095711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87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55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  <p:sldLayoutId id="2147484859" r:id="rId12"/>
    <p:sldLayoutId id="2147484860" r:id="rId13"/>
    <p:sldLayoutId id="2147484861" r:id="rId14"/>
    <p:sldLayoutId id="2147484862" r:id="rId15"/>
    <p:sldLayoutId id="2147484863" r:id="rId16"/>
    <p:sldLayoutId id="2147484864" r:id="rId17"/>
    <p:sldLayoutId id="2147484865" r:id="rId18"/>
    <p:sldLayoutId id="2147484866" r:id="rId19"/>
    <p:sldLayoutId id="2147484867" r:id="rId20"/>
    <p:sldLayoutId id="2147484868" r:id="rId21"/>
    <p:sldLayoutId id="2147484869" r:id="rId22"/>
    <p:sldLayoutId id="2147484870" r:id="rId23"/>
    <p:sldLayoutId id="2147484871" r:id="rId24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187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53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9336102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235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</a:t>
            </a:r>
            <a:r>
              <a:rPr lang="ru-RU" dirty="0" smtClean="0"/>
              <a:t>заголовка (заголовок не более 2 строк)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2" name="Группа 31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4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  <p:sldLayoutId id="2147484883" r:id="rId2"/>
    <p:sldLayoutId id="2147484884" r:id="rId3"/>
    <p:sldLayoutId id="2147484885" r:id="rId4"/>
    <p:sldLayoutId id="2147484886" r:id="rId5"/>
    <p:sldLayoutId id="2147484887" r:id="rId6"/>
    <p:sldLayoutId id="2147484888" r:id="rId7"/>
    <p:sldLayoutId id="2147484889" r:id="rId8"/>
    <p:sldLayoutId id="2147484890" r:id="rId9"/>
    <p:sldLayoutId id="2147484891" r:id="rId10"/>
    <p:sldLayoutId id="2147484892" r:id="rId11"/>
    <p:sldLayoutId id="2147484893" r:id="rId12"/>
    <p:sldLayoutId id="2147484894" r:id="rId13"/>
    <p:sldLayoutId id="2147484895" r:id="rId14"/>
    <p:sldLayoutId id="2147484896" r:id="rId15"/>
    <p:sldLayoutId id="2147484897" r:id="rId16"/>
    <p:sldLayoutId id="2147484898" r:id="rId17"/>
    <p:sldLayoutId id="2147484899" r:id="rId18"/>
    <p:sldLayoutId id="2147484900" r:id="rId19"/>
    <p:sldLayoutId id="2147484901" r:id="rId20"/>
    <p:sldLayoutId id="2147484902" r:id="rId21"/>
    <p:sldLayoutId id="2147484903" r:id="rId22"/>
    <p:sldLayoutId id="2147484904" r:id="rId23"/>
    <p:sldLayoutId id="2147484905" r:id="rId24"/>
    <p:sldLayoutId id="2147484906" r:id="rId25"/>
    <p:sldLayoutId id="2147484907" r:id="rId26"/>
    <p:sldLayoutId id="2147484908" r:id="rId27"/>
    <p:sldLayoutId id="2147484909" r:id="rId28"/>
    <p:sldLayoutId id="2147484910" r:id="rId29"/>
    <p:sldLayoutId id="2147484911" r:id="rId30"/>
    <p:sldLayoutId id="2147484912" r:id="rId31"/>
    <p:sldLayoutId id="2147484913" r:id="rId32"/>
    <p:sldLayoutId id="2147484914" r:id="rId33"/>
    <p:sldLayoutId id="2147484915" r:id="rId34"/>
    <p:sldLayoutId id="2147484916" r:id="rId35"/>
    <p:sldLayoutId id="2147484917" r:id="rId36"/>
    <p:sldLayoutId id="2147484918" r:id="rId37"/>
    <p:sldLayoutId id="2147484919" r:id="rId38"/>
    <p:sldLayoutId id="2147484920" r:id="rId39"/>
    <p:sldLayoutId id="2147484921" r:id="rId40"/>
    <p:sldLayoutId id="2147484922" r:id="rId41"/>
    <p:sldLayoutId id="2147484923" r:id="rId42"/>
    <p:sldLayoutId id="2147484924" r:id="rId43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915">
          <p15:clr>
            <a:srgbClr val="F26B43"/>
          </p15:clr>
        </p15:guide>
        <p15:guide id="13" orient="horz" pos="645">
          <p15:clr>
            <a:srgbClr val="F26B43"/>
          </p15:clr>
        </p15:guide>
        <p15:guide id="14" orient="horz" pos="9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5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7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2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2" name="Слайд think-cell" r:id="rId34" imgW="270" imgH="270" progId="TCLayout.ActiveDocument.1">
                  <p:embed/>
                </p:oleObj>
              </mc:Choice>
              <mc:Fallback>
                <p:oleObj name="Слайд think-cell" r:id="rId3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22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40" r:id="rId16"/>
    <p:sldLayoutId id="2147484741" r:id="rId17"/>
    <p:sldLayoutId id="2147484742" r:id="rId18"/>
    <p:sldLayoutId id="2147484745" r:id="rId19"/>
    <p:sldLayoutId id="2147484746" r:id="rId20"/>
    <p:sldLayoutId id="2147484747" r:id="rId21"/>
    <p:sldLayoutId id="2147484748" r:id="rId22"/>
    <p:sldLayoutId id="2147484743" r:id="rId23"/>
    <p:sldLayoutId id="2147484744" r:id="rId24"/>
    <p:sldLayoutId id="2147484717" r:id="rId25"/>
    <p:sldLayoutId id="2147484718" r:id="rId26"/>
    <p:sldLayoutId id="2147484719" r:id="rId27"/>
    <p:sldLayoutId id="2147484720" r:id="rId28"/>
    <p:sldLayoutId id="2147484721" r:id="rId29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3556842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91" name="Слайд think-cell" r:id="rId28" imgW="270" imgH="270" progId="TCLayout.ActiveDocument.1">
                  <p:embed/>
                </p:oleObj>
              </mc:Choice>
              <mc:Fallback>
                <p:oleObj name="Слайд think-cell" r:id="rId2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78" name="Группа 77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79" name="Прямоугольник 78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0" name="Прямоугольник 7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82" name="Прямоугольник 8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84" name="Прямоугольник 8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85" name="Прямоугольник 8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6" name="Прямоугольник 8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8" name="Прямоугольник 8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9" name="Прямоугольник 8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90" name="Прямоугольник 8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1" name="Прямоугольник 9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92" name="Прямоугольник 9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3" name="Прямоугольник 9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95" name="TextBox 9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96" name="Прямоугольник 9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7" name="Прямоугольник 9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6" r:id="rId2"/>
    <p:sldLayoutId id="2147484684" r:id="rId3"/>
    <p:sldLayoutId id="2147484686" r:id="rId4"/>
    <p:sldLayoutId id="2147484685" r:id="rId5"/>
    <p:sldLayoutId id="2147484672" r:id="rId6"/>
    <p:sldLayoutId id="2147484674" r:id="rId7"/>
    <p:sldLayoutId id="2147484673" r:id="rId8"/>
    <p:sldLayoutId id="2147484752" r:id="rId9"/>
    <p:sldLayoutId id="2147484753" r:id="rId10"/>
    <p:sldLayoutId id="2147484754" r:id="rId11"/>
    <p:sldLayoutId id="2147484675" r:id="rId12"/>
    <p:sldLayoutId id="2147484676" r:id="rId13"/>
    <p:sldLayoutId id="2147484751" r:id="rId14"/>
    <p:sldLayoutId id="2147484677" r:id="rId15"/>
    <p:sldLayoutId id="2147484749" r:id="rId16"/>
    <p:sldLayoutId id="2147484750" r:id="rId17"/>
    <p:sldLayoutId id="2147484681" r:id="rId18"/>
    <p:sldLayoutId id="2147484682" r:id="rId19"/>
    <p:sldLayoutId id="2147484683" r:id="rId20"/>
    <p:sldLayoutId id="2147484678" r:id="rId21"/>
    <p:sldLayoutId id="2147484679" r:id="rId22"/>
    <p:sldLayoutId id="2147484680" r:id="rId23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4800" userDrawn="1">
          <p15:clr>
            <a:srgbClr val="F26B43"/>
          </p15:clr>
        </p15:guide>
        <p15:guide id="8" orient="horz" pos="1915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1920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962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34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150337285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083" name="Слайд think-cell" r:id="rId49" imgW="270" imgH="270" progId="TCLayout.ActiveDocument.1">
                  <p:embed/>
                </p:oleObj>
              </mc:Choice>
              <mc:Fallback>
                <p:oleObj name="Слайд think-cell" r:id="rId4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4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7" name="Группа 56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612" r:id="rId2"/>
    <p:sldLayoutId id="2147484631" r:id="rId3"/>
    <p:sldLayoutId id="2147484635" r:id="rId4"/>
    <p:sldLayoutId id="2147484622" r:id="rId5"/>
    <p:sldLayoutId id="2147484621" r:id="rId6"/>
    <p:sldLayoutId id="2147484633" r:id="rId7"/>
    <p:sldLayoutId id="2147484615" r:id="rId8"/>
    <p:sldLayoutId id="2147484619" r:id="rId9"/>
    <p:sldLayoutId id="2147484617" r:id="rId10"/>
    <p:sldLayoutId id="2147484618" r:id="rId11"/>
    <p:sldLayoutId id="2147484614" r:id="rId12"/>
    <p:sldLayoutId id="2147484616" r:id="rId13"/>
    <p:sldLayoutId id="2147484620" r:id="rId14"/>
    <p:sldLayoutId id="2147484634" r:id="rId15"/>
    <p:sldLayoutId id="2147484695" r:id="rId16"/>
    <p:sldLayoutId id="2147484632" r:id="rId17"/>
    <p:sldLayoutId id="2147484696" r:id="rId18"/>
    <p:sldLayoutId id="2147484629" r:id="rId19"/>
    <p:sldLayoutId id="2147484670" r:id="rId20"/>
    <p:sldLayoutId id="2147484697" r:id="rId21"/>
    <p:sldLayoutId id="2147484698" r:id="rId22"/>
    <p:sldLayoutId id="2147484541" r:id="rId23"/>
    <p:sldLayoutId id="2147484613" r:id="rId24"/>
    <p:sldLayoutId id="2147484624" r:id="rId25"/>
    <p:sldLayoutId id="2147484623" r:id="rId26"/>
    <p:sldLayoutId id="2147484627" r:id="rId27"/>
    <p:sldLayoutId id="2147484628" r:id="rId28"/>
    <p:sldLayoutId id="2147484605" r:id="rId29"/>
    <p:sldLayoutId id="2147484542" r:id="rId30"/>
    <p:sldLayoutId id="2147484604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  <p:sldLayoutId id="2147484543" r:id="rId38"/>
    <p:sldLayoutId id="2147484544" r:id="rId39"/>
    <p:sldLayoutId id="2147484756" r:id="rId40"/>
    <p:sldLayoutId id="2147484606" r:id="rId41"/>
    <p:sldLayoutId id="2147484757" r:id="rId42"/>
    <p:sldLayoutId id="2147484546" r:id="rId43"/>
    <p:sldLayoutId id="2147484926" r:id="rId44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9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4800" userDrawn="1">
          <p15:clr>
            <a:srgbClr val="F26B43"/>
          </p15:clr>
        </p15:guide>
        <p15:guide id="12" orient="horz" pos="1915" userDrawn="1">
          <p15:clr>
            <a:srgbClr val="F26B43"/>
          </p15:clr>
        </p15:guide>
        <p15:guide id="13" orient="horz" pos="645" userDrawn="1">
          <p15:clr>
            <a:srgbClr val="F26B43"/>
          </p15:clr>
        </p15:guide>
        <p15:guide id="14" orient="horz" pos="96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3068095636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836" name="Слайд think-cell" r:id="rId41" imgW="270" imgH="270" progId="TCLayout.ActiveDocument.1">
                  <p:embed/>
                </p:oleObj>
              </mc:Choice>
              <mc:Fallback>
                <p:oleObj name="Слайд think-cell" r:id="rId4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9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</a:t>
            </a:r>
            <a:r>
              <a:rPr lang="ru-RU" dirty="0" smtClean="0"/>
              <a:t>(</a:t>
            </a:r>
            <a:r>
              <a:rPr lang="ru-RU" dirty="0"/>
              <a:t>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4" name="Прямоугольник 43" hidden="1"/>
          <p:cNvSpPr/>
          <p:nvPr userDrawn="1">
            <p:custDataLst>
              <p:tags r:id="rId40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49" name="Группа 4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1" name="Прямоугольник 6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6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  <p:sldLayoutId id="2147484786" r:id="rId12"/>
    <p:sldLayoutId id="2147484787" r:id="rId13"/>
    <p:sldLayoutId id="2147484788" r:id="rId14"/>
    <p:sldLayoutId id="2147484789" r:id="rId15"/>
    <p:sldLayoutId id="2147484790" r:id="rId16"/>
    <p:sldLayoutId id="2147484791" r:id="rId17"/>
    <p:sldLayoutId id="2147484792" r:id="rId18"/>
    <p:sldLayoutId id="2147484793" r:id="rId19"/>
    <p:sldLayoutId id="2147484794" r:id="rId20"/>
    <p:sldLayoutId id="2147484795" r:id="rId21"/>
    <p:sldLayoutId id="2147484796" r:id="rId22"/>
    <p:sldLayoutId id="2147484797" r:id="rId23"/>
    <p:sldLayoutId id="2147484798" r:id="rId24"/>
    <p:sldLayoutId id="2147484799" r:id="rId25"/>
    <p:sldLayoutId id="2147484800" r:id="rId26"/>
    <p:sldLayoutId id="2147484801" r:id="rId27"/>
    <p:sldLayoutId id="2147484802" r:id="rId28"/>
    <p:sldLayoutId id="2147484803" r:id="rId29"/>
    <p:sldLayoutId id="2147484804" r:id="rId30"/>
    <p:sldLayoutId id="2147484805" r:id="rId31"/>
    <p:sldLayoutId id="2147484806" r:id="rId32"/>
    <p:sldLayoutId id="2147484807" r:id="rId33"/>
    <p:sldLayoutId id="2147484808" r:id="rId34"/>
    <p:sldLayoutId id="2147484925" r:id="rId35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2" orient="horz" pos="957">
          <p15:clr>
            <a:srgbClr val="F26B43"/>
          </p15:clr>
        </p15:guide>
        <p15:guide id="13" orient="horz" pos="1914">
          <p15:clr>
            <a:srgbClr val="F26B43"/>
          </p15:clr>
        </p15:guide>
        <p15:guide id="15" orient="horz" pos="214" userDrawn="1">
          <p15:clr>
            <a:srgbClr val="F26B43"/>
          </p15:clr>
        </p15:guide>
        <p15:guide id="16" pos="226" userDrawn="1">
          <p15:clr>
            <a:srgbClr val="F26B43"/>
          </p15:clr>
        </p15:guide>
        <p15:guide id="17" orient="horz" pos="2867" userDrawn="1">
          <p15:clr>
            <a:srgbClr val="F26B43"/>
          </p15:clr>
        </p15:guide>
        <p15:guide id="18" pos="5534" userDrawn="1">
          <p15:clr>
            <a:srgbClr val="F26B43"/>
          </p15:clr>
        </p15:guide>
        <p15:guide id="19" orient="horz" pos="645" userDrawn="1">
          <p15:clr>
            <a:srgbClr val="F26B43"/>
          </p15:clr>
        </p15:guide>
        <p15:guide id="20" orient="horz" pos="713" userDrawn="1">
          <p15:clr>
            <a:srgbClr val="F26B43"/>
          </p15:clr>
        </p15:guide>
        <p15:guide id="21" pos="4800" userDrawn="1">
          <p15:clr>
            <a:srgbClr val="F26B43"/>
          </p15:clr>
        </p15:guide>
        <p15:guide id="22" orient="horz" pos="1915" userDrawn="1">
          <p15:clr>
            <a:srgbClr val="F26B43"/>
          </p15:clr>
        </p15:guide>
        <p15:guide id="23" pos="3840" userDrawn="1">
          <p15:clr>
            <a:srgbClr val="F26B43"/>
          </p15:clr>
        </p15:guide>
        <p15:guide id="24" pos="960" userDrawn="1">
          <p15:clr>
            <a:srgbClr val="F26B43"/>
          </p15:clr>
        </p15:guide>
        <p15:guide id="25" pos="1920" userDrawn="1">
          <p15:clr>
            <a:srgbClr val="F26B43"/>
          </p15:clr>
        </p15:guide>
        <p15:guide id="26" pos="2880" userDrawn="1">
          <p15:clr>
            <a:srgbClr val="F26B43"/>
          </p15:clr>
        </p15:guide>
        <p15:guide id="27" orient="horz" pos="962" userDrawn="1">
          <p15:clr>
            <a:srgbClr val="F26B43"/>
          </p15:clr>
        </p15:guide>
        <p15:guide id="28" orient="horz" pos="162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675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29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2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867" name="Слайд think-cell" r:id="rId34" imgW="270" imgH="270" progId="TCLayout.ActiveDocument.1">
                  <p:embed/>
                </p:oleObj>
              </mc:Choice>
              <mc:Fallback>
                <p:oleObj name="Слайд think-cell" r:id="rId3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6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  <p:sldLayoutId id="2147484831" r:id="rId14"/>
    <p:sldLayoutId id="2147484832" r:id="rId15"/>
    <p:sldLayoutId id="2147484833" r:id="rId16"/>
    <p:sldLayoutId id="2147484834" r:id="rId17"/>
    <p:sldLayoutId id="2147484835" r:id="rId18"/>
    <p:sldLayoutId id="2147484836" r:id="rId19"/>
    <p:sldLayoutId id="2147484837" r:id="rId20"/>
    <p:sldLayoutId id="2147484838" r:id="rId21"/>
    <p:sldLayoutId id="2147484839" r:id="rId22"/>
    <p:sldLayoutId id="2147484840" r:id="rId23"/>
    <p:sldLayoutId id="2147484841" r:id="rId24"/>
    <p:sldLayoutId id="2147484842" r:id="rId25"/>
    <p:sldLayoutId id="2147484843" r:id="rId26"/>
    <p:sldLayoutId id="2147484844" r:id="rId27"/>
    <p:sldLayoutId id="2147484845" r:id="rId28"/>
    <p:sldLayoutId id="2147484846" r:id="rId29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66.xml"/><Relationship Id="rId7" Type="http://schemas.openxmlformats.org/officeDocument/2006/relationships/image" Target="../media/image6.png"/><Relationship Id="rId2" Type="http://schemas.openxmlformats.org/officeDocument/2006/relationships/tags" Target="../tags/tag296.xml"/><Relationship Id="rId1" Type="http://schemas.openxmlformats.org/officeDocument/2006/relationships/vmlDrawing" Target="../drawings/vmlDrawing281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0.bin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tags" Target="../tags/tag305.xml"/><Relationship Id="rId1" Type="http://schemas.openxmlformats.org/officeDocument/2006/relationships/vmlDrawing" Target="../drawings/vmlDrawing290.vml"/><Relationship Id="rId6" Type="http://schemas.openxmlformats.org/officeDocument/2006/relationships/image" Target="../media/image2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tags" Target="../tags/tag306.xml"/><Relationship Id="rId1" Type="http://schemas.openxmlformats.org/officeDocument/2006/relationships/vmlDrawing" Target="../drawings/vmlDrawing291.vml"/><Relationship Id="rId6" Type="http://schemas.openxmlformats.org/officeDocument/2006/relationships/image" Target="../media/image2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tags" Target="../tags/tag307.xml"/><Relationship Id="rId1" Type="http://schemas.openxmlformats.org/officeDocument/2006/relationships/vmlDrawing" Target="../drawings/vmlDrawing292.vml"/><Relationship Id="rId6" Type="http://schemas.openxmlformats.org/officeDocument/2006/relationships/image" Target="../media/image2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7" Type="http://schemas.openxmlformats.org/officeDocument/2006/relationships/image" Target="../media/image17.jpeg"/><Relationship Id="rId2" Type="http://schemas.openxmlformats.org/officeDocument/2006/relationships/tags" Target="../tags/tag308.xml"/><Relationship Id="rId1" Type="http://schemas.openxmlformats.org/officeDocument/2006/relationships/vmlDrawing" Target="../drawings/vmlDrawing293.v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8.xml"/><Relationship Id="rId7" Type="http://schemas.openxmlformats.org/officeDocument/2006/relationships/image" Target="../media/image24.png"/><Relationship Id="rId2" Type="http://schemas.openxmlformats.org/officeDocument/2006/relationships/tags" Target="../tags/tag309.xml"/><Relationship Id="rId1" Type="http://schemas.openxmlformats.org/officeDocument/2006/relationships/vmlDrawing" Target="../drawings/vmlDrawing294.v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292.bin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0.xml"/><Relationship Id="rId1" Type="http://schemas.openxmlformats.org/officeDocument/2006/relationships/vmlDrawing" Target="../drawings/vmlDrawing295.vml"/><Relationship Id="rId6" Type="http://schemas.openxmlformats.org/officeDocument/2006/relationships/image" Target="../media/image2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30.jpeg"/><Relationship Id="rId2" Type="http://schemas.openxmlformats.org/officeDocument/2006/relationships/tags" Target="../tags/tag311.xml"/><Relationship Id="rId1" Type="http://schemas.openxmlformats.org/officeDocument/2006/relationships/vmlDrawing" Target="../drawings/vmlDrawing296.vml"/><Relationship Id="rId6" Type="http://schemas.openxmlformats.org/officeDocument/2006/relationships/image" Target="../media/image2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31.png"/><Relationship Id="rId2" Type="http://schemas.openxmlformats.org/officeDocument/2006/relationships/tags" Target="../tags/tag312.xml"/><Relationship Id="rId1" Type="http://schemas.openxmlformats.org/officeDocument/2006/relationships/vmlDrawing" Target="../drawings/vmlDrawing29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95.bin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3.xml"/><Relationship Id="rId1" Type="http://schemas.openxmlformats.org/officeDocument/2006/relationships/vmlDrawing" Target="../drawings/vmlDrawing298.vml"/><Relationship Id="rId6" Type="http://schemas.openxmlformats.org/officeDocument/2006/relationships/image" Target="../media/image3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4.xml"/><Relationship Id="rId1" Type="http://schemas.openxmlformats.org/officeDocument/2006/relationships/vmlDrawing" Target="../drawings/vmlDrawing299.vml"/><Relationship Id="rId6" Type="http://schemas.openxmlformats.org/officeDocument/2006/relationships/image" Target="../media/image3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297.xml"/><Relationship Id="rId1" Type="http://schemas.openxmlformats.org/officeDocument/2006/relationships/vmlDrawing" Target="../drawings/vmlDrawing282.v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5.xml"/><Relationship Id="rId1" Type="http://schemas.openxmlformats.org/officeDocument/2006/relationships/vmlDrawing" Target="../drawings/vmlDrawing300.vml"/><Relationship Id="rId6" Type="http://schemas.openxmlformats.org/officeDocument/2006/relationships/image" Target="../media/image3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6.xml"/><Relationship Id="rId1" Type="http://schemas.openxmlformats.org/officeDocument/2006/relationships/vmlDrawing" Target="../drawings/vmlDrawing301.vml"/><Relationship Id="rId6" Type="http://schemas.openxmlformats.org/officeDocument/2006/relationships/image" Target="../media/image3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7" Type="http://schemas.openxmlformats.org/officeDocument/2006/relationships/image" Target="../media/image36.png"/><Relationship Id="rId2" Type="http://schemas.openxmlformats.org/officeDocument/2006/relationships/tags" Target="../tags/tag317.xml"/><Relationship Id="rId1" Type="http://schemas.openxmlformats.org/officeDocument/2006/relationships/vmlDrawing" Target="../drawings/vmlDrawing30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00.bin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8.xml"/><Relationship Id="rId1" Type="http://schemas.openxmlformats.org/officeDocument/2006/relationships/vmlDrawing" Target="../drawings/vmlDrawing303.vml"/><Relationship Id="rId6" Type="http://schemas.openxmlformats.org/officeDocument/2006/relationships/image" Target="../media/image3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19.xml"/><Relationship Id="rId1" Type="http://schemas.openxmlformats.org/officeDocument/2006/relationships/vmlDrawing" Target="../drawings/vmlDrawing304.vml"/><Relationship Id="rId6" Type="http://schemas.openxmlformats.org/officeDocument/2006/relationships/image" Target="../media/image3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20.xml"/><Relationship Id="rId1" Type="http://schemas.openxmlformats.org/officeDocument/2006/relationships/vmlDrawing" Target="../drawings/vmlDrawing305.vml"/><Relationship Id="rId6" Type="http://schemas.openxmlformats.org/officeDocument/2006/relationships/image" Target="../media/image3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tags" Target="../tags/tag321.xml"/><Relationship Id="rId1" Type="http://schemas.openxmlformats.org/officeDocument/2006/relationships/vmlDrawing" Target="../drawings/vmlDrawing306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4.emf"/><Relationship Id="rId10" Type="http://schemas.openxmlformats.org/officeDocument/2006/relationships/image" Target="../media/image44.png"/><Relationship Id="rId4" Type="http://schemas.openxmlformats.org/officeDocument/2006/relationships/oleObject" Target="../embeddings/oleObject304.bin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22.xml"/><Relationship Id="rId1" Type="http://schemas.openxmlformats.org/officeDocument/2006/relationships/vmlDrawing" Target="../drawings/vmlDrawing307.vml"/><Relationship Id="rId6" Type="http://schemas.openxmlformats.org/officeDocument/2006/relationships/image" Target="../media/image4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49.png"/><Relationship Id="rId2" Type="http://schemas.openxmlformats.org/officeDocument/2006/relationships/tags" Target="../tags/tag323.xml"/><Relationship Id="rId1" Type="http://schemas.openxmlformats.org/officeDocument/2006/relationships/vmlDrawing" Target="../drawings/vmlDrawing308.vml"/><Relationship Id="rId6" Type="http://schemas.openxmlformats.org/officeDocument/2006/relationships/image" Target="../media/image4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1.xml"/><Relationship Id="rId2" Type="http://schemas.openxmlformats.org/officeDocument/2006/relationships/tags" Target="../tags/tag324.xml"/><Relationship Id="rId1" Type="http://schemas.openxmlformats.org/officeDocument/2006/relationships/vmlDrawing" Target="../drawings/vmlDrawing3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10.png"/><Relationship Id="rId2" Type="http://schemas.openxmlformats.org/officeDocument/2006/relationships/tags" Target="../tags/tag298.xml"/><Relationship Id="rId1" Type="http://schemas.openxmlformats.org/officeDocument/2006/relationships/vmlDrawing" Target="../drawings/vmlDrawing28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2.bin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1.xml"/><Relationship Id="rId2" Type="http://schemas.openxmlformats.org/officeDocument/2006/relationships/tags" Target="../tags/tag325.xml"/><Relationship Id="rId1" Type="http://schemas.openxmlformats.org/officeDocument/2006/relationships/vmlDrawing" Target="../drawings/vmlDrawing3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326.xml"/><Relationship Id="rId1" Type="http://schemas.openxmlformats.org/officeDocument/2006/relationships/vmlDrawing" Target="../drawings/vmlDrawing3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52.png"/><Relationship Id="rId2" Type="http://schemas.openxmlformats.org/officeDocument/2006/relationships/tags" Target="../tags/tag327.xml"/><Relationship Id="rId1" Type="http://schemas.openxmlformats.org/officeDocument/2006/relationships/vmlDrawing" Target="../drawings/vmlDrawing312.vml"/><Relationship Id="rId6" Type="http://schemas.openxmlformats.org/officeDocument/2006/relationships/image" Target="../media/image5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53.png"/><Relationship Id="rId2" Type="http://schemas.openxmlformats.org/officeDocument/2006/relationships/tags" Target="../tags/tag328.xml"/><Relationship Id="rId1" Type="http://schemas.openxmlformats.org/officeDocument/2006/relationships/vmlDrawing" Target="../drawings/vmlDrawing313.vml"/><Relationship Id="rId6" Type="http://schemas.openxmlformats.org/officeDocument/2006/relationships/image" Target="../media/image5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tags" Target="../tags/tag329.xml"/><Relationship Id="rId1" Type="http://schemas.openxmlformats.org/officeDocument/2006/relationships/vmlDrawing" Target="../drawings/vmlDrawing314.vml"/><Relationship Id="rId6" Type="http://schemas.openxmlformats.org/officeDocument/2006/relationships/image" Target="../media/image3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55.png"/><Relationship Id="rId2" Type="http://schemas.openxmlformats.org/officeDocument/2006/relationships/tags" Target="../tags/tag330.xml"/><Relationship Id="rId1" Type="http://schemas.openxmlformats.org/officeDocument/2006/relationships/vmlDrawing" Target="../drawings/vmlDrawing315.vml"/><Relationship Id="rId6" Type="http://schemas.openxmlformats.org/officeDocument/2006/relationships/image" Target="../media/image5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1.xml"/><Relationship Id="rId1" Type="http://schemas.openxmlformats.org/officeDocument/2006/relationships/vmlDrawing" Target="../drawings/vmlDrawing316.vml"/><Relationship Id="rId6" Type="http://schemas.openxmlformats.org/officeDocument/2006/relationships/image" Target="../media/image5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2.xml"/><Relationship Id="rId1" Type="http://schemas.openxmlformats.org/officeDocument/2006/relationships/vmlDrawing" Target="../drawings/vmlDrawing317.vml"/><Relationship Id="rId6" Type="http://schemas.openxmlformats.org/officeDocument/2006/relationships/image" Target="../media/image5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3.xml"/><Relationship Id="rId1" Type="http://schemas.openxmlformats.org/officeDocument/2006/relationships/vmlDrawing" Target="../drawings/vmlDrawing318.vml"/><Relationship Id="rId6" Type="http://schemas.openxmlformats.org/officeDocument/2006/relationships/image" Target="../media/image5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4.xml"/><Relationship Id="rId1" Type="http://schemas.openxmlformats.org/officeDocument/2006/relationships/vmlDrawing" Target="../drawings/vmlDrawing319.vml"/><Relationship Id="rId6" Type="http://schemas.openxmlformats.org/officeDocument/2006/relationships/image" Target="../media/image6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2" Type="http://schemas.openxmlformats.org/officeDocument/2006/relationships/tags" Target="../tags/tag299.xml"/><Relationship Id="rId1" Type="http://schemas.openxmlformats.org/officeDocument/2006/relationships/vmlDrawing" Target="../drawings/vmlDrawing28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2.bin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5.xml"/><Relationship Id="rId1" Type="http://schemas.openxmlformats.org/officeDocument/2006/relationships/vmlDrawing" Target="../drawings/vmlDrawing320.vml"/><Relationship Id="rId6" Type="http://schemas.openxmlformats.org/officeDocument/2006/relationships/image" Target="../media/image6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6.xml"/><Relationship Id="rId1" Type="http://schemas.openxmlformats.org/officeDocument/2006/relationships/vmlDrawing" Target="../drawings/vmlDrawing321.vml"/><Relationship Id="rId6" Type="http://schemas.openxmlformats.org/officeDocument/2006/relationships/image" Target="../media/image6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7.xml"/><Relationship Id="rId1" Type="http://schemas.openxmlformats.org/officeDocument/2006/relationships/vmlDrawing" Target="../drawings/vmlDrawing322.vml"/><Relationship Id="rId6" Type="http://schemas.openxmlformats.org/officeDocument/2006/relationships/image" Target="../media/image6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338.xml"/><Relationship Id="rId1" Type="http://schemas.openxmlformats.org/officeDocument/2006/relationships/vmlDrawing" Target="../drawings/vmlDrawing3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39.xml"/><Relationship Id="rId1" Type="http://schemas.openxmlformats.org/officeDocument/2006/relationships/vmlDrawing" Target="../drawings/vmlDrawing324.vml"/><Relationship Id="rId6" Type="http://schemas.openxmlformats.org/officeDocument/2006/relationships/image" Target="../media/image64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0.xml"/><Relationship Id="rId1" Type="http://schemas.openxmlformats.org/officeDocument/2006/relationships/vmlDrawing" Target="../drawings/vmlDrawing325.vml"/><Relationship Id="rId6" Type="http://schemas.openxmlformats.org/officeDocument/2006/relationships/image" Target="../media/image6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1.xml"/><Relationship Id="rId1" Type="http://schemas.openxmlformats.org/officeDocument/2006/relationships/vmlDrawing" Target="../drawings/vmlDrawing326.vml"/><Relationship Id="rId6" Type="http://schemas.openxmlformats.org/officeDocument/2006/relationships/image" Target="../media/image6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2.xml"/><Relationship Id="rId1" Type="http://schemas.openxmlformats.org/officeDocument/2006/relationships/vmlDrawing" Target="../drawings/vmlDrawing327.vml"/><Relationship Id="rId6" Type="http://schemas.openxmlformats.org/officeDocument/2006/relationships/image" Target="../media/image67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3.xml"/><Relationship Id="rId1" Type="http://schemas.openxmlformats.org/officeDocument/2006/relationships/vmlDrawing" Target="../drawings/vmlDrawing328.vml"/><Relationship Id="rId6" Type="http://schemas.openxmlformats.org/officeDocument/2006/relationships/image" Target="../media/image6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4.xml"/><Relationship Id="rId1" Type="http://schemas.openxmlformats.org/officeDocument/2006/relationships/vmlDrawing" Target="../drawings/vmlDrawing329.vml"/><Relationship Id="rId6" Type="http://schemas.openxmlformats.org/officeDocument/2006/relationships/image" Target="../media/image6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12.PNG"/><Relationship Id="rId2" Type="http://schemas.openxmlformats.org/officeDocument/2006/relationships/tags" Target="../tags/tag300.xml"/><Relationship Id="rId1" Type="http://schemas.openxmlformats.org/officeDocument/2006/relationships/vmlDrawing" Target="../drawings/vmlDrawing285.v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3.bin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71.jpeg"/><Relationship Id="rId2" Type="http://schemas.openxmlformats.org/officeDocument/2006/relationships/tags" Target="../tags/tag345.xml"/><Relationship Id="rId1" Type="http://schemas.openxmlformats.org/officeDocument/2006/relationships/vmlDrawing" Target="../drawings/vmlDrawing330.vml"/><Relationship Id="rId6" Type="http://schemas.openxmlformats.org/officeDocument/2006/relationships/image" Target="../media/image70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331.vml"/><Relationship Id="rId6" Type="http://schemas.openxmlformats.org/officeDocument/2006/relationships/image" Target="../media/image72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47.xml"/><Relationship Id="rId1" Type="http://schemas.openxmlformats.org/officeDocument/2006/relationships/vmlDrawing" Target="../drawings/vmlDrawing332.vml"/><Relationship Id="rId6" Type="http://schemas.openxmlformats.org/officeDocument/2006/relationships/image" Target="../media/image7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74.png"/><Relationship Id="rId2" Type="http://schemas.openxmlformats.org/officeDocument/2006/relationships/tags" Target="../tags/tag348.xml"/><Relationship Id="rId1" Type="http://schemas.openxmlformats.org/officeDocument/2006/relationships/vmlDrawing" Target="../drawings/vmlDrawing33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29.bin"/><Relationship Id="rId4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75.png"/><Relationship Id="rId2" Type="http://schemas.openxmlformats.org/officeDocument/2006/relationships/tags" Target="../tags/tag349.xml"/><Relationship Id="rId1" Type="http://schemas.openxmlformats.org/officeDocument/2006/relationships/vmlDrawing" Target="../drawings/vmlDrawing33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29.bin"/><Relationship Id="rId4" Type="http://schemas.openxmlformats.org/officeDocument/2006/relationships/notesSlide" Target="../notesSlides/notes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0.xml"/><Relationship Id="rId1" Type="http://schemas.openxmlformats.org/officeDocument/2006/relationships/vmlDrawing" Target="../drawings/vmlDrawing335.vml"/><Relationship Id="rId6" Type="http://schemas.openxmlformats.org/officeDocument/2006/relationships/image" Target="../media/image7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0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78.png"/><Relationship Id="rId2" Type="http://schemas.openxmlformats.org/officeDocument/2006/relationships/tags" Target="../tags/tag351.xml"/><Relationship Id="rId1" Type="http://schemas.openxmlformats.org/officeDocument/2006/relationships/vmlDrawing" Target="../drawings/vmlDrawing336.vml"/><Relationship Id="rId6" Type="http://schemas.openxmlformats.org/officeDocument/2006/relationships/image" Target="../media/image7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80.png"/><Relationship Id="rId2" Type="http://schemas.openxmlformats.org/officeDocument/2006/relationships/tags" Target="../tags/tag352.xml"/><Relationship Id="rId1" Type="http://schemas.openxmlformats.org/officeDocument/2006/relationships/vmlDrawing" Target="../drawings/vmlDrawing337.vml"/><Relationship Id="rId6" Type="http://schemas.openxmlformats.org/officeDocument/2006/relationships/image" Target="../media/image7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3.xml"/><Relationship Id="rId1" Type="http://schemas.openxmlformats.org/officeDocument/2006/relationships/vmlDrawing" Target="../drawings/vmlDrawing338.vml"/><Relationship Id="rId6" Type="http://schemas.openxmlformats.org/officeDocument/2006/relationships/image" Target="../media/image81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354.xml"/><Relationship Id="rId1" Type="http://schemas.openxmlformats.org/officeDocument/2006/relationships/vmlDrawing" Target="../drawings/vmlDrawing3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15.PNG"/><Relationship Id="rId2" Type="http://schemas.openxmlformats.org/officeDocument/2006/relationships/tags" Target="../tags/tag301.xml"/><Relationship Id="rId1" Type="http://schemas.openxmlformats.org/officeDocument/2006/relationships/vmlDrawing" Target="../drawings/vmlDrawing286.v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5.xml"/><Relationship Id="rId1" Type="http://schemas.openxmlformats.org/officeDocument/2006/relationships/vmlDrawing" Target="../drawings/vmlDrawing340.vml"/><Relationship Id="rId6" Type="http://schemas.openxmlformats.org/officeDocument/2006/relationships/image" Target="../media/image8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4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6.xml"/><Relationship Id="rId1" Type="http://schemas.openxmlformats.org/officeDocument/2006/relationships/vmlDrawing" Target="../drawings/vmlDrawing341.vml"/><Relationship Id="rId6" Type="http://schemas.openxmlformats.org/officeDocument/2006/relationships/image" Target="../media/image8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7.xml"/><Relationship Id="rId1" Type="http://schemas.openxmlformats.org/officeDocument/2006/relationships/vmlDrawing" Target="../drawings/vmlDrawing342.vml"/><Relationship Id="rId6" Type="http://schemas.openxmlformats.org/officeDocument/2006/relationships/image" Target="../media/image8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6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19.png"/><Relationship Id="rId2" Type="http://schemas.openxmlformats.org/officeDocument/2006/relationships/tags" Target="../tags/tag358.xml"/><Relationship Id="rId1" Type="http://schemas.openxmlformats.org/officeDocument/2006/relationships/vmlDrawing" Target="../drawings/vmlDrawing343.vml"/><Relationship Id="rId6" Type="http://schemas.openxmlformats.org/officeDocument/2006/relationships/image" Target="../media/image8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59.xml"/><Relationship Id="rId1" Type="http://schemas.openxmlformats.org/officeDocument/2006/relationships/vmlDrawing" Target="../drawings/vmlDrawing344.vml"/><Relationship Id="rId6" Type="http://schemas.openxmlformats.org/officeDocument/2006/relationships/image" Target="../media/image8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60.xml"/><Relationship Id="rId1" Type="http://schemas.openxmlformats.org/officeDocument/2006/relationships/vmlDrawing" Target="../drawings/vmlDrawing345.vml"/><Relationship Id="rId6" Type="http://schemas.openxmlformats.org/officeDocument/2006/relationships/image" Target="../media/image8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microsoft.com/office/2007/relationships/hdphoto" Target="../media/hdphoto2.wdp"/><Relationship Id="rId2" Type="http://schemas.openxmlformats.org/officeDocument/2006/relationships/tags" Target="../tags/tag361.xml"/><Relationship Id="rId1" Type="http://schemas.openxmlformats.org/officeDocument/2006/relationships/vmlDrawing" Target="../drawings/vmlDrawing346.vml"/><Relationship Id="rId6" Type="http://schemas.openxmlformats.org/officeDocument/2006/relationships/image" Target="../media/image8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62.xml"/><Relationship Id="rId1" Type="http://schemas.openxmlformats.org/officeDocument/2006/relationships/vmlDrawing" Target="../drawings/vmlDrawing347.vml"/><Relationship Id="rId6" Type="http://schemas.openxmlformats.org/officeDocument/2006/relationships/image" Target="../media/image8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tags" Target="../tags/tag363.xml"/><Relationship Id="rId1" Type="http://schemas.openxmlformats.org/officeDocument/2006/relationships/vmlDrawing" Target="../drawings/vmlDrawing348.vml"/><Relationship Id="rId6" Type="http://schemas.openxmlformats.org/officeDocument/2006/relationships/image" Target="../media/image9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2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tags" Target="../tags/tag364.xml"/><Relationship Id="rId1" Type="http://schemas.openxmlformats.org/officeDocument/2006/relationships/vmlDrawing" Target="../drawings/vmlDrawing3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7.jpeg"/><Relationship Id="rId2" Type="http://schemas.openxmlformats.org/officeDocument/2006/relationships/tags" Target="../tags/tag302.xml"/><Relationship Id="rId1" Type="http://schemas.openxmlformats.org/officeDocument/2006/relationships/vmlDrawing" Target="../drawings/vmlDrawing287.v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4.e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285.bin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36.xml"/><Relationship Id="rId7" Type="http://schemas.openxmlformats.org/officeDocument/2006/relationships/hyperlink" Target="mailto:smyslovamv@sibur.ru" TargetMode="External"/><Relationship Id="rId12" Type="http://schemas.openxmlformats.org/officeDocument/2006/relationships/hyperlink" Target="mailto:sorokoletovakp@sibur.ru" TargetMode="External"/><Relationship Id="rId17" Type="http://schemas.openxmlformats.org/officeDocument/2006/relationships/hyperlink" Target="mailto:chilikovka@sibur.ru" TargetMode="External"/><Relationship Id="rId2" Type="http://schemas.openxmlformats.org/officeDocument/2006/relationships/tags" Target="../tags/tag365.xml"/><Relationship Id="rId16" Type="http://schemas.openxmlformats.org/officeDocument/2006/relationships/hyperlink" Target="https://social.sibur.ru/user/28556/" TargetMode="External"/><Relationship Id="rId1" Type="http://schemas.openxmlformats.org/officeDocument/2006/relationships/vmlDrawing" Target="../drawings/vmlDrawing350.vml"/><Relationship Id="rId6" Type="http://schemas.openxmlformats.org/officeDocument/2006/relationships/hyperlink" Target="https://social.sibur.ru/user/25492/" TargetMode="External"/><Relationship Id="rId11" Type="http://schemas.openxmlformats.org/officeDocument/2006/relationships/hyperlink" Target="https://social.sibur.ru/user/25457/" TargetMode="External"/><Relationship Id="rId5" Type="http://schemas.openxmlformats.org/officeDocument/2006/relationships/image" Target="../media/image4.emf"/><Relationship Id="rId15" Type="http://schemas.openxmlformats.org/officeDocument/2006/relationships/hyperlink" Target="mailto:lidv@sibur.ru" TargetMode="External"/><Relationship Id="rId10" Type="http://schemas.openxmlformats.org/officeDocument/2006/relationships/image" Target="../media/image93.jpg"/><Relationship Id="rId4" Type="http://schemas.openxmlformats.org/officeDocument/2006/relationships/oleObject" Target="../embeddings/oleObject344.bin"/><Relationship Id="rId9" Type="http://schemas.openxmlformats.org/officeDocument/2006/relationships/image" Target="../media/image92.jpg"/><Relationship Id="rId14" Type="http://schemas.openxmlformats.org/officeDocument/2006/relationships/hyperlink" Target="https://social.sibur.ru/user/29254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tags" Target="../tags/tag366.xml"/><Relationship Id="rId1" Type="http://schemas.openxmlformats.org/officeDocument/2006/relationships/vmlDrawing" Target="../drawings/vmlDrawing351.vml"/><Relationship Id="rId6" Type="http://schemas.openxmlformats.org/officeDocument/2006/relationships/image" Target="../media/image9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303.xml"/><Relationship Id="rId1" Type="http://schemas.openxmlformats.org/officeDocument/2006/relationships/vmlDrawing" Target="../drawings/vmlDrawing28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tags" Target="../tags/tag304.xml"/><Relationship Id="rId1" Type="http://schemas.openxmlformats.org/officeDocument/2006/relationships/vmlDrawing" Target="../drawings/vmlDrawing289.vml"/><Relationship Id="rId6" Type="http://schemas.openxmlformats.org/officeDocument/2006/relationships/image" Target="../media/image2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2537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6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9" b="15629"/>
          <a:stretch>
            <a:fillRect/>
          </a:stretch>
        </p:blipFill>
        <p:spPr/>
      </p:pic>
      <p:sp>
        <p:nvSpPr>
          <p:cNvPr id="14" name="Прямоугольник 13"/>
          <p:cNvSpPr/>
          <p:nvPr/>
        </p:nvSpPr>
        <p:spPr bwMode="auto">
          <a:xfrm>
            <a:off x="0" y="0"/>
            <a:ext cx="9144000" cy="4189500"/>
          </a:xfrm>
          <a:prstGeom prst="rect">
            <a:avLst/>
          </a:prstGeom>
          <a:gradFill>
            <a:gsLst>
              <a:gs pos="11000">
                <a:schemeClr val="accent1">
                  <a:lumMod val="5000"/>
                  <a:lumOff val="95000"/>
                  <a:alpha val="0"/>
                </a:schemeClr>
              </a:gs>
              <a:gs pos="55000">
                <a:schemeClr val="accent5">
                  <a:alpha val="40000"/>
                </a:schemeClr>
              </a:gs>
              <a:gs pos="100000">
                <a:schemeClr val="tx2">
                  <a:alpha val="74000"/>
                </a:schemeClr>
              </a:gs>
            </a:gsLst>
            <a:lin ang="156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572" y="312376"/>
            <a:ext cx="6991203" cy="1706182"/>
          </a:xfrm>
        </p:spPr>
        <p:txBody>
          <a:bodyPr vert="horz">
            <a:noAutofit/>
          </a:bodyPr>
          <a:lstStyle/>
          <a:p>
            <a:r>
              <a:rPr lang="ru-RU" sz="3600" b="1" dirty="0" smtClean="0"/>
              <a:t>Универсальные правила ведения социальных сетей</a:t>
            </a:r>
            <a:br>
              <a:rPr lang="ru-RU" sz="3600" b="1" dirty="0" smtClean="0"/>
            </a:br>
            <a:r>
              <a:rPr lang="ru-RU" sz="3600" dirty="0" smtClean="0"/>
              <a:t>на примере деловой социальной сети КЛИК</a:t>
            </a:r>
            <a:endParaRPr lang="ru-RU" sz="3600" dirty="0"/>
          </a:p>
        </p:txBody>
      </p:sp>
      <p:pic>
        <p:nvPicPr>
          <p:cNvPr id="26" name="Рисунок 25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177"/>
          <a:stretch>
            <a:fillRect/>
          </a:stretch>
        </p:blipFill>
        <p:spPr>
          <a:xfrm flipH="1" flipV="1">
            <a:off x="6290618" y="4189500"/>
            <a:ext cx="954000" cy="9540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8775" y="2718921"/>
            <a:ext cx="5866765" cy="561280"/>
          </a:xfrm>
        </p:spPr>
        <p:txBody>
          <a:bodyPr/>
          <a:lstStyle/>
          <a:p>
            <a:r>
              <a:rPr lang="ru-RU" dirty="0" smtClean="0"/>
              <a:t>Мария Смыслова</a:t>
            </a:r>
            <a:br>
              <a:rPr lang="ru-RU" dirty="0" smtClean="0"/>
            </a:br>
            <a:r>
              <a:rPr lang="ru-RU" dirty="0" smtClean="0"/>
              <a:t>Ксения Сороколетова </a:t>
            </a:r>
            <a:br>
              <a:rPr lang="ru-RU" dirty="0" smtClean="0"/>
            </a:br>
            <a:r>
              <a:rPr lang="ru-RU" dirty="0" smtClean="0"/>
              <a:t>Константин Чиликов </a:t>
            </a:r>
            <a:br>
              <a:rPr lang="ru-RU" dirty="0" smtClean="0"/>
            </a:br>
            <a:r>
              <a:rPr lang="ru-RU" dirty="0" smtClean="0"/>
              <a:t>Дмитрий Ли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Бизнес практики СИБУРа</a:t>
            </a:r>
            <a:endParaRPr lang="ru-RU" dirty="0"/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r="200"/>
          <a:stretch>
            <a:fillRect/>
          </a:stretch>
        </p:blipFill>
        <p:spPr>
          <a:xfrm flipH="1" flipV="1">
            <a:off x="7246096" y="4189500"/>
            <a:ext cx="954000" cy="954000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675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7246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1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3938"/>
            <a:ext cx="5887452" cy="333970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ea typeface="+mn-ea"/>
                <a:cs typeface="+mn-cs"/>
              </a:rPr>
              <a:t>Веб-версия: </a:t>
            </a:r>
            <a:r>
              <a:rPr lang="ru-RU" sz="2800" dirty="0">
                <a:solidFill>
                  <a:schemeClr val="accent6"/>
                </a:solidFill>
                <a:ea typeface="+mn-ea"/>
                <a:cs typeface="+mn-cs"/>
              </a:rPr>
              <a:t>Профиль</a:t>
            </a:r>
            <a:br>
              <a:rPr lang="ru-RU" sz="2800" dirty="0">
                <a:solidFill>
                  <a:schemeClr val="accent6"/>
                </a:solidFill>
                <a:ea typeface="+mn-ea"/>
                <a:cs typeface="+mn-cs"/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BF7C3825-6F82-4262-8616-F7EE6F72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6396" y="594475"/>
            <a:ext cx="1967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Статус присутствия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7184" y="594476"/>
            <a:ext cx="1528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Дата</a:t>
            </a:r>
            <a:r>
              <a:rPr lang="en-US" sz="1400" b="1" dirty="0">
                <a:ea typeface="Roboto" panose="02000000000000000000" pitchFamily="2" charset="0"/>
                <a:sym typeface="Helvetica Neue"/>
              </a:rPr>
              <a:t> </a:t>
            </a:r>
            <a:r>
              <a:rPr lang="ru-RU" sz="1400" b="1" dirty="0">
                <a:ea typeface="Roboto" panose="02000000000000000000" pitchFamily="2" charset="0"/>
                <a:sym typeface="Helvetica Neue"/>
              </a:rPr>
              <a:t>рождения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514912" y="896164"/>
            <a:ext cx="568759" cy="774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737861" y="896164"/>
            <a:ext cx="515003" cy="774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93364" y="1450533"/>
            <a:ext cx="1767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Должность, функция, контакты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>
            <a:off x="6710071" y="1952041"/>
            <a:ext cx="783293" cy="4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493364" y="2676208"/>
            <a:ext cx="1158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Структура отдела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3" name="Прямая со стрелкой 12"/>
          <p:cNvCxnSpPr>
            <a:cxnSpLocks/>
            <a:stCxn id="12" idx="1"/>
          </p:cNvCxnSpPr>
          <p:nvPr/>
        </p:nvCxnSpPr>
        <p:spPr>
          <a:xfrm flipH="1" flipV="1">
            <a:off x="5083671" y="2759762"/>
            <a:ext cx="2409693" cy="178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79781" y="3563505"/>
            <a:ext cx="1162308" cy="53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Отзывы «Спасибо»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93363" y="3557459"/>
            <a:ext cx="170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О сотруднике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6" name="Прямая со стрелкой 15"/>
          <p:cNvCxnSpPr>
            <a:stCxn id="18" idx="3"/>
          </p:cNvCxnSpPr>
          <p:nvPr/>
        </p:nvCxnSpPr>
        <p:spPr>
          <a:xfrm>
            <a:off x="1223500" y="3257793"/>
            <a:ext cx="1722900" cy="288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223500" y="3820160"/>
            <a:ext cx="2060858" cy="371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79780" y="3103904"/>
            <a:ext cx="943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Подарки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9" name="Прямая со стрелкой 18"/>
          <p:cNvCxnSpPr>
            <a:stCxn id="15" idx="1"/>
          </p:cNvCxnSpPr>
          <p:nvPr/>
        </p:nvCxnSpPr>
        <p:spPr>
          <a:xfrm flipH="1" flipV="1">
            <a:off x="5083671" y="3686439"/>
            <a:ext cx="2409692" cy="24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96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4700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73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Веб</a:t>
            </a:r>
            <a:r>
              <a:rPr lang="ru-RU" sz="2800" dirty="0"/>
              <a:t>-версия</a:t>
            </a: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BF7C3825-6F82-4262-8616-F7EE6F72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434" y="782577"/>
            <a:ext cx="4547131" cy="3697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20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2304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7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Веб</a:t>
            </a:r>
            <a:r>
              <a:rPr lang="ru-RU" sz="2800" dirty="0"/>
              <a:t>-версия</a:t>
            </a: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BF7C3825-6F82-4262-8616-F7EE6F72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434" y="782577"/>
            <a:ext cx="4547131" cy="3697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97986" y="4016673"/>
            <a:ext cx="1225848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Табло </a:t>
            </a:r>
            <a:br>
              <a:rPr lang="ru-RU" sz="1400" b="1" dirty="0">
                <a:ea typeface="Roboto" panose="02000000000000000000" pitchFamily="2" charset="0"/>
                <a:sym typeface="Helvetica Neue"/>
              </a:rPr>
            </a:br>
            <a:r>
              <a:rPr lang="ru-RU" sz="1400" b="1" dirty="0">
                <a:ea typeface="Roboto" panose="02000000000000000000" pitchFamily="2" charset="0"/>
                <a:sym typeface="Helvetica Neue"/>
              </a:rPr>
              <a:t>безопасности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7986" y="1202721"/>
            <a:ext cx="60753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ea typeface="Roboto" panose="02000000000000000000" pitchFamily="2" charset="0"/>
                <a:sym typeface="Helvetica Neue"/>
              </a:rPr>
              <a:t>Stories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566559" y="4122821"/>
            <a:ext cx="887883" cy="72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524000" y="1341638"/>
            <a:ext cx="1724526" cy="166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418364" y="1660415"/>
            <a:ext cx="967401" cy="2174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97986" y="1556301"/>
            <a:ext cx="51135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Меню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7986" y="849141"/>
            <a:ext cx="424027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Пост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402057" y="978656"/>
            <a:ext cx="1846469" cy="179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368187" y="1105652"/>
            <a:ext cx="1653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Мотивационная витрина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06779" y="421258"/>
            <a:ext cx="723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Поиск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8187" y="2882386"/>
            <a:ext cx="9973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Roboto" panose="02000000000000000000" pitchFamily="2" charset="0"/>
                <a:sym typeface="Helvetica Neue"/>
              </a:rPr>
              <a:t>Сервисы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3711858" y="572591"/>
            <a:ext cx="394921" cy="219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6007768" y="1354293"/>
            <a:ext cx="1388221" cy="63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4" idx="1"/>
          </p:cNvCxnSpPr>
          <p:nvPr/>
        </p:nvCxnSpPr>
        <p:spPr>
          <a:xfrm flipH="1" flipV="1">
            <a:off x="5670884" y="1714014"/>
            <a:ext cx="1697303" cy="1322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234487" y="404342"/>
            <a:ext cx="957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КЛИК360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29" name="Прямая со стрелкой 28"/>
          <p:cNvCxnSpPr>
            <a:stCxn id="28" idx="1"/>
          </p:cNvCxnSpPr>
          <p:nvPr/>
        </p:nvCxnSpPr>
        <p:spPr>
          <a:xfrm flipH="1">
            <a:off x="5013158" y="558231"/>
            <a:ext cx="221329" cy="276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Нижний колонтитул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66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9147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Мобильное</a:t>
            </a:r>
            <a:r>
              <a:rPr lang="ru-RU" sz="2800" dirty="0"/>
              <a:t> приложение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798" y="1032719"/>
            <a:ext cx="1762402" cy="3524803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78" y="1112293"/>
            <a:ext cx="1544499" cy="3342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4394579" y="1774210"/>
            <a:ext cx="607325" cy="3411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cxnSp>
        <p:nvCxnSpPr>
          <p:cNvPr id="13" name="Google Shape;453;p46"/>
          <p:cNvCxnSpPr/>
          <p:nvPr/>
        </p:nvCxnSpPr>
        <p:spPr>
          <a:xfrm rot="10800000">
            <a:off x="2974548" y="1905370"/>
            <a:ext cx="612727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15" name="Прямоугольник 14"/>
          <p:cNvSpPr/>
          <p:nvPr/>
        </p:nvSpPr>
        <p:spPr>
          <a:xfrm>
            <a:off x="2077151" y="1726921"/>
            <a:ext cx="938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Истории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17" name="Google Shape;453;p46"/>
          <p:cNvCxnSpPr/>
          <p:nvPr/>
        </p:nvCxnSpPr>
        <p:spPr>
          <a:xfrm rot="10800000">
            <a:off x="2991878" y="2488722"/>
            <a:ext cx="612727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19" name="Прямоугольник 18"/>
          <p:cNvSpPr/>
          <p:nvPr/>
        </p:nvSpPr>
        <p:spPr>
          <a:xfrm>
            <a:off x="1735313" y="2310273"/>
            <a:ext cx="1295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Именинники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24" name="Google Shape;453;p46"/>
          <p:cNvCxnSpPr/>
          <p:nvPr/>
        </p:nvCxnSpPr>
        <p:spPr>
          <a:xfrm>
            <a:off x="5570641" y="1394149"/>
            <a:ext cx="570850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25" name="Прямоугольник 24"/>
          <p:cNvSpPr/>
          <p:nvPr/>
        </p:nvSpPr>
        <p:spPr>
          <a:xfrm>
            <a:off x="6162156" y="1261420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КЛИК 360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26" name="Google Shape;453;p46"/>
          <p:cNvCxnSpPr/>
          <p:nvPr/>
        </p:nvCxnSpPr>
        <p:spPr>
          <a:xfrm>
            <a:off x="5570641" y="1639913"/>
            <a:ext cx="570850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27" name="Прямоугольник 26"/>
          <p:cNvSpPr/>
          <p:nvPr/>
        </p:nvSpPr>
        <p:spPr>
          <a:xfrm>
            <a:off x="6162156" y="1507184"/>
            <a:ext cx="903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Постинг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28" name="Google Shape;453;p46"/>
          <p:cNvCxnSpPr/>
          <p:nvPr/>
        </p:nvCxnSpPr>
        <p:spPr>
          <a:xfrm>
            <a:off x="5253789" y="4221614"/>
            <a:ext cx="863754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29" name="Прямоугольник 28"/>
          <p:cNvSpPr/>
          <p:nvPr/>
        </p:nvSpPr>
        <p:spPr>
          <a:xfrm>
            <a:off x="6138208" y="4088885"/>
            <a:ext cx="10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Профиль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30" name="Google Shape;453;p46"/>
          <p:cNvCxnSpPr/>
          <p:nvPr/>
        </p:nvCxnSpPr>
        <p:spPr>
          <a:xfrm flipH="1">
            <a:off x="2946041" y="4221614"/>
            <a:ext cx="936148" cy="5134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31" name="Прямоугольник 30"/>
          <p:cNvSpPr/>
          <p:nvPr/>
        </p:nvSpPr>
        <p:spPr>
          <a:xfrm>
            <a:off x="1423801" y="4063539"/>
            <a:ext cx="1587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Лента новостей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34" name="Google Shape;453;p46"/>
          <p:cNvCxnSpPr/>
          <p:nvPr/>
        </p:nvCxnSpPr>
        <p:spPr>
          <a:xfrm flipH="1" flipV="1">
            <a:off x="2946041" y="3737703"/>
            <a:ext cx="1256991" cy="438296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36" name="Прямоугольник 35"/>
          <p:cNvSpPr/>
          <p:nvPr/>
        </p:nvSpPr>
        <p:spPr>
          <a:xfrm>
            <a:off x="2260001" y="356834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Поиск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38" name="Google Shape;453;p46"/>
          <p:cNvCxnSpPr/>
          <p:nvPr/>
        </p:nvCxnSpPr>
        <p:spPr>
          <a:xfrm flipV="1">
            <a:off x="4916905" y="3773606"/>
            <a:ext cx="1169996" cy="448008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40" name="Прямоугольник 39"/>
          <p:cNvSpPr/>
          <p:nvPr/>
        </p:nvSpPr>
        <p:spPr>
          <a:xfrm>
            <a:off x="6082573" y="3631777"/>
            <a:ext cx="1385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Уведомления</a:t>
            </a:r>
            <a:endParaRPr lang="ru-RU" sz="1400" b="1" dirty="0">
              <a:ea typeface="Roboto" panose="02000000000000000000" pitchFamily="2" charset="0"/>
            </a:endParaRPr>
          </a:p>
        </p:txBody>
      </p:sp>
      <p:cxnSp>
        <p:nvCxnSpPr>
          <p:cNvPr id="42" name="Google Shape;453;p46"/>
          <p:cNvCxnSpPr/>
          <p:nvPr/>
        </p:nvCxnSpPr>
        <p:spPr>
          <a:xfrm flipV="1">
            <a:off x="4572000" y="3325499"/>
            <a:ext cx="1524001" cy="8505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triangle" w="sm" len="sm"/>
            <a:tailEnd type="none" w="sm" len="sm"/>
          </a:ln>
        </p:spPr>
      </p:cxnSp>
      <p:sp>
        <p:nvSpPr>
          <p:cNvPr id="43" name="Прямоугольник 42"/>
          <p:cNvSpPr/>
          <p:nvPr/>
        </p:nvSpPr>
        <p:spPr>
          <a:xfrm>
            <a:off x="6091673" y="3183670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Чаты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98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9614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1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Мобильное приложение: </a:t>
            </a:r>
            <a:r>
              <a:rPr lang="ru-RU" sz="2800" dirty="0">
                <a:solidFill>
                  <a:schemeClr val="accent6"/>
                </a:solidFill>
              </a:rPr>
              <a:t>Новости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98795" y="1221952"/>
            <a:ext cx="7711016" cy="3380090"/>
            <a:chOff x="446395" y="828667"/>
            <a:chExt cx="8155582" cy="357496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395" y="829382"/>
              <a:ext cx="1762402" cy="3524803"/>
            </a:xfrm>
            <a:prstGeom prst="round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7137" y="828667"/>
              <a:ext cx="1763116" cy="3526232"/>
            </a:xfrm>
            <a:prstGeom prst="round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67A89C0-EDB1-41DA-8AEE-947931AD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8158" y="877955"/>
              <a:ext cx="1554547" cy="347623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DC174B8-09E9-4D3C-8B66-14BDFBD8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5818" y="877955"/>
              <a:ext cx="1554548" cy="347623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058" y="828667"/>
              <a:ext cx="1763116" cy="3526232"/>
            </a:xfrm>
            <a:prstGeom prst="roundRect">
              <a:avLst/>
            </a:prstGeom>
          </p:spPr>
        </p:pic>
        <p:pic>
          <p:nvPicPr>
            <p:cNvPr id="11" name="Рисунок 10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BA334A08-CE48-46AC-A547-8EF14226A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2854" y="877955"/>
              <a:ext cx="1555041" cy="35256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6F91839-5AEF-4E26-8716-098AE908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9575" y="829382"/>
              <a:ext cx="1762402" cy="3524803"/>
            </a:xfrm>
            <a:prstGeom prst="round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26" r="-926" b="1"/>
            <a:stretch/>
          </p:blipFill>
          <p:spPr>
            <a:xfrm>
              <a:off x="6935398" y="877956"/>
              <a:ext cx="1583761" cy="3389244"/>
            </a:xfrm>
            <a:prstGeom prst="round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963692" y="891888"/>
            <a:ext cx="93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Новости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7427" y="891888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КЛИК 360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2589" y="891888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Чаты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03649" y="891888"/>
            <a:ext cx="1745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ea typeface="Roboto" panose="02000000000000000000" pitchFamily="2" charset="0"/>
                <a:sym typeface="Helvetica Neue"/>
              </a:rPr>
              <a:t>Поиск и Сервисы</a:t>
            </a:r>
            <a:endParaRPr lang="ru-RU" sz="1400" b="1" dirty="0">
              <a:ea typeface="Roboto" panose="02000000000000000000" pitchFamily="2" charset="0"/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9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898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Типы</a:t>
            </a:r>
            <a:r>
              <a:rPr lang="ru-RU" sz="2800" dirty="0"/>
              <a:t> постов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349" y="1116765"/>
            <a:ext cx="4109876" cy="2735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Текст 7"/>
          <p:cNvSpPr txBox="1">
            <a:spLocks/>
          </p:cNvSpPr>
          <p:nvPr/>
        </p:nvSpPr>
        <p:spPr>
          <a:xfrm>
            <a:off x="853439" y="945629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Стандартный пост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возможностью приложить фото/видео или документ </a:t>
            </a:r>
          </a:p>
        </p:txBody>
      </p:sp>
      <p:sp>
        <p:nvSpPr>
          <p:cNvPr id="11" name="Текст 8"/>
          <p:cNvSpPr txBox="1">
            <a:spLocks/>
          </p:cNvSpPr>
          <p:nvPr/>
        </p:nvSpPr>
        <p:spPr>
          <a:xfrm>
            <a:off x="853439" y="1452128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Статья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больших текстов, с возможностью вставить фото и видео</a:t>
            </a:r>
          </a:p>
        </p:txBody>
      </p:sp>
      <p:sp>
        <p:nvSpPr>
          <p:cNvPr id="12" name="Текст 9"/>
          <p:cNvSpPr txBox="1">
            <a:spLocks/>
          </p:cNvSpPr>
          <p:nvPr/>
        </p:nvSpPr>
        <p:spPr>
          <a:xfrm>
            <a:off x="853439" y="1958627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Опрос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если нужно проголосовать</a:t>
            </a:r>
          </a:p>
        </p:txBody>
      </p:sp>
      <p:sp>
        <p:nvSpPr>
          <p:cNvPr id="15" name="Текст 11"/>
          <p:cNvSpPr txBox="1">
            <a:spLocks/>
          </p:cNvSpPr>
          <p:nvPr/>
        </p:nvSpPr>
        <p:spPr>
          <a:xfrm>
            <a:off x="853439" y="2971625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Мероприятие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анонс и запись на мероприятие </a:t>
            </a:r>
          </a:p>
        </p:txBody>
      </p:sp>
      <p:sp>
        <p:nvSpPr>
          <p:cNvPr id="16" name="Текст 12"/>
          <p:cNvSpPr txBox="1">
            <a:spLocks/>
          </p:cNvSpPr>
          <p:nvPr/>
        </p:nvSpPr>
        <p:spPr>
          <a:xfrm>
            <a:off x="362888" y="4047546"/>
            <a:ext cx="4036391" cy="488950"/>
          </a:xfrm>
          <a:prstGeom prst="rect">
            <a:avLst/>
          </a:prstGeom>
          <a:noFill/>
        </p:spPr>
        <p:txBody>
          <a:bodyPr vert="horz" lIns="7200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 посты можно сделать отложенными </a:t>
            </a:r>
            <a:b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во времени</a:t>
            </a:r>
          </a:p>
        </p:txBody>
      </p:sp>
      <p:sp>
        <p:nvSpPr>
          <p:cNvPr id="17" name="Текст 13"/>
          <p:cNvSpPr txBox="1">
            <a:spLocks/>
          </p:cNvSpPr>
          <p:nvPr/>
        </p:nvSpPr>
        <p:spPr>
          <a:xfrm>
            <a:off x="853439" y="3478126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Викторина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проверка знаний в игровом формате</a:t>
            </a:r>
          </a:p>
        </p:txBody>
      </p:sp>
      <p:sp>
        <p:nvSpPr>
          <p:cNvPr id="18" name="Текст 14"/>
          <p:cNvSpPr txBox="1">
            <a:spLocks/>
          </p:cNvSpPr>
          <p:nvPr/>
        </p:nvSpPr>
        <p:spPr>
          <a:xfrm>
            <a:off x="354013" y="1010104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Текст 15"/>
          <p:cNvSpPr txBox="1">
            <a:spLocks/>
          </p:cNvSpPr>
          <p:nvPr/>
        </p:nvSpPr>
        <p:spPr>
          <a:xfrm>
            <a:off x="354013" y="1516603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Текст 16"/>
          <p:cNvSpPr txBox="1">
            <a:spLocks/>
          </p:cNvSpPr>
          <p:nvPr/>
        </p:nvSpPr>
        <p:spPr>
          <a:xfrm>
            <a:off x="354013" y="2023102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Текст 17"/>
          <p:cNvSpPr txBox="1">
            <a:spLocks/>
          </p:cNvSpPr>
          <p:nvPr/>
        </p:nvSpPr>
        <p:spPr>
          <a:xfrm>
            <a:off x="354013" y="2529601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Текст 18"/>
          <p:cNvSpPr txBox="1">
            <a:spLocks/>
          </p:cNvSpPr>
          <p:nvPr/>
        </p:nvSpPr>
        <p:spPr>
          <a:xfrm>
            <a:off x="354013" y="3036100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Текст 19"/>
          <p:cNvSpPr txBox="1">
            <a:spLocks/>
          </p:cNvSpPr>
          <p:nvPr/>
        </p:nvSpPr>
        <p:spPr>
          <a:xfrm>
            <a:off x="354013" y="3542601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Текст 35"/>
          <p:cNvSpPr txBox="1">
            <a:spLocks/>
          </p:cNvSpPr>
          <p:nvPr/>
        </p:nvSpPr>
        <p:spPr>
          <a:xfrm>
            <a:off x="853439" y="2465126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Сбор мнений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если нужно собрать вопросы и выбрать самые интересные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229726" y="2465127"/>
            <a:ext cx="802106" cy="126466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59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161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/>
              <a:t>Истории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4" y="1826336"/>
            <a:ext cx="39548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/>
              <a:t>Привычный </a:t>
            </a:r>
            <a:r>
              <a:rPr lang="ru-RU" sz="1200" dirty="0"/>
              <a:t>формат контента, чтобы подсветить актуальные инфо-поводы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sz="1200" dirty="0" smtClean="0"/>
              <a:t>Эффективный </a:t>
            </a:r>
            <a:r>
              <a:rPr lang="ru-RU" sz="1200" dirty="0"/>
              <a:t>инструмент увеличения охвата, </a:t>
            </a:r>
            <a:r>
              <a:rPr lang="ru-RU" sz="1200" dirty="0" smtClean="0"/>
              <a:t>вовлеченности </a:t>
            </a:r>
            <a:r>
              <a:rPr lang="ru-RU" sz="1200" dirty="0"/>
              <a:t>и узнаваемости аккаунта, т.к. в нашей сети Истории </a:t>
            </a:r>
            <a:r>
              <a:rPr lang="ru-RU" sz="1200" b="1" dirty="0">
                <a:solidFill>
                  <a:schemeClr val="accent6"/>
                </a:solidFill>
              </a:rPr>
              <a:t>видят все пользователи</a:t>
            </a:r>
            <a:r>
              <a:rPr lang="ru-RU" sz="1200" dirty="0"/>
              <a:t>, вне зависимости от того подписаны они на аккаунт или нет. </a:t>
            </a:r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291" y="511522"/>
            <a:ext cx="2041196" cy="3495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51" y="494365"/>
            <a:ext cx="2126926" cy="35128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428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9109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883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Группы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4" y="1527175"/>
            <a:ext cx="3954810" cy="2323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/>
              <a:t>Открытая</a:t>
            </a:r>
          </a:p>
          <a:p>
            <a:r>
              <a:rPr lang="ru-RU" sz="1200" dirty="0" smtClean="0"/>
              <a:t>В </a:t>
            </a:r>
            <a:r>
              <a:rPr lang="ru-RU" sz="1200" dirty="0"/>
              <a:t>открытую группу могут вступить все желающие пользователи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600" b="1" dirty="0" smtClean="0"/>
              <a:t>Закрытая</a:t>
            </a:r>
          </a:p>
          <a:p>
            <a:r>
              <a:rPr lang="ru-RU" sz="1200" dirty="0" smtClean="0"/>
              <a:t>В </a:t>
            </a:r>
            <a:r>
              <a:rPr lang="ru-RU" sz="1200" dirty="0"/>
              <a:t>закрытую группу можно вступить по приглашению или подав заявку. </a:t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b="1" dirty="0" smtClean="0"/>
              <a:t>Частная</a:t>
            </a:r>
          </a:p>
          <a:p>
            <a:r>
              <a:rPr lang="ru-RU" sz="1200" dirty="0" smtClean="0"/>
              <a:t>В </a:t>
            </a:r>
            <a:r>
              <a:rPr lang="ru-RU" sz="1200" dirty="0"/>
              <a:t>частную группу можно попасть только по приглашению администратора. </a:t>
            </a:r>
            <a:br>
              <a:rPr lang="ru-RU" sz="1200" dirty="0"/>
            </a:br>
            <a:endParaRPr lang="ru-RU" sz="7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753339" y="1038484"/>
            <a:ext cx="4031886" cy="2696119"/>
            <a:chOff x="4313584" y="925136"/>
            <a:chExt cx="4471641" cy="299018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3584" y="925136"/>
              <a:ext cx="4471641" cy="29901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Прямоугольник 8"/>
            <p:cNvSpPr/>
            <p:nvPr/>
          </p:nvSpPr>
          <p:spPr bwMode="auto">
            <a:xfrm>
              <a:off x="4748463" y="2205789"/>
              <a:ext cx="1443790" cy="1524000"/>
            </a:xfrm>
            <a:prstGeom prst="rect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46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5628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9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Чаты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4" y="1779520"/>
            <a:ext cx="39548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Особенность наших чатов – возможность пересылки крупных файлов.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Файл </a:t>
            </a:r>
            <a:r>
              <a:rPr lang="ru-RU" sz="1200" dirty="0"/>
              <a:t>размером </a:t>
            </a:r>
            <a:r>
              <a:rPr lang="ru-RU" sz="1200" b="1" dirty="0">
                <a:solidFill>
                  <a:schemeClr val="accent6"/>
                </a:solidFill>
              </a:rPr>
              <a:t>до 500 </a:t>
            </a:r>
            <a:r>
              <a:rPr lang="ru-RU" sz="1200" b="1" dirty="0" err="1">
                <a:solidFill>
                  <a:schemeClr val="accent6"/>
                </a:solidFill>
              </a:rPr>
              <a:t>мб</a:t>
            </a:r>
            <a:r>
              <a:rPr lang="ru-RU" sz="1200" b="1" dirty="0">
                <a:solidFill>
                  <a:schemeClr val="accent6"/>
                </a:solidFill>
              </a:rPr>
              <a:t> </a:t>
            </a:r>
            <a:r>
              <a:rPr lang="ru-RU" sz="1200" dirty="0"/>
              <a:t>спокойно пройдёт в чате. Это удобно, особенно если нужно поделиться крупным файлом с разными коллегами. Создайте групповой чат и отправьте файл туда. </a:t>
            </a:r>
            <a:endParaRPr lang="ru-RU" sz="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995" y="1310980"/>
            <a:ext cx="4364010" cy="1927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91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45244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9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Поиск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4" y="1619099"/>
            <a:ext cx="298077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Контакты сотрудников, 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новости</a:t>
            </a:r>
            <a:r>
              <a:rPr lang="ru-RU" dirty="0"/>
              <a:t>, 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различные файлы, 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группы, 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и т.д.</a:t>
            </a:r>
            <a:endParaRPr lang="ru-RU" sz="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010" y="389527"/>
            <a:ext cx="5080415" cy="38930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6957391" y="326995"/>
            <a:ext cx="1569417" cy="2447924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78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7403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/>
              <a:t>КЛИК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8774" y="1354694"/>
            <a:ext cx="3603626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ea typeface="Roboto" panose="02000000000000000000" pitchFamily="2" charset="0"/>
              </a:rPr>
              <a:t>Деловая социальная сеть и </a:t>
            </a:r>
            <a:r>
              <a:rPr lang="ru-RU" altLang="ru-RU" sz="1600" b="1" dirty="0">
                <a:solidFill>
                  <a:schemeClr val="accent6"/>
                </a:solidFill>
                <a:ea typeface="Roboto" panose="02000000000000000000" pitchFamily="2" charset="0"/>
              </a:rPr>
              <a:t>пульс </a:t>
            </a:r>
            <a:r>
              <a:rPr lang="ru-RU" altLang="ru-RU" sz="1600" b="1" dirty="0" smtClean="0">
                <a:solidFill>
                  <a:schemeClr val="accent6"/>
                </a:solidFill>
                <a:ea typeface="Roboto" panose="02000000000000000000" pitchFamily="2" charset="0"/>
              </a:rPr>
              <a:t>компании</a:t>
            </a:r>
            <a:r>
              <a:rPr lang="ru-RU" altLang="ru-RU" sz="1600" dirty="0">
                <a:ea typeface="Roboto" panose="02000000000000000000" pitchFamily="2" charset="0"/>
              </a:rPr>
              <a:t/>
            </a:r>
            <a:br>
              <a:rPr lang="ru-RU" altLang="ru-RU" sz="1600" dirty="0">
                <a:ea typeface="Roboto" panose="02000000000000000000" pitchFamily="2" charset="0"/>
              </a:rPr>
            </a:br>
            <a:endParaRPr lang="ru-RU" altLang="ru-RU" sz="1600" dirty="0">
              <a:ea typeface="Roboto" panose="02000000000000000000" pitchFamily="2" charset="0"/>
            </a:endParaRPr>
          </a:p>
          <a:p>
            <a:pPr defTabSz="6096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ea typeface="Roboto" panose="02000000000000000000" pitchFamily="2" charset="0"/>
              </a:rPr>
              <a:t>Рабочее пространство, которое </a:t>
            </a:r>
            <a:r>
              <a:rPr lang="ru-RU" altLang="ru-RU" sz="1600" b="1" dirty="0">
                <a:solidFill>
                  <a:schemeClr val="accent6"/>
                </a:solidFill>
                <a:ea typeface="Roboto" panose="02000000000000000000" pitchFamily="2" charset="0"/>
              </a:rPr>
              <a:t>объединяет нас в одну команду </a:t>
            </a:r>
            <a:r>
              <a:rPr lang="ru-RU" altLang="ru-RU" sz="1600" dirty="0">
                <a:ea typeface="Roboto" panose="02000000000000000000" pitchFamily="2" charset="0"/>
              </a:rPr>
              <a:t>независимо от должности и </a:t>
            </a:r>
            <a:r>
              <a:rPr lang="ru-RU" altLang="ru-RU" sz="1600" dirty="0" smtClean="0">
                <a:ea typeface="Roboto" panose="02000000000000000000" pitchFamily="2" charset="0"/>
              </a:rPr>
              <a:t>географии</a:t>
            </a:r>
            <a:r>
              <a:rPr lang="ru-RU" altLang="ru-RU" sz="1600" dirty="0">
                <a:ea typeface="Roboto" panose="02000000000000000000" pitchFamily="2" charset="0"/>
              </a:rPr>
              <a:t/>
            </a:r>
            <a:br>
              <a:rPr lang="ru-RU" altLang="ru-RU" sz="1600" dirty="0">
                <a:ea typeface="Roboto" panose="02000000000000000000" pitchFamily="2" charset="0"/>
              </a:rPr>
            </a:br>
            <a:r>
              <a:rPr lang="ru-RU" altLang="ru-RU" sz="1600" dirty="0">
                <a:ea typeface="Roboto" panose="02000000000000000000" pitchFamily="2" charset="0"/>
              </a:rPr>
              <a:t/>
            </a:r>
            <a:br>
              <a:rPr lang="ru-RU" altLang="ru-RU" sz="1600" dirty="0">
                <a:ea typeface="Roboto" panose="02000000000000000000" pitchFamily="2" charset="0"/>
              </a:rPr>
            </a:br>
            <a:r>
              <a:rPr lang="ru-RU" altLang="ru-RU" sz="1600" dirty="0">
                <a:ea typeface="Roboto" panose="02000000000000000000" pitchFamily="2" charset="0"/>
              </a:rPr>
              <a:t>Здесь </a:t>
            </a:r>
            <a:r>
              <a:rPr lang="ru-RU" altLang="ru-RU" sz="1600" b="1" dirty="0">
                <a:solidFill>
                  <a:schemeClr val="accent6"/>
                </a:solidFill>
                <a:ea typeface="Roboto" panose="02000000000000000000" pitchFamily="2" charset="0"/>
              </a:rPr>
              <a:t>легко найти </a:t>
            </a:r>
            <a:r>
              <a:rPr lang="ru-RU" altLang="ru-RU" sz="1600" dirty="0">
                <a:ea typeface="Roboto" panose="02000000000000000000" pitchFamily="2" charset="0"/>
              </a:rPr>
              <a:t>нужные контакты, группу для общения и получать важную информацию. </a:t>
            </a:r>
          </a:p>
          <a:p>
            <a:endParaRPr lang="ru-RU" sz="1600" dirty="0"/>
          </a:p>
        </p:txBody>
      </p:sp>
      <p:grpSp>
        <p:nvGrpSpPr>
          <p:cNvPr id="8" name="Group 3"/>
          <p:cNvGrpSpPr>
            <a:grpSpLocks noChangeAspect="1"/>
          </p:cNvGrpSpPr>
          <p:nvPr/>
        </p:nvGrpSpPr>
        <p:grpSpPr>
          <a:xfrm>
            <a:off x="5648310" y="347883"/>
            <a:ext cx="2080275" cy="4115173"/>
            <a:chOff x="0" y="0"/>
            <a:chExt cx="2620010" cy="5182870"/>
          </a:xfrm>
        </p:grpSpPr>
        <p:sp>
          <p:nvSpPr>
            <p:cNvPr id="9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5"/>
            <p:cNvSpPr/>
            <p:nvPr/>
          </p:nvSpPr>
          <p:spPr>
            <a:xfrm>
              <a:off x="185421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2326" t="3013" r="-2375" b="2915"/>
              </a:stretch>
            </a:blipFill>
          </p:spPr>
        </p:sp>
        <p:sp>
          <p:nvSpPr>
            <p:cNvPr id="11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2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3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8B94"/>
            </a:solidFill>
          </p:spPr>
        </p: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37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792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Сервисы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4" y="1988195"/>
            <a:ext cx="2472658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/>
              <a:t>КЛИК – единая точка входа в сервисы </a:t>
            </a:r>
            <a:r>
              <a:rPr lang="ru-RU" dirty="0" smtClean="0"/>
              <a:t>компании</a:t>
            </a:r>
          </a:p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schemeClr val="accent6"/>
                </a:solidFill>
              </a:rPr>
              <a:t>Сервисы </a:t>
            </a:r>
            <a:r>
              <a:rPr lang="ru-RU" b="1" dirty="0">
                <a:solidFill>
                  <a:schemeClr val="accent6"/>
                </a:solidFill>
              </a:rPr>
              <a:t>постоянно </a:t>
            </a:r>
            <a:r>
              <a:rPr lang="ru-RU" b="1" dirty="0" smtClean="0">
                <a:solidFill>
                  <a:schemeClr val="accent6"/>
                </a:solidFill>
              </a:rPr>
              <a:t>добавляются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0799" y="339725"/>
            <a:ext cx="4650401" cy="40151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17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14932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Файлы – </a:t>
            </a:r>
            <a:br>
              <a:rPr lang="ru-RU" sz="2800" dirty="0"/>
            </a:br>
            <a:r>
              <a:rPr lang="ru-RU" sz="2800" dirty="0"/>
              <a:t>«облако»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4918" y="1198015"/>
            <a:ext cx="2596711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dirty="0"/>
              <a:t>У каждого сотрудника в </a:t>
            </a:r>
            <a:r>
              <a:rPr lang="ru-RU" sz="1200" dirty="0" smtClean="0"/>
              <a:t>есть </a:t>
            </a:r>
            <a:r>
              <a:rPr lang="ru-RU" sz="1200" dirty="0"/>
              <a:t>раздел «Мои файлы</a:t>
            </a:r>
            <a:r>
              <a:rPr lang="ru-RU" sz="1200" dirty="0" smtClean="0"/>
              <a:t>»</a:t>
            </a:r>
            <a:r>
              <a:rPr lang="en-US" sz="1200" dirty="0" smtClean="0"/>
              <a:t> </a:t>
            </a:r>
            <a:r>
              <a:rPr lang="ru-RU" sz="1200" dirty="0" smtClean="0"/>
              <a:t>– </a:t>
            </a:r>
            <a:r>
              <a:rPr lang="ru-RU" sz="1200" dirty="0"/>
              <a:t>это ваше </a:t>
            </a:r>
            <a:r>
              <a:rPr lang="ru-RU" sz="1200" b="1" dirty="0">
                <a:solidFill>
                  <a:schemeClr val="accent6"/>
                </a:solidFill>
              </a:rPr>
              <a:t>собственное «облако». </a:t>
            </a:r>
            <a:endParaRPr lang="ru-RU" sz="1200" b="1" dirty="0" smtClean="0">
              <a:solidFill>
                <a:schemeClr val="accent6"/>
              </a:solidFill>
            </a:endParaRPr>
          </a:p>
          <a:p>
            <a:pPr>
              <a:spcAft>
                <a:spcPts val="1000"/>
              </a:spcAft>
            </a:pPr>
            <a:r>
              <a:rPr lang="ru-RU" sz="1200" dirty="0" smtClean="0"/>
              <a:t>В </a:t>
            </a:r>
            <a:r>
              <a:rPr lang="ru-RU" sz="1200" dirty="0"/>
              <a:t>этот раздел можно </a:t>
            </a:r>
            <a:r>
              <a:rPr lang="ru-RU" sz="1200" b="1" dirty="0">
                <a:solidFill>
                  <a:schemeClr val="accent6"/>
                </a:solidFill>
              </a:rPr>
              <a:t>загружать любые документы. </a:t>
            </a:r>
            <a:endParaRPr lang="ru-RU" sz="1200" b="1" dirty="0" smtClean="0">
              <a:solidFill>
                <a:schemeClr val="accent6"/>
              </a:solidFill>
            </a:endParaRPr>
          </a:p>
          <a:p>
            <a:pPr>
              <a:spcAft>
                <a:spcPts val="1000"/>
              </a:spcAft>
            </a:pPr>
            <a:r>
              <a:rPr lang="ru-RU" sz="1200" dirty="0" smtClean="0"/>
              <a:t>При </a:t>
            </a:r>
            <a:r>
              <a:rPr lang="ru-RU" sz="1200" dirty="0"/>
              <a:t>этом каждый файл будет иметь свою </a:t>
            </a:r>
            <a:r>
              <a:rPr lang="ru-RU" sz="1200" b="1" dirty="0">
                <a:solidFill>
                  <a:schemeClr val="accent6"/>
                </a:solidFill>
              </a:rPr>
              <a:t>уникальную ссылку. </a:t>
            </a:r>
            <a:endParaRPr lang="ru-RU" sz="1200" b="1" dirty="0" smtClean="0">
              <a:solidFill>
                <a:schemeClr val="accent6"/>
              </a:solidFill>
            </a:endParaRPr>
          </a:p>
          <a:p>
            <a:pPr>
              <a:spcAft>
                <a:spcPts val="1000"/>
              </a:spcAft>
            </a:pPr>
            <a:r>
              <a:rPr lang="ru-RU" sz="1200" dirty="0" smtClean="0"/>
              <a:t>Фишка в </a:t>
            </a:r>
            <a:r>
              <a:rPr lang="ru-RU" sz="1200" dirty="0"/>
              <a:t>том, что в профиле этого сотрудника раздел с файлами виден только ему, но при этом он </a:t>
            </a:r>
            <a:r>
              <a:rPr lang="ru-RU" sz="1200" b="1" dirty="0">
                <a:solidFill>
                  <a:schemeClr val="accent6"/>
                </a:solidFill>
              </a:rPr>
              <a:t>может дать ссылку </a:t>
            </a:r>
            <a:r>
              <a:rPr lang="ru-RU" sz="1200" dirty="0"/>
              <a:t>на конкретный файл </a:t>
            </a:r>
            <a:r>
              <a:rPr lang="ru-RU" sz="1200" dirty="0" smtClean="0"/>
              <a:t>другому пользователю.</a:t>
            </a:r>
          </a:p>
          <a:p>
            <a:pPr>
              <a:spcAft>
                <a:spcPts val="1000"/>
              </a:spcAft>
            </a:pPr>
            <a:r>
              <a:rPr lang="ru-RU" sz="1200" dirty="0" smtClean="0"/>
              <a:t>Это </a:t>
            </a:r>
            <a:r>
              <a:rPr lang="ru-RU" sz="1200" dirty="0"/>
              <a:t>полезно, т.к. можно хранить много всего в своём профиле и при необходимости давать ссылки.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821" y="332133"/>
            <a:ext cx="4154905" cy="4135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236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8578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0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66983" name="Picture 7" descr="облако сл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4" y="410170"/>
            <a:ext cx="5601651" cy="42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6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9015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4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8416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Зачем</a:t>
            </a:r>
            <a:r>
              <a:rPr lang="ru-RU" sz="2800" dirty="0"/>
              <a:t> мне </a:t>
            </a:r>
            <a:r>
              <a:rPr lang="ru-RU" sz="2800" dirty="0">
                <a:solidFill>
                  <a:schemeClr val="accent1"/>
                </a:solidFill>
              </a:rPr>
              <a:t>нужен</a:t>
            </a:r>
            <a:r>
              <a:rPr lang="ru-RU" sz="2800" dirty="0"/>
              <a:t> КЛИК?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312696" y="663535"/>
            <a:ext cx="5398167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Case study</a:t>
            </a:r>
            <a:r>
              <a:rPr lang="ru-RU" sz="1600" b="1" dirty="0" smtClean="0"/>
              <a:t>: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 smtClean="0"/>
              <a:t>Вы </a:t>
            </a:r>
            <a:r>
              <a:rPr lang="ru-RU" sz="1200" dirty="0"/>
              <a:t>решили сложный </a:t>
            </a:r>
            <a:r>
              <a:rPr lang="ru-RU" sz="1200" dirty="0" smtClean="0"/>
              <a:t>челлендж, но </a:t>
            </a:r>
            <a:r>
              <a:rPr lang="ru-RU" sz="1200" dirty="0"/>
              <a:t>кто об этом знает? Только ваш непосредственный руководитель и ближайшие </a:t>
            </a:r>
            <a:r>
              <a:rPr lang="ru-RU" sz="1200" dirty="0" smtClean="0"/>
              <a:t>коллеги.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b="1" i="1" dirty="0" smtClean="0"/>
              <a:t>Что делать?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b="1" dirty="0" smtClean="0"/>
              <a:t>КЛИК</a:t>
            </a:r>
            <a:r>
              <a:rPr lang="ru-RU" sz="1600" b="1" dirty="0"/>
              <a:t>!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1. Опишите </a:t>
            </a:r>
            <a:r>
              <a:rPr lang="ru-RU" sz="1200" dirty="0"/>
              <a:t>свой кейс и опубликуйте на своей странице.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2. Отметьте </a:t>
            </a:r>
            <a:r>
              <a:rPr lang="ru-RU" sz="1200" dirty="0"/>
              <a:t>в посте группу своей функции и коллег, которые вам помогли</a:t>
            </a:r>
            <a:r>
              <a:rPr lang="ru-RU" sz="1200" dirty="0" smtClean="0"/>
              <a:t>. Это повысит охват. </a:t>
            </a:r>
            <a:br>
              <a:rPr lang="ru-RU" sz="1200" dirty="0" smtClean="0"/>
            </a:br>
            <a:r>
              <a:rPr lang="ru-RU" sz="1200" dirty="0" smtClean="0"/>
              <a:t>3. Напишите об этом в разные группы, которым этот кейс будет интересен.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b="1" dirty="0" smtClean="0"/>
              <a:t>Профит: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1. Вы расскажете о своём кейсе и получите заслуженное внимание </a:t>
            </a:r>
            <a:br>
              <a:rPr lang="ru-RU" sz="1200" dirty="0" smtClean="0"/>
            </a:br>
            <a:r>
              <a:rPr lang="ru-RU" sz="1200" dirty="0" smtClean="0"/>
              <a:t>2. О </a:t>
            </a:r>
            <a:r>
              <a:rPr lang="ru-RU" sz="1200" dirty="0"/>
              <a:t>вас узнают не только на вашем предприятии, но </a:t>
            </a:r>
            <a:r>
              <a:rPr lang="ru-RU" sz="1200" dirty="0" smtClean="0"/>
              <a:t>и в Большом </a:t>
            </a:r>
            <a:r>
              <a:rPr lang="ru-RU" sz="1200" dirty="0" err="1" smtClean="0"/>
              <a:t>СИБУРе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 smtClean="0"/>
              <a:t>3. Вы </a:t>
            </a:r>
            <a:r>
              <a:rPr lang="ru-RU" sz="1200" dirty="0"/>
              <a:t>покажете другим коллегам, что важно и нужно делиться своими </a:t>
            </a:r>
            <a:r>
              <a:rPr lang="ru-RU" sz="1200" dirty="0" smtClean="0"/>
              <a:t>новостями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1726590"/>
            <a:ext cx="360000" cy="36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82704" y="208659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Идеальный инструмент заявить </a:t>
            </a:r>
            <a:r>
              <a:rPr lang="ru-RU" sz="1600" b="1" dirty="0"/>
              <a:t>о </a:t>
            </a:r>
            <a:r>
              <a:rPr lang="ru-RU" sz="1600" b="1" dirty="0" smtClean="0"/>
              <a:t>себе, </a:t>
            </a:r>
            <a:r>
              <a:rPr lang="ru-RU" sz="1600" b="1" dirty="0"/>
              <a:t>о своих профессиональных успехах и обретённом опыте.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2576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8416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Зачем</a:t>
            </a:r>
            <a:r>
              <a:rPr lang="ru-RU" sz="2800" dirty="0"/>
              <a:t> мне нужен КЛИК?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2704" y="221958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/>
              <a:t>Развиваться и менять направление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1859580"/>
            <a:ext cx="360000" cy="3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1195" y="901815"/>
            <a:ext cx="5414029" cy="3431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Case study</a:t>
            </a:r>
            <a:r>
              <a:rPr lang="ru-RU" sz="1600" b="1" dirty="0" smtClean="0"/>
              <a:t>: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dirty="0" smtClean="0"/>
              <a:t>СИБУР – огромная компания.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Множество предприятий по всей стране (и не только), различные функции</a:t>
            </a:r>
            <a:r>
              <a:rPr lang="ru-RU" sz="1200" dirty="0"/>
              <a:t>.</a:t>
            </a:r>
            <a:endParaRPr lang="ru-RU" sz="1200" dirty="0" smtClean="0"/>
          </a:p>
          <a:p>
            <a:pPr>
              <a:spcAft>
                <a:spcPts val="600"/>
              </a:spcAft>
            </a:pPr>
            <a:r>
              <a:rPr lang="ru-RU" sz="1200" b="1" dirty="0" smtClean="0"/>
              <a:t>Здесь есть возможность вырасти или сменить направление. </a:t>
            </a:r>
          </a:p>
          <a:p>
            <a:pPr>
              <a:spcAft>
                <a:spcPts val="600"/>
              </a:spcAft>
            </a:pPr>
            <a:r>
              <a:rPr lang="ru-RU" sz="1200" b="1" dirty="0" smtClean="0"/>
              <a:t>Но как вы узнаете, </a:t>
            </a:r>
            <a:r>
              <a:rPr lang="ru-RU" sz="1200" dirty="0" smtClean="0"/>
              <a:t>в каком направлении вы хотите расти, если не сможете нигде про это прочитать?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b="1" dirty="0" smtClean="0"/>
              <a:t>КЛИК решает эту задачу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В социальной сети уже более 1000 групп.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Подпишитесь на всех руководителей и первыми узнаете, что они думают о развитии компании.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У всех функций есть свои сообщества, в которых они раскрывают внутреннюю кухню.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Вы можете прочитать о задачах, кейсах, пообщаться с кем-то из функции и узнать то ли это направление или нет.  </a:t>
            </a:r>
            <a:endParaRPr lang="ru-RU" sz="12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69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9835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8416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6"/>
                </a:solidFill>
              </a:rPr>
              <a:t>Зачем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accent1"/>
                </a:solidFill>
              </a:rPr>
              <a:t>мне нужен КЛИК</a:t>
            </a:r>
            <a:r>
              <a:rPr lang="ru-RU" sz="2800" dirty="0"/>
              <a:t>?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2704" y="221958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/>
              <a:t>Полезный помощник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1802364"/>
            <a:ext cx="360000" cy="3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91840" y="1171119"/>
            <a:ext cx="5493385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Case study</a:t>
            </a:r>
            <a:r>
              <a:rPr lang="ru-RU" sz="1600" b="1" dirty="0" smtClean="0"/>
              <a:t>: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 smtClean="0"/>
              <a:t>Ищете документы?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Пытаетесь понять, к кому обратиться за помощью?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Хотите задать вопрос большой аудитории? …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b="1" dirty="0" smtClean="0"/>
              <a:t>КЛИК решает и эти задачи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Ведь это социальная сеть и мессенджер в одном интерфейсе.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База знаний постоянно пополняется.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Поиск ищет всё: от новостей до тегов</a:t>
            </a:r>
            <a:r>
              <a:rPr lang="ru-RU" sz="1200" dirty="0"/>
              <a:t>.</a:t>
            </a:r>
            <a:endParaRPr lang="ru-RU" sz="1200" dirty="0" smtClean="0"/>
          </a:p>
          <a:p>
            <a:pPr>
              <a:spcAft>
                <a:spcPts val="600"/>
              </a:spcAft>
            </a:pPr>
            <a:r>
              <a:rPr lang="ru-RU" sz="1200" dirty="0" smtClean="0"/>
              <a:t>Если вы чего-то не нашли, значит этого в КЛИК ещё никто не загрузил. 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18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1512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2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703945" cy="672627"/>
          </a:xfrm>
        </p:spPr>
        <p:txBody>
          <a:bodyPr vert="horz"/>
          <a:lstStyle/>
          <a:p>
            <a:r>
              <a:rPr lang="ru-RU" sz="2800" dirty="0" smtClean="0"/>
              <a:t>Зачем мне </a:t>
            </a:r>
            <a:r>
              <a:rPr lang="ru-RU" sz="2800" dirty="0" smtClean="0">
                <a:solidFill>
                  <a:schemeClr val="accent6"/>
                </a:solidFill>
              </a:rPr>
              <a:t>нужен</a:t>
            </a:r>
            <a:r>
              <a:rPr lang="ru-RU" sz="2800" dirty="0" smtClean="0"/>
              <a:t> </a:t>
            </a:r>
            <a:r>
              <a:rPr lang="ru-RU" sz="2800" dirty="0"/>
              <a:t>КЛИК?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2704" y="221958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общение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324864" y="221958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поощрение 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367024" y="2219580"/>
            <a:ext cx="2829464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обмен опытом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731699" y="2219580"/>
            <a:ext cx="1847344" cy="350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файлообменник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8" y="1824271"/>
            <a:ext cx="360000" cy="3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25" y="1824271"/>
            <a:ext cx="360000" cy="360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6300599" y="3092655"/>
            <a:ext cx="1591945" cy="350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и ещё много зачем ещё… </a:t>
            </a:r>
            <a:br>
              <a:rPr lang="ru-RU" sz="1600" b="1" dirty="0" smtClean="0"/>
            </a:b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64824" y="3092655"/>
            <a:ext cx="1847344" cy="350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база знаний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847053" y="3092655"/>
            <a:ext cx="1847344" cy="350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фотобанк</a:t>
            </a:r>
            <a:endParaRPr lang="ru-RU" sz="16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1" y="1824271"/>
            <a:ext cx="360000" cy="3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36" y="2732655"/>
            <a:ext cx="360000" cy="36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44" y="2732655"/>
            <a:ext cx="360000" cy="36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99" y="2732655"/>
            <a:ext cx="360000" cy="36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1824271"/>
            <a:ext cx="360000" cy="360000"/>
          </a:xfrm>
          <a:prstGeom prst="rect">
            <a:avLst/>
          </a:prstGeom>
        </p:spPr>
      </p:pic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04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7960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1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095626" cy="672627"/>
          </a:xfrm>
        </p:spPr>
        <p:txBody>
          <a:bodyPr vert="horz"/>
          <a:lstStyle/>
          <a:p>
            <a:r>
              <a:rPr lang="ru-RU" sz="2800" dirty="0"/>
              <a:t>Почему люди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не </a:t>
            </a:r>
            <a:r>
              <a:rPr lang="ru-RU" sz="2800" dirty="0">
                <a:solidFill>
                  <a:schemeClr val="accent6"/>
                </a:solidFill>
              </a:rPr>
              <a:t>читают </a:t>
            </a:r>
            <a:r>
              <a:rPr lang="ru-RU" sz="2800" dirty="0"/>
              <a:t>текст?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393" r="16393"/>
          <a:stretch/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10" name="Текст 7"/>
          <p:cNvSpPr txBox="1">
            <a:spLocks/>
          </p:cNvSpPr>
          <p:nvPr/>
        </p:nvSpPr>
        <p:spPr>
          <a:xfrm>
            <a:off x="853439" y="1466798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3D4C"/>
              </a:buClr>
            </a:pPr>
            <a:r>
              <a:rPr lang="ru-RU" sz="1200" kern="0" dirty="0">
                <a:solidFill>
                  <a:srgbClr val="003D4C"/>
                </a:solidFill>
              </a:rPr>
              <a:t>Не учли контекст: </a:t>
            </a:r>
            <a:br>
              <a:rPr lang="ru-RU" sz="1200" kern="0" dirty="0">
                <a:solidFill>
                  <a:srgbClr val="003D4C"/>
                </a:solidFill>
              </a:rPr>
            </a:br>
            <a:r>
              <a:rPr lang="ru-RU" sz="1200" kern="0" dirty="0">
                <a:solidFill>
                  <a:srgbClr val="003D4C"/>
                </a:solidFill>
              </a:rPr>
              <a:t>- неудобное время </a:t>
            </a:r>
            <a:br>
              <a:rPr lang="ru-RU" sz="1200" kern="0" dirty="0">
                <a:solidFill>
                  <a:srgbClr val="003D4C"/>
                </a:solidFill>
              </a:rPr>
            </a:br>
            <a:r>
              <a:rPr lang="ru-RU" sz="1200" kern="0" dirty="0">
                <a:solidFill>
                  <a:srgbClr val="003D4C"/>
                </a:solidFill>
              </a:rPr>
              <a:t>- неудобное место</a:t>
            </a:r>
            <a:br>
              <a:rPr lang="ru-RU" sz="1200" kern="0" dirty="0">
                <a:solidFill>
                  <a:srgbClr val="003D4C"/>
                </a:solidFill>
              </a:rPr>
            </a:br>
            <a:r>
              <a:rPr lang="ru-RU" sz="1200" kern="0" dirty="0">
                <a:solidFill>
                  <a:srgbClr val="003D4C"/>
                </a:solidFill>
              </a:rPr>
              <a:t>- неудобный канал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Текст 8"/>
          <p:cNvSpPr txBox="1">
            <a:spLocks/>
          </p:cNvSpPr>
          <p:nvPr/>
        </p:nvSpPr>
        <p:spPr>
          <a:xfrm>
            <a:off x="853439" y="2258416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3D4C"/>
              </a:buClr>
            </a:pPr>
            <a:r>
              <a:rPr lang="ru-RU" sz="1200" kern="0" dirty="0">
                <a:solidFill>
                  <a:srgbClr val="003D4C"/>
                </a:solidFill>
              </a:rPr>
              <a:t>Текст водянистый, абстрактный. </a:t>
            </a:r>
            <a:r>
              <a:rPr lang="ru-RU" sz="1200" kern="0" dirty="0" smtClean="0">
                <a:solidFill>
                  <a:srgbClr val="003D4C"/>
                </a:solidFill>
              </a:rPr>
              <a:t/>
            </a:r>
            <a:br>
              <a:rPr lang="ru-RU" sz="1200" kern="0" dirty="0" smtClean="0">
                <a:solidFill>
                  <a:srgbClr val="003D4C"/>
                </a:solidFill>
              </a:rPr>
            </a:br>
            <a:r>
              <a:rPr lang="ru-RU" sz="1200" kern="0" dirty="0" smtClean="0">
                <a:solidFill>
                  <a:srgbClr val="003D4C"/>
                </a:solidFill>
              </a:rPr>
              <a:t>Нет </a:t>
            </a:r>
            <a:r>
              <a:rPr lang="ru-RU" sz="1200" kern="0" dirty="0">
                <a:solidFill>
                  <a:srgbClr val="003D4C"/>
                </a:solidFill>
              </a:rPr>
              <a:t>живых </a:t>
            </a:r>
            <a:r>
              <a:rPr lang="ru-RU" sz="1200" kern="0" dirty="0" smtClean="0">
                <a:solidFill>
                  <a:srgbClr val="003D4C"/>
                </a:solidFill>
              </a:rPr>
              <a:t>примеров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Текст 9"/>
          <p:cNvSpPr txBox="1">
            <a:spLocks/>
          </p:cNvSpPr>
          <p:nvPr/>
        </p:nvSpPr>
        <p:spPr>
          <a:xfrm>
            <a:off x="853439" y="2929002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3D4C"/>
              </a:buClr>
            </a:pPr>
            <a:r>
              <a:rPr lang="ru-RU" sz="1200" kern="0" dirty="0">
                <a:solidFill>
                  <a:srgbClr val="003D4C"/>
                </a:solidFill>
              </a:rPr>
              <a:t>Не подумали о полезном действии </a:t>
            </a:r>
            <a:r>
              <a:rPr lang="ru-RU" sz="1200" kern="0" dirty="0" smtClean="0">
                <a:solidFill>
                  <a:srgbClr val="003D4C"/>
                </a:solidFill>
              </a:rPr>
              <a:t/>
            </a:r>
            <a:br>
              <a:rPr lang="ru-RU" sz="1200" kern="0" dirty="0" smtClean="0">
                <a:solidFill>
                  <a:srgbClr val="003D4C"/>
                </a:solidFill>
              </a:rPr>
            </a:br>
            <a:r>
              <a:rPr lang="ru-RU" sz="1200" kern="0" dirty="0" smtClean="0">
                <a:solidFill>
                  <a:srgbClr val="003D4C"/>
                </a:solidFill>
              </a:rPr>
              <a:t>(</a:t>
            </a:r>
            <a:r>
              <a:rPr lang="ru-RU" sz="1200" kern="0" dirty="0">
                <a:solidFill>
                  <a:srgbClr val="003D4C"/>
                </a:solidFill>
              </a:rPr>
              <a:t>ни развлечения, ни практической пользы</a:t>
            </a:r>
            <a:r>
              <a:rPr lang="ru-RU" sz="1200" kern="0" dirty="0" smtClean="0">
                <a:solidFill>
                  <a:srgbClr val="003D4C"/>
                </a:solidFill>
              </a:rPr>
              <a:t>)</a:t>
            </a:r>
            <a:endParaRPr lang="ru-RU" sz="1200" kern="0" dirty="0">
              <a:solidFill>
                <a:srgbClr val="003D4C"/>
              </a:solidFill>
            </a:endParaRPr>
          </a:p>
        </p:txBody>
      </p:sp>
      <p:sp>
        <p:nvSpPr>
          <p:cNvPr id="13" name="Текст 11"/>
          <p:cNvSpPr txBox="1">
            <a:spLocks/>
          </p:cNvSpPr>
          <p:nvPr/>
        </p:nvSpPr>
        <p:spPr>
          <a:xfrm>
            <a:off x="853439" y="4166602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3D4C"/>
              </a:buClr>
            </a:pPr>
            <a:r>
              <a:rPr lang="ru-RU" sz="2000" kern="0" dirty="0">
                <a:solidFill>
                  <a:schemeClr val="accent6"/>
                </a:solidFill>
              </a:rPr>
              <a:t>И это не всё… </a:t>
            </a:r>
          </a:p>
        </p:txBody>
      </p:sp>
      <p:sp>
        <p:nvSpPr>
          <p:cNvPr id="15" name="Текст 14"/>
          <p:cNvSpPr txBox="1">
            <a:spLocks/>
          </p:cNvSpPr>
          <p:nvPr/>
        </p:nvSpPr>
        <p:spPr>
          <a:xfrm>
            <a:off x="354013" y="1531273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Текст 15"/>
          <p:cNvSpPr txBox="1">
            <a:spLocks/>
          </p:cNvSpPr>
          <p:nvPr/>
        </p:nvSpPr>
        <p:spPr>
          <a:xfrm>
            <a:off x="354013" y="2322891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Текст 16"/>
          <p:cNvSpPr txBox="1">
            <a:spLocks/>
          </p:cNvSpPr>
          <p:nvPr/>
        </p:nvSpPr>
        <p:spPr>
          <a:xfrm>
            <a:off x="354013" y="2993477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Текст 17"/>
          <p:cNvSpPr txBox="1">
            <a:spLocks/>
          </p:cNvSpPr>
          <p:nvPr/>
        </p:nvSpPr>
        <p:spPr>
          <a:xfrm>
            <a:off x="354013" y="3724578"/>
            <a:ext cx="35877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 b="1">
                <a:solidFill>
                  <a:schemeClr val="tx2"/>
                </a:solidFill>
                <a:latin typeface="+mn-lt"/>
              </a:defRPr>
            </a:lvl2pPr>
            <a:lvl3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3pPr>
            <a:lvl4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4pPr>
            <a:lvl5pPr marL="0" indent="0" algn="ctr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40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4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Текст 35"/>
          <p:cNvSpPr txBox="1">
            <a:spLocks/>
          </p:cNvSpPr>
          <p:nvPr/>
        </p:nvSpPr>
        <p:spPr>
          <a:xfrm>
            <a:off x="853439" y="3660103"/>
            <a:ext cx="3545841" cy="4889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3D4C"/>
              </a:buClr>
            </a:pPr>
            <a:r>
              <a:rPr lang="ru-RU" sz="1200" kern="0" dirty="0">
                <a:solidFill>
                  <a:srgbClr val="003D4C"/>
                </a:solidFill>
              </a:rPr>
              <a:t>Текст невозможно посмотреть по диагонали: полотно </a:t>
            </a:r>
            <a:r>
              <a:rPr lang="ru-RU" sz="1200" kern="0" dirty="0" smtClean="0">
                <a:solidFill>
                  <a:srgbClr val="003D4C"/>
                </a:solidFill>
              </a:rPr>
              <a:t>текста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31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386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1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 bwMode="auto">
          <a:xfrm>
            <a:off x="3048000" y="-1711"/>
            <a:ext cx="6096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87626" cy="672627"/>
          </a:xfrm>
        </p:spPr>
        <p:txBody>
          <a:bodyPr vert="horz"/>
          <a:lstStyle/>
          <a:p>
            <a:r>
              <a:rPr lang="ru-RU" sz="2800" dirty="0"/>
              <a:t>Почему люди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не </a:t>
            </a:r>
            <a:r>
              <a:rPr lang="ru-RU" sz="2800" dirty="0"/>
              <a:t>читают текст?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997" y="757417"/>
            <a:ext cx="2338831" cy="3363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870" y="757947"/>
            <a:ext cx="2268088" cy="3363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3892" r="3892"/>
          <a:stretch/>
        </p:blipFill>
        <p:spPr>
          <a:xfrm>
            <a:off x="358775" y="1862138"/>
            <a:ext cx="2689225" cy="26892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628" y="3936114"/>
            <a:ext cx="1328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Максим Ильяхов</a:t>
            </a: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09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73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smtClean="0"/>
              <a:t>«УНИВЕРСАЛЬНЫЕ ПРАВИЛА» </a:t>
            </a:r>
            <a:r>
              <a:rPr lang="ru-RU" b="0" dirty="0" smtClean="0"/>
              <a:t>КОНТЕНТА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33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68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82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07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trike="sngStrike" dirty="0" smtClean="0"/>
              <a:t>«УНИВЕРСАЛЬНЫЕ ПРАВИЛА» </a:t>
            </a:r>
            <a:r>
              <a:rPr lang="ru-RU" b="0" dirty="0" smtClean="0"/>
              <a:t>КОНТЕНТА</a:t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dirty="0" smtClean="0">
                <a:solidFill>
                  <a:srgbClr val="FF0000"/>
                </a:solidFill>
              </a:rPr>
              <a:t>ИХ НЕТ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47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1223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smtClean="0"/>
              <a:t>«ЗОЛОТЫЕ ПРАВИЛА» </a:t>
            </a:r>
            <a:r>
              <a:rPr lang="ru-RU" b="0" dirty="0" smtClean="0"/>
              <a:t>КОНТЕНТА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1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3022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2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accent1"/>
                </a:solidFill>
                <a:ea typeface="+mn-ea"/>
                <a:cs typeface="+mn-cs"/>
              </a:rPr>
              <a:t>КОНТЕНТ: </a:t>
            </a:r>
            <a:r>
              <a:rPr lang="ru-RU" sz="2800" dirty="0">
                <a:solidFill>
                  <a:schemeClr val="accent6"/>
                </a:solidFill>
                <a:ea typeface="+mn-ea"/>
                <a:cs typeface="+mn-cs"/>
              </a:rPr>
              <a:t>Два вопроса</a:t>
            </a:r>
            <a:r>
              <a:rPr lang="ru-RU" sz="2800" dirty="0">
                <a:solidFill>
                  <a:schemeClr val="accent1"/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accent1"/>
                </a:solidFill>
                <a:ea typeface="+mn-ea"/>
                <a:cs typeface="+mn-cs"/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22429" y="1375809"/>
            <a:ext cx="2253799" cy="3027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01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>Зачем этот пост? </a:t>
            </a:r>
            <a:br>
              <a:rPr lang="ru-RU" sz="1400" b="1" dirty="0" smtClean="0"/>
            </a:b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22429" y="2476676"/>
            <a:ext cx="2774960" cy="3027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Проинформировать сотрудника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50" y="2448042"/>
            <a:ext cx="360000" cy="36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>
            <a:off x="3754928" y="2116676"/>
            <a:ext cx="2600907" cy="3027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02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>А зачем это сотруднику?  </a:t>
            </a:r>
            <a:br>
              <a:rPr lang="ru-RU" sz="1400" b="1" dirty="0" smtClean="0"/>
            </a:b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35" y="2445376"/>
            <a:ext cx="360000" cy="36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6285" y="2088042"/>
            <a:ext cx="360000" cy="3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243" y="1756676"/>
            <a:ext cx="1941069" cy="1631324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36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7860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23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КОНТЕНТ: </a:t>
            </a:r>
            <a:r>
              <a:rPr lang="ru-RU" sz="2800" dirty="0">
                <a:solidFill>
                  <a:schemeClr val="accent6"/>
                </a:solidFill>
              </a:rPr>
              <a:t>Два вопроса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26" y="2445376"/>
            <a:ext cx="360000" cy="3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11" y="3097398"/>
            <a:ext cx="360000" cy="36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425" y="2088042"/>
            <a:ext cx="360000" cy="3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481" y="1658368"/>
            <a:ext cx="2036198" cy="18372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522429" y="1375809"/>
            <a:ext cx="2253799" cy="3027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01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>Зачем этот пост? </a:t>
            </a:r>
            <a:br>
              <a:rPr lang="ru-RU" sz="1400" b="1" dirty="0" smtClean="0"/>
            </a:b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754928" y="2116676"/>
            <a:ext cx="2600907" cy="3027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02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>А зачем это сотруднику?  </a:t>
            </a:r>
            <a:br>
              <a:rPr lang="ru-RU" sz="1400" b="1" dirty="0" smtClean="0"/>
            </a:b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41398" y="2474010"/>
            <a:ext cx="3153352" cy="30273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Решает конкретную (одну) задачу</a:t>
            </a:r>
            <a:br>
              <a:rPr lang="ru-RU" sz="1400" dirty="0" smtClean="0"/>
            </a:b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4242" y="2737398"/>
            <a:ext cx="360000" cy="36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3671230" y="3121193"/>
            <a:ext cx="2557302" cy="30273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Даём пользу для читателя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4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821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КОНТЕНТ: </a:t>
            </a:r>
            <a:r>
              <a:rPr lang="ru-RU" sz="2800" dirty="0">
                <a:solidFill>
                  <a:schemeClr val="accent6"/>
                </a:solidFill>
              </a:rPr>
              <a:t>Два вопроса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44"/>
          </p:nvPr>
        </p:nvSpPr>
        <p:spPr>
          <a:xfrm>
            <a:off x="354010" y="1919854"/>
            <a:ext cx="2819495" cy="646331"/>
          </a:xfrm>
        </p:spPr>
        <p:txBody>
          <a:bodyPr/>
          <a:lstStyle/>
          <a:p>
            <a:r>
              <a:rPr lang="ru-RU" dirty="0"/>
              <a:t>Объявления о том,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</a:t>
            </a:r>
            <a:r>
              <a:rPr lang="ru-RU" dirty="0"/>
              <a:t>необходимо в повседневной работе</a:t>
            </a:r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45"/>
          </p:nvPr>
        </p:nvSpPr>
        <p:spPr>
          <a:xfrm>
            <a:off x="3293591" y="1919854"/>
            <a:ext cx="2556000" cy="1123384"/>
          </a:xfrm>
        </p:spPr>
        <p:txBody>
          <a:bodyPr/>
          <a:lstStyle/>
          <a:p>
            <a:r>
              <a:rPr lang="ru-RU" dirty="0"/>
              <a:t>Ощущение стабильности</a:t>
            </a:r>
          </a:p>
        </p:txBody>
      </p:sp>
      <p:sp>
        <p:nvSpPr>
          <p:cNvPr id="35" name="Текст 34"/>
          <p:cNvSpPr>
            <a:spLocks noGrp="1"/>
          </p:cNvSpPr>
          <p:nvPr>
            <p:ph type="body" sz="quarter" idx="46"/>
          </p:nvPr>
        </p:nvSpPr>
        <p:spPr>
          <a:xfrm>
            <a:off x="6233171" y="1919854"/>
            <a:ext cx="2556000" cy="861774"/>
          </a:xfrm>
        </p:spPr>
        <p:txBody>
          <a:bodyPr/>
          <a:lstStyle/>
          <a:p>
            <a:r>
              <a:rPr lang="ru-RU" dirty="0"/>
              <a:t>Понятный алгоритм действий, который человек может применить в своей работе или личной жизни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671578" cy="1077218"/>
          </a:xfrm>
        </p:spPr>
        <p:txBody>
          <a:bodyPr/>
          <a:lstStyle/>
          <a:p>
            <a:r>
              <a:rPr lang="ru-RU" dirty="0"/>
              <a:t>Информация, которую он сам может </a:t>
            </a:r>
            <a:r>
              <a:rPr lang="ru-RU" dirty="0" smtClean="0"/>
              <a:t>проанализировать </a:t>
            </a:r>
            <a:r>
              <a:rPr lang="ru-RU" dirty="0"/>
              <a:t>и которая пригодится ему в жизни</a:t>
            </a:r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646331"/>
          </a:xfrm>
        </p:spPr>
        <p:txBody>
          <a:bodyPr/>
          <a:lstStyle/>
          <a:p>
            <a:r>
              <a:rPr lang="ru-RU" dirty="0"/>
              <a:t>Возможности для роста, развития, повышения эффективности</a:t>
            </a:r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861774"/>
          </a:xfrm>
        </p:spPr>
        <p:txBody>
          <a:bodyPr/>
          <a:lstStyle/>
          <a:p>
            <a:r>
              <a:rPr lang="ru-RU" dirty="0"/>
              <a:t>Развлечение, игра на простых чувствах вроде любопытства, возможности сравнить себя и других</a:t>
            </a:r>
          </a:p>
        </p:txBody>
      </p:sp>
      <p:sp>
        <p:nvSpPr>
          <p:cNvPr id="39" name="Текст 38"/>
          <p:cNvSpPr>
            <a:spLocks noGrp="1"/>
          </p:cNvSpPr>
          <p:nvPr>
            <p:ph type="body" sz="quarter" idx="52"/>
          </p:nvPr>
        </p:nvSpPr>
        <p:spPr>
          <a:xfrm>
            <a:off x="354012" y="1537020"/>
            <a:ext cx="358775" cy="360000"/>
          </a:xfrm>
        </p:spPr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01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54"/>
          </p:nvPr>
        </p:nvSpPr>
        <p:spPr>
          <a:xfrm>
            <a:off x="3293591" y="1537020"/>
            <a:ext cx="358775" cy="360000"/>
          </a:xfrm>
        </p:spPr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02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1" name="Текст 40"/>
          <p:cNvSpPr>
            <a:spLocks noGrp="1"/>
          </p:cNvSpPr>
          <p:nvPr>
            <p:ph type="body" sz="quarter" idx="56"/>
          </p:nvPr>
        </p:nvSpPr>
        <p:spPr>
          <a:xfrm>
            <a:off x="6233171" y="1537020"/>
            <a:ext cx="358775" cy="360000"/>
          </a:xfrm>
        </p:spPr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03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04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05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4" name="Текст 43"/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06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747925" y="1021014"/>
            <a:ext cx="7844972" cy="2575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6"/>
                </a:solidFill>
              </a:rPr>
              <a:t>Польза для читателей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5" y="918585"/>
            <a:ext cx="360000" cy="360000"/>
          </a:xfrm>
          <a:prstGeom prst="rect">
            <a:avLst/>
          </a:prstGeom>
        </p:spPr>
      </p:pic>
      <p:sp>
        <p:nvSpPr>
          <p:cNvPr id="50" name="Нижний колонтитул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98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0469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0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КОНТЕНТ: </a:t>
            </a:r>
            <a:r>
              <a:rPr lang="ru-RU" sz="2800" dirty="0">
                <a:solidFill>
                  <a:schemeClr val="accent6"/>
                </a:solidFill>
              </a:rPr>
              <a:t>Ближе к делу!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2200602"/>
          </a:xfrm>
        </p:spPr>
        <p:txBody>
          <a:bodyPr/>
          <a:lstStyle/>
          <a:p>
            <a:r>
              <a:rPr lang="ru-RU" sz="1600" dirty="0"/>
              <a:t>Главное наверх</a:t>
            </a:r>
          </a:p>
          <a:p>
            <a:r>
              <a:rPr lang="ru-RU" b="0" dirty="0" smtClean="0"/>
              <a:t>тема</a:t>
            </a:r>
            <a:r>
              <a:rPr lang="ru-RU" b="0" dirty="0"/>
              <a:t>, возможно, даже короткое </a:t>
            </a:r>
            <a:r>
              <a:rPr lang="ru-RU" b="0" dirty="0" err="1"/>
              <a:t>саммари</a:t>
            </a:r>
            <a:r>
              <a:rPr lang="ru-RU" b="0" dirty="0"/>
              <a:t> для тех, у кого мало времени. </a:t>
            </a:r>
            <a:endParaRPr lang="ru-RU" b="0" dirty="0" smtClean="0"/>
          </a:p>
          <a:p>
            <a:r>
              <a:rPr lang="ru-RU" b="0" dirty="0" smtClean="0"/>
              <a:t>Если </a:t>
            </a:r>
            <a:r>
              <a:rPr lang="ru-RU" b="0" dirty="0"/>
              <a:t>тема важная, человек ухватит основное, а потом, возможно, вернется к вдумчивому изучению.</a:t>
            </a:r>
          </a:p>
          <a:p>
            <a:endParaRPr lang="ru-RU" b="0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000274"/>
          </a:xfrm>
        </p:spPr>
        <p:txBody>
          <a:bodyPr/>
          <a:lstStyle/>
          <a:p>
            <a:r>
              <a:rPr lang="ru-RU" sz="1600" dirty="0"/>
              <a:t>Никто не любит сложные тексты</a:t>
            </a:r>
          </a:p>
          <a:p>
            <a:r>
              <a:rPr lang="ru-RU" b="0" dirty="0"/>
              <a:t>Люди хотят простой и понятный контент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2708434"/>
          </a:xfrm>
        </p:spPr>
        <p:txBody>
          <a:bodyPr/>
          <a:lstStyle/>
          <a:p>
            <a:r>
              <a:rPr lang="ru-RU" sz="1600" dirty="0"/>
              <a:t>Будьте искренни</a:t>
            </a:r>
          </a:p>
          <a:p>
            <a:r>
              <a:rPr lang="ru-RU" b="0" dirty="0"/>
              <a:t>Если вы хотите рассказать о проекте, не пишите общих слов. </a:t>
            </a:r>
            <a:endParaRPr lang="ru-RU" b="0" dirty="0" smtClean="0"/>
          </a:p>
          <a:p>
            <a:r>
              <a:rPr lang="ru-RU" b="0" dirty="0" smtClean="0"/>
              <a:t>Лучше </a:t>
            </a:r>
            <a:r>
              <a:rPr lang="ru-RU" b="0" dirty="0"/>
              <a:t>расскажите, в чем его фишка. </a:t>
            </a:r>
            <a:endParaRPr lang="ru-RU" b="0" dirty="0" smtClean="0"/>
          </a:p>
          <a:p>
            <a:r>
              <a:rPr lang="ru-RU" b="0" dirty="0" smtClean="0"/>
              <a:t>Или </a:t>
            </a:r>
            <a:r>
              <a:rPr lang="ru-RU" b="0" dirty="0"/>
              <a:t>расскажите о проблемах, как их решили или не решили</a:t>
            </a:r>
            <a:r>
              <a:rPr lang="ru-RU" b="0" dirty="0" smtClean="0"/>
              <a:t>.</a:t>
            </a:r>
          </a:p>
          <a:p>
            <a:r>
              <a:rPr lang="ru-RU" b="0" dirty="0" smtClean="0"/>
              <a:t>Честные </a:t>
            </a:r>
            <a:r>
              <a:rPr lang="ru-RU" b="0" dirty="0"/>
              <a:t>рассказы о провалах – это редкий, но очень популярный контент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25" y="1096275"/>
            <a:ext cx="360000" cy="36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9" y="1096275"/>
            <a:ext cx="360000" cy="36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0" y="1096275"/>
            <a:ext cx="360000" cy="360000"/>
          </a:xfrm>
          <a:prstGeom prst="rect">
            <a:avLst/>
          </a:prstGeom>
        </p:spPr>
      </p:pic>
      <p:sp>
        <p:nvSpPr>
          <p:cNvPr id="32" name="Нижний колонтитул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9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9454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3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КОНТЕНТ: Каждой теме – </a:t>
            </a:r>
            <a:r>
              <a:rPr lang="ru-RU" sz="2800" dirty="0">
                <a:solidFill>
                  <a:schemeClr val="accent1"/>
                </a:solidFill>
              </a:rPr>
              <a:t>свой </a:t>
            </a:r>
            <a:r>
              <a:rPr lang="ru-RU" sz="2800" dirty="0" smtClean="0"/>
              <a:t>формат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Вопросы и ответы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8775" y="1787956"/>
            <a:ext cx="4264026" cy="21082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Хорошо </a:t>
            </a:r>
            <a:r>
              <a:rPr lang="ru-RU" sz="1400" dirty="0"/>
              <a:t>работает с изменениями, которые коснутся всех. </a:t>
            </a:r>
            <a:r>
              <a:rPr lang="ru-RU" sz="14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В </a:t>
            </a:r>
            <a:r>
              <a:rPr lang="ru-RU" sz="1400" dirty="0"/>
              <a:t>идеале – вопросы должны выглядеть именно так, как их задал бы ваш коллега.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«</a:t>
            </a:r>
            <a:r>
              <a:rPr lang="ru-RU" sz="1400" dirty="0"/>
              <a:t>А как это отразится на моей работе?»,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«</a:t>
            </a:r>
            <a:r>
              <a:rPr lang="ru-RU" sz="1400" dirty="0"/>
              <a:t>Смогу ли я делать, как раньше?»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и </a:t>
            </a:r>
            <a:r>
              <a:rPr lang="ru-RU" sz="1400" dirty="0"/>
              <a:t>т.д.</a:t>
            </a:r>
          </a:p>
          <a:p>
            <a:pPr>
              <a:spcAft>
                <a:spcPts val="600"/>
              </a:spcAft>
            </a:pPr>
            <a:r>
              <a:rPr lang="ru-RU" sz="1400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958" y="339725"/>
            <a:ext cx="2785251" cy="4158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33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1997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КОНТЕНТ: Каждой теме – свой </a:t>
            </a:r>
            <a:r>
              <a:rPr lang="ru-RU" sz="2800" dirty="0" smtClean="0">
                <a:solidFill>
                  <a:schemeClr val="accent1"/>
                </a:solidFill>
              </a:rPr>
              <a:t>формат.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6"/>
                </a:solidFill>
              </a:rPr>
              <a:t>Карточки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7543" y="1828166"/>
            <a:ext cx="4107458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Если </a:t>
            </a:r>
            <a:r>
              <a:rPr lang="ru-RU" sz="1400" dirty="0"/>
              <a:t>в теме много цифр, отлично работают карточки. </a:t>
            </a:r>
            <a:r>
              <a:rPr lang="ru-RU" sz="1400" dirty="0" smtClean="0"/>
              <a:t>    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В </a:t>
            </a:r>
            <a:r>
              <a:rPr lang="ru-RU" sz="1400" dirty="0"/>
              <a:t>3-5 карточек, прикрепленных к посту, можно вместить основные показатели.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Это </a:t>
            </a:r>
            <a:r>
              <a:rPr lang="ru-RU" sz="1400" dirty="0"/>
              <a:t>же работает и для различных памяток и алгоритмов действий.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280" y="673053"/>
            <a:ext cx="4131945" cy="3330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574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3297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38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КОНТЕНТ: Каждой теме – свой </a:t>
            </a:r>
            <a:r>
              <a:rPr lang="ru-RU" sz="2800" dirty="0" smtClean="0">
                <a:solidFill>
                  <a:schemeClr val="accent1"/>
                </a:solidFill>
              </a:rPr>
              <a:t>формат.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6"/>
                </a:solidFill>
              </a:rPr>
              <a:t>Опросы и вопросы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080" y="339725"/>
            <a:ext cx="4081145" cy="4087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8775" y="1822361"/>
            <a:ext cx="39882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Люди </a:t>
            </a:r>
            <a:r>
              <a:rPr lang="ru-RU" sz="1400" dirty="0"/>
              <a:t>любят, когда их мнением интересуются, поэтому не стесняйтесь общаться со своей аудиторией. </a:t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только в опросах, но и предложением ответить на вопрос в комментариях к посту, поделиться историей «о наболевшем</a:t>
            </a:r>
            <a:r>
              <a:rPr lang="ru-RU" sz="1400" dirty="0" smtClean="0"/>
              <a:t>». </a:t>
            </a:r>
            <a:br>
              <a:rPr lang="ru-RU" sz="1400" dirty="0" smtClean="0"/>
            </a:br>
            <a:r>
              <a:rPr lang="ru-RU" sz="1400" dirty="0"/>
              <a:t> 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3151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40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КОНТЕНТ: Каждой теме – </a:t>
            </a:r>
            <a:r>
              <a:rPr lang="ru-RU" sz="2800" dirty="0">
                <a:solidFill>
                  <a:schemeClr val="accent1"/>
                </a:solidFill>
              </a:rPr>
              <a:t>свой </a:t>
            </a:r>
            <a:r>
              <a:rPr lang="ru-RU" sz="2800" dirty="0" smtClean="0">
                <a:solidFill>
                  <a:schemeClr val="accent1"/>
                </a:solidFill>
              </a:rPr>
              <a:t>ф</a:t>
            </a:r>
            <a:r>
              <a:rPr lang="ru-RU" sz="2800" dirty="0" smtClean="0"/>
              <a:t>ормат.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Ликбезы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775" y="1967354"/>
            <a:ext cx="39882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Просто </a:t>
            </a:r>
            <a:r>
              <a:rPr lang="ru-RU" sz="1400" dirty="0"/>
              <a:t>о сложном.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Один </a:t>
            </a:r>
            <a:r>
              <a:rPr lang="ru-RU" sz="1400" dirty="0"/>
              <a:t>из самых трудных форматов.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Чем </a:t>
            </a:r>
            <a:r>
              <a:rPr lang="ru-RU" sz="1400" dirty="0"/>
              <a:t>проще и ярче написан пост на сложную тему, тем больше творческих мук скрывается за ним.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333" y="592081"/>
            <a:ext cx="4092892" cy="354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94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8383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7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/>
              <a:t>КЛИК </a:t>
            </a:r>
            <a:r>
              <a:rPr lang="ru-RU" sz="2800" dirty="0">
                <a:solidFill>
                  <a:schemeClr val="accent6"/>
                </a:solidFill>
              </a:rPr>
              <a:t>в цифрах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1017293"/>
            <a:ext cx="198241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30 000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пользователей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1003705"/>
            <a:ext cx="237474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9 500 / 20 000</a:t>
            </a:r>
          </a:p>
          <a:p>
            <a: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DAU/MAU 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7812" y="1019093"/>
            <a:ext cx="198241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&gt; 10 000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установок мобильного </a:t>
            </a:r>
            <a:b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приложения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2297741"/>
            <a:ext cx="284799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150 000</a:t>
            </a:r>
            <a:r>
              <a:rPr lang="en-US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/</a:t>
            </a:r>
            <a:r>
              <a:rPr lang="en-US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22 000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КЛИК360</a:t>
            </a:r>
            <a:b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просмотры</a:t>
            </a:r>
            <a: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/</a:t>
            </a: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прочтения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7812" y="2297741"/>
            <a:ext cx="198241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~ 3 300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опубликованных постов</a:t>
            </a:r>
            <a:b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в месяц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8775" y="3613835"/>
            <a:ext cx="198241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~ 1 000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сообществ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3629223"/>
            <a:ext cx="27116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~ 2 000</a:t>
            </a:r>
            <a:r>
              <a:rPr lang="en-US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/</a:t>
            </a:r>
            <a:r>
              <a:rPr lang="en-US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10 000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сообщений в чатах </a:t>
            </a:r>
            <a:b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групповых</a:t>
            </a:r>
            <a: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/</a:t>
            </a: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личных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27812" y="3629223"/>
            <a:ext cx="19262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15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минут среднее время </a:t>
            </a:r>
            <a: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сессии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8775" y="2297741"/>
            <a:ext cx="198241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a typeface="Roboto" panose="02000000000000000000" pitchFamily="2" charset="0"/>
              </a:rPr>
              <a:t>&gt; 1 100 000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просмотров постов </a:t>
            </a:r>
            <a: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в месяц</a:t>
            </a:r>
            <a:endParaRPr lang="ru-RU" sz="12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39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0876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4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КОНТЕНТ: Каждой теме – свой </a:t>
            </a:r>
            <a:r>
              <a:rPr lang="ru-RU" sz="2800" dirty="0" smtClean="0">
                <a:solidFill>
                  <a:schemeClr val="accent1"/>
                </a:solidFill>
              </a:rPr>
              <a:t>формат.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6"/>
                </a:solidFill>
              </a:rPr>
              <a:t>Интервью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5" y="1802041"/>
            <a:ext cx="414696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Главные </a:t>
            </a:r>
            <a:r>
              <a:rPr lang="ru-RU" sz="1400" dirty="0"/>
              <a:t>правила – </a:t>
            </a:r>
            <a:r>
              <a:rPr lang="ru-RU" sz="1400" dirty="0" smtClean="0"/>
              <a:t>тема </a:t>
            </a:r>
            <a:r>
              <a:rPr lang="ru-RU" sz="1400" dirty="0"/>
              <a:t>должна быть </a:t>
            </a:r>
            <a:r>
              <a:rPr lang="ru-RU" sz="1400" dirty="0" smtClean="0"/>
              <a:t>актуальной, ваш </a:t>
            </a:r>
            <a:r>
              <a:rPr lang="ru-RU" sz="1400" dirty="0"/>
              <a:t>спикер должен быть действительно интересным, </a:t>
            </a:r>
            <a:r>
              <a:rPr lang="ru-RU" sz="1400" dirty="0" smtClean="0"/>
              <a:t>а </a:t>
            </a:r>
            <a:r>
              <a:rPr lang="ru-RU" sz="1400" dirty="0"/>
              <a:t>ваши вопросы и его ответы – максимально человечными.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533" y="527694"/>
            <a:ext cx="4143692" cy="3738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84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4498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4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КОНТЕНТ: Каждой теме – свой </a:t>
            </a:r>
            <a:r>
              <a:rPr lang="ru-RU" sz="2800" dirty="0" smtClean="0">
                <a:solidFill>
                  <a:schemeClr val="accent1"/>
                </a:solidFill>
              </a:rPr>
              <a:t>формат.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6"/>
                </a:solidFill>
              </a:rPr>
              <a:t>Ваши личные впечатления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775" y="1915849"/>
            <a:ext cx="38544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Советы</a:t>
            </a:r>
            <a:r>
              <a:rPr lang="ru-RU" sz="1400" dirty="0"/>
              <a:t>, размышления на бытовые темы.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Почему </a:t>
            </a:r>
            <a:r>
              <a:rPr lang="ru-RU" sz="1400" dirty="0"/>
              <a:t>нет?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Даже </a:t>
            </a:r>
            <a:r>
              <a:rPr lang="ru-RU" sz="1400" dirty="0"/>
              <a:t>в корпоративной сети можно и нужно писать о личном, чтобы сохранять ощущение жизни и коллектива.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188" y="951613"/>
            <a:ext cx="4152037" cy="3008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6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9174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4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КОНТЕНТ: Каждой теме – свой </a:t>
            </a:r>
            <a:r>
              <a:rPr lang="ru-RU" sz="2800" dirty="0" smtClean="0">
                <a:solidFill>
                  <a:schemeClr val="accent1"/>
                </a:solidFill>
              </a:rPr>
              <a:t>формат.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6"/>
                </a:solidFill>
              </a:rPr>
              <a:t>Цифра / кадр / факт недели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3" y="1741081"/>
            <a:ext cx="385445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/>
          </a:p>
          <a:p>
            <a:pPr>
              <a:spcAft>
                <a:spcPts val="600"/>
              </a:spcAft>
            </a:pPr>
            <a:r>
              <a:rPr lang="ru-RU" sz="1400" b="1" dirty="0" smtClean="0"/>
              <a:t>Если </a:t>
            </a:r>
            <a:r>
              <a:rPr lang="ru-RU" sz="1400" b="1" dirty="0"/>
              <a:t>вам нужно</a:t>
            </a:r>
            <a:r>
              <a:rPr lang="ru-RU" sz="1400" dirty="0"/>
              <a:t>, чтобы ваши коллеги были в курсе чего-то, что им на деле не особо важно</a:t>
            </a:r>
            <a:r>
              <a:rPr lang="ru-RU" sz="1400" dirty="0" smtClean="0"/>
              <a:t>,</a:t>
            </a:r>
          </a:p>
          <a:p>
            <a:pPr>
              <a:spcAft>
                <a:spcPts val="600"/>
              </a:spcAft>
            </a:pPr>
            <a:r>
              <a:rPr lang="ru-RU" sz="1400" b="1" dirty="0" smtClean="0"/>
              <a:t>напишите</a:t>
            </a:r>
            <a:r>
              <a:rPr lang="ru-RU" sz="1400" dirty="0" smtClean="0"/>
              <a:t> </a:t>
            </a:r>
            <a:r>
              <a:rPr lang="ru-RU" sz="1400" dirty="0"/>
              <a:t>об этом </a:t>
            </a:r>
            <a:r>
              <a:rPr lang="ru-RU" sz="1400" b="1" dirty="0"/>
              <a:t>максимально коротко </a:t>
            </a:r>
            <a:r>
              <a:rPr lang="ru-RU" sz="1400" dirty="0"/>
              <a:t>в формате инстаграма: </a:t>
            </a: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фото </a:t>
            </a:r>
            <a:r>
              <a:rPr lang="ru-RU" sz="1400" dirty="0"/>
              <a:t>и описание, </a:t>
            </a: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цифра </a:t>
            </a:r>
            <a:r>
              <a:rPr lang="ru-RU" sz="1400" dirty="0"/>
              <a:t>или факт.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347883"/>
            <a:ext cx="4111625" cy="39392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29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8153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4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4800" dirty="0" smtClean="0"/>
              <a:t>КАК СТАТЬ ПОПУЛЯРНЫМ </a:t>
            </a:r>
            <a:br>
              <a:rPr lang="ru-RU" sz="4800" dirty="0" smtClean="0"/>
            </a:br>
            <a:r>
              <a:rPr lang="ru-RU" sz="4800" b="0" dirty="0" smtClean="0"/>
              <a:t>И ПОЛУЧИТЬ ДОПОЛНИТЕЛЬНЫЙ ОХВАТ</a:t>
            </a:r>
            <a:endParaRPr lang="ru-RU" sz="48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20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8611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5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4213225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КАК СТАТЬ </a:t>
            </a:r>
            <a:r>
              <a:rPr lang="ru-RU" sz="2800" dirty="0"/>
              <a:t>ПОПУЛЯРНЫМ?</a:t>
            </a:r>
            <a:br>
              <a:rPr lang="ru-RU" sz="2800" dirty="0"/>
            </a:br>
            <a:r>
              <a:rPr lang="ru-RU" sz="2800" dirty="0" smtClean="0">
                <a:solidFill>
                  <a:schemeClr val="accent6"/>
                </a:solidFill>
              </a:rPr>
              <a:t>Пишите </a:t>
            </a:r>
            <a:r>
              <a:rPr lang="ru-RU" sz="2800" dirty="0">
                <a:solidFill>
                  <a:schemeClr val="accent6"/>
                </a:solidFill>
              </a:rPr>
              <a:t>регулярно, 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но </a:t>
            </a:r>
            <a:r>
              <a:rPr lang="ru-RU" sz="2800" dirty="0">
                <a:solidFill>
                  <a:schemeClr val="tx2"/>
                </a:solidFill>
              </a:rPr>
              <a:t>не перебарщивайте</a:t>
            </a:r>
            <a:br>
              <a:rPr lang="ru-RU" sz="2800" dirty="0">
                <a:solidFill>
                  <a:schemeClr val="tx2"/>
                </a:solidFill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2" y="1911882"/>
            <a:ext cx="4091307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b="1" dirty="0"/>
          </a:p>
          <a:p>
            <a:pPr>
              <a:spcAft>
                <a:spcPts val="600"/>
              </a:spcAft>
            </a:pPr>
            <a:r>
              <a:rPr lang="ru-RU" sz="1400" dirty="0"/>
              <a:t>Оптимальная периодичность постинга в КЛИКе: </a:t>
            </a:r>
            <a:r>
              <a:rPr lang="ru-RU" sz="1400" b="1" dirty="0">
                <a:solidFill>
                  <a:schemeClr val="accent6"/>
                </a:solidFill>
              </a:rPr>
              <a:t>2-3 раза в неделю. </a:t>
            </a:r>
          </a:p>
          <a:p>
            <a:pPr>
              <a:spcAft>
                <a:spcPts val="600"/>
              </a:spcAft>
            </a:pP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Многие сотрудники заходят в </a:t>
            </a:r>
            <a:r>
              <a:rPr lang="ru-RU" sz="1400" dirty="0" err="1"/>
              <a:t>соцсеть</a:t>
            </a:r>
            <a:r>
              <a:rPr lang="ru-RU" sz="1400" dirty="0"/>
              <a:t> не каждый день, а 2-3 раза в неделю.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Так </a:t>
            </a:r>
            <a:r>
              <a:rPr lang="ru-RU" sz="1400" dirty="0"/>
              <a:t>у вас гораздо </a:t>
            </a:r>
            <a:r>
              <a:rPr lang="ru-RU" sz="1400" b="1" dirty="0">
                <a:solidFill>
                  <a:schemeClr val="accent6"/>
                </a:solidFill>
              </a:rPr>
              <a:t>больше шансов встретиться </a:t>
            </a:r>
            <a:r>
              <a:rPr lang="ru-RU" sz="1400" dirty="0"/>
              <a:t>со своей аудиторией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360265"/>
            <a:ext cx="2540945" cy="41244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85632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</a:t>
            </a:r>
            <a:r>
              <a:rPr lang="ru-RU" sz="2800" dirty="0">
                <a:solidFill>
                  <a:schemeClr val="accent1"/>
                </a:solidFill>
              </a:rPr>
              <a:t>СТАТЬ </a:t>
            </a:r>
            <a:r>
              <a:rPr lang="ru-RU" sz="2800" dirty="0"/>
              <a:t>ПОПУЛЯРНЫМ</a:t>
            </a:r>
            <a:r>
              <a:rPr lang="ru-RU" sz="2800" dirty="0" smtClean="0"/>
              <a:t>?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Дружите группами 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2" y="1778179"/>
            <a:ext cx="4139269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Стройте </a:t>
            </a:r>
            <a:r>
              <a:rPr lang="ru-RU" sz="1400" dirty="0"/>
              <a:t>сеть </a:t>
            </a:r>
            <a:r>
              <a:rPr lang="ru-RU" sz="1400" dirty="0" smtClean="0"/>
              <a:t>контактов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Добавляйтесь </a:t>
            </a:r>
            <a:r>
              <a:rPr lang="ru-RU" sz="1400" dirty="0"/>
              <a:t>в группы с большим количеством </a:t>
            </a:r>
            <a:r>
              <a:rPr lang="ru-RU" sz="1400" dirty="0" smtClean="0"/>
              <a:t>подписчиков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Придумывайте </a:t>
            </a:r>
            <a:r>
              <a:rPr lang="ru-RU" sz="1400" dirty="0"/>
              <a:t>совместные спецпроекты/договаривайтесь на </a:t>
            </a:r>
            <a:r>
              <a:rPr lang="ru-RU" sz="1400" dirty="0" err="1"/>
              <a:t>репосты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 </a:t>
            </a:r>
            <a:br>
              <a:rPr lang="ru-RU" sz="1400" dirty="0"/>
            </a:br>
            <a:r>
              <a:rPr lang="ru-RU" sz="1400" dirty="0"/>
              <a:t>*Не стоит просить поделиться фоткой вашего котика в группе технической аналитики. Но можно сделать </a:t>
            </a:r>
            <a:r>
              <a:rPr lang="ru-RU" sz="1400" dirty="0" err="1"/>
              <a:t>мем</a:t>
            </a:r>
            <a:r>
              <a:rPr lang="ru-RU" sz="1400" dirty="0"/>
              <a:t> с вашим котом в тему группы и написать «Ещё больше котиков — у нас. Подписывайтесь».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48" y="747379"/>
            <a:ext cx="4099477" cy="3286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6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2582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5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err="1">
                <a:solidFill>
                  <a:schemeClr val="accent6"/>
                </a:solidFill>
              </a:rPr>
              <a:t>Амбассадоры</a:t>
            </a:r>
            <a:r>
              <a:rPr lang="ru-RU" sz="2800" dirty="0">
                <a:solidFill>
                  <a:schemeClr val="accent6"/>
                </a:solidFill>
              </a:rPr>
              <a:t/>
            </a:r>
            <a:br>
              <a:rPr lang="ru-RU" sz="2800" dirty="0">
                <a:solidFill>
                  <a:schemeClr val="accent6"/>
                </a:solidFill>
              </a:rPr>
            </a:br>
            <a:r>
              <a:rPr lang="ru-RU" sz="2800" dirty="0"/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2" y="1955165"/>
            <a:ext cx="4128773" cy="2446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Не забывайте про амбассадоров</a:t>
            </a:r>
          </a:p>
          <a:p>
            <a:pPr>
              <a:spcAft>
                <a:spcPts val="600"/>
              </a:spcAft>
            </a:pP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/>
              <a:t>Помните, что помимо групп в </a:t>
            </a:r>
            <a:r>
              <a:rPr lang="ru-RU" sz="1400" dirty="0" err="1"/>
              <a:t>соцсети</a:t>
            </a:r>
            <a:r>
              <a:rPr lang="ru-RU" sz="1400" dirty="0"/>
              <a:t> есть пользователи с большим количеством подписчиков. С ними тоже можно организовывать совместные проекты.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Например, вашу группу про книги может порекомендовать главный ментор компании. Неплохой вариант, да? </a:t>
            </a:r>
            <a:r>
              <a:rPr lang="ru-RU" sz="1200" dirty="0">
                <a:solidFill>
                  <a:srgbClr val="003D4C"/>
                </a:solidFill>
                <a:sym typeface="Wingdings" panose="05000000000000000000" pitchFamily="2" charset="2"/>
              </a:rPr>
              <a:t>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760" y="328189"/>
            <a:ext cx="3248025" cy="41118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29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1915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5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>
                <a:solidFill>
                  <a:schemeClr val="accent1"/>
                </a:solidFill>
              </a:rPr>
              <a:t>КАК СТАТЬ </a:t>
            </a:r>
            <a:r>
              <a:rPr lang="ru-RU" sz="2800" dirty="0"/>
              <a:t>ПОПУЛЯРНЫМ</a:t>
            </a:r>
            <a:r>
              <a:rPr lang="ru-RU" sz="2800" dirty="0" smtClean="0"/>
              <a:t>?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Хороший контент 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772" y="1581319"/>
            <a:ext cx="4091307" cy="2970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Хороший пост и админу приятен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Возвращаясь </a:t>
            </a:r>
            <a:r>
              <a:rPr lang="ru-RU" sz="1400" dirty="0"/>
              <a:t>к хорошему контенту.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Мы </a:t>
            </a:r>
            <a:r>
              <a:rPr lang="ru-RU" sz="1400" dirty="0"/>
              <a:t>как администраторы заинтересованы в том, чтобы интересные посты находили своих читателей.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Поэтому </a:t>
            </a:r>
            <a:r>
              <a:rPr lang="ru-RU" sz="1400" dirty="0"/>
              <a:t>мы периодически делаем подборки новых групп, рекомендуем интересных авторов</a:t>
            </a:r>
            <a:r>
              <a:rPr lang="ru-RU" sz="14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Делаем </a:t>
            </a:r>
            <a:r>
              <a:rPr lang="ru-RU" sz="1400" dirty="0"/>
              <a:t>это с помощью группы «Помощь по </a:t>
            </a:r>
            <a:r>
              <a:rPr lang="ru-RU" sz="1400" dirty="0" err="1"/>
              <a:t>КЛИКу</a:t>
            </a:r>
            <a:r>
              <a:rPr lang="ru-RU" sz="1400" dirty="0"/>
              <a:t>» (более 24 тысяч участников) — размещаем интервью с авторами, карточки и так далее. </a:t>
            </a:r>
            <a:endParaRPr lang="ru-RU" sz="1400" dirty="0" smtClean="0"/>
          </a:p>
          <a:p>
            <a:pPr>
              <a:spcAft>
                <a:spcPts val="600"/>
              </a:spcAft>
            </a:pPr>
            <a:r>
              <a:rPr lang="ru-RU" sz="1400" dirty="0" smtClean="0"/>
              <a:t>Как </a:t>
            </a:r>
            <a:r>
              <a:rPr lang="ru-RU" sz="1400" dirty="0"/>
              <a:t>говорится, «Делай норм и тебя </a:t>
            </a:r>
            <a:r>
              <a:rPr lang="ru-RU" sz="1400" dirty="0" err="1"/>
              <a:t>репостнут</a:t>
            </a:r>
            <a:r>
              <a:rPr lang="ru-RU" sz="1400" dirty="0"/>
              <a:t>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89" y="890634"/>
            <a:ext cx="4132036" cy="3021345"/>
          </a:xfrm>
          <a:prstGeom prst="rect">
            <a:avLst/>
          </a:prstGeom>
        </p:spPr>
      </p:pic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73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5306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6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>
                <a:solidFill>
                  <a:schemeClr val="accent6"/>
                </a:solidFill>
              </a:rPr>
              <a:t>КЛИК360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Внедряйтесь в новостную повестку</a:t>
            </a:r>
          </a:p>
          <a:p>
            <a:pPr>
              <a:spcAft>
                <a:spcPts val="600"/>
              </a:spcAft>
            </a:pP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/>
              <a:t>КЛИК360 - бренд-медиа, посвящённое главным событиям компании. Туда попадает всё самое важное и интересное. В формате новостей (это важно). </a:t>
            </a:r>
            <a:br>
              <a:rPr lang="ru-RU" sz="1400" dirty="0"/>
            </a:br>
            <a:endParaRPr lang="ru-RU" sz="1400" dirty="0"/>
          </a:p>
          <a:p>
            <a:pPr>
              <a:spcAft>
                <a:spcPts val="600"/>
              </a:spcAft>
            </a:pPr>
            <a:r>
              <a:rPr lang="ru-RU" sz="1400" b="1" dirty="0"/>
              <a:t>Как попасть? </a:t>
            </a:r>
            <a:br>
              <a:rPr lang="ru-RU" sz="1400" b="1" dirty="0"/>
            </a:br>
            <a:r>
              <a:rPr lang="ru-RU" sz="1400" dirty="0"/>
              <a:t>Через кнопку «Предложить статью». Ваш пост рассмотрит модератор и опубликует, если он соответствует редакционной политике.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273" y="1527175"/>
            <a:ext cx="4109502" cy="1801779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9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5051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4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>
                <a:solidFill>
                  <a:schemeClr val="accent6"/>
                </a:solidFill>
              </a:rPr>
              <a:t>Дайджест </a:t>
            </a:r>
            <a:r>
              <a:rPr lang="ru-RU" sz="2800" dirty="0" err="1">
                <a:solidFill>
                  <a:schemeClr val="accent6"/>
                </a:solidFill>
              </a:rPr>
              <a:t>Weekly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2385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Как попасть в Дайджест КЛИК</a:t>
            </a:r>
          </a:p>
          <a:p>
            <a:pPr>
              <a:spcAft>
                <a:spcPts val="600"/>
              </a:spcAft>
            </a:pP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 smtClean="0"/>
              <a:t>Сделать </a:t>
            </a:r>
            <a:r>
              <a:rPr lang="ru-RU" sz="1400" dirty="0"/>
              <a:t>годный контент.</a:t>
            </a:r>
          </a:p>
          <a:p>
            <a:pPr>
              <a:spcAft>
                <a:spcPts val="600"/>
              </a:spcAft>
            </a:pPr>
            <a:r>
              <a:rPr lang="ru-RU" sz="1400" dirty="0" smtClean="0"/>
              <a:t>Не </a:t>
            </a:r>
            <a:r>
              <a:rPr lang="ru-RU" sz="1400" dirty="0"/>
              <a:t>постесняться предложить свою тему руководителю проекта до того, как работа над выпуском закончена (то есть не позднее среды).</a:t>
            </a:r>
            <a:br>
              <a:rPr lang="ru-RU" sz="1400" dirty="0"/>
            </a:br>
            <a:endParaRPr lang="ru-RU" sz="1400" dirty="0"/>
          </a:p>
          <a:p>
            <a:pPr>
              <a:spcAft>
                <a:spcPts val="600"/>
              </a:spcAft>
            </a:pPr>
            <a:r>
              <a:rPr lang="ru-RU" sz="1400" dirty="0"/>
              <a:t>*Дайджест рассылается на всех сотрудников, а значит ваш пост увидят </a:t>
            </a:r>
            <a:r>
              <a:rPr lang="ru-RU" sz="1400" dirty="0" smtClean="0"/>
              <a:t>все, у кого есть доступ к почте. 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939" y="1023938"/>
            <a:ext cx="4125286" cy="2773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61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0269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Прямоугольник 45"/>
          <p:cNvSpPr/>
          <p:nvPr/>
        </p:nvSpPr>
        <p:spPr bwMode="auto">
          <a:xfrm>
            <a:off x="-1" y="0"/>
            <a:ext cx="9144000" cy="153748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/>
              <a:t>Аудитория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4"/>
          </p:nvPr>
        </p:nvSpPr>
        <p:spPr>
          <a:xfrm>
            <a:off x="354011" y="3606614"/>
            <a:ext cx="1944000" cy="938719"/>
          </a:xfrm>
        </p:spPr>
        <p:txBody>
          <a:bodyPr/>
          <a:lstStyle/>
          <a:p>
            <a:r>
              <a:rPr lang="ru-RU" dirty="0" smtClean="0"/>
              <a:t>Инженерно-технические работники</a:t>
            </a:r>
          </a:p>
          <a:p>
            <a:r>
              <a:rPr lang="ru-RU" dirty="0" smtClean="0"/>
              <a:t>Люди производства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45"/>
          </p:nvPr>
        </p:nvSpPr>
        <p:spPr>
          <a:xfrm>
            <a:off x="2516416" y="3606614"/>
            <a:ext cx="1944000" cy="1123384"/>
          </a:xfrm>
        </p:spPr>
        <p:txBody>
          <a:bodyPr/>
          <a:lstStyle/>
          <a:p>
            <a:r>
              <a:rPr lang="ru-RU" dirty="0" smtClean="0"/>
              <a:t>НИОКР и исследовательская деятельность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46"/>
          </p:nvPr>
        </p:nvSpPr>
        <p:spPr>
          <a:xfrm>
            <a:off x="4678821" y="3606614"/>
            <a:ext cx="1944000" cy="1123384"/>
          </a:xfrm>
        </p:spPr>
        <p:txBody>
          <a:bodyPr/>
          <a:lstStyle/>
          <a:p>
            <a:r>
              <a:rPr lang="ru-RU" dirty="0" smtClean="0"/>
              <a:t>Административно-управленческий персонал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47"/>
          </p:nvPr>
        </p:nvSpPr>
        <p:spPr>
          <a:xfrm>
            <a:off x="6841225" y="3606614"/>
            <a:ext cx="1944000" cy="1123384"/>
          </a:xfrm>
        </p:spPr>
        <p:txBody>
          <a:bodyPr/>
          <a:lstStyle/>
          <a:p>
            <a:r>
              <a:rPr lang="ru-RU" dirty="0" err="1" smtClean="0"/>
              <a:t>Диджитал</a:t>
            </a:r>
            <a:r>
              <a:rPr lang="ru-RU" dirty="0" smtClean="0"/>
              <a:t>-специалисты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358774" y="798970"/>
            <a:ext cx="7261226" cy="6681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Аудитория соцсети отражает профиль сотрудников компании.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Ядро </a:t>
            </a:r>
            <a:r>
              <a:rPr lang="ru-RU" sz="1400" b="1" dirty="0"/>
              <a:t>аудитории – это люди в возрасте </a:t>
            </a:r>
            <a:r>
              <a:rPr lang="ru-RU" sz="1400" b="1" dirty="0">
                <a:solidFill>
                  <a:schemeClr val="accent6"/>
                </a:solidFill>
              </a:rPr>
              <a:t>от 25 до 44 лет (70% сотрудников)</a:t>
            </a:r>
            <a:r>
              <a:rPr lang="ru-RU" sz="1400" b="1" dirty="0"/>
              <a:t>, средний возраст – </a:t>
            </a:r>
            <a:r>
              <a:rPr lang="ru-RU" sz="1400" b="1" dirty="0">
                <a:solidFill>
                  <a:schemeClr val="accent6"/>
                </a:solidFill>
              </a:rPr>
              <a:t>37,9 лет. 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866"/>
          <a:stretch>
            <a:fillRect/>
          </a:stretch>
        </p:blipFill>
        <p:spPr>
          <a:xfrm>
            <a:off x="6622821" y="1699321"/>
            <a:ext cx="1108510" cy="18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1715208"/>
            <a:ext cx="879052" cy="18400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83" y="1708675"/>
            <a:ext cx="960222" cy="184003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02" y="1708675"/>
            <a:ext cx="683111" cy="1840031"/>
          </a:xfrm>
          <a:prstGeom prst="rect">
            <a:avLst/>
          </a:prstGeom>
        </p:spPr>
      </p:pic>
      <p:sp>
        <p:nvSpPr>
          <p:cNvPr id="22" name="Текст 21"/>
          <p:cNvSpPr>
            <a:spLocks noGrp="1"/>
          </p:cNvSpPr>
          <p:nvPr>
            <p:ph type="body" sz="quarter" idx="52"/>
          </p:nvPr>
        </p:nvSpPr>
        <p:spPr>
          <a:xfrm>
            <a:off x="1200000" y="1743450"/>
            <a:ext cx="648000" cy="360000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55%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54"/>
          </p:nvPr>
        </p:nvSpPr>
        <p:spPr>
          <a:xfrm>
            <a:off x="3247935" y="1743450"/>
            <a:ext cx="648000" cy="360000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3</a:t>
            </a:r>
            <a:r>
              <a:rPr lang="ru-RU" dirty="0" smtClean="0">
                <a:solidFill>
                  <a:schemeClr val="bg2"/>
                </a:solidFill>
              </a:rPr>
              <a:t>%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56"/>
          </p:nvPr>
        </p:nvSpPr>
        <p:spPr>
          <a:xfrm>
            <a:off x="5410340" y="1743450"/>
            <a:ext cx="648000" cy="360000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32%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58"/>
          </p:nvPr>
        </p:nvSpPr>
        <p:spPr>
          <a:xfrm>
            <a:off x="7572744" y="1743450"/>
            <a:ext cx="648000" cy="360000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10%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43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7703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6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Истории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2446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Публикуйте Истории</a:t>
            </a:r>
          </a:p>
          <a:p>
            <a:pPr>
              <a:spcAft>
                <a:spcPts val="600"/>
              </a:spcAft>
            </a:pP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/>
              <a:t>Сделайте смешную или цепляющую картинку, расскажите пользователям, что интересного у вас в группе/на личной странице происходит.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Пример: группа </a:t>
            </a:r>
            <a:r>
              <a:rPr lang="ru-RU" sz="1400" dirty="0" err="1"/>
              <a:t>Мур</a:t>
            </a:r>
            <a:r>
              <a:rPr lang="ru-RU" sz="1400" dirty="0"/>
              <a:t>-</a:t>
            </a:r>
            <a:r>
              <a:rPr lang="ru-RU" sz="1400" dirty="0" err="1"/>
              <a:t>Мур</a:t>
            </a:r>
            <a:r>
              <a:rPr lang="ru-RU" sz="1400" dirty="0"/>
              <a:t>-СИБУР набирает по 50 новых подписчиков в день за счёт историй.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*Если у вас «цепляющая» картинка на </a:t>
            </a:r>
            <a:r>
              <a:rPr lang="ru-RU" sz="1400" dirty="0" err="1"/>
              <a:t>аватаре</a:t>
            </a:r>
            <a:r>
              <a:rPr lang="ru-RU" sz="1400" dirty="0"/>
              <a:t>, вашу историю смотрят чаще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07" y="738335"/>
            <a:ext cx="1984784" cy="32446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91" y="733493"/>
            <a:ext cx="1942734" cy="3249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350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36033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6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6096000" y="-1711"/>
            <a:ext cx="3048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Пик </a:t>
            </a:r>
            <a:r>
              <a:rPr lang="ru-RU" sz="2800" dirty="0">
                <a:solidFill>
                  <a:schemeClr val="accent6"/>
                </a:solidFill>
              </a:rPr>
              <a:t>посещаемости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731467"/>
            <a:ext cx="554926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smtClean="0"/>
              <a:t>Утро</a:t>
            </a:r>
            <a:r>
              <a:rPr lang="ru-RU" sz="1400" b="1" dirty="0"/>
              <a:t>: </a:t>
            </a:r>
            <a:r>
              <a:rPr lang="ru-RU" sz="1400" dirty="0"/>
              <a:t>пришли на работу, самый большой пик просмотров. Примерно с 5:00 до 10:00 утра по Москве (география компании обширна и просыпаются все постепенно, начиная с Амурской области). </a:t>
            </a:r>
            <a:endParaRPr lang="ru-RU" sz="1400" dirty="0" smtClean="0"/>
          </a:p>
          <a:p>
            <a:pPr>
              <a:spcAft>
                <a:spcPts val="1200"/>
              </a:spcAft>
            </a:pPr>
            <a:r>
              <a:rPr lang="ru-RU" sz="1400" b="1" dirty="0" smtClean="0"/>
              <a:t>Обед</a:t>
            </a:r>
            <a:r>
              <a:rPr lang="ru-RU" sz="1400" b="1" dirty="0"/>
              <a:t>: </a:t>
            </a:r>
            <a:r>
              <a:rPr lang="ru-RU" sz="1400" dirty="0"/>
              <a:t>сложно выделить конкретное время, но по росту просмотров мы видим, что наиболее активный период примерно с 11:00 до 14:00 </a:t>
            </a:r>
            <a:r>
              <a:rPr lang="ru-RU" sz="1400" dirty="0" err="1"/>
              <a:t>мск</a:t>
            </a:r>
            <a:r>
              <a:rPr lang="ru-RU" sz="1400" dirty="0"/>
              <a:t>. Этот пик в 2-3 раза ниже, чем </a:t>
            </a:r>
            <a:r>
              <a:rPr lang="ru-RU" sz="1400" dirty="0" smtClean="0"/>
              <a:t>утренний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/>
              <a:t>Вечер</a:t>
            </a:r>
            <a:r>
              <a:rPr lang="ru-RU" sz="1400" b="1" dirty="0"/>
              <a:t>: </a:t>
            </a:r>
            <a:r>
              <a:rPr lang="ru-RU" sz="1400" dirty="0"/>
              <a:t>после 16:00 посты уже почти не смотрят, чаще всего они попадают в утреннюю ротацию, поэтому если вы хотите опубликовать пост вечером, ставьте его на позднее время (после 19:00 </a:t>
            </a:r>
            <a:r>
              <a:rPr lang="ru-RU" sz="1400" dirty="0" err="1"/>
              <a:t>мск</a:t>
            </a:r>
            <a:r>
              <a:rPr lang="ru-RU" sz="1400" dirty="0"/>
              <a:t>). Здесь очень помогает инструмент отложенного поста. Кстати, его же можно использовать, как черновик.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35" r="11930"/>
          <a:stretch/>
        </p:blipFill>
        <p:spPr>
          <a:xfrm>
            <a:off x="6096000" y="0"/>
            <a:ext cx="3048000" cy="4551363"/>
          </a:xfrm>
          <a:prstGeom prst="rect">
            <a:avLst/>
          </a:prstGeom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9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8770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7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Провоцируйте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2385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Провоцируйте (немного) аудиторию для привлечения внимания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КЛИК — </a:t>
            </a:r>
            <a:r>
              <a:rPr lang="ru-RU" sz="1400" dirty="0" err="1">
                <a:solidFill>
                  <a:srgbClr val="003D4C"/>
                </a:solidFill>
              </a:rPr>
              <a:t>соцсеть</a:t>
            </a:r>
            <a:r>
              <a:rPr lang="ru-RU" sz="1400" dirty="0">
                <a:solidFill>
                  <a:srgbClr val="003D4C"/>
                </a:solidFill>
              </a:rPr>
              <a:t> деловая, и здесь очень сильно выделяются посты, которые написаны не по-деловому.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Шутите</a:t>
            </a:r>
            <a:r>
              <a:rPr lang="ru-RU" sz="1400" dirty="0">
                <a:solidFill>
                  <a:srgbClr val="003D4C"/>
                </a:solidFill>
              </a:rPr>
              <a:t>, используйте мемы, </a:t>
            </a:r>
            <a:r>
              <a:rPr lang="ru-RU" sz="1400" dirty="0" err="1">
                <a:solidFill>
                  <a:srgbClr val="003D4C"/>
                </a:solidFill>
              </a:rPr>
              <a:t>эмоджи</a:t>
            </a:r>
            <a:r>
              <a:rPr lang="ru-RU" sz="1400" dirty="0">
                <a:solidFill>
                  <a:srgbClr val="003D4C"/>
                </a:solidFill>
              </a:rPr>
              <a:t>, вопросы в заголовках или первых абзацах.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Главное </a:t>
            </a:r>
            <a:r>
              <a:rPr lang="ru-RU" sz="1400" dirty="0">
                <a:solidFill>
                  <a:srgbClr val="003D4C"/>
                </a:solidFill>
              </a:rPr>
              <a:t>не перегнуть палку, но это уже на вашей совести </a:t>
            </a:r>
            <a:r>
              <a:rPr lang="ru-RU" sz="1400" dirty="0">
                <a:solidFill>
                  <a:srgbClr val="003D4C"/>
                </a:solidFill>
                <a:sym typeface="Wingdings" panose="05000000000000000000" pitchFamily="2" charset="2"/>
              </a:rPr>
              <a:t></a:t>
            </a:r>
            <a:endParaRPr lang="ru-RU" sz="1400" dirty="0">
              <a:solidFill>
                <a:srgbClr val="003D4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0" y="315805"/>
            <a:ext cx="4086226" cy="3980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44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41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Знайте ЦА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19141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rgbClr val="003D4C"/>
                </a:solidFill>
              </a:rPr>
              <a:t>Не нужно рассказывать </a:t>
            </a:r>
            <a:r>
              <a:rPr lang="ru-RU" sz="1400" b="1" dirty="0" err="1" smtClean="0">
                <a:solidFill>
                  <a:srgbClr val="003D4C"/>
                </a:solidFill>
              </a:rPr>
              <a:t>айтишнику</a:t>
            </a:r>
            <a:r>
              <a:rPr lang="ru-RU" sz="1400" b="1" dirty="0" smtClean="0">
                <a:solidFill>
                  <a:srgbClr val="003D4C"/>
                </a:solidFill>
              </a:rPr>
              <a:t>, почему у «зеленой» гранулы именно такая химическая формула.</a:t>
            </a:r>
          </a:p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rgbClr val="003D4C"/>
                </a:solidFill>
              </a:rPr>
              <a:t>Лучше покажите ему, какие ИТ-разработки помогают эту гранулу выпускать (с такой формулой).</a:t>
            </a:r>
          </a:p>
          <a:p>
            <a:pPr lvl="0">
              <a:spcAft>
                <a:spcPts val="600"/>
              </a:spcAft>
            </a:pPr>
            <a:endParaRPr lang="ru-RU" sz="1400" b="1" dirty="0">
              <a:solidFill>
                <a:srgbClr val="003D4C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437" y="907676"/>
            <a:ext cx="4636563" cy="30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949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1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Знайте ЦА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rgbClr val="003D4C"/>
                </a:solidFill>
              </a:rPr>
              <a:t>Не нужно рассказывать </a:t>
            </a:r>
            <a:r>
              <a:rPr lang="ru-RU" sz="1400" b="1" dirty="0" err="1" smtClean="0">
                <a:solidFill>
                  <a:srgbClr val="003D4C"/>
                </a:solidFill>
              </a:rPr>
              <a:t>айтишнику</a:t>
            </a:r>
            <a:r>
              <a:rPr lang="ru-RU" sz="1400" b="1" dirty="0" smtClean="0">
                <a:solidFill>
                  <a:srgbClr val="003D4C"/>
                </a:solidFill>
              </a:rPr>
              <a:t>, почему у «зеленой» гранулы именно такая химическая формула.</a:t>
            </a:r>
          </a:p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rgbClr val="003D4C"/>
                </a:solidFill>
              </a:rPr>
              <a:t>Лучше покажите ему, какие ИТ-разработки помогают эту гранулу выпускать (с такой формулой).</a:t>
            </a:r>
          </a:p>
          <a:p>
            <a:pPr lvl="0">
              <a:spcAft>
                <a:spcPts val="600"/>
              </a:spcAft>
            </a:pP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rgbClr val="003D4C"/>
                </a:solidFill>
              </a:rPr>
              <a:t>Джейсон </a:t>
            </a:r>
            <a:r>
              <a:rPr lang="ru-RU" sz="1400" b="1" dirty="0" err="1" smtClean="0">
                <a:solidFill>
                  <a:srgbClr val="003D4C"/>
                </a:solidFill>
              </a:rPr>
              <a:t>Стэтхам</a:t>
            </a:r>
            <a:r>
              <a:rPr lang="ru-RU" sz="1400" b="1" dirty="0" smtClean="0">
                <a:solidFill>
                  <a:srgbClr val="003D4C"/>
                </a:solidFill>
              </a:rPr>
              <a:t>. </a:t>
            </a:r>
            <a:r>
              <a:rPr lang="en-US" sz="1400" b="1" dirty="0" smtClean="0">
                <a:solidFill>
                  <a:srgbClr val="003D4C"/>
                </a:solidFill>
              </a:rPr>
              <a:t>SIBUR Collection</a:t>
            </a:r>
            <a:endParaRPr lang="ru-RU" sz="1400" dirty="0">
              <a:solidFill>
                <a:srgbClr val="003D4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920" t="2015" r="63599" b="20881"/>
          <a:stretch/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86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6722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>
                <a:solidFill>
                  <a:schemeClr val="accent6"/>
                </a:solidFill>
              </a:rPr>
              <a:t>Цепляющие </a:t>
            </a:r>
            <a:r>
              <a:rPr lang="ru-RU" sz="2800" dirty="0" smtClean="0">
                <a:solidFill>
                  <a:schemeClr val="accent6"/>
                </a:solidFill>
              </a:rPr>
              <a:t>фот</a:t>
            </a:r>
            <a:r>
              <a:rPr lang="ru-RU" sz="2800" dirty="0">
                <a:solidFill>
                  <a:schemeClr val="accent6"/>
                </a:solidFill>
              </a:rPr>
              <a:t>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Прикрепляйте к постам цепляющие картинки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Побольше </a:t>
            </a:r>
            <a:r>
              <a:rPr lang="ru-RU" sz="1400" dirty="0">
                <a:solidFill>
                  <a:srgbClr val="003D4C"/>
                </a:solidFill>
              </a:rPr>
              <a:t>лиц,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крупных </a:t>
            </a:r>
            <a:r>
              <a:rPr lang="ru-RU" sz="1400" dirty="0">
                <a:solidFill>
                  <a:srgbClr val="003D4C"/>
                </a:solidFill>
              </a:rPr>
              <a:t>планов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Добавляйте </a:t>
            </a:r>
            <a:r>
              <a:rPr lang="ru-RU" sz="1400" dirty="0">
                <a:solidFill>
                  <a:srgbClr val="003D4C"/>
                </a:solidFill>
              </a:rPr>
              <a:t>на картинки подписи с ключевыми мыслями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5981" t="17440" r="37477" b="25986"/>
          <a:stretch/>
        </p:blipFill>
        <p:spPr>
          <a:xfrm>
            <a:off x="4698999" y="676622"/>
            <a:ext cx="4057415" cy="3533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35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34625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7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Супер-группы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2662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Предлагайте свой контент супер-группам</a:t>
            </a: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В КЛИКе есть две супергруппы, на которые подписаны все сотрудники — </a:t>
            </a:r>
            <a:r>
              <a:rPr lang="ru-RU" sz="1400" b="1" dirty="0">
                <a:solidFill>
                  <a:schemeClr val="accent6"/>
                </a:solidFill>
              </a:rPr>
              <a:t>Новости СИБУРа и Коротко о важном. </a:t>
            </a:r>
            <a:br>
              <a:rPr lang="ru-RU" sz="1400" b="1" dirty="0">
                <a:solidFill>
                  <a:schemeClr val="accent6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/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Для Коротко о важном это контент в виде инфографики или ключевых мыслей на отдельных картинках. </a:t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/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Для Новостей СИБУРа — информация, которая касается всех сотрудников компании.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462" y="231961"/>
            <a:ext cx="3403575" cy="2017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462" y="2373514"/>
            <a:ext cx="3403575" cy="2019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46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66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 smtClean="0">
                <a:solidFill>
                  <a:schemeClr val="accent6"/>
                </a:solidFill>
              </a:rPr>
              <a:t>Создавайте группы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218307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/>
              <a:t>Не стесняйтесь создавать группы, которые не относятся напрямую к нашей </a:t>
            </a:r>
            <a:r>
              <a:rPr lang="ru-RU" sz="1400" b="1" dirty="0" smtClean="0"/>
              <a:t>деятельности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Польза: </a:t>
            </a:r>
            <a:br>
              <a:rPr lang="ru-RU" sz="1400" dirty="0" smtClean="0"/>
            </a:br>
            <a:r>
              <a:rPr lang="ru-RU" sz="1400" dirty="0" smtClean="0"/>
              <a:t>- Расслабление </a:t>
            </a:r>
            <a:r>
              <a:rPr lang="ru-RU" sz="1400" dirty="0"/>
              <a:t>от </a:t>
            </a:r>
            <a:r>
              <a:rPr lang="ru-RU" sz="1400" dirty="0" smtClean="0"/>
              <a:t>работы и позитив!</a:t>
            </a:r>
            <a:endParaRPr lang="ru-RU" sz="1400" dirty="0"/>
          </a:p>
          <a:p>
            <a:r>
              <a:rPr lang="ru-RU" sz="1400" dirty="0" smtClean="0"/>
              <a:t>- Сообщество </a:t>
            </a:r>
            <a:r>
              <a:rPr lang="ru-RU" sz="1400" dirty="0"/>
              <a:t>по интересам, решение своих задач, экономия времени</a:t>
            </a:r>
          </a:p>
          <a:p>
            <a:r>
              <a:rPr lang="ru-RU" sz="1400" dirty="0" smtClean="0"/>
              <a:t>- Формирование </a:t>
            </a:r>
            <a:r>
              <a:rPr lang="ru-RU" sz="1400" dirty="0"/>
              <a:t>кросс-функциональных и географических связей, </a:t>
            </a:r>
            <a:r>
              <a:rPr lang="ru-RU" sz="1400" dirty="0" smtClean="0"/>
              <a:t>Знакомство</a:t>
            </a:r>
            <a:endParaRPr lang="ru-RU" sz="1400" dirty="0"/>
          </a:p>
          <a:p>
            <a:r>
              <a:rPr lang="ru-RU" sz="1400" dirty="0" smtClean="0"/>
              <a:t>- Желание </a:t>
            </a:r>
            <a:r>
              <a:rPr lang="ru-RU" sz="1400" dirty="0"/>
              <a:t>заглянуть в КЛИК почаще</a:t>
            </a:r>
          </a:p>
          <a:p>
            <a:r>
              <a:rPr lang="ru-RU" sz="1400" dirty="0" smtClean="0"/>
              <a:t> </a:t>
            </a:r>
            <a:endParaRPr lang="ru-RU" sz="1400" dirty="0" smtClean="0">
              <a:solidFill>
                <a:srgbClr val="FF0000"/>
              </a:solidFill>
            </a:endParaRPr>
          </a:p>
          <a:p>
            <a:r>
              <a:rPr lang="ru-RU" sz="1400" dirty="0" smtClean="0"/>
              <a:t>В конце концов </a:t>
            </a:r>
            <a:r>
              <a:rPr lang="ru-RU" sz="1400" b="1" dirty="0" smtClean="0">
                <a:solidFill>
                  <a:srgbClr val="FF0000"/>
                </a:solidFill>
              </a:rPr>
              <a:t>мы формируем сообщество вовлеченных людей и команду!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401" y="231960"/>
            <a:ext cx="3401506" cy="1959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400" y="2314843"/>
            <a:ext cx="3403202" cy="19680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603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4929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6096000" y="-1711"/>
            <a:ext cx="3048000" cy="455307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КАК СТАТЬ ПОПУЛЯРНЫМ: </a:t>
            </a:r>
            <a:r>
              <a:rPr lang="ru-RU" sz="2800" dirty="0">
                <a:solidFill>
                  <a:schemeClr val="accent6"/>
                </a:solidFill>
              </a:rPr>
              <a:t>Хэштеги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2" y="1884461"/>
            <a:ext cx="5102227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Если вы придумываете хэштег для новой темы, убедитесь, что он уникальный. Не забывайте использовать и более широкие хэштеги, по которым вашу публикацию смогут найти коллеги – например #здоровье или #безопасность </a:t>
            </a: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6"/>
                </a:solidFill>
              </a:rPr>
              <a:t>Важно (!!!): </a:t>
            </a:r>
            <a:r>
              <a:rPr lang="ru-RU" sz="1400" dirty="0">
                <a:solidFill>
                  <a:srgbClr val="003D4C"/>
                </a:solidFill>
              </a:rPr>
              <a:t>Используйте хэштеги </a:t>
            </a:r>
            <a:r>
              <a:rPr lang="ru-RU" sz="1400" dirty="0" smtClean="0">
                <a:solidFill>
                  <a:srgbClr val="003D4C"/>
                </a:solidFill>
              </a:rPr>
              <a:t>правильно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проверьте</a:t>
            </a:r>
            <a:r>
              <a:rPr lang="ru-RU" sz="1400" dirty="0">
                <a:solidFill>
                  <a:srgbClr val="003D4C"/>
                </a:solidFill>
              </a:rPr>
              <a:t>, что ваш хэштег больше никто не использует </a:t>
            </a:r>
            <a:endParaRPr lang="ru-RU" sz="1400" dirty="0" smtClean="0">
              <a:solidFill>
                <a:srgbClr val="003D4C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лучше </a:t>
            </a:r>
            <a:r>
              <a:rPr lang="ru-RU" sz="1400" dirty="0">
                <a:solidFill>
                  <a:srgbClr val="003D4C"/>
                </a:solidFill>
              </a:rPr>
              <a:t>если он будет короткий, например #</a:t>
            </a:r>
            <a:r>
              <a:rPr lang="ru-RU" sz="1400" dirty="0" smtClean="0">
                <a:solidFill>
                  <a:srgbClr val="003D4C"/>
                </a:solidFill>
              </a:rPr>
              <a:t>НКНХ55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помните</a:t>
            </a:r>
            <a:r>
              <a:rPr lang="ru-RU" sz="1400" dirty="0">
                <a:solidFill>
                  <a:srgbClr val="003D4C"/>
                </a:solidFill>
              </a:rPr>
              <a:t>, что написание важно, #НКНХ55 и #нкнх55 – два разных </a:t>
            </a:r>
            <a:r>
              <a:rPr lang="ru-RU" sz="1400" dirty="0" smtClean="0">
                <a:solidFill>
                  <a:srgbClr val="003D4C"/>
                </a:solidFill>
              </a:rPr>
              <a:t>тега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обязательно </a:t>
            </a:r>
            <a:r>
              <a:rPr lang="ru-RU" sz="1400" dirty="0">
                <a:solidFill>
                  <a:srgbClr val="003D4C"/>
                </a:solidFill>
              </a:rPr>
              <a:t>добавляйте его во все публикации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74" r="42615"/>
          <a:stretch/>
        </p:blipFill>
        <p:spPr>
          <a:xfrm flipH="1">
            <a:off x="6096000" y="0"/>
            <a:ext cx="3048000" cy="45720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45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65091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2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ОШИБКИ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6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7495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lvl="0"/>
            <a:r>
              <a:rPr lang="ru-RU" sz="2800" dirty="0" smtClean="0"/>
              <a:t>КЛИК </a:t>
            </a:r>
            <a:r>
              <a:rPr lang="ru-RU" sz="2800" dirty="0" smtClean="0">
                <a:solidFill>
                  <a:schemeClr val="accent6"/>
                </a:solidFill>
              </a:rPr>
              <a:t>в РТ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27" name="Group 3"/>
          <p:cNvGrpSpPr>
            <a:grpSpLocks noChangeAspect="1"/>
          </p:cNvGrpSpPr>
          <p:nvPr/>
        </p:nvGrpSpPr>
        <p:grpSpPr>
          <a:xfrm>
            <a:off x="5865357" y="1527175"/>
            <a:ext cx="1450762" cy="2870582"/>
            <a:chOff x="0" y="0"/>
            <a:chExt cx="2620010" cy="5184140"/>
          </a:xfrm>
        </p:grpSpPr>
        <p:sp>
          <p:nvSpPr>
            <p:cNvPr id="28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2326" t="3013" r="-2375" b="2915"/>
              </a:stretch>
            </a:blipFill>
          </p:spPr>
        </p:sp>
        <p:sp>
          <p:nvSpPr>
            <p:cNvPr id="30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1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2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4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5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6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8B94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27175"/>
            <a:ext cx="4213225" cy="28705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367646" y="846256"/>
            <a:ext cx="4036763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a typeface="Roboto" panose="02000000000000000000" pitchFamily="2" charset="0"/>
              </a:rPr>
              <a:t>9 000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сотрудников </a:t>
            </a:r>
            <a:r>
              <a:rPr lang="ru-RU" sz="1200" dirty="0">
                <a:solidFill>
                  <a:schemeClr val="bg1"/>
                </a:solidFill>
                <a:ea typeface="Roboto" panose="02000000000000000000" pitchFamily="2" charset="0"/>
              </a:rPr>
              <a:t>имеют доступ </a:t>
            </a:r>
            <a:r>
              <a:rPr lang="ru-RU" sz="1200" b="1" dirty="0">
                <a:solidFill>
                  <a:schemeClr val="accent6"/>
                </a:solidFill>
                <a:ea typeface="Roboto" panose="02000000000000000000" pitchFamily="2" charset="0"/>
              </a:rPr>
              <a:t>к веб-версии КЛИК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87726" y="846256"/>
            <a:ext cx="299749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Roboto" panose="02000000000000000000" pitchFamily="2" charset="0"/>
              </a:rPr>
              <a:t>&gt; 3 000</a:t>
            </a:r>
          </a:p>
          <a:p>
            <a:r>
              <a:rPr lang="ru-RU" sz="1200" dirty="0" smtClean="0">
                <a:solidFill>
                  <a:schemeClr val="bg1"/>
                </a:solidFill>
                <a:ea typeface="Roboto" panose="02000000000000000000" pitchFamily="2" charset="0"/>
              </a:rPr>
              <a:t>сотрудников </a:t>
            </a:r>
            <a:r>
              <a:rPr lang="ru-RU" sz="1200" dirty="0">
                <a:solidFill>
                  <a:schemeClr val="bg1"/>
                </a:solidFill>
                <a:ea typeface="Roboto" panose="02000000000000000000" pitchFamily="2" charset="0"/>
              </a:rPr>
              <a:t>установили </a:t>
            </a:r>
            <a:r>
              <a:rPr lang="ru-RU" sz="1200" b="1" dirty="0">
                <a:solidFill>
                  <a:schemeClr val="accent6"/>
                </a:solidFill>
                <a:ea typeface="Roboto" panose="02000000000000000000" pitchFamily="2" charset="0"/>
              </a:rPr>
              <a:t>МП КЛИК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8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55706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3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>
                <a:solidFill>
                  <a:schemeClr val="accent6"/>
                </a:solidFill>
              </a:rPr>
              <a:t>Форматирование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Странное форматирование или его полное </a:t>
            </a:r>
            <a:r>
              <a:rPr lang="ru-RU" sz="1400" b="1" dirty="0" smtClean="0">
                <a:solidFill>
                  <a:srgbClr val="003D4C"/>
                </a:solidFill>
              </a:rPr>
              <a:t>отсутствие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не </a:t>
            </a:r>
            <a:r>
              <a:rPr lang="ru-RU" sz="1400" dirty="0">
                <a:solidFill>
                  <a:srgbClr val="003D4C"/>
                </a:solidFill>
              </a:rPr>
              <a:t>забывайте разделять текст на абзацы </a:t>
            </a:r>
            <a:endParaRPr lang="ru-RU" sz="1400" dirty="0" smtClean="0">
              <a:solidFill>
                <a:srgbClr val="003D4C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используйте </a:t>
            </a:r>
            <a:r>
              <a:rPr lang="ru-RU" sz="1400" dirty="0">
                <a:solidFill>
                  <a:srgbClr val="003D4C"/>
                </a:solidFill>
              </a:rPr>
              <a:t>жирный шрифт только для заголовков и подзаголовков </a:t>
            </a:r>
            <a:endParaRPr lang="ru-RU" sz="1400" dirty="0" smtClean="0">
              <a:solidFill>
                <a:srgbClr val="003D4C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оформляйте </a:t>
            </a:r>
            <a:r>
              <a:rPr lang="ru-RU" sz="1400" dirty="0">
                <a:solidFill>
                  <a:srgbClr val="003D4C"/>
                </a:solidFill>
              </a:rPr>
              <a:t>цитаты курсивом </a:t>
            </a:r>
            <a:endParaRPr lang="ru-RU" sz="1400" dirty="0" smtClean="0">
              <a:solidFill>
                <a:srgbClr val="003D4C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тегайте </a:t>
            </a:r>
            <a:r>
              <a:rPr lang="ru-RU" sz="1400" dirty="0">
                <a:solidFill>
                  <a:srgbClr val="003D4C"/>
                </a:solidFill>
              </a:rPr>
              <a:t>пользователей, которых </a:t>
            </a:r>
            <a:r>
              <a:rPr lang="ru-RU" sz="1400" dirty="0" smtClean="0">
                <a:solidFill>
                  <a:srgbClr val="003D4C"/>
                </a:solidFill>
              </a:rPr>
              <a:t>упоминаете</a:t>
            </a:r>
            <a:endParaRPr lang="ru-RU" sz="1400" dirty="0">
              <a:solidFill>
                <a:srgbClr val="003D4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523" y="339725"/>
            <a:ext cx="4006702" cy="396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53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662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4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6"/>
                </a:solidFill>
              </a:rPr>
              <a:t>Ключевая </a:t>
            </a:r>
            <a:r>
              <a:rPr lang="ru-RU" sz="2800" dirty="0">
                <a:solidFill>
                  <a:schemeClr val="accent6"/>
                </a:solidFill>
              </a:rPr>
              <a:t>мысль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585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Ключевая мысль далеко от начала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Выносите главное в заголовок или первый абзац, который виден без дополнительного клика на кнопку «Показать полностью». Читатель должен сразу понять, какую ценность для него несёт </a:t>
            </a:r>
            <a:r>
              <a:rPr lang="ru-RU" sz="1400" dirty="0" smtClean="0">
                <a:solidFill>
                  <a:srgbClr val="003D4C"/>
                </a:solidFill>
              </a:rPr>
              <a:t>текст</a:t>
            </a:r>
            <a:endParaRPr lang="ru-RU" sz="1400" dirty="0">
              <a:solidFill>
                <a:srgbClr val="003D4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5842" t="20846" r="37289" b="18161"/>
          <a:stretch/>
        </p:blipFill>
        <p:spPr>
          <a:xfrm>
            <a:off x="4672990" y="359312"/>
            <a:ext cx="4112235" cy="3826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62417" y="3816587"/>
            <a:ext cx="2501154" cy="369332"/>
          </a:xfrm>
          <a:prstGeom prst="wedgeRectCallout">
            <a:avLst>
              <a:gd name="adj1" fmla="val 81530"/>
              <a:gd name="adj2" fmla="val -293541"/>
            </a:avLst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/>
              <a:t>Здесь нужно было в начало </a:t>
            </a:r>
            <a:br>
              <a:rPr lang="ru-RU" sz="1200" b="1" dirty="0" smtClean="0"/>
            </a:br>
            <a:r>
              <a:rPr lang="ru-RU" sz="1200" b="1" dirty="0" smtClean="0"/>
              <a:t>вынести ссылку на регистрацию</a:t>
            </a:r>
            <a:endParaRPr lang="ru-RU" sz="12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130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9637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6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Простыня текста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Простыня текста</a:t>
            </a: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Если пост получился большой,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разбивайте </a:t>
            </a:r>
            <a:r>
              <a:rPr lang="ru-RU" sz="1400" dirty="0">
                <a:solidFill>
                  <a:srgbClr val="003D4C"/>
                </a:solidFill>
              </a:rPr>
              <a:t>его на блоки с подзаголовками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или </a:t>
            </a:r>
            <a:r>
              <a:rPr lang="ru-RU" sz="1400" dirty="0">
                <a:solidFill>
                  <a:srgbClr val="003D4C"/>
                </a:solidFill>
              </a:rPr>
              <a:t>оформляйте в виде статьи, разбавляя текст фотографиями.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36" y="339725"/>
            <a:ext cx="2106164" cy="4090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546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9221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Однообразная повестка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Однообразная повестка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Не пишите одинаково об одном и том же</a:t>
            </a:r>
            <a:r>
              <a:rPr lang="ru-RU" sz="1400" dirty="0" smtClean="0">
                <a:solidFill>
                  <a:srgbClr val="003D4C"/>
                </a:solidFill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Даже </a:t>
            </a:r>
            <a:r>
              <a:rPr lang="ru-RU" sz="1400" dirty="0">
                <a:solidFill>
                  <a:srgbClr val="003D4C"/>
                </a:solidFill>
              </a:rPr>
              <a:t>если ваша группа посвящена узкой теме, придумывайте разные форматы.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Интервью</a:t>
            </a:r>
            <a:r>
              <a:rPr lang="ru-RU" sz="1400" dirty="0">
                <a:solidFill>
                  <a:srgbClr val="003D4C"/>
                </a:solidFill>
              </a:rPr>
              <a:t>, карточки, опросы, мемы опять </a:t>
            </a:r>
            <a:r>
              <a:rPr lang="ru-RU" sz="1400" dirty="0" smtClean="0">
                <a:solidFill>
                  <a:srgbClr val="003D4C"/>
                </a:solidFill>
              </a:rPr>
              <a:t>же.</a:t>
            </a:r>
            <a:endParaRPr lang="ru-RU" sz="1400" dirty="0">
              <a:solidFill>
                <a:srgbClr val="003D4C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840" y="347883"/>
            <a:ext cx="3715385" cy="4069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63914" y="3897807"/>
            <a:ext cx="29681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/>
              <a:t>Отличный пример того, что о книгах можно писать по-разному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28" y="3907139"/>
            <a:ext cx="360000" cy="360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98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4800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3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Призыв к действию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738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Нет целевого действия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Если вы хотите что-то от пользователя (комент, лайк, репост, регистрация),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скажите </a:t>
            </a:r>
            <a:r>
              <a:rPr lang="ru-RU" sz="1400" dirty="0">
                <a:solidFill>
                  <a:srgbClr val="003D4C"/>
                </a:solidFill>
              </a:rPr>
              <a:t>ему об этом. </a:t>
            </a:r>
            <a:endParaRPr lang="ru-RU" sz="1400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А </a:t>
            </a:r>
            <a:r>
              <a:rPr lang="ru-RU" sz="1400" dirty="0">
                <a:solidFill>
                  <a:srgbClr val="003D4C"/>
                </a:solidFill>
              </a:rPr>
              <a:t>ещё вынесите сообщение с призывом к действию в начало поста.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814474"/>
            <a:ext cx="3959226" cy="553998"/>
          </a:xfrm>
          <a:prstGeom prst="wedgeRectCallout">
            <a:avLst>
              <a:gd name="adj1" fmla="val 59744"/>
              <a:gd name="adj2" fmla="val -113558"/>
            </a:avLst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200" b="1"/>
            </a:lvl1pPr>
          </a:lstStyle>
          <a:p>
            <a:r>
              <a:rPr lang="ru-RU" dirty="0"/>
              <a:t>Если вы приглашаете болельщиков, пишите об этом в начале. Иногда ситуацию может спасти репост, но лучше самим сразу сделать хорошо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802" y="1131888"/>
            <a:ext cx="4093423" cy="23193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76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8856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5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Визуальное сопровождение 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Нет картинки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003D4C"/>
                </a:solidFill>
              </a:rPr>
              <a:t>Без картинки или видео ваш пост, скорее всего, затеряется в ленте.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042" y="1131889"/>
            <a:ext cx="4115183" cy="21396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81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649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48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«Пустые» новости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304023"/>
            <a:ext cx="4091307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«Пустые» новости</a:t>
            </a: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b="1" dirty="0">
                <a:solidFill>
                  <a:srgbClr val="003D4C"/>
                </a:solidFill>
              </a:rPr>
              <a:t>Плохо: </a:t>
            </a:r>
            <a:r>
              <a:rPr lang="ru-RU" sz="1400" dirty="0">
                <a:solidFill>
                  <a:srgbClr val="003D4C"/>
                </a:solidFill>
              </a:rPr>
              <a:t>«Вчера мы были на конференции про железнодорожную логистику. Вот презентация и фотка». </a:t>
            </a:r>
            <a:r>
              <a:rPr lang="ru-RU" sz="1400" dirty="0">
                <a:solidFill>
                  <a:schemeClr val="accent6"/>
                </a:solidFill>
              </a:rPr>
              <a:t>– </a:t>
            </a:r>
            <a:r>
              <a:rPr lang="ru-RU" sz="1400" b="1" dirty="0">
                <a:solidFill>
                  <a:schemeClr val="accent6"/>
                </a:solidFill>
              </a:rPr>
              <a:t>нет добавленной ценности.</a:t>
            </a:r>
            <a:r>
              <a:rPr lang="ru-RU" sz="1400" dirty="0">
                <a:solidFill>
                  <a:srgbClr val="003D4C"/>
                </a:solidFill>
              </a:rPr>
              <a:t> </a:t>
            </a: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Хорошо: </a:t>
            </a:r>
            <a:r>
              <a:rPr lang="ru-RU" sz="1400" dirty="0">
                <a:solidFill>
                  <a:srgbClr val="003D4C"/>
                </a:solidFill>
              </a:rPr>
              <a:t>«Вчера выступили на конференции. Рассказали, как мы пересмотрели процесс отгрузки товаров в вагоны и сэкономили миллиард. Теперь наша практика используется по всему миру и называется «отгрузка по-сибуровски». </a:t>
            </a:r>
            <a:r>
              <a:rPr lang="ru-RU" sz="1400" dirty="0">
                <a:solidFill>
                  <a:schemeClr val="tx2"/>
                </a:solidFill>
              </a:rPr>
              <a:t>Хотите подробностей? Их есть у нас!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605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000" r="11334"/>
          <a:stretch/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17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11941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Игнор комментариев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883817"/>
            <a:ext cx="409130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ВСЕГДА ОТВЕЧАЙТЕ НА КОММЕНТАРИИ!!!</a:t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Даже если вам просто сказали спасибо, поставьте лайк </a:t>
            </a:r>
            <a:r>
              <a:rPr lang="ru-RU" sz="1400" dirty="0" smtClean="0">
                <a:solidFill>
                  <a:srgbClr val="003D4C"/>
                </a:solidFill>
              </a:rPr>
              <a:t>комменту.  </a:t>
            </a:r>
            <a:r>
              <a:rPr lang="ru-RU" sz="1400" dirty="0">
                <a:solidFill>
                  <a:srgbClr val="003D4C"/>
                </a:solidFill>
              </a:rPr>
              <a:t/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/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Если указали на ошибку, исправьте и поблагодарите. </a:t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/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dirty="0">
                <a:solidFill>
                  <a:srgbClr val="003D4C"/>
                </a:solidFill>
              </a:rPr>
              <a:t>Если задали вопрос — ответьте.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181" y="347882"/>
            <a:ext cx="3989044" cy="4041237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14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3284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4572000" y="-1711"/>
            <a:ext cx="4572000" cy="455307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3959226" cy="672627"/>
          </a:xfrm>
        </p:spPr>
        <p:txBody>
          <a:bodyPr vert="horz"/>
          <a:lstStyle/>
          <a:p>
            <a:r>
              <a:rPr lang="ru-RU" sz="2800" dirty="0"/>
              <a:t>ОШИБКИ: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>
                <a:solidFill>
                  <a:schemeClr val="accent6"/>
                </a:solidFill>
              </a:rPr>
              <a:t>Ошибки и опечатки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693" y="1404050"/>
            <a:ext cx="4091307" cy="2970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Ошибки и опечатки</a:t>
            </a:r>
            <a:br>
              <a:rPr lang="ru-RU" sz="1400" b="1" dirty="0">
                <a:solidFill>
                  <a:srgbClr val="003D4C"/>
                </a:solidFill>
              </a:rPr>
            </a:b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>Полезные сервисы</a:t>
            </a:r>
            <a:r>
              <a:rPr lang="ru-RU" sz="1400" b="1" dirty="0" smtClean="0">
                <a:solidFill>
                  <a:srgbClr val="003D4C"/>
                </a:solidFill>
              </a:rPr>
              <a:t>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Орфограмка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D4C"/>
                </a:solidFill>
              </a:rPr>
              <a:t>Главред</a:t>
            </a:r>
            <a:r>
              <a:rPr lang="ru-RU" sz="1400" b="1" dirty="0" smtClean="0">
                <a:solidFill>
                  <a:srgbClr val="003D4C"/>
                </a:solidFill>
              </a:rPr>
              <a:t> </a:t>
            </a:r>
            <a:endParaRPr lang="ru-RU" sz="1400" b="1" dirty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rgbClr val="003D4C"/>
                </a:solidFill>
              </a:rPr>
              <a:t/>
            </a:r>
            <a:br>
              <a:rPr lang="ru-RU" sz="1400" b="1" dirty="0">
                <a:solidFill>
                  <a:srgbClr val="003D4C"/>
                </a:solidFill>
              </a:rPr>
            </a:br>
            <a:r>
              <a:rPr lang="ru-RU" sz="1400" b="1" dirty="0">
                <a:solidFill>
                  <a:srgbClr val="003D4C"/>
                </a:solidFill>
              </a:rPr>
              <a:t>Лайфхак: </a:t>
            </a:r>
            <a:endParaRPr lang="ru-RU" sz="1400" b="1" dirty="0" smtClean="0">
              <a:solidFill>
                <a:srgbClr val="003D4C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 smtClean="0">
                <a:solidFill>
                  <a:srgbClr val="003D4C"/>
                </a:solidFill>
              </a:rPr>
              <a:t>напишите </a:t>
            </a:r>
            <a:r>
              <a:rPr lang="ru-RU" sz="1400" dirty="0">
                <a:solidFill>
                  <a:srgbClr val="003D4C"/>
                </a:solidFill>
              </a:rPr>
              <a:t>текст, закиньте его в отложку, занимайтесь другими делами, а затем вернитесь к отложенному тексту, чтобы ещё раз его перечитать.</a:t>
            </a:r>
            <a:br>
              <a:rPr lang="ru-RU" sz="1400" dirty="0">
                <a:solidFill>
                  <a:srgbClr val="003D4C"/>
                </a:solidFill>
              </a:rPr>
            </a:br>
            <a:r>
              <a:rPr lang="ru-RU" sz="1400" b="1" dirty="0">
                <a:solidFill>
                  <a:srgbClr val="003D4C"/>
                </a:solidFill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057" y="573405"/>
            <a:ext cx="4042168" cy="333819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8270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Прямоугольник 6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400" dirty="0" smtClean="0">
                <a:solidFill>
                  <a:schemeClr val="accent6"/>
                </a:solidFill>
              </a:rPr>
              <a:t>ЛАЙФХАКИ</a:t>
            </a:r>
            <a:endParaRPr lang="ru-RU" sz="2400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44"/>
          </p:nvPr>
        </p:nvSpPr>
        <p:spPr>
          <a:xfrm>
            <a:off x="782319" y="1005433"/>
            <a:ext cx="2056915" cy="488950"/>
          </a:xfrm>
        </p:spPr>
        <p:txBody>
          <a:bodyPr anchor="t"/>
          <a:lstStyle/>
          <a:p>
            <a:r>
              <a:rPr lang="ru-RU" sz="1200" dirty="0"/>
              <a:t>Используйте отложенные посты и подстраивайтесь под пики посещаемости</a:t>
            </a:r>
          </a:p>
        </p:txBody>
      </p:sp>
      <p:sp>
        <p:nvSpPr>
          <p:cNvPr id="39" name="Текст 38"/>
          <p:cNvSpPr>
            <a:spLocks noGrp="1"/>
          </p:cNvSpPr>
          <p:nvPr>
            <p:ph type="body" sz="quarter" idx="45"/>
          </p:nvPr>
        </p:nvSpPr>
        <p:spPr>
          <a:xfrm>
            <a:off x="782319" y="2088898"/>
            <a:ext cx="2056915" cy="488950"/>
          </a:xfrm>
        </p:spPr>
        <p:txBody>
          <a:bodyPr anchor="t"/>
          <a:lstStyle/>
          <a:p>
            <a:r>
              <a:rPr lang="ru-RU" sz="1200" dirty="0"/>
              <a:t>Слишком много постов тоже плохо, напоминает спам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46"/>
          </p:nvPr>
        </p:nvSpPr>
        <p:spPr>
          <a:xfrm>
            <a:off x="782319" y="3332463"/>
            <a:ext cx="2194561" cy="488950"/>
          </a:xfrm>
        </p:spPr>
        <p:txBody>
          <a:bodyPr anchor="t"/>
          <a:lstStyle/>
          <a:p>
            <a:r>
              <a:rPr lang="ru-RU" sz="1200" dirty="0"/>
              <a:t>Заранее </a:t>
            </a:r>
            <a:r>
              <a:rPr lang="ru-RU" sz="1200" dirty="0" smtClean="0"/>
              <a:t>обдумайте, какие </a:t>
            </a:r>
            <a:r>
              <a:rPr lang="ru-RU" sz="1200" dirty="0"/>
              <a:t>направления хотите освещать в течение </a:t>
            </a:r>
            <a:r>
              <a:rPr lang="ru-RU" sz="1200" dirty="0" smtClean="0"/>
              <a:t>недели/месяца и действуйте в </a:t>
            </a:r>
            <a:r>
              <a:rPr lang="ru-RU" sz="1200" dirty="0"/>
              <a:t>соответствии с планом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52"/>
          </p:nvPr>
        </p:nvSpPr>
        <p:spPr>
          <a:xfrm>
            <a:off x="354013" y="997689"/>
            <a:ext cx="358775" cy="360000"/>
          </a:xfrm>
        </p:spPr>
        <p:txBody>
          <a:bodyPr/>
          <a:lstStyle/>
          <a:p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54"/>
          </p:nvPr>
        </p:nvSpPr>
        <p:spPr>
          <a:xfrm>
            <a:off x="354013" y="2081154"/>
            <a:ext cx="358775" cy="360000"/>
          </a:xfrm>
        </p:spPr>
        <p:txBody>
          <a:bodyPr/>
          <a:lstStyle/>
          <a:p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56"/>
          </p:nvPr>
        </p:nvSpPr>
        <p:spPr>
          <a:xfrm>
            <a:off x="354013" y="3324719"/>
            <a:ext cx="358775" cy="360000"/>
          </a:xfrm>
        </p:spPr>
        <p:txBody>
          <a:bodyPr/>
          <a:lstStyle/>
          <a:p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2" name="Текст 51"/>
          <p:cNvSpPr>
            <a:spLocks noGrp="1"/>
          </p:cNvSpPr>
          <p:nvPr>
            <p:ph type="body" sz="quarter" idx="65"/>
          </p:nvPr>
        </p:nvSpPr>
        <p:spPr>
          <a:xfrm>
            <a:off x="3647926" y="1005433"/>
            <a:ext cx="2056915" cy="488950"/>
          </a:xfrm>
        </p:spPr>
        <p:txBody>
          <a:bodyPr anchor="t"/>
          <a:lstStyle/>
          <a:p>
            <a:r>
              <a:rPr lang="ru-RU" sz="1200" dirty="0"/>
              <a:t>Будьте гибкими: если план перестал быть актуален, лучше взять паузу</a:t>
            </a:r>
          </a:p>
        </p:txBody>
      </p:sp>
      <p:sp>
        <p:nvSpPr>
          <p:cNvPr id="53" name="Текст 52"/>
          <p:cNvSpPr>
            <a:spLocks noGrp="1"/>
          </p:cNvSpPr>
          <p:nvPr>
            <p:ph type="body" sz="quarter" idx="66"/>
          </p:nvPr>
        </p:nvSpPr>
        <p:spPr>
          <a:xfrm>
            <a:off x="3647926" y="2088898"/>
            <a:ext cx="2143274" cy="488950"/>
          </a:xfrm>
        </p:spPr>
        <p:txBody>
          <a:bodyPr anchor="t"/>
          <a:lstStyle/>
          <a:p>
            <a:r>
              <a:rPr lang="ru-RU" sz="1200" dirty="0"/>
              <a:t>Разнообразьте контент: интервью, статьи, опросы, викторины, видео, мемы, фоторепортажи и так далее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67"/>
          </p:nvPr>
        </p:nvSpPr>
        <p:spPr>
          <a:xfrm>
            <a:off x="3647926" y="3332463"/>
            <a:ext cx="2255034" cy="488950"/>
          </a:xfrm>
        </p:spPr>
        <p:txBody>
          <a:bodyPr anchor="t"/>
          <a:lstStyle/>
          <a:p>
            <a:r>
              <a:rPr lang="ru-RU" sz="1200" dirty="0"/>
              <a:t>Привлекайте амбассадоров, руководителей, признанных экспертов для </a:t>
            </a:r>
            <a:r>
              <a:rPr lang="ru-RU" sz="1200" dirty="0" smtClean="0"/>
              <a:t>комментариев</a:t>
            </a:r>
            <a:endParaRPr lang="ru-RU" sz="120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72"/>
          </p:nvPr>
        </p:nvSpPr>
        <p:spPr>
          <a:xfrm>
            <a:off x="3219620" y="997689"/>
            <a:ext cx="358775" cy="360000"/>
          </a:xfrm>
        </p:spPr>
        <p:txBody>
          <a:bodyPr/>
          <a:lstStyle/>
          <a:p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73"/>
          </p:nvPr>
        </p:nvSpPr>
        <p:spPr>
          <a:xfrm>
            <a:off x="3219620" y="2081154"/>
            <a:ext cx="358775" cy="360000"/>
          </a:xfrm>
        </p:spPr>
        <p:txBody>
          <a:bodyPr/>
          <a:lstStyle/>
          <a:p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74"/>
          </p:nvPr>
        </p:nvSpPr>
        <p:spPr>
          <a:xfrm>
            <a:off x="3219620" y="3324719"/>
            <a:ext cx="358775" cy="360000"/>
          </a:xfrm>
        </p:spPr>
        <p:txBody>
          <a:bodyPr/>
          <a:lstStyle/>
          <a:p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79"/>
          </p:nvPr>
        </p:nvSpPr>
        <p:spPr>
          <a:xfrm>
            <a:off x="6657190" y="1005433"/>
            <a:ext cx="2056915" cy="488950"/>
          </a:xfrm>
        </p:spPr>
        <p:txBody>
          <a:bodyPr anchor="t"/>
          <a:lstStyle/>
          <a:p>
            <a:r>
              <a:rPr lang="ru-RU" sz="1200" dirty="0"/>
              <a:t>Не будьте слишком серьёзными. Даже </a:t>
            </a:r>
            <a:r>
              <a:rPr lang="ru-RU" sz="1200" dirty="0" smtClean="0"/>
              <a:t>самый </a:t>
            </a:r>
            <a:r>
              <a:rPr lang="ru-RU" sz="1200" dirty="0"/>
              <a:t>скучный текст интересней с </a:t>
            </a:r>
            <a:r>
              <a:rPr lang="ru-RU" sz="1200" dirty="0" smtClean="0"/>
              <a:t>мемом</a:t>
            </a:r>
            <a:endParaRPr lang="ru-RU" sz="1200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80"/>
          </p:nvPr>
        </p:nvSpPr>
        <p:spPr>
          <a:xfrm>
            <a:off x="6657190" y="2088898"/>
            <a:ext cx="2056915" cy="488950"/>
          </a:xfrm>
        </p:spPr>
        <p:txBody>
          <a:bodyPr anchor="t"/>
          <a:lstStyle/>
          <a:p>
            <a:r>
              <a:rPr lang="ru-RU" sz="1200" dirty="0"/>
              <a:t>Делайте серии постов,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где </a:t>
            </a:r>
            <a:r>
              <a:rPr lang="ru-RU" sz="1200" dirty="0"/>
              <a:t>раскрываете тему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 </a:t>
            </a:r>
            <a:r>
              <a:rPr lang="ru-RU" sz="1200" dirty="0"/>
              <a:t>нескольких сторон вместо пелены </a:t>
            </a:r>
            <a:r>
              <a:rPr lang="ru-RU" sz="1200" dirty="0" smtClean="0"/>
              <a:t>букв</a:t>
            </a:r>
            <a:endParaRPr lang="ru-RU" sz="1200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81"/>
          </p:nvPr>
        </p:nvSpPr>
        <p:spPr>
          <a:xfrm>
            <a:off x="6657190" y="3332463"/>
            <a:ext cx="2056915" cy="488950"/>
          </a:xfrm>
        </p:spPr>
        <p:txBody>
          <a:bodyPr anchor="t"/>
          <a:lstStyle/>
          <a:p>
            <a:r>
              <a:rPr lang="ru-RU" sz="1200" dirty="0"/>
              <a:t>Используйте отложенные посты, чтобы проверить форматирование и то,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как </a:t>
            </a:r>
            <a:r>
              <a:rPr lang="ru-RU" sz="1200" dirty="0"/>
              <a:t>выглядят фото/видео в </a:t>
            </a:r>
            <a:r>
              <a:rPr lang="ru-RU" sz="1200" dirty="0" smtClean="0"/>
              <a:t>ленте</a:t>
            </a:r>
            <a:endParaRPr lang="ru-RU" sz="1200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86"/>
          </p:nvPr>
        </p:nvSpPr>
        <p:spPr>
          <a:xfrm>
            <a:off x="6228884" y="997689"/>
            <a:ext cx="358775" cy="360000"/>
          </a:xfrm>
        </p:spPr>
        <p:txBody>
          <a:bodyPr/>
          <a:lstStyle/>
          <a:p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32" name="Текст 31"/>
          <p:cNvSpPr>
            <a:spLocks noGrp="1"/>
          </p:cNvSpPr>
          <p:nvPr>
            <p:ph type="body" sz="quarter" idx="87"/>
          </p:nvPr>
        </p:nvSpPr>
        <p:spPr>
          <a:xfrm>
            <a:off x="6228884" y="2081154"/>
            <a:ext cx="358775" cy="360000"/>
          </a:xfrm>
        </p:spPr>
        <p:txBody>
          <a:bodyPr/>
          <a:lstStyle/>
          <a:p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88"/>
          </p:nvPr>
        </p:nvSpPr>
        <p:spPr>
          <a:xfrm>
            <a:off x="6228884" y="3324719"/>
            <a:ext cx="358775" cy="360000"/>
          </a:xfrm>
        </p:spPr>
        <p:txBody>
          <a:bodyPr/>
          <a:lstStyle/>
          <a:p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71" name="Нижний колонтитул 7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42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4182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358774" y="2533397"/>
            <a:ext cx="1786426" cy="176268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2140470" y="2514552"/>
            <a:ext cx="1744272" cy="17815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3884742" y="2514552"/>
            <a:ext cx="1706236" cy="178152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58774" y="1020510"/>
            <a:ext cx="5232204" cy="151288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/>
              <a:t>Первый раз в КЛИКе?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81203" y="1130006"/>
            <a:ext cx="3975062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2"/>
                </a:solidFill>
              </a:rPr>
              <a:t>Обязательные группы (по умолчанию)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Группа «Новости СИБУРа»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Группа «Коротко о важном»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Группа предприятия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</a:rPr>
              <a:t>Группа функции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92" y="2864166"/>
            <a:ext cx="136603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Фильтр групп: </a:t>
            </a:r>
            <a:br>
              <a:rPr lang="ru-RU" sz="1400" dirty="0" smtClean="0">
                <a:solidFill>
                  <a:schemeClr val="bg1"/>
                </a:solidFill>
              </a:rPr>
            </a:br>
            <a:endParaRPr lang="ru-RU" sz="14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Предприятия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Функции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Тематические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570807" y="1020510"/>
            <a:ext cx="3273061" cy="3275570"/>
            <a:chOff x="2903903" y="-690880"/>
            <a:chExt cx="4572000" cy="457200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63" r="16663"/>
            <a:stretch/>
          </p:blipFill>
          <p:spPr>
            <a:xfrm>
              <a:off x="2903903" y="-690880"/>
              <a:ext cx="4572000" cy="4572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9210">
              <a:off x="4689637" y="480170"/>
              <a:ext cx="903656" cy="1955738"/>
            </a:xfrm>
            <a:prstGeom prst="roundRect">
              <a:avLst>
                <a:gd name="adj" fmla="val 1162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600" b="99733" l="42260" r="52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329" t="59555" r="47003"/>
            <a:stretch/>
          </p:blipFill>
          <p:spPr>
            <a:xfrm>
              <a:off x="4678680" y="2032000"/>
              <a:ext cx="731520" cy="1849120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8" y="2478295"/>
            <a:ext cx="360000" cy="3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73" y="2480897"/>
            <a:ext cx="360000" cy="3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28" y="2481194"/>
            <a:ext cx="360000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9" y="1073143"/>
            <a:ext cx="360000" cy="360000"/>
          </a:xfrm>
          <a:prstGeom prst="rect">
            <a:avLst/>
          </a:prstGeom>
        </p:spPr>
      </p:pic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337495" y="2871631"/>
            <a:ext cx="136603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Профиль: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ФИО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Должность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Предприятие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Функция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Руководитель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Табельный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Контакты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7385" y="2871631"/>
            <a:ext cx="16534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Дополнить: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Зона ответственности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Обо мне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Приветственный пост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Подписка на коллег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Установка МП КЛИК </a:t>
            </a:r>
          </a:p>
          <a:p>
            <a:endParaRPr lang="ru-RU" sz="11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6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КОНТАКТЫ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  <p:sp>
        <p:nvSpPr>
          <p:cNvPr id="9" name="Текст 37"/>
          <p:cNvSpPr txBox="1">
            <a:spLocks/>
          </p:cNvSpPr>
          <p:nvPr/>
        </p:nvSpPr>
        <p:spPr>
          <a:xfrm>
            <a:off x="1296707" y="1064724"/>
            <a:ext cx="3181164" cy="1243296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200" kern="0" dirty="0" smtClean="0"/>
              <a:t>Мария Смыслова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b="0" dirty="0" smtClean="0"/>
              <a:t>Руководитель </a:t>
            </a:r>
            <a:r>
              <a:rPr lang="ru-RU" b="0" dirty="0"/>
              <a:t>практики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>КЛИК: </a:t>
            </a:r>
            <a:r>
              <a:rPr lang="en-US" sz="1200" b="0" dirty="0" smtClean="0">
                <a:hlinkClick r:id="rId6"/>
              </a:rPr>
              <a:t>https</a:t>
            </a:r>
            <a:r>
              <a:rPr lang="en-US" sz="1200" b="0" dirty="0">
                <a:hlinkClick r:id="rId6"/>
              </a:rPr>
              <a:t>://social.sibur.ru/user/25492</a:t>
            </a:r>
            <a:r>
              <a:rPr lang="en-US" sz="1200" b="0" dirty="0" smtClean="0">
                <a:hlinkClick r:id="rId6"/>
              </a:rPr>
              <a:t>/</a:t>
            </a:r>
            <a:r>
              <a:rPr lang="ru-RU" sz="1200" b="0" dirty="0" smtClean="0"/>
              <a:t/>
            </a:r>
            <a:br>
              <a:rPr lang="ru-RU" sz="1200" b="0" dirty="0" smtClean="0"/>
            </a:br>
            <a:r>
              <a:rPr lang="ru-RU" sz="1200" b="0" dirty="0" smtClean="0"/>
              <a:t>Почта: </a:t>
            </a:r>
            <a:r>
              <a:rPr lang="en-US" sz="1200" b="0" dirty="0" smtClean="0">
                <a:hlinkClick r:id="rId7"/>
              </a:rPr>
              <a:t>smyslovamv@sibur.ru</a:t>
            </a:r>
            <a:r>
              <a:rPr lang="ru-RU" sz="1200" b="0" dirty="0" smtClean="0"/>
              <a:t> </a:t>
            </a:r>
            <a:endParaRPr lang="ru-RU" sz="1200" b="0" kern="0" dirty="0" smtClean="0"/>
          </a:p>
          <a:p>
            <a:pPr defTabSz="914400"/>
            <a:endParaRPr lang="ru-RU" sz="1200" b="0" kern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79" y="2608361"/>
            <a:ext cx="891105" cy="1243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5" y="1064724"/>
            <a:ext cx="932472" cy="1243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5" y="2608361"/>
            <a:ext cx="932472" cy="1243296"/>
          </a:xfrm>
          <a:prstGeom prst="rect">
            <a:avLst/>
          </a:prstGeom>
        </p:spPr>
      </p:pic>
      <p:sp>
        <p:nvSpPr>
          <p:cNvPr id="13" name="Текст 37"/>
          <p:cNvSpPr txBox="1">
            <a:spLocks/>
          </p:cNvSpPr>
          <p:nvPr/>
        </p:nvSpPr>
        <p:spPr>
          <a:xfrm>
            <a:off x="5712991" y="1064724"/>
            <a:ext cx="3135173" cy="1243296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200" kern="0" dirty="0" smtClean="0"/>
              <a:t>Ксения Сороколетова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>Главный эксперт</a:t>
            </a:r>
            <a:br>
              <a:rPr lang="ru-RU" sz="1200" b="0" kern="0" dirty="0" smtClean="0"/>
            </a:b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/>
              <a:t>КЛИК: </a:t>
            </a:r>
            <a:r>
              <a:rPr lang="en-US" sz="1200" b="0" dirty="0">
                <a:hlinkClick r:id="rId11"/>
              </a:rPr>
              <a:t>https://social.sibur.ru/user/25457/</a:t>
            </a: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1200" b="0" dirty="0"/>
              <a:t>Почта: </a:t>
            </a:r>
            <a:r>
              <a:rPr lang="en-US" b="0" dirty="0">
                <a:hlinkClick r:id="rId12"/>
              </a:rPr>
              <a:t>sorokoletovakp@sibur.ru</a:t>
            </a:r>
            <a:endParaRPr lang="ru-RU" sz="1200" b="0" kern="0" dirty="0" smtClean="0"/>
          </a:p>
          <a:p>
            <a:pPr defTabSz="914400"/>
            <a:endParaRPr lang="ru-RU" sz="1200" b="0" kern="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6879" y="1064724"/>
            <a:ext cx="916113" cy="1243296"/>
          </a:xfrm>
          <a:prstGeom prst="rect">
            <a:avLst/>
          </a:prstGeom>
        </p:spPr>
      </p:pic>
      <p:sp>
        <p:nvSpPr>
          <p:cNvPr id="16" name="Текст 37"/>
          <p:cNvSpPr txBox="1">
            <a:spLocks/>
          </p:cNvSpPr>
          <p:nvPr/>
        </p:nvSpPr>
        <p:spPr>
          <a:xfrm>
            <a:off x="5687984" y="2608361"/>
            <a:ext cx="3160180" cy="1243296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200" kern="0" dirty="0" smtClean="0"/>
              <a:t>Дмитрий Ли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/>
              <a:t>Главный эксперт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>КЛИК</a:t>
            </a:r>
            <a:r>
              <a:rPr lang="ru-RU" sz="1200" b="0" kern="0" dirty="0"/>
              <a:t>: </a:t>
            </a:r>
            <a:r>
              <a:rPr lang="en-US" sz="1200" b="0" dirty="0">
                <a:hlinkClick r:id="rId14"/>
              </a:rPr>
              <a:t>https://social.sibur.ru/user/29254/</a:t>
            </a: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1200" b="0" dirty="0"/>
              <a:t>Почта: </a:t>
            </a:r>
            <a:r>
              <a:rPr lang="en-US" b="0" dirty="0">
                <a:hlinkClick r:id="rId15"/>
              </a:rPr>
              <a:t>lidv@sibur.ru</a:t>
            </a:r>
            <a:endParaRPr lang="ru-RU" sz="1200" b="0" kern="0" dirty="0" smtClean="0"/>
          </a:p>
          <a:p>
            <a:pPr defTabSz="914400"/>
            <a:endParaRPr lang="ru-RU" sz="1200" b="0" kern="0" dirty="0"/>
          </a:p>
        </p:txBody>
      </p:sp>
      <p:sp>
        <p:nvSpPr>
          <p:cNvPr id="17" name="Текст 37"/>
          <p:cNvSpPr txBox="1">
            <a:spLocks/>
          </p:cNvSpPr>
          <p:nvPr/>
        </p:nvSpPr>
        <p:spPr>
          <a:xfrm>
            <a:off x="1296707" y="2608361"/>
            <a:ext cx="3181164" cy="1243296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200" kern="0" dirty="0" smtClean="0"/>
              <a:t>Константин Чиликов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/>
              <a:t>Главный эксперт</a:t>
            </a: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/>
            </a:r>
            <a:br>
              <a:rPr lang="ru-RU" sz="1200" b="0" kern="0" dirty="0" smtClean="0"/>
            </a:br>
            <a:r>
              <a:rPr lang="ru-RU" sz="1200" b="0" kern="0" dirty="0" smtClean="0"/>
              <a:t>КЛИК</a:t>
            </a:r>
            <a:r>
              <a:rPr lang="ru-RU" sz="1200" b="0" kern="0" dirty="0"/>
              <a:t>: </a:t>
            </a:r>
            <a:r>
              <a:rPr lang="en-US" sz="1200" b="0" dirty="0">
                <a:hlinkClick r:id="rId16"/>
              </a:rPr>
              <a:t>https://social.sibur.ru/user/28556</a:t>
            </a:r>
            <a:r>
              <a:rPr lang="en-US" sz="1200" b="0" dirty="0" smtClean="0">
                <a:hlinkClick r:id="rId16"/>
              </a:rPr>
              <a:t>/</a:t>
            </a: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1200" b="0" dirty="0"/>
              <a:t>Почта: </a:t>
            </a:r>
            <a:r>
              <a:rPr lang="en-US" b="0" dirty="0">
                <a:hlinkClick r:id="rId17"/>
              </a:rPr>
              <a:t>chilikovka@sibur.ru</a:t>
            </a:r>
            <a:endParaRPr lang="ru-RU" sz="1200" b="0" kern="0" dirty="0" smtClean="0"/>
          </a:p>
          <a:p>
            <a:pPr defTabSz="914400"/>
            <a:endParaRPr lang="ru-RU" sz="1200" b="0" kern="0" dirty="0"/>
          </a:p>
        </p:txBody>
      </p:sp>
    </p:spTree>
    <p:extLst>
      <p:ext uri="{BB962C8B-B14F-4D97-AF65-F5344CB8AC3E}">
        <p14:creationId xmlns:p14="http://schemas.microsoft.com/office/powerpoint/2010/main" val="399128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4974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3" b="23011"/>
          <a:stretch/>
        </p:blipFill>
        <p:spPr>
          <a:xfrm>
            <a:off x="0" y="0"/>
            <a:ext cx="9144000" cy="45513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0" y="-1"/>
            <a:ext cx="9144000" cy="4551363"/>
          </a:xfrm>
          <a:prstGeom prst="rect">
            <a:avLst/>
          </a:prstGeom>
          <a:gradFill>
            <a:gsLst>
              <a:gs pos="11000">
                <a:schemeClr val="accent1">
                  <a:lumMod val="5000"/>
                  <a:lumOff val="95000"/>
                  <a:alpha val="0"/>
                </a:schemeClr>
              </a:gs>
              <a:gs pos="55000">
                <a:schemeClr val="accent5">
                  <a:alpha val="40000"/>
                </a:schemeClr>
              </a:gs>
              <a:gs pos="100000">
                <a:schemeClr val="tx2">
                  <a:alpha val="74000"/>
                </a:schemeClr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z="2800" dirty="0" smtClean="0">
                <a:solidFill>
                  <a:schemeClr val="bg1"/>
                </a:solidFill>
              </a:rPr>
              <a:t>ВАШИ ВОПРОСЫ?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39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3631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b="0" dirty="0" smtClean="0"/>
              <a:t>НЕМНОГО ПРО </a:t>
            </a:r>
            <a:r>
              <a:rPr lang="ru-RU" dirty="0" smtClean="0"/>
              <a:t>ФУНКЦИОНАЛ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10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73821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6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3938"/>
            <a:ext cx="5887452" cy="333970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ea typeface="+mn-ea"/>
                <a:cs typeface="+mn-cs"/>
              </a:rPr>
              <a:t>Веб-версия: </a:t>
            </a:r>
            <a:r>
              <a:rPr lang="ru-RU" sz="2800" dirty="0">
                <a:solidFill>
                  <a:schemeClr val="accent6"/>
                </a:solidFill>
                <a:ea typeface="+mn-ea"/>
                <a:cs typeface="+mn-cs"/>
              </a:rPr>
              <a:t>Профиль</a:t>
            </a:r>
            <a:br>
              <a:rPr lang="ru-RU" sz="2800" dirty="0">
                <a:solidFill>
                  <a:schemeClr val="accent6"/>
                </a:solidFill>
                <a:ea typeface="+mn-ea"/>
                <a:cs typeface="+mn-cs"/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BF7C3825-6F82-4262-8616-F7EE6F72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Универсальные правила ведения социальных сетей на примере деловой социальной сети КЛИК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48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10.xml><?xml version="1.0" encoding="utf-8"?>
<a:theme xmlns:a="http://schemas.openxmlformats.org/drawingml/2006/main" name="1_Базов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F845C98A-4E43-4E5E-BFF6-99D3EF316209}"/>
    </a:ext>
  </a:extLst>
</a:theme>
</file>

<file path=ppt/theme/theme11.xml><?xml version="1.0" encoding="utf-8"?>
<a:theme xmlns:a="http://schemas.openxmlformats.org/drawingml/2006/main" name="1_Фина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2455C501-D363-4A65-A072-FBA95366F13F}"/>
    </a:ext>
  </a:extLst>
</a:theme>
</file>

<file path=ppt/theme/theme12.xml><?xml version="1.0" encoding="utf-8"?>
<a:theme xmlns:a="http://schemas.openxmlformats.org/drawingml/2006/main" name="1_Буллит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15C9956A-3952-4E3C-8C19-320BBFA043C4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ложки разделов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3.xml><?xml version="1.0" encoding="utf-8"?>
<a:theme xmlns:a="http://schemas.openxmlformats.org/drawingml/2006/main" name="Коллажи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4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5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6.xml><?xml version="1.0" encoding="utf-8"?>
<a:theme xmlns:a="http://schemas.openxmlformats.org/drawingml/2006/main" name="Буллит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7.xml><?xml version="1.0" encoding="utf-8"?>
<a:theme xmlns:a="http://schemas.openxmlformats.org/drawingml/2006/main" name="Тема1 сибур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 сибур" id="{506D88C0-D799-4978-AB7D-4EBF93B2D70E}" vid="{9F47B0E9-9B7D-4F5E-9935-1A5E71196A68}"/>
    </a:ext>
  </a:extLst>
</a:theme>
</file>

<file path=ppt/theme/theme8.xml><?xml version="1.0" encoding="utf-8"?>
<a:theme xmlns:a="http://schemas.openxmlformats.org/drawingml/2006/main" name="1_Обложки разделов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7B83130-DE68-4CA1-95EB-2442DD47DB32}"/>
    </a:ext>
  </a:extLst>
</a:theme>
</file>

<file path=ppt/theme/theme9.xml><?xml version="1.0" encoding="utf-8"?>
<a:theme xmlns:a="http://schemas.openxmlformats.org/drawingml/2006/main" name="1_Коллажи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1148018-2C53-40A7-BFBE-D7ECC5407A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E76AX7DTSNFM-10-759</_dlc_DocId>
    <_dlc_DocIdUrl xmlns="7bda88f5-81ee-4ce0-acd0-0fc58edecc95">
      <Url>https://sharepoint/portals/template/_layouts/15/DocIdRedir.aspx?ID=E76AX7DTSNFM-10-759</Url>
      <Description>E76AX7DTSNFM-10-759</Description>
    </_dlc_DocIdUrl>
    <_x041e__x043f__x0438__x0441__x0430__x043d__x0438__x0435_ xmlns="9b0c9865-9e5f-4a19-8def-db8deaed8a57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0A7FD75-1E90-43D2-ABF1-A6C12E8540AE}">
  <ds:schemaRefs>
    <ds:schemaRef ds:uri="7bda88f5-81ee-4ce0-acd0-0fc58edecc9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b0c9865-9e5f-4a19-8def-db8deaed8a5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Sibur-A4-horisontal</Template>
  <TotalTime>70848</TotalTime>
  <Words>4005</Words>
  <Application>Microsoft Office PowerPoint</Application>
  <PresentationFormat>Экран (16:9)</PresentationFormat>
  <Paragraphs>540</Paragraphs>
  <Slides>71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9" baseType="lpstr">
      <vt:lpstr>Arial</vt:lpstr>
      <vt:lpstr>Calibri</vt:lpstr>
      <vt:lpstr>Helvetica Neue</vt:lpstr>
      <vt:lpstr>Roboto</vt:lpstr>
      <vt:lpstr>Wingdings</vt:lpstr>
      <vt:lpstr>Титульные слайды</vt:lpstr>
      <vt:lpstr>Обложки разделов</vt:lpstr>
      <vt:lpstr>Коллажи</vt:lpstr>
      <vt:lpstr>Базовые слайды</vt:lpstr>
      <vt:lpstr>Финальные слайды</vt:lpstr>
      <vt:lpstr>Буллиты</vt:lpstr>
      <vt:lpstr>Тема1 сибур</vt:lpstr>
      <vt:lpstr>1_Обложки разделов</vt:lpstr>
      <vt:lpstr>1_Коллажи</vt:lpstr>
      <vt:lpstr>1_Базовые слайды</vt:lpstr>
      <vt:lpstr>1_Финальные слайды</vt:lpstr>
      <vt:lpstr>1_Буллиты</vt:lpstr>
      <vt:lpstr>Слайд think-cell</vt:lpstr>
      <vt:lpstr>Универсальные правила ведения социальных сетей на примере деловой социальной сети КЛИК</vt:lpstr>
      <vt:lpstr>КЛИК</vt:lpstr>
      <vt:lpstr>Презентация PowerPoint</vt:lpstr>
      <vt:lpstr>КЛИК в цифрах </vt:lpstr>
      <vt:lpstr>Аудитория </vt:lpstr>
      <vt:lpstr>КЛИК в РТ </vt:lpstr>
      <vt:lpstr>Первый раз в КЛИКе?</vt:lpstr>
      <vt:lpstr>НЕМНОГО ПРО ФУНКЦИОНАЛ</vt:lpstr>
      <vt:lpstr>Веб-версия: Профиль </vt:lpstr>
      <vt:lpstr>Веб-версия: Профиль </vt:lpstr>
      <vt:lpstr>Веб-версия</vt:lpstr>
      <vt:lpstr>Веб-версия</vt:lpstr>
      <vt:lpstr>Мобильное приложение </vt:lpstr>
      <vt:lpstr>Мобильное приложение: Новости </vt:lpstr>
      <vt:lpstr>Типы постов </vt:lpstr>
      <vt:lpstr>Истории</vt:lpstr>
      <vt:lpstr>Группы </vt:lpstr>
      <vt:lpstr>Чаты </vt:lpstr>
      <vt:lpstr>Поиск </vt:lpstr>
      <vt:lpstr>Сервисы </vt:lpstr>
      <vt:lpstr>Файлы –  «облако» </vt:lpstr>
      <vt:lpstr>Презентация PowerPoint</vt:lpstr>
      <vt:lpstr>Зачем мне нужен КЛИК?  </vt:lpstr>
      <vt:lpstr>Зачем мне нужен КЛИК?  </vt:lpstr>
      <vt:lpstr>Зачем мне нужен КЛИК?  </vt:lpstr>
      <vt:lpstr>Зачем мне нужен КЛИК?  </vt:lpstr>
      <vt:lpstr>Почему люди  не читают текст? </vt:lpstr>
      <vt:lpstr>Почему люди  не читают текст? </vt:lpstr>
      <vt:lpstr>«УНИВЕРСАЛЬНЫЕ ПРАВИЛА» КОНТЕНТА</vt:lpstr>
      <vt:lpstr>«УНИВЕРСАЛЬНЫЕ ПРАВИЛА» КОНТЕНТА  ИХ НЕТ</vt:lpstr>
      <vt:lpstr>«ЗОЛОТЫЕ ПРАВИЛА» КОНТЕНТА</vt:lpstr>
      <vt:lpstr>КОНТЕНТ: Два вопроса </vt:lpstr>
      <vt:lpstr>КОНТЕНТ: Два вопроса </vt:lpstr>
      <vt:lpstr>КОНТЕНТ: Два вопроса </vt:lpstr>
      <vt:lpstr>КОНТЕНТ: Ближе к делу! </vt:lpstr>
      <vt:lpstr>КОНТЕНТ: Каждой теме – свой формат Вопросы и ответы </vt:lpstr>
      <vt:lpstr>КОНТЕНТ: Каждой теме – свой формат. Карточки </vt:lpstr>
      <vt:lpstr>КОНТЕНТ: Каждой теме – свой формат. Опросы и вопросы </vt:lpstr>
      <vt:lpstr>КОНТЕНТ: Каждой теме – свой формат. Ликбезы </vt:lpstr>
      <vt:lpstr>КОНТЕНТ: Каждой теме – свой формат. Интервью </vt:lpstr>
      <vt:lpstr>КОНТЕНТ: Каждой теме – свой формат. Ваши личные впечатления </vt:lpstr>
      <vt:lpstr>КОНТЕНТ: Каждой теме – свой формат. Цифра / кадр / факт недели </vt:lpstr>
      <vt:lpstr>КАК СТАТЬ ПОПУЛЯРНЫМ  И ПОЛУЧИТЬ ДОПОЛНИТЕЛЬНЫЙ ОХВАТ</vt:lpstr>
      <vt:lpstr>КАК СТАТЬ ПОПУЛЯРНЫМ? Пишите регулярно,  но не перебарщивайте </vt:lpstr>
      <vt:lpstr>КАК СТАТЬ ПОПУЛЯРНЫМ? Дружите группами </vt:lpstr>
      <vt:lpstr>КАК СТАТЬ ПОПУЛЯРНЫМ: Амбассадоры  </vt:lpstr>
      <vt:lpstr>КАК СТАТЬ ПОПУЛЯРНЫМ? Хороший контент </vt:lpstr>
      <vt:lpstr>КАК СТАТЬ ПОПУЛЯРНЫМ: КЛИК360</vt:lpstr>
      <vt:lpstr>КАК СТАТЬ ПОПУЛЯРНЫМ: Дайджест Weekly</vt:lpstr>
      <vt:lpstr>КАК СТАТЬ ПОПУЛЯРНЫМ: Истории</vt:lpstr>
      <vt:lpstr>КАК СТАТЬ ПОПУЛЯРНЫМ:  Пик посещаемости</vt:lpstr>
      <vt:lpstr>КАК СТАТЬ ПОПУЛЯРНЫМ: Провоцируйте</vt:lpstr>
      <vt:lpstr>КАК СТАТЬ ПОПУЛЯРНЫМ: Знайте ЦА</vt:lpstr>
      <vt:lpstr>КАК СТАТЬ ПОПУЛЯРНЫМ: Знайте ЦА</vt:lpstr>
      <vt:lpstr>КАК СТАТЬ ПОПУЛЯРНЫМ: Цепляющие фото</vt:lpstr>
      <vt:lpstr>КАК СТАТЬ ПОПУЛЯРНЫМ: Супер-группы</vt:lpstr>
      <vt:lpstr>КАК СТАТЬ ПОПУЛЯРНЫМ: Создавайте группы</vt:lpstr>
      <vt:lpstr>КАК СТАТЬ ПОПУЛЯРНЫМ: Хэштеги</vt:lpstr>
      <vt:lpstr>ОШИБКИ</vt:lpstr>
      <vt:lpstr>ОШИБКИ: Форматирование</vt:lpstr>
      <vt:lpstr>ОШИБКИ:  Ключевая мысль</vt:lpstr>
      <vt:lpstr>ОШИБКИ:  Простыня текста</vt:lpstr>
      <vt:lpstr>ОШИБКИ:  Однообразная повестка </vt:lpstr>
      <vt:lpstr>ОШИБКИ:  Призыв к действию </vt:lpstr>
      <vt:lpstr>ОШИБКИ:  Визуальное сопровождение  </vt:lpstr>
      <vt:lpstr>ОШИБКИ:  «Пустые» новости </vt:lpstr>
      <vt:lpstr>ОШИБКИ:  Игнор комментариев </vt:lpstr>
      <vt:lpstr>ОШИБКИ:  Ошибки и опечатки </vt:lpstr>
      <vt:lpstr>ЛАЙФХАКИ</vt:lpstr>
      <vt:lpstr>КОНТАКТЫ</vt:lpstr>
      <vt:lpstr>ВАШИ 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Самойленко Наталья Владимировна</dc:creator>
  <cp:lastModifiedBy>Ли Дмитрий Валерьевич</cp:lastModifiedBy>
  <cp:revision>2013</cp:revision>
  <dcterms:created xsi:type="dcterms:W3CDTF">2017-07-26T15:34:06Z</dcterms:created>
  <dcterms:modified xsi:type="dcterms:W3CDTF">2022-07-15T07:49:19Z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08128e61-b529-4dc6-902a-2bae7e28187e</vt:lpwstr>
  </property>
</Properties>
</file>