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5" r:id="rId2"/>
    <p:sldMasterId id="2147483743" r:id="rId3"/>
    <p:sldMasterId id="2147483746" r:id="rId4"/>
  </p:sldMasterIdLst>
  <p:notesMasterIdLst>
    <p:notesMasterId r:id="rId53"/>
  </p:notesMasterIdLst>
  <p:sldIdLst>
    <p:sldId id="259" r:id="rId5"/>
    <p:sldId id="262" r:id="rId6"/>
    <p:sldId id="265" r:id="rId7"/>
    <p:sldId id="268" r:id="rId8"/>
    <p:sldId id="271" r:id="rId9"/>
    <p:sldId id="274" r:id="rId10"/>
    <p:sldId id="277" r:id="rId11"/>
    <p:sldId id="280" r:id="rId12"/>
    <p:sldId id="283" r:id="rId13"/>
    <p:sldId id="286" r:id="rId14"/>
    <p:sldId id="289" r:id="rId15"/>
    <p:sldId id="292" r:id="rId16"/>
    <p:sldId id="295" r:id="rId17"/>
    <p:sldId id="298" r:id="rId18"/>
    <p:sldId id="307" r:id="rId19"/>
    <p:sldId id="310" r:id="rId20"/>
    <p:sldId id="313" r:id="rId21"/>
    <p:sldId id="316" r:id="rId22"/>
    <p:sldId id="319" r:id="rId23"/>
    <p:sldId id="322" r:id="rId24"/>
    <p:sldId id="325" r:id="rId25"/>
    <p:sldId id="380" r:id="rId26"/>
    <p:sldId id="381" r:id="rId27"/>
    <p:sldId id="382" r:id="rId28"/>
    <p:sldId id="383" r:id="rId29"/>
    <p:sldId id="384" r:id="rId30"/>
    <p:sldId id="385" r:id="rId31"/>
    <p:sldId id="331" r:id="rId32"/>
    <p:sldId id="390" r:id="rId33"/>
    <p:sldId id="391" r:id="rId34"/>
    <p:sldId id="388" r:id="rId35"/>
    <p:sldId id="389" r:id="rId36"/>
    <p:sldId id="334" r:id="rId37"/>
    <p:sldId id="337" r:id="rId38"/>
    <p:sldId id="340" r:id="rId39"/>
    <p:sldId id="343" r:id="rId40"/>
    <p:sldId id="346" r:id="rId41"/>
    <p:sldId id="349" r:id="rId42"/>
    <p:sldId id="352" r:id="rId43"/>
    <p:sldId id="355" r:id="rId44"/>
    <p:sldId id="358" r:id="rId45"/>
    <p:sldId id="361" r:id="rId46"/>
    <p:sldId id="364" r:id="rId47"/>
    <p:sldId id="367" r:id="rId48"/>
    <p:sldId id="370" r:id="rId49"/>
    <p:sldId id="373" r:id="rId50"/>
    <p:sldId id="376" r:id="rId51"/>
    <p:sldId id="379" r:id="rId52"/>
  </p:sldIdLst>
  <p:sldSz cx="9144000" cy="5143500" type="screen16x9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0"/>
  </p:normalViewPr>
  <p:slideViewPr>
    <p:cSldViewPr>
      <p:cViewPr varScale="1">
        <p:scale>
          <a:sx n="111" d="100"/>
          <a:sy n="111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7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300</c:v>
                </c:pt>
                <c:pt idx="1">
                  <c:v>445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6364-4711-A691-BA37C2643F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7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2030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48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6364-4711-A691-BA37C2643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dropLines>
        <c:marker val="1"/>
        <c:smooth val="0"/>
        <c:axId val="1166198064"/>
        <c:axId val="1166200032"/>
      </c:lineChart>
      <c:catAx>
        <c:axId val="116619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6200032"/>
        <c:crosses val="autoZero"/>
        <c:auto val="0"/>
        <c:lblAlgn val="ctr"/>
        <c:lblOffset val="100"/>
        <c:noMultiLvlLbl val="0"/>
      </c:catAx>
      <c:valAx>
        <c:axId val="1166200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619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6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60"/>
            </a:lvl1pPr>
          </a:lstStyle>
          <a:p>
            <a:fld id="{E4903D09-D85A-4594-9EA3-CBA54C90E794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6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60"/>
            </a:lvl1pPr>
          </a:lstStyle>
          <a:p>
            <a:fld id="{8AF56DA7-AAD7-473E-A78B-09A07C1CF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16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4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3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6125"/>
            <a:ext cx="6627813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endParaRPr lang="en-US" sz="100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AB13D9A-ABDC-4ACF-ADE6-8D96A225C57D}" type="slidenum">
              <a:rPr lang="en-CA" smtClean="0">
                <a:latin typeface="Arial" pitchFamily="34" charset="0"/>
                <a:cs typeface="Arial" pitchFamily="34" charset="0"/>
              </a:rPr>
              <a:t>45</a:t>
            </a:fld>
            <a:endParaRPr lang="en-C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8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Тема горячая и популярная во всех странах, при этом внимание на пластики особенно пристальное, что не совсем справедливо.</a:t>
            </a:r>
            <a:endParaRPr lang="en-US" smtClean="0"/>
          </a:p>
          <a:p>
            <a:r>
              <a:rPr lang="ru-RU" smtClean="0"/>
              <a:t>Ведь вообще в ней много аспектов, которые касаются и социальной ответственности, и государственной, которая через регуляторику реализовывается.</a:t>
            </a:r>
          </a:p>
          <a:p>
            <a:r>
              <a:rPr lang="ru-RU" smtClean="0"/>
              <a:t>Один из основных драйверов – это бизнес, международные компании, обозначившие свои обязательства и не всегда есть понимание у разных переделов рынка как их реализовывать.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057-83EB-43B4-9F43-9573CEB9CF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8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960" smtClean="0"/>
              <a:t>Несмотря на значительный рост на переработанные полимеры, основной спрос по-прежнему покрывается за счет основного спроса. Но точно</a:t>
            </a:r>
            <a:r>
              <a:rPr lang="en-US" sz="960" baseline="0" smtClean="0"/>
              <a:t> не правильно пренебрегать и очень важно реагировать.</a:t>
            </a:r>
            <a:endParaRPr lang="en-US" sz="12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B0DDF-86CF-43A5-BB7F-964BED988CF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2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96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реагируют нефтехимические компании на текущую ситуацию. Существует перечень различных решений по выполнению обязательств.</a:t>
            </a:r>
          </a:p>
          <a:p>
            <a:r>
              <a:rPr lang="en-US" sz="96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Химическое переработка/утилизация/вторсырье</a:t>
            </a:r>
          </a:p>
          <a:p>
            <a:r>
              <a:rPr lang="en-US" sz="96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Полимер возвращается к мономеру и снова в полимер. Это в идеальном случае и пока не существует. Массовый баланс - при передаче смешанных пластиковых отходов в какой-либо нефтехимический продукт, как масло, можно считать этот объем возможностью производства первичного полимера в том же количестве.</a:t>
            </a:r>
          </a:p>
          <a:p>
            <a:r>
              <a:rPr lang="en-US" sz="96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Возобновляемые - все с добавлением БИО. Много открытого вопроса здесь, но нужно вырасти его или получить каким-то образом. В любом случае, это не тот же объем, который необходим отрасли с одной стороны, а с другой стороны, он не может быть этическим в мире, где миллионы людей голодают.</a:t>
            </a:r>
          </a:p>
          <a:p>
            <a:r>
              <a:rPr lang="en-US" sz="96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Переработанные гранулы - некоторые нефтехимические компании сотрудничают с компаниями по производству отходов. Они глубоко интегрированы в систему управления отходами и контролируют производство.</a:t>
            </a:r>
          </a:p>
          <a:p>
            <a:endParaRPr lang="en-US" sz="1200" b="1" i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6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Модификаторы</a:t>
            </a:r>
            <a:r>
              <a:rPr lang="ru-RU" sz="96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Тоталь позиционирует это именно так, добавляйте к своей вторичке, чтобы улучшить качество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057-83EB-43B4-9F43-9573CEB9CF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8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Как сравнить все эти решения? Здесь мы пытаемся сделать это</a:t>
            </a:r>
            <a:r>
              <a:rPr lang="en-US" baseline="0" smtClean="0"/>
              <a:t> очень простым способом.</a:t>
            </a:r>
          </a:p>
          <a:p>
            <a:r>
              <a:rPr lang="en-US" baseline="0" smtClean="0"/>
              <a:t>Мы расскажем вам эту презентацию, поэтому я не буду вдаваться в узлы. Но вы видите, что Компаунд является одним из наиболее сбалансированных решений.</a:t>
            </a:r>
          </a:p>
          <a:p>
            <a:r>
              <a:rPr lang="en-US" baseline="0" smtClean="0"/>
              <a:t>Это не самый дешевый, потому что на каждом этапе есть большая работа, чтобы сделать его приемлемым для переработки, когда производитель может легко поставить его в оборудование и не беспокоиться о качестве. Таким образом, соединение является решением для тех, кто понимает его ценность и разницу между рециркулированными гранулами и PIR.</a:t>
            </a:r>
          </a:p>
          <a:p>
            <a:r>
              <a:rPr lang="en-US" baseline="0" smtClean="0"/>
              <a:t>Поэтому мы сосредоточились на этом.</a:t>
            </a:r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F057-83EB-43B4-9F43-9573CEB9CF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8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70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/>
              <a:t>Ключевые операции за счет которых достигаем качества продукции:</a:t>
            </a:r>
          </a:p>
          <a:p>
            <a:endParaRPr lang="ru-RU" smtClean="0"/>
          </a:p>
          <a:p>
            <a:r>
              <a:rPr lang="ru-RU" smtClean="0"/>
              <a:t>1)</a:t>
            </a:r>
            <a:r>
              <a:rPr lang="ru-RU" baseline="0" smtClean="0"/>
              <a:t> </a:t>
            </a:r>
            <a:r>
              <a:rPr lang="ru-RU" smtClean="0"/>
              <a:t>Тщательный контроль качества втор.сырья (ЦЗЛ*)</a:t>
            </a:r>
          </a:p>
          <a:p>
            <a:endParaRPr lang="ru-RU" smtClean="0"/>
          </a:p>
          <a:p>
            <a:r>
              <a:rPr lang="ru-RU" smtClean="0"/>
              <a:t>2) Дополнительная сортировка по цвету, материалу, удаление металлов, легкой фракции для достижения чистоты, повторный контроль качества в лаборатории</a:t>
            </a:r>
          </a:p>
          <a:p>
            <a:endParaRPr lang="ru-RU" smtClean="0"/>
          </a:p>
          <a:p>
            <a:r>
              <a:rPr lang="ru-RU" smtClean="0"/>
              <a:t>5) Подготовка флексы в установке входной группы сконфигурирована таким образом, что разница в качестве флексы от поставщиков нивелируется: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mtClean="0"/>
              <a:t>удалением мелкой (нецелевой) фракции;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mtClean="0"/>
              <a:t>удалением этикетки (нецелевой полимер) аэродинамическим оборудованием;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mtClean="0"/>
              <a:t>удалением нецелевых полимеров сортерами по материалу;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mtClean="0"/>
              <a:t>удалением цветных компонентов смеси на оптических сортерах;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mtClean="0"/>
              <a:t>накоплением и усреднением состава группой силосов и бункеров.</a:t>
            </a:r>
          </a:p>
          <a:p>
            <a:r>
              <a:rPr lang="ru-RU" smtClean="0"/>
              <a:t>6) Экструзия (плавление флексы) происходит при глубоком вакууме, что гарантирует удаление всех посторонних летучих органических примесей и придает образующемуся расплаву свойства и консистенцию расплава первичного ПЭТФ, тем самым создавая идеальное смешение первичного и вторичного полимера.</a:t>
            </a:r>
          </a:p>
          <a:p>
            <a:r>
              <a:rPr lang="ru-RU" smtClean="0"/>
              <a:t>7) Фильтрация расплава с тонкостью фильтрации 40 мкм происходит дважды: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mtClean="0"/>
              <a:t>После экструзии;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mtClean="0"/>
              <a:t>И объединенного потока расплава вторичного и первичного полимеров перед гранулированием.</a:t>
            </a:r>
          </a:p>
          <a:p>
            <a:r>
              <a:rPr lang="ru-RU" smtClean="0"/>
              <a:t>8) Твердофазная поликонденсация в атмосфере чистого азота в действующей установке SSP для первичного ПЭТФ (кристаллизация, наращивание вязкости, удаление всех побочных летучих продуктов поликонденсации) позволяет получить кристаллический полимер и достичь физико-химических, органолептических свойств гранулята смешанного полимера согласно всем требованиям к полимеру для пищевой упаковки.</a:t>
            </a:r>
          </a:p>
          <a:p>
            <a:r>
              <a:rPr lang="ru-RU" smtClean="0"/>
              <a:t>9) Контроль качества готового гранулята в ЦЗЛ и прототипов готовых изделий в ПОЛИЛАБ.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574C9-5A79-4F39-95ED-32F6F688900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41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8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E1D1F5-FF45-4D46-B34B-B37D2F857A75}" type="datetime1">
              <a:rPr lang="ru-RU" smtClean="0"/>
              <a:t>28.09.2022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689E09-8474-4438-8AA2-9444BF2A0757}" type="datetime1">
              <a:rPr lang="ru-RU" smtClean="0"/>
              <a:t>28.09.2022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2E3D38-8172-4928-9341-4B0E1D8D906D}" type="datetime1">
              <a:rPr lang="ru-RU" smtClean="0"/>
              <a:t>28.09.2022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2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1" name="Прямоугольник 8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32500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4289"/>
            <a:ext cx="8462137" cy="206889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531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61257"/>
            <a:ext cx="8462137" cy="210192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867320" y="470535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97227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91009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304800"/>
            <a:ext cx="8462137" cy="205838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7983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992" y="290286"/>
            <a:ext cx="5908549" cy="99070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61138" cy="2570351"/>
          </a:xfrm>
        </p:spPr>
        <p:txBody>
          <a:bodyPr/>
          <a:lstStyle/>
          <a:p>
            <a:endParaRPr lang="ru-RU"/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3395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Полилиния 58"/>
            <p:cNvSpPr/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2954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Группа 1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  <a:gd name="connsiteX4" fmla="*/ 0 w 2570480"/>
                <a:gd name="connsiteY4" fmla="*/ 0 h 2571750"/>
                <a:gd name="connsiteX5" fmla="*/ 0 w 2570480"/>
                <a:gd name="connsiteY5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Прямоугольник 55"/>
            <p:cNvSpPr/>
            <p:nvPr userDrawn="1"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  <a:gd name="connsiteX4" fmla="*/ 0 w 2570480"/>
                <a:gd name="connsiteY4" fmla="*/ 0 h 2571750"/>
                <a:gd name="connsiteX5" fmla="*/ 0 w 2570480"/>
                <a:gd name="connsiteY5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Прямая соединительная линия 6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Группа 62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64" name="Прямоугольник 6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13472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550031-2D05-4D6A-93A8-F024E10540C5}" type="datetime1">
              <a:rPr lang="ru-RU" smtClean="0"/>
              <a:t>28.09.2022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9" y="290285"/>
            <a:ext cx="5902452" cy="937045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49"/>
            <a:ext cx="6573598" cy="25703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75085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75770"/>
            <a:ext cx="6768592" cy="139337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smtClean="0">
                <a:solidFill>
                  <a:schemeClr val="accent1"/>
                </a:solidFill>
              </a:rPr>
              <a:t> для роста</a:t>
            </a:r>
            <a:endParaRPr lang="ru-RU" sz="110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56" name="Полилиния 55"/>
          <p:cNvSpPr/>
          <p:nvPr userDrawn="1"/>
        </p:nvSpPr>
        <p:spPr bwMode="auto">
          <a:xfrm>
            <a:off x="7430400" y="3429900"/>
            <a:ext cx="1713600" cy="17136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49858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138134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8426450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8426450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Название мероприятия</a:t>
            </a:r>
            <a:br>
              <a:rPr lang="ru-RU" smtClean="0"/>
            </a:br>
            <a:r>
              <a:rPr lang="ru-RU" smtClean="0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8426449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141915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14974"/>
            <a:ext cx="6768592" cy="1380754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презентации</a:t>
            </a:r>
            <a:endParaRPr lang="ru-RU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3046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04800"/>
            <a:ext cx="6768592" cy="134982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63899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rgbClr val="FFFFFF"/>
                </a:solidFill>
              </a:rPr>
              <a:t>Партнеры</a:t>
            </a:r>
            <a:r>
              <a:rPr lang="ru-RU" sz="1100" baseline="0" smtClean="0">
                <a:solidFill>
                  <a:srgbClr val="FFFFFF"/>
                </a:solidFill>
              </a:rPr>
              <a:t> для роста</a:t>
            </a:r>
            <a:endParaRPr lang="ru-RU" sz="110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22299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800" y="1712699"/>
            <a:ext cx="1717200" cy="1718102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 userDrawn="1"/>
        </p:nvSpPr>
        <p:spPr bwMode="auto">
          <a:xfrm>
            <a:off x="7426804" y="0"/>
            <a:ext cx="1717196" cy="1718102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5" h="1713599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34509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6436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Место (город)</a:t>
            </a:r>
            <a:r>
              <a:rPr lang="ru-RU"/>
              <a:t/>
            </a:r>
            <a:br>
              <a:rPr lang="ru-RU"/>
            </a:br>
            <a:r>
              <a:rPr lang="ru-RU" smtClean="0"/>
              <a:t>Месяц Год</a:t>
            </a:r>
            <a:endParaRPr lang="ru-RU"/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342990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716800" y="342990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35013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4982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Место (город)</a:t>
            </a:r>
            <a:r>
              <a:rPr lang="ru-RU"/>
              <a:t/>
            </a:r>
            <a:br>
              <a:rPr lang="ru-RU"/>
            </a:br>
            <a:r>
              <a:rPr lang="ru-RU" smtClean="0"/>
              <a:t>Месяц Год</a:t>
            </a:r>
            <a:endParaRPr lang="ru-RU"/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  <a:gd name="connsiteX4" fmla="*/ 0 w 2570480"/>
                <a:gd name="connsiteY4" fmla="*/ 0 h 2571750"/>
                <a:gd name="connsiteX5" fmla="*/ 0 w 2570480"/>
                <a:gd name="connsiteY5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Полилиния 59"/>
            <p:cNvSpPr/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60798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Место (город)</a:t>
            </a:r>
            <a:r>
              <a:rPr lang="ru-RU"/>
              <a:t/>
            </a:r>
            <a:br>
              <a:rPr lang="ru-RU"/>
            </a:br>
            <a:r>
              <a:rPr lang="ru-RU" smtClean="0"/>
              <a:t>Месяц Год</a:t>
            </a:r>
            <a:endParaRPr lang="ru-RU"/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392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  <a:gd name="connsiteX4" fmla="*/ 0 w 2570480"/>
                <a:gd name="connsiteY4" fmla="*/ 0 h 2571750"/>
                <a:gd name="connsiteX5" fmla="*/ 0 w 2570480"/>
                <a:gd name="connsiteY5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Полилиния 59"/>
            <p:cNvSpPr/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6851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99295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10150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30397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58" name="Прямоугольник 57"/>
          <p:cNvSpPr>
            <a:spLocks noChangeAspect="1"/>
          </p:cNvSpPr>
          <p:nvPr userDrawn="1"/>
        </p:nvSpPr>
        <p:spPr bwMode="auto">
          <a:xfrm>
            <a:off x="7426800" y="1712699"/>
            <a:ext cx="1717200" cy="171810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7427701" y="0"/>
            <a:ext cx="1716299" cy="17172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Полилиния 61"/>
            <p:cNvSpPr/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26785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140611-0A7B-4B8B-A9CA-D5CDE25C3CB0}" type="datetime1">
              <a:rPr lang="ru-RU" smtClean="0"/>
              <a:t>28.09.2022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0986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39704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6255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Название мероприятия</a:t>
            </a:r>
            <a:br>
              <a:rPr lang="ru-RU" smtClean="0"/>
            </a:br>
            <a:r>
              <a:rPr lang="ru-RU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Фото</a:t>
            </a:r>
            <a:endParaRPr lang="ru-RU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7198" y="3429900"/>
            <a:ext cx="1717201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3429900"/>
            <a:ext cx="17172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34398" y="3429900"/>
            <a:ext cx="1717202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smtClean="0">
                <a:solidFill>
                  <a:schemeClr val="accent1"/>
                </a:solidFill>
              </a:rPr>
              <a:t> для роста</a:t>
            </a:r>
            <a:endParaRPr lang="ru-RU" sz="110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8818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8506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Название мероприятия</a:t>
            </a:r>
            <a:br>
              <a:rPr lang="ru-RU" smtClean="0"/>
            </a:br>
            <a:r>
              <a:rPr lang="ru-RU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smtClean="0">
                <a:solidFill>
                  <a:schemeClr val="accent1"/>
                </a:solidFill>
              </a:rPr>
              <a:t> для роста</a:t>
            </a:r>
            <a:endParaRPr lang="ru-RU" sz="110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 userDrawn="1"/>
        </p:nvGrpSpPr>
        <p:grpSpPr>
          <a:xfrm>
            <a:off x="3434400" y="3425398"/>
            <a:ext cx="1717200" cy="1718102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Кольцо 7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Кольцо 58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Овал 8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" name="Группа 1"/>
          <p:cNvGrpSpPr/>
          <p:nvPr userDrawn="1"/>
        </p:nvGrpSpPr>
        <p:grpSpPr>
          <a:xfrm>
            <a:off x="1717200" y="3425398"/>
            <a:ext cx="1717200" cy="1718102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0" y="3425398"/>
            <a:ext cx="1717200" cy="1718102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92" name="Группа 91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3" name="Прямоугольник 92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4" name="Прямая соединительная линия 9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5" name="Группа 94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Прямоугольник 11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5410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954275"/>
            <a:ext cx="8462137" cy="116348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Название мероприятия</a:t>
            </a:r>
            <a:br>
              <a:rPr lang="ru-RU" smtClean="0"/>
            </a:br>
            <a:r>
              <a:rPr lang="ru-RU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3599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27197" y="0"/>
            <a:ext cx="1713601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smtClean="0">
                <a:solidFill>
                  <a:schemeClr val="accent1"/>
                </a:solidFill>
              </a:rPr>
              <a:t> для роста</a:t>
            </a:r>
            <a:endParaRPr lang="ru-RU" sz="110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57900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1949554"/>
            <a:ext cx="8462137" cy="122651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Название мероприятия</a:t>
            </a:r>
            <a:br>
              <a:rPr lang="ru-RU" smtClean="0"/>
            </a:br>
            <a:r>
              <a:rPr lang="ru-RU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smtClean="0">
                <a:solidFill>
                  <a:schemeClr val="accent1"/>
                </a:solidFill>
              </a:rPr>
              <a:t> для роста</a:t>
            </a:r>
            <a:endParaRPr lang="ru-RU" sz="110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3423594" y="0"/>
            <a:ext cx="1717200" cy="1718102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Кольцо 59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Кольцо 60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Овал 61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1717200" y="0"/>
            <a:ext cx="1717200" cy="1718102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6" name="Группа 65"/>
          <p:cNvGrpSpPr/>
          <p:nvPr userDrawn="1"/>
        </p:nvGrpSpPr>
        <p:grpSpPr>
          <a:xfrm>
            <a:off x="0" y="0"/>
            <a:ext cx="1717200" cy="1718102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97" name="Группа 9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8" name="Прямоугольник 9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9" name="Прямая соединительная линия 9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0" name="Группа 9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Прямоугольник 11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Прямоугольник 11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Прямоугольник 11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Прямоугольник 12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480129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9295"/>
            <a:ext cx="577291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02935"/>
            <a:ext cx="995680" cy="345810"/>
          </a:xfrm>
          <a:prstGeom prst="rect">
            <a:avLst/>
          </a:prstGeom>
          <a:effectLst/>
        </p:spPr>
        <p:txBody>
          <a:bodyPr/>
          <a:lstStyle>
            <a:lvl1pPr algn="r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Город</a:t>
            </a:r>
          </a:p>
          <a:p>
            <a:pPr lvl="0"/>
            <a:r>
              <a:rPr lang="ru-RU" smtClean="0"/>
              <a:t>Год</a:t>
            </a:r>
            <a:endParaRPr lang="ru-RU"/>
          </a:p>
          <a:p>
            <a:pPr lvl="0"/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431274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65559" y="460574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112" name="Группа 111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113" name="Прямоугольник 112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4" name="Прямая соединительная линия 11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5" name="Группа 114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116" name="Прямоугольник 115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Прямоугольник 116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118" name="Прямоугольник 117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119" name="Прямоугольник 118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20" name="Прямоугольник 119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21" name="Прямоугольник 120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22" name="Прямоугольник 121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Прямоугольник 122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Прямоугольник 123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Прямоугольник 125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Прямоугольник 126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8" name="Прямоугольник 127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Прямоугольник 12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TextBox 130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Прямоугольник 13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Прямоугольник 13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Прямоугольник 13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Прямоугольник 13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511376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14169"/>
            <a:ext cx="577291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02935"/>
            <a:ext cx="995680" cy="345810"/>
          </a:xfrm>
          <a:prstGeom prst="rect">
            <a:avLst/>
          </a:prstGeom>
          <a:effectLst/>
        </p:spPr>
        <p:txBody>
          <a:bodyPr/>
          <a:lstStyle>
            <a:lvl1pPr algn="r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Город</a:t>
            </a:r>
          </a:p>
          <a:p>
            <a:pPr lvl="0"/>
            <a:r>
              <a:rPr lang="ru-RU" smtClean="0"/>
              <a:t>Год</a:t>
            </a:r>
            <a:endParaRPr lang="ru-RU"/>
          </a:p>
          <a:p>
            <a:pPr lvl="0"/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431274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65559" y="460574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7431300" y="1712699"/>
            <a:ext cx="1717200" cy="1718102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0" name="Полилиния 59"/>
          <p:cNvSpPr>
            <a:spLocks noChangeAspect="1"/>
          </p:cNvSpPr>
          <p:nvPr userDrawn="1"/>
        </p:nvSpPr>
        <p:spPr bwMode="auto">
          <a:xfrm>
            <a:off x="7431304" y="0"/>
            <a:ext cx="1712696" cy="1713600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5" h="1713599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33462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9295"/>
            <a:ext cx="577291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02935"/>
            <a:ext cx="995680" cy="345810"/>
          </a:xfrm>
          <a:prstGeom prst="rect">
            <a:avLst/>
          </a:prstGeom>
          <a:effectLst/>
        </p:spPr>
        <p:txBody>
          <a:bodyPr/>
          <a:lstStyle>
            <a:lvl1pPr algn="r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Город</a:t>
            </a:r>
          </a:p>
          <a:p>
            <a:pPr lvl="0"/>
            <a:r>
              <a:rPr lang="ru-RU" smtClean="0"/>
              <a:t>Год</a:t>
            </a:r>
            <a:endParaRPr lang="ru-RU"/>
          </a:p>
          <a:p>
            <a:pPr lvl="0"/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0400" y="342990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431274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65559" y="460574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586195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1270"/>
            <a:ext cx="5772912" cy="1473510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02935"/>
            <a:ext cx="995680" cy="345810"/>
          </a:xfrm>
          <a:prstGeom prst="rect">
            <a:avLst/>
          </a:prstGeom>
          <a:effectLst/>
        </p:spPr>
        <p:txBody>
          <a:bodyPr/>
          <a:lstStyle>
            <a:lvl1pPr algn="r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Город</a:t>
            </a:r>
          </a:p>
          <a:p>
            <a:pPr lvl="0"/>
            <a:r>
              <a:rPr lang="ru-RU" smtClean="0"/>
              <a:t>Год</a:t>
            </a:r>
            <a:endParaRPr lang="ru-RU"/>
          </a:p>
          <a:p>
            <a:pPr lvl="0"/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392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431274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65559" y="460574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7427701" y="0"/>
            <a:ext cx="1716299" cy="1717200"/>
            <a:chOff x="6573600" y="0"/>
            <a:chExt cx="2570400" cy="2571750"/>
          </a:xfrm>
        </p:grpSpPr>
        <p:sp>
          <p:nvSpPr>
            <p:cNvPr id="57" name="Прямоугольник 56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9" name="Группа 58"/>
          <p:cNvGrpSpPr>
            <a:grpSpLocks noChangeAspect="1"/>
          </p:cNvGrpSpPr>
          <p:nvPr userDrawn="1"/>
        </p:nvGrpSpPr>
        <p:grpSpPr>
          <a:xfrm>
            <a:off x="7426800" y="3425398"/>
            <a:ext cx="1721700" cy="1718102"/>
            <a:chOff x="7426800" y="1712699"/>
            <a:chExt cx="1721700" cy="1718102"/>
          </a:xfrm>
        </p:grpSpPr>
        <p:sp>
          <p:nvSpPr>
            <p:cNvPr id="60" name="Прямоугольник 57"/>
            <p:cNvSpPr>
              <a:spLocks noChangeAspect="1"/>
            </p:cNvSpPr>
            <p:nvPr userDrawn="1"/>
          </p:nvSpPr>
          <p:spPr bwMode="auto">
            <a:xfrm>
              <a:off x="74268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599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" name="Группа 6"/>
          <p:cNvGrpSpPr/>
          <p:nvPr userDrawn="1"/>
        </p:nvGrpSpPr>
        <p:grpSpPr>
          <a:xfrm>
            <a:off x="7427701" y="1718100"/>
            <a:ext cx="1716299" cy="1717200"/>
            <a:chOff x="7427701" y="1718100"/>
            <a:chExt cx="1716299" cy="1717200"/>
          </a:xfrm>
        </p:grpSpPr>
        <p:sp>
          <p:nvSpPr>
            <p:cNvPr id="63" name="Прямоугольник 62"/>
            <p:cNvSpPr/>
            <p:nvPr userDrawn="1"/>
          </p:nvSpPr>
          <p:spPr bwMode="auto">
            <a:xfrm>
              <a:off x="7427701" y="1718100"/>
              <a:ext cx="1716299" cy="171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Полилиния 69"/>
            <p:cNvSpPr/>
            <p:nvPr userDrawn="1"/>
          </p:nvSpPr>
          <p:spPr bwMode="auto">
            <a:xfrm>
              <a:off x="7427701" y="1718100"/>
              <a:ext cx="1716299" cy="1717200"/>
            </a:xfrm>
            <a:custGeom>
              <a:avLst/>
              <a:gdLst>
                <a:gd name="connsiteX0" fmla="*/ 0 w 1716299"/>
                <a:gd name="connsiteY0" fmla="*/ 1313726 h 1717200"/>
                <a:gd name="connsiteX1" fmla="*/ 402843 w 1716299"/>
                <a:gd name="connsiteY1" fmla="*/ 1717200 h 1717200"/>
                <a:gd name="connsiteX2" fmla="*/ 0 w 1716299"/>
                <a:gd name="connsiteY2" fmla="*/ 1717200 h 1717200"/>
                <a:gd name="connsiteX3" fmla="*/ 0 w 1716299"/>
                <a:gd name="connsiteY3" fmla="*/ 550698 h 1717200"/>
                <a:gd name="connsiteX4" fmla="*/ 1164676 w 1716299"/>
                <a:gd name="connsiteY4" fmla="*/ 1717200 h 1717200"/>
                <a:gd name="connsiteX5" fmla="*/ 748795 w 1716299"/>
                <a:gd name="connsiteY5" fmla="*/ 1717200 h 1717200"/>
                <a:gd name="connsiteX6" fmla="*/ 0 w 1716299"/>
                <a:gd name="connsiteY6" fmla="*/ 966900 h 1717200"/>
                <a:gd name="connsiteX7" fmla="*/ 1311613 w 1716299"/>
                <a:gd name="connsiteY7" fmla="*/ 0 h 1717200"/>
                <a:gd name="connsiteX8" fmla="*/ 1716299 w 1716299"/>
                <a:gd name="connsiteY8" fmla="*/ 0 h 1717200"/>
                <a:gd name="connsiteX9" fmla="*/ 1716299 w 1716299"/>
                <a:gd name="connsiteY9" fmla="*/ 405500 h 1717200"/>
                <a:gd name="connsiteX10" fmla="*/ 559772 w 1716299"/>
                <a:gd name="connsiteY10" fmla="*/ 0 h 1717200"/>
                <a:gd name="connsiteX11" fmla="*/ 964903 w 1716299"/>
                <a:gd name="connsiteY11" fmla="*/ 0 h 1717200"/>
                <a:gd name="connsiteX12" fmla="*/ 1716299 w 1716299"/>
                <a:gd name="connsiteY12" fmla="*/ 752574 h 1717200"/>
                <a:gd name="connsiteX13" fmla="*/ 1716299 w 1716299"/>
                <a:gd name="connsiteY13" fmla="*/ 1158853 h 1717200"/>
                <a:gd name="connsiteX14" fmla="*/ 0 w 1716299"/>
                <a:gd name="connsiteY14" fmla="*/ 0 h 1717200"/>
                <a:gd name="connsiteX15" fmla="*/ 213062 w 1716299"/>
                <a:gd name="connsiteY15" fmla="*/ 0 h 1717200"/>
                <a:gd name="connsiteX16" fmla="*/ 1716299 w 1716299"/>
                <a:gd name="connsiteY16" fmla="*/ 1505594 h 1717200"/>
                <a:gd name="connsiteX17" fmla="*/ 1716299 w 1716299"/>
                <a:gd name="connsiteY17" fmla="*/ 1717200 h 1717200"/>
                <a:gd name="connsiteX18" fmla="*/ 1510628 w 1716299"/>
                <a:gd name="connsiteY18" fmla="*/ 1717200 h 1717200"/>
                <a:gd name="connsiteX19" fmla="*/ 0 w 1716299"/>
                <a:gd name="connsiteY19" fmla="*/ 203535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6299" h="1717200">
                  <a:moveTo>
                    <a:pt x="0" y="1313726"/>
                  </a:moveTo>
                  <a:lnTo>
                    <a:pt x="402843" y="1717200"/>
                  </a:lnTo>
                  <a:lnTo>
                    <a:pt x="0" y="1717200"/>
                  </a:lnTo>
                  <a:close/>
                  <a:moveTo>
                    <a:pt x="0" y="550698"/>
                  </a:moveTo>
                  <a:lnTo>
                    <a:pt x="1164676" y="1717200"/>
                  </a:lnTo>
                  <a:lnTo>
                    <a:pt x="748795" y="1717200"/>
                  </a:lnTo>
                  <a:lnTo>
                    <a:pt x="0" y="966900"/>
                  </a:lnTo>
                  <a:close/>
                  <a:moveTo>
                    <a:pt x="1311613" y="0"/>
                  </a:moveTo>
                  <a:lnTo>
                    <a:pt x="1716299" y="0"/>
                  </a:lnTo>
                  <a:lnTo>
                    <a:pt x="1716299" y="405500"/>
                  </a:lnTo>
                  <a:close/>
                  <a:moveTo>
                    <a:pt x="559772" y="0"/>
                  </a:moveTo>
                  <a:lnTo>
                    <a:pt x="964903" y="0"/>
                  </a:lnTo>
                  <a:lnTo>
                    <a:pt x="1716299" y="752574"/>
                  </a:lnTo>
                  <a:lnTo>
                    <a:pt x="1716299" y="1158853"/>
                  </a:lnTo>
                  <a:close/>
                  <a:moveTo>
                    <a:pt x="0" y="0"/>
                  </a:moveTo>
                  <a:lnTo>
                    <a:pt x="213062" y="0"/>
                  </a:lnTo>
                  <a:lnTo>
                    <a:pt x="1716299" y="1505594"/>
                  </a:lnTo>
                  <a:lnTo>
                    <a:pt x="1716299" y="1717200"/>
                  </a:lnTo>
                  <a:lnTo>
                    <a:pt x="1510628" y="1717200"/>
                  </a:lnTo>
                  <a:lnTo>
                    <a:pt x="0" y="2035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2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119" name="Группа 11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120" name="Прямоугольник 11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1" name="Прямая соединительная линия 12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2" name="Группа 12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123" name="Прямоугольник 12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Прямоугольник 12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125" name="Прямоугольник 12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126" name="Прямоугольник 12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27" name="Прямоугольник 12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28" name="Прямоугольник 12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29" name="Прямоугольник 12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Прямоугольник 13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2" name="Прямоугольник 13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Прямоугольник 13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Прямоугольник 13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5" name="Прямоугольник 13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Прямоугольник 13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Прямоугольник 13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Прямоугольник 13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Прямоугольник 14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Прямоугольник 14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Прямоугольник 14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8471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9465"/>
            <a:ext cx="577291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02935"/>
            <a:ext cx="995680" cy="345810"/>
          </a:xfrm>
          <a:prstGeom prst="rect">
            <a:avLst/>
          </a:prstGeom>
          <a:effectLst/>
        </p:spPr>
        <p:txBody>
          <a:bodyPr/>
          <a:lstStyle>
            <a:lvl1pPr algn="r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smtClean="0"/>
              <a:t>Город</a:t>
            </a:r>
          </a:p>
          <a:p>
            <a:pPr lvl="0"/>
            <a:r>
              <a:rPr lang="ru-RU" smtClean="0"/>
              <a:t>Год</a:t>
            </a:r>
            <a:endParaRPr lang="ru-RU"/>
          </a:p>
          <a:p>
            <a:pPr lvl="0"/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/>
            </a:lvl1pPr>
          </a:lstStyle>
          <a:p>
            <a:pPr lvl="0"/>
            <a:r>
              <a:rPr lang="ru-RU" smtClean="0"/>
              <a:t>Пиктограмма</a:t>
            </a:r>
            <a:endParaRPr lang="ru-RU"/>
          </a:p>
        </p:txBody>
      </p:sp>
      <p:pic>
        <p:nvPicPr>
          <p:cNvPr id="58" name="Picture 29"/>
          <p:cNvPicPr>
            <a:picLocks noChangeAspect="1"/>
          </p:cNvPicPr>
          <p:nvPr userDrawn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26" y="417632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2274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6C1F1F7-C502-4929-863B-3B89FB5829FD}" type="datetime1">
              <a:rPr lang="ru-RU" smtClean="0"/>
              <a:t>28.09.2022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6" cy="5143500"/>
          </a:xfr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598" y="2571750"/>
            <a:ext cx="2570402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666273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6573598" y="0"/>
            <a:ext cx="2570400" cy="257175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447133"/>
            <a:ext cx="5866765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61131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smtClean="0">
                <a:solidFill>
                  <a:schemeClr val="bg1"/>
                </a:solidFill>
              </a:rPr>
              <a:t> для роста</a:t>
            </a:r>
            <a:endParaRPr lang="ru-RU" sz="110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Пиктограмма</a:t>
            </a:r>
            <a:endParaRPr lang="ru-RU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defRPr lang="ru-RU" sz="5400" b="0" i="0" u="none" cap="none" spc="0" baseline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 pitchFamily="34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ct val="0"/>
              </a:spcAft>
            </a:pPr>
            <a:r>
              <a:rPr lang="ru-RU"/>
              <a:t>Имя Фамилия</a:t>
            </a:r>
            <a:br>
              <a:rPr lang="ru-RU"/>
            </a:br>
            <a:r>
              <a:rPr lang="ru-RU"/>
              <a:t>Должность</a:t>
            </a:r>
            <a:br>
              <a:rPr lang="ru-RU"/>
            </a:br>
            <a:r>
              <a:rPr lang="ru-RU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/>
              <a:t>Название мероприятия</a:t>
            </a:r>
            <a:br>
              <a:rPr lang="ru-RU"/>
            </a:br>
            <a:r>
              <a:rPr lang="ru-RU"/>
              <a:t>Дата проведения</a:t>
            </a:r>
          </a:p>
          <a:p>
            <a:pPr lvl="0"/>
            <a:endParaRPr lang="ru-RU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По (название продукта / направления)</a:t>
            </a:r>
            <a:br>
              <a:rPr lang="ru-RU" smtClean="0"/>
            </a:br>
            <a:r>
              <a:rPr lang="ru-RU" smtClean="0"/>
              <a:t>для компании (название компании)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>
                  <a:solidFill>
                    <a:schemeClr val="bg1"/>
                  </a:solidFill>
                </a:rPr>
              </a:br>
              <a:r>
                <a:rPr lang="ru-RU"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err="1">
                  <a:solidFill>
                    <a:schemeClr val="bg1"/>
                  </a:solidFill>
                </a:rPr>
                <a:t>Корп.шрифт для презентаций</a:t>
              </a:r>
              <a:r>
                <a:rPr lang="ru-RU" sz="800" b="0" baseline="0">
                  <a:solidFill>
                    <a:schemeClr val="bg1"/>
                  </a:solidFill>
                </a:rPr>
                <a:t> </a:t>
              </a:r>
              <a:r>
                <a:rPr lang="ru-RU" sz="800" baseline="0">
                  <a:solidFill>
                    <a:schemeClr val="bg1"/>
                  </a:solidFill>
                </a:rPr>
                <a:t>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en-US" sz="800" b="1">
                  <a:solidFill>
                    <a:schemeClr val="bg1"/>
                  </a:solidFill>
                </a:rPr>
                <a:t>Arial</a:t>
              </a:r>
              <a:r>
                <a:rPr lang="ru-RU" sz="800">
                  <a:solidFill>
                    <a:schemeClr val="bg1"/>
                  </a:solidFill>
                </a:rPr>
                <a:t> (</a:t>
              </a:r>
              <a:r>
                <a:rPr lang="ru-RU" sz="800" i="1">
                  <a:solidFill>
                    <a:schemeClr val="bg1"/>
                  </a:solidFill>
                </a:rPr>
                <a:t>д</a:t>
              </a:r>
              <a:r>
                <a:rPr lang="ru-RU" sz="800" i="1" baseline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r>
                <a:rPr lang="en-US" sz="800" baseline="0">
                  <a:solidFill>
                    <a:schemeClr val="bg1"/>
                  </a:solidFill>
                </a:rPr>
                <a:t>Arial Narrow</a:t>
              </a:r>
              <a:r>
                <a:rPr lang="ru-RU" sz="800" baseline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16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10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>
                  <a:solidFill>
                    <a:schemeClr val="bg1"/>
                  </a:solidFill>
                </a:rPr>
                <a:t>8</a:t>
              </a:r>
              <a:r>
                <a:rPr lang="ru-RU" sz="800" b="1" baseline="0">
                  <a:solidFill>
                    <a:schemeClr val="bg1"/>
                  </a:solidFill>
                </a:rPr>
                <a:t> пт</a:t>
              </a: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="1" baseline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>
                  <a:solidFill>
                    <a:schemeClr val="bg1"/>
                  </a:solidFill>
                </a:rPr>
                <a:t>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иконок </a:t>
              </a:r>
              <a:r>
                <a:rPr lang="ru-RU" sz="800">
                  <a:solidFill>
                    <a:schemeClr val="bg1"/>
                  </a:solidFill>
                </a:rPr>
                <a:t>в</a:t>
              </a:r>
              <a:r>
                <a:rPr lang="ru-RU" sz="800" baseline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ru-RU" sz="800" b="1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Нельзя</a:t>
              </a:r>
              <a:r>
                <a:rPr lang="ru-RU" sz="800" baseline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>
                  <a:solidFill>
                    <a:schemeClr val="bg1"/>
                  </a:solidFill>
                </a:rPr>
                <a:t> – </a:t>
              </a:r>
              <a:br>
                <a:rPr lang="ru-RU" sz="800" baseline="0">
                  <a:solidFill>
                    <a:schemeClr val="bg1"/>
                  </a:solidFill>
                </a:rPr>
              </a:br>
              <a:r>
                <a:rPr lang="ru-RU" sz="800" baseline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ru-RU" sz="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ru-RU" sz="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defRPr/>
              </a:pPr>
              <a:endParaRPr lang="ru-RU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>
                    <a:solidFill>
                      <a:srgbClr val="FFFFFF"/>
                    </a:solidFill>
                  </a:rPr>
                  <a:t>140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</a:t>
                </a:r>
                <a:r>
                  <a:rPr lang="en-US" sz="700">
                    <a:solidFill>
                      <a:srgbClr val="FFFFFF"/>
                    </a:solidFill>
                  </a:rPr>
                  <a:t>49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0,0,0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smtClean="0">
                    <a:solidFill>
                      <a:schemeClr val="bg1"/>
                    </a:solidFill>
                  </a:rPr>
                </a:br>
                <a:r>
                  <a:rPr lang="en-US" sz="700" smtClean="0">
                    <a:solidFill>
                      <a:schemeClr val="bg1"/>
                    </a:solidFill>
                  </a:rPr>
                  <a:t>76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45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50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135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000000"/>
                    </a:solidFill>
                  </a:rPr>
                  <a:t>255</a:t>
                </a:r>
                <a:endParaRPr lang="ru-RU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smtClean="0">
                    <a:solidFill>
                      <a:schemeClr val="bg1"/>
                    </a:solidFill>
                  </a:rPr>
                  <a:t>40</a:t>
                </a:r>
                <a:endParaRPr lang="ru-RU" sz="70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chemeClr val="bg1"/>
                    </a:solidFill>
                  </a:rPr>
                  <a:t>250</a:t>
                </a:r>
                <a:endParaRPr lang="ru-RU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250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120</a:t>
                </a:r>
                <a:endParaRPr lang="ru-RU" sz="70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110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smtClean="0">
                    <a:solidFill>
                      <a:srgbClr val="FFFFFF"/>
                    </a:solidFill>
                  </a:rPr>
                </a:br>
                <a:r>
                  <a:rPr lang="en-US" sz="700" smtClean="0">
                    <a:solidFill>
                      <a:srgbClr val="FFFFFF"/>
                    </a:solidFill>
                  </a:rPr>
                  <a:t>57</a:t>
                </a:r>
                <a:endParaRPr lang="ru-RU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80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70%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50%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rgbClr val="FFFFFF"/>
                    </a:solidFill>
                  </a:rPr>
                  <a:t>30%</a:t>
                </a:r>
                <a:endParaRPr lang="ru-RU" sz="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smtClean="0">
                    <a:solidFill>
                      <a:schemeClr val="tx1"/>
                    </a:solidFill>
                  </a:rPr>
                  <a:t>10%</a:t>
                </a:r>
                <a:endParaRPr lang="ru-RU" sz="6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48632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Наша команда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30DC022-D4AE-40C5-BFA5-5A336F4C5508}" type="datetime1">
              <a:rPr lang="ru-RU" smtClean="0"/>
              <a:t>28.09.2022</a:t>
            </a:fld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504892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663714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822535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smtClean="0"/>
              <a:t>Имя</a:t>
            </a:r>
            <a:br>
              <a:rPr lang="ru-RU" smtClean="0"/>
            </a:br>
            <a:r>
              <a:rPr lang="ru-RU" smtClean="0"/>
              <a:t>Фамилия</a:t>
            </a:r>
          </a:p>
          <a:p>
            <a:pPr lvl="2"/>
            <a:r>
              <a:rPr lang="ru-RU" smtClean="0"/>
              <a:t>Должность</a:t>
            </a:r>
          </a:p>
          <a:p>
            <a:pPr lvl="3"/>
            <a:r>
              <a:rPr lang="ru-RU" smtClean="0"/>
              <a:t>Наименование направления</a:t>
            </a:r>
          </a:p>
          <a:p>
            <a:pPr lvl="4"/>
            <a:r>
              <a:rPr lang="en-US" smtClean="0"/>
              <a:t>email@sibur.ru</a:t>
            </a:r>
            <a:br>
              <a:rPr lang="en-US" smtClean="0"/>
            </a:br>
            <a:r>
              <a:rPr lang="ru-RU" smtClean="0"/>
              <a:t>+7 (495) 777 55 00</a:t>
            </a:r>
            <a:br>
              <a:rPr lang="ru-RU" smtClean="0"/>
            </a:br>
            <a:r>
              <a:rPr lang="ru-RU" smtClean="0"/>
              <a:t>доб. 00 00</a:t>
            </a:r>
            <a:endParaRPr lang="ru-RU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517591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smtClean="0"/>
              <a:t>Имя</a:t>
            </a:r>
            <a:br>
              <a:rPr lang="ru-RU" smtClean="0"/>
            </a:br>
            <a:r>
              <a:rPr lang="ru-RU" smtClean="0"/>
              <a:t>Фамилия</a:t>
            </a:r>
          </a:p>
          <a:p>
            <a:pPr lvl="2"/>
            <a:r>
              <a:rPr lang="ru-RU" smtClean="0"/>
              <a:t>Должность</a:t>
            </a:r>
          </a:p>
          <a:p>
            <a:pPr lvl="3"/>
            <a:r>
              <a:rPr lang="ru-RU" smtClean="0"/>
              <a:t>Наименование направления</a:t>
            </a:r>
          </a:p>
          <a:p>
            <a:pPr lvl="4"/>
            <a:r>
              <a:rPr lang="en-US" smtClean="0"/>
              <a:t>email@sibur.ru</a:t>
            </a:r>
            <a:br>
              <a:rPr lang="en-US" smtClean="0"/>
            </a:br>
            <a:r>
              <a:rPr lang="ru-RU" smtClean="0"/>
              <a:t>+7 (495) 777 55 00</a:t>
            </a:r>
            <a:br>
              <a:rPr lang="ru-RU" smtClean="0"/>
            </a:br>
            <a:r>
              <a:rPr lang="ru-RU" smtClean="0"/>
              <a:t>доб. 00 00</a:t>
            </a:r>
            <a:endParaRPr lang="ru-RU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676408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smtClean="0"/>
              <a:t>Имя</a:t>
            </a:r>
            <a:br>
              <a:rPr lang="ru-RU" smtClean="0"/>
            </a:br>
            <a:r>
              <a:rPr lang="ru-RU" smtClean="0"/>
              <a:t>Фамилия</a:t>
            </a:r>
          </a:p>
          <a:p>
            <a:pPr lvl="2"/>
            <a:r>
              <a:rPr lang="ru-RU" smtClean="0"/>
              <a:t>Должность</a:t>
            </a:r>
          </a:p>
          <a:p>
            <a:pPr lvl="3"/>
            <a:r>
              <a:rPr lang="ru-RU" smtClean="0"/>
              <a:t>Наименование направления</a:t>
            </a:r>
          </a:p>
          <a:p>
            <a:pPr lvl="4"/>
            <a:r>
              <a:rPr lang="en-US" smtClean="0"/>
              <a:t>email@sibur.ru</a:t>
            </a:r>
            <a:br>
              <a:rPr lang="en-US" smtClean="0"/>
            </a:br>
            <a:r>
              <a:rPr lang="ru-RU" smtClean="0"/>
              <a:t>+7 (495) 777 55 00</a:t>
            </a:r>
            <a:br>
              <a:rPr lang="ru-RU" smtClean="0"/>
            </a:br>
            <a:r>
              <a:rPr lang="ru-RU" smtClean="0"/>
              <a:t>доб. 00 00</a:t>
            </a:r>
            <a:endParaRPr lang="ru-RU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683522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smtClean="0"/>
              <a:t>Имя</a:t>
            </a:r>
            <a:br>
              <a:rPr lang="ru-RU" smtClean="0"/>
            </a:br>
            <a:r>
              <a:rPr lang="ru-RU" smtClean="0"/>
              <a:t>Фамилия</a:t>
            </a:r>
          </a:p>
          <a:p>
            <a:pPr lvl="2"/>
            <a:r>
              <a:rPr lang="ru-RU" smtClean="0"/>
              <a:t>Должность</a:t>
            </a:r>
          </a:p>
          <a:p>
            <a:pPr lvl="3"/>
            <a:r>
              <a:rPr lang="ru-RU" smtClean="0"/>
              <a:t>Наименование направления</a:t>
            </a:r>
          </a:p>
          <a:p>
            <a:pPr lvl="4"/>
            <a:r>
              <a:rPr lang="en-US" smtClean="0"/>
              <a:t>email@sibur.ru</a:t>
            </a:r>
            <a:br>
              <a:rPr lang="en-US" smtClean="0"/>
            </a:br>
            <a:r>
              <a:rPr lang="ru-RU" smtClean="0"/>
              <a:t>+7 (495) 777 55 00</a:t>
            </a:r>
            <a:br>
              <a:rPr lang="ru-RU" smtClean="0"/>
            </a:br>
            <a:r>
              <a:rPr lang="ru-RU" smtClean="0"/>
              <a:t>доб. 00 00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20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- 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24000" y="3022600"/>
            <a:ext cx="4945680" cy="774322"/>
          </a:xfrm>
        </p:spPr>
        <p:txBody>
          <a:bodyPr tIns="0" rIns="0" bIns="0"/>
          <a:lstStyle>
            <a:lvl1pPr marL="0" indent="0" algn="l">
              <a:buNone/>
              <a:defRPr sz="96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8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Фамилия Имя Отчество</a:t>
            </a:r>
          </a:p>
          <a:p>
            <a:r>
              <a:rPr lang="ru-RU" smtClean="0"/>
              <a:t>Должность, подразделение/функция,</a:t>
            </a:r>
            <a:br>
              <a:rPr lang="ru-RU" smtClean="0"/>
            </a:br>
            <a:r>
              <a:rPr lang="ru-RU" smtClean="0"/>
              <a:t>название организации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24823"/>
            <a:ext cx="1296000" cy="24545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5726907" y="4659165"/>
            <a:ext cx="3417093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0" y="4659165"/>
            <a:ext cx="3834231" cy="6337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Изображение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3"/>
          <a:stretch>
            <a:fillRect/>
          </a:stretch>
        </p:blipFill>
        <p:spPr>
          <a:xfrm>
            <a:off x="320040" y="508509"/>
            <a:ext cx="2972669" cy="39491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000" y="1482725"/>
            <a:ext cx="4960596" cy="1076325"/>
          </a:xfrm>
        </p:spPr>
        <p:txBody>
          <a:bodyPr/>
          <a:lstStyle>
            <a:lvl1pPr>
              <a:defRPr lang="ru-RU" sz="1920" b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24000" y="3971528"/>
            <a:ext cx="4939160" cy="436960"/>
          </a:xfrm>
        </p:spPr>
        <p:txBody>
          <a:bodyPr/>
          <a:lstStyle>
            <a:lvl1pPr>
              <a:defRPr sz="84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720"/>
            </a:lvl4pPr>
            <a:lvl5pPr>
              <a:defRPr sz="720"/>
            </a:lvl5pPr>
          </a:lstStyle>
          <a:p>
            <a:r>
              <a:rPr lang="ru-RU" smtClean="0"/>
              <a:t>Название мероприятия</a:t>
            </a:r>
            <a:br>
              <a:rPr lang="ru-RU" smtClean="0"/>
            </a:br>
            <a:r>
              <a:rPr lang="ru-RU" smtClean="0"/>
              <a:t>1 января 2018 г.</a:t>
            </a:r>
            <a:endParaRPr lang="ru-RU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8329" y="4518284"/>
            <a:ext cx="1945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" b="1" smtClean="0">
                <a:solidFill>
                  <a:schemeClr val="accent1"/>
                </a:solidFill>
              </a:rPr>
              <a:t>ПАО «СИБУР Холдинг»</a:t>
            </a:r>
            <a:endParaRPr lang="ru-RU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78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790260"/>
              </p:ext>
            </p:extLst>
          </p:nvPr>
        </p:nvGraphicFramePr>
        <p:xfrm>
          <a:off x="1477" y="1205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5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B7FFB50-CCFE-415D-B30D-4E16866C85C3}" type="datetime1">
              <a:rPr lang="ru-RU" smtClean="0"/>
              <a:t>28.09.2022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6380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AB514BF-99F8-4CF7-903D-9EC84E71B3E7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6755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7709543"/>
              </p:ext>
            </p:extLst>
          </p:nvPr>
        </p:nvGraphicFramePr>
        <p:xfrm>
          <a:off x="1475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4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4" y="692270"/>
            <a:ext cx="8460105" cy="39987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FA1AE6-89C4-4A1C-BC8A-8D31E6AA32E7}" type="datetime1">
              <a:rPr lang="ru-RU" smtClean="0"/>
              <a:t>28.09.2022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544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968" y="1750710"/>
            <a:ext cx="8514092" cy="634350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5CD291E-2E54-474A-9208-061B7B76DE31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7859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65" y="1866192"/>
            <a:ext cx="8512281" cy="1021556"/>
          </a:xfrm>
        </p:spPr>
        <p:txBody>
          <a:bodyPr anchor="t"/>
          <a:lstStyle>
            <a:lvl1pPr algn="ctr">
              <a:defRPr sz="1440" b="0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4A5ED45-2380-4078-8C1A-086D7234CEF2}" type="datetime1">
              <a:rPr lang="ru-RU" smtClean="0"/>
              <a:t>28.09.2022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6118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 bwMode="auto">
          <a:xfrm>
            <a:off x="631317" y="1630913"/>
            <a:ext cx="195660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620707" y="1630913"/>
            <a:ext cx="2669010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612282" y="1350402"/>
            <a:ext cx="2951754" cy="217646"/>
          </a:xfrm>
        </p:spPr>
        <p:txBody>
          <a:bodyPr/>
          <a:lstStyle>
            <a:lvl1pPr>
              <a:defRPr kumimoji="0" lang="ru-RU" sz="1440" b="0" i="0" u="none" strike="noStrike" kern="1200" cap="none" spc="0" normalizeH="0" baseline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4B5D5DA-1EFB-463F-A0D6-EDC9D6400F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61E430AC-7577-45B3-A49B-36D327D14CD5}" type="datetime1">
              <a:rPr lang="ru-RU" smtClean="0"/>
              <a:t>28.09.2022</a:t>
            </a:fld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BC3D9B85-19D0-496F-8F29-EC02E5D3AD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8337BFC-AA16-42AE-99DB-30BEF734AE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958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4DAB6C0D-BC92-4D83-8C15-48CA6555D657}" type="datetime1">
              <a:rPr lang="ru-RU" smtClean="0"/>
              <a:t>28.09.2022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887" y="704134"/>
            <a:ext cx="4172828" cy="3986930"/>
          </a:xfrm>
        </p:spPr>
        <p:txBody>
          <a:bodyPr/>
          <a:lstStyle>
            <a:lvl1pPr>
              <a:defRPr sz="1200"/>
            </a:lvl1pPr>
            <a:lvl2pPr marL="455865" indent="-162325">
              <a:defRPr sz="1120"/>
            </a:lvl2pPr>
            <a:lvl3pPr marL="764284" indent="-173147">
              <a:defRPr sz="1040"/>
            </a:lvl3pPr>
            <a:lvl4pPr marL="992892" indent="-150152">
              <a:tabLst>
                <a:tab pos="992892" algn="l"/>
              </a:tabLst>
              <a:defRPr sz="800" b="0"/>
            </a:lvl4pPr>
            <a:lvl5pPr marL="1220148" indent="-127156">
              <a:defRPr sz="8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3"/>
          </p:nvPr>
        </p:nvSpPr>
        <p:spPr>
          <a:xfrm>
            <a:off x="4696852" y="704134"/>
            <a:ext cx="4172828" cy="3986930"/>
          </a:xfrm>
        </p:spPr>
        <p:txBody>
          <a:bodyPr/>
          <a:lstStyle>
            <a:lvl1pPr>
              <a:defRPr sz="1200"/>
            </a:lvl1pPr>
            <a:lvl2pPr marL="455865" indent="-162325">
              <a:defRPr sz="1120"/>
            </a:lvl2pPr>
            <a:lvl3pPr marL="764284" indent="-173147">
              <a:defRPr sz="1040"/>
            </a:lvl3pPr>
            <a:lvl4pPr marL="992892" indent="-150152">
              <a:tabLst>
                <a:tab pos="992892" algn="l"/>
              </a:tabLst>
              <a:defRPr sz="800" b="0"/>
            </a:lvl4pPr>
            <a:lvl5pPr marL="1220148" indent="-127156">
              <a:defRPr sz="8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81863FC7-565D-48E3-AC8F-F34CB20E2A83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2680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956" y="797374"/>
            <a:ext cx="4140000" cy="479822"/>
          </a:xfrm>
        </p:spPr>
        <p:txBody>
          <a:bodyPr anchor="t"/>
          <a:lstStyle>
            <a:lvl1pPr marL="0" indent="0">
              <a:buNone/>
              <a:defRPr sz="1280" b="1"/>
            </a:lvl1pPr>
            <a:lvl2pPr marL="342839" indent="0">
              <a:buNone/>
              <a:defRPr sz="1200" b="1"/>
            </a:lvl2pPr>
            <a:lvl3pPr marL="685679" indent="0">
              <a:buNone/>
              <a:defRPr sz="1080" b="1"/>
            </a:lvl3pPr>
            <a:lvl4pPr marL="1028519" indent="0">
              <a:buNone/>
              <a:defRPr sz="960" b="1"/>
            </a:lvl4pPr>
            <a:lvl5pPr marL="1371358" indent="0">
              <a:buNone/>
              <a:defRPr sz="960" b="1"/>
            </a:lvl5pPr>
            <a:lvl6pPr marL="1714197" indent="0">
              <a:buNone/>
              <a:defRPr sz="960" b="1"/>
            </a:lvl6pPr>
            <a:lvl7pPr marL="2057037" indent="0">
              <a:buNone/>
              <a:defRPr sz="960" b="1"/>
            </a:lvl7pPr>
            <a:lvl8pPr marL="2399876" indent="0">
              <a:buNone/>
              <a:defRPr sz="960" b="1"/>
            </a:lvl8pPr>
            <a:lvl9pPr marL="2742716" indent="0">
              <a:buNone/>
              <a:defRPr sz="9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956" y="1277194"/>
            <a:ext cx="4140000" cy="3280057"/>
          </a:xfrm>
        </p:spPr>
        <p:txBody>
          <a:bodyPr/>
          <a:lstStyle>
            <a:lvl1pPr>
              <a:defRPr sz="1080"/>
            </a:lvl1pPr>
            <a:lvl2pPr>
              <a:defRPr sz="960"/>
            </a:lvl2pPr>
            <a:lvl3pPr>
              <a:defRPr sz="900"/>
            </a:lvl3pPr>
            <a:lvl4pPr>
              <a:defRPr sz="720"/>
            </a:lvl4pPr>
            <a:lvl5pPr>
              <a:defRPr sz="72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66196" y="797374"/>
            <a:ext cx="4140000" cy="479822"/>
          </a:xfrm>
        </p:spPr>
        <p:txBody>
          <a:bodyPr anchor="t"/>
          <a:lstStyle>
            <a:lvl1pPr marL="0" indent="0">
              <a:buNone/>
              <a:defRPr sz="1280" b="1"/>
            </a:lvl1pPr>
            <a:lvl2pPr marL="342839" indent="0">
              <a:buNone/>
              <a:defRPr sz="1200" b="1"/>
            </a:lvl2pPr>
            <a:lvl3pPr marL="685679" indent="0">
              <a:buNone/>
              <a:defRPr sz="1080" b="1"/>
            </a:lvl3pPr>
            <a:lvl4pPr marL="1028519" indent="0">
              <a:buNone/>
              <a:defRPr sz="960" b="1"/>
            </a:lvl4pPr>
            <a:lvl5pPr marL="1371358" indent="0">
              <a:buNone/>
              <a:defRPr sz="960" b="1"/>
            </a:lvl5pPr>
            <a:lvl6pPr marL="1714197" indent="0">
              <a:buNone/>
              <a:defRPr sz="960" b="1"/>
            </a:lvl6pPr>
            <a:lvl7pPr marL="2057037" indent="0">
              <a:buNone/>
              <a:defRPr sz="960" b="1"/>
            </a:lvl7pPr>
            <a:lvl8pPr marL="2399876" indent="0">
              <a:buNone/>
              <a:defRPr sz="960" b="1"/>
            </a:lvl8pPr>
            <a:lvl9pPr marL="2742716" indent="0">
              <a:buNone/>
              <a:defRPr sz="9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66196" y="1277194"/>
            <a:ext cx="4140000" cy="3280057"/>
          </a:xfrm>
        </p:spPr>
        <p:txBody>
          <a:bodyPr/>
          <a:lstStyle>
            <a:lvl1pPr>
              <a:defRPr sz="1080"/>
            </a:lvl1pPr>
            <a:lvl2pPr>
              <a:defRPr sz="960"/>
            </a:lvl2pPr>
            <a:lvl3pPr>
              <a:defRPr sz="900"/>
            </a:lvl3pPr>
            <a:lvl4pPr>
              <a:defRPr sz="720"/>
            </a:lvl4pPr>
            <a:lvl5pPr>
              <a:defRPr sz="72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11480" y="207171"/>
            <a:ext cx="8494716" cy="47437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43F23024-315A-467F-AC92-FD328188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6EE0F70-2F3F-4FEF-99CE-89567D8DC1CC}" type="datetime1">
              <a:rPr lang="ru-RU" smtClean="0"/>
              <a:t>28.09.2022</a:t>
            </a:fld>
            <a:endParaRPr lang="ru-RU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A0123E52-A6F7-47A1-B668-F8789563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C7D0566-6BE3-40D1-BD63-A7CBDDFC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3741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ctr"/>
          <a:lstStyle>
            <a:lvl1pPr algn="l">
              <a:defRPr sz="1440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anchor="ctr"/>
          <a:lstStyle>
            <a:lvl1pPr marL="0" indent="0" algn="ctr">
              <a:buNone/>
              <a:defRPr sz="1080"/>
            </a:lvl1pPr>
            <a:lvl2pPr marL="342839" indent="0">
              <a:buNone/>
              <a:defRPr sz="1680"/>
            </a:lvl2pPr>
            <a:lvl3pPr marL="685679" indent="0">
              <a:buNone/>
              <a:defRPr sz="1440"/>
            </a:lvl3pPr>
            <a:lvl4pPr marL="1028519" indent="0">
              <a:buNone/>
              <a:defRPr sz="1200"/>
            </a:lvl4pPr>
            <a:lvl5pPr marL="1371358" indent="0">
              <a:buNone/>
              <a:defRPr sz="1200"/>
            </a:lvl5pPr>
            <a:lvl6pPr marL="1714197" indent="0">
              <a:buNone/>
              <a:defRPr sz="1200"/>
            </a:lvl6pPr>
            <a:lvl7pPr marL="2057037" indent="0">
              <a:buNone/>
              <a:defRPr sz="1200"/>
            </a:lvl7pPr>
            <a:lvl8pPr marL="2399876" indent="0">
              <a:buNone/>
              <a:defRPr sz="1200"/>
            </a:lvl8pPr>
            <a:lvl9pPr marL="2742716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960" b="0"/>
            </a:lvl1pPr>
            <a:lvl2pPr marL="342839" indent="0">
              <a:buNone/>
              <a:defRPr sz="720"/>
            </a:lvl2pPr>
            <a:lvl3pPr marL="685679" indent="0">
              <a:buNone/>
              <a:defRPr sz="600"/>
            </a:lvl3pPr>
            <a:lvl4pPr marL="1028519" indent="0">
              <a:buNone/>
              <a:defRPr sz="540"/>
            </a:lvl4pPr>
            <a:lvl5pPr marL="1371358" indent="0">
              <a:buNone/>
              <a:defRPr sz="540"/>
            </a:lvl5pPr>
            <a:lvl6pPr marL="1714197" indent="0">
              <a:buNone/>
              <a:defRPr sz="540"/>
            </a:lvl6pPr>
            <a:lvl7pPr marL="2057037" indent="0">
              <a:buNone/>
              <a:defRPr sz="540"/>
            </a:lvl7pPr>
            <a:lvl8pPr marL="2399876" indent="0">
              <a:buNone/>
              <a:defRPr sz="540"/>
            </a:lvl8pPr>
            <a:lvl9pPr marL="2742716" indent="0">
              <a:buNone/>
              <a:defRPr sz="54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749558B-E2E0-44CA-9205-06BDA00D416C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4045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79" y="207171"/>
            <a:ext cx="8494463" cy="47437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2544" y="692269"/>
            <a:ext cx="8503651" cy="39980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3DC4012-EDAD-43AC-ADA8-CF3936885D30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7634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8745"/>
            <a:ext cx="2057400" cy="47235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473" y="268745"/>
            <a:ext cx="5935527" cy="47235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 rot="5400000">
            <a:off x="44108" y="4777113"/>
            <a:ext cx="304933" cy="287215"/>
          </a:xfrm>
        </p:spPr>
        <p:txBody>
          <a:bodyPr/>
          <a:lstStyle>
            <a:lvl1pPr>
              <a:defRPr/>
            </a:lvl1pPr>
          </a:lstStyle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 rot="5400000">
            <a:off x="-83830" y="3219014"/>
            <a:ext cx="610499" cy="216213"/>
          </a:xfrm>
        </p:spPr>
        <p:txBody>
          <a:bodyPr/>
          <a:lstStyle/>
          <a:p>
            <a:pPr algn="r"/>
            <a:fld id="{72E93122-A04D-4B6F-A0F9-64DE45DFFC64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 rot="5400000">
            <a:off x="-854982" y="1213989"/>
            <a:ext cx="2352675" cy="462186"/>
          </a:xfrm>
        </p:spPr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-1779862" y="2937018"/>
            <a:ext cx="4064794" cy="348171"/>
            <a:chOff x="4486275" y="6431621"/>
            <a:chExt cx="5419725" cy="377185"/>
          </a:xfrm>
        </p:grpSpPr>
        <p:pic>
          <p:nvPicPr>
            <p:cNvPr id="7" name="Изображение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1252998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587256" y="1123321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587256" y="3763725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306624" y="859608"/>
            <a:ext cx="1188000" cy="1188000"/>
          </a:xfrm>
          <a:prstGeom prst="ellipse">
            <a:avLst/>
          </a:prstGeom>
          <a:ln w="1905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660"/>
            </a:lvl1pPr>
          </a:lstStyle>
          <a:p>
            <a:r>
              <a:rPr lang="ru-RU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1306624" y="2179671"/>
            <a:ext cx="1188000" cy="1188000"/>
          </a:xfrm>
          <a:prstGeom prst="ellipse">
            <a:avLst/>
          </a:prstGeom>
          <a:ln w="1905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660"/>
            </a:lvl1pPr>
          </a:lstStyle>
          <a:p>
            <a:r>
              <a:rPr lang="ru-RU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1306624" y="3511378"/>
            <a:ext cx="1188000" cy="1188000"/>
          </a:xfrm>
          <a:prstGeom prst="ellipse">
            <a:avLst/>
          </a:prstGeom>
          <a:ln w="1905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660"/>
            </a:lvl1pPr>
          </a:lstStyle>
          <a:p>
            <a:r>
              <a:rPr lang="ru-RU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2607385" y="954920"/>
            <a:ext cx="4641951" cy="157334"/>
          </a:xfrm>
        </p:spPr>
        <p:txBody>
          <a:bodyPr/>
          <a:lstStyle>
            <a:lvl1pPr>
              <a:defRPr lang="ru-RU" sz="72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Иванов Иван Иванович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2607385" y="1143515"/>
            <a:ext cx="4641951" cy="840396"/>
          </a:xfrm>
        </p:spPr>
        <p:txBody>
          <a:bodyPr/>
          <a:lstStyle>
            <a:lvl1pPr>
              <a:defRPr lang="ru-RU" sz="63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607386" y="2238907"/>
            <a:ext cx="4641950" cy="157334"/>
          </a:xfrm>
        </p:spPr>
        <p:txBody>
          <a:bodyPr/>
          <a:lstStyle>
            <a:lvl1pPr>
              <a:defRPr lang="ru-RU" sz="72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Иванов Иван Иванович</a:t>
            </a:r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07386" y="2427502"/>
            <a:ext cx="4641950" cy="840396"/>
          </a:xfrm>
        </p:spPr>
        <p:txBody>
          <a:bodyPr/>
          <a:lstStyle>
            <a:lvl1pPr>
              <a:defRPr lang="ru-RU" sz="63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2607386" y="3612166"/>
            <a:ext cx="4641950" cy="157334"/>
          </a:xfrm>
        </p:spPr>
        <p:txBody>
          <a:bodyPr/>
          <a:lstStyle>
            <a:lvl1pPr>
              <a:defRPr lang="ru-RU" sz="72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Иванов Иван Иванович</a:t>
            </a:r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2607386" y="3800761"/>
            <a:ext cx="4641950" cy="840396"/>
          </a:xfrm>
        </p:spPr>
        <p:txBody>
          <a:bodyPr/>
          <a:lstStyle>
            <a:lvl1pPr>
              <a:defRPr lang="ru-RU" sz="63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587256" y="2403103"/>
            <a:ext cx="46620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Дата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AFCF7E52-413A-4F6B-BF0C-96E5414CBE7E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0477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852769" y="3174250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128499" y="1143740"/>
            <a:ext cx="1908000" cy="1908000"/>
          </a:xfrm>
          <a:prstGeom prst="ellipse">
            <a:avLst/>
          </a:prstGeom>
          <a:ln w="25400">
            <a:solidFill>
              <a:schemeClr val="accent5"/>
            </a:solidFill>
          </a:ln>
        </p:spPr>
        <p:txBody>
          <a:bodyPr anchor="ctr"/>
          <a:lstStyle>
            <a:lvl1pPr algn="ctr">
              <a:defRPr sz="660"/>
            </a:lvl1pPr>
          </a:lstStyle>
          <a:p>
            <a:r>
              <a:rPr lang="ru-RU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3802151" y="1143740"/>
            <a:ext cx="1908000" cy="1908000"/>
          </a:xfrm>
          <a:prstGeom prst="ellipse">
            <a:avLst/>
          </a:prstGeom>
          <a:ln w="25400">
            <a:solidFill>
              <a:schemeClr val="accent5"/>
            </a:solidFill>
          </a:ln>
        </p:spPr>
        <p:txBody>
          <a:bodyPr anchor="ctr"/>
          <a:lstStyle>
            <a:lvl1pPr algn="ctr">
              <a:defRPr sz="660"/>
            </a:lvl1pPr>
          </a:lstStyle>
          <a:p>
            <a:r>
              <a:rPr lang="ru-RU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6443951" y="1143740"/>
            <a:ext cx="1908000" cy="1908000"/>
          </a:xfrm>
          <a:prstGeom prst="ellipse">
            <a:avLst/>
          </a:prstGeom>
          <a:ln w="25400">
            <a:solidFill>
              <a:schemeClr val="accent5"/>
            </a:solidFill>
          </a:ln>
        </p:spPr>
        <p:txBody>
          <a:bodyPr anchor="ctr"/>
          <a:lstStyle>
            <a:lvl1pPr algn="ctr">
              <a:defRPr sz="660"/>
            </a:lvl1pPr>
          </a:lstStyle>
          <a:p>
            <a:r>
              <a:rPr lang="ru-RU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872898" y="3219354"/>
            <a:ext cx="2310912" cy="191230"/>
          </a:xfrm>
        </p:spPr>
        <p:txBody>
          <a:bodyPr/>
          <a:lstStyle>
            <a:lvl1pPr>
              <a:defRPr lang="ru-RU" sz="72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Пример названия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872898" y="3407948"/>
            <a:ext cx="2310912" cy="1021446"/>
          </a:xfrm>
        </p:spPr>
        <p:txBody>
          <a:bodyPr/>
          <a:lstStyle>
            <a:lvl1pPr>
              <a:defRPr lang="ru-RU" sz="72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Описание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502988" y="3174250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523117" y="3219354"/>
            <a:ext cx="2310912" cy="191230"/>
          </a:xfrm>
        </p:spPr>
        <p:txBody>
          <a:bodyPr/>
          <a:lstStyle>
            <a:lvl1pPr>
              <a:defRPr lang="ru-RU" sz="72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Пример названия</a:t>
            </a:r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23117" y="3407948"/>
            <a:ext cx="2310912" cy="1021446"/>
          </a:xfrm>
        </p:spPr>
        <p:txBody>
          <a:bodyPr/>
          <a:lstStyle>
            <a:lvl1pPr>
              <a:defRPr lang="ru-RU" sz="72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Описание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6185530" y="3174250"/>
            <a:ext cx="23310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6205659" y="3219354"/>
            <a:ext cx="2310912" cy="191230"/>
          </a:xfrm>
        </p:spPr>
        <p:txBody>
          <a:bodyPr/>
          <a:lstStyle>
            <a:lvl1pPr>
              <a:defRPr lang="ru-RU" sz="72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Пример названия</a:t>
            </a:r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05659" y="3407948"/>
            <a:ext cx="2310912" cy="1021446"/>
          </a:xfrm>
        </p:spPr>
        <p:txBody>
          <a:bodyPr/>
          <a:lstStyle>
            <a:lvl1pPr>
              <a:defRPr lang="ru-RU" sz="72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Описание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FB82F25-C17A-471F-87F6-0238CE6B1BA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6B86D3D1-3E8A-458C-BC21-5F7C5545B3F6}" type="datetime1">
              <a:rPr lang="ru-RU" smtClean="0"/>
              <a:t>28.09.2022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7C1F1188-EDAC-49BA-863B-FE6F6C9E04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A8434B-3B65-48CC-A358-7DABAAEA0DC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9097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457200" indent="0">
              <a:buNone/>
              <a:defRPr sz="1600" b="1"/>
            </a:lvl2pPr>
            <a:lvl3pPr marL="914400" indent="0">
              <a:buNone/>
              <a:defRPr sz="1440" b="1"/>
            </a:lvl3pPr>
            <a:lvl4pPr marL="1371600" indent="0">
              <a:buNone/>
              <a:defRPr sz="1280" b="1"/>
            </a:lvl4pPr>
            <a:lvl5pPr marL="1828800" indent="0">
              <a:buNone/>
              <a:defRPr sz="1280" b="1"/>
            </a:lvl5pPr>
            <a:lvl6pPr marL="2286000" indent="0">
              <a:buNone/>
              <a:defRPr sz="1280" b="1"/>
            </a:lvl6pPr>
            <a:lvl7pPr marL="2743200" indent="0">
              <a:buNone/>
              <a:defRPr sz="1280" b="1"/>
            </a:lvl7pPr>
            <a:lvl8pPr marL="3200400" indent="0">
              <a:buNone/>
              <a:defRPr sz="1280" b="1"/>
            </a:lvl8pPr>
            <a:lvl9pPr marL="3657600" indent="0">
              <a:buNone/>
              <a:defRPr sz="12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457200" indent="0">
              <a:buNone/>
              <a:defRPr sz="1600" b="1"/>
            </a:lvl2pPr>
            <a:lvl3pPr marL="914400" indent="0">
              <a:buNone/>
              <a:defRPr sz="1440" b="1"/>
            </a:lvl3pPr>
            <a:lvl4pPr marL="1371600" indent="0">
              <a:buNone/>
              <a:defRPr sz="1280" b="1"/>
            </a:lvl4pPr>
            <a:lvl5pPr marL="1828800" indent="0">
              <a:buNone/>
              <a:defRPr sz="1280" b="1"/>
            </a:lvl5pPr>
            <a:lvl6pPr marL="2286000" indent="0">
              <a:buNone/>
              <a:defRPr sz="1280" b="1"/>
            </a:lvl6pPr>
            <a:lvl7pPr marL="2743200" indent="0">
              <a:buNone/>
              <a:defRPr sz="1280" b="1"/>
            </a:lvl7pPr>
            <a:lvl8pPr marL="3200400" indent="0">
              <a:buNone/>
              <a:defRPr sz="1280" b="1"/>
            </a:lvl8pPr>
            <a:lvl9pPr marL="3657600" indent="0">
              <a:buNone/>
              <a:defRPr sz="12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AA65-E6CD-4E2C-B0CE-10CB6C83BBB0}" type="datetime1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7A3E-2036-42B6-B759-18FF5FB8F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34947"/>
      </p:ext>
    </p:extLst>
  </p:cSld>
  <p:clrMapOvr>
    <a:masterClrMapping/>
  </p:clrMapOvr>
  <p:transition spd="slow" advTm="5000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3288A7D-41D7-4E1C-9608-57060D0B137E}" type="datetime1">
              <a:rPr lang="ru-RU" smtClean="0"/>
              <a:t>28.09.2022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5219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ru-RU" smtClean="0"/>
              <a:t>Контакты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2CD3A529-9EA5-44CA-B78D-351A0022795C}" type="datetime1">
              <a:rPr lang="ru-RU" smtClean="0"/>
              <a:t>28.09.2022</a:t>
            </a:fld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0" y="1131888"/>
            <a:ext cx="3419475" cy="3419475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smtClean="0"/>
              <a:t>Фото</a:t>
            </a:r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4061171" y="2064543"/>
            <a:ext cx="203483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smtClean="0"/>
              <a:t>Имя</a:t>
            </a:r>
            <a:br>
              <a:rPr lang="ru-RU" smtClean="0"/>
            </a:br>
            <a:r>
              <a:rPr lang="ru-RU" smtClean="0"/>
              <a:t>Фамилия</a:t>
            </a:r>
          </a:p>
          <a:p>
            <a:pPr lvl="2"/>
            <a:r>
              <a:rPr lang="ru-RU" smtClean="0"/>
              <a:t>Должность</a:t>
            </a:r>
          </a:p>
          <a:p>
            <a:pPr lvl="3"/>
            <a:r>
              <a:rPr lang="ru-RU" smtClean="0"/>
              <a:t>Наименование направления</a:t>
            </a:r>
          </a:p>
          <a:p>
            <a:pPr lvl="4"/>
            <a:r>
              <a:rPr lang="en-US" smtClean="0"/>
              <a:t>email@sibur.ru</a:t>
            </a:r>
            <a:br>
              <a:rPr lang="en-US" smtClean="0"/>
            </a:br>
            <a:r>
              <a:rPr lang="ru-RU" smtClean="0"/>
              <a:t>+7 (495) 777 55 00</a:t>
            </a:r>
            <a:br>
              <a:rPr lang="ru-RU" smtClean="0"/>
            </a:br>
            <a:r>
              <a:rPr lang="ru-RU" smtClean="0"/>
              <a:t>доб. 00 00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416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D57D56F-A4B2-4216-BE33-0D9FADEC29D5}" type="datetime1">
              <a:rPr lang="ru-RU" smtClean="0"/>
              <a:t>28.09.2022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303B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-10" smtClean="0"/>
              <a:t>Название презентации. Мероприятие</a:t>
            </a:r>
            <a:endParaRPr spc="-1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FF4-E913-4384-82F9-A6B391414A99}" type="datetime1">
              <a:rPr lang="ru-RU" smtClean="0"/>
              <a:t>28.09.2022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303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"/>
              <a:t>‹#›</a:t>
            </a:fld>
            <a:endParaRPr spc="-5"/>
          </a:p>
        </p:txBody>
      </p:sp>
    </p:spTree>
    <p:extLst>
      <p:ext uri="{BB962C8B-B14F-4D97-AF65-F5344CB8AC3E}">
        <p14:creationId xmlns:p14="http://schemas.microsoft.com/office/powerpoint/2010/main" val="20232849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8D8A-2DF9-4DF5-8E34-BB46846CB956}" type="datetime1">
              <a:rPr lang="ru-RU" smtClean="0"/>
              <a:t>28.09.2022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5796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2335" y="4776414"/>
            <a:ext cx="762000" cy="1461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0" y="1129413"/>
            <a:ext cx="4572000" cy="3415893"/>
          </a:xfrm>
          <a:custGeom>
            <a:avLst/>
            <a:gdLst/>
            <a:ahLst/>
            <a:cxnLst/>
            <a:rect l="l" t="t" r="r" b="b"/>
            <a:pathLst>
              <a:path w="4572000" h="3420110">
                <a:moveTo>
                  <a:pt x="4572000" y="0"/>
                </a:moveTo>
                <a:lnTo>
                  <a:pt x="0" y="0"/>
                </a:lnTo>
                <a:lnTo>
                  <a:pt x="0" y="3419855"/>
                </a:lnTo>
                <a:lnTo>
                  <a:pt x="4572000" y="3419855"/>
                </a:lnTo>
                <a:lnTo>
                  <a:pt x="4572000" y="0"/>
                </a:lnTo>
                <a:close/>
              </a:path>
            </a:pathLst>
          </a:custGeom>
          <a:solidFill>
            <a:srgbClr val="77E1C3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1716953"/>
            <a:ext cx="249936" cy="2526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98" b="1" i="0">
                <a:solidFill>
                  <a:srgbClr val="008B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0865-7DEB-4EB9-8A06-918A1BB6AA97}" type="datetime1">
              <a:rPr lang="ru-RU" smtClean="0"/>
              <a:t>28.09.2022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726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2335" y="4776414"/>
            <a:ext cx="762000" cy="1461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0" y="0"/>
            <a:ext cx="4572000" cy="3035363"/>
          </a:xfrm>
          <a:custGeom>
            <a:avLst/>
            <a:gdLst/>
            <a:ahLst/>
            <a:cxnLst/>
            <a:rect l="l" t="t" r="r" b="b"/>
            <a:pathLst>
              <a:path w="4572000" h="3039110">
                <a:moveTo>
                  <a:pt x="4572000" y="0"/>
                </a:moveTo>
                <a:lnTo>
                  <a:pt x="0" y="0"/>
                </a:lnTo>
                <a:lnTo>
                  <a:pt x="0" y="3038856"/>
                </a:lnTo>
                <a:lnTo>
                  <a:pt x="4572000" y="3038856"/>
                </a:lnTo>
                <a:lnTo>
                  <a:pt x="4572000" y="0"/>
                </a:lnTo>
                <a:close/>
              </a:path>
            </a:pathLst>
          </a:custGeom>
          <a:solidFill>
            <a:srgbClr val="C8F3E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bg object 18"/>
          <p:cNvSpPr/>
          <p:nvPr/>
        </p:nvSpPr>
        <p:spPr>
          <a:xfrm>
            <a:off x="4572000" y="3038152"/>
            <a:ext cx="4572000" cy="1506900"/>
          </a:xfrm>
          <a:custGeom>
            <a:avLst/>
            <a:gdLst/>
            <a:ahLst/>
            <a:cxnLst/>
            <a:rect l="l" t="t" r="r" b="b"/>
            <a:pathLst>
              <a:path w="4572000" h="1508760">
                <a:moveTo>
                  <a:pt x="4572000" y="0"/>
                </a:moveTo>
                <a:lnTo>
                  <a:pt x="0" y="0"/>
                </a:lnTo>
                <a:lnTo>
                  <a:pt x="0" y="1508760"/>
                </a:lnTo>
                <a:lnTo>
                  <a:pt x="4572000" y="1508760"/>
                </a:lnTo>
                <a:lnTo>
                  <a:pt x="4572000" y="0"/>
                </a:lnTo>
                <a:close/>
              </a:path>
            </a:pathLst>
          </a:custGeom>
          <a:solidFill>
            <a:srgbClr val="77E1C3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98" b="1" i="0">
                <a:solidFill>
                  <a:srgbClr val="008B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6050" y="1712767"/>
            <a:ext cx="3816985" cy="169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9" b="1" i="0">
                <a:solidFill>
                  <a:srgbClr val="0030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3E6E-EB1F-4036-A99D-170F018CF428}" type="datetime1">
              <a:rPr lang="ru-RU" smtClean="0"/>
              <a:t>28.09.2022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48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98" b="1" i="0">
                <a:solidFill>
                  <a:srgbClr val="008B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911A-FA67-4F3E-9AFB-419ABE44883F}" type="datetime1">
              <a:rPr lang="ru-RU" smtClean="0"/>
              <a:t>28.09.2022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3347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E88A-5BFB-4818-8783-13260C1CF852}" type="datetime1">
              <a:rPr lang="ru-RU" smtClean="0"/>
              <a:t>28.09.2022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93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20E9235-4248-453D-AF6B-F131EF53D4A7}" type="datetime1">
              <a:rPr lang="ru-RU" smtClean="0"/>
              <a:t>28.09.2022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8B433A2-A8E5-4A7A-8A42-7504BFC9CE35}" type="datetime1">
              <a:rPr lang="ru-RU" smtClean="0"/>
              <a:t>28.09.2022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609336B-DD72-4DA8-B22D-361CBBBD1A1D}" type="datetime1">
              <a:rPr lang="ru-RU" smtClean="0"/>
              <a:t>28.09.2022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vmlDrawing" Target="../drawings/vmlDrawing1.v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3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vmlDrawing" Target="../drawings/vmlDrawing32.v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oleObject" Target="../embeddings/oleObject32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A6F6-37B7-4037-8BE8-4A0A5712E60A}" type="datetime1">
              <a:rPr lang="ru-RU" smtClean="0"/>
              <a:t>28.09.2022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4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Слайд think-cell" r:id="rId36" imgW="270" imgH="270" progId="TCLayout.ActiveDocument.1">
                  <p:embed/>
                </p:oleObj>
              </mc:Choice>
              <mc:Fallback>
                <p:oleObj name="Слайд think-cell" r:id="rId36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5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/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marL="38958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779163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16874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558326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38951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77902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1168538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558051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914395"/>
            <a:endParaRPr lang="ru-RU" sz="1800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/>
              <a:t>Образец заголовка </a:t>
            </a:r>
            <a:r>
              <a:rPr lang="ru-RU" smtClean="0"/>
              <a:t>(</a:t>
            </a:r>
            <a:r>
              <a:rPr lang="ru-RU"/>
              <a:t>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18" y="4757635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8" y="4757635"/>
            <a:ext cx="5436000" cy="19855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779163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7635"/>
            <a:ext cx="955492" cy="1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lang="ru-RU" sz="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0783E0-1BA5-4117-8B42-4AA90080C349}" type="datetime1">
              <a:rPr lang="ru-RU" smtClean="0"/>
              <a:t>28.09.2022</a:t>
            </a:fld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6" name="Прямоугольник 35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>
                  <a:solidFill>
                    <a:srgbClr val="FFFFFF"/>
                  </a:solidFill>
                </a:rPr>
                <a:t>140</a:t>
              </a:r>
              <a:endParaRPr lang="ru-RU" sz="70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>
                  <a:solidFill>
                    <a:srgbClr val="FFFFFF"/>
                  </a:solidFill>
                </a:rPr>
                <a:t>1</a:t>
              </a:r>
              <a:r>
                <a:rPr lang="en-US" sz="700">
                  <a:solidFill>
                    <a:srgbClr val="FFFFFF"/>
                  </a:solidFill>
                </a:rPr>
                <a:t>49</a:t>
              </a:r>
              <a:endParaRPr lang="ru-RU" sz="70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smtClean="0">
                  <a:solidFill>
                    <a:srgbClr val="FFFFFF"/>
                  </a:solidFill>
                </a:rPr>
                <a:t>0,0,0</a:t>
              </a:r>
              <a:endParaRPr lang="ru-RU" sz="70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smtClean="0">
                  <a:solidFill>
                    <a:schemeClr val="bg1"/>
                  </a:solidFill>
                </a:rPr>
                <a:t>0</a:t>
              </a:r>
              <a:br>
                <a:rPr lang="en-US" sz="700" smtClean="0">
                  <a:solidFill>
                    <a:schemeClr val="bg1"/>
                  </a:solidFill>
                </a:rPr>
              </a:br>
              <a:r>
                <a:rPr lang="en-US" sz="700" smtClean="0">
                  <a:solidFill>
                    <a:schemeClr val="bg1"/>
                  </a:solidFill>
                </a:rPr>
                <a:t>61</a:t>
              </a:r>
              <a:br>
                <a:rPr lang="en-US" sz="700" smtClean="0">
                  <a:solidFill>
                    <a:schemeClr val="bg1"/>
                  </a:solidFill>
                </a:rPr>
              </a:br>
              <a:r>
                <a:rPr lang="en-US" sz="700" smtClean="0">
                  <a:solidFill>
                    <a:schemeClr val="bg1"/>
                  </a:solidFill>
                </a:rPr>
                <a:t>76</a:t>
              </a:r>
              <a:endParaRPr lang="ru-RU" sz="70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smtClean="0">
                  <a:solidFill>
                    <a:schemeClr val="bg1"/>
                  </a:solidFill>
                </a:rPr>
                <a:t>45</a:t>
              </a:r>
              <a:endParaRPr lang="ru-RU" sz="70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smtClean="0">
                  <a:solidFill>
                    <a:schemeClr val="bg1"/>
                  </a:solidFill>
                </a:rPr>
                <a:t>50</a:t>
              </a:r>
              <a:endParaRPr lang="ru-RU" sz="70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smtClean="0">
                  <a:solidFill>
                    <a:schemeClr val="bg1"/>
                  </a:solidFill>
                </a:rPr>
                <a:t>135</a:t>
              </a:r>
              <a:endParaRPr lang="ru-RU" sz="70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smtClean="0">
                  <a:solidFill>
                    <a:srgbClr val="000000"/>
                  </a:solidFill>
                </a:rPr>
                <a:t>255</a:t>
              </a:r>
              <a:endParaRPr lang="ru-RU" sz="70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smtClean="0">
                  <a:solidFill>
                    <a:srgbClr val="000000"/>
                  </a:solidFill>
                </a:rPr>
                <a:t>255</a:t>
              </a:r>
              <a:endParaRPr lang="ru-RU" sz="70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smtClean="0">
                  <a:solidFill>
                    <a:srgbClr val="000000"/>
                  </a:solidFill>
                </a:rPr>
                <a:t>255</a:t>
              </a:r>
              <a:endParaRPr lang="ru-RU" sz="70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smtClean="0">
                  <a:solidFill>
                    <a:schemeClr val="bg1"/>
                  </a:solidFill>
                </a:rPr>
                <a:t>0</a:t>
              </a:r>
              <a:endParaRPr lang="ru-RU" sz="70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smtClean="0">
                  <a:solidFill>
                    <a:schemeClr val="bg1"/>
                  </a:solidFill>
                </a:rPr>
                <a:t>1</a:t>
              </a:r>
              <a:r>
                <a:rPr lang="en-US" sz="700" smtClean="0">
                  <a:solidFill>
                    <a:schemeClr val="bg1"/>
                  </a:solidFill>
                </a:rPr>
                <a:t>40</a:t>
              </a:r>
              <a:endParaRPr lang="ru-RU" sz="70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smtClean="0">
                  <a:solidFill>
                    <a:schemeClr val="bg1"/>
                  </a:solidFill>
                </a:rPr>
                <a:t>250</a:t>
              </a:r>
              <a:endParaRPr lang="ru-RU" sz="70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smtClean="0">
                  <a:solidFill>
                    <a:srgbClr val="FFFFFF"/>
                  </a:solidFill>
                </a:rPr>
                <a:t>250</a:t>
              </a:r>
              <a:endParaRPr lang="ru-RU" sz="70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smtClean="0">
                  <a:solidFill>
                    <a:srgbClr val="FFFFFF"/>
                  </a:solidFill>
                </a:rPr>
                <a:t>120</a:t>
              </a:r>
              <a:endParaRPr lang="ru-RU" sz="70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smtClean="0">
                  <a:solidFill>
                    <a:srgbClr val="FFFFFF"/>
                  </a:solidFill>
                </a:rPr>
                <a:t>110</a:t>
              </a:r>
              <a:endParaRPr lang="ru-RU" sz="70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smtClean="0">
                  <a:solidFill>
                    <a:srgbClr val="FFFFFF"/>
                  </a:solidFill>
                </a:rPr>
                <a:t>224</a:t>
              </a:r>
              <a:br>
                <a:rPr lang="en-US" sz="700" smtClean="0">
                  <a:solidFill>
                    <a:srgbClr val="FFFFFF"/>
                  </a:solidFill>
                </a:rPr>
              </a:br>
              <a:r>
                <a:rPr lang="en-US" sz="700" smtClean="0">
                  <a:solidFill>
                    <a:srgbClr val="FFFFFF"/>
                  </a:solidFill>
                </a:rPr>
                <a:t>78</a:t>
              </a:r>
              <a:br>
                <a:rPr lang="en-US" sz="700" smtClean="0">
                  <a:solidFill>
                    <a:srgbClr val="FFFFFF"/>
                  </a:solidFill>
                </a:rPr>
              </a:br>
              <a:r>
                <a:rPr lang="en-US" sz="700" smtClean="0">
                  <a:solidFill>
                    <a:srgbClr val="FFFFFF"/>
                  </a:solidFill>
                </a:rPr>
                <a:t>57</a:t>
              </a:r>
              <a:endParaRPr lang="ru-RU" sz="70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smtClean="0"/>
                <a:t>Основные</a:t>
              </a:r>
              <a:endParaRPr lang="ru-RU" sz="80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err="1" smtClean="0"/>
                <a:t>Доп.цвета</a:t>
              </a:r>
              <a:endParaRPr lang="ru-RU" sz="800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smtClean="0">
                  <a:solidFill>
                    <a:srgbClr val="FFFFFF"/>
                  </a:solidFill>
                </a:rPr>
                <a:t>70%</a:t>
              </a:r>
              <a:endParaRPr lang="ru-RU" sz="60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smtClean="0">
                  <a:solidFill>
                    <a:srgbClr val="FFFFFF"/>
                  </a:solidFill>
                </a:rPr>
                <a:t>50%</a:t>
              </a:r>
              <a:endParaRPr lang="ru-RU" sz="60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smtClean="0">
                  <a:solidFill>
                    <a:srgbClr val="FFFFFF"/>
                  </a:solidFill>
                </a:rPr>
                <a:t>30%</a:t>
              </a:r>
              <a:endParaRPr lang="ru-RU" sz="60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smtClean="0">
                  <a:solidFill>
                    <a:schemeClr val="tx1"/>
                  </a:solidFill>
                </a:rPr>
                <a:t>10%</a:t>
              </a:r>
              <a:endParaRPr lang="ru-RU" sz="60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8775" y="1131888"/>
            <a:ext cx="8426450" cy="3419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2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</p:sldLayoutIdLst>
  <p:transition/>
  <p:hf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000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itchFamily="34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Wingdings" charset="2"/>
        <a:buNone/>
        <a:defRPr sz="1400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12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10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9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80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840">
          <p15:clr>
            <a:srgbClr val="F26B43"/>
          </p15:clr>
        </p15:guide>
        <p15:guide id="8" pos="1920">
          <p15:clr>
            <a:srgbClr val="F26B43"/>
          </p15:clr>
        </p15:guide>
        <p15:guide id="9" pos="4800">
          <p15:clr>
            <a:srgbClr val="F26B43"/>
          </p15:clr>
        </p15:guide>
        <p15:guide id="10" pos="960">
          <p15:clr>
            <a:srgbClr val="F26B43"/>
          </p15:clr>
        </p15:guide>
        <p15:guide id="11" pos="2880">
          <p15:clr>
            <a:srgbClr val="F26B43"/>
          </p15:clr>
        </p15:guide>
        <p15:guide id="12" orient="horz" pos="957">
          <p15:clr>
            <a:srgbClr val="F26B43"/>
          </p15:clr>
        </p15:guide>
        <p15:guide id="13" orient="horz" pos="1914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996459432"/>
              </p:ext>
            </p:extLst>
          </p:nvPr>
        </p:nvGraphicFramePr>
        <p:xfrm>
          <a:off x="1475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475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2542" y="217890"/>
            <a:ext cx="8481695" cy="47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544" y="692269"/>
            <a:ext cx="8490869" cy="39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a14="http://schemas.microsoft.com/office/mac/drawingml/2011/main" val="1"/>
            </a:ext>
          </a:extLst>
        </p:spPr>
        <p:txBody>
          <a:bodyPr vert="horz" wrap="square" lIns="0" tIns="0" rIns="77903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02270" y="82154"/>
            <a:ext cx="612531" cy="436959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720">
                <a:solidFill>
                  <a:srgbClr val="FFFFFF"/>
                </a:solidFill>
              </a:rPr>
              <a:t>140</a:t>
            </a:r>
            <a:endParaRPr lang="ru-RU" sz="90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</a:t>
            </a:r>
            <a:r>
              <a:rPr lang="en-US" sz="720">
                <a:solidFill>
                  <a:srgbClr val="FFFFFF"/>
                </a:solidFill>
              </a:rPr>
              <a:t>49</a:t>
            </a:r>
            <a:endParaRPr lang="ru-RU" sz="90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2270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02270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02270" y="3381387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2270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02270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02270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02270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02270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02270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302272" y="956072"/>
            <a:ext cx="612531" cy="43815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02272" y="519114"/>
            <a:ext cx="612531" cy="43696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302272" y="3381390"/>
            <a:ext cx="612531" cy="436960"/>
          </a:xfrm>
          <a:prstGeom prst="rect">
            <a:avLst/>
          </a:prstGeom>
          <a:solidFill>
            <a:srgbClr val="E5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229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02272" y="1637110"/>
            <a:ext cx="612531" cy="43815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02272" y="2070497"/>
            <a:ext cx="612531" cy="436959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02272" y="2507461"/>
            <a:ext cx="612531" cy="4369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302272" y="2944417"/>
            <a:ext cx="612531" cy="43695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02272" y="3818335"/>
            <a:ext cx="612531" cy="4381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302272" y="4256485"/>
            <a:ext cx="612531" cy="43815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03" tIns="38952" rIns="77903" bIns="38952" anchor="ctr"/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72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35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6636" y="4836759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779163" rtl="0" eaLnBrk="1" latinLnBrk="0" hangingPunct="1">
              <a:defRPr sz="64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ED88B6-9D2D-479B-ABA6-BAE9EF28FCC0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418396" y="4700993"/>
            <a:ext cx="5846514" cy="31361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ru-RU"/>
            </a:defPPr>
            <a:lvl1pPr marL="0" algn="l" defTabSz="779163" rtl="0" eaLnBrk="1" latinLnBrk="0" hangingPunct="1">
              <a:defRPr sz="640" kern="1200">
                <a:solidFill>
                  <a:srgbClr val="008C95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37" name="Дата 4"/>
          <p:cNvSpPr>
            <a:spLocks noGrp="1"/>
          </p:cNvSpPr>
          <p:nvPr>
            <p:ph type="dt" sz="half" idx="2"/>
          </p:nvPr>
        </p:nvSpPr>
        <p:spPr>
          <a:xfrm>
            <a:off x="6245225" y="4846677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lang="ru-RU" sz="64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60F904-4307-4449-9EAB-A60B1B1564E3}" type="datetime1">
              <a:rPr lang="ru-RU" smtClean="0"/>
              <a:t>28.09.2022</a:t>
            </a:fld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81" y="4864211"/>
            <a:ext cx="865964" cy="163649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 bwMode="auto">
          <a:xfrm>
            <a:off x="6426200" y="4749736"/>
            <a:ext cx="2717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575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4" r:id="rId18"/>
  </p:sldLayoutIdLst>
  <p:transition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pitchFamily="34" charset="0"/>
        </a:defRPr>
      </a:lvl5pPr>
      <a:lvl6pPr marL="38951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6pPr>
      <a:lvl7pPr marL="77902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7pPr>
      <a:lvl8pPr marL="116853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8pPr>
      <a:lvl9pPr marL="155805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5865" indent="-162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120">
          <a:solidFill>
            <a:schemeClr val="tx1"/>
          </a:solidFill>
          <a:latin typeface="+mn-lt"/>
        </a:defRPr>
      </a:lvl2pPr>
      <a:lvl3pPr marL="683121" indent="-919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040">
          <a:solidFill>
            <a:schemeClr val="tx1"/>
          </a:solidFill>
          <a:latin typeface="+mn-lt"/>
        </a:defRPr>
      </a:lvl3pPr>
      <a:lvl4pPr marL="992892" indent="-150152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800">
          <a:solidFill>
            <a:schemeClr val="tx1"/>
          </a:solidFill>
          <a:latin typeface="+mn-lt"/>
        </a:defRPr>
      </a:lvl4pPr>
      <a:lvl5pPr marL="1220148" indent="-127156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800">
          <a:solidFill>
            <a:schemeClr val="tx1"/>
          </a:solidFill>
          <a:latin typeface="+mn-lt"/>
        </a:defRPr>
      </a:lvl5pPr>
      <a:lvl6pPr marL="1751455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6pPr>
      <a:lvl7pPr marL="2140968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7pPr>
      <a:lvl8pPr marL="2530481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8pPr>
      <a:lvl9pPr marL="2919993" indent="-26914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12" algn="l" defTabSz="7790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5" algn="l" defTabSz="7790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8" algn="l" defTabSz="7790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51" algn="l" defTabSz="7790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63" algn="l" defTabSz="7790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78" algn="l" defTabSz="7790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89" algn="l" defTabSz="7790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102" algn="l" defTabSz="7790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63">
          <p15:clr>
            <a:srgbClr val="A4A3A4"/>
          </p15:clr>
        </p15:guide>
        <p15:guide id="2" pos="249">
          <p15:clr>
            <a:srgbClr val="A4A3A4"/>
          </p15:clr>
        </p15:guide>
        <p15:guide id="3" pos="5602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2335" y="4776414"/>
            <a:ext cx="762000" cy="146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049" y="334359"/>
            <a:ext cx="84519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8B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C6B8-C354-4858-94EF-3085A4E05D24}" type="datetime1">
              <a:rPr lang="ru-RU" smtClean="0"/>
              <a:t>28.09.2022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65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2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3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42.xml"/><Relationship Id="rId7" Type="http://schemas.openxmlformats.org/officeDocument/2006/relationships/image" Target="../media/image14.emf"/><Relationship Id="rId2" Type="http://schemas.openxmlformats.org/officeDocument/2006/relationships/tags" Target="../tags/tag41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5.png"/><Relationship Id="rId2" Type="http://schemas.openxmlformats.org/officeDocument/2006/relationships/tags" Target="../tags/tag4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kremlin.ru/acts/assignments/orders/64901" TargetMode="Externa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t.gov.ru/portal/gost/home/standarts/cataloginte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4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4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4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36.gif"/><Relationship Id="rId2" Type="http://schemas.openxmlformats.org/officeDocument/2006/relationships/tags" Target="../tags/tag4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35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38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37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42.jpeg"/><Relationship Id="rId2" Type="http://schemas.openxmlformats.org/officeDocument/2006/relationships/tags" Target="../tags/tag5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45.jpeg"/><Relationship Id="rId12" Type="http://schemas.openxmlformats.org/officeDocument/2006/relationships/image" Target="../media/image48.png"/><Relationship Id="rId2" Type="http://schemas.openxmlformats.org/officeDocument/2006/relationships/tags" Target="../tags/tag5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8.e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6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hyperlink" Target="https://www.google.ru/url?sa=i&amp;rct=j&amp;q=&amp;esrc=s&amp;source=images&amp;cd=&amp;cad=rja&amp;uact=8&amp;ved=0ahUKEwjJifbm7pPZAhVC_SwKHeRMAEQQjRwIBw&amp;url=https://www.process-worldwide.com/from-labscale-to-batch-production-a-476402/&amp;psig=AOvVaw0p9fBPdEk2KxdmSIzfsGMr&amp;ust=1518094994797404" TargetMode="Externa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1.bin"/><Relationship Id="rId4" Type="http://schemas.openxmlformats.org/officeDocument/2006/relationships/notesSlide" Target="../notesSlides/notesSlid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8.emf"/><Relationship Id="rId2" Type="http://schemas.openxmlformats.org/officeDocument/2006/relationships/tags" Target="../tags/tag55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52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57.png"/><Relationship Id="rId2" Type="http://schemas.openxmlformats.org/officeDocument/2006/relationships/tags" Target="../tags/tag5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6.png"/><Relationship Id="rId5" Type="http://schemas.openxmlformats.org/officeDocument/2006/relationships/image" Target="../media/image8.emf"/><Relationship Id="rId10" Type="http://schemas.openxmlformats.org/officeDocument/2006/relationships/image" Target="../media/image60.gi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4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slideLayout" Target="../slideLayouts/slideLayout59.xml"/><Relationship Id="rId7" Type="http://schemas.openxmlformats.org/officeDocument/2006/relationships/hyperlink" Target="mailto:zaripovii@sibur.ru" TargetMode="External"/><Relationship Id="rId2" Type="http://schemas.openxmlformats.org/officeDocument/2006/relationships/tags" Target="../tags/tag59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61.jpeg"/><Relationship Id="rId5" Type="http://schemas.openxmlformats.org/officeDocument/2006/relationships/image" Target="../media/image8.emf"/><Relationship Id="rId10" Type="http://schemas.openxmlformats.org/officeDocument/2006/relationships/image" Target="../media/image64.png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t="20528" r="41119" b="10874"/>
          <a:stretch>
            <a:fillRect/>
          </a:stretch>
        </p:blipFill>
        <p:spPr/>
      </p:pic>
      <p:sp>
        <p:nvSpPr>
          <p:cNvPr id="11" name="Прямоугольник 10"/>
          <p:cNvSpPr/>
          <p:nvPr/>
        </p:nvSpPr>
        <p:spPr bwMode="auto">
          <a:xfrm>
            <a:off x="0" y="0"/>
            <a:ext cx="6573598" cy="5143500"/>
          </a:xfrm>
          <a:prstGeom prst="rect">
            <a:avLst/>
          </a:prstGeom>
          <a:gradFill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54000">
                <a:schemeClr val="accent5">
                  <a:alpha val="48000"/>
                </a:schemeClr>
              </a:gs>
              <a:gs pos="85000">
                <a:schemeClr val="tx2">
                  <a:alpha val="82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573" y="659568"/>
            <a:ext cx="4404067" cy="1757518"/>
          </a:xfrm>
        </p:spPr>
        <p:txBody>
          <a:bodyPr vert="horz">
            <a:noAutofit/>
          </a:bodyPr>
          <a:lstStyle/>
          <a:p>
            <a:r>
              <a:rPr lang="ru-RU" sz="2400" b="1" smtClean="0"/>
              <a:t>Нормативное регулирование вторичных полимеров.</a:t>
            </a:r>
            <a:br>
              <a:rPr lang="ru-RU" sz="2400" b="1" smtClean="0"/>
            </a:br>
            <a:r>
              <a:rPr lang="ru-RU" sz="2400" b="1" smtClean="0"/>
              <a:t>Пищевое применение</a:t>
            </a:r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8775" y="3185160"/>
            <a:ext cx="5866765" cy="13699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b="1" smtClean="0"/>
              <a:t>Константин Лукошко</a:t>
            </a:r>
            <a:br>
              <a:rPr lang="ru-RU" b="1" smtClean="0"/>
            </a:br>
            <a:r>
              <a:rPr lang="ru-RU" smtClean="0"/>
              <a:t>Главный эксперт</a:t>
            </a:r>
            <a:br>
              <a:rPr lang="ru-RU" smtClean="0"/>
            </a:br>
            <a:r>
              <a:rPr lang="ru-RU" smtClean="0"/>
              <a:t>Рецептуростроение и компаунды</a:t>
            </a:r>
            <a:endParaRPr lang="en-US" smtClean="0"/>
          </a:p>
          <a:p>
            <a:pPr>
              <a:spcAft>
                <a:spcPts val="600"/>
              </a:spcAft>
            </a:pPr>
            <a:r>
              <a:rPr lang="ru-RU" b="1" smtClean="0"/>
              <a:t>Хураман Гейдарова</a:t>
            </a:r>
            <a:r>
              <a:rPr lang="ru-RU" b="1"/>
              <a:t/>
            </a:r>
            <a:br>
              <a:rPr lang="ru-RU" b="1"/>
            </a:br>
            <a:r>
              <a:rPr lang="ru-RU"/>
              <a:t>Главный </a:t>
            </a:r>
            <a:r>
              <a:rPr lang="ru-RU" smtClean="0"/>
              <a:t>специалист</a:t>
            </a:r>
            <a:r>
              <a:rPr lang="ru-RU"/>
              <a:t/>
            </a:r>
            <a:br>
              <a:rPr lang="ru-RU"/>
            </a:br>
            <a:r>
              <a:rPr lang="ru-RU"/>
              <a:t>Рецептуростроение и компаунды</a:t>
            </a:r>
            <a:endParaRPr lang="en-US"/>
          </a:p>
          <a:p>
            <a:pPr>
              <a:spcAft>
                <a:spcPts val="600"/>
              </a:spcAft>
            </a:pPr>
            <a:endParaRPr lang="ru-RU"/>
          </a:p>
          <a:p>
            <a:pPr>
              <a:spcAft>
                <a:spcPts val="600"/>
              </a:spcAft>
            </a:pPr>
            <a:endParaRPr lang="ru-RU" smtClean="0"/>
          </a:p>
          <a:p>
            <a:pPr>
              <a:spcAft>
                <a:spcPts val="600"/>
              </a:spcAft>
            </a:pPr>
            <a:endParaRPr lang="ru-RU" smtClean="0"/>
          </a:p>
          <a:p>
            <a:pPr>
              <a:spcAft>
                <a:spcPts val="600"/>
              </a:spcAft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Москва</a:t>
            </a:r>
          </a:p>
          <a:p>
            <a:r>
              <a:rPr lang="ru-RU" smtClean="0"/>
              <a:t>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24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Слайд think-cell" r:id="rId5" imgW="553" imgH="554" progId="TCLayout.ActiveDocument.1">
                  <p:embed/>
                </p:oleObj>
              </mc:Choice>
              <mc:Fallback>
                <p:oleObj name="Слайд think-cell" r:id="rId5" imgW="553" imgH="554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27245" y="3575456"/>
            <a:ext cx="2446054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720" smtClean="0">
                <a:ea typeface="Calibri" panose="020F0502020204030204" pitchFamily="34" charset="0"/>
                <a:cs typeface="SimSun" panose="02010600030101010101" pitchFamily="2" charset="-122"/>
              </a:rPr>
              <a:t>Контроллеры усиливают экологическое законодательство</a:t>
            </a:r>
            <a:endParaRPr lang="ru-RU" sz="900"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7554" y="3350361"/>
            <a:ext cx="2325483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720" dirty="0" err="1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Преобразование</a:t>
            </a:r>
            <a:r>
              <a:rPr lang="en-US" sz="720" dirty="0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720" dirty="0" err="1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модели</a:t>
            </a:r>
            <a:r>
              <a:rPr lang="en-US" sz="720" dirty="0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720" dirty="0" err="1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потребления</a:t>
            </a:r>
            <a:r>
              <a:rPr lang="en-US" sz="720" dirty="0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720" dirty="0" err="1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из</a:t>
            </a:r>
            <a:r>
              <a:rPr lang="en-US" sz="720" dirty="0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en-US" sz="720" dirty="0" err="1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линейной</a:t>
            </a:r>
            <a:r>
              <a:rPr lang="en-US" sz="720" dirty="0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в </a:t>
            </a:r>
            <a:r>
              <a:rPr lang="en-US" sz="720" dirty="0" err="1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круговую</a:t>
            </a:r>
            <a:r>
              <a:rPr lang="en-US" sz="720" dirty="0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в </a:t>
            </a:r>
            <a:r>
              <a:rPr lang="en-US" sz="720" dirty="0" err="1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компании</a:t>
            </a:r>
            <a:r>
              <a:rPr lang="ru-RU" sz="720" dirty="0" smtClean="0">
                <a:latin typeface="Arial" panose="020B06040202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 B2C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8873" y="4384190"/>
            <a:ext cx="2716566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720" dirty="0" err="1" smtClean="0">
                <a:ea typeface="Calibri" panose="020F0502020204030204" pitchFamily="34" charset="0"/>
                <a:cs typeface="SimSun" panose="02010600030101010101" pitchFamily="2" charset="-122"/>
              </a:rPr>
              <a:t>Сегмент</a:t>
            </a:r>
            <a:r>
              <a:rPr lang="en-US" sz="720" dirty="0" smtClean="0"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ru-RU" sz="720" dirty="0" smtClean="0">
                <a:ea typeface="Calibri" panose="020F0502020204030204" pitchFamily="34" charset="0"/>
                <a:cs typeface="SimSun" panose="02010600030101010101" pitchFamily="2" charset="-122"/>
              </a:rPr>
              <a:t>B2B увеличивает требования к переработка/утилизация/вторсырью и повторному использованию материалов</a:t>
            </a:r>
            <a:endParaRPr lang="ru-RU" sz="900" dirty="0"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969870"/>
            <a:ext cx="2850591" cy="2585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720" smtClean="0"/>
              <a:t>Цели ООН в области обеспечения устойчиво</a:t>
            </a:r>
            <a:r>
              <a:rPr lang="ru-RU" sz="720" err="1" smtClean="0"/>
              <a:t>го развития</a:t>
            </a:r>
            <a:endParaRPr lang="ru-RU" sz="900"/>
          </a:p>
        </p:txBody>
      </p:sp>
      <p:grpSp>
        <p:nvGrpSpPr>
          <p:cNvPr id="23" name="Группа 22"/>
          <p:cNvGrpSpPr/>
          <p:nvPr/>
        </p:nvGrpSpPr>
        <p:grpSpPr>
          <a:xfrm>
            <a:off x="3045858" y="1164868"/>
            <a:ext cx="3072095" cy="3046527"/>
            <a:chOff x="2872372" y="1001089"/>
            <a:chExt cx="3072095" cy="3046527"/>
          </a:xfrm>
        </p:grpSpPr>
        <p:sp>
          <p:nvSpPr>
            <p:cNvPr id="2" name="object 2"/>
            <p:cNvSpPr/>
            <p:nvPr/>
          </p:nvSpPr>
          <p:spPr>
            <a:xfrm>
              <a:off x="2896517" y="1026472"/>
              <a:ext cx="3017615" cy="2922269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463"/>
            </a:p>
          </p:txBody>
        </p:sp>
        <p:sp>
          <p:nvSpPr>
            <p:cNvPr id="3" name="object 3"/>
            <p:cNvSpPr/>
            <p:nvPr/>
          </p:nvSpPr>
          <p:spPr>
            <a:xfrm>
              <a:off x="2910758" y="1001914"/>
              <a:ext cx="2984183" cy="2982119"/>
            </a:xfrm>
            <a:custGeom>
              <a:avLst/>
              <a:gdLst/>
              <a:ahLst/>
              <a:cxnLst/>
              <a:rect l="l" t="t" r="r" b="b"/>
              <a:pathLst>
                <a:path w="3672840" h="3670300">
                  <a:moveTo>
                    <a:pt x="2073957" y="3657600"/>
                  </a:moveTo>
                  <a:lnTo>
                    <a:pt x="1598882" y="3657600"/>
                  </a:lnTo>
                  <a:lnTo>
                    <a:pt x="1645718" y="3670300"/>
                  </a:lnTo>
                  <a:lnTo>
                    <a:pt x="2027121" y="3670300"/>
                  </a:lnTo>
                  <a:lnTo>
                    <a:pt x="2073957" y="3657600"/>
                  </a:lnTo>
                  <a:close/>
                </a:path>
                <a:path w="3672840" h="3670300">
                  <a:moveTo>
                    <a:pt x="2212210" y="3632200"/>
                  </a:moveTo>
                  <a:lnTo>
                    <a:pt x="1460629" y="3632200"/>
                  </a:lnTo>
                  <a:lnTo>
                    <a:pt x="1552411" y="3657600"/>
                  </a:lnTo>
                  <a:lnTo>
                    <a:pt x="2120428" y="3657600"/>
                  </a:lnTo>
                  <a:lnTo>
                    <a:pt x="2212210" y="3632200"/>
                  </a:lnTo>
                  <a:close/>
                </a:path>
                <a:path w="3672840" h="3670300">
                  <a:moveTo>
                    <a:pt x="2212210" y="38099"/>
                  </a:moveTo>
                  <a:lnTo>
                    <a:pt x="1460629" y="38099"/>
                  </a:lnTo>
                  <a:lnTo>
                    <a:pt x="1195635" y="114299"/>
                  </a:lnTo>
                  <a:lnTo>
                    <a:pt x="1153138" y="139699"/>
                  </a:lnTo>
                  <a:lnTo>
                    <a:pt x="1111158" y="152399"/>
                  </a:lnTo>
                  <a:lnTo>
                    <a:pt x="1069711" y="177799"/>
                  </a:lnTo>
                  <a:lnTo>
                    <a:pt x="1028811" y="190499"/>
                  </a:lnTo>
                  <a:lnTo>
                    <a:pt x="988473" y="215899"/>
                  </a:lnTo>
                  <a:lnTo>
                    <a:pt x="948713" y="228599"/>
                  </a:lnTo>
                  <a:lnTo>
                    <a:pt x="909545" y="253999"/>
                  </a:lnTo>
                  <a:lnTo>
                    <a:pt x="870986" y="279399"/>
                  </a:lnTo>
                  <a:lnTo>
                    <a:pt x="833049" y="304799"/>
                  </a:lnTo>
                  <a:lnTo>
                    <a:pt x="795750" y="330199"/>
                  </a:lnTo>
                  <a:lnTo>
                    <a:pt x="759105" y="355599"/>
                  </a:lnTo>
                  <a:lnTo>
                    <a:pt x="723128" y="380999"/>
                  </a:lnTo>
                  <a:lnTo>
                    <a:pt x="687834" y="406399"/>
                  </a:lnTo>
                  <a:lnTo>
                    <a:pt x="653239" y="431799"/>
                  </a:lnTo>
                  <a:lnTo>
                    <a:pt x="619358" y="469899"/>
                  </a:lnTo>
                  <a:lnTo>
                    <a:pt x="586205" y="495299"/>
                  </a:lnTo>
                  <a:lnTo>
                    <a:pt x="553797" y="533399"/>
                  </a:lnTo>
                  <a:lnTo>
                    <a:pt x="522147" y="558799"/>
                  </a:lnTo>
                  <a:lnTo>
                    <a:pt x="491272" y="596899"/>
                  </a:lnTo>
                  <a:lnTo>
                    <a:pt x="461186" y="622299"/>
                  </a:lnTo>
                  <a:lnTo>
                    <a:pt x="431904" y="660399"/>
                  </a:lnTo>
                  <a:lnTo>
                    <a:pt x="403442" y="698499"/>
                  </a:lnTo>
                  <a:lnTo>
                    <a:pt x="375814" y="723899"/>
                  </a:lnTo>
                  <a:lnTo>
                    <a:pt x="349037" y="761999"/>
                  </a:lnTo>
                  <a:lnTo>
                    <a:pt x="323124" y="800099"/>
                  </a:lnTo>
                  <a:lnTo>
                    <a:pt x="298091" y="838199"/>
                  </a:lnTo>
                  <a:lnTo>
                    <a:pt x="273953" y="876299"/>
                  </a:lnTo>
                  <a:lnTo>
                    <a:pt x="250726" y="914399"/>
                  </a:lnTo>
                  <a:lnTo>
                    <a:pt x="228424" y="952499"/>
                  </a:lnTo>
                  <a:lnTo>
                    <a:pt x="207062" y="990599"/>
                  </a:lnTo>
                  <a:lnTo>
                    <a:pt x="186656" y="1028699"/>
                  </a:lnTo>
                  <a:lnTo>
                    <a:pt x="167221" y="1079499"/>
                  </a:lnTo>
                  <a:lnTo>
                    <a:pt x="148772" y="1117599"/>
                  </a:lnTo>
                  <a:lnTo>
                    <a:pt x="131323" y="1155699"/>
                  </a:lnTo>
                  <a:lnTo>
                    <a:pt x="114891" y="1206499"/>
                  </a:lnTo>
                  <a:lnTo>
                    <a:pt x="99490" y="1244599"/>
                  </a:lnTo>
                  <a:lnTo>
                    <a:pt x="85135" y="1282699"/>
                  </a:lnTo>
                  <a:lnTo>
                    <a:pt x="71842" y="1333499"/>
                  </a:lnTo>
                  <a:lnTo>
                    <a:pt x="59626" y="1371599"/>
                  </a:lnTo>
                  <a:lnTo>
                    <a:pt x="48501" y="1422399"/>
                  </a:lnTo>
                  <a:lnTo>
                    <a:pt x="38483" y="1460499"/>
                  </a:lnTo>
                  <a:lnTo>
                    <a:pt x="29587" y="1511299"/>
                  </a:lnTo>
                  <a:lnTo>
                    <a:pt x="21828" y="1562099"/>
                  </a:lnTo>
                  <a:lnTo>
                    <a:pt x="15221" y="1600199"/>
                  </a:lnTo>
                  <a:lnTo>
                    <a:pt x="9782" y="1650999"/>
                  </a:lnTo>
                  <a:lnTo>
                    <a:pt x="5525" y="1701799"/>
                  </a:lnTo>
                  <a:lnTo>
                    <a:pt x="2465" y="1739899"/>
                  </a:lnTo>
                  <a:lnTo>
                    <a:pt x="618" y="1790699"/>
                  </a:lnTo>
                  <a:lnTo>
                    <a:pt x="0" y="1841499"/>
                  </a:lnTo>
                  <a:lnTo>
                    <a:pt x="618" y="1892299"/>
                  </a:lnTo>
                  <a:lnTo>
                    <a:pt x="2465" y="1943099"/>
                  </a:lnTo>
                  <a:lnTo>
                    <a:pt x="5525" y="1981199"/>
                  </a:lnTo>
                  <a:lnTo>
                    <a:pt x="9782" y="2031999"/>
                  </a:lnTo>
                  <a:lnTo>
                    <a:pt x="15221" y="2082799"/>
                  </a:lnTo>
                  <a:lnTo>
                    <a:pt x="21828" y="2120899"/>
                  </a:lnTo>
                  <a:lnTo>
                    <a:pt x="29587" y="2171699"/>
                  </a:lnTo>
                  <a:lnTo>
                    <a:pt x="38483" y="2222499"/>
                  </a:lnTo>
                  <a:lnTo>
                    <a:pt x="48501" y="2260599"/>
                  </a:lnTo>
                  <a:lnTo>
                    <a:pt x="59626" y="2311399"/>
                  </a:lnTo>
                  <a:lnTo>
                    <a:pt x="71842" y="2349499"/>
                  </a:lnTo>
                  <a:lnTo>
                    <a:pt x="85135" y="2400299"/>
                  </a:lnTo>
                  <a:lnTo>
                    <a:pt x="99490" y="2438399"/>
                  </a:lnTo>
                  <a:lnTo>
                    <a:pt x="114891" y="2476499"/>
                  </a:lnTo>
                  <a:lnTo>
                    <a:pt x="131323" y="2527299"/>
                  </a:lnTo>
                  <a:lnTo>
                    <a:pt x="148772" y="2565399"/>
                  </a:lnTo>
                  <a:lnTo>
                    <a:pt x="167221" y="2603499"/>
                  </a:lnTo>
                  <a:lnTo>
                    <a:pt x="186656" y="2654299"/>
                  </a:lnTo>
                  <a:lnTo>
                    <a:pt x="207062" y="2692399"/>
                  </a:lnTo>
                  <a:lnTo>
                    <a:pt x="228424" y="2730499"/>
                  </a:lnTo>
                  <a:lnTo>
                    <a:pt x="250726" y="2768599"/>
                  </a:lnTo>
                  <a:lnTo>
                    <a:pt x="273953" y="2806699"/>
                  </a:lnTo>
                  <a:lnTo>
                    <a:pt x="298091" y="2844799"/>
                  </a:lnTo>
                  <a:lnTo>
                    <a:pt x="323124" y="2882899"/>
                  </a:lnTo>
                  <a:lnTo>
                    <a:pt x="349037" y="2920999"/>
                  </a:lnTo>
                  <a:lnTo>
                    <a:pt x="375814" y="2959099"/>
                  </a:lnTo>
                  <a:lnTo>
                    <a:pt x="403442" y="2984499"/>
                  </a:lnTo>
                  <a:lnTo>
                    <a:pt x="431904" y="3022599"/>
                  </a:lnTo>
                  <a:lnTo>
                    <a:pt x="461186" y="3060699"/>
                  </a:lnTo>
                  <a:lnTo>
                    <a:pt x="491272" y="3086099"/>
                  </a:lnTo>
                  <a:lnTo>
                    <a:pt x="522147" y="3124199"/>
                  </a:lnTo>
                  <a:lnTo>
                    <a:pt x="553797" y="3149599"/>
                  </a:lnTo>
                  <a:lnTo>
                    <a:pt x="586205" y="3187699"/>
                  </a:lnTo>
                  <a:lnTo>
                    <a:pt x="619358" y="3213099"/>
                  </a:lnTo>
                  <a:lnTo>
                    <a:pt x="653239" y="3251199"/>
                  </a:lnTo>
                  <a:lnTo>
                    <a:pt x="687834" y="3276600"/>
                  </a:lnTo>
                  <a:lnTo>
                    <a:pt x="723128" y="3302000"/>
                  </a:lnTo>
                  <a:lnTo>
                    <a:pt x="759105" y="3327400"/>
                  </a:lnTo>
                  <a:lnTo>
                    <a:pt x="795750" y="3352800"/>
                  </a:lnTo>
                  <a:lnTo>
                    <a:pt x="833049" y="3378200"/>
                  </a:lnTo>
                  <a:lnTo>
                    <a:pt x="870986" y="3403600"/>
                  </a:lnTo>
                  <a:lnTo>
                    <a:pt x="909545" y="3429000"/>
                  </a:lnTo>
                  <a:lnTo>
                    <a:pt x="948713" y="3454400"/>
                  </a:lnTo>
                  <a:lnTo>
                    <a:pt x="988473" y="3467100"/>
                  </a:lnTo>
                  <a:lnTo>
                    <a:pt x="1028811" y="3492500"/>
                  </a:lnTo>
                  <a:lnTo>
                    <a:pt x="1069711" y="3505200"/>
                  </a:lnTo>
                  <a:lnTo>
                    <a:pt x="1111158" y="3530600"/>
                  </a:lnTo>
                  <a:lnTo>
                    <a:pt x="1195635" y="3556000"/>
                  </a:lnTo>
                  <a:lnTo>
                    <a:pt x="1238634" y="3581400"/>
                  </a:lnTo>
                  <a:lnTo>
                    <a:pt x="1415347" y="3632200"/>
                  </a:lnTo>
                  <a:lnTo>
                    <a:pt x="2257492" y="3632200"/>
                  </a:lnTo>
                  <a:lnTo>
                    <a:pt x="2434205" y="3581400"/>
                  </a:lnTo>
                  <a:lnTo>
                    <a:pt x="2477204" y="3556000"/>
                  </a:lnTo>
                  <a:lnTo>
                    <a:pt x="2561681" y="3530600"/>
                  </a:lnTo>
                  <a:lnTo>
                    <a:pt x="2603128" y="3505200"/>
                  </a:lnTo>
                  <a:lnTo>
                    <a:pt x="2644028" y="3492500"/>
                  </a:lnTo>
                  <a:lnTo>
                    <a:pt x="2684366" y="3467100"/>
                  </a:lnTo>
                  <a:lnTo>
                    <a:pt x="2724126" y="3454400"/>
                  </a:lnTo>
                  <a:lnTo>
                    <a:pt x="2763294" y="3429000"/>
                  </a:lnTo>
                  <a:lnTo>
                    <a:pt x="2801853" y="3403600"/>
                  </a:lnTo>
                  <a:lnTo>
                    <a:pt x="2839790" y="3378200"/>
                  </a:lnTo>
                  <a:lnTo>
                    <a:pt x="2877089" y="3352800"/>
                  </a:lnTo>
                  <a:lnTo>
                    <a:pt x="2913734" y="3327400"/>
                  </a:lnTo>
                  <a:lnTo>
                    <a:pt x="2949711" y="3302000"/>
                  </a:lnTo>
                  <a:lnTo>
                    <a:pt x="2985005" y="3276600"/>
                  </a:lnTo>
                  <a:lnTo>
                    <a:pt x="3019600" y="3251199"/>
                  </a:lnTo>
                  <a:lnTo>
                    <a:pt x="3053481" y="3213099"/>
                  </a:lnTo>
                  <a:lnTo>
                    <a:pt x="3086634" y="3187699"/>
                  </a:lnTo>
                  <a:lnTo>
                    <a:pt x="3119042" y="3149599"/>
                  </a:lnTo>
                  <a:lnTo>
                    <a:pt x="3150692" y="3124199"/>
                  </a:lnTo>
                  <a:lnTo>
                    <a:pt x="3181567" y="3086099"/>
                  </a:lnTo>
                  <a:lnTo>
                    <a:pt x="3211653" y="3060699"/>
                  </a:lnTo>
                  <a:lnTo>
                    <a:pt x="3240935" y="3022599"/>
                  </a:lnTo>
                  <a:lnTo>
                    <a:pt x="3269397" y="2984499"/>
                  </a:lnTo>
                  <a:lnTo>
                    <a:pt x="3297025" y="2959099"/>
                  </a:lnTo>
                  <a:lnTo>
                    <a:pt x="3323802" y="2920999"/>
                  </a:lnTo>
                  <a:lnTo>
                    <a:pt x="3349715" y="2882899"/>
                  </a:lnTo>
                  <a:lnTo>
                    <a:pt x="3374748" y="2844799"/>
                  </a:lnTo>
                  <a:lnTo>
                    <a:pt x="3398886" y="2806699"/>
                  </a:lnTo>
                  <a:lnTo>
                    <a:pt x="3422113" y="2768599"/>
                  </a:lnTo>
                  <a:lnTo>
                    <a:pt x="3444415" y="2730499"/>
                  </a:lnTo>
                  <a:lnTo>
                    <a:pt x="3465777" y="2692399"/>
                  </a:lnTo>
                  <a:lnTo>
                    <a:pt x="3486183" y="2654299"/>
                  </a:lnTo>
                  <a:lnTo>
                    <a:pt x="3505618" y="2603499"/>
                  </a:lnTo>
                  <a:lnTo>
                    <a:pt x="3524067" y="2565399"/>
                  </a:lnTo>
                  <a:lnTo>
                    <a:pt x="3541516" y="2527299"/>
                  </a:lnTo>
                  <a:lnTo>
                    <a:pt x="3557948" y="2476499"/>
                  </a:lnTo>
                  <a:lnTo>
                    <a:pt x="3573349" y="2438399"/>
                  </a:lnTo>
                  <a:lnTo>
                    <a:pt x="3587704" y="2400299"/>
                  </a:lnTo>
                  <a:lnTo>
                    <a:pt x="3600997" y="2349499"/>
                  </a:lnTo>
                  <a:lnTo>
                    <a:pt x="3613213" y="2311399"/>
                  </a:lnTo>
                  <a:lnTo>
                    <a:pt x="3624338" y="2260599"/>
                  </a:lnTo>
                  <a:lnTo>
                    <a:pt x="3634356" y="2222499"/>
                  </a:lnTo>
                  <a:lnTo>
                    <a:pt x="3643252" y="2171699"/>
                  </a:lnTo>
                  <a:lnTo>
                    <a:pt x="3651011" y="2120899"/>
                  </a:lnTo>
                  <a:lnTo>
                    <a:pt x="3657618" y="2082799"/>
                  </a:lnTo>
                  <a:lnTo>
                    <a:pt x="3663057" y="2031999"/>
                  </a:lnTo>
                  <a:lnTo>
                    <a:pt x="3667314" y="1981199"/>
                  </a:lnTo>
                  <a:lnTo>
                    <a:pt x="3670374" y="1943099"/>
                  </a:lnTo>
                  <a:lnTo>
                    <a:pt x="3672221" y="1892299"/>
                  </a:lnTo>
                  <a:lnTo>
                    <a:pt x="3672840" y="1841499"/>
                  </a:lnTo>
                  <a:lnTo>
                    <a:pt x="3672221" y="1790699"/>
                  </a:lnTo>
                  <a:lnTo>
                    <a:pt x="3670374" y="1739899"/>
                  </a:lnTo>
                  <a:lnTo>
                    <a:pt x="3667314" y="1701799"/>
                  </a:lnTo>
                  <a:lnTo>
                    <a:pt x="3663057" y="1650999"/>
                  </a:lnTo>
                  <a:lnTo>
                    <a:pt x="3657618" y="1600199"/>
                  </a:lnTo>
                  <a:lnTo>
                    <a:pt x="3651011" y="1562099"/>
                  </a:lnTo>
                  <a:lnTo>
                    <a:pt x="3643252" y="1511299"/>
                  </a:lnTo>
                  <a:lnTo>
                    <a:pt x="3634356" y="1460499"/>
                  </a:lnTo>
                  <a:lnTo>
                    <a:pt x="3624338" y="1422399"/>
                  </a:lnTo>
                  <a:lnTo>
                    <a:pt x="3613213" y="1371599"/>
                  </a:lnTo>
                  <a:lnTo>
                    <a:pt x="3600997" y="1333499"/>
                  </a:lnTo>
                  <a:lnTo>
                    <a:pt x="3587704" y="1282699"/>
                  </a:lnTo>
                  <a:lnTo>
                    <a:pt x="3573349" y="1244599"/>
                  </a:lnTo>
                  <a:lnTo>
                    <a:pt x="3557948" y="1206499"/>
                  </a:lnTo>
                  <a:lnTo>
                    <a:pt x="3541516" y="1155699"/>
                  </a:lnTo>
                  <a:lnTo>
                    <a:pt x="3524067" y="1117599"/>
                  </a:lnTo>
                  <a:lnTo>
                    <a:pt x="3505618" y="1079499"/>
                  </a:lnTo>
                  <a:lnTo>
                    <a:pt x="3486183" y="1028699"/>
                  </a:lnTo>
                  <a:lnTo>
                    <a:pt x="3465777" y="990599"/>
                  </a:lnTo>
                  <a:lnTo>
                    <a:pt x="3444415" y="952499"/>
                  </a:lnTo>
                  <a:lnTo>
                    <a:pt x="3422113" y="914399"/>
                  </a:lnTo>
                  <a:lnTo>
                    <a:pt x="3398886" y="876299"/>
                  </a:lnTo>
                  <a:lnTo>
                    <a:pt x="3374748" y="838199"/>
                  </a:lnTo>
                  <a:lnTo>
                    <a:pt x="3349715" y="800099"/>
                  </a:lnTo>
                  <a:lnTo>
                    <a:pt x="3323802" y="761999"/>
                  </a:lnTo>
                  <a:lnTo>
                    <a:pt x="3297025" y="723899"/>
                  </a:lnTo>
                  <a:lnTo>
                    <a:pt x="3269397" y="698499"/>
                  </a:lnTo>
                  <a:lnTo>
                    <a:pt x="3240935" y="660399"/>
                  </a:lnTo>
                  <a:lnTo>
                    <a:pt x="3211653" y="622299"/>
                  </a:lnTo>
                  <a:lnTo>
                    <a:pt x="3181567" y="596899"/>
                  </a:lnTo>
                  <a:lnTo>
                    <a:pt x="3150692" y="558799"/>
                  </a:lnTo>
                  <a:lnTo>
                    <a:pt x="3119042" y="533399"/>
                  </a:lnTo>
                  <a:lnTo>
                    <a:pt x="3086634" y="495299"/>
                  </a:lnTo>
                  <a:lnTo>
                    <a:pt x="3053481" y="469899"/>
                  </a:lnTo>
                  <a:lnTo>
                    <a:pt x="3019600" y="431799"/>
                  </a:lnTo>
                  <a:lnTo>
                    <a:pt x="2985005" y="406399"/>
                  </a:lnTo>
                  <a:lnTo>
                    <a:pt x="2949711" y="380999"/>
                  </a:lnTo>
                  <a:lnTo>
                    <a:pt x="2913734" y="355599"/>
                  </a:lnTo>
                  <a:lnTo>
                    <a:pt x="2877089" y="330199"/>
                  </a:lnTo>
                  <a:lnTo>
                    <a:pt x="2839790" y="304799"/>
                  </a:lnTo>
                  <a:lnTo>
                    <a:pt x="2801853" y="279399"/>
                  </a:lnTo>
                  <a:lnTo>
                    <a:pt x="2763294" y="253999"/>
                  </a:lnTo>
                  <a:lnTo>
                    <a:pt x="2724126" y="228599"/>
                  </a:lnTo>
                  <a:lnTo>
                    <a:pt x="2684366" y="215899"/>
                  </a:lnTo>
                  <a:lnTo>
                    <a:pt x="2644028" y="190499"/>
                  </a:lnTo>
                  <a:lnTo>
                    <a:pt x="2603128" y="177799"/>
                  </a:lnTo>
                  <a:lnTo>
                    <a:pt x="2561681" y="152399"/>
                  </a:lnTo>
                  <a:lnTo>
                    <a:pt x="2519701" y="139699"/>
                  </a:lnTo>
                  <a:lnTo>
                    <a:pt x="2477204" y="114299"/>
                  </a:lnTo>
                  <a:lnTo>
                    <a:pt x="2212210" y="38099"/>
                  </a:lnTo>
                  <a:close/>
                </a:path>
                <a:path w="3672840" h="3670300">
                  <a:moveTo>
                    <a:pt x="2120428" y="25399"/>
                  </a:moveTo>
                  <a:lnTo>
                    <a:pt x="1552411" y="25399"/>
                  </a:lnTo>
                  <a:lnTo>
                    <a:pt x="1506322" y="38099"/>
                  </a:lnTo>
                  <a:lnTo>
                    <a:pt x="2166517" y="38099"/>
                  </a:lnTo>
                  <a:lnTo>
                    <a:pt x="2120428" y="25399"/>
                  </a:lnTo>
                  <a:close/>
                </a:path>
                <a:path w="3672840" h="3670300">
                  <a:moveTo>
                    <a:pt x="2027121" y="12699"/>
                  </a:moveTo>
                  <a:lnTo>
                    <a:pt x="1645718" y="12699"/>
                  </a:lnTo>
                  <a:lnTo>
                    <a:pt x="1598882" y="25399"/>
                  </a:lnTo>
                  <a:lnTo>
                    <a:pt x="2073957" y="25399"/>
                  </a:lnTo>
                  <a:lnTo>
                    <a:pt x="2027121" y="12699"/>
                  </a:lnTo>
                  <a:close/>
                </a:path>
                <a:path w="3672840" h="3670300">
                  <a:moveTo>
                    <a:pt x="1884568" y="0"/>
                  </a:moveTo>
                  <a:lnTo>
                    <a:pt x="1788271" y="0"/>
                  </a:lnTo>
                  <a:lnTo>
                    <a:pt x="1740428" y="12699"/>
                  </a:lnTo>
                  <a:lnTo>
                    <a:pt x="1932411" y="12699"/>
                  </a:lnTo>
                  <a:lnTo>
                    <a:pt x="1884568" y="0"/>
                  </a:lnTo>
                  <a:close/>
                </a:path>
              </a:pathLst>
            </a:custGeom>
            <a:solidFill>
              <a:srgbClr val="FFFFFF">
                <a:alpha val="30978"/>
              </a:srgbClr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463"/>
            </a:p>
          </p:txBody>
        </p:sp>
        <p:sp>
          <p:nvSpPr>
            <p:cNvPr id="4" name="object 4"/>
            <p:cNvSpPr/>
            <p:nvPr/>
          </p:nvSpPr>
          <p:spPr>
            <a:xfrm>
              <a:off x="2910758" y="1001089"/>
              <a:ext cx="2984183" cy="2983151"/>
            </a:xfrm>
            <a:custGeom>
              <a:avLst/>
              <a:gdLst/>
              <a:ahLst/>
              <a:cxnLst/>
              <a:rect l="l" t="t" r="r" b="b"/>
              <a:pathLst>
                <a:path w="3672840" h="3671570">
                  <a:moveTo>
                    <a:pt x="0" y="1835658"/>
                  </a:moveTo>
                  <a:lnTo>
                    <a:pt x="618" y="1787529"/>
                  </a:lnTo>
                  <a:lnTo>
                    <a:pt x="2465" y="1739705"/>
                  </a:lnTo>
                  <a:lnTo>
                    <a:pt x="5525" y="1692202"/>
                  </a:lnTo>
                  <a:lnTo>
                    <a:pt x="9782" y="1645035"/>
                  </a:lnTo>
                  <a:lnTo>
                    <a:pt x="15221" y="1598218"/>
                  </a:lnTo>
                  <a:lnTo>
                    <a:pt x="21828" y="1551767"/>
                  </a:lnTo>
                  <a:lnTo>
                    <a:pt x="29587" y="1505696"/>
                  </a:lnTo>
                  <a:lnTo>
                    <a:pt x="38483" y="1460022"/>
                  </a:lnTo>
                  <a:lnTo>
                    <a:pt x="48501" y="1414759"/>
                  </a:lnTo>
                  <a:lnTo>
                    <a:pt x="59626" y="1369922"/>
                  </a:lnTo>
                  <a:lnTo>
                    <a:pt x="71842" y="1325526"/>
                  </a:lnTo>
                  <a:lnTo>
                    <a:pt x="85135" y="1281587"/>
                  </a:lnTo>
                  <a:lnTo>
                    <a:pt x="99490" y="1238119"/>
                  </a:lnTo>
                  <a:lnTo>
                    <a:pt x="114891" y="1195138"/>
                  </a:lnTo>
                  <a:lnTo>
                    <a:pt x="131323" y="1152659"/>
                  </a:lnTo>
                  <a:lnTo>
                    <a:pt x="148772" y="1110697"/>
                  </a:lnTo>
                  <a:lnTo>
                    <a:pt x="167221" y="1069266"/>
                  </a:lnTo>
                  <a:lnTo>
                    <a:pt x="186656" y="1028383"/>
                  </a:lnTo>
                  <a:lnTo>
                    <a:pt x="207062" y="988062"/>
                  </a:lnTo>
                  <a:lnTo>
                    <a:pt x="228424" y="948318"/>
                  </a:lnTo>
                  <a:lnTo>
                    <a:pt x="250726" y="909167"/>
                  </a:lnTo>
                  <a:lnTo>
                    <a:pt x="273953" y="870624"/>
                  </a:lnTo>
                  <a:lnTo>
                    <a:pt x="298091" y="832703"/>
                  </a:lnTo>
                  <a:lnTo>
                    <a:pt x="323124" y="795420"/>
                  </a:lnTo>
                  <a:lnTo>
                    <a:pt x="349037" y="758789"/>
                  </a:lnTo>
                  <a:lnTo>
                    <a:pt x="375814" y="722827"/>
                  </a:lnTo>
                  <a:lnTo>
                    <a:pt x="403442" y="687548"/>
                  </a:lnTo>
                  <a:lnTo>
                    <a:pt x="431904" y="652968"/>
                  </a:lnTo>
                  <a:lnTo>
                    <a:pt x="461186" y="619100"/>
                  </a:lnTo>
                  <a:lnTo>
                    <a:pt x="491272" y="585962"/>
                  </a:lnTo>
                  <a:lnTo>
                    <a:pt x="522147" y="553566"/>
                  </a:lnTo>
                  <a:lnTo>
                    <a:pt x="553797" y="521930"/>
                  </a:lnTo>
                  <a:lnTo>
                    <a:pt x="586205" y="491067"/>
                  </a:lnTo>
                  <a:lnTo>
                    <a:pt x="619358" y="460994"/>
                  </a:lnTo>
                  <a:lnTo>
                    <a:pt x="653239" y="431724"/>
                  </a:lnTo>
                  <a:lnTo>
                    <a:pt x="687834" y="403274"/>
                  </a:lnTo>
                  <a:lnTo>
                    <a:pt x="723128" y="375658"/>
                  </a:lnTo>
                  <a:lnTo>
                    <a:pt x="759105" y="348891"/>
                  </a:lnTo>
                  <a:lnTo>
                    <a:pt x="795750" y="322989"/>
                  </a:lnTo>
                  <a:lnTo>
                    <a:pt x="833049" y="297967"/>
                  </a:lnTo>
                  <a:lnTo>
                    <a:pt x="870986" y="273839"/>
                  </a:lnTo>
                  <a:lnTo>
                    <a:pt x="909545" y="250621"/>
                  </a:lnTo>
                  <a:lnTo>
                    <a:pt x="948713" y="228329"/>
                  </a:lnTo>
                  <a:lnTo>
                    <a:pt x="988473" y="206976"/>
                  </a:lnTo>
                  <a:lnTo>
                    <a:pt x="1028811" y="186578"/>
                  </a:lnTo>
                  <a:lnTo>
                    <a:pt x="1069711" y="167151"/>
                  </a:lnTo>
                  <a:lnTo>
                    <a:pt x="1111158" y="148710"/>
                  </a:lnTo>
                  <a:lnTo>
                    <a:pt x="1153138" y="131269"/>
                  </a:lnTo>
                  <a:lnTo>
                    <a:pt x="1195635" y="114843"/>
                  </a:lnTo>
                  <a:lnTo>
                    <a:pt x="1238634" y="99449"/>
                  </a:lnTo>
                  <a:lnTo>
                    <a:pt x="1282120" y="85100"/>
                  </a:lnTo>
                  <a:lnTo>
                    <a:pt x="1326077" y="71812"/>
                  </a:lnTo>
                  <a:lnTo>
                    <a:pt x="1370491" y="59601"/>
                  </a:lnTo>
                  <a:lnTo>
                    <a:pt x="1415347" y="48481"/>
                  </a:lnTo>
                  <a:lnTo>
                    <a:pt x="1460629" y="38467"/>
                  </a:lnTo>
                  <a:lnTo>
                    <a:pt x="1506322" y="29575"/>
                  </a:lnTo>
                  <a:lnTo>
                    <a:pt x="1552411" y="21819"/>
                  </a:lnTo>
                  <a:lnTo>
                    <a:pt x="1598882" y="15215"/>
                  </a:lnTo>
                  <a:lnTo>
                    <a:pt x="1645718" y="9778"/>
                  </a:lnTo>
                  <a:lnTo>
                    <a:pt x="1692905" y="5522"/>
                  </a:lnTo>
                  <a:lnTo>
                    <a:pt x="1740428" y="2464"/>
                  </a:lnTo>
                  <a:lnTo>
                    <a:pt x="1788271" y="618"/>
                  </a:lnTo>
                  <a:lnTo>
                    <a:pt x="1836420" y="0"/>
                  </a:lnTo>
                  <a:lnTo>
                    <a:pt x="1884568" y="618"/>
                  </a:lnTo>
                  <a:lnTo>
                    <a:pt x="1932411" y="2464"/>
                  </a:lnTo>
                  <a:lnTo>
                    <a:pt x="1979934" y="5522"/>
                  </a:lnTo>
                  <a:lnTo>
                    <a:pt x="2027121" y="9778"/>
                  </a:lnTo>
                  <a:lnTo>
                    <a:pt x="2073957" y="15215"/>
                  </a:lnTo>
                  <a:lnTo>
                    <a:pt x="2120428" y="21819"/>
                  </a:lnTo>
                  <a:lnTo>
                    <a:pt x="2166517" y="29575"/>
                  </a:lnTo>
                  <a:lnTo>
                    <a:pt x="2212210" y="38467"/>
                  </a:lnTo>
                  <a:lnTo>
                    <a:pt x="2257492" y="48481"/>
                  </a:lnTo>
                  <a:lnTo>
                    <a:pt x="2302348" y="59601"/>
                  </a:lnTo>
                  <a:lnTo>
                    <a:pt x="2346762" y="71812"/>
                  </a:lnTo>
                  <a:lnTo>
                    <a:pt x="2390719" y="85100"/>
                  </a:lnTo>
                  <a:lnTo>
                    <a:pt x="2434205" y="99449"/>
                  </a:lnTo>
                  <a:lnTo>
                    <a:pt x="2477204" y="114843"/>
                  </a:lnTo>
                  <a:lnTo>
                    <a:pt x="2519701" y="131269"/>
                  </a:lnTo>
                  <a:lnTo>
                    <a:pt x="2561681" y="148710"/>
                  </a:lnTo>
                  <a:lnTo>
                    <a:pt x="2603128" y="167151"/>
                  </a:lnTo>
                  <a:lnTo>
                    <a:pt x="2644028" y="186578"/>
                  </a:lnTo>
                  <a:lnTo>
                    <a:pt x="2684366" y="206976"/>
                  </a:lnTo>
                  <a:lnTo>
                    <a:pt x="2724126" y="228329"/>
                  </a:lnTo>
                  <a:lnTo>
                    <a:pt x="2763294" y="250621"/>
                  </a:lnTo>
                  <a:lnTo>
                    <a:pt x="2801853" y="273839"/>
                  </a:lnTo>
                  <a:lnTo>
                    <a:pt x="2839790" y="297967"/>
                  </a:lnTo>
                  <a:lnTo>
                    <a:pt x="2877089" y="322989"/>
                  </a:lnTo>
                  <a:lnTo>
                    <a:pt x="2913734" y="348891"/>
                  </a:lnTo>
                  <a:lnTo>
                    <a:pt x="2949711" y="375658"/>
                  </a:lnTo>
                  <a:lnTo>
                    <a:pt x="2985005" y="403274"/>
                  </a:lnTo>
                  <a:lnTo>
                    <a:pt x="3019600" y="431724"/>
                  </a:lnTo>
                  <a:lnTo>
                    <a:pt x="3053481" y="460994"/>
                  </a:lnTo>
                  <a:lnTo>
                    <a:pt x="3086634" y="491067"/>
                  </a:lnTo>
                  <a:lnTo>
                    <a:pt x="3119042" y="521930"/>
                  </a:lnTo>
                  <a:lnTo>
                    <a:pt x="3150692" y="553566"/>
                  </a:lnTo>
                  <a:lnTo>
                    <a:pt x="3181567" y="585962"/>
                  </a:lnTo>
                  <a:lnTo>
                    <a:pt x="3211653" y="619100"/>
                  </a:lnTo>
                  <a:lnTo>
                    <a:pt x="3240935" y="652968"/>
                  </a:lnTo>
                  <a:lnTo>
                    <a:pt x="3269397" y="687548"/>
                  </a:lnTo>
                  <a:lnTo>
                    <a:pt x="3297025" y="722827"/>
                  </a:lnTo>
                  <a:lnTo>
                    <a:pt x="3323802" y="758789"/>
                  </a:lnTo>
                  <a:lnTo>
                    <a:pt x="3349715" y="795420"/>
                  </a:lnTo>
                  <a:lnTo>
                    <a:pt x="3374748" y="832703"/>
                  </a:lnTo>
                  <a:lnTo>
                    <a:pt x="3398886" y="870624"/>
                  </a:lnTo>
                  <a:lnTo>
                    <a:pt x="3422113" y="909167"/>
                  </a:lnTo>
                  <a:lnTo>
                    <a:pt x="3444415" y="948318"/>
                  </a:lnTo>
                  <a:lnTo>
                    <a:pt x="3465777" y="988062"/>
                  </a:lnTo>
                  <a:lnTo>
                    <a:pt x="3486183" y="1028383"/>
                  </a:lnTo>
                  <a:lnTo>
                    <a:pt x="3505618" y="1069266"/>
                  </a:lnTo>
                  <a:lnTo>
                    <a:pt x="3524067" y="1110697"/>
                  </a:lnTo>
                  <a:lnTo>
                    <a:pt x="3541516" y="1152659"/>
                  </a:lnTo>
                  <a:lnTo>
                    <a:pt x="3557948" y="1195138"/>
                  </a:lnTo>
                  <a:lnTo>
                    <a:pt x="3573349" y="1238119"/>
                  </a:lnTo>
                  <a:lnTo>
                    <a:pt x="3587704" y="1281587"/>
                  </a:lnTo>
                  <a:lnTo>
                    <a:pt x="3600997" y="1325526"/>
                  </a:lnTo>
                  <a:lnTo>
                    <a:pt x="3613213" y="1369922"/>
                  </a:lnTo>
                  <a:lnTo>
                    <a:pt x="3624338" y="1414759"/>
                  </a:lnTo>
                  <a:lnTo>
                    <a:pt x="3634356" y="1460022"/>
                  </a:lnTo>
                  <a:lnTo>
                    <a:pt x="3643252" y="1505696"/>
                  </a:lnTo>
                  <a:lnTo>
                    <a:pt x="3651011" y="1551767"/>
                  </a:lnTo>
                  <a:lnTo>
                    <a:pt x="3657618" y="1598218"/>
                  </a:lnTo>
                  <a:lnTo>
                    <a:pt x="3663057" y="1645035"/>
                  </a:lnTo>
                  <a:lnTo>
                    <a:pt x="3667314" y="1692202"/>
                  </a:lnTo>
                  <a:lnTo>
                    <a:pt x="3670374" y="1739705"/>
                  </a:lnTo>
                  <a:lnTo>
                    <a:pt x="3672221" y="1787529"/>
                  </a:lnTo>
                  <a:lnTo>
                    <a:pt x="3672840" y="1835658"/>
                  </a:lnTo>
                  <a:lnTo>
                    <a:pt x="3672221" y="1883786"/>
                  </a:lnTo>
                  <a:lnTo>
                    <a:pt x="3670374" y="1931610"/>
                  </a:lnTo>
                  <a:lnTo>
                    <a:pt x="3667314" y="1979113"/>
                  </a:lnTo>
                  <a:lnTo>
                    <a:pt x="3663057" y="2026280"/>
                  </a:lnTo>
                  <a:lnTo>
                    <a:pt x="3657618" y="2073097"/>
                  </a:lnTo>
                  <a:lnTo>
                    <a:pt x="3651011" y="2119548"/>
                  </a:lnTo>
                  <a:lnTo>
                    <a:pt x="3643252" y="2165619"/>
                  </a:lnTo>
                  <a:lnTo>
                    <a:pt x="3634356" y="2211293"/>
                  </a:lnTo>
                  <a:lnTo>
                    <a:pt x="3624338" y="2256556"/>
                  </a:lnTo>
                  <a:lnTo>
                    <a:pt x="3613213" y="2301393"/>
                  </a:lnTo>
                  <a:lnTo>
                    <a:pt x="3600997" y="2345789"/>
                  </a:lnTo>
                  <a:lnTo>
                    <a:pt x="3587704" y="2389728"/>
                  </a:lnTo>
                  <a:lnTo>
                    <a:pt x="3573349" y="2433196"/>
                  </a:lnTo>
                  <a:lnTo>
                    <a:pt x="3557948" y="2476177"/>
                  </a:lnTo>
                  <a:lnTo>
                    <a:pt x="3541516" y="2518656"/>
                  </a:lnTo>
                  <a:lnTo>
                    <a:pt x="3524067" y="2560618"/>
                  </a:lnTo>
                  <a:lnTo>
                    <a:pt x="3505618" y="2602049"/>
                  </a:lnTo>
                  <a:lnTo>
                    <a:pt x="3486183" y="2642932"/>
                  </a:lnTo>
                  <a:lnTo>
                    <a:pt x="3465777" y="2683253"/>
                  </a:lnTo>
                  <a:lnTo>
                    <a:pt x="3444415" y="2722997"/>
                  </a:lnTo>
                  <a:lnTo>
                    <a:pt x="3422113" y="2762148"/>
                  </a:lnTo>
                  <a:lnTo>
                    <a:pt x="3398886" y="2800691"/>
                  </a:lnTo>
                  <a:lnTo>
                    <a:pt x="3374748" y="2838612"/>
                  </a:lnTo>
                  <a:lnTo>
                    <a:pt x="3349715" y="2875895"/>
                  </a:lnTo>
                  <a:lnTo>
                    <a:pt x="3323802" y="2912526"/>
                  </a:lnTo>
                  <a:lnTo>
                    <a:pt x="3297025" y="2948488"/>
                  </a:lnTo>
                  <a:lnTo>
                    <a:pt x="3269397" y="2983767"/>
                  </a:lnTo>
                  <a:lnTo>
                    <a:pt x="3240935" y="3018347"/>
                  </a:lnTo>
                  <a:lnTo>
                    <a:pt x="3211653" y="3052215"/>
                  </a:lnTo>
                  <a:lnTo>
                    <a:pt x="3181567" y="3085353"/>
                  </a:lnTo>
                  <a:lnTo>
                    <a:pt x="3150692" y="3117749"/>
                  </a:lnTo>
                  <a:lnTo>
                    <a:pt x="3119042" y="3149385"/>
                  </a:lnTo>
                  <a:lnTo>
                    <a:pt x="3086634" y="3180248"/>
                  </a:lnTo>
                  <a:lnTo>
                    <a:pt x="3053481" y="3210321"/>
                  </a:lnTo>
                  <a:lnTo>
                    <a:pt x="3019600" y="3239591"/>
                  </a:lnTo>
                  <a:lnTo>
                    <a:pt x="2985005" y="3268041"/>
                  </a:lnTo>
                  <a:lnTo>
                    <a:pt x="2949711" y="3295657"/>
                  </a:lnTo>
                  <a:lnTo>
                    <a:pt x="2913734" y="3322424"/>
                  </a:lnTo>
                  <a:lnTo>
                    <a:pt x="2877089" y="3348326"/>
                  </a:lnTo>
                  <a:lnTo>
                    <a:pt x="2839790" y="3373348"/>
                  </a:lnTo>
                  <a:lnTo>
                    <a:pt x="2801853" y="3397476"/>
                  </a:lnTo>
                  <a:lnTo>
                    <a:pt x="2763294" y="3420694"/>
                  </a:lnTo>
                  <a:lnTo>
                    <a:pt x="2724126" y="3442986"/>
                  </a:lnTo>
                  <a:lnTo>
                    <a:pt x="2684366" y="3464339"/>
                  </a:lnTo>
                  <a:lnTo>
                    <a:pt x="2644028" y="3484737"/>
                  </a:lnTo>
                  <a:lnTo>
                    <a:pt x="2603128" y="3504164"/>
                  </a:lnTo>
                  <a:lnTo>
                    <a:pt x="2561681" y="3522605"/>
                  </a:lnTo>
                  <a:lnTo>
                    <a:pt x="2519701" y="3540046"/>
                  </a:lnTo>
                  <a:lnTo>
                    <a:pt x="2477204" y="3556472"/>
                  </a:lnTo>
                  <a:lnTo>
                    <a:pt x="2434205" y="3571866"/>
                  </a:lnTo>
                  <a:lnTo>
                    <a:pt x="2390719" y="3586215"/>
                  </a:lnTo>
                  <a:lnTo>
                    <a:pt x="2346762" y="3599503"/>
                  </a:lnTo>
                  <a:lnTo>
                    <a:pt x="2302348" y="3611714"/>
                  </a:lnTo>
                  <a:lnTo>
                    <a:pt x="2257492" y="3622834"/>
                  </a:lnTo>
                  <a:lnTo>
                    <a:pt x="2212210" y="3632848"/>
                  </a:lnTo>
                  <a:lnTo>
                    <a:pt x="2166517" y="3641740"/>
                  </a:lnTo>
                  <a:lnTo>
                    <a:pt x="2120428" y="3649496"/>
                  </a:lnTo>
                  <a:lnTo>
                    <a:pt x="2073957" y="3656100"/>
                  </a:lnTo>
                  <a:lnTo>
                    <a:pt x="2027121" y="3661537"/>
                  </a:lnTo>
                  <a:lnTo>
                    <a:pt x="1979934" y="3665793"/>
                  </a:lnTo>
                  <a:lnTo>
                    <a:pt x="1932411" y="3668851"/>
                  </a:lnTo>
                  <a:lnTo>
                    <a:pt x="1884568" y="3670697"/>
                  </a:lnTo>
                  <a:lnTo>
                    <a:pt x="1836420" y="3671316"/>
                  </a:lnTo>
                  <a:lnTo>
                    <a:pt x="1788271" y="3670697"/>
                  </a:lnTo>
                  <a:lnTo>
                    <a:pt x="1740428" y="3668851"/>
                  </a:lnTo>
                  <a:lnTo>
                    <a:pt x="1692905" y="3665793"/>
                  </a:lnTo>
                  <a:lnTo>
                    <a:pt x="1645718" y="3661537"/>
                  </a:lnTo>
                  <a:lnTo>
                    <a:pt x="1598882" y="3656100"/>
                  </a:lnTo>
                  <a:lnTo>
                    <a:pt x="1552411" y="3649496"/>
                  </a:lnTo>
                  <a:lnTo>
                    <a:pt x="1506322" y="3641740"/>
                  </a:lnTo>
                  <a:lnTo>
                    <a:pt x="1460629" y="3632848"/>
                  </a:lnTo>
                  <a:lnTo>
                    <a:pt x="1415347" y="3622834"/>
                  </a:lnTo>
                  <a:lnTo>
                    <a:pt x="1370491" y="3611714"/>
                  </a:lnTo>
                  <a:lnTo>
                    <a:pt x="1326077" y="3599503"/>
                  </a:lnTo>
                  <a:lnTo>
                    <a:pt x="1282120" y="3586215"/>
                  </a:lnTo>
                  <a:lnTo>
                    <a:pt x="1238634" y="3571866"/>
                  </a:lnTo>
                  <a:lnTo>
                    <a:pt x="1195635" y="3556472"/>
                  </a:lnTo>
                  <a:lnTo>
                    <a:pt x="1153138" y="3540046"/>
                  </a:lnTo>
                  <a:lnTo>
                    <a:pt x="1111158" y="3522605"/>
                  </a:lnTo>
                  <a:lnTo>
                    <a:pt x="1069711" y="3504164"/>
                  </a:lnTo>
                  <a:lnTo>
                    <a:pt x="1028811" y="3484737"/>
                  </a:lnTo>
                  <a:lnTo>
                    <a:pt x="988473" y="3464339"/>
                  </a:lnTo>
                  <a:lnTo>
                    <a:pt x="948713" y="3442986"/>
                  </a:lnTo>
                  <a:lnTo>
                    <a:pt x="909545" y="3420694"/>
                  </a:lnTo>
                  <a:lnTo>
                    <a:pt x="870986" y="3397476"/>
                  </a:lnTo>
                  <a:lnTo>
                    <a:pt x="833049" y="3373348"/>
                  </a:lnTo>
                  <a:lnTo>
                    <a:pt x="795750" y="3348326"/>
                  </a:lnTo>
                  <a:lnTo>
                    <a:pt x="759105" y="3322424"/>
                  </a:lnTo>
                  <a:lnTo>
                    <a:pt x="723128" y="3295657"/>
                  </a:lnTo>
                  <a:lnTo>
                    <a:pt x="687834" y="3268041"/>
                  </a:lnTo>
                  <a:lnTo>
                    <a:pt x="653239" y="3239591"/>
                  </a:lnTo>
                  <a:lnTo>
                    <a:pt x="619358" y="3210321"/>
                  </a:lnTo>
                  <a:lnTo>
                    <a:pt x="586205" y="3180248"/>
                  </a:lnTo>
                  <a:lnTo>
                    <a:pt x="553797" y="3149385"/>
                  </a:lnTo>
                  <a:lnTo>
                    <a:pt x="522147" y="3117749"/>
                  </a:lnTo>
                  <a:lnTo>
                    <a:pt x="491272" y="3085353"/>
                  </a:lnTo>
                  <a:lnTo>
                    <a:pt x="461186" y="3052215"/>
                  </a:lnTo>
                  <a:lnTo>
                    <a:pt x="431904" y="3018347"/>
                  </a:lnTo>
                  <a:lnTo>
                    <a:pt x="403442" y="2983767"/>
                  </a:lnTo>
                  <a:lnTo>
                    <a:pt x="375814" y="2948488"/>
                  </a:lnTo>
                  <a:lnTo>
                    <a:pt x="349037" y="2912526"/>
                  </a:lnTo>
                  <a:lnTo>
                    <a:pt x="323124" y="2875895"/>
                  </a:lnTo>
                  <a:lnTo>
                    <a:pt x="298091" y="2838612"/>
                  </a:lnTo>
                  <a:lnTo>
                    <a:pt x="273953" y="2800691"/>
                  </a:lnTo>
                  <a:lnTo>
                    <a:pt x="250726" y="2762148"/>
                  </a:lnTo>
                  <a:lnTo>
                    <a:pt x="228424" y="2722997"/>
                  </a:lnTo>
                  <a:lnTo>
                    <a:pt x="207062" y="2683253"/>
                  </a:lnTo>
                  <a:lnTo>
                    <a:pt x="186656" y="2642932"/>
                  </a:lnTo>
                  <a:lnTo>
                    <a:pt x="167221" y="2602049"/>
                  </a:lnTo>
                  <a:lnTo>
                    <a:pt x="148772" y="2560618"/>
                  </a:lnTo>
                  <a:lnTo>
                    <a:pt x="131323" y="2518656"/>
                  </a:lnTo>
                  <a:lnTo>
                    <a:pt x="114891" y="2476177"/>
                  </a:lnTo>
                  <a:lnTo>
                    <a:pt x="99490" y="2433196"/>
                  </a:lnTo>
                  <a:lnTo>
                    <a:pt x="85135" y="2389728"/>
                  </a:lnTo>
                  <a:lnTo>
                    <a:pt x="71842" y="2345789"/>
                  </a:lnTo>
                  <a:lnTo>
                    <a:pt x="59626" y="2301393"/>
                  </a:lnTo>
                  <a:lnTo>
                    <a:pt x="48501" y="2256556"/>
                  </a:lnTo>
                  <a:lnTo>
                    <a:pt x="38483" y="2211293"/>
                  </a:lnTo>
                  <a:lnTo>
                    <a:pt x="29587" y="2165619"/>
                  </a:lnTo>
                  <a:lnTo>
                    <a:pt x="21828" y="2119548"/>
                  </a:lnTo>
                  <a:lnTo>
                    <a:pt x="15221" y="2073097"/>
                  </a:lnTo>
                  <a:lnTo>
                    <a:pt x="9782" y="2026280"/>
                  </a:lnTo>
                  <a:lnTo>
                    <a:pt x="5525" y="1979113"/>
                  </a:lnTo>
                  <a:lnTo>
                    <a:pt x="2465" y="1931610"/>
                  </a:lnTo>
                  <a:lnTo>
                    <a:pt x="618" y="1883786"/>
                  </a:lnTo>
                  <a:lnTo>
                    <a:pt x="0" y="1835658"/>
                  </a:lnTo>
                  <a:close/>
                </a:path>
              </a:pathLst>
            </a:custGeom>
            <a:ln w="25908">
              <a:solidFill>
                <a:schemeClr val="accent1"/>
              </a:solidFill>
              <a:prstDash val="dash"/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463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3156514" y="1242343"/>
              <a:ext cx="2484000" cy="2484000"/>
            </a:xfrm>
            <a:prstGeom prst="ellipse">
              <a:avLst/>
            </a:prstGeom>
            <a:gradFill>
              <a:gsLst>
                <a:gs pos="17000">
                  <a:srgbClr val="007982">
                    <a:alpha val="61000"/>
                  </a:srgbClr>
                </a:gs>
                <a:gs pos="51000">
                  <a:srgbClr val="008C95">
                    <a:alpha val="40000"/>
                  </a:srgbClr>
                </a:gs>
                <a:gs pos="82000">
                  <a:schemeClr val="accent1">
                    <a:alpha val="32000"/>
                  </a:schemeClr>
                </a:gs>
                <a:gs pos="100000">
                  <a:schemeClr val="accent1">
                    <a:alpha val="1000"/>
                  </a:schemeClr>
                </a:gs>
              </a:gsLst>
              <a:lin ang="3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395" rtl="0" eaLnBrk="1" fontAlgn="base" latinLnBrk="0" hangingPunct="1">
                <a:defRPr sz="12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ГЛОБАЛЬНЫЙ</a:t>
              </a:r>
            </a:p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ТЕНДЕНЦИИ</a:t>
              </a: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603883" y="1143926"/>
              <a:ext cx="116395" cy="112680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463"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3835" y="1138897"/>
              <a:ext cx="117633" cy="111442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463"/>
            </a:p>
          </p:txBody>
        </p:sp>
        <p:sp>
          <p:nvSpPr>
            <p:cNvPr id="14" name="object 14"/>
            <p:cNvSpPr/>
            <p:nvPr/>
          </p:nvSpPr>
          <p:spPr>
            <a:xfrm>
              <a:off x="2872372" y="2196919"/>
              <a:ext cx="116396" cy="111443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463"/>
            </a:p>
          </p:txBody>
        </p:sp>
        <p:sp>
          <p:nvSpPr>
            <p:cNvPr id="15" name="object 15"/>
            <p:cNvSpPr/>
            <p:nvPr/>
          </p:nvSpPr>
          <p:spPr>
            <a:xfrm>
              <a:off x="5828072" y="2204434"/>
              <a:ext cx="116395" cy="111443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463"/>
            </a:p>
          </p:txBody>
        </p:sp>
        <p:sp>
          <p:nvSpPr>
            <p:cNvPr id="16" name="object 16"/>
            <p:cNvSpPr/>
            <p:nvPr/>
          </p:nvSpPr>
          <p:spPr>
            <a:xfrm>
              <a:off x="3248796" y="3469927"/>
              <a:ext cx="117633" cy="111443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463"/>
            </a:p>
          </p:txBody>
        </p:sp>
        <p:sp>
          <p:nvSpPr>
            <p:cNvPr id="17" name="object 17"/>
            <p:cNvSpPr/>
            <p:nvPr/>
          </p:nvSpPr>
          <p:spPr>
            <a:xfrm>
              <a:off x="5420649" y="3469927"/>
              <a:ext cx="117633" cy="111443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463"/>
            </a:p>
          </p:txBody>
        </p:sp>
        <p:sp>
          <p:nvSpPr>
            <p:cNvPr id="24" name="object 17"/>
            <p:cNvSpPr/>
            <p:nvPr/>
          </p:nvSpPr>
          <p:spPr>
            <a:xfrm>
              <a:off x="4347353" y="3936173"/>
              <a:ext cx="117633" cy="111443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463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974973" y="2191438"/>
            <a:ext cx="2033151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720" smtClean="0"/>
              <a:t>Рост интереса инвесторов к нефинансовым рискам, включая экологические</a:t>
            </a:r>
            <a:endParaRPr lang="ru-RU" sz="900"/>
          </a:p>
        </p:txBody>
      </p:sp>
      <p:sp>
        <p:nvSpPr>
          <p:cNvPr id="9" name="Прямоугольник 8"/>
          <p:cNvSpPr/>
          <p:nvPr/>
        </p:nvSpPr>
        <p:spPr>
          <a:xfrm>
            <a:off x="6217935" y="2140712"/>
            <a:ext cx="1905504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720" smtClean="0"/>
              <a:t>Клиенты уделяют гораздо больше внимания товарам и устойчивости упаковки</a:t>
            </a:r>
            <a:endParaRPr lang="ru-RU" sz="900"/>
          </a:p>
        </p:txBody>
      </p:sp>
      <p:sp>
        <p:nvSpPr>
          <p:cNvPr id="11" name="Прямоугольник 10"/>
          <p:cNvSpPr/>
          <p:nvPr/>
        </p:nvSpPr>
        <p:spPr>
          <a:xfrm>
            <a:off x="5652951" y="1014215"/>
            <a:ext cx="2836685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9" marR="4127">
              <a:lnSpc>
                <a:spcPct val="150000"/>
              </a:lnSpc>
              <a:spcBef>
                <a:spcPts val="86"/>
              </a:spcBef>
            </a:pPr>
            <a:r>
              <a:rPr lang="en-US" sz="720" smtClean="0"/>
              <a:t>Перевод активов от «загрязняющих» компаний к экологически чистым и «чистым»</a:t>
            </a:r>
            <a:endParaRPr lang="ru-RU" sz="900"/>
          </a:p>
        </p:txBody>
      </p:sp>
      <p:sp>
        <p:nvSpPr>
          <p:cNvPr id="21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 smtClean="0"/>
              <a:t>Глобальные</a:t>
            </a:r>
            <a:r>
              <a:rPr lang="en-US" sz="1800" dirty="0" smtClean="0"/>
              <a:t> </a:t>
            </a:r>
            <a:r>
              <a:rPr lang="en-US" sz="1800" dirty="0" err="1" smtClean="0"/>
              <a:t>тенденции</a:t>
            </a:r>
            <a:r>
              <a:rPr lang="en-US" sz="1800" dirty="0" smtClean="0"/>
              <a:t> в </a:t>
            </a:r>
            <a:r>
              <a:rPr lang="en-US" sz="1800" dirty="0" err="1" smtClean="0"/>
              <a:t>области</a:t>
            </a:r>
            <a:r>
              <a:rPr lang="en-US" sz="1800" dirty="0" smtClean="0"/>
              <a:t> </a:t>
            </a:r>
            <a:r>
              <a:rPr lang="en-US" sz="1800" dirty="0" err="1" smtClean="0"/>
              <a:t>устойчиво</a:t>
            </a:r>
            <a:r>
              <a:rPr lang="ru-RU" sz="1800" dirty="0" err="1" smtClean="0"/>
              <a:t>го</a:t>
            </a:r>
            <a:r>
              <a:rPr lang="ru-RU" sz="1800" dirty="0" smtClean="0"/>
              <a:t> развития</a:t>
            </a:r>
            <a:endParaRPr lang="ru-RU" sz="1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10</a:t>
            </a:fld>
            <a:endParaRPr lang="ru-RU"/>
          </a:p>
        </p:txBody>
      </p: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2837496" y="644007"/>
            <a:ext cx="341255" cy="324000"/>
            <a:chOff x="2589213" y="4248151"/>
            <a:chExt cx="565151" cy="536575"/>
          </a:xfrm>
        </p:grpSpPr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2741613" y="4248151"/>
              <a:ext cx="263525" cy="265113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2797176" y="4248151"/>
              <a:ext cx="152400" cy="265113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2873376" y="4248151"/>
              <a:ext cx="131763" cy="265113"/>
            </a:xfrm>
            <a:custGeom>
              <a:avLst/>
              <a:gdLst>
                <a:gd name="T0" fmla="*/ 0 w 88"/>
                <a:gd name="T1" fmla="*/ 175 h 175"/>
                <a:gd name="T2" fmla="*/ 88 w 88"/>
                <a:gd name="T3" fmla="*/ 87 h 175"/>
                <a:gd name="T4" fmla="*/ 0 w 88"/>
                <a:gd name="T5" fmla="*/ 0 h 175"/>
                <a:gd name="T6" fmla="*/ 0 w 88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75">
                  <a:moveTo>
                    <a:pt x="0" y="175"/>
                  </a:moveTo>
                  <a:cubicBezTo>
                    <a:pt x="49" y="175"/>
                    <a:pt x="88" y="136"/>
                    <a:pt x="88" y="87"/>
                  </a:cubicBezTo>
                  <a:cubicBezTo>
                    <a:pt x="88" y="39"/>
                    <a:pt x="49" y="0"/>
                    <a:pt x="0" y="0"/>
                  </a:cubicBezTo>
                  <a:lnTo>
                    <a:pt x="0" y="175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2741613" y="4333876"/>
              <a:ext cx="263525" cy="93663"/>
            </a:xfrm>
            <a:custGeom>
              <a:avLst/>
              <a:gdLst>
                <a:gd name="T0" fmla="*/ 0 w 175"/>
                <a:gd name="T1" fmla="*/ 31 h 62"/>
                <a:gd name="T2" fmla="*/ 5 w 175"/>
                <a:gd name="T3" fmla="*/ 62 h 62"/>
                <a:gd name="T4" fmla="*/ 169 w 175"/>
                <a:gd name="T5" fmla="*/ 62 h 62"/>
                <a:gd name="T6" fmla="*/ 175 w 175"/>
                <a:gd name="T7" fmla="*/ 31 h 62"/>
                <a:gd name="T8" fmla="*/ 169 w 175"/>
                <a:gd name="T9" fmla="*/ 0 h 62"/>
                <a:gd name="T10" fmla="*/ 5 w 175"/>
                <a:gd name="T11" fmla="*/ 0 h 62"/>
                <a:gd name="T12" fmla="*/ 0 w 175"/>
                <a:gd name="T13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62">
                  <a:moveTo>
                    <a:pt x="0" y="31"/>
                  </a:moveTo>
                  <a:cubicBezTo>
                    <a:pt x="0" y="42"/>
                    <a:pt x="2" y="53"/>
                    <a:pt x="5" y="62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173" y="53"/>
                    <a:pt x="175" y="42"/>
                    <a:pt x="175" y="31"/>
                  </a:cubicBezTo>
                  <a:cubicBezTo>
                    <a:pt x="175" y="20"/>
                    <a:pt x="173" y="10"/>
                    <a:pt x="16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0"/>
                    <a:pt x="0" y="20"/>
                    <a:pt x="0" y="31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2636838" y="4424363"/>
              <a:ext cx="49213" cy="114300"/>
            </a:xfrm>
            <a:custGeom>
              <a:avLst/>
              <a:gdLst>
                <a:gd name="T0" fmla="*/ 33 w 33"/>
                <a:gd name="T1" fmla="*/ 76 h 76"/>
                <a:gd name="T2" fmla="*/ 33 w 33"/>
                <a:gd name="T3" fmla="*/ 25 h 76"/>
                <a:gd name="T4" fmla="*/ 9 w 33"/>
                <a:gd name="T5" fmla="*/ 0 h 76"/>
                <a:gd name="T6" fmla="*/ 1 w 33"/>
                <a:gd name="T7" fmla="*/ 0 h 76"/>
                <a:gd name="T8" fmla="*/ 0 w 3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6">
                  <a:moveTo>
                    <a:pt x="33" y="76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1" y="12"/>
                    <a:pt x="22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2589213" y="4383088"/>
              <a:ext cx="222250" cy="338138"/>
            </a:xfrm>
            <a:custGeom>
              <a:avLst/>
              <a:gdLst>
                <a:gd name="T0" fmla="*/ 77 w 146"/>
                <a:gd name="T1" fmla="*/ 220 h 223"/>
                <a:gd name="T2" fmla="*/ 1 w 146"/>
                <a:gd name="T3" fmla="*/ 92 h 223"/>
                <a:gd name="T4" fmla="*/ 0 w 146"/>
                <a:gd name="T5" fmla="*/ 0 h 223"/>
                <a:gd name="T6" fmla="*/ 1 w 146"/>
                <a:gd name="T7" fmla="*/ 0 h 223"/>
                <a:gd name="T8" fmla="*/ 9 w 146"/>
                <a:gd name="T9" fmla="*/ 0 h 223"/>
                <a:gd name="T10" fmla="*/ 33 w 146"/>
                <a:gd name="T11" fmla="*/ 25 h 223"/>
                <a:gd name="T12" fmla="*/ 33 w 146"/>
                <a:gd name="T13" fmla="*/ 76 h 223"/>
                <a:gd name="T14" fmla="*/ 52 w 146"/>
                <a:gd name="T15" fmla="*/ 96 h 223"/>
                <a:gd name="T16" fmla="*/ 106 w 146"/>
                <a:gd name="T17" fmla="*/ 151 h 223"/>
                <a:gd name="T18" fmla="*/ 111 w 146"/>
                <a:gd name="T19" fmla="*/ 146 h 223"/>
                <a:gd name="T20" fmla="*/ 78 w 146"/>
                <a:gd name="T21" fmla="*/ 112 h 223"/>
                <a:gd name="T22" fmla="*/ 81 w 146"/>
                <a:gd name="T23" fmla="*/ 78 h 223"/>
                <a:gd name="T24" fmla="*/ 83 w 146"/>
                <a:gd name="T25" fmla="*/ 76 h 223"/>
                <a:gd name="T26" fmla="*/ 144 w 146"/>
                <a:gd name="T27" fmla="*/ 137 h 223"/>
                <a:gd name="T28" fmla="*/ 146 w 146"/>
                <a:gd name="T29" fmla="*/ 180 h 223"/>
                <a:gd name="T30" fmla="*/ 146 w 146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223">
                  <a:moveTo>
                    <a:pt x="77" y="220"/>
                  </a:moveTo>
                  <a:cubicBezTo>
                    <a:pt x="1" y="92"/>
                    <a:pt x="1" y="92"/>
                    <a:pt x="1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2" y="0"/>
                    <a:pt x="31" y="12"/>
                    <a:pt x="33" y="2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78" y="112"/>
                    <a:pt x="78" y="112"/>
                    <a:pt x="78" y="112"/>
                  </a:cubicBezTo>
                  <a:cubicBezTo>
                    <a:pt x="69" y="103"/>
                    <a:pt x="72" y="87"/>
                    <a:pt x="81" y="78"/>
                  </a:cubicBezTo>
                  <a:cubicBezTo>
                    <a:pt x="81" y="78"/>
                    <a:pt x="83" y="76"/>
                    <a:pt x="83" y="7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6" y="180"/>
                    <a:pt x="146" y="180"/>
                    <a:pt x="146" y="180"/>
                  </a:cubicBezTo>
                  <a:cubicBezTo>
                    <a:pt x="146" y="223"/>
                    <a:pt x="146" y="223"/>
                    <a:pt x="146" y="223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2665413" y="4721226"/>
              <a:ext cx="182563" cy="63500"/>
            </a:xfrm>
            <a:custGeom>
              <a:avLst/>
              <a:gdLst>
                <a:gd name="T0" fmla="*/ 115 w 115"/>
                <a:gd name="T1" fmla="*/ 40 h 40"/>
                <a:gd name="T2" fmla="*/ 115 w 115"/>
                <a:gd name="T3" fmla="*/ 0 h 40"/>
                <a:gd name="T4" fmla="*/ 0 w 115"/>
                <a:gd name="T5" fmla="*/ 0 h 40"/>
                <a:gd name="T6" fmla="*/ 0 w 1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40">
                  <a:moveTo>
                    <a:pt x="115" y="40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2665413" y="4721226"/>
              <a:ext cx="182563" cy="63500"/>
            </a:xfrm>
            <a:custGeom>
              <a:avLst/>
              <a:gdLst>
                <a:gd name="T0" fmla="*/ 115 w 115"/>
                <a:gd name="T1" fmla="*/ 40 h 40"/>
                <a:gd name="T2" fmla="*/ 115 w 115"/>
                <a:gd name="T3" fmla="*/ 0 h 40"/>
                <a:gd name="T4" fmla="*/ 0 w 115"/>
                <a:gd name="T5" fmla="*/ 0 h 40"/>
                <a:gd name="T6" fmla="*/ 0 w 1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40">
                  <a:moveTo>
                    <a:pt x="115" y="40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3032126" y="4424363"/>
              <a:ext cx="74613" cy="141288"/>
            </a:xfrm>
            <a:custGeom>
              <a:avLst/>
              <a:gdLst>
                <a:gd name="T0" fmla="*/ 0 w 50"/>
                <a:gd name="T1" fmla="*/ 94 h 94"/>
                <a:gd name="T2" fmla="*/ 17 w 50"/>
                <a:gd name="T3" fmla="*/ 76 h 94"/>
                <a:gd name="T4" fmla="*/ 17 w 50"/>
                <a:gd name="T5" fmla="*/ 25 h 94"/>
                <a:gd name="T6" fmla="*/ 41 w 50"/>
                <a:gd name="T7" fmla="*/ 0 h 94"/>
                <a:gd name="T8" fmla="*/ 49 w 50"/>
                <a:gd name="T9" fmla="*/ 0 h 94"/>
                <a:gd name="T10" fmla="*/ 50 w 50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4">
                  <a:moveTo>
                    <a:pt x="0" y="94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9" y="12"/>
                    <a:pt x="28" y="0"/>
                    <a:pt x="4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50" y="0"/>
                    <a:pt x="50" y="0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35" name="Freeform 38"/>
            <p:cNvSpPr/>
            <p:nvPr/>
          </p:nvSpPr>
          <p:spPr bwMode="auto">
            <a:xfrm>
              <a:off x="2933701" y="4383088"/>
              <a:ext cx="220663" cy="338138"/>
            </a:xfrm>
            <a:custGeom>
              <a:avLst/>
              <a:gdLst>
                <a:gd name="T0" fmla="*/ 68 w 146"/>
                <a:gd name="T1" fmla="*/ 221 h 223"/>
                <a:gd name="T2" fmla="*/ 145 w 146"/>
                <a:gd name="T3" fmla="*/ 92 h 223"/>
                <a:gd name="T4" fmla="*/ 146 w 146"/>
                <a:gd name="T5" fmla="*/ 0 h 223"/>
                <a:gd name="T6" fmla="*/ 145 w 146"/>
                <a:gd name="T7" fmla="*/ 0 h 223"/>
                <a:gd name="T8" fmla="*/ 138 w 146"/>
                <a:gd name="T9" fmla="*/ 0 h 223"/>
                <a:gd name="T10" fmla="*/ 113 w 146"/>
                <a:gd name="T11" fmla="*/ 25 h 223"/>
                <a:gd name="T12" fmla="*/ 113 w 146"/>
                <a:gd name="T13" fmla="*/ 76 h 223"/>
                <a:gd name="T14" fmla="*/ 94 w 146"/>
                <a:gd name="T15" fmla="*/ 96 h 223"/>
                <a:gd name="T16" fmla="*/ 40 w 146"/>
                <a:gd name="T17" fmla="*/ 151 h 223"/>
                <a:gd name="T18" fmla="*/ 35 w 146"/>
                <a:gd name="T19" fmla="*/ 146 h 223"/>
                <a:gd name="T20" fmla="*/ 69 w 146"/>
                <a:gd name="T21" fmla="*/ 112 h 223"/>
                <a:gd name="T22" fmla="*/ 65 w 146"/>
                <a:gd name="T23" fmla="*/ 78 h 223"/>
                <a:gd name="T24" fmla="*/ 63 w 146"/>
                <a:gd name="T25" fmla="*/ 76 h 223"/>
                <a:gd name="T26" fmla="*/ 3 w 146"/>
                <a:gd name="T27" fmla="*/ 137 h 223"/>
                <a:gd name="T28" fmla="*/ 0 w 146"/>
                <a:gd name="T29" fmla="*/ 180 h 223"/>
                <a:gd name="T30" fmla="*/ 0 w 146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223">
                  <a:moveTo>
                    <a:pt x="68" y="221"/>
                  </a:moveTo>
                  <a:cubicBezTo>
                    <a:pt x="145" y="92"/>
                    <a:pt x="145" y="92"/>
                    <a:pt x="145" y="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5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25" y="0"/>
                    <a:pt x="115" y="12"/>
                    <a:pt x="113" y="25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7" y="103"/>
                    <a:pt x="74" y="87"/>
                    <a:pt x="65" y="78"/>
                  </a:cubicBezTo>
                  <a:cubicBezTo>
                    <a:pt x="65" y="78"/>
                    <a:pt x="63" y="76"/>
                    <a:pt x="63" y="7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36" name="Freeform 39"/>
            <p:cNvSpPr/>
            <p:nvPr/>
          </p:nvSpPr>
          <p:spPr bwMode="auto">
            <a:xfrm>
              <a:off x="2895601" y="4721226"/>
              <a:ext cx="182563" cy="63500"/>
            </a:xfrm>
            <a:custGeom>
              <a:avLst/>
              <a:gdLst>
                <a:gd name="T0" fmla="*/ 0 w 115"/>
                <a:gd name="T1" fmla="*/ 40 h 40"/>
                <a:gd name="T2" fmla="*/ 0 w 115"/>
                <a:gd name="T3" fmla="*/ 0 h 40"/>
                <a:gd name="T4" fmla="*/ 115 w 115"/>
                <a:gd name="T5" fmla="*/ 0 h 40"/>
                <a:gd name="T6" fmla="*/ 115 w 1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40">
                  <a:moveTo>
                    <a:pt x="0" y="40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15" y="4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2895601" y="4721226"/>
              <a:ext cx="182563" cy="63500"/>
            </a:xfrm>
            <a:custGeom>
              <a:avLst/>
              <a:gdLst>
                <a:gd name="T0" fmla="*/ 0 w 115"/>
                <a:gd name="T1" fmla="*/ 40 h 40"/>
                <a:gd name="T2" fmla="*/ 0 w 115"/>
                <a:gd name="T3" fmla="*/ 0 h 40"/>
                <a:gd name="T4" fmla="*/ 115 w 115"/>
                <a:gd name="T5" fmla="*/ 0 h 40"/>
                <a:gd name="T6" fmla="*/ 115 w 1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40">
                  <a:moveTo>
                    <a:pt x="0" y="40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15" y="4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</p:grpSp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6318916" y="1761473"/>
            <a:ext cx="286254" cy="360000"/>
            <a:chOff x="3586163" y="2151063"/>
            <a:chExt cx="468313" cy="588963"/>
          </a:xfrm>
        </p:grpSpPr>
        <p:sp>
          <p:nvSpPr>
            <p:cNvPr id="48" name="Freeform 178"/>
            <p:cNvSpPr/>
            <p:nvPr/>
          </p:nvSpPr>
          <p:spPr bwMode="auto">
            <a:xfrm>
              <a:off x="3843338" y="2366963"/>
              <a:ext cx="211138" cy="212725"/>
            </a:xfrm>
            <a:custGeom>
              <a:avLst/>
              <a:gdLst>
                <a:gd name="T0" fmla="*/ 79 w 140"/>
                <a:gd name="T1" fmla="*/ 0 h 141"/>
                <a:gd name="T2" fmla="*/ 115 w 140"/>
                <a:gd name="T3" fmla="*/ 62 h 141"/>
                <a:gd name="T4" fmla="*/ 69 w 140"/>
                <a:gd name="T5" fmla="*/ 141 h 141"/>
                <a:gd name="T6" fmla="*/ 0 w 140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41">
                  <a:moveTo>
                    <a:pt x="79" y="0"/>
                  </a:moveTo>
                  <a:cubicBezTo>
                    <a:pt x="92" y="23"/>
                    <a:pt x="105" y="45"/>
                    <a:pt x="115" y="62"/>
                  </a:cubicBezTo>
                  <a:cubicBezTo>
                    <a:pt x="140" y="105"/>
                    <a:pt x="119" y="141"/>
                    <a:pt x="69" y="141"/>
                  </a:cubicBezTo>
                  <a:cubicBezTo>
                    <a:pt x="19" y="141"/>
                    <a:pt x="50" y="141"/>
                    <a:pt x="0" y="141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49" name="Freeform 179"/>
            <p:cNvSpPr/>
            <p:nvPr/>
          </p:nvSpPr>
          <p:spPr bwMode="auto">
            <a:xfrm>
              <a:off x="3838576" y="2536826"/>
              <a:ext cx="55563" cy="85725"/>
            </a:xfrm>
            <a:custGeom>
              <a:avLst/>
              <a:gdLst>
                <a:gd name="T0" fmla="*/ 35 w 35"/>
                <a:gd name="T1" fmla="*/ 54 h 54"/>
                <a:gd name="T2" fmla="*/ 18 w 35"/>
                <a:gd name="T3" fmla="*/ 41 h 54"/>
                <a:gd name="T4" fmla="*/ 0 w 35"/>
                <a:gd name="T5" fmla="*/ 27 h 54"/>
                <a:gd name="T6" fmla="*/ 18 w 35"/>
                <a:gd name="T7" fmla="*/ 13 h 54"/>
                <a:gd name="T8" fmla="*/ 35 w 3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4">
                  <a:moveTo>
                    <a:pt x="35" y="54"/>
                  </a:moveTo>
                  <a:lnTo>
                    <a:pt x="18" y="41"/>
                  </a:lnTo>
                  <a:lnTo>
                    <a:pt x="0" y="27"/>
                  </a:lnTo>
                  <a:lnTo>
                    <a:pt x="18" y="13"/>
                  </a:ln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50" name="Freeform 180"/>
            <p:cNvSpPr/>
            <p:nvPr/>
          </p:nvSpPr>
          <p:spPr bwMode="auto">
            <a:xfrm>
              <a:off x="3765551" y="2184401"/>
              <a:ext cx="184150" cy="157163"/>
            </a:xfrm>
            <a:custGeom>
              <a:avLst/>
              <a:gdLst>
                <a:gd name="T0" fmla="*/ 0 w 121"/>
                <a:gd name="T1" fmla="*/ 36 h 104"/>
                <a:gd name="T2" fmla="*/ 86 w 121"/>
                <a:gd name="T3" fmla="*/ 44 h 104"/>
                <a:gd name="T4" fmla="*/ 121 w 121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104">
                  <a:moveTo>
                    <a:pt x="0" y="36"/>
                  </a:moveTo>
                  <a:cubicBezTo>
                    <a:pt x="25" y="0"/>
                    <a:pt x="63" y="3"/>
                    <a:pt x="86" y="44"/>
                  </a:cubicBezTo>
                  <a:cubicBezTo>
                    <a:pt x="111" y="87"/>
                    <a:pt x="96" y="60"/>
                    <a:pt x="121" y="104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51" name="Freeform 181"/>
            <p:cNvSpPr/>
            <p:nvPr/>
          </p:nvSpPr>
          <p:spPr bwMode="auto">
            <a:xfrm>
              <a:off x="3886201" y="2274888"/>
              <a:ext cx="73025" cy="69850"/>
            </a:xfrm>
            <a:custGeom>
              <a:avLst/>
              <a:gdLst>
                <a:gd name="T0" fmla="*/ 46 w 46"/>
                <a:gd name="T1" fmla="*/ 0 h 44"/>
                <a:gd name="T2" fmla="*/ 43 w 46"/>
                <a:gd name="T3" fmla="*/ 22 h 44"/>
                <a:gd name="T4" fmla="*/ 41 w 46"/>
                <a:gd name="T5" fmla="*/ 44 h 44"/>
                <a:gd name="T6" fmla="*/ 20 w 46"/>
                <a:gd name="T7" fmla="*/ 36 h 44"/>
                <a:gd name="T8" fmla="*/ 0 w 46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46" y="0"/>
                  </a:moveTo>
                  <a:lnTo>
                    <a:pt x="43" y="22"/>
                  </a:lnTo>
                  <a:lnTo>
                    <a:pt x="41" y="44"/>
                  </a:lnTo>
                  <a:lnTo>
                    <a:pt x="20" y="36"/>
                  </a:lnTo>
                  <a:lnTo>
                    <a:pt x="0" y="26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52" name="Freeform 182"/>
            <p:cNvSpPr/>
            <p:nvPr/>
          </p:nvSpPr>
          <p:spPr bwMode="auto">
            <a:xfrm>
              <a:off x="3586163" y="2193926"/>
              <a:ext cx="211138" cy="546100"/>
            </a:xfrm>
            <a:custGeom>
              <a:avLst/>
              <a:gdLst>
                <a:gd name="T0" fmla="*/ 139 w 140"/>
                <a:gd name="T1" fmla="*/ 104 h 361"/>
                <a:gd name="T2" fmla="*/ 127 w 140"/>
                <a:gd name="T3" fmla="*/ 37 h 361"/>
                <a:gd name="T4" fmla="*/ 13 w 140"/>
                <a:gd name="T5" fmla="*/ 37 h 361"/>
                <a:gd name="T6" fmla="*/ 1 w 140"/>
                <a:gd name="T7" fmla="*/ 104 h 361"/>
                <a:gd name="T8" fmla="*/ 1 w 140"/>
                <a:gd name="T9" fmla="*/ 313 h 361"/>
                <a:gd name="T10" fmla="*/ 1 w 140"/>
                <a:gd name="T11" fmla="*/ 314 h 361"/>
                <a:gd name="T12" fmla="*/ 1 w 140"/>
                <a:gd name="T13" fmla="*/ 316 h 361"/>
                <a:gd name="T14" fmla="*/ 29 w 140"/>
                <a:gd name="T15" fmla="*/ 361 h 361"/>
                <a:gd name="T16" fmla="*/ 49 w 140"/>
                <a:gd name="T17" fmla="*/ 344 h 361"/>
                <a:gd name="T18" fmla="*/ 70 w 140"/>
                <a:gd name="T19" fmla="*/ 361 h 361"/>
                <a:gd name="T20" fmla="*/ 91 w 140"/>
                <a:gd name="T21" fmla="*/ 344 h 361"/>
                <a:gd name="T22" fmla="*/ 111 w 140"/>
                <a:gd name="T23" fmla="*/ 361 h 361"/>
                <a:gd name="T24" fmla="*/ 139 w 140"/>
                <a:gd name="T25" fmla="*/ 316 h 361"/>
                <a:gd name="T26" fmla="*/ 139 w 140"/>
                <a:gd name="T27" fmla="*/ 314 h 361"/>
                <a:gd name="T28" fmla="*/ 139 w 140"/>
                <a:gd name="T29" fmla="*/ 313 h 361"/>
                <a:gd name="T30" fmla="*/ 139 w 140"/>
                <a:gd name="T31" fmla="*/ 10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361">
                  <a:moveTo>
                    <a:pt x="139" y="104"/>
                  </a:moveTo>
                  <a:cubicBezTo>
                    <a:pt x="139" y="90"/>
                    <a:pt x="140" y="55"/>
                    <a:pt x="127" y="37"/>
                  </a:cubicBezTo>
                  <a:cubicBezTo>
                    <a:pt x="101" y="0"/>
                    <a:pt x="39" y="0"/>
                    <a:pt x="13" y="37"/>
                  </a:cubicBezTo>
                  <a:cubicBezTo>
                    <a:pt x="0" y="55"/>
                    <a:pt x="1" y="90"/>
                    <a:pt x="1" y="104"/>
                  </a:cubicBezTo>
                  <a:cubicBezTo>
                    <a:pt x="1" y="193"/>
                    <a:pt x="1" y="224"/>
                    <a:pt x="1" y="313"/>
                  </a:cubicBezTo>
                  <a:cubicBezTo>
                    <a:pt x="1" y="314"/>
                    <a:pt x="1" y="314"/>
                    <a:pt x="1" y="314"/>
                  </a:cubicBezTo>
                  <a:cubicBezTo>
                    <a:pt x="1" y="315"/>
                    <a:pt x="1" y="315"/>
                    <a:pt x="1" y="316"/>
                  </a:cubicBezTo>
                  <a:cubicBezTo>
                    <a:pt x="0" y="340"/>
                    <a:pt x="13" y="361"/>
                    <a:pt x="29" y="361"/>
                  </a:cubicBezTo>
                  <a:cubicBezTo>
                    <a:pt x="37" y="361"/>
                    <a:pt x="44" y="355"/>
                    <a:pt x="49" y="344"/>
                  </a:cubicBezTo>
                  <a:cubicBezTo>
                    <a:pt x="55" y="354"/>
                    <a:pt x="62" y="361"/>
                    <a:pt x="70" y="361"/>
                  </a:cubicBezTo>
                  <a:cubicBezTo>
                    <a:pt x="78" y="361"/>
                    <a:pt x="86" y="354"/>
                    <a:pt x="91" y="344"/>
                  </a:cubicBezTo>
                  <a:cubicBezTo>
                    <a:pt x="96" y="355"/>
                    <a:pt x="103" y="361"/>
                    <a:pt x="111" y="361"/>
                  </a:cubicBezTo>
                  <a:cubicBezTo>
                    <a:pt x="127" y="361"/>
                    <a:pt x="140" y="340"/>
                    <a:pt x="139" y="316"/>
                  </a:cubicBezTo>
                  <a:cubicBezTo>
                    <a:pt x="139" y="315"/>
                    <a:pt x="139" y="315"/>
                    <a:pt x="139" y="314"/>
                  </a:cubicBezTo>
                  <a:cubicBezTo>
                    <a:pt x="139" y="314"/>
                    <a:pt x="139" y="314"/>
                    <a:pt x="139" y="313"/>
                  </a:cubicBezTo>
                  <a:cubicBezTo>
                    <a:pt x="139" y="224"/>
                    <a:pt x="139" y="193"/>
                    <a:pt x="139" y="104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53" name="Rectangle 183"/>
            <p:cNvSpPr>
              <a:spLocks noChangeArrowheads="1"/>
            </p:cNvSpPr>
            <p:nvPr/>
          </p:nvSpPr>
          <p:spPr bwMode="auto">
            <a:xfrm>
              <a:off x="3656013" y="2151063"/>
              <a:ext cx="73025" cy="47625"/>
            </a:xfrm>
            <a:prstGeom prst="rect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54" name="Line 184"/>
            <p:cNvSpPr>
              <a:spLocks noChangeShapeType="1"/>
            </p:cNvSpPr>
            <p:nvPr/>
          </p:nvSpPr>
          <p:spPr bwMode="auto">
            <a:xfrm flipH="1">
              <a:off x="3795713" y="2338388"/>
              <a:ext cx="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55" name="Line 185"/>
            <p:cNvSpPr>
              <a:spLocks noChangeShapeType="1"/>
            </p:cNvSpPr>
            <p:nvPr/>
          </p:nvSpPr>
          <p:spPr bwMode="auto">
            <a:xfrm flipH="1">
              <a:off x="3586163" y="2338388"/>
              <a:ext cx="0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56" name="Freeform 186"/>
            <p:cNvSpPr/>
            <p:nvPr/>
          </p:nvSpPr>
          <p:spPr bwMode="auto">
            <a:xfrm>
              <a:off x="3587751" y="2332038"/>
              <a:ext cx="207963" cy="306388"/>
            </a:xfrm>
            <a:custGeom>
              <a:avLst/>
              <a:gdLst>
                <a:gd name="T0" fmla="*/ 0 w 138"/>
                <a:gd name="T1" fmla="*/ 13 h 203"/>
                <a:gd name="T2" fmla="*/ 0 w 138"/>
                <a:gd name="T3" fmla="*/ 203 h 203"/>
                <a:gd name="T4" fmla="*/ 138 w 138"/>
                <a:gd name="T5" fmla="*/ 203 h 203"/>
                <a:gd name="T6" fmla="*/ 138 w 138"/>
                <a:gd name="T7" fmla="*/ 13 h 203"/>
                <a:gd name="T8" fmla="*/ 138 w 138"/>
                <a:gd name="T9" fmla="*/ 0 h 203"/>
                <a:gd name="T10" fmla="*/ 0 w 138"/>
                <a:gd name="T11" fmla="*/ 0 h 203"/>
                <a:gd name="T12" fmla="*/ 0 w 138"/>
                <a:gd name="T13" fmla="*/ 1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3">
                  <a:moveTo>
                    <a:pt x="0" y="13"/>
                  </a:moveTo>
                  <a:cubicBezTo>
                    <a:pt x="0" y="96"/>
                    <a:pt x="0" y="128"/>
                    <a:pt x="0" y="203"/>
                  </a:cubicBezTo>
                  <a:cubicBezTo>
                    <a:pt x="138" y="203"/>
                    <a:pt x="138" y="203"/>
                    <a:pt x="138" y="203"/>
                  </a:cubicBezTo>
                  <a:cubicBezTo>
                    <a:pt x="138" y="128"/>
                    <a:pt x="138" y="96"/>
                    <a:pt x="138" y="13"/>
                  </a:cubicBezTo>
                  <a:cubicBezTo>
                    <a:pt x="138" y="10"/>
                    <a:pt x="138" y="5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0"/>
                    <a:pt x="0" y="13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57" name="Oval 187"/>
            <p:cNvSpPr>
              <a:spLocks noChangeArrowheads="1"/>
            </p:cNvSpPr>
            <p:nvPr/>
          </p:nvSpPr>
          <p:spPr bwMode="auto">
            <a:xfrm>
              <a:off x="3644901" y="2403476"/>
              <a:ext cx="93663" cy="93663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58" name="Line 188"/>
            <p:cNvSpPr>
              <a:spLocks noChangeShapeType="1"/>
            </p:cNvSpPr>
            <p:nvPr/>
          </p:nvSpPr>
          <p:spPr bwMode="auto">
            <a:xfrm>
              <a:off x="3633788" y="2533651"/>
              <a:ext cx="11747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</p:grpSp>
      <p:grpSp>
        <p:nvGrpSpPr>
          <p:cNvPr id="71" name="Группа 70"/>
          <p:cNvGrpSpPr>
            <a:grpSpLocks noChangeAspect="1"/>
          </p:cNvGrpSpPr>
          <p:nvPr/>
        </p:nvGrpSpPr>
        <p:grpSpPr>
          <a:xfrm>
            <a:off x="6111763" y="2945264"/>
            <a:ext cx="340592" cy="360000"/>
            <a:chOff x="1677988" y="1149351"/>
            <a:chExt cx="514350" cy="588963"/>
          </a:xfrm>
        </p:grpSpPr>
        <p:sp>
          <p:nvSpPr>
            <p:cNvPr id="72" name="Freeform 154"/>
            <p:cNvSpPr/>
            <p:nvPr/>
          </p:nvSpPr>
          <p:spPr bwMode="auto">
            <a:xfrm>
              <a:off x="1855788" y="1317626"/>
              <a:ext cx="160338" cy="227013"/>
            </a:xfrm>
            <a:custGeom>
              <a:avLst/>
              <a:gdLst>
                <a:gd name="T0" fmla="*/ 53 w 106"/>
                <a:gd name="T1" fmla="*/ 0 h 151"/>
                <a:gd name="T2" fmla="*/ 0 w 106"/>
                <a:gd name="T3" fmla="*/ 76 h 151"/>
                <a:gd name="T4" fmla="*/ 53 w 106"/>
                <a:gd name="T5" fmla="*/ 151 h 151"/>
                <a:gd name="T6" fmla="*/ 106 w 106"/>
                <a:gd name="T7" fmla="*/ 76 h 151"/>
                <a:gd name="T8" fmla="*/ 53 w 10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51">
                  <a:moveTo>
                    <a:pt x="53" y="0"/>
                  </a:moveTo>
                  <a:cubicBezTo>
                    <a:pt x="22" y="11"/>
                    <a:pt x="0" y="41"/>
                    <a:pt x="0" y="76"/>
                  </a:cubicBezTo>
                  <a:cubicBezTo>
                    <a:pt x="0" y="110"/>
                    <a:pt x="22" y="140"/>
                    <a:pt x="53" y="151"/>
                  </a:cubicBezTo>
                  <a:cubicBezTo>
                    <a:pt x="84" y="140"/>
                    <a:pt x="106" y="110"/>
                    <a:pt x="106" y="76"/>
                  </a:cubicBezTo>
                  <a:cubicBezTo>
                    <a:pt x="106" y="41"/>
                    <a:pt x="84" y="11"/>
                    <a:pt x="53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73" name="Line 155"/>
            <p:cNvSpPr>
              <a:spLocks noChangeShapeType="1"/>
            </p:cNvSpPr>
            <p:nvPr/>
          </p:nvSpPr>
          <p:spPr bwMode="auto">
            <a:xfrm flipH="1">
              <a:off x="1935163" y="1317626"/>
              <a:ext cx="0" cy="22066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74" name="Line 156"/>
            <p:cNvSpPr>
              <a:spLocks noChangeShapeType="1"/>
            </p:cNvSpPr>
            <p:nvPr/>
          </p:nvSpPr>
          <p:spPr bwMode="auto">
            <a:xfrm flipH="1">
              <a:off x="1935163" y="1544638"/>
              <a:ext cx="0" cy="2540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75" name="Line 157"/>
            <p:cNvSpPr>
              <a:spLocks noChangeShapeType="1"/>
            </p:cNvSpPr>
            <p:nvPr/>
          </p:nvSpPr>
          <p:spPr bwMode="auto">
            <a:xfrm flipH="1">
              <a:off x="1938338" y="1371601"/>
              <a:ext cx="53975" cy="4921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76" name="Line 158"/>
            <p:cNvSpPr>
              <a:spLocks noChangeShapeType="1"/>
            </p:cNvSpPr>
            <p:nvPr/>
          </p:nvSpPr>
          <p:spPr bwMode="auto">
            <a:xfrm flipH="1">
              <a:off x="1936751" y="1427163"/>
              <a:ext cx="76200" cy="6826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77" name="Line 159"/>
            <p:cNvSpPr>
              <a:spLocks noChangeShapeType="1"/>
            </p:cNvSpPr>
            <p:nvPr/>
          </p:nvSpPr>
          <p:spPr bwMode="auto">
            <a:xfrm>
              <a:off x="1876426" y="1371601"/>
              <a:ext cx="55563" cy="4921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78" name="Line 160"/>
            <p:cNvSpPr>
              <a:spLocks noChangeShapeType="1"/>
            </p:cNvSpPr>
            <p:nvPr/>
          </p:nvSpPr>
          <p:spPr bwMode="auto">
            <a:xfrm>
              <a:off x="1857376" y="1427163"/>
              <a:ext cx="74613" cy="6826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79" name="Freeform 161"/>
            <p:cNvSpPr/>
            <p:nvPr/>
          </p:nvSpPr>
          <p:spPr bwMode="auto">
            <a:xfrm>
              <a:off x="1677988" y="1149351"/>
              <a:ext cx="320675" cy="534988"/>
            </a:xfrm>
            <a:custGeom>
              <a:avLst/>
              <a:gdLst>
                <a:gd name="T0" fmla="*/ 181 w 212"/>
                <a:gd name="T1" fmla="*/ 21 h 354"/>
                <a:gd name="T2" fmla="*/ 151 w 212"/>
                <a:gd name="T3" fmla="*/ 0 h 354"/>
                <a:gd name="T4" fmla="*/ 151 w 212"/>
                <a:gd name="T5" fmla="*/ 21 h 354"/>
                <a:gd name="T6" fmla="*/ 0 w 212"/>
                <a:gd name="T7" fmla="*/ 200 h 354"/>
                <a:gd name="T8" fmla="*/ 84 w 212"/>
                <a:gd name="T9" fmla="*/ 354 h 354"/>
                <a:gd name="T10" fmla="*/ 104 w 212"/>
                <a:gd name="T11" fmla="*/ 323 h 354"/>
                <a:gd name="T12" fmla="*/ 36 w 212"/>
                <a:gd name="T13" fmla="*/ 200 h 354"/>
                <a:gd name="T14" fmla="*/ 151 w 212"/>
                <a:gd name="T15" fmla="*/ 57 h 354"/>
                <a:gd name="T16" fmla="*/ 151 w 212"/>
                <a:gd name="T17" fmla="*/ 86 h 354"/>
                <a:gd name="T18" fmla="*/ 181 w 212"/>
                <a:gd name="T19" fmla="*/ 64 h 354"/>
                <a:gd name="T20" fmla="*/ 212 w 212"/>
                <a:gd name="T21" fmla="*/ 43 h 354"/>
                <a:gd name="T22" fmla="*/ 181 w 212"/>
                <a:gd name="T23" fmla="*/ 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54">
                  <a:moveTo>
                    <a:pt x="181" y="21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65" y="35"/>
                    <a:pt x="0" y="110"/>
                    <a:pt x="0" y="200"/>
                  </a:cubicBezTo>
                  <a:cubicBezTo>
                    <a:pt x="0" y="263"/>
                    <a:pt x="31" y="320"/>
                    <a:pt x="84" y="354"/>
                  </a:cubicBezTo>
                  <a:cubicBezTo>
                    <a:pt x="104" y="323"/>
                    <a:pt x="104" y="323"/>
                    <a:pt x="104" y="323"/>
                  </a:cubicBezTo>
                  <a:cubicBezTo>
                    <a:pt x="61" y="296"/>
                    <a:pt x="36" y="250"/>
                    <a:pt x="36" y="200"/>
                  </a:cubicBezTo>
                  <a:cubicBezTo>
                    <a:pt x="36" y="130"/>
                    <a:pt x="85" y="72"/>
                    <a:pt x="151" y="57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212" y="43"/>
                    <a:pt x="212" y="43"/>
                    <a:pt x="212" y="43"/>
                  </a:cubicBezTo>
                  <a:lnTo>
                    <a:pt x="181" y="21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80" name="Freeform 162"/>
            <p:cNvSpPr/>
            <p:nvPr/>
          </p:nvSpPr>
          <p:spPr bwMode="auto">
            <a:xfrm>
              <a:off x="1871663" y="1203326"/>
              <a:ext cx="320675" cy="534988"/>
            </a:xfrm>
            <a:custGeom>
              <a:avLst/>
              <a:gdLst>
                <a:gd name="T0" fmla="*/ 30 w 212"/>
                <a:gd name="T1" fmla="*/ 332 h 354"/>
                <a:gd name="T2" fmla="*/ 61 w 212"/>
                <a:gd name="T3" fmla="*/ 354 h 354"/>
                <a:gd name="T4" fmla="*/ 61 w 212"/>
                <a:gd name="T5" fmla="*/ 333 h 354"/>
                <a:gd name="T6" fmla="*/ 212 w 212"/>
                <a:gd name="T7" fmla="*/ 154 h 354"/>
                <a:gd name="T8" fmla="*/ 127 w 212"/>
                <a:gd name="T9" fmla="*/ 0 h 354"/>
                <a:gd name="T10" fmla="*/ 108 w 212"/>
                <a:gd name="T11" fmla="*/ 30 h 354"/>
                <a:gd name="T12" fmla="*/ 176 w 212"/>
                <a:gd name="T13" fmla="*/ 154 h 354"/>
                <a:gd name="T14" fmla="*/ 61 w 212"/>
                <a:gd name="T15" fmla="*/ 296 h 354"/>
                <a:gd name="T16" fmla="*/ 61 w 212"/>
                <a:gd name="T17" fmla="*/ 268 h 354"/>
                <a:gd name="T18" fmla="*/ 30 w 212"/>
                <a:gd name="T19" fmla="*/ 289 h 354"/>
                <a:gd name="T20" fmla="*/ 0 w 212"/>
                <a:gd name="T21" fmla="*/ 311 h 354"/>
                <a:gd name="T22" fmla="*/ 30 w 212"/>
                <a:gd name="T23" fmla="*/ 33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54">
                  <a:moveTo>
                    <a:pt x="30" y="332"/>
                  </a:moveTo>
                  <a:cubicBezTo>
                    <a:pt x="61" y="354"/>
                    <a:pt x="61" y="354"/>
                    <a:pt x="61" y="354"/>
                  </a:cubicBezTo>
                  <a:cubicBezTo>
                    <a:pt x="61" y="333"/>
                    <a:pt x="61" y="333"/>
                    <a:pt x="61" y="333"/>
                  </a:cubicBezTo>
                  <a:cubicBezTo>
                    <a:pt x="146" y="318"/>
                    <a:pt x="212" y="243"/>
                    <a:pt x="212" y="154"/>
                  </a:cubicBezTo>
                  <a:cubicBezTo>
                    <a:pt x="212" y="91"/>
                    <a:pt x="180" y="33"/>
                    <a:pt x="127" y="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50" y="57"/>
                    <a:pt x="176" y="103"/>
                    <a:pt x="176" y="154"/>
                  </a:cubicBezTo>
                  <a:cubicBezTo>
                    <a:pt x="176" y="223"/>
                    <a:pt x="126" y="282"/>
                    <a:pt x="61" y="296"/>
                  </a:cubicBezTo>
                  <a:cubicBezTo>
                    <a:pt x="61" y="268"/>
                    <a:pt x="61" y="268"/>
                    <a:pt x="61" y="268"/>
                  </a:cubicBezTo>
                  <a:cubicBezTo>
                    <a:pt x="30" y="289"/>
                    <a:pt x="30" y="289"/>
                    <a:pt x="30" y="289"/>
                  </a:cubicBezTo>
                  <a:cubicBezTo>
                    <a:pt x="0" y="311"/>
                    <a:pt x="0" y="311"/>
                    <a:pt x="0" y="311"/>
                  </a:cubicBezTo>
                  <a:lnTo>
                    <a:pt x="30" y="332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</p:grpSp>
      <p:grpSp>
        <p:nvGrpSpPr>
          <p:cNvPr id="81" name="Группа 80"/>
          <p:cNvGrpSpPr>
            <a:grpSpLocks noChangeAspect="1"/>
          </p:cNvGrpSpPr>
          <p:nvPr/>
        </p:nvGrpSpPr>
        <p:grpSpPr>
          <a:xfrm>
            <a:off x="2711625" y="3143264"/>
            <a:ext cx="359380" cy="324000"/>
            <a:chOff x="733425" y="2184400"/>
            <a:chExt cx="612775" cy="552450"/>
          </a:xfrm>
        </p:grpSpPr>
        <p:sp>
          <p:nvSpPr>
            <p:cNvPr id="82" name="Freeform 217"/>
            <p:cNvSpPr/>
            <p:nvPr/>
          </p:nvSpPr>
          <p:spPr bwMode="auto">
            <a:xfrm>
              <a:off x="1133475" y="2366963"/>
              <a:ext cx="212725" cy="212725"/>
            </a:xfrm>
            <a:custGeom>
              <a:avLst/>
              <a:gdLst>
                <a:gd name="T0" fmla="*/ 79 w 140"/>
                <a:gd name="T1" fmla="*/ 0 h 141"/>
                <a:gd name="T2" fmla="*/ 115 w 140"/>
                <a:gd name="T3" fmla="*/ 62 h 141"/>
                <a:gd name="T4" fmla="*/ 69 w 140"/>
                <a:gd name="T5" fmla="*/ 141 h 141"/>
                <a:gd name="T6" fmla="*/ 0 w 140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41">
                  <a:moveTo>
                    <a:pt x="79" y="0"/>
                  </a:moveTo>
                  <a:cubicBezTo>
                    <a:pt x="92" y="23"/>
                    <a:pt x="105" y="45"/>
                    <a:pt x="115" y="62"/>
                  </a:cubicBezTo>
                  <a:cubicBezTo>
                    <a:pt x="140" y="105"/>
                    <a:pt x="119" y="141"/>
                    <a:pt x="69" y="141"/>
                  </a:cubicBezTo>
                  <a:cubicBezTo>
                    <a:pt x="19" y="141"/>
                    <a:pt x="50" y="141"/>
                    <a:pt x="0" y="141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83" name="Freeform 218"/>
            <p:cNvSpPr/>
            <p:nvPr/>
          </p:nvSpPr>
          <p:spPr bwMode="auto">
            <a:xfrm>
              <a:off x="1130300" y="2536825"/>
              <a:ext cx="55563" cy="85725"/>
            </a:xfrm>
            <a:custGeom>
              <a:avLst/>
              <a:gdLst>
                <a:gd name="T0" fmla="*/ 35 w 35"/>
                <a:gd name="T1" fmla="*/ 54 h 54"/>
                <a:gd name="T2" fmla="*/ 18 w 35"/>
                <a:gd name="T3" fmla="*/ 41 h 54"/>
                <a:gd name="T4" fmla="*/ 0 w 35"/>
                <a:gd name="T5" fmla="*/ 27 h 54"/>
                <a:gd name="T6" fmla="*/ 18 w 35"/>
                <a:gd name="T7" fmla="*/ 13 h 54"/>
                <a:gd name="T8" fmla="*/ 35 w 3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4">
                  <a:moveTo>
                    <a:pt x="35" y="54"/>
                  </a:moveTo>
                  <a:lnTo>
                    <a:pt x="18" y="41"/>
                  </a:lnTo>
                  <a:lnTo>
                    <a:pt x="0" y="27"/>
                  </a:lnTo>
                  <a:lnTo>
                    <a:pt x="18" y="13"/>
                  </a:ln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84" name="Freeform 219"/>
            <p:cNvSpPr/>
            <p:nvPr/>
          </p:nvSpPr>
          <p:spPr bwMode="auto">
            <a:xfrm>
              <a:off x="1008063" y="2184400"/>
              <a:ext cx="231775" cy="157162"/>
            </a:xfrm>
            <a:custGeom>
              <a:avLst/>
              <a:gdLst>
                <a:gd name="T0" fmla="*/ 0 w 153"/>
                <a:gd name="T1" fmla="*/ 90 h 104"/>
                <a:gd name="T2" fmla="*/ 27 w 153"/>
                <a:gd name="T3" fmla="*/ 44 h 104"/>
                <a:gd name="T4" fmla="*/ 118 w 153"/>
                <a:gd name="T5" fmla="*/ 44 h 104"/>
                <a:gd name="T6" fmla="*/ 153 w 153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04">
                  <a:moveTo>
                    <a:pt x="0" y="90"/>
                  </a:moveTo>
                  <a:cubicBezTo>
                    <a:pt x="10" y="73"/>
                    <a:pt x="19" y="57"/>
                    <a:pt x="27" y="44"/>
                  </a:cubicBezTo>
                  <a:cubicBezTo>
                    <a:pt x="52" y="0"/>
                    <a:pt x="93" y="0"/>
                    <a:pt x="118" y="44"/>
                  </a:cubicBezTo>
                  <a:cubicBezTo>
                    <a:pt x="143" y="87"/>
                    <a:pt x="128" y="60"/>
                    <a:pt x="153" y="104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85" name="Freeform 220"/>
            <p:cNvSpPr/>
            <p:nvPr/>
          </p:nvSpPr>
          <p:spPr bwMode="auto">
            <a:xfrm>
              <a:off x="1176338" y="2274888"/>
              <a:ext cx="74613" cy="69850"/>
            </a:xfrm>
            <a:custGeom>
              <a:avLst/>
              <a:gdLst>
                <a:gd name="T0" fmla="*/ 47 w 47"/>
                <a:gd name="T1" fmla="*/ 0 h 44"/>
                <a:gd name="T2" fmla="*/ 44 w 47"/>
                <a:gd name="T3" fmla="*/ 22 h 44"/>
                <a:gd name="T4" fmla="*/ 41 w 47"/>
                <a:gd name="T5" fmla="*/ 44 h 44"/>
                <a:gd name="T6" fmla="*/ 20 w 47"/>
                <a:gd name="T7" fmla="*/ 36 h 44"/>
                <a:gd name="T8" fmla="*/ 0 w 47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47" y="0"/>
                  </a:moveTo>
                  <a:lnTo>
                    <a:pt x="44" y="22"/>
                  </a:lnTo>
                  <a:lnTo>
                    <a:pt x="41" y="44"/>
                  </a:lnTo>
                  <a:lnTo>
                    <a:pt x="20" y="36"/>
                  </a:lnTo>
                  <a:lnTo>
                    <a:pt x="0" y="26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86" name="Freeform 221"/>
            <p:cNvSpPr/>
            <p:nvPr/>
          </p:nvSpPr>
          <p:spPr bwMode="auto">
            <a:xfrm>
              <a:off x="773113" y="2281238"/>
              <a:ext cx="304800" cy="417512"/>
            </a:xfrm>
            <a:custGeom>
              <a:avLst/>
              <a:gdLst>
                <a:gd name="T0" fmla="*/ 167 w 192"/>
                <a:gd name="T1" fmla="*/ 263 h 263"/>
                <a:gd name="T2" fmla="*/ 192 w 192"/>
                <a:gd name="T3" fmla="*/ 263 h 263"/>
                <a:gd name="T4" fmla="*/ 192 w 192"/>
                <a:gd name="T5" fmla="*/ 210 h 263"/>
                <a:gd name="T6" fmla="*/ 192 w 192"/>
                <a:gd name="T7" fmla="*/ 141 h 263"/>
                <a:gd name="T8" fmla="*/ 192 w 192"/>
                <a:gd name="T9" fmla="*/ 0 h 263"/>
                <a:gd name="T10" fmla="*/ 0 w 192"/>
                <a:gd name="T11" fmla="*/ 0 h 263"/>
                <a:gd name="T12" fmla="*/ 0 w 192"/>
                <a:gd name="T13" fmla="*/ 2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63">
                  <a:moveTo>
                    <a:pt x="167" y="263"/>
                  </a:moveTo>
                  <a:lnTo>
                    <a:pt x="192" y="263"/>
                  </a:lnTo>
                  <a:lnTo>
                    <a:pt x="192" y="210"/>
                  </a:lnTo>
                  <a:lnTo>
                    <a:pt x="192" y="141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87" name="Freeform 222"/>
            <p:cNvSpPr/>
            <p:nvPr/>
          </p:nvSpPr>
          <p:spPr bwMode="auto">
            <a:xfrm>
              <a:off x="733425" y="2319338"/>
              <a:ext cx="304800" cy="417512"/>
            </a:xfrm>
            <a:custGeom>
              <a:avLst/>
              <a:gdLst>
                <a:gd name="T0" fmla="*/ 192 w 192"/>
                <a:gd name="T1" fmla="*/ 263 h 263"/>
                <a:gd name="T2" fmla="*/ 192 w 192"/>
                <a:gd name="T3" fmla="*/ 122 h 263"/>
                <a:gd name="T4" fmla="*/ 192 w 192"/>
                <a:gd name="T5" fmla="*/ 51 h 263"/>
                <a:gd name="T6" fmla="*/ 141 w 192"/>
                <a:gd name="T7" fmla="*/ 0 h 263"/>
                <a:gd name="T8" fmla="*/ 0 w 192"/>
                <a:gd name="T9" fmla="*/ 0 h 263"/>
                <a:gd name="T10" fmla="*/ 0 w 192"/>
                <a:gd name="T11" fmla="*/ 53 h 263"/>
                <a:gd name="T12" fmla="*/ 0 w 192"/>
                <a:gd name="T13" fmla="*/ 122 h 263"/>
                <a:gd name="T14" fmla="*/ 0 w 192"/>
                <a:gd name="T15" fmla="*/ 263 h 263"/>
                <a:gd name="T16" fmla="*/ 192 w 192"/>
                <a:gd name="T1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63">
                  <a:moveTo>
                    <a:pt x="192" y="263"/>
                  </a:moveTo>
                  <a:lnTo>
                    <a:pt x="192" y="122"/>
                  </a:lnTo>
                  <a:lnTo>
                    <a:pt x="192" y="5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122"/>
                  </a:lnTo>
                  <a:lnTo>
                    <a:pt x="0" y="263"/>
                  </a:lnTo>
                  <a:lnTo>
                    <a:pt x="192" y="263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88" name="Freeform 223"/>
            <p:cNvSpPr/>
            <p:nvPr/>
          </p:nvSpPr>
          <p:spPr bwMode="auto">
            <a:xfrm>
              <a:off x="957263" y="2319338"/>
              <a:ext cx="80963" cy="80962"/>
            </a:xfrm>
            <a:custGeom>
              <a:avLst/>
              <a:gdLst>
                <a:gd name="T0" fmla="*/ 0 w 51"/>
                <a:gd name="T1" fmla="*/ 51 h 51"/>
                <a:gd name="T2" fmla="*/ 51 w 51"/>
                <a:gd name="T3" fmla="*/ 51 h 51"/>
                <a:gd name="T4" fmla="*/ 0 w 51"/>
                <a:gd name="T5" fmla="*/ 0 h 51"/>
                <a:gd name="T6" fmla="*/ 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51"/>
                  </a:moveTo>
                  <a:lnTo>
                    <a:pt x="51" y="51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</p:grpSp>
      <p:grpSp>
        <p:nvGrpSpPr>
          <p:cNvPr id="124" name="Группа 123"/>
          <p:cNvGrpSpPr>
            <a:grpSpLocks noChangeAspect="1"/>
          </p:cNvGrpSpPr>
          <p:nvPr/>
        </p:nvGrpSpPr>
        <p:grpSpPr>
          <a:xfrm>
            <a:off x="5786483" y="617524"/>
            <a:ext cx="281944" cy="360000"/>
            <a:chOff x="6318916" y="617524"/>
            <a:chExt cx="281944" cy="360000"/>
          </a:xfrm>
        </p:grpSpPr>
        <p:grpSp>
          <p:nvGrpSpPr>
            <p:cNvPr id="89" name="Группа 88"/>
            <p:cNvGrpSpPr>
              <a:grpSpLocks noChangeAspect="1"/>
            </p:cNvGrpSpPr>
            <p:nvPr/>
          </p:nvGrpSpPr>
          <p:grpSpPr>
            <a:xfrm flipH="1">
              <a:off x="6318916" y="617524"/>
              <a:ext cx="230964" cy="338295"/>
              <a:chOff x="804863" y="2513013"/>
              <a:chExt cx="269875" cy="395287"/>
            </a:xfrm>
          </p:grpSpPr>
          <p:sp>
            <p:nvSpPr>
              <p:cNvPr id="93" name="Line 88"/>
              <p:cNvSpPr>
                <a:spLocks noChangeShapeType="1"/>
              </p:cNvSpPr>
              <p:nvPr/>
            </p:nvSpPr>
            <p:spPr bwMode="auto">
              <a:xfrm flipH="1">
                <a:off x="868363" y="2908300"/>
                <a:ext cx="26988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4" name="Freeform 89"/>
              <p:cNvSpPr/>
              <p:nvPr/>
            </p:nvSpPr>
            <p:spPr bwMode="auto">
              <a:xfrm>
                <a:off x="804863" y="2601913"/>
                <a:ext cx="90488" cy="144462"/>
              </a:xfrm>
              <a:custGeom>
                <a:avLst/>
                <a:gdLst>
                  <a:gd name="T0" fmla="*/ 0 w 57"/>
                  <a:gd name="T1" fmla="*/ 91 h 91"/>
                  <a:gd name="T2" fmla="*/ 0 w 57"/>
                  <a:gd name="T3" fmla="*/ 0 h 91"/>
                  <a:gd name="T4" fmla="*/ 57 w 57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91">
                    <a:moveTo>
                      <a:pt x="0" y="91"/>
                    </a:moveTo>
                    <a:lnTo>
                      <a:pt x="0" y="0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5" name="Rectangle 90"/>
              <p:cNvSpPr>
                <a:spLocks noChangeArrowheads="1"/>
              </p:cNvSpPr>
              <p:nvPr/>
            </p:nvSpPr>
            <p:spPr bwMode="auto">
              <a:xfrm>
                <a:off x="895350" y="2513013"/>
                <a:ext cx="88900" cy="395287"/>
              </a:xfrm>
              <a:prstGeom prst="rect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6" name="Freeform 91"/>
              <p:cNvSpPr/>
              <p:nvPr/>
            </p:nvSpPr>
            <p:spPr bwMode="auto">
              <a:xfrm>
                <a:off x="984250" y="2701925"/>
                <a:ext cx="90488" cy="206375"/>
              </a:xfrm>
              <a:custGeom>
                <a:avLst/>
                <a:gdLst>
                  <a:gd name="T0" fmla="*/ 0 w 57"/>
                  <a:gd name="T1" fmla="*/ 0 h 130"/>
                  <a:gd name="T2" fmla="*/ 57 w 57"/>
                  <a:gd name="T3" fmla="*/ 0 h 130"/>
                  <a:gd name="T4" fmla="*/ 57 w 57"/>
                  <a:gd name="T5" fmla="*/ 130 h 130"/>
                  <a:gd name="T6" fmla="*/ 0 w 57"/>
                  <a:gd name="T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30">
                    <a:moveTo>
                      <a:pt x="0" y="0"/>
                    </a:moveTo>
                    <a:lnTo>
                      <a:pt x="57" y="0"/>
                    </a:lnTo>
                    <a:lnTo>
                      <a:pt x="57" y="130"/>
                    </a:lnTo>
                    <a:lnTo>
                      <a:pt x="0" y="13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97" name="Группа 96"/>
            <p:cNvGrpSpPr>
              <a:grpSpLocks noChangeAspect="1"/>
            </p:cNvGrpSpPr>
            <p:nvPr/>
          </p:nvGrpSpPr>
          <p:grpSpPr>
            <a:xfrm>
              <a:off x="6496183" y="825412"/>
              <a:ext cx="104677" cy="152112"/>
              <a:chOff x="1855788" y="1317626"/>
              <a:chExt cx="160338" cy="252412"/>
            </a:xfrm>
          </p:grpSpPr>
          <p:sp>
            <p:nvSpPr>
              <p:cNvPr id="98" name="Freeform 154"/>
              <p:cNvSpPr/>
              <p:nvPr/>
            </p:nvSpPr>
            <p:spPr bwMode="auto">
              <a:xfrm>
                <a:off x="1855788" y="1317626"/>
                <a:ext cx="160338" cy="227013"/>
              </a:xfrm>
              <a:custGeom>
                <a:avLst/>
                <a:gdLst>
                  <a:gd name="T0" fmla="*/ 53 w 106"/>
                  <a:gd name="T1" fmla="*/ 0 h 151"/>
                  <a:gd name="T2" fmla="*/ 0 w 106"/>
                  <a:gd name="T3" fmla="*/ 76 h 151"/>
                  <a:gd name="T4" fmla="*/ 53 w 106"/>
                  <a:gd name="T5" fmla="*/ 151 h 151"/>
                  <a:gd name="T6" fmla="*/ 106 w 106"/>
                  <a:gd name="T7" fmla="*/ 76 h 151"/>
                  <a:gd name="T8" fmla="*/ 53 w 106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51">
                    <a:moveTo>
                      <a:pt x="53" y="0"/>
                    </a:moveTo>
                    <a:cubicBezTo>
                      <a:pt x="22" y="11"/>
                      <a:pt x="0" y="41"/>
                      <a:pt x="0" y="76"/>
                    </a:cubicBezTo>
                    <a:cubicBezTo>
                      <a:pt x="0" y="110"/>
                      <a:pt x="22" y="140"/>
                      <a:pt x="53" y="151"/>
                    </a:cubicBezTo>
                    <a:cubicBezTo>
                      <a:pt x="84" y="140"/>
                      <a:pt x="106" y="110"/>
                      <a:pt x="106" y="76"/>
                    </a:cubicBezTo>
                    <a:cubicBezTo>
                      <a:pt x="106" y="41"/>
                      <a:pt x="84" y="11"/>
                      <a:pt x="53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99" name="Line 155"/>
              <p:cNvSpPr>
                <a:spLocks noChangeShapeType="1"/>
              </p:cNvSpPr>
              <p:nvPr/>
            </p:nvSpPr>
            <p:spPr bwMode="auto">
              <a:xfrm flipH="1">
                <a:off x="1935163" y="1317626"/>
                <a:ext cx="0" cy="220663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100" name="Line 156"/>
              <p:cNvSpPr>
                <a:spLocks noChangeShapeType="1"/>
              </p:cNvSpPr>
              <p:nvPr/>
            </p:nvSpPr>
            <p:spPr bwMode="auto">
              <a:xfrm flipH="1">
                <a:off x="1935163" y="1544638"/>
                <a:ext cx="0" cy="254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101" name="Line 157"/>
              <p:cNvSpPr>
                <a:spLocks noChangeShapeType="1"/>
              </p:cNvSpPr>
              <p:nvPr/>
            </p:nvSpPr>
            <p:spPr bwMode="auto">
              <a:xfrm flipH="1">
                <a:off x="1938338" y="1371601"/>
                <a:ext cx="53975" cy="49213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102" name="Line 158"/>
              <p:cNvSpPr>
                <a:spLocks noChangeShapeType="1"/>
              </p:cNvSpPr>
              <p:nvPr/>
            </p:nvSpPr>
            <p:spPr bwMode="auto">
              <a:xfrm flipH="1">
                <a:off x="1936751" y="1427163"/>
                <a:ext cx="76200" cy="68263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103" name="Line 159"/>
              <p:cNvSpPr>
                <a:spLocks noChangeShapeType="1"/>
              </p:cNvSpPr>
              <p:nvPr/>
            </p:nvSpPr>
            <p:spPr bwMode="auto">
              <a:xfrm>
                <a:off x="1876426" y="1371601"/>
                <a:ext cx="55563" cy="49213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104" name="Line 160"/>
              <p:cNvSpPr>
                <a:spLocks noChangeShapeType="1"/>
              </p:cNvSpPr>
              <p:nvPr/>
            </p:nvSpPr>
            <p:spPr bwMode="auto">
              <a:xfrm>
                <a:off x="1857376" y="1427163"/>
                <a:ext cx="74613" cy="68263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</p:grpSp>
      </p:grpSp>
      <p:grpSp>
        <p:nvGrpSpPr>
          <p:cNvPr id="108" name="Группа 107"/>
          <p:cNvGrpSpPr>
            <a:grpSpLocks noChangeAspect="1"/>
          </p:cNvGrpSpPr>
          <p:nvPr/>
        </p:nvGrpSpPr>
        <p:grpSpPr>
          <a:xfrm>
            <a:off x="4422531" y="4390939"/>
            <a:ext cx="382440" cy="360000"/>
            <a:chOff x="709613" y="1152526"/>
            <a:chExt cx="622301" cy="585787"/>
          </a:xfrm>
        </p:grpSpPr>
        <p:sp>
          <p:nvSpPr>
            <p:cNvPr id="109" name="Freeform 46"/>
            <p:cNvSpPr/>
            <p:nvPr/>
          </p:nvSpPr>
          <p:spPr bwMode="auto">
            <a:xfrm>
              <a:off x="750888" y="1565276"/>
              <a:ext cx="223838" cy="138113"/>
            </a:xfrm>
            <a:custGeom>
              <a:avLst/>
              <a:gdLst>
                <a:gd name="T0" fmla="*/ 0 w 148"/>
                <a:gd name="T1" fmla="*/ 0 h 91"/>
                <a:gd name="T2" fmla="*/ 39 w 148"/>
                <a:gd name="T3" fmla="*/ 69 h 91"/>
                <a:gd name="T4" fmla="*/ 40 w 148"/>
                <a:gd name="T5" fmla="*/ 71 h 91"/>
                <a:gd name="T6" fmla="*/ 75 w 148"/>
                <a:gd name="T7" fmla="*/ 91 h 91"/>
                <a:gd name="T8" fmla="*/ 148 w 148"/>
                <a:gd name="T9" fmla="*/ 91 h 91"/>
                <a:gd name="T10" fmla="*/ 148 w 148"/>
                <a:gd name="T11" fmla="*/ 0 h 91"/>
                <a:gd name="T12" fmla="*/ 43 w 148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91">
                  <a:moveTo>
                    <a:pt x="0" y="0"/>
                  </a:moveTo>
                  <a:cubicBezTo>
                    <a:pt x="39" y="69"/>
                    <a:pt x="39" y="69"/>
                    <a:pt x="39" y="69"/>
                  </a:cubicBezTo>
                  <a:cubicBezTo>
                    <a:pt x="40" y="70"/>
                    <a:pt x="40" y="70"/>
                    <a:pt x="40" y="71"/>
                  </a:cubicBezTo>
                  <a:cubicBezTo>
                    <a:pt x="47" y="83"/>
                    <a:pt x="60" y="91"/>
                    <a:pt x="75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110" name="Freeform 47"/>
            <p:cNvSpPr/>
            <p:nvPr/>
          </p:nvSpPr>
          <p:spPr bwMode="auto">
            <a:xfrm>
              <a:off x="1146176" y="1358901"/>
              <a:ext cx="185738" cy="263525"/>
            </a:xfrm>
            <a:custGeom>
              <a:avLst/>
              <a:gdLst>
                <a:gd name="T0" fmla="*/ 75 w 123"/>
                <a:gd name="T1" fmla="*/ 174 h 174"/>
                <a:gd name="T2" fmla="*/ 114 w 123"/>
                <a:gd name="T3" fmla="*/ 105 h 174"/>
                <a:gd name="T4" fmla="*/ 115 w 123"/>
                <a:gd name="T5" fmla="*/ 103 h 174"/>
                <a:gd name="T6" fmla="*/ 115 w 123"/>
                <a:gd name="T7" fmla="*/ 63 h 174"/>
                <a:gd name="T8" fmla="*/ 79 w 123"/>
                <a:gd name="T9" fmla="*/ 0 h 174"/>
                <a:gd name="T10" fmla="*/ 0 w 123"/>
                <a:gd name="T11" fmla="*/ 45 h 174"/>
                <a:gd name="T12" fmla="*/ 52 w 123"/>
                <a:gd name="T13" fmla="*/ 1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74">
                  <a:moveTo>
                    <a:pt x="75" y="174"/>
                  </a:moveTo>
                  <a:cubicBezTo>
                    <a:pt x="114" y="105"/>
                    <a:pt x="114" y="105"/>
                    <a:pt x="114" y="105"/>
                  </a:cubicBezTo>
                  <a:cubicBezTo>
                    <a:pt x="115" y="104"/>
                    <a:pt x="115" y="104"/>
                    <a:pt x="115" y="103"/>
                  </a:cubicBezTo>
                  <a:cubicBezTo>
                    <a:pt x="122" y="91"/>
                    <a:pt x="123" y="76"/>
                    <a:pt x="115" y="63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2" y="135"/>
                    <a:pt x="52" y="135"/>
                    <a:pt x="52" y="135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111" name="Freeform 48"/>
            <p:cNvSpPr/>
            <p:nvPr/>
          </p:nvSpPr>
          <p:spPr bwMode="auto">
            <a:xfrm>
              <a:off x="822326" y="1152526"/>
              <a:ext cx="231775" cy="195263"/>
            </a:xfrm>
            <a:custGeom>
              <a:avLst/>
              <a:gdLst>
                <a:gd name="T0" fmla="*/ 153 w 153"/>
                <a:gd name="T1" fmla="*/ 0 h 129"/>
                <a:gd name="T2" fmla="*/ 74 w 153"/>
                <a:gd name="T3" fmla="*/ 0 h 129"/>
                <a:gd name="T4" fmla="*/ 72 w 153"/>
                <a:gd name="T5" fmla="*/ 0 h 129"/>
                <a:gd name="T6" fmla="*/ 37 w 153"/>
                <a:gd name="T7" fmla="*/ 20 h 129"/>
                <a:gd name="T8" fmla="*/ 0 w 153"/>
                <a:gd name="T9" fmla="*/ 83 h 129"/>
                <a:gd name="T10" fmla="*/ 79 w 153"/>
                <a:gd name="T11" fmla="*/ 129 h 129"/>
                <a:gd name="T12" fmla="*/ 132 w 153"/>
                <a:gd name="T13" fmla="*/ 3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29">
                  <a:moveTo>
                    <a:pt x="153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2" y="0"/>
                    <a:pt x="72" y="0"/>
                  </a:cubicBezTo>
                  <a:cubicBezTo>
                    <a:pt x="58" y="0"/>
                    <a:pt x="44" y="7"/>
                    <a:pt x="37" y="2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132" y="38"/>
                    <a:pt x="132" y="38"/>
                    <a:pt x="132" y="38"/>
                  </a:cubicBez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112" name="Freeform 49"/>
            <p:cNvSpPr/>
            <p:nvPr/>
          </p:nvSpPr>
          <p:spPr bwMode="auto">
            <a:xfrm>
              <a:off x="709613" y="1317626"/>
              <a:ext cx="217488" cy="322263"/>
            </a:xfrm>
            <a:custGeom>
              <a:avLst/>
              <a:gdLst>
                <a:gd name="T0" fmla="*/ 144 w 144"/>
                <a:gd name="T1" fmla="*/ 77 h 214"/>
                <a:gd name="T2" fmla="*/ 128 w 144"/>
                <a:gd name="T3" fmla="*/ 39 h 214"/>
                <a:gd name="T4" fmla="*/ 111 w 144"/>
                <a:gd name="T5" fmla="*/ 0 h 214"/>
                <a:gd name="T6" fmla="*/ 69 w 144"/>
                <a:gd name="T7" fmla="*/ 5 h 214"/>
                <a:gd name="T8" fmla="*/ 27 w 144"/>
                <a:gd name="T9" fmla="*/ 10 h 214"/>
                <a:gd name="T10" fmla="*/ 47 w 144"/>
                <a:gd name="T11" fmla="*/ 22 h 214"/>
                <a:gd name="T12" fmla="*/ 9 w 144"/>
                <a:gd name="T13" fmla="*/ 89 h 214"/>
                <a:gd name="T14" fmla="*/ 8 w 144"/>
                <a:gd name="T15" fmla="*/ 90 h 214"/>
                <a:gd name="T16" fmla="*/ 7 w 144"/>
                <a:gd name="T17" fmla="*/ 131 h 214"/>
                <a:gd name="T18" fmla="*/ 55 w 144"/>
                <a:gd name="T19" fmla="*/ 214 h 214"/>
                <a:gd name="T20" fmla="*/ 62 w 144"/>
                <a:gd name="T21" fmla="*/ 179 h 214"/>
                <a:gd name="T22" fmla="*/ 63 w 144"/>
                <a:gd name="T23" fmla="*/ 177 h 214"/>
                <a:gd name="T24" fmla="*/ 127 w 144"/>
                <a:gd name="T25" fmla="*/ 68 h 214"/>
                <a:gd name="T26" fmla="*/ 144 w 144"/>
                <a:gd name="T27" fmla="*/ 7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214">
                  <a:moveTo>
                    <a:pt x="144" y="77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8" y="89"/>
                    <a:pt x="8" y="90"/>
                    <a:pt x="8" y="90"/>
                  </a:cubicBezTo>
                  <a:cubicBezTo>
                    <a:pt x="1" y="102"/>
                    <a:pt x="0" y="118"/>
                    <a:pt x="7" y="131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3" y="202"/>
                    <a:pt x="56" y="189"/>
                    <a:pt x="62" y="179"/>
                  </a:cubicBezTo>
                  <a:cubicBezTo>
                    <a:pt x="62" y="178"/>
                    <a:pt x="63" y="178"/>
                    <a:pt x="63" y="177"/>
                  </a:cubicBezTo>
                  <a:cubicBezTo>
                    <a:pt x="127" y="68"/>
                    <a:pt x="127" y="68"/>
                    <a:pt x="127" y="68"/>
                  </a:cubicBezTo>
                  <a:lnTo>
                    <a:pt x="144" y="77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113" name="Freeform 50"/>
            <p:cNvSpPr/>
            <p:nvPr/>
          </p:nvSpPr>
          <p:spPr bwMode="auto">
            <a:xfrm>
              <a:off x="979488" y="1535113"/>
              <a:ext cx="322263" cy="203200"/>
            </a:xfrm>
            <a:custGeom>
              <a:avLst/>
              <a:gdLst>
                <a:gd name="T0" fmla="*/ 180 w 213"/>
                <a:gd name="T1" fmla="*/ 20 h 135"/>
                <a:gd name="T2" fmla="*/ 177 w 213"/>
                <a:gd name="T3" fmla="*/ 20 h 135"/>
                <a:gd name="T4" fmla="*/ 51 w 213"/>
                <a:gd name="T5" fmla="*/ 19 h 135"/>
                <a:gd name="T6" fmla="*/ 51 w 213"/>
                <a:gd name="T7" fmla="*/ 0 h 135"/>
                <a:gd name="T8" fmla="*/ 25 w 213"/>
                <a:gd name="T9" fmla="*/ 33 h 135"/>
                <a:gd name="T10" fmla="*/ 0 w 213"/>
                <a:gd name="T11" fmla="*/ 67 h 135"/>
                <a:gd name="T12" fmla="*/ 25 w 213"/>
                <a:gd name="T13" fmla="*/ 101 h 135"/>
                <a:gd name="T14" fmla="*/ 51 w 213"/>
                <a:gd name="T15" fmla="*/ 135 h 135"/>
                <a:gd name="T16" fmla="*/ 51 w 213"/>
                <a:gd name="T17" fmla="*/ 111 h 135"/>
                <a:gd name="T18" fmla="*/ 128 w 213"/>
                <a:gd name="T19" fmla="*/ 111 h 135"/>
                <a:gd name="T20" fmla="*/ 130 w 213"/>
                <a:gd name="T21" fmla="*/ 111 h 135"/>
                <a:gd name="T22" fmla="*/ 165 w 213"/>
                <a:gd name="T23" fmla="*/ 91 h 135"/>
                <a:gd name="T24" fmla="*/ 213 w 213"/>
                <a:gd name="T25" fmla="*/ 8 h 135"/>
                <a:gd name="T26" fmla="*/ 180 w 213"/>
                <a:gd name="T27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135">
                  <a:moveTo>
                    <a:pt x="180" y="20"/>
                  </a:moveTo>
                  <a:cubicBezTo>
                    <a:pt x="179" y="20"/>
                    <a:pt x="178" y="20"/>
                    <a:pt x="177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9" y="111"/>
                    <a:pt x="129" y="111"/>
                    <a:pt x="130" y="111"/>
                  </a:cubicBezTo>
                  <a:cubicBezTo>
                    <a:pt x="144" y="111"/>
                    <a:pt x="158" y="104"/>
                    <a:pt x="165" y="91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04" y="16"/>
                    <a:pt x="192" y="20"/>
                    <a:pt x="180" y="2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  <p:sp>
          <p:nvSpPr>
            <p:cNvPr id="114" name="Freeform 51"/>
            <p:cNvSpPr/>
            <p:nvPr/>
          </p:nvSpPr>
          <p:spPr bwMode="auto">
            <a:xfrm>
              <a:off x="968376" y="1152526"/>
              <a:ext cx="288925" cy="233363"/>
            </a:xfrm>
            <a:custGeom>
              <a:avLst/>
              <a:gdLst>
                <a:gd name="T0" fmla="*/ 170 w 191"/>
                <a:gd name="T1" fmla="*/ 89 h 155"/>
                <a:gd name="T2" fmla="*/ 132 w 191"/>
                <a:gd name="T3" fmla="*/ 22 h 155"/>
                <a:gd name="T4" fmla="*/ 131 w 191"/>
                <a:gd name="T5" fmla="*/ 21 h 155"/>
                <a:gd name="T6" fmla="*/ 96 w 191"/>
                <a:gd name="T7" fmla="*/ 0 h 155"/>
                <a:gd name="T8" fmla="*/ 0 w 191"/>
                <a:gd name="T9" fmla="*/ 0 h 155"/>
                <a:gd name="T10" fmla="*/ 27 w 191"/>
                <a:gd name="T11" fmla="*/ 23 h 155"/>
                <a:gd name="T12" fmla="*/ 28 w 191"/>
                <a:gd name="T13" fmla="*/ 25 h 155"/>
                <a:gd name="T14" fmla="*/ 91 w 191"/>
                <a:gd name="T15" fmla="*/ 135 h 155"/>
                <a:gd name="T16" fmla="*/ 74 w 191"/>
                <a:gd name="T17" fmla="*/ 145 h 155"/>
                <a:gd name="T18" fmla="*/ 116 w 191"/>
                <a:gd name="T19" fmla="*/ 150 h 155"/>
                <a:gd name="T20" fmla="*/ 158 w 191"/>
                <a:gd name="T21" fmla="*/ 155 h 155"/>
                <a:gd name="T22" fmla="*/ 174 w 191"/>
                <a:gd name="T23" fmla="*/ 116 h 155"/>
                <a:gd name="T24" fmla="*/ 191 w 191"/>
                <a:gd name="T25" fmla="*/ 78 h 155"/>
                <a:gd name="T26" fmla="*/ 170 w 191"/>
                <a:gd name="T27" fmla="*/ 8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55">
                  <a:moveTo>
                    <a:pt x="170" y="89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1" y="22"/>
                    <a:pt x="131" y="21"/>
                    <a:pt x="131" y="21"/>
                  </a:cubicBezTo>
                  <a:cubicBezTo>
                    <a:pt x="124" y="8"/>
                    <a:pt x="111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4"/>
                    <a:pt x="21" y="13"/>
                    <a:pt x="27" y="23"/>
                  </a:cubicBezTo>
                  <a:cubicBezTo>
                    <a:pt x="27" y="24"/>
                    <a:pt x="28" y="25"/>
                    <a:pt x="28" y="2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91" y="78"/>
                    <a:pt x="191" y="78"/>
                    <a:pt x="191" y="78"/>
                  </a:cubicBezTo>
                  <a:lnTo>
                    <a:pt x="170" y="89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44"/>
            </a:p>
          </p:txBody>
        </p:sp>
      </p:grpSp>
      <p:grpSp>
        <p:nvGrpSpPr>
          <p:cNvPr id="123" name="Группа 122"/>
          <p:cNvGrpSpPr>
            <a:grpSpLocks noChangeAspect="1"/>
          </p:cNvGrpSpPr>
          <p:nvPr/>
        </p:nvGrpSpPr>
        <p:grpSpPr>
          <a:xfrm>
            <a:off x="2671823" y="1819418"/>
            <a:ext cx="214383" cy="360000"/>
            <a:chOff x="2671823" y="1819418"/>
            <a:chExt cx="214383" cy="360000"/>
          </a:xfrm>
        </p:grpSpPr>
        <p:grpSp>
          <p:nvGrpSpPr>
            <p:cNvPr id="38" name="Группа 37"/>
            <p:cNvGrpSpPr>
              <a:grpSpLocks noChangeAspect="1"/>
            </p:cNvGrpSpPr>
            <p:nvPr/>
          </p:nvGrpSpPr>
          <p:grpSpPr>
            <a:xfrm>
              <a:off x="2671823" y="1819418"/>
              <a:ext cx="214383" cy="360000"/>
              <a:chOff x="1479550" y="1782763"/>
              <a:chExt cx="252413" cy="423862"/>
            </a:xfrm>
          </p:grpSpPr>
          <p:sp>
            <p:nvSpPr>
              <p:cNvPr id="39" name="Freeform 71"/>
              <p:cNvSpPr/>
              <p:nvPr/>
            </p:nvSpPr>
            <p:spPr bwMode="auto">
              <a:xfrm>
                <a:off x="1479550" y="1782763"/>
                <a:ext cx="252413" cy="333375"/>
              </a:xfrm>
              <a:custGeom>
                <a:avLst/>
                <a:gdLst>
                  <a:gd name="T0" fmla="*/ 119 w 159"/>
                  <a:gd name="T1" fmla="*/ 125 h 210"/>
                  <a:gd name="T2" fmla="*/ 119 w 159"/>
                  <a:gd name="T3" fmla="*/ 102 h 210"/>
                  <a:gd name="T4" fmla="*/ 159 w 159"/>
                  <a:gd name="T5" fmla="*/ 102 h 210"/>
                  <a:gd name="T6" fmla="*/ 80 w 159"/>
                  <a:gd name="T7" fmla="*/ 0 h 210"/>
                  <a:gd name="T8" fmla="*/ 0 w 159"/>
                  <a:gd name="T9" fmla="*/ 102 h 210"/>
                  <a:gd name="T10" fmla="*/ 34 w 159"/>
                  <a:gd name="T11" fmla="*/ 102 h 210"/>
                  <a:gd name="T12" fmla="*/ 34 w 159"/>
                  <a:gd name="T1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10">
                    <a:moveTo>
                      <a:pt x="119" y="125"/>
                    </a:moveTo>
                    <a:lnTo>
                      <a:pt x="119" y="102"/>
                    </a:lnTo>
                    <a:lnTo>
                      <a:pt x="159" y="102"/>
                    </a:lnTo>
                    <a:lnTo>
                      <a:pt x="80" y="0"/>
                    </a:lnTo>
                    <a:lnTo>
                      <a:pt x="0" y="102"/>
                    </a:lnTo>
                    <a:lnTo>
                      <a:pt x="34" y="102"/>
                    </a:lnTo>
                    <a:lnTo>
                      <a:pt x="34" y="21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0" name="Line 72"/>
              <p:cNvSpPr>
                <a:spLocks noChangeShapeType="1"/>
              </p:cNvSpPr>
              <p:nvPr/>
            </p:nvSpPr>
            <p:spPr bwMode="auto">
              <a:xfrm flipH="1">
                <a:off x="1533525" y="2133600"/>
                <a:ext cx="0" cy="17462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1" name="Line 73"/>
              <p:cNvSpPr>
                <a:spLocks noChangeShapeType="1"/>
              </p:cNvSpPr>
              <p:nvPr/>
            </p:nvSpPr>
            <p:spPr bwMode="auto">
              <a:xfrm flipH="1">
                <a:off x="1533525" y="2170113"/>
                <a:ext cx="0" cy="17462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2" name="Line 74"/>
              <p:cNvSpPr>
                <a:spLocks noChangeShapeType="1"/>
              </p:cNvSpPr>
              <p:nvPr/>
            </p:nvSpPr>
            <p:spPr bwMode="auto">
              <a:xfrm flipH="1">
                <a:off x="1489075" y="2052638"/>
                <a:ext cx="0" cy="10795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6" name="Line 78"/>
              <p:cNvSpPr>
                <a:spLocks noChangeShapeType="1"/>
              </p:cNvSpPr>
              <p:nvPr/>
            </p:nvSpPr>
            <p:spPr bwMode="auto">
              <a:xfrm flipH="1">
                <a:off x="1668463" y="2143125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115" name="Группа 114"/>
            <p:cNvGrpSpPr>
              <a:grpSpLocks noChangeAspect="1"/>
            </p:cNvGrpSpPr>
            <p:nvPr/>
          </p:nvGrpSpPr>
          <p:grpSpPr>
            <a:xfrm>
              <a:off x="2775647" y="2014736"/>
              <a:ext cx="104677" cy="152112"/>
              <a:chOff x="1855788" y="1317626"/>
              <a:chExt cx="160338" cy="252412"/>
            </a:xfrm>
          </p:grpSpPr>
          <p:sp>
            <p:nvSpPr>
              <p:cNvPr id="116" name="Freeform 154"/>
              <p:cNvSpPr/>
              <p:nvPr/>
            </p:nvSpPr>
            <p:spPr bwMode="auto">
              <a:xfrm>
                <a:off x="1855788" y="1317626"/>
                <a:ext cx="160338" cy="227013"/>
              </a:xfrm>
              <a:custGeom>
                <a:avLst/>
                <a:gdLst>
                  <a:gd name="T0" fmla="*/ 53 w 106"/>
                  <a:gd name="T1" fmla="*/ 0 h 151"/>
                  <a:gd name="T2" fmla="*/ 0 w 106"/>
                  <a:gd name="T3" fmla="*/ 76 h 151"/>
                  <a:gd name="T4" fmla="*/ 53 w 106"/>
                  <a:gd name="T5" fmla="*/ 151 h 151"/>
                  <a:gd name="T6" fmla="*/ 106 w 106"/>
                  <a:gd name="T7" fmla="*/ 76 h 151"/>
                  <a:gd name="T8" fmla="*/ 53 w 106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51">
                    <a:moveTo>
                      <a:pt x="53" y="0"/>
                    </a:moveTo>
                    <a:cubicBezTo>
                      <a:pt x="22" y="11"/>
                      <a:pt x="0" y="41"/>
                      <a:pt x="0" y="76"/>
                    </a:cubicBezTo>
                    <a:cubicBezTo>
                      <a:pt x="0" y="110"/>
                      <a:pt x="22" y="140"/>
                      <a:pt x="53" y="151"/>
                    </a:cubicBezTo>
                    <a:cubicBezTo>
                      <a:pt x="84" y="140"/>
                      <a:pt x="106" y="110"/>
                      <a:pt x="106" y="76"/>
                    </a:cubicBezTo>
                    <a:cubicBezTo>
                      <a:pt x="106" y="41"/>
                      <a:pt x="84" y="11"/>
                      <a:pt x="53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117" name="Line 155"/>
              <p:cNvSpPr>
                <a:spLocks noChangeShapeType="1"/>
              </p:cNvSpPr>
              <p:nvPr/>
            </p:nvSpPr>
            <p:spPr bwMode="auto">
              <a:xfrm flipH="1">
                <a:off x="1935163" y="1317626"/>
                <a:ext cx="0" cy="220663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118" name="Line 156"/>
              <p:cNvSpPr>
                <a:spLocks noChangeShapeType="1"/>
              </p:cNvSpPr>
              <p:nvPr/>
            </p:nvSpPr>
            <p:spPr bwMode="auto">
              <a:xfrm flipH="1">
                <a:off x="1935163" y="1544638"/>
                <a:ext cx="0" cy="2540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119" name="Line 157"/>
              <p:cNvSpPr>
                <a:spLocks noChangeShapeType="1"/>
              </p:cNvSpPr>
              <p:nvPr/>
            </p:nvSpPr>
            <p:spPr bwMode="auto">
              <a:xfrm flipH="1">
                <a:off x="1938338" y="1371601"/>
                <a:ext cx="53975" cy="49213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120" name="Line 158"/>
              <p:cNvSpPr>
                <a:spLocks noChangeShapeType="1"/>
              </p:cNvSpPr>
              <p:nvPr/>
            </p:nvSpPr>
            <p:spPr bwMode="auto">
              <a:xfrm flipH="1">
                <a:off x="1936751" y="1427163"/>
                <a:ext cx="76200" cy="68263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121" name="Line 159"/>
              <p:cNvSpPr>
                <a:spLocks noChangeShapeType="1"/>
              </p:cNvSpPr>
              <p:nvPr/>
            </p:nvSpPr>
            <p:spPr bwMode="auto">
              <a:xfrm>
                <a:off x="1876426" y="1371601"/>
                <a:ext cx="55563" cy="49213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  <p:sp>
            <p:nvSpPr>
              <p:cNvPr id="122" name="Line 160"/>
              <p:cNvSpPr>
                <a:spLocks noChangeShapeType="1"/>
              </p:cNvSpPr>
              <p:nvPr/>
            </p:nvSpPr>
            <p:spPr bwMode="auto">
              <a:xfrm>
                <a:off x="1857376" y="1427163"/>
                <a:ext cx="74613" cy="68263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marL="0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844"/>
              </a:p>
            </p:txBody>
          </p:sp>
        </p:grpSp>
      </p:grp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2FB6617-A2A5-42F0-B8D4-BBAD6E3AED9E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4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85844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Слайд think-cell" r:id="rId6" imgW="347" imgH="348" progId="TCLayout.ActiveDocument.1">
                  <p:embed/>
                </p:oleObj>
              </mc:Choice>
              <mc:Fallback>
                <p:oleObj name="Слайд think-cell" r:id="rId6" imgW="347" imgH="34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44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" name="Прямоугольник 448"/>
          <p:cNvSpPr/>
          <p:nvPr/>
        </p:nvSpPr>
        <p:spPr bwMode="auto">
          <a:xfrm>
            <a:off x="0" y="0"/>
            <a:ext cx="3707904" cy="5143500"/>
          </a:xfrm>
          <a:prstGeom prst="rect">
            <a:avLst/>
          </a:prstGeom>
          <a:gradFill>
            <a:gsLst>
              <a:gs pos="17000">
                <a:srgbClr val="007982"/>
              </a:gs>
              <a:gs pos="51000">
                <a:srgbClr val="008C95">
                  <a:alpha val="83000"/>
                </a:srgbClr>
              </a:gs>
              <a:gs pos="82000">
                <a:schemeClr val="accent1">
                  <a:alpha val="52000"/>
                </a:schemeClr>
              </a:gs>
              <a:gs pos="100000">
                <a:schemeClr val="accent1">
                  <a:alpha val="40000"/>
                </a:schemeClr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95" fontAlgn="base"/>
            <a:endParaRPr lang="ru-RU" b="1">
              <a:latin typeface="Arial" pitchFamily="34" charset="0"/>
            </a:endParaRPr>
          </a:p>
        </p:txBody>
      </p:sp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 bwMode="auto">
          <a:xfrm>
            <a:off x="857250" y="0"/>
            <a:ext cx="119063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30042"/>
            <a:ext cx="2850841" cy="2562969"/>
          </a:xfrm>
        </p:spPr>
        <p:txBody>
          <a:bodyPr vert="horz"/>
          <a:lstStyle/>
          <a:p>
            <a:r>
              <a:rPr lang="en-US" smtClean="0">
                <a:solidFill>
                  <a:schemeClr val="bg1"/>
                </a:solidFill>
              </a:rPr>
              <a:t>Мировой спрос на переработанные полимеры будет расти быстрее, чем на </a:t>
            </a:r>
            <a:r>
              <a:rPr lang="ru-RU" smtClean="0">
                <a:solidFill>
                  <a:schemeClr val="bg1"/>
                </a:solidFill>
              </a:rPr>
              <a:t>первичные</a:t>
            </a:r>
            <a:r>
              <a:rPr lang="en-US" smtClean="0">
                <a:solidFill>
                  <a:schemeClr val="bg1"/>
                </a:solidFill>
              </a:rPr>
              <a:t> в краткосрочной перспективе. Но абсолютное потребление все еще не велико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Прямоугольник 15">
            <a:extLst>
              <a:ext uri="{FF2B5EF4-FFF2-40B4-BE49-F238E27FC236}">
                <a16:creationId xmlns:a16="http://schemas.microsoft.com/office/drawing/2014/main" id="{722E4E57-6FB6-D443-B011-A820EA87780B}"/>
              </a:ext>
            </a:extLst>
          </p:cNvPr>
          <p:cNvSpPr/>
          <p:nvPr/>
        </p:nvSpPr>
        <p:spPr>
          <a:xfrm>
            <a:off x="395536" y="4847299"/>
            <a:ext cx="6100851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i="1" smtClean="0">
                <a:solidFill>
                  <a:schemeClr val="bg1"/>
                </a:solidFill>
              </a:rPr>
              <a:t>Ресурс:</a:t>
            </a:r>
            <a:r>
              <a:rPr lang="en-US" sz="600" i="1">
                <a:solidFill>
                  <a:schemeClr val="bg1"/>
                </a:solidFill>
              </a:rPr>
              <a:t> McKinsey &amp; Co, Вуд Маккензи</a:t>
            </a:r>
            <a:endParaRPr lang="ru-RU" sz="750" i="1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18" name="Диаграмма 17"/>
          <p:cNvGraphicFramePr/>
          <p:nvPr>
            <p:extLst/>
          </p:nvPr>
        </p:nvGraphicFramePr>
        <p:xfrm>
          <a:off x="4266062" y="1581604"/>
          <a:ext cx="4819674" cy="287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36449" y="3341872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40" b="1" smtClean="0">
                <a:solidFill>
                  <a:schemeClr val="bg2"/>
                </a:solidFill>
              </a:rPr>
              <a:t>2,4</a:t>
            </a:r>
            <a:r>
              <a:rPr lang="ru-RU" b="1" smtClean="0">
                <a:solidFill>
                  <a:schemeClr val="bg2"/>
                </a:solidFill>
              </a:rPr>
              <a:t>х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75789" y="1741118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40" b="1" smtClean="0">
                <a:solidFill>
                  <a:schemeClr val="accent1"/>
                </a:solidFill>
              </a:rPr>
              <a:t>1,5</a:t>
            </a:r>
            <a:r>
              <a:rPr lang="ru-RU" b="1" smtClean="0">
                <a:solidFill>
                  <a:schemeClr val="accent1"/>
                </a:solidFill>
              </a:rPr>
              <a:t>х</a:t>
            </a:r>
            <a:endParaRPr lang="ru-RU" b="1">
              <a:solidFill>
                <a:schemeClr val="accent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75448" y="119154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Мировой рост спроса на полимеры, млн тонн</a:t>
            </a:r>
            <a:endParaRPr lang="ru-RU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37326" y="2564394"/>
            <a:ext cx="128513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smtClean="0">
                <a:solidFill>
                  <a:schemeClr val="accent1"/>
                </a:solidFill>
              </a:rPr>
              <a:t>Первичный</a:t>
            </a:r>
            <a:endParaRPr lang="ru-RU" sz="1000">
              <a:solidFill>
                <a:schemeClr val="accent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37326" y="3899288"/>
            <a:ext cx="1285131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>
                <a:solidFill>
                  <a:schemeClr val="bg2"/>
                </a:solidFill>
              </a:rPr>
              <a:t>Переработанный</a:t>
            </a:r>
            <a:endParaRPr lang="ru-RU" sz="1000">
              <a:solidFill>
                <a:schemeClr val="bg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E17D56E-287C-42A6-B617-97E71E02CE4A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1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Прямоугольник 137"/>
          <p:cNvSpPr/>
          <p:nvPr/>
        </p:nvSpPr>
        <p:spPr bwMode="auto">
          <a:xfrm>
            <a:off x="7524328" y="1275606"/>
            <a:ext cx="1381868" cy="3373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Фигура, имеющая форму буквы L 41"/>
          <p:cNvSpPr>
            <a:spLocks noChangeAspect="1"/>
          </p:cNvSpPr>
          <p:nvPr/>
        </p:nvSpPr>
        <p:spPr bwMode="auto">
          <a:xfrm rot="18696508">
            <a:off x="2862107" y="2044695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600" y="195486"/>
            <a:ext cx="7052704" cy="529200"/>
          </a:xfrm>
        </p:spPr>
        <p:txBody>
          <a:bodyPr vert="horz"/>
          <a:lstStyle/>
          <a:p>
            <a:r>
              <a:rPr lang="en-US" sz="1800" smtClean="0"/>
              <a:t>Международные нефтехимические компании отвечают на просьбы транснациональных лидеров и правительств в отношении устойчивых решений</a:t>
            </a:r>
            <a:endParaRPr lang="en-US" sz="1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12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648" y="1398151"/>
            <a:ext cx="788858" cy="40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Users\lebedskoyTamAM\Downloads\57e4331564374.imag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5045" y="1473901"/>
            <a:ext cx="969233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2013" y="1509901"/>
            <a:ext cx="108678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39" y="1330912"/>
            <a:ext cx="432000" cy="5379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41" y="1509901"/>
            <a:ext cx="857143" cy="18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6994" y="1989889"/>
            <a:ext cx="165599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ХИМИЧЕСК</a:t>
            </a:r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АЯ </a:t>
            </a:r>
            <a:r>
              <a:rPr 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ПЕРЕРАБОТКА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994" y="2529094"/>
            <a:ext cx="1584177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ВОЗОБНОВЛЯЕМОЕ СЫРЬЕ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6994" y="3159311"/>
            <a:ext cx="8723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КОМПАУНДЫ</a:t>
            </a:r>
            <a:endParaRPr lang="ru-RU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994" y="3566433"/>
            <a:ext cx="180020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РЕЦИРКУЛЯЦИОННЫЕ ГРАНУЛЫ</a:t>
            </a:r>
            <a:r>
              <a:rPr lang="ru-RU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интеграция в систему управления отходами)</a:t>
            </a:r>
            <a:endParaRPr lang="ru-RU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994" y="4105984"/>
            <a:ext cx="1656000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en-US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МОДИФИКАТОРЫ</a:t>
            </a:r>
            <a:r>
              <a:rPr lang="ru-RU" sz="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улучшения свойств рециклового полимера</a:t>
            </a:r>
            <a:endParaRPr lang="ru-RU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255600" y="1912630"/>
            <a:ext cx="86505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255600" y="2459891"/>
            <a:ext cx="86505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255600" y="3007152"/>
            <a:ext cx="86505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255600" y="3554413"/>
            <a:ext cx="86505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>
            <a:off x="255600" y="4101674"/>
            <a:ext cx="86505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>
            <a:off x="255600" y="4648934"/>
            <a:ext cx="86505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Фигура, имеющая форму буквы L 43"/>
          <p:cNvSpPr>
            <a:spLocks noChangeAspect="1"/>
          </p:cNvSpPr>
          <p:nvPr/>
        </p:nvSpPr>
        <p:spPr bwMode="auto">
          <a:xfrm rot="18696508">
            <a:off x="2862107" y="2591955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Фигура, имеющая форму буквы L 44"/>
          <p:cNvSpPr>
            <a:spLocks noChangeAspect="1"/>
          </p:cNvSpPr>
          <p:nvPr/>
        </p:nvSpPr>
        <p:spPr bwMode="auto">
          <a:xfrm rot="18696508">
            <a:off x="2862107" y="3151069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Фигура, имеющая форму буквы L 45"/>
          <p:cNvSpPr>
            <a:spLocks noChangeAspect="1"/>
          </p:cNvSpPr>
          <p:nvPr/>
        </p:nvSpPr>
        <p:spPr bwMode="auto">
          <a:xfrm rot="18696508">
            <a:off x="4130976" y="2044695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Фигура, имеющая форму буквы L 46"/>
          <p:cNvSpPr>
            <a:spLocks noChangeAspect="1"/>
          </p:cNvSpPr>
          <p:nvPr/>
        </p:nvSpPr>
        <p:spPr bwMode="auto">
          <a:xfrm rot="18696508">
            <a:off x="4130976" y="2591955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Фигура, имеющая форму буквы L 47"/>
          <p:cNvSpPr>
            <a:spLocks noChangeAspect="1"/>
          </p:cNvSpPr>
          <p:nvPr/>
        </p:nvSpPr>
        <p:spPr bwMode="auto">
          <a:xfrm rot="18696508">
            <a:off x="5477314" y="2044695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Фигура, имеющая форму буквы L 48"/>
          <p:cNvSpPr>
            <a:spLocks noChangeAspect="1"/>
          </p:cNvSpPr>
          <p:nvPr/>
        </p:nvSpPr>
        <p:spPr bwMode="auto">
          <a:xfrm rot="18696508">
            <a:off x="5477314" y="2591955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Фигура, имеющая форму буквы L 49"/>
          <p:cNvSpPr>
            <a:spLocks noChangeAspect="1"/>
          </p:cNvSpPr>
          <p:nvPr/>
        </p:nvSpPr>
        <p:spPr bwMode="auto">
          <a:xfrm rot="18696508">
            <a:off x="6816814" y="2044695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Фигура, имеющая форму буквы L 50"/>
          <p:cNvSpPr>
            <a:spLocks noChangeAspect="1"/>
          </p:cNvSpPr>
          <p:nvPr/>
        </p:nvSpPr>
        <p:spPr bwMode="auto">
          <a:xfrm rot="18696508">
            <a:off x="6816814" y="2591955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Фигура, имеющая форму буквы L 51"/>
          <p:cNvSpPr>
            <a:spLocks noChangeAspect="1"/>
          </p:cNvSpPr>
          <p:nvPr/>
        </p:nvSpPr>
        <p:spPr bwMode="auto">
          <a:xfrm rot="18696508">
            <a:off x="8120318" y="2044695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Фигура, имеющая форму буквы L 52"/>
          <p:cNvSpPr>
            <a:spLocks noChangeAspect="1"/>
          </p:cNvSpPr>
          <p:nvPr/>
        </p:nvSpPr>
        <p:spPr bwMode="auto">
          <a:xfrm rot="18696508">
            <a:off x="8120318" y="2591955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Фигура, имеющая форму буквы L 53"/>
          <p:cNvSpPr>
            <a:spLocks noChangeAspect="1"/>
          </p:cNvSpPr>
          <p:nvPr/>
        </p:nvSpPr>
        <p:spPr bwMode="auto">
          <a:xfrm rot="18696508">
            <a:off x="5477314" y="3151069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Фигура, имеющая форму буквы L 54"/>
          <p:cNvSpPr>
            <a:spLocks noChangeAspect="1"/>
          </p:cNvSpPr>
          <p:nvPr/>
        </p:nvSpPr>
        <p:spPr bwMode="auto">
          <a:xfrm rot="18696508">
            <a:off x="6816814" y="3151069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Фигура, имеющая форму буквы L 55"/>
          <p:cNvSpPr>
            <a:spLocks noChangeAspect="1"/>
          </p:cNvSpPr>
          <p:nvPr/>
        </p:nvSpPr>
        <p:spPr bwMode="auto">
          <a:xfrm rot="18696508">
            <a:off x="8120318" y="3151069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Фигура, имеющая форму буквы L 56"/>
          <p:cNvSpPr>
            <a:spLocks noChangeAspect="1"/>
          </p:cNvSpPr>
          <p:nvPr/>
        </p:nvSpPr>
        <p:spPr bwMode="auto">
          <a:xfrm rot="18696508">
            <a:off x="4130976" y="3704162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Фигура, имеющая форму буквы L 57"/>
          <p:cNvSpPr>
            <a:spLocks noChangeAspect="1"/>
          </p:cNvSpPr>
          <p:nvPr/>
        </p:nvSpPr>
        <p:spPr bwMode="auto">
          <a:xfrm rot="18696508">
            <a:off x="6816814" y="4262512"/>
            <a:ext cx="238848" cy="180000"/>
          </a:xfrm>
          <a:prstGeom prst="corner">
            <a:avLst>
              <a:gd name="adj1" fmla="val 22428"/>
              <a:gd name="adj2" fmla="val 2352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3" name="Группа 62"/>
          <p:cNvGrpSpPr>
            <a:grpSpLocks noChangeAspect="1"/>
          </p:cNvGrpSpPr>
          <p:nvPr/>
        </p:nvGrpSpPr>
        <p:grpSpPr>
          <a:xfrm>
            <a:off x="274408" y="2579840"/>
            <a:ext cx="323999" cy="324000"/>
            <a:chOff x="7197725" y="1022350"/>
            <a:chExt cx="474662" cy="474663"/>
          </a:xfrm>
        </p:grpSpPr>
        <p:sp>
          <p:nvSpPr>
            <p:cNvPr id="64" name="Freeform 348"/>
            <p:cNvSpPr/>
            <p:nvPr/>
          </p:nvSpPr>
          <p:spPr bwMode="auto">
            <a:xfrm>
              <a:off x="7197725" y="1022350"/>
              <a:ext cx="385762" cy="309563"/>
            </a:xfrm>
            <a:custGeom>
              <a:avLst/>
              <a:gdLst>
                <a:gd name="T0" fmla="*/ 29 w 624"/>
                <a:gd name="T1" fmla="*/ 500 h 500"/>
                <a:gd name="T2" fmla="*/ 15 w 624"/>
                <a:gd name="T3" fmla="*/ 489 h 500"/>
                <a:gd name="T4" fmla="*/ 0 w 624"/>
                <a:gd name="T5" fmla="*/ 385 h 500"/>
                <a:gd name="T6" fmla="*/ 384 w 624"/>
                <a:gd name="T7" fmla="*/ 0 h 500"/>
                <a:gd name="T8" fmla="*/ 616 w 624"/>
                <a:gd name="T9" fmla="*/ 78 h 500"/>
                <a:gd name="T10" fmla="*/ 619 w 624"/>
                <a:gd name="T11" fmla="*/ 99 h 500"/>
                <a:gd name="T12" fmla="*/ 598 w 624"/>
                <a:gd name="T13" fmla="*/ 102 h 500"/>
                <a:gd name="T14" fmla="*/ 384 w 624"/>
                <a:gd name="T15" fmla="*/ 30 h 500"/>
                <a:gd name="T16" fmla="*/ 30 w 624"/>
                <a:gd name="T17" fmla="*/ 385 h 500"/>
                <a:gd name="T18" fmla="*/ 43 w 624"/>
                <a:gd name="T19" fmla="*/ 481 h 500"/>
                <a:gd name="T20" fmla="*/ 33 w 624"/>
                <a:gd name="T21" fmla="*/ 499 h 500"/>
                <a:gd name="T22" fmla="*/ 29 w 624"/>
                <a:gd name="T2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4" h="500">
                  <a:moveTo>
                    <a:pt x="29" y="500"/>
                  </a:moveTo>
                  <a:cubicBezTo>
                    <a:pt x="22" y="500"/>
                    <a:pt x="16" y="496"/>
                    <a:pt x="15" y="489"/>
                  </a:cubicBezTo>
                  <a:cubicBezTo>
                    <a:pt x="5" y="455"/>
                    <a:pt x="0" y="421"/>
                    <a:pt x="0" y="385"/>
                  </a:cubicBezTo>
                  <a:cubicBezTo>
                    <a:pt x="0" y="173"/>
                    <a:pt x="172" y="0"/>
                    <a:pt x="384" y="0"/>
                  </a:cubicBezTo>
                  <a:cubicBezTo>
                    <a:pt x="466" y="0"/>
                    <a:pt x="548" y="28"/>
                    <a:pt x="616" y="78"/>
                  </a:cubicBezTo>
                  <a:cubicBezTo>
                    <a:pt x="623" y="83"/>
                    <a:pt x="624" y="92"/>
                    <a:pt x="619" y="99"/>
                  </a:cubicBezTo>
                  <a:cubicBezTo>
                    <a:pt x="614" y="105"/>
                    <a:pt x="605" y="107"/>
                    <a:pt x="598" y="102"/>
                  </a:cubicBezTo>
                  <a:cubicBezTo>
                    <a:pt x="536" y="55"/>
                    <a:pt x="460" y="30"/>
                    <a:pt x="384" y="30"/>
                  </a:cubicBezTo>
                  <a:cubicBezTo>
                    <a:pt x="189" y="30"/>
                    <a:pt x="30" y="189"/>
                    <a:pt x="30" y="385"/>
                  </a:cubicBezTo>
                  <a:cubicBezTo>
                    <a:pt x="30" y="418"/>
                    <a:pt x="34" y="450"/>
                    <a:pt x="43" y="481"/>
                  </a:cubicBezTo>
                  <a:cubicBezTo>
                    <a:pt x="45" y="489"/>
                    <a:pt x="41" y="497"/>
                    <a:pt x="33" y="499"/>
                  </a:cubicBezTo>
                  <a:cubicBezTo>
                    <a:pt x="32" y="500"/>
                    <a:pt x="30" y="500"/>
                    <a:pt x="29" y="50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Freeform 349"/>
            <p:cNvSpPr/>
            <p:nvPr/>
          </p:nvSpPr>
          <p:spPr bwMode="auto">
            <a:xfrm>
              <a:off x="7261225" y="1058863"/>
              <a:ext cx="320675" cy="111125"/>
            </a:xfrm>
            <a:custGeom>
              <a:avLst/>
              <a:gdLst>
                <a:gd name="T0" fmla="*/ 17 w 519"/>
                <a:gd name="T1" fmla="*/ 181 h 181"/>
                <a:gd name="T2" fmla="*/ 9 w 519"/>
                <a:gd name="T3" fmla="*/ 179 h 181"/>
                <a:gd name="T4" fmla="*/ 4 w 519"/>
                <a:gd name="T5" fmla="*/ 158 h 181"/>
                <a:gd name="T6" fmla="*/ 283 w 519"/>
                <a:gd name="T7" fmla="*/ 0 h 181"/>
                <a:gd name="T8" fmla="*/ 513 w 519"/>
                <a:gd name="T9" fmla="*/ 95 h 181"/>
                <a:gd name="T10" fmla="*/ 513 w 519"/>
                <a:gd name="T11" fmla="*/ 116 h 181"/>
                <a:gd name="T12" fmla="*/ 492 w 519"/>
                <a:gd name="T13" fmla="*/ 116 h 181"/>
                <a:gd name="T14" fmla="*/ 283 w 519"/>
                <a:gd name="T15" fmla="*/ 30 h 181"/>
                <a:gd name="T16" fmla="*/ 30 w 519"/>
                <a:gd name="T17" fmla="*/ 174 h 181"/>
                <a:gd name="T18" fmla="*/ 17 w 519"/>
                <a:gd name="T1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9" h="181">
                  <a:moveTo>
                    <a:pt x="17" y="181"/>
                  </a:moveTo>
                  <a:cubicBezTo>
                    <a:pt x="14" y="181"/>
                    <a:pt x="12" y="180"/>
                    <a:pt x="9" y="179"/>
                  </a:cubicBezTo>
                  <a:cubicBezTo>
                    <a:pt x="2" y="175"/>
                    <a:pt x="0" y="165"/>
                    <a:pt x="4" y="158"/>
                  </a:cubicBezTo>
                  <a:cubicBezTo>
                    <a:pt x="62" y="61"/>
                    <a:pt x="169" y="0"/>
                    <a:pt x="283" y="0"/>
                  </a:cubicBezTo>
                  <a:cubicBezTo>
                    <a:pt x="369" y="0"/>
                    <a:pt x="453" y="35"/>
                    <a:pt x="513" y="95"/>
                  </a:cubicBezTo>
                  <a:cubicBezTo>
                    <a:pt x="519" y="101"/>
                    <a:pt x="519" y="111"/>
                    <a:pt x="513" y="116"/>
                  </a:cubicBezTo>
                  <a:cubicBezTo>
                    <a:pt x="507" y="122"/>
                    <a:pt x="498" y="122"/>
                    <a:pt x="492" y="116"/>
                  </a:cubicBezTo>
                  <a:cubicBezTo>
                    <a:pt x="437" y="61"/>
                    <a:pt x="361" y="30"/>
                    <a:pt x="283" y="30"/>
                  </a:cubicBezTo>
                  <a:cubicBezTo>
                    <a:pt x="180" y="30"/>
                    <a:pt x="83" y="85"/>
                    <a:pt x="30" y="174"/>
                  </a:cubicBezTo>
                  <a:cubicBezTo>
                    <a:pt x="27" y="178"/>
                    <a:pt x="22" y="181"/>
                    <a:pt x="17" y="181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Freeform 350"/>
            <p:cNvSpPr/>
            <p:nvPr/>
          </p:nvSpPr>
          <p:spPr bwMode="auto">
            <a:xfrm>
              <a:off x="7543800" y="1071563"/>
              <a:ext cx="100012" cy="96838"/>
            </a:xfrm>
            <a:custGeom>
              <a:avLst/>
              <a:gdLst>
                <a:gd name="T0" fmla="*/ 147 w 163"/>
                <a:gd name="T1" fmla="*/ 158 h 158"/>
                <a:gd name="T2" fmla="*/ 144 w 163"/>
                <a:gd name="T3" fmla="*/ 158 h 158"/>
                <a:gd name="T4" fmla="*/ 13 w 163"/>
                <a:gd name="T5" fmla="*/ 129 h 158"/>
                <a:gd name="T6" fmla="*/ 2 w 163"/>
                <a:gd name="T7" fmla="*/ 119 h 158"/>
                <a:gd name="T8" fmla="*/ 6 w 163"/>
                <a:gd name="T9" fmla="*/ 104 h 158"/>
                <a:gd name="T10" fmla="*/ 35 w 163"/>
                <a:gd name="T11" fmla="*/ 75 h 158"/>
                <a:gd name="T12" fmla="*/ 56 w 163"/>
                <a:gd name="T13" fmla="*/ 76 h 158"/>
                <a:gd name="T14" fmla="*/ 56 w 163"/>
                <a:gd name="T15" fmla="*/ 97 h 158"/>
                <a:gd name="T16" fmla="*/ 46 w 163"/>
                <a:gd name="T17" fmla="*/ 106 h 158"/>
                <a:gd name="T18" fmla="*/ 127 w 163"/>
                <a:gd name="T19" fmla="*/ 124 h 158"/>
                <a:gd name="T20" fmla="*/ 107 w 163"/>
                <a:gd name="T21" fmla="*/ 44 h 158"/>
                <a:gd name="T22" fmla="*/ 97 w 163"/>
                <a:gd name="T23" fmla="*/ 54 h 158"/>
                <a:gd name="T24" fmla="*/ 76 w 163"/>
                <a:gd name="T25" fmla="*/ 54 h 158"/>
                <a:gd name="T26" fmla="*/ 76 w 163"/>
                <a:gd name="T27" fmla="*/ 33 h 158"/>
                <a:gd name="T28" fmla="*/ 105 w 163"/>
                <a:gd name="T29" fmla="*/ 5 h 158"/>
                <a:gd name="T30" fmla="*/ 119 w 163"/>
                <a:gd name="T31" fmla="*/ 1 h 158"/>
                <a:gd name="T32" fmla="*/ 130 w 163"/>
                <a:gd name="T33" fmla="*/ 12 h 158"/>
                <a:gd name="T34" fmla="*/ 161 w 163"/>
                <a:gd name="T35" fmla="*/ 140 h 158"/>
                <a:gd name="T36" fmla="*/ 158 w 163"/>
                <a:gd name="T37" fmla="*/ 154 h 158"/>
                <a:gd name="T38" fmla="*/ 147 w 163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3" h="158">
                  <a:moveTo>
                    <a:pt x="147" y="158"/>
                  </a:moveTo>
                  <a:cubicBezTo>
                    <a:pt x="146" y="158"/>
                    <a:pt x="145" y="158"/>
                    <a:pt x="144" y="158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8" y="128"/>
                    <a:pt x="3" y="124"/>
                    <a:pt x="2" y="119"/>
                  </a:cubicBezTo>
                  <a:cubicBezTo>
                    <a:pt x="0" y="113"/>
                    <a:pt x="2" y="108"/>
                    <a:pt x="6" y="104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41" y="70"/>
                    <a:pt x="51" y="70"/>
                    <a:pt x="56" y="76"/>
                  </a:cubicBezTo>
                  <a:cubicBezTo>
                    <a:pt x="62" y="81"/>
                    <a:pt x="62" y="91"/>
                    <a:pt x="56" y="97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1" y="60"/>
                    <a:pt x="82" y="60"/>
                    <a:pt x="76" y="54"/>
                  </a:cubicBezTo>
                  <a:cubicBezTo>
                    <a:pt x="70" y="49"/>
                    <a:pt x="70" y="39"/>
                    <a:pt x="76" y="33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9" y="1"/>
                    <a:pt x="114" y="0"/>
                    <a:pt x="119" y="1"/>
                  </a:cubicBezTo>
                  <a:cubicBezTo>
                    <a:pt x="125" y="2"/>
                    <a:pt x="129" y="7"/>
                    <a:pt x="130" y="12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3" y="145"/>
                    <a:pt x="161" y="150"/>
                    <a:pt x="158" y="154"/>
                  </a:cubicBezTo>
                  <a:cubicBezTo>
                    <a:pt x="155" y="157"/>
                    <a:pt x="151" y="158"/>
                    <a:pt x="147" y="158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Freeform 351"/>
            <p:cNvSpPr/>
            <p:nvPr/>
          </p:nvSpPr>
          <p:spPr bwMode="auto">
            <a:xfrm>
              <a:off x="7286625" y="1187450"/>
              <a:ext cx="385762" cy="309563"/>
            </a:xfrm>
            <a:custGeom>
              <a:avLst/>
              <a:gdLst>
                <a:gd name="T0" fmla="*/ 240 w 624"/>
                <a:gd name="T1" fmla="*/ 502 h 502"/>
                <a:gd name="T2" fmla="*/ 8 w 624"/>
                <a:gd name="T3" fmla="*/ 424 h 502"/>
                <a:gd name="T4" fmla="*/ 5 w 624"/>
                <a:gd name="T5" fmla="*/ 403 h 502"/>
                <a:gd name="T6" fmla="*/ 26 w 624"/>
                <a:gd name="T7" fmla="*/ 400 h 502"/>
                <a:gd name="T8" fmla="*/ 240 w 624"/>
                <a:gd name="T9" fmla="*/ 472 h 502"/>
                <a:gd name="T10" fmla="*/ 594 w 624"/>
                <a:gd name="T11" fmla="*/ 118 h 502"/>
                <a:gd name="T12" fmla="*/ 581 w 624"/>
                <a:gd name="T13" fmla="*/ 21 h 502"/>
                <a:gd name="T14" fmla="*/ 591 w 624"/>
                <a:gd name="T15" fmla="*/ 2 h 502"/>
                <a:gd name="T16" fmla="*/ 609 w 624"/>
                <a:gd name="T17" fmla="*/ 12 h 502"/>
                <a:gd name="T18" fmla="*/ 624 w 624"/>
                <a:gd name="T19" fmla="*/ 118 h 502"/>
                <a:gd name="T20" fmla="*/ 240 w 624"/>
                <a:gd name="T21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4" h="502">
                  <a:moveTo>
                    <a:pt x="240" y="502"/>
                  </a:moveTo>
                  <a:cubicBezTo>
                    <a:pt x="155" y="502"/>
                    <a:pt x="75" y="475"/>
                    <a:pt x="8" y="424"/>
                  </a:cubicBezTo>
                  <a:cubicBezTo>
                    <a:pt x="1" y="419"/>
                    <a:pt x="0" y="409"/>
                    <a:pt x="5" y="403"/>
                  </a:cubicBezTo>
                  <a:cubicBezTo>
                    <a:pt x="10" y="396"/>
                    <a:pt x="19" y="395"/>
                    <a:pt x="26" y="400"/>
                  </a:cubicBezTo>
                  <a:cubicBezTo>
                    <a:pt x="88" y="447"/>
                    <a:pt x="162" y="472"/>
                    <a:pt x="240" y="472"/>
                  </a:cubicBezTo>
                  <a:cubicBezTo>
                    <a:pt x="435" y="472"/>
                    <a:pt x="594" y="313"/>
                    <a:pt x="594" y="118"/>
                  </a:cubicBezTo>
                  <a:cubicBezTo>
                    <a:pt x="594" y="84"/>
                    <a:pt x="590" y="51"/>
                    <a:pt x="581" y="21"/>
                  </a:cubicBezTo>
                  <a:cubicBezTo>
                    <a:pt x="578" y="13"/>
                    <a:pt x="583" y="5"/>
                    <a:pt x="591" y="2"/>
                  </a:cubicBezTo>
                  <a:cubicBezTo>
                    <a:pt x="599" y="0"/>
                    <a:pt x="607" y="5"/>
                    <a:pt x="609" y="12"/>
                  </a:cubicBezTo>
                  <a:cubicBezTo>
                    <a:pt x="619" y="46"/>
                    <a:pt x="624" y="81"/>
                    <a:pt x="624" y="118"/>
                  </a:cubicBezTo>
                  <a:cubicBezTo>
                    <a:pt x="624" y="329"/>
                    <a:pt x="452" y="502"/>
                    <a:pt x="240" y="502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Freeform 352"/>
            <p:cNvSpPr/>
            <p:nvPr/>
          </p:nvSpPr>
          <p:spPr bwMode="auto">
            <a:xfrm>
              <a:off x="7289800" y="1347788"/>
              <a:ext cx="320675" cy="112713"/>
            </a:xfrm>
            <a:custGeom>
              <a:avLst/>
              <a:gdLst>
                <a:gd name="T0" fmla="*/ 236 w 519"/>
                <a:gd name="T1" fmla="*/ 182 h 182"/>
                <a:gd name="T2" fmla="*/ 6 w 519"/>
                <a:gd name="T3" fmla="*/ 87 h 182"/>
                <a:gd name="T4" fmla="*/ 6 w 519"/>
                <a:gd name="T5" fmla="*/ 66 h 182"/>
                <a:gd name="T6" fmla="*/ 27 w 519"/>
                <a:gd name="T7" fmla="*/ 66 h 182"/>
                <a:gd name="T8" fmla="*/ 236 w 519"/>
                <a:gd name="T9" fmla="*/ 153 h 182"/>
                <a:gd name="T10" fmla="*/ 489 w 519"/>
                <a:gd name="T11" fmla="*/ 9 h 182"/>
                <a:gd name="T12" fmla="*/ 510 w 519"/>
                <a:gd name="T13" fmla="*/ 4 h 182"/>
                <a:gd name="T14" fmla="*/ 515 w 519"/>
                <a:gd name="T15" fmla="*/ 24 h 182"/>
                <a:gd name="T16" fmla="*/ 236 w 519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182">
                  <a:moveTo>
                    <a:pt x="236" y="182"/>
                  </a:moveTo>
                  <a:cubicBezTo>
                    <a:pt x="150" y="182"/>
                    <a:pt x="66" y="148"/>
                    <a:pt x="6" y="87"/>
                  </a:cubicBezTo>
                  <a:cubicBezTo>
                    <a:pt x="0" y="81"/>
                    <a:pt x="0" y="72"/>
                    <a:pt x="6" y="66"/>
                  </a:cubicBezTo>
                  <a:cubicBezTo>
                    <a:pt x="11" y="60"/>
                    <a:pt x="21" y="60"/>
                    <a:pt x="27" y="66"/>
                  </a:cubicBezTo>
                  <a:cubicBezTo>
                    <a:pt x="81" y="121"/>
                    <a:pt x="158" y="153"/>
                    <a:pt x="236" y="153"/>
                  </a:cubicBezTo>
                  <a:cubicBezTo>
                    <a:pt x="340" y="153"/>
                    <a:pt x="437" y="97"/>
                    <a:pt x="489" y="9"/>
                  </a:cubicBezTo>
                  <a:cubicBezTo>
                    <a:pt x="493" y="2"/>
                    <a:pt x="503" y="0"/>
                    <a:pt x="510" y="4"/>
                  </a:cubicBezTo>
                  <a:cubicBezTo>
                    <a:pt x="517" y="8"/>
                    <a:pt x="519" y="17"/>
                    <a:pt x="515" y="24"/>
                  </a:cubicBezTo>
                  <a:cubicBezTo>
                    <a:pt x="457" y="122"/>
                    <a:pt x="350" y="182"/>
                    <a:pt x="236" y="182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Freeform 353"/>
            <p:cNvSpPr/>
            <p:nvPr/>
          </p:nvSpPr>
          <p:spPr bwMode="auto">
            <a:xfrm>
              <a:off x="7227888" y="1350963"/>
              <a:ext cx="100012" cy="96838"/>
            </a:xfrm>
            <a:custGeom>
              <a:avLst/>
              <a:gdLst>
                <a:gd name="T0" fmla="*/ 46 w 162"/>
                <a:gd name="T1" fmla="*/ 158 h 158"/>
                <a:gd name="T2" fmla="*/ 42 w 162"/>
                <a:gd name="T3" fmla="*/ 158 h 158"/>
                <a:gd name="T4" fmla="*/ 32 w 162"/>
                <a:gd name="T5" fmla="*/ 147 h 158"/>
                <a:gd name="T6" fmla="*/ 1 w 162"/>
                <a:gd name="T7" fmla="*/ 18 h 158"/>
                <a:gd name="T8" fmla="*/ 5 w 162"/>
                <a:gd name="T9" fmla="*/ 5 h 158"/>
                <a:gd name="T10" fmla="*/ 19 w 162"/>
                <a:gd name="T11" fmla="*/ 1 h 158"/>
                <a:gd name="T12" fmla="*/ 149 w 162"/>
                <a:gd name="T13" fmla="*/ 29 h 158"/>
                <a:gd name="T14" fmla="*/ 160 w 162"/>
                <a:gd name="T15" fmla="*/ 40 h 158"/>
                <a:gd name="T16" fmla="*/ 156 w 162"/>
                <a:gd name="T17" fmla="*/ 54 h 158"/>
                <a:gd name="T18" fmla="*/ 128 w 162"/>
                <a:gd name="T19" fmla="*/ 83 h 158"/>
                <a:gd name="T20" fmla="*/ 107 w 162"/>
                <a:gd name="T21" fmla="*/ 83 h 158"/>
                <a:gd name="T22" fmla="*/ 107 w 162"/>
                <a:gd name="T23" fmla="*/ 62 h 158"/>
                <a:gd name="T24" fmla="*/ 116 w 162"/>
                <a:gd name="T25" fmla="*/ 52 h 158"/>
                <a:gd name="T26" fmla="*/ 36 w 162"/>
                <a:gd name="T27" fmla="*/ 35 h 158"/>
                <a:gd name="T28" fmla="*/ 55 w 162"/>
                <a:gd name="T29" fmla="*/ 115 h 158"/>
                <a:gd name="T30" fmla="*/ 66 w 162"/>
                <a:gd name="T31" fmla="*/ 104 h 158"/>
                <a:gd name="T32" fmla="*/ 87 w 162"/>
                <a:gd name="T33" fmla="*/ 104 h 158"/>
                <a:gd name="T34" fmla="*/ 86 w 162"/>
                <a:gd name="T35" fmla="*/ 125 h 158"/>
                <a:gd name="T36" fmla="*/ 57 w 162"/>
                <a:gd name="T37" fmla="*/ 154 h 158"/>
                <a:gd name="T38" fmla="*/ 46 w 162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58">
                  <a:moveTo>
                    <a:pt x="46" y="158"/>
                  </a:moveTo>
                  <a:cubicBezTo>
                    <a:pt x="45" y="158"/>
                    <a:pt x="44" y="158"/>
                    <a:pt x="42" y="158"/>
                  </a:cubicBezTo>
                  <a:cubicBezTo>
                    <a:pt x="37" y="156"/>
                    <a:pt x="33" y="152"/>
                    <a:pt x="32" y="14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8"/>
                    <a:pt x="5" y="5"/>
                  </a:cubicBezTo>
                  <a:cubicBezTo>
                    <a:pt x="9" y="1"/>
                    <a:pt x="14" y="0"/>
                    <a:pt x="19" y="1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54" y="31"/>
                    <a:pt x="159" y="35"/>
                    <a:pt x="160" y="40"/>
                  </a:cubicBezTo>
                  <a:cubicBezTo>
                    <a:pt x="162" y="45"/>
                    <a:pt x="160" y="51"/>
                    <a:pt x="156" y="54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2" y="89"/>
                    <a:pt x="112" y="89"/>
                    <a:pt x="107" y="83"/>
                  </a:cubicBezTo>
                  <a:cubicBezTo>
                    <a:pt x="101" y="77"/>
                    <a:pt x="101" y="68"/>
                    <a:pt x="107" y="6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72" y="98"/>
                    <a:pt x="81" y="98"/>
                    <a:pt x="87" y="104"/>
                  </a:cubicBezTo>
                  <a:cubicBezTo>
                    <a:pt x="92" y="110"/>
                    <a:pt x="92" y="119"/>
                    <a:pt x="86" y="125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4" y="157"/>
                    <a:pt x="50" y="158"/>
                    <a:pt x="46" y="158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Freeform 354"/>
            <p:cNvSpPr>
              <a:spLocks noEditPoints="1"/>
            </p:cNvSpPr>
            <p:nvPr/>
          </p:nvSpPr>
          <p:spPr bwMode="auto">
            <a:xfrm>
              <a:off x="7340600" y="1174750"/>
              <a:ext cx="188912" cy="182563"/>
            </a:xfrm>
            <a:custGeom>
              <a:avLst/>
              <a:gdLst>
                <a:gd name="T0" fmla="*/ 180 w 305"/>
                <a:gd name="T1" fmla="*/ 296 h 296"/>
                <a:gd name="T2" fmla="*/ 167 w 305"/>
                <a:gd name="T3" fmla="*/ 288 h 296"/>
                <a:gd name="T4" fmla="*/ 173 w 305"/>
                <a:gd name="T5" fmla="*/ 268 h 296"/>
                <a:gd name="T6" fmla="*/ 219 w 305"/>
                <a:gd name="T7" fmla="*/ 242 h 296"/>
                <a:gd name="T8" fmla="*/ 239 w 305"/>
                <a:gd name="T9" fmla="*/ 247 h 296"/>
                <a:gd name="T10" fmla="*/ 233 w 305"/>
                <a:gd name="T11" fmla="*/ 268 h 296"/>
                <a:gd name="T12" fmla="*/ 187 w 305"/>
                <a:gd name="T13" fmla="*/ 294 h 296"/>
                <a:gd name="T14" fmla="*/ 180 w 305"/>
                <a:gd name="T15" fmla="*/ 296 h 296"/>
                <a:gd name="T16" fmla="*/ 125 w 305"/>
                <a:gd name="T17" fmla="*/ 296 h 296"/>
                <a:gd name="T18" fmla="*/ 118 w 305"/>
                <a:gd name="T19" fmla="*/ 294 h 296"/>
                <a:gd name="T20" fmla="*/ 72 w 305"/>
                <a:gd name="T21" fmla="*/ 268 h 296"/>
                <a:gd name="T22" fmla="*/ 67 w 305"/>
                <a:gd name="T23" fmla="*/ 247 h 296"/>
                <a:gd name="T24" fmla="*/ 87 w 305"/>
                <a:gd name="T25" fmla="*/ 242 h 296"/>
                <a:gd name="T26" fmla="*/ 132 w 305"/>
                <a:gd name="T27" fmla="*/ 268 h 296"/>
                <a:gd name="T28" fmla="*/ 138 w 305"/>
                <a:gd name="T29" fmla="*/ 288 h 296"/>
                <a:gd name="T30" fmla="*/ 125 w 305"/>
                <a:gd name="T31" fmla="*/ 296 h 296"/>
                <a:gd name="T32" fmla="*/ 290 w 305"/>
                <a:gd name="T33" fmla="*/ 159 h 296"/>
                <a:gd name="T34" fmla="*/ 275 w 305"/>
                <a:gd name="T35" fmla="*/ 144 h 296"/>
                <a:gd name="T36" fmla="*/ 275 w 305"/>
                <a:gd name="T37" fmla="*/ 91 h 296"/>
                <a:gd name="T38" fmla="*/ 290 w 305"/>
                <a:gd name="T39" fmla="*/ 76 h 296"/>
                <a:gd name="T40" fmla="*/ 305 w 305"/>
                <a:gd name="T41" fmla="*/ 91 h 296"/>
                <a:gd name="T42" fmla="*/ 305 w 305"/>
                <a:gd name="T43" fmla="*/ 144 h 296"/>
                <a:gd name="T44" fmla="*/ 290 w 305"/>
                <a:gd name="T45" fmla="*/ 159 h 296"/>
                <a:gd name="T46" fmla="*/ 15 w 305"/>
                <a:gd name="T47" fmla="*/ 159 h 296"/>
                <a:gd name="T48" fmla="*/ 0 w 305"/>
                <a:gd name="T49" fmla="*/ 144 h 296"/>
                <a:gd name="T50" fmla="*/ 0 w 305"/>
                <a:gd name="T51" fmla="*/ 91 h 296"/>
                <a:gd name="T52" fmla="*/ 15 w 305"/>
                <a:gd name="T53" fmla="*/ 76 h 296"/>
                <a:gd name="T54" fmla="*/ 30 w 305"/>
                <a:gd name="T55" fmla="*/ 91 h 296"/>
                <a:gd name="T56" fmla="*/ 30 w 305"/>
                <a:gd name="T57" fmla="*/ 144 h 296"/>
                <a:gd name="T58" fmla="*/ 15 w 305"/>
                <a:gd name="T59" fmla="*/ 159 h 296"/>
                <a:gd name="T60" fmla="*/ 263 w 305"/>
                <a:gd name="T61" fmla="*/ 58 h 296"/>
                <a:gd name="T62" fmla="*/ 255 w 305"/>
                <a:gd name="T63" fmla="*/ 56 h 296"/>
                <a:gd name="T64" fmla="*/ 209 w 305"/>
                <a:gd name="T65" fmla="*/ 29 h 296"/>
                <a:gd name="T66" fmla="*/ 204 w 305"/>
                <a:gd name="T67" fmla="*/ 9 h 296"/>
                <a:gd name="T68" fmla="*/ 224 w 305"/>
                <a:gd name="T69" fmla="*/ 4 h 296"/>
                <a:gd name="T70" fmla="*/ 270 w 305"/>
                <a:gd name="T71" fmla="*/ 30 h 296"/>
                <a:gd name="T72" fmla="*/ 276 w 305"/>
                <a:gd name="T73" fmla="*/ 50 h 296"/>
                <a:gd name="T74" fmla="*/ 263 w 305"/>
                <a:gd name="T75" fmla="*/ 58 h 296"/>
                <a:gd name="T76" fmla="*/ 43 w 305"/>
                <a:gd name="T77" fmla="*/ 58 h 296"/>
                <a:gd name="T78" fmla="*/ 30 w 305"/>
                <a:gd name="T79" fmla="*/ 50 h 296"/>
                <a:gd name="T80" fmla="*/ 36 w 305"/>
                <a:gd name="T81" fmla="*/ 30 h 296"/>
                <a:gd name="T82" fmla="*/ 82 w 305"/>
                <a:gd name="T83" fmla="*/ 4 h 296"/>
                <a:gd name="T84" fmla="*/ 102 w 305"/>
                <a:gd name="T85" fmla="*/ 9 h 296"/>
                <a:gd name="T86" fmla="*/ 97 w 305"/>
                <a:gd name="T87" fmla="*/ 29 h 296"/>
                <a:gd name="T88" fmla="*/ 50 w 305"/>
                <a:gd name="T89" fmla="*/ 56 h 296"/>
                <a:gd name="T90" fmla="*/ 43 w 305"/>
                <a:gd name="T91" fmla="*/ 5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296">
                  <a:moveTo>
                    <a:pt x="180" y="296"/>
                  </a:moveTo>
                  <a:cubicBezTo>
                    <a:pt x="175" y="296"/>
                    <a:pt x="170" y="293"/>
                    <a:pt x="167" y="288"/>
                  </a:cubicBezTo>
                  <a:cubicBezTo>
                    <a:pt x="163" y="281"/>
                    <a:pt x="166" y="272"/>
                    <a:pt x="173" y="268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26" y="238"/>
                    <a:pt x="235" y="240"/>
                    <a:pt x="239" y="247"/>
                  </a:cubicBezTo>
                  <a:cubicBezTo>
                    <a:pt x="243" y="255"/>
                    <a:pt x="241" y="264"/>
                    <a:pt x="233" y="268"/>
                  </a:cubicBezTo>
                  <a:cubicBezTo>
                    <a:pt x="187" y="294"/>
                    <a:pt x="187" y="294"/>
                    <a:pt x="187" y="294"/>
                  </a:cubicBezTo>
                  <a:cubicBezTo>
                    <a:pt x="185" y="295"/>
                    <a:pt x="182" y="296"/>
                    <a:pt x="180" y="296"/>
                  </a:cubicBezTo>
                  <a:close/>
                  <a:moveTo>
                    <a:pt x="125" y="296"/>
                  </a:moveTo>
                  <a:cubicBezTo>
                    <a:pt x="122" y="296"/>
                    <a:pt x="120" y="295"/>
                    <a:pt x="118" y="294"/>
                  </a:cubicBezTo>
                  <a:cubicBezTo>
                    <a:pt x="72" y="268"/>
                    <a:pt x="72" y="268"/>
                    <a:pt x="72" y="268"/>
                  </a:cubicBezTo>
                  <a:cubicBezTo>
                    <a:pt x="65" y="263"/>
                    <a:pt x="63" y="254"/>
                    <a:pt x="67" y="247"/>
                  </a:cubicBezTo>
                  <a:cubicBezTo>
                    <a:pt x="71" y="240"/>
                    <a:pt x="80" y="238"/>
                    <a:pt x="87" y="242"/>
                  </a:cubicBezTo>
                  <a:cubicBezTo>
                    <a:pt x="132" y="268"/>
                    <a:pt x="132" y="268"/>
                    <a:pt x="132" y="268"/>
                  </a:cubicBezTo>
                  <a:cubicBezTo>
                    <a:pt x="139" y="272"/>
                    <a:pt x="142" y="281"/>
                    <a:pt x="138" y="288"/>
                  </a:cubicBezTo>
                  <a:cubicBezTo>
                    <a:pt x="135" y="293"/>
                    <a:pt x="130" y="296"/>
                    <a:pt x="125" y="296"/>
                  </a:cubicBezTo>
                  <a:close/>
                  <a:moveTo>
                    <a:pt x="290" y="159"/>
                  </a:moveTo>
                  <a:cubicBezTo>
                    <a:pt x="282" y="159"/>
                    <a:pt x="275" y="152"/>
                    <a:pt x="275" y="144"/>
                  </a:cubicBezTo>
                  <a:cubicBezTo>
                    <a:pt x="275" y="91"/>
                    <a:pt x="275" y="91"/>
                    <a:pt x="275" y="91"/>
                  </a:cubicBezTo>
                  <a:cubicBezTo>
                    <a:pt x="275" y="83"/>
                    <a:pt x="282" y="76"/>
                    <a:pt x="290" y="76"/>
                  </a:cubicBezTo>
                  <a:cubicBezTo>
                    <a:pt x="298" y="76"/>
                    <a:pt x="305" y="83"/>
                    <a:pt x="305" y="91"/>
                  </a:cubicBezTo>
                  <a:cubicBezTo>
                    <a:pt x="305" y="144"/>
                    <a:pt x="305" y="144"/>
                    <a:pt x="305" y="144"/>
                  </a:cubicBezTo>
                  <a:cubicBezTo>
                    <a:pt x="305" y="152"/>
                    <a:pt x="298" y="159"/>
                    <a:pt x="290" y="159"/>
                  </a:cubicBezTo>
                  <a:close/>
                  <a:moveTo>
                    <a:pt x="15" y="159"/>
                  </a:moveTo>
                  <a:cubicBezTo>
                    <a:pt x="7" y="159"/>
                    <a:pt x="0" y="152"/>
                    <a:pt x="0" y="14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83"/>
                    <a:pt x="7" y="76"/>
                    <a:pt x="15" y="76"/>
                  </a:cubicBezTo>
                  <a:cubicBezTo>
                    <a:pt x="23" y="76"/>
                    <a:pt x="30" y="83"/>
                    <a:pt x="30" y="91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52"/>
                    <a:pt x="23" y="159"/>
                    <a:pt x="15" y="159"/>
                  </a:cubicBezTo>
                  <a:close/>
                  <a:moveTo>
                    <a:pt x="263" y="58"/>
                  </a:moveTo>
                  <a:cubicBezTo>
                    <a:pt x="260" y="58"/>
                    <a:pt x="258" y="57"/>
                    <a:pt x="255" y="56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02" y="25"/>
                    <a:pt x="200" y="16"/>
                    <a:pt x="204" y="9"/>
                  </a:cubicBezTo>
                  <a:cubicBezTo>
                    <a:pt x="208" y="2"/>
                    <a:pt x="217" y="0"/>
                    <a:pt x="224" y="4"/>
                  </a:cubicBezTo>
                  <a:cubicBezTo>
                    <a:pt x="270" y="30"/>
                    <a:pt x="270" y="30"/>
                    <a:pt x="270" y="30"/>
                  </a:cubicBezTo>
                  <a:cubicBezTo>
                    <a:pt x="277" y="34"/>
                    <a:pt x="280" y="43"/>
                    <a:pt x="276" y="50"/>
                  </a:cubicBezTo>
                  <a:cubicBezTo>
                    <a:pt x="273" y="55"/>
                    <a:pt x="268" y="58"/>
                    <a:pt x="263" y="58"/>
                  </a:cubicBezTo>
                  <a:close/>
                  <a:moveTo>
                    <a:pt x="43" y="58"/>
                  </a:moveTo>
                  <a:cubicBezTo>
                    <a:pt x="38" y="58"/>
                    <a:pt x="33" y="55"/>
                    <a:pt x="30" y="50"/>
                  </a:cubicBezTo>
                  <a:cubicBezTo>
                    <a:pt x="26" y="43"/>
                    <a:pt x="29" y="34"/>
                    <a:pt x="36" y="3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9" y="0"/>
                    <a:pt x="98" y="2"/>
                    <a:pt x="102" y="9"/>
                  </a:cubicBezTo>
                  <a:cubicBezTo>
                    <a:pt x="106" y="16"/>
                    <a:pt x="104" y="25"/>
                    <a:pt x="97" y="29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8" y="57"/>
                    <a:pt x="45" y="58"/>
                    <a:pt x="43" y="58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Freeform 355"/>
            <p:cNvSpPr>
              <a:spLocks noEditPoints="1"/>
            </p:cNvSpPr>
            <p:nvPr/>
          </p:nvSpPr>
          <p:spPr bwMode="auto">
            <a:xfrm>
              <a:off x="7407275" y="1133475"/>
              <a:ext cx="57150" cy="57150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7 h 93"/>
                <a:gd name="T4" fmla="*/ 46 w 92"/>
                <a:gd name="T5" fmla="*/ 0 h 93"/>
                <a:gd name="T6" fmla="*/ 92 w 92"/>
                <a:gd name="T7" fmla="*/ 47 h 93"/>
                <a:gd name="T8" fmla="*/ 46 w 92"/>
                <a:gd name="T9" fmla="*/ 93 h 93"/>
                <a:gd name="T10" fmla="*/ 46 w 92"/>
                <a:gd name="T11" fmla="*/ 29 h 93"/>
                <a:gd name="T12" fmla="*/ 29 w 92"/>
                <a:gd name="T13" fmla="*/ 47 h 93"/>
                <a:gd name="T14" fmla="*/ 46 w 92"/>
                <a:gd name="T15" fmla="*/ 64 h 93"/>
                <a:gd name="T16" fmla="*/ 62 w 92"/>
                <a:gd name="T17" fmla="*/ 47 h 93"/>
                <a:gd name="T18" fmla="*/ 46 w 92"/>
                <a:gd name="T19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0" y="93"/>
                    <a:pt x="0" y="72"/>
                    <a:pt x="0" y="47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71" y="0"/>
                    <a:pt x="92" y="21"/>
                    <a:pt x="92" y="47"/>
                  </a:cubicBezTo>
                  <a:cubicBezTo>
                    <a:pt x="92" y="72"/>
                    <a:pt x="71" y="93"/>
                    <a:pt x="46" y="93"/>
                  </a:cubicBezTo>
                  <a:close/>
                  <a:moveTo>
                    <a:pt x="46" y="29"/>
                  </a:moveTo>
                  <a:cubicBezTo>
                    <a:pt x="37" y="29"/>
                    <a:pt x="29" y="37"/>
                    <a:pt x="29" y="47"/>
                  </a:cubicBezTo>
                  <a:cubicBezTo>
                    <a:pt x="29" y="56"/>
                    <a:pt x="37" y="64"/>
                    <a:pt x="46" y="64"/>
                  </a:cubicBezTo>
                  <a:cubicBezTo>
                    <a:pt x="55" y="64"/>
                    <a:pt x="62" y="56"/>
                    <a:pt x="62" y="47"/>
                  </a:cubicBezTo>
                  <a:cubicBezTo>
                    <a:pt x="62" y="37"/>
                    <a:pt x="55" y="29"/>
                    <a:pt x="46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" name="Freeform 356"/>
            <p:cNvSpPr>
              <a:spLocks noEditPoints="1"/>
            </p:cNvSpPr>
            <p:nvPr/>
          </p:nvSpPr>
          <p:spPr bwMode="auto">
            <a:xfrm>
              <a:off x="7407275" y="1328738"/>
              <a:ext cx="57150" cy="58738"/>
            </a:xfrm>
            <a:custGeom>
              <a:avLst/>
              <a:gdLst>
                <a:gd name="T0" fmla="*/ 46 w 92"/>
                <a:gd name="T1" fmla="*/ 94 h 94"/>
                <a:gd name="T2" fmla="*/ 0 w 92"/>
                <a:gd name="T3" fmla="*/ 47 h 94"/>
                <a:gd name="T4" fmla="*/ 46 w 92"/>
                <a:gd name="T5" fmla="*/ 0 h 94"/>
                <a:gd name="T6" fmla="*/ 92 w 92"/>
                <a:gd name="T7" fmla="*/ 47 h 94"/>
                <a:gd name="T8" fmla="*/ 46 w 92"/>
                <a:gd name="T9" fmla="*/ 94 h 94"/>
                <a:gd name="T10" fmla="*/ 46 w 92"/>
                <a:gd name="T11" fmla="*/ 30 h 94"/>
                <a:gd name="T12" fmla="*/ 29 w 92"/>
                <a:gd name="T13" fmla="*/ 47 h 94"/>
                <a:gd name="T14" fmla="*/ 46 w 92"/>
                <a:gd name="T15" fmla="*/ 64 h 94"/>
                <a:gd name="T16" fmla="*/ 62 w 92"/>
                <a:gd name="T17" fmla="*/ 47 h 94"/>
                <a:gd name="T18" fmla="*/ 46 w 92"/>
                <a:gd name="T19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4">
                  <a:moveTo>
                    <a:pt x="46" y="94"/>
                  </a:moveTo>
                  <a:cubicBezTo>
                    <a:pt x="20" y="94"/>
                    <a:pt x="0" y="73"/>
                    <a:pt x="0" y="47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71" y="0"/>
                    <a:pt x="92" y="21"/>
                    <a:pt x="92" y="47"/>
                  </a:cubicBezTo>
                  <a:cubicBezTo>
                    <a:pt x="92" y="73"/>
                    <a:pt x="71" y="94"/>
                    <a:pt x="46" y="94"/>
                  </a:cubicBezTo>
                  <a:close/>
                  <a:moveTo>
                    <a:pt x="46" y="30"/>
                  </a:moveTo>
                  <a:cubicBezTo>
                    <a:pt x="37" y="30"/>
                    <a:pt x="29" y="37"/>
                    <a:pt x="29" y="47"/>
                  </a:cubicBezTo>
                  <a:cubicBezTo>
                    <a:pt x="29" y="56"/>
                    <a:pt x="37" y="64"/>
                    <a:pt x="46" y="64"/>
                  </a:cubicBezTo>
                  <a:cubicBezTo>
                    <a:pt x="55" y="64"/>
                    <a:pt x="62" y="56"/>
                    <a:pt x="62" y="47"/>
                  </a:cubicBezTo>
                  <a:cubicBezTo>
                    <a:pt x="62" y="37"/>
                    <a:pt x="55" y="30"/>
                    <a:pt x="46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Freeform 357"/>
            <p:cNvSpPr>
              <a:spLocks noEditPoints="1"/>
            </p:cNvSpPr>
            <p:nvPr/>
          </p:nvSpPr>
          <p:spPr bwMode="auto">
            <a:xfrm>
              <a:off x="7318375" y="1276350"/>
              <a:ext cx="65087" cy="61913"/>
            </a:xfrm>
            <a:custGeom>
              <a:avLst/>
              <a:gdLst>
                <a:gd name="T0" fmla="*/ 53 w 107"/>
                <a:gd name="T1" fmla="*/ 99 h 99"/>
                <a:gd name="T2" fmla="*/ 13 w 107"/>
                <a:gd name="T3" fmla="*/ 76 h 99"/>
                <a:gd name="T4" fmla="*/ 13 w 107"/>
                <a:gd name="T5" fmla="*/ 76 h 99"/>
                <a:gd name="T6" fmla="*/ 30 w 107"/>
                <a:gd name="T7" fmla="*/ 12 h 99"/>
                <a:gd name="T8" fmla="*/ 94 w 107"/>
                <a:gd name="T9" fmla="*/ 29 h 99"/>
                <a:gd name="T10" fmla="*/ 77 w 107"/>
                <a:gd name="T11" fmla="*/ 93 h 99"/>
                <a:gd name="T12" fmla="*/ 53 w 107"/>
                <a:gd name="T13" fmla="*/ 99 h 99"/>
                <a:gd name="T14" fmla="*/ 39 w 107"/>
                <a:gd name="T15" fmla="*/ 61 h 99"/>
                <a:gd name="T16" fmla="*/ 62 w 107"/>
                <a:gd name="T17" fmla="*/ 67 h 99"/>
                <a:gd name="T18" fmla="*/ 68 w 107"/>
                <a:gd name="T19" fmla="*/ 44 h 99"/>
                <a:gd name="T20" fmla="*/ 45 w 107"/>
                <a:gd name="T21" fmla="*/ 38 h 99"/>
                <a:gd name="T22" fmla="*/ 39 w 107"/>
                <a:gd name="T23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99">
                  <a:moveTo>
                    <a:pt x="53" y="99"/>
                  </a:moveTo>
                  <a:cubicBezTo>
                    <a:pt x="37" y="99"/>
                    <a:pt x="22" y="91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0" y="53"/>
                    <a:pt x="8" y="25"/>
                    <a:pt x="30" y="12"/>
                  </a:cubicBezTo>
                  <a:cubicBezTo>
                    <a:pt x="53" y="0"/>
                    <a:pt x="81" y="7"/>
                    <a:pt x="94" y="29"/>
                  </a:cubicBezTo>
                  <a:cubicBezTo>
                    <a:pt x="107" y="52"/>
                    <a:pt x="99" y="80"/>
                    <a:pt x="77" y="93"/>
                  </a:cubicBezTo>
                  <a:cubicBezTo>
                    <a:pt x="69" y="97"/>
                    <a:pt x="61" y="99"/>
                    <a:pt x="53" y="99"/>
                  </a:cubicBezTo>
                  <a:close/>
                  <a:moveTo>
                    <a:pt x="39" y="61"/>
                  </a:moveTo>
                  <a:cubicBezTo>
                    <a:pt x="44" y="69"/>
                    <a:pt x="54" y="72"/>
                    <a:pt x="62" y="67"/>
                  </a:cubicBezTo>
                  <a:cubicBezTo>
                    <a:pt x="70" y="63"/>
                    <a:pt x="73" y="52"/>
                    <a:pt x="68" y="44"/>
                  </a:cubicBezTo>
                  <a:cubicBezTo>
                    <a:pt x="63" y="36"/>
                    <a:pt x="53" y="33"/>
                    <a:pt x="45" y="38"/>
                  </a:cubicBezTo>
                  <a:cubicBezTo>
                    <a:pt x="37" y="43"/>
                    <a:pt x="34" y="53"/>
                    <a:pt x="39" y="61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Freeform 358"/>
            <p:cNvSpPr>
              <a:spLocks noEditPoints="1"/>
            </p:cNvSpPr>
            <p:nvPr/>
          </p:nvSpPr>
          <p:spPr bwMode="auto">
            <a:xfrm>
              <a:off x="7488238" y="1177925"/>
              <a:ext cx="65087" cy="61913"/>
            </a:xfrm>
            <a:custGeom>
              <a:avLst/>
              <a:gdLst>
                <a:gd name="T0" fmla="*/ 53 w 106"/>
                <a:gd name="T1" fmla="*/ 99 h 99"/>
                <a:gd name="T2" fmla="*/ 13 w 106"/>
                <a:gd name="T3" fmla="*/ 77 h 99"/>
                <a:gd name="T4" fmla="*/ 13 w 106"/>
                <a:gd name="T5" fmla="*/ 76 h 99"/>
                <a:gd name="T6" fmla="*/ 30 w 106"/>
                <a:gd name="T7" fmla="*/ 13 h 99"/>
                <a:gd name="T8" fmla="*/ 94 w 106"/>
                <a:gd name="T9" fmla="*/ 29 h 99"/>
                <a:gd name="T10" fmla="*/ 77 w 106"/>
                <a:gd name="T11" fmla="*/ 93 h 99"/>
                <a:gd name="T12" fmla="*/ 53 w 106"/>
                <a:gd name="T13" fmla="*/ 99 h 99"/>
                <a:gd name="T14" fmla="*/ 39 w 106"/>
                <a:gd name="T15" fmla="*/ 62 h 99"/>
                <a:gd name="T16" fmla="*/ 62 w 106"/>
                <a:gd name="T17" fmla="*/ 67 h 99"/>
                <a:gd name="T18" fmla="*/ 68 w 106"/>
                <a:gd name="T19" fmla="*/ 44 h 99"/>
                <a:gd name="T20" fmla="*/ 44 w 106"/>
                <a:gd name="T21" fmla="*/ 38 h 99"/>
                <a:gd name="T22" fmla="*/ 39 w 106"/>
                <a:gd name="T23" fmla="*/ 6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99">
                  <a:moveTo>
                    <a:pt x="53" y="99"/>
                  </a:moveTo>
                  <a:cubicBezTo>
                    <a:pt x="37" y="99"/>
                    <a:pt x="22" y="91"/>
                    <a:pt x="13" y="7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0" y="53"/>
                    <a:pt x="8" y="26"/>
                    <a:pt x="30" y="13"/>
                  </a:cubicBezTo>
                  <a:cubicBezTo>
                    <a:pt x="53" y="0"/>
                    <a:pt x="81" y="7"/>
                    <a:pt x="94" y="29"/>
                  </a:cubicBezTo>
                  <a:cubicBezTo>
                    <a:pt x="106" y="52"/>
                    <a:pt x="99" y="80"/>
                    <a:pt x="77" y="93"/>
                  </a:cubicBezTo>
                  <a:cubicBezTo>
                    <a:pt x="69" y="97"/>
                    <a:pt x="61" y="99"/>
                    <a:pt x="53" y="99"/>
                  </a:cubicBezTo>
                  <a:close/>
                  <a:moveTo>
                    <a:pt x="39" y="62"/>
                  </a:moveTo>
                  <a:cubicBezTo>
                    <a:pt x="43" y="70"/>
                    <a:pt x="54" y="72"/>
                    <a:pt x="62" y="67"/>
                  </a:cubicBezTo>
                  <a:cubicBezTo>
                    <a:pt x="70" y="63"/>
                    <a:pt x="73" y="52"/>
                    <a:pt x="68" y="44"/>
                  </a:cubicBezTo>
                  <a:cubicBezTo>
                    <a:pt x="63" y="36"/>
                    <a:pt x="53" y="34"/>
                    <a:pt x="44" y="38"/>
                  </a:cubicBezTo>
                  <a:cubicBezTo>
                    <a:pt x="37" y="43"/>
                    <a:pt x="34" y="53"/>
                    <a:pt x="39" y="62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Freeform 359"/>
            <p:cNvSpPr>
              <a:spLocks noEditPoints="1"/>
            </p:cNvSpPr>
            <p:nvPr/>
          </p:nvSpPr>
          <p:spPr bwMode="auto">
            <a:xfrm>
              <a:off x="7488238" y="1276350"/>
              <a:ext cx="65087" cy="61913"/>
            </a:xfrm>
            <a:custGeom>
              <a:avLst/>
              <a:gdLst>
                <a:gd name="T0" fmla="*/ 53 w 106"/>
                <a:gd name="T1" fmla="*/ 99 h 99"/>
                <a:gd name="T2" fmla="*/ 30 w 106"/>
                <a:gd name="T3" fmla="*/ 93 h 99"/>
                <a:gd name="T4" fmla="*/ 13 w 106"/>
                <a:gd name="T5" fmla="*/ 29 h 99"/>
                <a:gd name="T6" fmla="*/ 77 w 106"/>
                <a:gd name="T7" fmla="*/ 12 h 99"/>
                <a:gd name="T8" fmla="*/ 94 w 106"/>
                <a:gd name="T9" fmla="*/ 76 h 99"/>
                <a:gd name="T10" fmla="*/ 94 w 106"/>
                <a:gd name="T11" fmla="*/ 76 h 99"/>
                <a:gd name="T12" fmla="*/ 53 w 106"/>
                <a:gd name="T13" fmla="*/ 99 h 99"/>
                <a:gd name="T14" fmla="*/ 53 w 106"/>
                <a:gd name="T15" fmla="*/ 36 h 99"/>
                <a:gd name="T16" fmla="*/ 39 w 106"/>
                <a:gd name="T17" fmla="*/ 44 h 99"/>
                <a:gd name="T18" fmla="*/ 45 w 106"/>
                <a:gd name="T19" fmla="*/ 67 h 99"/>
                <a:gd name="T20" fmla="*/ 68 w 106"/>
                <a:gd name="T21" fmla="*/ 61 h 99"/>
                <a:gd name="T22" fmla="*/ 62 w 106"/>
                <a:gd name="T23" fmla="*/ 38 h 99"/>
                <a:gd name="T24" fmla="*/ 53 w 106"/>
                <a:gd name="T25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99">
                  <a:moveTo>
                    <a:pt x="53" y="99"/>
                  </a:moveTo>
                  <a:cubicBezTo>
                    <a:pt x="45" y="99"/>
                    <a:pt x="37" y="97"/>
                    <a:pt x="30" y="93"/>
                  </a:cubicBezTo>
                  <a:cubicBezTo>
                    <a:pt x="8" y="80"/>
                    <a:pt x="0" y="52"/>
                    <a:pt x="13" y="29"/>
                  </a:cubicBezTo>
                  <a:cubicBezTo>
                    <a:pt x="26" y="7"/>
                    <a:pt x="54" y="0"/>
                    <a:pt x="77" y="12"/>
                  </a:cubicBezTo>
                  <a:cubicBezTo>
                    <a:pt x="99" y="25"/>
                    <a:pt x="106" y="53"/>
                    <a:pt x="94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85" y="91"/>
                    <a:pt x="69" y="99"/>
                    <a:pt x="53" y="99"/>
                  </a:cubicBezTo>
                  <a:close/>
                  <a:moveTo>
                    <a:pt x="53" y="36"/>
                  </a:moveTo>
                  <a:cubicBezTo>
                    <a:pt x="47" y="36"/>
                    <a:pt x="42" y="39"/>
                    <a:pt x="39" y="44"/>
                  </a:cubicBezTo>
                  <a:cubicBezTo>
                    <a:pt x="34" y="52"/>
                    <a:pt x="37" y="63"/>
                    <a:pt x="45" y="67"/>
                  </a:cubicBezTo>
                  <a:cubicBezTo>
                    <a:pt x="53" y="72"/>
                    <a:pt x="63" y="69"/>
                    <a:pt x="68" y="61"/>
                  </a:cubicBezTo>
                  <a:cubicBezTo>
                    <a:pt x="72" y="53"/>
                    <a:pt x="70" y="43"/>
                    <a:pt x="62" y="38"/>
                  </a:cubicBezTo>
                  <a:cubicBezTo>
                    <a:pt x="59" y="36"/>
                    <a:pt x="56" y="36"/>
                    <a:pt x="53" y="3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Freeform 360"/>
            <p:cNvSpPr>
              <a:spLocks noEditPoints="1"/>
            </p:cNvSpPr>
            <p:nvPr/>
          </p:nvSpPr>
          <p:spPr bwMode="auto">
            <a:xfrm>
              <a:off x="7318375" y="1177925"/>
              <a:ext cx="65087" cy="61913"/>
            </a:xfrm>
            <a:custGeom>
              <a:avLst/>
              <a:gdLst>
                <a:gd name="T0" fmla="*/ 54 w 107"/>
                <a:gd name="T1" fmla="*/ 99 h 99"/>
                <a:gd name="T2" fmla="*/ 30 w 107"/>
                <a:gd name="T3" fmla="*/ 93 h 99"/>
                <a:gd name="T4" fmla="*/ 13 w 107"/>
                <a:gd name="T5" fmla="*/ 30 h 99"/>
                <a:gd name="T6" fmla="*/ 77 w 107"/>
                <a:gd name="T7" fmla="*/ 12 h 99"/>
                <a:gd name="T8" fmla="*/ 94 w 107"/>
                <a:gd name="T9" fmla="*/ 76 h 99"/>
                <a:gd name="T10" fmla="*/ 94 w 107"/>
                <a:gd name="T11" fmla="*/ 77 h 99"/>
                <a:gd name="T12" fmla="*/ 54 w 107"/>
                <a:gd name="T13" fmla="*/ 99 h 99"/>
                <a:gd name="T14" fmla="*/ 54 w 107"/>
                <a:gd name="T15" fmla="*/ 36 h 99"/>
                <a:gd name="T16" fmla="*/ 39 w 107"/>
                <a:gd name="T17" fmla="*/ 44 h 99"/>
                <a:gd name="T18" fmla="*/ 45 w 107"/>
                <a:gd name="T19" fmla="*/ 68 h 99"/>
                <a:gd name="T20" fmla="*/ 68 w 107"/>
                <a:gd name="T21" fmla="*/ 62 h 99"/>
                <a:gd name="T22" fmla="*/ 62 w 107"/>
                <a:gd name="T23" fmla="*/ 38 h 99"/>
                <a:gd name="T24" fmla="*/ 54 w 107"/>
                <a:gd name="T25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99">
                  <a:moveTo>
                    <a:pt x="54" y="99"/>
                  </a:moveTo>
                  <a:cubicBezTo>
                    <a:pt x="46" y="99"/>
                    <a:pt x="38" y="97"/>
                    <a:pt x="30" y="93"/>
                  </a:cubicBezTo>
                  <a:cubicBezTo>
                    <a:pt x="8" y="80"/>
                    <a:pt x="0" y="52"/>
                    <a:pt x="13" y="30"/>
                  </a:cubicBezTo>
                  <a:cubicBezTo>
                    <a:pt x="26" y="7"/>
                    <a:pt x="54" y="0"/>
                    <a:pt x="77" y="12"/>
                  </a:cubicBezTo>
                  <a:cubicBezTo>
                    <a:pt x="99" y="26"/>
                    <a:pt x="107" y="53"/>
                    <a:pt x="94" y="76"/>
                  </a:cubicBezTo>
                  <a:cubicBezTo>
                    <a:pt x="94" y="76"/>
                    <a:pt x="94" y="76"/>
                    <a:pt x="94" y="77"/>
                  </a:cubicBezTo>
                  <a:cubicBezTo>
                    <a:pt x="85" y="91"/>
                    <a:pt x="70" y="99"/>
                    <a:pt x="54" y="99"/>
                  </a:cubicBezTo>
                  <a:close/>
                  <a:moveTo>
                    <a:pt x="54" y="36"/>
                  </a:moveTo>
                  <a:cubicBezTo>
                    <a:pt x="48" y="36"/>
                    <a:pt x="42" y="39"/>
                    <a:pt x="39" y="44"/>
                  </a:cubicBezTo>
                  <a:cubicBezTo>
                    <a:pt x="34" y="52"/>
                    <a:pt x="37" y="63"/>
                    <a:pt x="45" y="68"/>
                  </a:cubicBezTo>
                  <a:cubicBezTo>
                    <a:pt x="53" y="72"/>
                    <a:pt x="63" y="70"/>
                    <a:pt x="68" y="62"/>
                  </a:cubicBezTo>
                  <a:cubicBezTo>
                    <a:pt x="73" y="53"/>
                    <a:pt x="70" y="43"/>
                    <a:pt x="62" y="38"/>
                  </a:cubicBezTo>
                  <a:cubicBezTo>
                    <a:pt x="59" y="37"/>
                    <a:pt x="56" y="36"/>
                    <a:pt x="54" y="3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77" name="Группа 76"/>
          <p:cNvGrpSpPr>
            <a:grpSpLocks noChangeAspect="1"/>
          </p:cNvGrpSpPr>
          <p:nvPr/>
        </p:nvGrpSpPr>
        <p:grpSpPr>
          <a:xfrm>
            <a:off x="289459" y="2054967"/>
            <a:ext cx="293897" cy="288000"/>
            <a:chOff x="5145088" y="1711325"/>
            <a:chExt cx="474662" cy="465138"/>
          </a:xfrm>
        </p:grpSpPr>
        <p:sp>
          <p:nvSpPr>
            <p:cNvPr id="78" name="Freeform 7"/>
            <p:cNvSpPr>
              <a:spLocks noEditPoints="1"/>
            </p:cNvSpPr>
            <p:nvPr/>
          </p:nvSpPr>
          <p:spPr bwMode="auto">
            <a:xfrm>
              <a:off x="5175250" y="1836738"/>
              <a:ext cx="244475" cy="214313"/>
            </a:xfrm>
            <a:custGeom>
              <a:avLst/>
              <a:gdLst>
                <a:gd name="T0" fmla="*/ 289 w 396"/>
                <a:gd name="T1" fmla="*/ 346 h 346"/>
                <a:gd name="T2" fmla="*/ 107 w 396"/>
                <a:gd name="T3" fmla="*/ 346 h 346"/>
                <a:gd name="T4" fmla="*/ 94 w 396"/>
                <a:gd name="T5" fmla="*/ 339 h 346"/>
                <a:gd name="T6" fmla="*/ 2 w 396"/>
                <a:gd name="T7" fmla="*/ 181 h 346"/>
                <a:gd name="T8" fmla="*/ 2 w 396"/>
                <a:gd name="T9" fmla="*/ 166 h 346"/>
                <a:gd name="T10" fmla="*/ 94 w 396"/>
                <a:gd name="T11" fmla="*/ 7 h 346"/>
                <a:gd name="T12" fmla="*/ 107 w 396"/>
                <a:gd name="T13" fmla="*/ 0 h 346"/>
                <a:gd name="T14" fmla="*/ 289 w 396"/>
                <a:gd name="T15" fmla="*/ 0 h 346"/>
                <a:gd name="T16" fmla="*/ 302 w 396"/>
                <a:gd name="T17" fmla="*/ 7 h 346"/>
                <a:gd name="T18" fmla="*/ 393 w 396"/>
                <a:gd name="T19" fmla="*/ 166 h 346"/>
                <a:gd name="T20" fmla="*/ 393 w 396"/>
                <a:gd name="T21" fmla="*/ 181 h 346"/>
                <a:gd name="T22" fmla="*/ 302 w 396"/>
                <a:gd name="T23" fmla="*/ 339 h 346"/>
                <a:gd name="T24" fmla="*/ 289 w 396"/>
                <a:gd name="T25" fmla="*/ 346 h 346"/>
                <a:gd name="T26" fmla="*/ 115 w 396"/>
                <a:gd name="T27" fmla="*/ 317 h 346"/>
                <a:gd name="T28" fmla="*/ 280 w 396"/>
                <a:gd name="T29" fmla="*/ 317 h 346"/>
                <a:gd name="T30" fmla="*/ 364 w 396"/>
                <a:gd name="T31" fmla="*/ 174 h 346"/>
                <a:gd name="T32" fmla="*/ 280 w 396"/>
                <a:gd name="T33" fmla="*/ 30 h 346"/>
                <a:gd name="T34" fmla="*/ 115 w 396"/>
                <a:gd name="T35" fmla="*/ 30 h 346"/>
                <a:gd name="T36" fmla="*/ 32 w 396"/>
                <a:gd name="T37" fmla="*/ 174 h 346"/>
                <a:gd name="T38" fmla="*/ 115 w 396"/>
                <a:gd name="T39" fmla="*/ 31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6" h="346">
                  <a:moveTo>
                    <a:pt x="289" y="346"/>
                  </a:moveTo>
                  <a:cubicBezTo>
                    <a:pt x="107" y="346"/>
                    <a:pt x="107" y="346"/>
                    <a:pt x="107" y="346"/>
                  </a:cubicBezTo>
                  <a:cubicBezTo>
                    <a:pt x="101" y="346"/>
                    <a:pt x="97" y="343"/>
                    <a:pt x="94" y="339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176"/>
                    <a:pt x="0" y="171"/>
                    <a:pt x="2" y="16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7" y="3"/>
                    <a:pt x="101" y="0"/>
                    <a:pt x="107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4" y="0"/>
                    <a:pt x="299" y="3"/>
                    <a:pt x="302" y="7"/>
                  </a:cubicBezTo>
                  <a:cubicBezTo>
                    <a:pt x="393" y="166"/>
                    <a:pt x="393" y="166"/>
                    <a:pt x="393" y="166"/>
                  </a:cubicBezTo>
                  <a:cubicBezTo>
                    <a:pt x="396" y="171"/>
                    <a:pt x="396" y="176"/>
                    <a:pt x="393" y="181"/>
                  </a:cubicBezTo>
                  <a:cubicBezTo>
                    <a:pt x="302" y="339"/>
                    <a:pt x="302" y="339"/>
                    <a:pt x="302" y="339"/>
                  </a:cubicBezTo>
                  <a:cubicBezTo>
                    <a:pt x="299" y="343"/>
                    <a:pt x="294" y="346"/>
                    <a:pt x="289" y="346"/>
                  </a:cubicBezTo>
                  <a:close/>
                  <a:moveTo>
                    <a:pt x="115" y="317"/>
                  </a:moveTo>
                  <a:cubicBezTo>
                    <a:pt x="280" y="317"/>
                    <a:pt x="280" y="317"/>
                    <a:pt x="280" y="317"/>
                  </a:cubicBezTo>
                  <a:cubicBezTo>
                    <a:pt x="364" y="174"/>
                    <a:pt x="364" y="174"/>
                    <a:pt x="364" y="174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32" y="174"/>
                    <a:pt x="32" y="174"/>
                    <a:pt x="32" y="174"/>
                  </a:cubicBezTo>
                  <a:lnTo>
                    <a:pt x="115" y="317"/>
                  </a:ln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" name="Freeform 8"/>
            <p:cNvSpPr>
              <a:spLocks noEditPoints="1"/>
            </p:cNvSpPr>
            <p:nvPr/>
          </p:nvSpPr>
          <p:spPr bwMode="auto">
            <a:xfrm>
              <a:off x="5343525" y="1739900"/>
              <a:ext cx="246062" cy="214313"/>
            </a:xfrm>
            <a:custGeom>
              <a:avLst/>
              <a:gdLst>
                <a:gd name="T0" fmla="*/ 292 w 398"/>
                <a:gd name="T1" fmla="*/ 346 h 346"/>
                <a:gd name="T2" fmla="*/ 109 w 398"/>
                <a:gd name="T3" fmla="*/ 346 h 346"/>
                <a:gd name="T4" fmla="*/ 94 w 398"/>
                <a:gd name="T5" fmla="*/ 332 h 346"/>
                <a:gd name="T6" fmla="*/ 109 w 398"/>
                <a:gd name="T7" fmla="*/ 317 h 346"/>
                <a:gd name="T8" fmla="*/ 292 w 398"/>
                <a:gd name="T9" fmla="*/ 317 h 346"/>
                <a:gd name="T10" fmla="*/ 307 w 398"/>
                <a:gd name="T11" fmla="*/ 332 h 346"/>
                <a:gd name="T12" fmla="*/ 292 w 398"/>
                <a:gd name="T13" fmla="*/ 346 h 346"/>
                <a:gd name="T14" fmla="*/ 315 w 398"/>
                <a:gd name="T15" fmla="*/ 305 h 346"/>
                <a:gd name="T16" fmla="*/ 308 w 398"/>
                <a:gd name="T17" fmla="*/ 303 h 346"/>
                <a:gd name="T18" fmla="*/ 303 w 398"/>
                <a:gd name="T19" fmla="*/ 282 h 346"/>
                <a:gd name="T20" fmla="*/ 365 w 398"/>
                <a:gd name="T21" fmla="*/ 173 h 346"/>
                <a:gd name="T22" fmla="*/ 283 w 398"/>
                <a:gd name="T23" fmla="*/ 30 h 346"/>
                <a:gd name="T24" fmla="*/ 117 w 398"/>
                <a:gd name="T25" fmla="*/ 30 h 346"/>
                <a:gd name="T26" fmla="*/ 30 w 398"/>
                <a:gd name="T27" fmla="*/ 180 h 346"/>
                <a:gd name="T28" fmla="*/ 10 w 398"/>
                <a:gd name="T29" fmla="*/ 186 h 346"/>
                <a:gd name="T30" fmla="*/ 4 w 398"/>
                <a:gd name="T31" fmla="*/ 165 h 346"/>
                <a:gd name="T32" fmla="*/ 96 w 398"/>
                <a:gd name="T33" fmla="*/ 7 h 346"/>
                <a:gd name="T34" fmla="*/ 109 w 398"/>
                <a:gd name="T35" fmla="*/ 0 h 346"/>
                <a:gd name="T36" fmla="*/ 292 w 398"/>
                <a:gd name="T37" fmla="*/ 0 h 346"/>
                <a:gd name="T38" fmla="*/ 305 w 398"/>
                <a:gd name="T39" fmla="*/ 8 h 346"/>
                <a:gd name="T40" fmla="*/ 395 w 398"/>
                <a:gd name="T41" fmla="*/ 165 h 346"/>
                <a:gd name="T42" fmla="*/ 395 w 398"/>
                <a:gd name="T43" fmla="*/ 180 h 346"/>
                <a:gd name="T44" fmla="*/ 328 w 398"/>
                <a:gd name="T45" fmla="*/ 297 h 346"/>
                <a:gd name="T46" fmla="*/ 315 w 398"/>
                <a:gd name="T47" fmla="*/ 30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" h="346">
                  <a:moveTo>
                    <a:pt x="292" y="346"/>
                  </a:moveTo>
                  <a:cubicBezTo>
                    <a:pt x="109" y="346"/>
                    <a:pt x="109" y="346"/>
                    <a:pt x="109" y="346"/>
                  </a:cubicBezTo>
                  <a:cubicBezTo>
                    <a:pt x="100" y="346"/>
                    <a:pt x="94" y="340"/>
                    <a:pt x="94" y="332"/>
                  </a:cubicBezTo>
                  <a:cubicBezTo>
                    <a:pt x="94" y="323"/>
                    <a:pt x="100" y="317"/>
                    <a:pt x="109" y="317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300" y="317"/>
                    <a:pt x="307" y="323"/>
                    <a:pt x="307" y="332"/>
                  </a:cubicBezTo>
                  <a:cubicBezTo>
                    <a:pt x="307" y="340"/>
                    <a:pt x="300" y="346"/>
                    <a:pt x="292" y="346"/>
                  </a:cubicBezTo>
                  <a:close/>
                  <a:moveTo>
                    <a:pt x="315" y="305"/>
                  </a:moveTo>
                  <a:cubicBezTo>
                    <a:pt x="313" y="305"/>
                    <a:pt x="310" y="304"/>
                    <a:pt x="308" y="303"/>
                  </a:cubicBezTo>
                  <a:cubicBezTo>
                    <a:pt x="301" y="298"/>
                    <a:pt x="298" y="289"/>
                    <a:pt x="303" y="282"/>
                  </a:cubicBezTo>
                  <a:cubicBezTo>
                    <a:pt x="365" y="173"/>
                    <a:pt x="365" y="173"/>
                    <a:pt x="365" y="173"/>
                  </a:cubicBezTo>
                  <a:cubicBezTo>
                    <a:pt x="283" y="30"/>
                    <a:pt x="283" y="30"/>
                    <a:pt x="283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26" y="187"/>
                    <a:pt x="17" y="190"/>
                    <a:pt x="10" y="186"/>
                  </a:cubicBezTo>
                  <a:cubicBezTo>
                    <a:pt x="3" y="182"/>
                    <a:pt x="0" y="172"/>
                    <a:pt x="4" y="165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3"/>
                    <a:pt x="103" y="0"/>
                    <a:pt x="109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7" y="0"/>
                    <a:pt x="302" y="3"/>
                    <a:pt x="305" y="8"/>
                  </a:cubicBezTo>
                  <a:cubicBezTo>
                    <a:pt x="395" y="165"/>
                    <a:pt x="395" y="165"/>
                    <a:pt x="395" y="165"/>
                  </a:cubicBezTo>
                  <a:cubicBezTo>
                    <a:pt x="398" y="170"/>
                    <a:pt x="398" y="176"/>
                    <a:pt x="395" y="180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6" y="302"/>
                    <a:pt x="321" y="305"/>
                    <a:pt x="315" y="305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59400" y="1935163"/>
              <a:ext cx="230187" cy="214313"/>
            </a:xfrm>
            <a:custGeom>
              <a:avLst/>
              <a:gdLst>
                <a:gd name="T0" fmla="*/ 267 w 373"/>
                <a:gd name="T1" fmla="*/ 347 h 347"/>
                <a:gd name="T2" fmla="*/ 84 w 373"/>
                <a:gd name="T3" fmla="*/ 347 h 347"/>
                <a:gd name="T4" fmla="*/ 71 w 373"/>
                <a:gd name="T5" fmla="*/ 340 h 347"/>
                <a:gd name="T6" fmla="*/ 4 w 373"/>
                <a:gd name="T7" fmla="*/ 224 h 347"/>
                <a:gd name="T8" fmla="*/ 9 w 373"/>
                <a:gd name="T9" fmla="*/ 203 h 347"/>
                <a:gd name="T10" fmla="*/ 29 w 373"/>
                <a:gd name="T11" fmla="*/ 209 h 347"/>
                <a:gd name="T12" fmla="*/ 92 w 373"/>
                <a:gd name="T13" fmla="*/ 318 h 347"/>
                <a:gd name="T14" fmla="*/ 258 w 373"/>
                <a:gd name="T15" fmla="*/ 318 h 347"/>
                <a:gd name="T16" fmla="*/ 340 w 373"/>
                <a:gd name="T17" fmla="*/ 174 h 347"/>
                <a:gd name="T18" fmla="*/ 254 w 373"/>
                <a:gd name="T19" fmla="*/ 24 h 347"/>
                <a:gd name="T20" fmla="*/ 259 w 373"/>
                <a:gd name="T21" fmla="*/ 4 h 347"/>
                <a:gd name="T22" fmla="*/ 280 w 373"/>
                <a:gd name="T23" fmla="*/ 9 h 347"/>
                <a:gd name="T24" fmla="*/ 370 w 373"/>
                <a:gd name="T25" fmla="*/ 167 h 347"/>
                <a:gd name="T26" fmla="*/ 370 w 373"/>
                <a:gd name="T27" fmla="*/ 182 h 347"/>
                <a:gd name="T28" fmla="*/ 280 w 373"/>
                <a:gd name="T29" fmla="*/ 340 h 347"/>
                <a:gd name="T30" fmla="*/ 267 w 373"/>
                <a:gd name="T31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3" h="347">
                  <a:moveTo>
                    <a:pt x="267" y="347"/>
                  </a:moveTo>
                  <a:cubicBezTo>
                    <a:pt x="84" y="347"/>
                    <a:pt x="84" y="347"/>
                    <a:pt x="84" y="347"/>
                  </a:cubicBezTo>
                  <a:cubicBezTo>
                    <a:pt x="78" y="347"/>
                    <a:pt x="73" y="344"/>
                    <a:pt x="71" y="340"/>
                  </a:cubicBezTo>
                  <a:cubicBezTo>
                    <a:pt x="4" y="224"/>
                    <a:pt x="4" y="224"/>
                    <a:pt x="4" y="224"/>
                  </a:cubicBezTo>
                  <a:cubicBezTo>
                    <a:pt x="0" y="217"/>
                    <a:pt x="2" y="208"/>
                    <a:pt x="9" y="203"/>
                  </a:cubicBezTo>
                  <a:cubicBezTo>
                    <a:pt x="16" y="199"/>
                    <a:pt x="25" y="202"/>
                    <a:pt x="29" y="209"/>
                  </a:cubicBezTo>
                  <a:cubicBezTo>
                    <a:pt x="92" y="318"/>
                    <a:pt x="92" y="318"/>
                    <a:pt x="92" y="318"/>
                  </a:cubicBezTo>
                  <a:cubicBezTo>
                    <a:pt x="258" y="318"/>
                    <a:pt x="258" y="318"/>
                    <a:pt x="258" y="318"/>
                  </a:cubicBezTo>
                  <a:cubicBezTo>
                    <a:pt x="340" y="174"/>
                    <a:pt x="340" y="174"/>
                    <a:pt x="340" y="174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50" y="17"/>
                    <a:pt x="252" y="8"/>
                    <a:pt x="259" y="4"/>
                  </a:cubicBezTo>
                  <a:cubicBezTo>
                    <a:pt x="267" y="0"/>
                    <a:pt x="276" y="2"/>
                    <a:pt x="280" y="9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3" y="172"/>
                    <a:pt x="373" y="177"/>
                    <a:pt x="370" y="182"/>
                  </a:cubicBezTo>
                  <a:cubicBezTo>
                    <a:pt x="280" y="340"/>
                    <a:pt x="280" y="340"/>
                    <a:pt x="280" y="340"/>
                  </a:cubicBezTo>
                  <a:cubicBezTo>
                    <a:pt x="277" y="344"/>
                    <a:pt x="272" y="347"/>
                    <a:pt x="267" y="347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5513388" y="1711325"/>
              <a:ext cx="106362" cy="144463"/>
            </a:xfrm>
            <a:custGeom>
              <a:avLst/>
              <a:gdLst>
                <a:gd name="T0" fmla="*/ 157 w 172"/>
                <a:gd name="T1" fmla="*/ 233 h 233"/>
                <a:gd name="T2" fmla="*/ 108 w 172"/>
                <a:gd name="T3" fmla="*/ 233 h 233"/>
                <a:gd name="T4" fmla="*/ 93 w 172"/>
                <a:gd name="T5" fmla="*/ 218 h 233"/>
                <a:gd name="T6" fmla="*/ 108 w 172"/>
                <a:gd name="T7" fmla="*/ 203 h 233"/>
                <a:gd name="T8" fmla="*/ 157 w 172"/>
                <a:gd name="T9" fmla="*/ 203 h 233"/>
                <a:gd name="T10" fmla="*/ 172 w 172"/>
                <a:gd name="T11" fmla="*/ 218 h 233"/>
                <a:gd name="T12" fmla="*/ 157 w 172"/>
                <a:gd name="T13" fmla="*/ 233 h 233"/>
                <a:gd name="T14" fmla="*/ 17 w 172"/>
                <a:gd name="T15" fmla="*/ 75 h 233"/>
                <a:gd name="T16" fmla="*/ 9 w 172"/>
                <a:gd name="T17" fmla="*/ 73 h 233"/>
                <a:gd name="T18" fmla="*/ 4 w 172"/>
                <a:gd name="T19" fmla="*/ 53 h 233"/>
                <a:gd name="T20" fmla="*/ 28 w 172"/>
                <a:gd name="T21" fmla="*/ 10 h 233"/>
                <a:gd name="T22" fmla="*/ 49 w 172"/>
                <a:gd name="T23" fmla="*/ 4 h 233"/>
                <a:gd name="T24" fmla="*/ 54 w 172"/>
                <a:gd name="T25" fmla="*/ 25 h 233"/>
                <a:gd name="T26" fmla="*/ 30 w 172"/>
                <a:gd name="T27" fmla="*/ 67 h 233"/>
                <a:gd name="T28" fmla="*/ 17 w 172"/>
                <a:gd name="T29" fmla="*/ 7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233">
                  <a:moveTo>
                    <a:pt x="157" y="233"/>
                  </a:moveTo>
                  <a:cubicBezTo>
                    <a:pt x="108" y="233"/>
                    <a:pt x="108" y="233"/>
                    <a:pt x="108" y="233"/>
                  </a:cubicBezTo>
                  <a:cubicBezTo>
                    <a:pt x="99" y="233"/>
                    <a:pt x="93" y="226"/>
                    <a:pt x="93" y="218"/>
                  </a:cubicBezTo>
                  <a:cubicBezTo>
                    <a:pt x="93" y="210"/>
                    <a:pt x="99" y="203"/>
                    <a:pt x="108" y="203"/>
                  </a:cubicBezTo>
                  <a:cubicBezTo>
                    <a:pt x="157" y="203"/>
                    <a:pt x="157" y="203"/>
                    <a:pt x="157" y="203"/>
                  </a:cubicBezTo>
                  <a:cubicBezTo>
                    <a:pt x="165" y="203"/>
                    <a:pt x="172" y="210"/>
                    <a:pt x="172" y="218"/>
                  </a:cubicBezTo>
                  <a:cubicBezTo>
                    <a:pt x="172" y="226"/>
                    <a:pt x="165" y="233"/>
                    <a:pt x="157" y="233"/>
                  </a:cubicBezTo>
                  <a:close/>
                  <a:moveTo>
                    <a:pt x="17" y="75"/>
                  </a:moveTo>
                  <a:cubicBezTo>
                    <a:pt x="14" y="75"/>
                    <a:pt x="12" y="74"/>
                    <a:pt x="9" y="73"/>
                  </a:cubicBezTo>
                  <a:cubicBezTo>
                    <a:pt x="2" y="69"/>
                    <a:pt x="0" y="60"/>
                    <a:pt x="4" y="5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2" y="3"/>
                    <a:pt x="41" y="0"/>
                    <a:pt x="49" y="4"/>
                  </a:cubicBezTo>
                  <a:cubicBezTo>
                    <a:pt x="56" y="8"/>
                    <a:pt x="58" y="17"/>
                    <a:pt x="54" y="25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7" y="72"/>
                    <a:pt x="22" y="75"/>
                    <a:pt x="17" y="75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Freeform 11"/>
            <p:cNvSpPr>
              <a:spLocks noEditPoints="1"/>
            </p:cNvSpPr>
            <p:nvPr/>
          </p:nvSpPr>
          <p:spPr bwMode="auto">
            <a:xfrm>
              <a:off x="5145088" y="1809750"/>
              <a:ext cx="106362" cy="144463"/>
            </a:xfrm>
            <a:custGeom>
              <a:avLst/>
              <a:gdLst>
                <a:gd name="T0" fmla="*/ 64 w 173"/>
                <a:gd name="T1" fmla="*/ 233 h 233"/>
                <a:gd name="T2" fmla="*/ 15 w 173"/>
                <a:gd name="T3" fmla="*/ 233 h 233"/>
                <a:gd name="T4" fmla="*/ 0 w 173"/>
                <a:gd name="T5" fmla="*/ 219 h 233"/>
                <a:gd name="T6" fmla="*/ 15 w 173"/>
                <a:gd name="T7" fmla="*/ 204 h 233"/>
                <a:gd name="T8" fmla="*/ 64 w 173"/>
                <a:gd name="T9" fmla="*/ 204 h 233"/>
                <a:gd name="T10" fmla="*/ 79 w 173"/>
                <a:gd name="T11" fmla="*/ 219 h 233"/>
                <a:gd name="T12" fmla="*/ 64 w 173"/>
                <a:gd name="T13" fmla="*/ 233 h 233"/>
                <a:gd name="T14" fmla="*/ 156 w 173"/>
                <a:gd name="T15" fmla="*/ 75 h 233"/>
                <a:gd name="T16" fmla="*/ 143 w 173"/>
                <a:gd name="T17" fmla="*/ 67 h 233"/>
                <a:gd name="T18" fmla="*/ 118 w 173"/>
                <a:gd name="T19" fmla="*/ 24 h 233"/>
                <a:gd name="T20" fmla="*/ 124 w 173"/>
                <a:gd name="T21" fmla="*/ 4 h 233"/>
                <a:gd name="T22" fmla="*/ 144 w 173"/>
                <a:gd name="T23" fmla="*/ 10 h 233"/>
                <a:gd name="T24" fmla="*/ 169 w 173"/>
                <a:gd name="T25" fmla="*/ 52 h 233"/>
                <a:gd name="T26" fmla="*/ 163 w 173"/>
                <a:gd name="T27" fmla="*/ 73 h 233"/>
                <a:gd name="T28" fmla="*/ 156 w 173"/>
                <a:gd name="T29" fmla="*/ 7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33">
                  <a:moveTo>
                    <a:pt x="64" y="233"/>
                  </a:moveTo>
                  <a:cubicBezTo>
                    <a:pt x="15" y="233"/>
                    <a:pt x="15" y="233"/>
                    <a:pt x="15" y="233"/>
                  </a:cubicBezTo>
                  <a:cubicBezTo>
                    <a:pt x="7" y="233"/>
                    <a:pt x="0" y="227"/>
                    <a:pt x="0" y="219"/>
                  </a:cubicBezTo>
                  <a:cubicBezTo>
                    <a:pt x="0" y="210"/>
                    <a:pt x="7" y="204"/>
                    <a:pt x="15" y="204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72" y="204"/>
                    <a:pt x="79" y="210"/>
                    <a:pt x="79" y="219"/>
                  </a:cubicBezTo>
                  <a:cubicBezTo>
                    <a:pt x="79" y="227"/>
                    <a:pt x="72" y="233"/>
                    <a:pt x="64" y="233"/>
                  </a:cubicBezTo>
                  <a:close/>
                  <a:moveTo>
                    <a:pt x="156" y="75"/>
                  </a:moveTo>
                  <a:cubicBezTo>
                    <a:pt x="151" y="75"/>
                    <a:pt x="146" y="72"/>
                    <a:pt x="143" y="67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17"/>
                    <a:pt x="117" y="8"/>
                    <a:pt x="124" y="4"/>
                  </a:cubicBezTo>
                  <a:cubicBezTo>
                    <a:pt x="131" y="0"/>
                    <a:pt x="140" y="3"/>
                    <a:pt x="144" y="10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3" y="60"/>
                    <a:pt x="170" y="69"/>
                    <a:pt x="163" y="73"/>
                  </a:cubicBezTo>
                  <a:cubicBezTo>
                    <a:pt x="161" y="74"/>
                    <a:pt x="158" y="75"/>
                    <a:pt x="156" y="75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Freeform 12"/>
            <p:cNvSpPr>
              <a:spLocks noEditPoints="1"/>
            </p:cNvSpPr>
            <p:nvPr/>
          </p:nvSpPr>
          <p:spPr bwMode="auto">
            <a:xfrm>
              <a:off x="5384800" y="2128838"/>
              <a:ext cx="163512" cy="47625"/>
            </a:xfrm>
            <a:custGeom>
              <a:avLst/>
              <a:gdLst>
                <a:gd name="T0" fmla="*/ 17 w 266"/>
                <a:gd name="T1" fmla="*/ 76 h 76"/>
                <a:gd name="T2" fmla="*/ 10 w 266"/>
                <a:gd name="T3" fmla="*/ 74 h 76"/>
                <a:gd name="T4" fmla="*/ 4 w 266"/>
                <a:gd name="T5" fmla="*/ 54 h 76"/>
                <a:gd name="T6" fmla="*/ 29 w 266"/>
                <a:gd name="T7" fmla="*/ 10 h 76"/>
                <a:gd name="T8" fmla="*/ 49 w 266"/>
                <a:gd name="T9" fmla="*/ 4 h 76"/>
                <a:gd name="T10" fmla="*/ 55 w 266"/>
                <a:gd name="T11" fmla="*/ 25 h 76"/>
                <a:gd name="T12" fmla="*/ 30 w 266"/>
                <a:gd name="T13" fmla="*/ 68 h 76"/>
                <a:gd name="T14" fmla="*/ 17 w 266"/>
                <a:gd name="T15" fmla="*/ 76 h 76"/>
                <a:gd name="T16" fmla="*/ 249 w 266"/>
                <a:gd name="T17" fmla="*/ 76 h 76"/>
                <a:gd name="T18" fmla="*/ 236 w 266"/>
                <a:gd name="T19" fmla="*/ 68 h 76"/>
                <a:gd name="T20" fmla="*/ 212 w 266"/>
                <a:gd name="T21" fmla="*/ 25 h 76"/>
                <a:gd name="T22" fmla="*/ 218 w 266"/>
                <a:gd name="T23" fmla="*/ 4 h 76"/>
                <a:gd name="T24" fmla="*/ 238 w 266"/>
                <a:gd name="T25" fmla="*/ 10 h 76"/>
                <a:gd name="T26" fmla="*/ 262 w 266"/>
                <a:gd name="T27" fmla="*/ 54 h 76"/>
                <a:gd name="T28" fmla="*/ 256 w 266"/>
                <a:gd name="T29" fmla="*/ 74 h 76"/>
                <a:gd name="T30" fmla="*/ 249 w 266"/>
                <a:gd name="T3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76">
                  <a:moveTo>
                    <a:pt x="17" y="76"/>
                  </a:moveTo>
                  <a:cubicBezTo>
                    <a:pt x="15" y="76"/>
                    <a:pt x="12" y="75"/>
                    <a:pt x="10" y="74"/>
                  </a:cubicBezTo>
                  <a:cubicBezTo>
                    <a:pt x="3" y="70"/>
                    <a:pt x="0" y="61"/>
                    <a:pt x="4" y="5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3" y="3"/>
                    <a:pt x="42" y="0"/>
                    <a:pt x="49" y="4"/>
                  </a:cubicBezTo>
                  <a:cubicBezTo>
                    <a:pt x="56" y="8"/>
                    <a:pt x="59" y="17"/>
                    <a:pt x="55" y="25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73"/>
                    <a:pt x="22" y="76"/>
                    <a:pt x="17" y="76"/>
                  </a:cubicBezTo>
                  <a:close/>
                  <a:moveTo>
                    <a:pt x="249" y="76"/>
                  </a:moveTo>
                  <a:cubicBezTo>
                    <a:pt x="244" y="76"/>
                    <a:pt x="239" y="73"/>
                    <a:pt x="236" y="68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08" y="17"/>
                    <a:pt x="210" y="8"/>
                    <a:pt x="218" y="4"/>
                  </a:cubicBezTo>
                  <a:cubicBezTo>
                    <a:pt x="225" y="1"/>
                    <a:pt x="234" y="3"/>
                    <a:pt x="238" y="10"/>
                  </a:cubicBezTo>
                  <a:cubicBezTo>
                    <a:pt x="262" y="54"/>
                    <a:pt x="262" y="54"/>
                    <a:pt x="262" y="54"/>
                  </a:cubicBezTo>
                  <a:cubicBezTo>
                    <a:pt x="266" y="61"/>
                    <a:pt x="264" y="70"/>
                    <a:pt x="256" y="74"/>
                  </a:cubicBezTo>
                  <a:cubicBezTo>
                    <a:pt x="254" y="75"/>
                    <a:pt x="252" y="76"/>
                    <a:pt x="249" y="7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Freeform 13"/>
            <p:cNvSpPr/>
            <p:nvPr/>
          </p:nvSpPr>
          <p:spPr bwMode="auto">
            <a:xfrm>
              <a:off x="5419725" y="1771650"/>
              <a:ext cx="93662" cy="19050"/>
            </a:xfrm>
            <a:custGeom>
              <a:avLst/>
              <a:gdLst>
                <a:gd name="T0" fmla="*/ 137 w 152"/>
                <a:gd name="T1" fmla="*/ 29 h 29"/>
                <a:gd name="T2" fmla="*/ 15 w 152"/>
                <a:gd name="T3" fmla="*/ 29 h 29"/>
                <a:gd name="T4" fmla="*/ 0 w 152"/>
                <a:gd name="T5" fmla="*/ 14 h 29"/>
                <a:gd name="T6" fmla="*/ 15 w 152"/>
                <a:gd name="T7" fmla="*/ 0 h 29"/>
                <a:gd name="T8" fmla="*/ 137 w 152"/>
                <a:gd name="T9" fmla="*/ 0 h 29"/>
                <a:gd name="T10" fmla="*/ 152 w 152"/>
                <a:gd name="T11" fmla="*/ 14 h 29"/>
                <a:gd name="T12" fmla="*/ 137 w 152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8">
                  <a:moveTo>
                    <a:pt x="137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23"/>
                    <a:pt x="146" y="29"/>
                    <a:pt x="137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Freeform 14"/>
            <p:cNvSpPr/>
            <p:nvPr/>
          </p:nvSpPr>
          <p:spPr bwMode="auto">
            <a:xfrm>
              <a:off x="5494338" y="2032000"/>
              <a:ext cx="58737" cy="85725"/>
            </a:xfrm>
            <a:custGeom>
              <a:avLst/>
              <a:gdLst>
                <a:gd name="T0" fmla="*/ 17 w 96"/>
                <a:gd name="T1" fmla="*/ 138 h 138"/>
                <a:gd name="T2" fmla="*/ 10 w 96"/>
                <a:gd name="T3" fmla="*/ 136 h 138"/>
                <a:gd name="T4" fmla="*/ 4 w 96"/>
                <a:gd name="T5" fmla="*/ 115 h 138"/>
                <a:gd name="T6" fmla="*/ 66 w 96"/>
                <a:gd name="T7" fmla="*/ 9 h 138"/>
                <a:gd name="T8" fmla="*/ 87 w 96"/>
                <a:gd name="T9" fmla="*/ 4 h 138"/>
                <a:gd name="T10" fmla="*/ 92 w 96"/>
                <a:gd name="T11" fmla="*/ 24 h 138"/>
                <a:gd name="T12" fmla="*/ 30 w 96"/>
                <a:gd name="T13" fmla="*/ 130 h 138"/>
                <a:gd name="T14" fmla="*/ 17 w 96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38">
                  <a:moveTo>
                    <a:pt x="17" y="138"/>
                  </a:moveTo>
                  <a:cubicBezTo>
                    <a:pt x="15" y="138"/>
                    <a:pt x="12" y="137"/>
                    <a:pt x="10" y="136"/>
                  </a:cubicBezTo>
                  <a:cubicBezTo>
                    <a:pt x="3" y="132"/>
                    <a:pt x="0" y="122"/>
                    <a:pt x="4" y="115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1" y="2"/>
                    <a:pt x="80" y="0"/>
                    <a:pt x="87" y="4"/>
                  </a:cubicBezTo>
                  <a:cubicBezTo>
                    <a:pt x="94" y="8"/>
                    <a:pt x="96" y="17"/>
                    <a:pt x="92" y="24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5"/>
                    <a:pt x="22" y="138"/>
                    <a:pt x="17" y="138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5211763" y="1868488"/>
              <a:ext cx="58737" cy="85725"/>
            </a:xfrm>
            <a:custGeom>
              <a:avLst/>
              <a:gdLst>
                <a:gd name="T0" fmla="*/ 17 w 95"/>
                <a:gd name="T1" fmla="*/ 138 h 138"/>
                <a:gd name="T2" fmla="*/ 10 w 95"/>
                <a:gd name="T3" fmla="*/ 136 h 138"/>
                <a:gd name="T4" fmla="*/ 4 w 95"/>
                <a:gd name="T5" fmla="*/ 116 h 138"/>
                <a:gd name="T6" fmla="*/ 66 w 95"/>
                <a:gd name="T7" fmla="*/ 10 h 138"/>
                <a:gd name="T8" fmla="*/ 86 w 95"/>
                <a:gd name="T9" fmla="*/ 4 h 138"/>
                <a:gd name="T10" fmla="*/ 91 w 95"/>
                <a:gd name="T11" fmla="*/ 25 h 138"/>
                <a:gd name="T12" fmla="*/ 30 w 95"/>
                <a:gd name="T13" fmla="*/ 131 h 138"/>
                <a:gd name="T14" fmla="*/ 17 w 95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138">
                  <a:moveTo>
                    <a:pt x="17" y="138"/>
                  </a:moveTo>
                  <a:cubicBezTo>
                    <a:pt x="15" y="138"/>
                    <a:pt x="12" y="138"/>
                    <a:pt x="10" y="136"/>
                  </a:cubicBezTo>
                  <a:cubicBezTo>
                    <a:pt x="3" y="132"/>
                    <a:pt x="0" y="123"/>
                    <a:pt x="4" y="116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0" y="3"/>
                    <a:pt x="79" y="0"/>
                    <a:pt x="86" y="4"/>
                  </a:cubicBezTo>
                  <a:cubicBezTo>
                    <a:pt x="93" y="8"/>
                    <a:pt x="95" y="17"/>
                    <a:pt x="91" y="25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27" y="136"/>
                    <a:pt x="22" y="138"/>
                    <a:pt x="17" y="138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87" name="Группа 86"/>
          <p:cNvGrpSpPr>
            <a:grpSpLocks noChangeAspect="1"/>
          </p:cNvGrpSpPr>
          <p:nvPr/>
        </p:nvGrpSpPr>
        <p:grpSpPr>
          <a:xfrm>
            <a:off x="289468" y="3120927"/>
            <a:ext cx="293878" cy="288000"/>
            <a:chOff x="7197725" y="2395538"/>
            <a:chExt cx="476250" cy="466725"/>
          </a:xfrm>
        </p:grpSpPr>
        <p:sp>
          <p:nvSpPr>
            <p:cNvPr id="88" name="Freeform 42"/>
            <p:cNvSpPr/>
            <p:nvPr/>
          </p:nvSpPr>
          <p:spPr bwMode="auto">
            <a:xfrm>
              <a:off x="7470775" y="2395538"/>
              <a:ext cx="203200" cy="231775"/>
            </a:xfrm>
            <a:custGeom>
              <a:avLst/>
              <a:gdLst>
                <a:gd name="T0" fmla="*/ 164 w 330"/>
                <a:gd name="T1" fmla="*/ 375 h 375"/>
                <a:gd name="T2" fmla="*/ 156 w 330"/>
                <a:gd name="T3" fmla="*/ 373 h 375"/>
                <a:gd name="T4" fmla="*/ 7 w 330"/>
                <a:gd name="T5" fmla="*/ 287 h 375"/>
                <a:gd name="T6" fmla="*/ 0 w 330"/>
                <a:gd name="T7" fmla="*/ 274 h 375"/>
                <a:gd name="T8" fmla="*/ 0 w 330"/>
                <a:gd name="T9" fmla="*/ 101 h 375"/>
                <a:gd name="T10" fmla="*/ 7 w 330"/>
                <a:gd name="T11" fmla="*/ 88 h 375"/>
                <a:gd name="T12" fmla="*/ 156 w 330"/>
                <a:gd name="T13" fmla="*/ 3 h 375"/>
                <a:gd name="T14" fmla="*/ 171 w 330"/>
                <a:gd name="T15" fmla="*/ 3 h 375"/>
                <a:gd name="T16" fmla="*/ 320 w 330"/>
                <a:gd name="T17" fmla="*/ 88 h 375"/>
                <a:gd name="T18" fmla="*/ 326 w 330"/>
                <a:gd name="T19" fmla="*/ 108 h 375"/>
                <a:gd name="T20" fmla="*/ 306 w 330"/>
                <a:gd name="T21" fmla="*/ 114 h 375"/>
                <a:gd name="T22" fmla="*/ 164 w 330"/>
                <a:gd name="T23" fmla="*/ 33 h 375"/>
                <a:gd name="T24" fmla="*/ 29 w 330"/>
                <a:gd name="T25" fmla="*/ 110 h 375"/>
                <a:gd name="T26" fmla="*/ 29 w 330"/>
                <a:gd name="T27" fmla="*/ 265 h 375"/>
                <a:gd name="T28" fmla="*/ 164 w 330"/>
                <a:gd name="T29" fmla="*/ 343 h 375"/>
                <a:gd name="T30" fmla="*/ 305 w 330"/>
                <a:gd name="T31" fmla="*/ 261 h 375"/>
                <a:gd name="T32" fmla="*/ 326 w 330"/>
                <a:gd name="T33" fmla="*/ 266 h 375"/>
                <a:gd name="T34" fmla="*/ 320 w 330"/>
                <a:gd name="T35" fmla="*/ 287 h 375"/>
                <a:gd name="T36" fmla="*/ 171 w 330"/>
                <a:gd name="T37" fmla="*/ 373 h 375"/>
                <a:gd name="T38" fmla="*/ 164 w 330"/>
                <a:gd name="T3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0" h="375">
                  <a:moveTo>
                    <a:pt x="164" y="375"/>
                  </a:moveTo>
                  <a:cubicBezTo>
                    <a:pt x="161" y="375"/>
                    <a:pt x="159" y="374"/>
                    <a:pt x="156" y="373"/>
                  </a:cubicBezTo>
                  <a:cubicBezTo>
                    <a:pt x="7" y="287"/>
                    <a:pt x="7" y="287"/>
                    <a:pt x="7" y="287"/>
                  </a:cubicBezTo>
                  <a:cubicBezTo>
                    <a:pt x="3" y="284"/>
                    <a:pt x="0" y="279"/>
                    <a:pt x="0" y="27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6"/>
                    <a:pt x="3" y="91"/>
                    <a:pt x="7" y="88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61" y="0"/>
                    <a:pt x="167" y="0"/>
                    <a:pt x="171" y="3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27" y="92"/>
                    <a:pt x="330" y="101"/>
                    <a:pt x="326" y="108"/>
                  </a:cubicBezTo>
                  <a:cubicBezTo>
                    <a:pt x="322" y="116"/>
                    <a:pt x="313" y="118"/>
                    <a:pt x="306" y="114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265"/>
                    <a:pt x="29" y="265"/>
                    <a:pt x="29" y="265"/>
                  </a:cubicBezTo>
                  <a:cubicBezTo>
                    <a:pt x="164" y="343"/>
                    <a:pt x="164" y="343"/>
                    <a:pt x="164" y="343"/>
                  </a:cubicBezTo>
                  <a:cubicBezTo>
                    <a:pt x="305" y="261"/>
                    <a:pt x="305" y="261"/>
                    <a:pt x="305" y="261"/>
                  </a:cubicBezTo>
                  <a:cubicBezTo>
                    <a:pt x="313" y="257"/>
                    <a:pt x="322" y="259"/>
                    <a:pt x="326" y="266"/>
                  </a:cubicBezTo>
                  <a:cubicBezTo>
                    <a:pt x="330" y="273"/>
                    <a:pt x="327" y="282"/>
                    <a:pt x="320" y="287"/>
                  </a:cubicBezTo>
                  <a:cubicBezTo>
                    <a:pt x="171" y="373"/>
                    <a:pt x="171" y="373"/>
                    <a:pt x="171" y="373"/>
                  </a:cubicBezTo>
                  <a:cubicBezTo>
                    <a:pt x="169" y="374"/>
                    <a:pt x="166" y="375"/>
                    <a:pt x="164" y="375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Freeform 43"/>
            <p:cNvSpPr/>
            <p:nvPr/>
          </p:nvSpPr>
          <p:spPr bwMode="auto">
            <a:xfrm>
              <a:off x="7197725" y="2395538"/>
              <a:ext cx="203200" cy="231775"/>
            </a:xfrm>
            <a:custGeom>
              <a:avLst/>
              <a:gdLst>
                <a:gd name="T0" fmla="*/ 164 w 328"/>
                <a:gd name="T1" fmla="*/ 376 h 376"/>
                <a:gd name="T2" fmla="*/ 157 w 328"/>
                <a:gd name="T3" fmla="*/ 374 h 376"/>
                <a:gd name="T4" fmla="*/ 7 w 328"/>
                <a:gd name="T5" fmla="*/ 288 h 376"/>
                <a:gd name="T6" fmla="*/ 0 w 328"/>
                <a:gd name="T7" fmla="*/ 275 h 376"/>
                <a:gd name="T8" fmla="*/ 0 w 328"/>
                <a:gd name="T9" fmla="*/ 102 h 376"/>
                <a:gd name="T10" fmla="*/ 15 w 328"/>
                <a:gd name="T11" fmla="*/ 87 h 376"/>
                <a:gd name="T12" fmla="*/ 30 w 328"/>
                <a:gd name="T13" fmla="*/ 102 h 376"/>
                <a:gd name="T14" fmla="*/ 30 w 328"/>
                <a:gd name="T15" fmla="*/ 266 h 376"/>
                <a:gd name="T16" fmla="*/ 164 w 328"/>
                <a:gd name="T17" fmla="*/ 344 h 376"/>
                <a:gd name="T18" fmla="*/ 298 w 328"/>
                <a:gd name="T19" fmla="*/ 266 h 376"/>
                <a:gd name="T20" fmla="*/ 298 w 328"/>
                <a:gd name="T21" fmla="*/ 111 h 376"/>
                <a:gd name="T22" fmla="*/ 157 w 328"/>
                <a:gd name="T23" fmla="*/ 29 h 376"/>
                <a:gd name="T24" fmla="*/ 151 w 328"/>
                <a:gd name="T25" fmla="*/ 9 h 376"/>
                <a:gd name="T26" fmla="*/ 171 w 328"/>
                <a:gd name="T27" fmla="*/ 4 h 376"/>
                <a:gd name="T28" fmla="*/ 321 w 328"/>
                <a:gd name="T29" fmla="*/ 89 h 376"/>
                <a:gd name="T30" fmla="*/ 328 w 328"/>
                <a:gd name="T31" fmla="*/ 102 h 376"/>
                <a:gd name="T32" fmla="*/ 328 w 328"/>
                <a:gd name="T33" fmla="*/ 275 h 376"/>
                <a:gd name="T34" fmla="*/ 321 w 328"/>
                <a:gd name="T35" fmla="*/ 288 h 376"/>
                <a:gd name="T36" fmla="*/ 171 w 328"/>
                <a:gd name="T37" fmla="*/ 374 h 376"/>
                <a:gd name="T38" fmla="*/ 164 w 328"/>
                <a:gd name="T3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8" h="376">
                  <a:moveTo>
                    <a:pt x="164" y="376"/>
                  </a:moveTo>
                  <a:cubicBezTo>
                    <a:pt x="161" y="376"/>
                    <a:pt x="159" y="375"/>
                    <a:pt x="157" y="374"/>
                  </a:cubicBezTo>
                  <a:cubicBezTo>
                    <a:pt x="7" y="288"/>
                    <a:pt x="7" y="288"/>
                    <a:pt x="7" y="288"/>
                  </a:cubicBezTo>
                  <a:cubicBezTo>
                    <a:pt x="3" y="285"/>
                    <a:pt x="0" y="280"/>
                    <a:pt x="0" y="27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94"/>
                    <a:pt x="7" y="87"/>
                    <a:pt x="15" y="87"/>
                  </a:cubicBezTo>
                  <a:cubicBezTo>
                    <a:pt x="23" y="87"/>
                    <a:pt x="30" y="94"/>
                    <a:pt x="30" y="102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298" y="266"/>
                    <a:pt x="298" y="266"/>
                    <a:pt x="298" y="266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0" y="25"/>
                    <a:pt x="147" y="16"/>
                    <a:pt x="151" y="9"/>
                  </a:cubicBezTo>
                  <a:cubicBezTo>
                    <a:pt x="155" y="2"/>
                    <a:pt x="164" y="0"/>
                    <a:pt x="171" y="4"/>
                  </a:cubicBezTo>
                  <a:cubicBezTo>
                    <a:pt x="321" y="89"/>
                    <a:pt x="321" y="89"/>
                    <a:pt x="321" y="89"/>
                  </a:cubicBezTo>
                  <a:cubicBezTo>
                    <a:pt x="325" y="92"/>
                    <a:pt x="328" y="97"/>
                    <a:pt x="328" y="102"/>
                  </a:cubicBezTo>
                  <a:cubicBezTo>
                    <a:pt x="328" y="275"/>
                    <a:pt x="328" y="275"/>
                    <a:pt x="328" y="275"/>
                  </a:cubicBezTo>
                  <a:cubicBezTo>
                    <a:pt x="328" y="280"/>
                    <a:pt x="325" y="285"/>
                    <a:pt x="321" y="288"/>
                  </a:cubicBezTo>
                  <a:cubicBezTo>
                    <a:pt x="171" y="374"/>
                    <a:pt x="171" y="374"/>
                    <a:pt x="171" y="374"/>
                  </a:cubicBezTo>
                  <a:cubicBezTo>
                    <a:pt x="169" y="375"/>
                    <a:pt x="167" y="376"/>
                    <a:pt x="164" y="37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Freeform 44"/>
            <p:cNvSpPr/>
            <p:nvPr/>
          </p:nvSpPr>
          <p:spPr bwMode="auto">
            <a:xfrm>
              <a:off x="7334250" y="2630488"/>
              <a:ext cx="203200" cy="231775"/>
            </a:xfrm>
            <a:custGeom>
              <a:avLst/>
              <a:gdLst>
                <a:gd name="T0" fmla="*/ 164 w 328"/>
                <a:gd name="T1" fmla="*/ 376 h 376"/>
                <a:gd name="T2" fmla="*/ 151 w 328"/>
                <a:gd name="T3" fmla="*/ 369 h 376"/>
                <a:gd name="T4" fmla="*/ 156 w 328"/>
                <a:gd name="T5" fmla="*/ 348 h 376"/>
                <a:gd name="T6" fmla="*/ 298 w 328"/>
                <a:gd name="T7" fmla="*/ 266 h 376"/>
                <a:gd name="T8" fmla="*/ 298 w 328"/>
                <a:gd name="T9" fmla="*/ 111 h 376"/>
                <a:gd name="T10" fmla="*/ 164 w 328"/>
                <a:gd name="T11" fmla="*/ 33 h 376"/>
                <a:gd name="T12" fmla="*/ 30 w 328"/>
                <a:gd name="T13" fmla="*/ 111 h 376"/>
                <a:gd name="T14" fmla="*/ 30 w 328"/>
                <a:gd name="T15" fmla="*/ 275 h 376"/>
                <a:gd name="T16" fmla="*/ 15 w 328"/>
                <a:gd name="T17" fmla="*/ 290 h 376"/>
                <a:gd name="T18" fmla="*/ 0 w 328"/>
                <a:gd name="T19" fmla="*/ 275 h 376"/>
                <a:gd name="T20" fmla="*/ 0 w 328"/>
                <a:gd name="T21" fmla="*/ 102 h 376"/>
                <a:gd name="T22" fmla="*/ 7 w 328"/>
                <a:gd name="T23" fmla="*/ 89 h 376"/>
                <a:gd name="T24" fmla="*/ 156 w 328"/>
                <a:gd name="T25" fmla="*/ 3 h 376"/>
                <a:gd name="T26" fmla="*/ 171 w 328"/>
                <a:gd name="T27" fmla="*/ 3 h 376"/>
                <a:gd name="T28" fmla="*/ 320 w 328"/>
                <a:gd name="T29" fmla="*/ 89 h 376"/>
                <a:gd name="T30" fmla="*/ 328 w 328"/>
                <a:gd name="T31" fmla="*/ 102 h 376"/>
                <a:gd name="T32" fmla="*/ 328 w 328"/>
                <a:gd name="T33" fmla="*/ 275 h 376"/>
                <a:gd name="T34" fmla="*/ 320 w 328"/>
                <a:gd name="T35" fmla="*/ 288 h 376"/>
                <a:gd name="T36" fmla="*/ 171 w 328"/>
                <a:gd name="T37" fmla="*/ 374 h 376"/>
                <a:gd name="T38" fmla="*/ 164 w 328"/>
                <a:gd name="T3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8" h="376">
                  <a:moveTo>
                    <a:pt x="164" y="376"/>
                  </a:moveTo>
                  <a:cubicBezTo>
                    <a:pt x="159" y="376"/>
                    <a:pt x="154" y="373"/>
                    <a:pt x="151" y="369"/>
                  </a:cubicBezTo>
                  <a:cubicBezTo>
                    <a:pt x="147" y="362"/>
                    <a:pt x="149" y="353"/>
                    <a:pt x="156" y="348"/>
                  </a:cubicBezTo>
                  <a:cubicBezTo>
                    <a:pt x="298" y="266"/>
                    <a:pt x="298" y="266"/>
                    <a:pt x="298" y="266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83"/>
                    <a:pt x="23" y="290"/>
                    <a:pt x="15" y="290"/>
                  </a:cubicBezTo>
                  <a:cubicBezTo>
                    <a:pt x="6" y="290"/>
                    <a:pt x="0" y="283"/>
                    <a:pt x="0" y="27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97"/>
                    <a:pt x="3" y="92"/>
                    <a:pt x="7" y="89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61" y="0"/>
                    <a:pt x="167" y="0"/>
                    <a:pt x="171" y="3"/>
                  </a:cubicBezTo>
                  <a:cubicBezTo>
                    <a:pt x="320" y="89"/>
                    <a:pt x="320" y="89"/>
                    <a:pt x="320" y="89"/>
                  </a:cubicBezTo>
                  <a:cubicBezTo>
                    <a:pt x="325" y="92"/>
                    <a:pt x="328" y="97"/>
                    <a:pt x="328" y="102"/>
                  </a:cubicBezTo>
                  <a:cubicBezTo>
                    <a:pt x="328" y="275"/>
                    <a:pt x="328" y="275"/>
                    <a:pt x="328" y="275"/>
                  </a:cubicBezTo>
                  <a:cubicBezTo>
                    <a:pt x="328" y="280"/>
                    <a:pt x="325" y="285"/>
                    <a:pt x="320" y="288"/>
                  </a:cubicBezTo>
                  <a:cubicBezTo>
                    <a:pt x="171" y="374"/>
                    <a:pt x="171" y="374"/>
                    <a:pt x="171" y="374"/>
                  </a:cubicBezTo>
                  <a:cubicBezTo>
                    <a:pt x="169" y="376"/>
                    <a:pt x="166" y="376"/>
                    <a:pt x="164" y="37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Freeform 45"/>
            <p:cNvSpPr/>
            <p:nvPr/>
          </p:nvSpPr>
          <p:spPr bwMode="auto">
            <a:xfrm>
              <a:off x="7381875" y="2482850"/>
              <a:ext cx="77787" cy="19050"/>
            </a:xfrm>
            <a:custGeom>
              <a:avLst/>
              <a:gdLst>
                <a:gd name="T0" fmla="*/ 109 w 124"/>
                <a:gd name="T1" fmla="*/ 30 h 30"/>
                <a:gd name="T2" fmla="*/ 15 w 124"/>
                <a:gd name="T3" fmla="*/ 30 h 30"/>
                <a:gd name="T4" fmla="*/ 0 w 124"/>
                <a:gd name="T5" fmla="*/ 15 h 30"/>
                <a:gd name="T6" fmla="*/ 15 w 124"/>
                <a:gd name="T7" fmla="*/ 0 h 30"/>
                <a:gd name="T8" fmla="*/ 109 w 124"/>
                <a:gd name="T9" fmla="*/ 0 h 30"/>
                <a:gd name="T10" fmla="*/ 124 w 124"/>
                <a:gd name="T11" fmla="*/ 15 h 30"/>
                <a:gd name="T12" fmla="*/ 109 w 124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0">
                  <a:moveTo>
                    <a:pt x="109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8" y="0"/>
                    <a:pt x="124" y="7"/>
                    <a:pt x="124" y="15"/>
                  </a:cubicBezTo>
                  <a:cubicBezTo>
                    <a:pt x="124" y="23"/>
                    <a:pt x="118" y="30"/>
                    <a:pt x="109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Freeform 46"/>
            <p:cNvSpPr/>
            <p:nvPr/>
          </p:nvSpPr>
          <p:spPr bwMode="auto">
            <a:xfrm>
              <a:off x="7412038" y="2520950"/>
              <a:ext cx="76200" cy="19050"/>
            </a:xfrm>
            <a:custGeom>
              <a:avLst/>
              <a:gdLst>
                <a:gd name="T0" fmla="*/ 109 w 123"/>
                <a:gd name="T1" fmla="*/ 30 h 30"/>
                <a:gd name="T2" fmla="*/ 14 w 123"/>
                <a:gd name="T3" fmla="*/ 30 h 30"/>
                <a:gd name="T4" fmla="*/ 0 w 123"/>
                <a:gd name="T5" fmla="*/ 15 h 30"/>
                <a:gd name="T6" fmla="*/ 14 w 123"/>
                <a:gd name="T7" fmla="*/ 0 h 30"/>
                <a:gd name="T8" fmla="*/ 109 w 123"/>
                <a:gd name="T9" fmla="*/ 0 h 30"/>
                <a:gd name="T10" fmla="*/ 123 w 123"/>
                <a:gd name="T11" fmla="*/ 15 h 30"/>
                <a:gd name="T12" fmla="*/ 109 w 12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9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7" y="0"/>
                    <a:pt x="123" y="7"/>
                    <a:pt x="123" y="15"/>
                  </a:cubicBezTo>
                  <a:cubicBezTo>
                    <a:pt x="123" y="23"/>
                    <a:pt x="117" y="30"/>
                    <a:pt x="109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Freeform 47"/>
            <p:cNvSpPr/>
            <p:nvPr/>
          </p:nvSpPr>
          <p:spPr bwMode="auto">
            <a:xfrm>
              <a:off x="7454900" y="2597150"/>
              <a:ext cx="49212" cy="69850"/>
            </a:xfrm>
            <a:custGeom>
              <a:avLst/>
              <a:gdLst>
                <a:gd name="T0" fmla="*/ 17 w 81"/>
                <a:gd name="T1" fmla="*/ 114 h 114"/>
                <a:gd name="T2" fmla="*/ 9 w 81"/>
                <a:gd name="T3" fmla="*/ 112 h 114"/>
                <a:gd name="T4" fmla="*/ 4 w 81"/>
                <a:gd name="T5" fmla="*/ 91 h 114"/>
                <a:gd name="T6" fmla="*/ 51 w 81"/>
                <a:gd name="T7" fmla="*/ 9 h 114"/>
                <a:gd name="T8" fmla="*/ 71 w 81"/>
                <a:gd name="T9" fmla="*/ 4 h 114"/>
                <a:gd name="T10" fmla="*/ 77 w 81"/>
                <a:gd name="T11" fmla="*/ 24 h 114"/>
                <a:gd name="T12" fmla="*/ 30 w 81"/>
                <a:gd name="T13" fmla="*/ 106 h 114"/>
                <a:gd name="T14" fmla="*/ 17 w 81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14">
                  <a:moveTo>
                    <a:pt x="17" y="114"/>
                  </a:moveTo>
                  <a:cubicBezTo>
                    <a:pt x="14" y="114"/>
                    <a:pt x="12" y="113"/>
                    <a:pt x="9" y="112"/>
                  </a:cubicBezTo>
                  <a:cubicBezTo>
                    <a:pt x="2" y="108"/>
                    <a:pt x="0" y="98"/>
                    <a:pt x="4" y="91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2"/>
                    <a:pt x="64" y="0"/>
                    <a:pt x="71" y="4"/>
                  </a:cubicBezTo>
                  <a:cubicBezTo>
                    <a:pt x="78" y="8"/>
                    <a:pt x="81" y="17"/>
                    <a:pt x="77" y="2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27" y="111"/>
                    <a:pt x="22" y="114"/>
                    <a:pt x="17" y="114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Freeform 48"/>
            <p:cNvSpPr/>
            <p:nvPr/>
          </p:nvSpPr>
          <p:spPr bwMode="auto">
            <a:xfrm>
              <a:off x="7502525" y="2590800"/>
              <a:ext cx="49212" cy="69850"/>
            </a:xfrm>
            <a:custGeom>
              <a:avLst/>
              <a:gdLst>
                <a:gd name="T0" fmla="*/ 17 w 81"/>
                <a:gd name="T1" fmla="*/ 114 h 114"/>
                <a:gd name="T2" fmla="*/ 9 w 81"/>
                <a:gd name="T3" fmla="*/ 112 h 114"/>
                <a:gd name="T4" fmla="*/ 4 w 81"/>
                <a:gd name="T5" fmla="*/ 92 h 114"/>
                <a:gd name="T6" fmla="*/ 51 w 81"/>
                <a:gd name="T7" fmla="*/ 10 h 114"/>
                <a:gd name="T8" fmla="*/ 71 w 81"/>
                <a:gd name="T9" fmla="*/ 4 h 114"/>
                <a:gd name="T10" fmla="*/ 77 w 81"/>
                <a:gd name="T11" fmla="*/ 25 h 114"/>
                <a:gd name="T12" fmla="*/ 29 w 81"/>
                <a:gd name="T13" fmla="*/ 107 h 114"/>
                <a:gd name="T14" fmla="*/ 17 w 81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14">
                  <a:moveTo>
                    <a:pt x="17" y="114"/>
                  </a:moveTo>
                  <a:cubicBezTo>
                    <a:pt x="14" y="114"/>
                    <a:pt x="12" y="113"/>
                    <a:pt x="9" y="112"/>
                  </a:cubicBezTo>
                  <a:cubicBezTo>
                    <a:pt x="2" y="108"/>
                    <a:pt x="0" y="99"/>
                    <a:pt x="4" y="9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5" y="3"/>
                    <a:pt x="64" y="0"/>
                    <a:pt x="71" y="4"/>
                  </a:cubicBezTo>
                  <a:cubicBezTo>
                    <a:pt x="78" y="8"/>
                    <a:pt x="81" y="17"/>
                    <a:pt x="77" y="2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7" y="111"/>
                    <a:pt x="22" y="114"/>
                    <a:pt x="17" y="114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Freeform 49"/>
            <p:cNvSpPr/>
            <p:nvPr/>
          </p:nvSpPr>
          <p:spPr bwMode="auto">
            <a:xfrm>
              <a:off x="7334250" y="2614613"/>
              <a:ext cx="49212" cy="71438"/>
            </a:xfrm>
            <a:custGeom>
              <a:avLst/>
              <a:gdLst>
                <a:gd name="T0" fmla="*/ 64 w 81"/>
                <a:gd name="T1" fmla="*/ 114 h 114"/>
                <a:gd name="T2" fmla="*/ 51 w 81"/>
                <a:gd name="T3" fmla="*/ 107 h 114"/>
                <a:gd name="T4" fmla="*/ 4 w 81"/>
                <a:gd name="T5" fmla="*/ 25 h 114"/>
                <a:gd name="T6" fmla="*/ 9 w 81"/>
                <a:gd name="T7" fmla="*/ 4 h 114"/>
                <a:gd name="T8" fmla="*/ 29 w 81"/>
                <a:gd name="T9" fmla="*/ 10 h 114"/>
                <a:gd name="T10" fmla="*/ 77 w 81"/>
                <a:gd name="T11" fmla="*/ 92 h 114"/>
                <a:gd name="T12" fmla="*/ 71 w 81"/>
                <a:gd name="T13" fmla="*/ 112 h 114"/>
                <a:gd name="T14" fmla="*/ 64 w 81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14">
                  <a:moveTo>
                    <a:pt x="64" y="114"/>
                  </a:moveTo>
                  <a:cubicBezTo>
                    <a:pt x="59" y="114"/>
                    <a:pt x="54" y="111"/>
                    <a:pt x="51" y="10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18"/>
                    <a:pt x="2" y="9"/>
                    <a:pt x="9" y="4"/>
                  </a:cubicBezTo>
                  <a:cubicBezTo>
                    <a:pt x="16" y="0"/>
                    <a:pt x="25" y="3"/>
                    <a:pt x="29" y="10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81" y="99"/>
                    <a:pt x="78" y="108"/>
                    <a:pt x="71" y="112"/>
                  </a:cubicBezTo>
                  <a:cubicBezTo>
                    <a:pt x="69" y="114"/>
                    <a:pt x="66" y="114"/>
                    <a:pt x="64" y="114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6" name="Freeform 50"/>
            <p:cNvSpPr/>
            <p:nvPr/>
          </p:nvSpPr>
          <p:spPr bwMode="auto">
            <a:xfrm>
              <a:off x="7351713" y="2571750"/>
              <a:ext cx="49212" cy="69850"/>
            </a:xfrm>
            <a:custGeom>
              <a:avLst/>
              <a:gdLst>
                <a:gd name="T0" fmla="*/ 64 w 81"/>
                <a:gd name="T1" fmla="*/ 114 h 114"/>
                <a:gd name="T2" fmla="*/ 51 w 81"/>
                <a:gd name="T3" fmla="*/ 106 h 114"/>
                <a:gd name="T4" fmla="*/ 4 w 81"/>
                <a:gd name="T5" fmla="*/ 24 h 114"/>
                <a:gd name="T6" fmla="*/ 10 w 81"/>
                <a:gd name="T7" fmla="*/ 4 h 114"/>
                <a:gd name="T8" fmla="*/ 30 w 81"/>
                <a:gd name="T9" fmla="*/ 9 h 114"/>
                <a:gd name="T10" fmla="*/ 77 w 81"/>
                <a:gd name="T11" fmla="*/ 91 h 114"/>
                <a:gd name="T12" fmla="*/ 72 w 81"/>
                <a:gd name="T13" fmla="*/ 112 h 114"/>
                <a:gd name="T14" fmla="*/ 64 w 81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14">
                  <a:moveTo>
                    <a:pt x="64" y="114"/>
                  </a:moveTo>
                  <a:cubicBezTo>
                    <a:pt x="59" y="114"/>
                    <a:pt x="54" y="111"/>
                    <a:pt x="51" y="10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17"/>
                    <a:pt x="3" y="8"/>
                    <a:pt x="10" y="4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81" y="98"/>
                    <a:pt x="79" y="107"/>
                    <a:pt x="72" y="112"/>
                  </a:cubicBezTo>
                  <a:cubicBezTo>
                    <a:pt x="69" y="113"/>
                    <a:pt x="67" y="114"/>
                    <a:pt x="64" y="114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7" name="Freeform 51"/>
            <p:cNvSpPr/>
            <p:nvPr/>
          </p:nvSpPr>
          <p:spPr bwMode="auto">
            <a:xfrm>
              <a:off x="7231063" y="2414588"/>
              <a:ext cx="44450" cy="33338"/>
            </a:xfrm>
            <a:custGeom>
              <a:avLst/>
              <a:gdLst>
                <a:gd name="T0" fmla="*/ 17 w 74"/>
                <a:gd name="T1" fmla="*/ 54 h 54"/>
                <a:gd name="T2" fmla="*/ 4 w 74"/>
                <a:gd name="T3" fmla="*/ 47 h 54"/>
                <a:gd name="T4" fmla="*/ 10 w 74"/>
                <a:gd name="T5" fmla="*/ 27 h 54"/>
                <a:gd name="T6" fmla="*/ 50 w 74"/>
                <a:gd name="T7" fmla="*/ 4 h 54"/>
                <a:gd name="T8" fmla="*/ 70 w 74"/>
                <a:gd name="T9" fmla="*/ 10 h 54"/>
                <a:gd name="T10" fmla="*/ 64 w 74"/>
                <a:gd name="T11" fmla="*/ 30 h 54"/>
                <a:gd name="T12" fmla="*/ 24 w 74"/>
                <a:gd name="T13" fmla="*/ 53 h 54"/>
                <a:gd name="T14" fmla="*/ 17 w 74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4">
                  <a:moveTo>
                    <a:pt x="17" y="54"/>
                  </a:moveTo>
                  <a:cubicBezTo>
                    <a:pt x="12" y="54"/>
                    <a:pt x="7" y="52"/>
                    <a:pt x="4" y="47"/>
                  </a:cubicBezTo>
                  <a:cubicBezTo>
                    <a:pt x="0" y="40"/>
                    <a:pt x="3" y="31"/>
                    <a:pt x="10" y="27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7" y="0"/>
                    <a:pt x="66" y="2"/>
                    <a:pt x="70" y="10"/>
                  </a:cubicBezTo>
                  <a:cubicBezTo>
                    <a:pt x="74" y="17"/>
                    <a:pt x="72" y="26"/>
                    <a:pt x="64" y="30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54"/>
                    <a:pt x="19" y="54"/>
                    <a:pt x="17" y="54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Freeform 52"/>
            <p:cNvSpPr/>
            <p:nvPr/>
          </p:nvSpPr>
          <p:spPr bwMode="auto">
            <a:xfrm>
              <a:off x="7654925" y="2487613"/>
              <a:ext cx="17462" cy="47625"/>
            </a:xfrm>
            <a:custGeom>
              <a:avLst/>
              <a:gdLst>
                <a:gd name="T0" fmla="*/ 15 w 30"/>
                <a:gd name="T1" fmla="*/ 76 h 76"/>
                <a:gd name="T2" fmla="*/ 0 w 30"/>
                <a:gd name="T3" fmla="*/ 61 h 76"/>
                <a:gd name="T4" fmla="*/ 0 w 30"/>
                <a:gd name="T5" fmla="*/ 15 h 76"/>
                <a:gd name="T6" fmla="*/ 15 w 30"/>
                <a:gd name="T7" fmla="*/ 0 h 76"/>
                <a:gd name="T8" fmla="*/ 30 w 30"/>
                <a:gd name="T9" fmla="*/ 15 h 76"/>
                <a:gd name="T10" fmla="*/ 30 w 30"/>
                <a:gd name="T11" fmla="*/ 61 h 76"/>
                <a:gd name="T12" fmla="*/ 15 w 30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6">
                  <a:moveTo>
                    <a:pt x="15" y="76"/>
                  </a:moveTo>
                  <a:cubicBezTo>
                    <a:pt x="7" y="76"/>
                    <a:pt x="0" y="69"/>
                    <a:pt x="0" y="6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9"/>
                    <a:pt x="23" y="76"/>
                    <a:pt x="15" y="7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9" name="Freeform 53"/>
            <p:cNvSpPr/>
            <p:nvPr/>
          </p:nvSpPr>
          <p:spPr bwMode="auto">
            <a:xfrm>
              <a:off x="7366000" y="2808288"/>
              <a:ext cx="46037" cy="34925"/>
            </a:xfrm>
            <a:custGeom>
              <a:avLst/>
              <a:gdLst>
                <a:gd name="T0" fmla="*/ 57 w 74"/>
                <a:gd name="T1" fmla="*/ 56 h 56"/>
                <a:gd name="T2" fmla="*/ 49 w 74"/>
                <a:gd name="T3" fmla="*/ 54 h 56"/>
                <a:gd name="T4" fmla="*/ 9 w 74"/>
                <a:gd name="T5" fmla="*/ 30 h 56"/>
                <a:gd name="T6" fmla="*/ 4 w 74"/>
                <a:gd name="T7" fmla="*/ 10 h 56"/>
                <a:gd name="T8" fmla="*/ 24 w 74"/>
                <a:gd name="T9" fmla="*/ 5 h 56"/>
                <a:gd name="T10" fmla="*/ 64 w 74"/>
                <a:gd name="T11" fmla="*/ 28 h 56"/>
                <a:gd name="T12" fmla="*/ 70 w 74"/>
                <a:gd name="T13" fmla="*/ 48 h 56"/>
                <a:gd name="T14" fmla="*/ 57 w 74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6">
                  <a:moveTo>
                    <a:pt x="57" y="56"/>
                  </a:moveTo>
                  <a:cubicBezTo>
                    <a:pt x="54" y="56"/>
                    <a:pt x="52" y="55"/>
                    <a:pt x="49" y="54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" y="26"/>
                    <a:pt x="0" y="17"/>
                    <a:pt x="4" y="10"/>
                  </a:cubicBezTo>
                  <a:cubicBezTo>
                    <a:pt x="8" y="3"/>
                    <a:pt x="17" y="0"/>
                    <a:pt x="24" y="5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1" y="32"/>
                    <a:pt x="74" y="41"/>
                    <a:pt x="70" y="48"/>
                  </a:cubicBezTo>
                  <a:cubicBezTo>
                    <a:pt x="67" y="53"/>
                    <a:pt x="62" y="56"/>
                    <a:pt x="57" y="5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00" name="Группа 99"/>
          <p:cNvGrpSpPr>
            <a:grpSpLocks noChangeAspect="1"/>
          </p:cNvGrpSpPr>
          <p:nvPr/>
        </p:nvGrpSpPr>
        <p:grpSpPr>
          <a:xfrm>
            <a:off x="276348" y="3693848"/>
            <a:ext cx="320118" cy="288000"/>
            <a:chOff x="6513513" y="3100388"/>
            <a:chExt cx="474662" cy="427038"/>
          </a:xfrm>
        </p:grpSpPr>
        <p:sp>
          <p:nvSpPr>
            <p:cNvPr id="101" name="Freeform 78"/>
            <p:cNvSpPr>
              <a:spLocks noEditPoints="1"/>
            </p:cNvSpPr>
            <p:nvPr/>
          </p:nvSpPr>
          <p:spPr bwMode="auto">
            <a:xfrm>
              <a:off x="6869113" y="3254375"/>
              <a:ext cx="119062" cy="11906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30 h 192"/>
                <a:gd name="T12" fmla="*/ 30 w 192"/>
                <a:gd name="T13" fmla="*/ 96 h 192"/>
                <a:gd name="T14" fmla="*/ 96 w 192"/>
                <a:gd name="T15" fmla="*/ 163 h 192"/>
                <a:gd name="T16" fmla="*/ 162 w 192"/>
                <a:gd name="T17" fmla="*/ 96 h 192"/>
                <a:gd name="T18" fmla="*/ 96 w 192"/>
                <a:gd name="T19" fmla="*/ 3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50" y="0"/>
                    <a:pt x="192" y="42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30"/>
                  </a:moveTo>
                  <a:cubicBezTo>
                    <a:pt x="59" y="30"/>
                    <a:pt x="30" y="60"/>
                    <a:pt x="30" y="96"/>
                  </a:cubicBezTo>
                  <a:cubicBezTo>
                    <a:pt x="30" y="133"/>
                    <a:pt x="59" y="163"/>
                    <a:pt x="96" y="163"/>
                  </a:cubicBezTo>
                  <a:cubicBezTo>
                    <a:pt x="132" y="163"/>
                    <a:pt x="162" y="133"/>
                    <a:pt x="162" y="96"/>
                  </a:cubicBezTo>
                  <a:cubicBezTo>
                    <a:pt x="162" y="59"/>
                    <a:pt x="133" y="30"/>
                    <a:pt x="96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2" name="Freeform 79"/>
            <p:cNvSpPr/>
            <p:nvPr/>
          </p:nvSpPr>
          <p:spPr bwMode="auto">
            <a:xfrm>
              <a:off x="6896100" y="3281363"/>
              <a:ext cx="42862" cy="41275"/>
            </a:xfrm>
            <a:custGeom>
              <a:avLst/>
              <a:gdLst>
                <a:gd name="T0" fmla="*/ 15 w 70"/>
                <a:gd name="T1" fmla="*/ 69 h 69"/>
                <a:gd name="T2" fmla="*/ 0 w 70"/>
                <a:gd name="T3" fmla="*/ 54 h 69"/>
                <a:gd name="T4" fmla="*/ 54 w 70"/>
                <a:gd name="T5" fmla="*/ 0 h 69"/>
                <a:gd name="T6" fmla="*/ 70 w 70"/>
                <a:gd name="T7" fmla="*/ 15 h 69"/>
                <a:gd name="T8" fmla="*/ 56 w 70"/>
                <a:gd name="T9" fmla="*/ 30 h 69"/>
                <a:gd name="T10" fmla="*/ 29 w 70"/>
                <a:gd name="T11" fmla="*/ 54 h 69"/>
                <a:gd name="T12" fmla="*/ 15 w 7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9">
                  <a:moveTo>
                    <a:pt x="15" y="69"/>
                  </a:moveTo>
                  <a:cubicBezTo>
                    <a:pt x="6" y="69"/>
                    <a:pt x="0" y="63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70" y="7"/>
                    <a:pt x="70" y="15"/>
                  </a:cubicBezTo>
                  <a:cubicBezTo>
                    <a:pt x="70" y="23"/>
                    <a:pt x="64" y="30"/>
                    <a:pt x="56" y="30"/>
                  </a:cubicBezTo>
                  <a:cubicBezTo>
                    <a:pt x="40" y="30"/>
                    <a:pt x="29" y="41"/>
                    <a:pt x="29" y="54"/>
                  </a:cubicBezTo>
                  <a:cubicBezTo>
                    <a:pt x="29" y="63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3" name="Freeform 80"/>
            <p:cNvSpPr>
              <a:spLocks noEditPoints="1"/>
            </p:cNvSpPr>
            <p:nvPr/>
          </p:nvSpPr>
          <p:spPr bwMode="auto">
            <a:xfrm>
              <a:off x="6513513" y="3254375"/>
              <a:ext cx="119062" cy="119063"/>
            </a:xfrm>
            <a:custGeom>
              <a:avLst/>
              <a:gdLst>
                <a:gd name="T0" fmla="*/ 95 w 191"/>
                <a:gd name="T1" fmla="*/ 192 h 192"/>
                <a:gd name="T2" fmla="*/ 0 w 191"/>
                <a:gd name="T3" fmla="*/ 96 h 192"/>
                <a:gd name="T4" fmla="*/ 95 w 191"/>
                <a:gd name="T5" fmla="*/ 0 h 192"/>
                <a:gd name="T6" fmla="*/ 191 w 191"/>
                <a:gd name="T7" fmla="*/ 96 h 192"/>
                <a:gd name="T8" fmla="*/ 95 w 191"/>
                <a:gd name="T9" fmla="*/ 192 h 192"/>
                <a:gd name="T10" fmla="*/ 95 w 191"/>
                <a:gd name="T11" fmla="*/ 30 h 192"/>
                <a:gd name="T12" fmla="*/ 30 w 191"/>
                <a:gd name="T13" fmla="*/ 96 h 192"/>
                <a:gd name="T14" fmla="*/ 95 w 191"/>
                <a:gd name="T15" fmla="*/ 163 h 192"/>
                <a:gd name="T16" fmla="*/ 162 w 191"/>
                <a:gd name="T17" fmla="*/ 96 h 192"/>
                <a:gd name="T18" fmla="*/ 95 w 191"/>
                <a:gd name="T19" fmla="*/ 3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192">
                  <a:moveTo>
                    <a:pt x="95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2"/>
                    <a:pt x="42" y="0"/>
                    <a:pt x="95" y="0"/>
                  </a:cubicBezTo>
                  <a:cubicBezTo>
                    <a:pt x="149" y="0"/>
                    <a:pt x="191" y="42"/>
                    <a:pt x="191" y="96"/>
                  </a:cubicBezTo>
                  <a:cubicBezTo>
                    <a:pt x="191" y="149"/>
                    <a:pt x="148" y="192"/>
                    <a:pt x="95" y="192"/>
                  </a:cubicBezTo>
                  <a:close/>
                  <a:moveTo>
                    <a:pt x="95" y="30"/>
                  </a:moveTo>
                  <a:cubicBezTo>
                    <a:pt x="59" y="30"/>
                    <a:pt x="30" y="59"/>
                    <a:pt x="30" y="96"/>
                  </a:cubicBezTo>
                  <a:cubicBezTo>
                    <a:pt x="30" y="133"/>
                    <a:pt x="59" y="163"/>
                    <a:pt x="95" y="163"/>
                  </a:cubicBezTo>
                  <a:cubicBezTo>
                    <a:pt x="132" y="163"/>
                    <a:pt x="162" y="133"/>
                    <a:pt x="162" y="96"/>
                  </a:cubicBezTo>
                  <a:cubicBezTo>
                    <a:pt x="162" y="59"/>
                    <a:pt x="132" y="30"/>
                    <a:pt x="95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4" name="Freeform 81"/>
            <p:cNvSpPr/>
            <p:nvPr/>
          </p:nvSpPr>
          <p:spPr bwMode="auto">
            <a:xfrm>
              <a:off x="6538913" y="3281363"/>
              <a:ext cx="42862" cy="41275"/>
            </a:xfrm>
            <a:custGeom>
              <a:avLst/>
              <a:gdLst>
                <a:gd name="T0" fmla="*/ 15 w 70"/>
                <a:gd name="T1" fmla="*/ 69 h 69"/>
                <a:gd name="T2" fmla="*/ 0 w 70"/>
                <a:gd name="T3" fmla="*/ 54 h 69"/>
                <a:gd name="T4" fmla="*/ 54 w 70"/>
                <a:gd name="T5" fmla="*/ 0 h 69"/>
                <a:gd name="T6" fmla="*/ 70 w 70"/>
                <a:gd name="T7" fmla="*/ 15 h 69"/>
                <a:gd name="T8" fmla="*/ 56 w 70"/>
                <a:gd name="T9" fmla="*/ 30 h 69"/>
                <a:gd name="T10" fmla="*/ 30 w 70"/>
                <a:gd name="T11" fmla="*/ 54 h 69"/>
                <a:gd name="T12" fmla="*/ 15 w 7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9">
                  <a:moveTo>
                    <a:pt x="15" y="69"/>
                  </a:moveTo>
                  <a:cubicBezTo>
                    <a:pt x="7" y="69"/>
                    <a:pt x="0" y="63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70" y="7"/>
                    <a:pt x="70" y="15"/>
                  </a:cubicBezTo>
                  <a:cubicBezTo>
                    <a:pt x="70" y="23"/>
                    <a:pt x="64" y="30"/>
                    <a:pt x="56" y="30"/>
                  </a:cubicBezTo>
                  <a:cubicBezTo>
                    <a:pt x="41" y="30"/>
                    <a:pt x="30" y="41"/>
                    <a:pt x="30" y="54"/>
                  </a:cubicBezTo>
                  <a:cubicBezTo>
                    <a:pt x="30" y="63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5" name="Freeform 82"/>
            <p:cNvSpPr>
              <a:spLocks noEditPoints="1"/>
            </p:cNvSpPr>
            <p:nvPr/>
          </p:nvSpPr>
          <p:spPr bwMode="auto">
            <a:xfrm>
              <a:off x="6780213" y="3100388"/>
              <a:ext cx="119062" cy="119063"/>
            </a:xfrm>
            <a:custGeom>
              <a:avLst/>
              <a:gdLst>
                <a:gd name="T0" fmla="*/ 96 w 192"/>
                <a:gd name="T1" fmla="*/ 191 h 191"/>
                <a:gd name="T2" fmla="*/ 0 w 192"/>
                <a:gd name="T3" fmla="*/ 95 h 191"/>
                <a:gd name="T4" fmla="*/ 96 w 192"/>
                <a:gd name="T5" fmla="*/ 0 h 191"/>
                <a:gd name="T6" fmla="*/ 192 w 192"/>
                <a:gd name="T7" fmla="*/ 95 h 191"/>
                <a:gd name="T8" fmla="*/ 96 w 192"/>
                <a:gd name="T9" fmla="*/ 191 h 191"/>
                <a:gd name="T10" fmla="*/ 96 w 192"/>
                <a:gd name="T11" fmla="*/ 29 h 191"/>
                <a:gd name="T12" fmla="*/ 30 w 192"/>
                <a:gd name="T13" fmla="*/ 95 h 191"/>
                <a:gd name="T14" fmla="*/ 96 w 192"/>
                <a:gd name="T15" fmla="*/ 161 h 191"/>
                <a:gd name="T16" fmla="*/ 162 w 192"/>
                <a:gd name="T17" fmla="*/ 95 h 191"/>
                <a:gd name="T18" fmla="*/ 96 w 192"/>
                <a:gd name="T19" fmla="*/ 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1">
                  <a:moveTo>
                    <a:pt x="96" y="191"/>
                  </a:moveTo>
                  <a:cubicBezTo>
                    <a:pt x="43" y="191"/>
                    <a:pt x="0" y="148"/>
                    <a:pt x="0" y="95"/>
                  </a:cubicBezTo>
                  <a:cubicBezTo>
                    <a:pt x="0" y="42"/>
                    <a:pt x="43" y="0"/>
                    <a:pt x="96" y="0"/>
                  </a:cubicBezTo>
                  <a:cubicBezTo>
                    <a:pt x="149" y="0"/>
                    <a:pt x="192" y="42"/>
                    <a:pt x="192" y="95"/>
                  </a:cubicBezTo>
                  <a:cubicBezTo>
                    <a:pt x="192" y="148"/>
                    <a:pt x="149" y="191"/>
                    <a:pt x="96" y="191"/>
                  </a:cubicBezTo>
                  <a:close/>
                  <a:moveTo>
                    <a:pt x="96" y="29"/>
                  </a:moveTo>
                  <a:cubicBezTo>
                    <a:pt x="59" y="29"/>
                    <a:pt x="30" y="59"/>
                    <a:pt x="30" y="95"/>
                  </a:cubicBezTo>
                  <a:cubicBezTo>
                    <a:pt x="30" y="131"/>
                    <a:pt x="59" y="161"/>
                    <a:pt x="96" y="161"/>
                  </a:cubicBezTo>
                  <a:cubicBezTo>
                    <a:pt x="133" y="161"/>
                    <a:pt x="162" y="131"/>
                    <a:pt x="162" y="95"/>
                  </a:cubicBezTo>
                  <a:cubicBezTo>
                    <a:pt x="162" y="59"/>
                    <a:pt x="133" y="29"/>
                    <a:pt x="96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6" name="Freeform 83"/>
            <p:cNvSpPr/>
            <p:nvPr/>
          </p:nvSpPr>
          <p:spPr bwMode="auto">
            <a:xfrm>
              <a:off x="6807200" y="3125788"/>
              <a:ext cx="42862" cy="42863"/>
            </a:xfrm>
            <a:custGeom>
              <a:avLst/>
              <a:gdLst>
                <a:gd name="T0" fmla="*/ 15 w 70"/>
                <a:gd name="T1" fmla="*/ 69 h 69"/>
                <a:gd name="T2" fmla="*/ 0 w 70"/>
                <a:gd name="T3" fmla="*/ 54 h 69"/>
                <a:gd name="T4" fmla="*/ 54 w 70"/>
                <a:gd name="T5" fmla="*/ 0 h 69"/>
                <a:gd name="T6" fmla="*/ 70 w 70"/>
                <a:gd name="T7" fmla="*/ 15 h 69"/>
                <a:gd name="T8" fmla="*/ 56 w 70"/>
                <a:gd name="T9" fmla="*/ 29 h 69"/>
                <a:gd name="T10" fmla="*/ 30 w 70"/>
                <a:gd name="T11" fmla="*/ 54 h 69"/>
                <a:gd name="T12" fmla="*/ 15 w 7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9">
                  <a:moveTo>
                    <a:pt x="15" y="69"/>
                  </a:moveTo>
                  <a:cubicBezTo>
                    <a:pt x="6" y="69"/>
                    <a:pt x="0" y="62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70" y="6"/>
                    <a:pt x="70" y="15"/>
                  </a:cubicBezTo>
                  <a:cubicBezTo>
                    <a:pt x="70" y="23"/>
                    <a:pt x="64" y="29"/>
                    <a:pt x="56" y="29"/>
                  </a:cubicBezTo>
                  <a:cubicBezTo>
                    <a:pt x="41" y="29"/>
                    <a:pt x="30" y="41"/>
                    <a:pt x="30" y="54"/>
                  </a:cubicBezTo>
                  <a:cubicBezTo>
                    <a:pt x="30" y="62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7" name="Freeform 84"/>
            <p:cNvSpPr>
              <a:spLocks noEditPoints="1"/>
            </p:cNvSpPr>
            <p:nvPr/>
          </p:nvSpPr>
          <p:spPr bwMode="auto">
            <a:xfrm>
              <a:off x="6602413" y="3100388"/>
              <a:ext cx="119062" cy="119063"/>
            </a:xfrm>
            <a:custGeom>
              <a:avLst/>
              <a:gdLst>
                <a:gd name="T0" fmla="*/ 96 w 192"/>
                <a:gd name="T1" fmla="*/ 191 h 191"/>
                <a:gd name="T2" fmla="*/ 0 w 192"/>
                <a:gd name="T3" fmla="*/ 95 h 191"/>
                <a:gd name="T4" fmla="*/ 96 w 192"/>
                <a:gd name="T5" fmla="*/ 0 h 191"/>
                <a:gd name="T6" fmla="*/ 192 w 192"/>
                <a:gd name="T7" fmla="*/ 95 h 191"/>
                <a:gd name="T8" fmla="*/ 96 w 192"/>
                <a:gd name="T9" fmla="*/ 191 h 191"/>
                <a:gd name="T10" fmla="*/ 96 w 192"/>
                <a:gd name="T11" fmla="*/ 29 h 191"/>
                <a:gd name="T12" fmla="*/ 30 w 192"/>
                <a:gd name="T13" fmla="*/ 95 h 191"/>
                <a:gd name="T14" fmla="*/ 96 w 192"/>
                <a:gd name="T15" fmla="*/ 161 h 191"/>
                <a:gd name="T16" fmla="*/ 162 w 192"/>
                <a:gd name="T17" fmla="*/ 95 h 191"/>
                <a:gd name="T18" fmla="*/ 96 w 192"/>
                <a:gd name="T19" fmla="*/ 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1">
                  <a:moveTo>
                    <a:pt x="96" y="191"/>
                  </a:moveTo>
                  <a:cubicBezTo>
                    <a:pt x="42" y="191"/>
                    <a:pt x="0" y="149"/>
                    <a:pt x="0" y="95"/>
                  </a:cubicBezTo>
                  <a:cubicBezTo>
                    <a:pt x="0" y="42"/>
                    <a:pt x="43" y="0"/>
                    <a:pt x="96" y="0"/>
                  </a:cubicBezTo>
                  <a:cubicBezTo>
                    <a:pt x="149" y="0"/>
                    <a:pt x="192" y="42"/>
                    <a:pt x="192" y="95"/>
                  </a:cubicBezTo>
                  <a:cubicBezTo>
                    <a:pt x="192" y="148"/>
                    <a:pt x="149" y="191"/>
                    <a:pt x="96" y="191"/>
                  </a:cubicBezTo>
                  <a:close/>
                  <a:moveTo>
                    <a:pt x="96" y="29"/>
                  </a:moveTo>
                  <a:cubicBezTo>
                    <a:pt x="59" y="29"/>
                    <a:pt x="30" y="58"/>
                    <a:pt x="30" y="95"/>
                  </a:cubicBezTo>
                  <a:cubicBezTo>
                    <a:pt x="30" y="132"/>
                    <a:pt x="59" y="161"/>
                    <a:pt x="96" y="161"/>
                  </a:cubicBezTo>
                  <a:cubicBezTo>
                    <a:pt x="133" y="161"/>
                    <a:pt x="162" y="131"/>
                    <a:pt x="162" y="95"/>
                  </a:cubicBezTo>
                  <a:cubicBezTo>
                    <a:pt x="162" y="59"/>
                    <a:pt x="133" y="29"/>
                    <a:pt x="96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Freeform 85"/>
            <p:cNvSpPr/>
            <p:nvPr/>
          </p:nvSpPr>
          <p:spPr bwMode="auto">
            <a:xfrm>
              <a:off x="6629400" y="3125788"/>
              <a:ext cx="41275" cy="42863"/>
            </a:xfrm>
            <a:custGeom>
              <a:avLst/>
              <a:gdLst>
                <a:gd name="T0" fmla="*/ 15 w 69"/>
                <a:gd name="T1" fmla="*/ 69 h 69"/>
                <a:gd name="T2" fmla="*/ 0 w 69"/>
                <a:gd name="T3" fmla="*/ 54 h 69"/>
                <a:gd name="T4" fmla="*/ 54 w 69"/>
                <a:gd name="T5" fmla="*/ 0 h 69"/>
                <a:gd name="T6" fmla="*/ 69 w 69"/>
                <a:gd name="T7" fmla="*/ 15 h 69"/>
                <a:gd name="T8" fmla="*/ 55 w 69"/>
                <a:gd name="T9" fmla="*/ 29 h 69"/>
                <a:gd name="T10" fmla="*/ 30 w 69"/>
                <a:gd name="T11" fmla="*/ 54 h 69"/>
                <a:gd name="T12" fmla="*/ 15 w 6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9">
                  <a:moveTo>
                    <a:pt x="15" y="69"/>
                  </a:moveTo>
                  <a:cubicBezTo>
                    <a:pt x="7" y="69"/>
                    <a:pt x="0" y="62"/>
                    <a:pt x="0" y="54"/>
                  </a:cubicBezTo>
                  <a:cubicBezTo>
                    <a:pt x="0" y="25"/>
                    <a:pt x="25" y="0"/>
                    <a:pt x="54" y="0"/>
                  </a:cubicBezTo>
                  <a:cubicBezTo>
                    <a:pt x="62" y="0"/>
                    <a:pt x="69" y="6"/>
                    <a:pt x="69" y="15"/>
                  </a:cubicBezTo>
                  <a:cubicBezTo>
                    <a:pt x="69" y="23"/>
                    <a:pt x="63" y="29"/>
                    <a:pt x="55" y="29"/>
                  </a:cubicBezTo>
                  <a:cubicBezTo>
                    <a:pt x="41" y="29"/>
                    <a:pt x="30" y="41"/>
                    <a:pt x="30" y="54"/>
                  </a:cubicBezTo>
                  <a:cubicBezTo>
                    <a:pt x="30" y="62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Freeform 86"/>
            <p:cNvSpPr>
              <a:spLocks noEditPoints="1"/>
            </p:cNvSpPr>
            <p:nvPr/>
          </p:nvSpPr>
          <p:spPr bwMode="auto">
            <a:xfrm>
              <a:off x="6602413" y="3408363"/>
              <a:ext cx="119062" cy="11906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29 h 192"/>
                <a:gd name="T12" fmla="*/ 30 w 192"/>
                <a:gd name="T13" fmla="*/ 96 h 192"/>
                <a:gd name="T14" fmla="*/ 96 w 192"/>
                <a:gd name="T15" fmla="*/ 162 h 192"/>
                <a:gd name="T16" fmla="*/ 162 w 192"/>
                <a:gd name="T17" fmla="*/ 96 h 192"/>
                <a:gd name="T18" fmla="*/ 96 w 192"/>
                <a:gd name="T19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2"/>
                    <a:pt x="42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29"/>
                  </a:moveTo>
                  <a:cubicBezTo>
                    <a:pt x="59" y="29"/>
                    <a:pt x="30" y="59"/>
                    <a:pt x="30" y="96"/>
                  </a:cubicBezTo>
                  <a:cubicBezTo>
                    <a:pt x="30" y="132"/>
                    <a:pt x="60" y="162"/>
                    <a:pt x="96" y="162"/>
                  </a:cubicBezTo>
                  <a:cubicBezTo>
                    <a:pt x="133" y="162"/>
                    <a:pt x="162" y="132"/>
                    <a:pt x="162" y="96"/>
                  </a:cubicBezTo>
                  <a:cubicBezTo>
                    <a:pt x="162" y="59"/>
                    <a:pt x="133" y="29"/>
                    <a:pt x="96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0" name="Freeform 87"/>
            <p:cNvSpPr/>
            <p:nvPr/>
          </p:nvSpPr>
          <p:spPr bwMode="auto">
            <a:xfrm>
              <a:off x="6629400" y="3435350"/>
              <a:ext cx="41275" cy="42863"/>
            </a:xfrm>
            <a:custGeom>
              <a:avLst/>
              <a:gdLst>
                <a:gd name="T0" fmla="*/ 15 w 69"/>
                <a:gd name="T1" fmla="*/ 69 h 69"/>
                <a:gd name="T2" fmla="*/ 0 w 69"/>
                <a:gd name="T3" fmla="*/ 54 h 69"/>
                <a:gd name="T4" fmla="*/ 54 w 69"/>
                <a:gd name="T5" fmla="*/ 0 h 69"/>
                <a:gd name="T6" fmla="*/ 69 w 69"/>
                <a:gd name="T7" fmla="*/ 15 h 69"/>
                <a:gd name="T8" fmla="*/ 55 w 69"/>
                <a:gd name="T9" fmla="*/ 29 h 69"/>
                <a:gd name="T10" fmla="*/ 30 w 69"/>
                <a:gd name="T11" fmla="*/ 54 h 69"/>
                <a:gd name="T12" fmla="*/ 15 w 6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9">
                  <a:moveTo>
                    <a:pt x="15" y="69"/>
                  </a:moveTo>
                  <a:cubicBezTo>
                    <a:pt x="7" y="69"/>
                    <a:pt x="0" y="62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69" y="6"/>
                    <a:pt x="69" y="15"/>
                  </a:cubicBezTo>
                  <a:cubicBezTo>
                    <a:pt x="69" y="23"/>
                    <a:pt x="63" y="29"/>
                    <a:pt x="55" y="29"/>
                  </a:cubicBezTo>
                  <a:cubicBezTo>
                    <a:pt x="40" y="29"/>
                    <a:pt x="30" y="40"/>
                    <a:pt x="30" y="54"/>
                  </a:cubicBezTo>
                  <a:cubicBezTo>
                    <a:pt x="30" y="62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Freeform 88"/>
            <p:cNvSpPr>
              <a:spLocks noEditPoints="1"/>
            </p:cNvSpPr>
            <p:nvPr/>
          </p:nvSpPr>
          <p:spPr bwMode="auto">
            <a:xfrm>
              <a:off x="6780213" y="3408363"/>
              <a:ext cx="119062" cy="11906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29 h 192"/>
                <a:gd name="T12" fmla="*/ 30 w 192"/>
                <a:gd name="T13" fmla="*/ 96 h 192"/>
                <a:gd name="T14" fmla="*/ 96 w 192"/>
                <a:gd name="T15" fmla="*/ 162 h 192"/>
                <a:gd name="T16" fmla="*/ 162 w 192"/>
                <a:gd name="T17" fmla="*/ 96 h 192"/>
                <a:gd name="T18" fmla="*/ 96 w 192"/>
                <a:gd name="T19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29"/>
                  </a:moveTo>
                  <a:cubicBezTo>
                    <a:pt x="59" y="29"/>
                    <a:pt x="30" y="59"/>
                    <a:pt x="30" y="96"/>
                  </a:cubicBezTo>
                  <a:cubicBezTo>
                    <a:pt x="30" y="132"/>
                    <a:pt x="59" y="162"/>
                    <a:pt x="96" y="162"/>
                  </a:cubicBezTo>
                  <a:cubicBezTo>
                    <a:pt x="133" y="162"/>
                    <a:pt x="162" y="132"/>
                    <a:pt x="162" y="96"/>
                  </a:cubicBezTo>
                  <a:cubicBezTo>
                    <a:pt x="162" y="59"/>
                    <a:pt x="133" y="29"/>
                    <a:pt x="96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Freeform 89"/>
            <p:cNvSpPr/>
            <p:nvPr/>
          </p:nvSpPr>
          <p:spPr bwMode="auto">
            <a:xfrm>
              <a:off x="6807200" y="3435350"/>
              <a:ext cx="42862" cy="42863"/>
            </a:xfrm>
            <a:custGeom>
              <a:avLst/>
              <a:gdLst>
                <a:gd name="T0" fmla="*/ 15 w 70"/>
                <a:gd name="T1" fmla="*/ 69 h 69"/>
                <a:gd name="T2" fmla="*/ 0 w 70"/>
                <a:gd name="T3" fmla="*/ 54 h 69"/>
                <a:gd name="T4" fmla="*/ 54 w 70"/>
                <a:gd name="T5" fmla="*/ 0 h 69"/>
                <a:gd name="T6" fmla="*/ 70 w 70"/>
                <a:gd name="T7" fmla="*/ 15 h 69"/>
                <a:gd name="T8" fmla="*/ 56 w 70"/>
                <a:gd name="T9" fmla="*/ 29 h 69"/>
                <a:gd name="T10" fmla="*/ 30 w 70"/>
                <a:gd name="T11" fmla="*/ 54 h 69"/>
                <a:gd name="T12" fmla="*/ 15 w 7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9">
                  <a:moveTo>
                    <a:pt x="15" y="69"/>
                  </a:moveTo>
                  <a:cubicBezTo>
                    <a:pt x="6" y="69"/>
                    <a:pt x="0" y="62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70" y="6"/>
                    <a:pt x="70" y="15"/>
                  </a:cubicBezTo>
                  <a:cubicBezTo>
                    <a:pt x="70" y="23"/>
                    <a:pt x="64" y="29"/>
                    <a:pt x="56" y="29"/>
                  </a:cubicBezTo>
                  <a:cubicBezTo>
                    <a:pt x="40" y="29"/>
                    <a:pt x="30" y="40"/>
                    <a:pt x="30" y="54"/>
                  </a:cubicBezTo>
                  <a:cubicBezTo>
                    <a:pt x="30" y="62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Freeform 90"/>
            <p:cNvSpPr>
              <a:spLocks noEditPoints="1"/>
            </p:cNvSpPr>
            <p:nvPr/>
          </p:nvSpPr>
          <p:spPr bwMode="auto">
            <a:xfrm>
              <a:off x="6691313" y="3254375"/>
              <a:ext cx="119062" cy="11906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30 h 192"/>
                <a:gd name="T12" fmla="*/ 30 w 192"/>
                <a:gd name="T13" fmla="*/ 96 h 192"/>
                <a:gd name="T14" fmla="*/ 96 w 192"/>
                <a:gd name="T15" fmla="*/ 163 h 192"/>
                <a:gd name="T16" fmla="*/ 162 w 192"/>
                <a:gd name="T17" fmla="*/ 96 h 192"/>
                <a:gd name="T18" fmla="*/ 96 w 192"/>
                <a:gd name="T19" fmla="*/ 3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30"/>
                  </a:moveTo>
                  <a:cubicBezTo>
                    <a:pt x="59" y="30"/>
                    <a:pt x="30" y="60"/>
                    <a:pt x="30" y="96"/>
                  </a:cubicBezTo>
                  <a:cubicBezTo>
                    <a:pt x="30" y="133"/>
                    <a:pt x="59" y="163"/>
                    <a:pt x="96" y="163"/>
                  </a:cubicBezTo>
                  <a:cubicBezTo>
                    <a:pt x="133" y="163"/>
                    <a:pt x="162" y="133"/>
                    <a:pt x="162" y="96"/>
                  </a:cubicBezTo>
                  <a:cubicBezTo>
                    <a:pt x="162" y="60"/>
                    <a:pt x="133" y="30"/>
                    <a:pt x="96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4" name="Freeform 91"/>
            <p:cNvSpPr/>
            <p:nvPr/>
          </p:nvSpPr>
          <p:spPr bwMode="auto">
            <a:xfrm>
              <a:off x="6718300" y="3281363"/>
              <a:ext cx="42862" cy="41275"/>
            </a:xfrm>
            <a:custGeom>
              <a:avLst/>
              <a:gdLst>
                <a:gd name="T0" fmla="*/ 15 w 69"/>
                <a:gd name="T1" fmla="*/ 69 h 69"/>
                <a:gd name="T2" fmla="*/ 0 w 69"/>
                <a:gd name="T3" fmla="*/ 54 h 69"/>
                <a:gd name="T4" fmla="*/ 54 w 69"/>
                <a:gd name="T5" fmla="*/ 0 h 69"/>
                <a:gd name="T6" fmla="*/ 69 w 69"/>
                <a:gd name="T7" fmla="*/ 15 h 69"/>
                <a:gd name="T8" fmla="*/ 55 w 69"/>
                <a:gd name="T9" fmla="*/ 30 h 69"/>
                <a:gd name="T10" fmla="*/ 30 w 69"/>
                <a:gd name="T11" fmla="*/ 54 h 69"/>
                <a:gd name="T12" fmla="*/ 15 w 6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9">
                  <a:moveTo>
                    <a:pt x="15" y="69"/>
                  </a:moveTo>
                  <a:cubicBezTo>
                    <a:pt x="7" y="69"/>
                    <a:pt x="0" y="63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69" y="7"/>
                    <a:pt x="69" y="15"/>
                  </a:cubicBezTo>
                  <a:cubicBezTo>
                    <a:pt x="69" y="23"/>
                    <a:pt x="63" y="30"/>
                    <a:pt x="55" y="30"/>
                  </a:cubicBezTo>
                  <a:cubicBezTo>
                    <a:pt x="40" y="30"/>
                    <a:pt x="30" y="41"/>
                    <a:pt x="30" y="54"/>
                  </a:cubicBezTo>
                  <a:cubicBezTo>
                    <a:pt x="30" y="63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27" name="Группа 126"/>
          <p:cNvGrpSpPr>
            <a:grpSpLocks noChangeAspect="1"/>
          </p:cNvGrpSpPr>
          <p:nvPr/>
        </p:nvGrpSpPr>
        <p:grpSpPr>
          <a:xfrm>
            <a:off x="273865" y="4204895"/>
            <a:ext cx="325085" cy="324000"/>
            <a:chOff x="7197725" y="1706563"/>
            <a:chExt cx="476250" cy="474662"/>
          </a:xfrm>
        </p:grpSpPr>
        <p:sp>
          <p:nvSpPr>
            <p:cNvPr id="128" name="Freeform 145"/>
            <p:cNvSpPr/>
            <p:nvPr/>
          </p:nvSpPr>
          <p:spPr bwMode="auto">
            <a:xfrm>
              <a:off x="7197725" y="1746250"/>
              <a:ext cx="438150" cy="434975"/>
            </a:xfrm>
            <a:custGeom>
              <a:avLst/>
              <a:gdLst>
                <a:gd name="T0" fmla="*/ 278 w 710"/>
                <a:gd name="T1" fmla="*/ 705 h 705"/>
                <a:gd name="T2" fmla="*/ 82 w 710"/>
                <a:gd name="T3" fmla="*/ 624 h 705"/>
                <a:gd name="T4" fmla="*/ 1 w 710"/>
                <a:gd name="T5" fmla="*/ 428 h 705"/>
                <a:gd name="T6" fmla="*/ 82 w 710"/>
                <a:gd name="T7" fmla="*/ 233 h 705"/>
                <a:gd name="T8" fmla="*/ 421 w 710"/>
                <a:gd name="T9" fmla="*/ 191 h 705"/>
                <a:gd name="T10" fmla="*/ 606 w 710"/>
                <a:gd name="T11" fmla="*/ 6 h 705"/>
                <a:gd name="T12" fmla="*/ 627 w 710"/>
                <a:gd name="T13" fmla="*/ 6 h 705"/>
                <a:gd name="T14" fmla="*/ 627 w 710"/>
                <a:gd name="T15" fmla="*/ 27 h 705"/>
                <a:gd name="T16" fmla="*/ 434 w 710"/>
                <a:gd name="T17" fmla="*/ 220 h 705"/>
                <a:gd name="T18" fmla="*/ 415 w 710"/>
                <a:gd name="T19" fmla="*/ 222 h 705"/>
                <a:gd name="T20" fmla="*/ 103 w 710"/>
                <a:gd name="T21" fmla="*/ 254 h 705"/>
                <a:gd name="T22" fmla="*/ 30 w 710"/>
                <a:gd name="T23" fmla="*/ 428 h 705"/>
                <a:gd name="T24" fmla="*/ 103 w 710"/>
                <a:gd name="T25" fmla="*/ 603 h 705"/>
                <a:gd name="T26" fmla="*/ 453 w 710"/>
                <a:gd name="T27" fmla="*/ 603 h 705"/>
                <a:gd name="T28" fmla="*/ 487 w 710"/>
                <a:gd name="T29" fmla="*/ 295 h 705"/>
                <a:gd name="T30" fmla="*/ 489 w 710"/>
                <a:gd name="T31" fmla="*/ 276 h 705"/>
                <a:gd name="T32" fmla="*/ 683 w 710"/>
                <a:gd name="T33" fmla="*/ 82 h 705"/>
                <a:gd name="T34" fmla="*/ 704 w 710"/>
                <a:gd name="T35" fmla="*/ 82 h 705"/>
                <a:gd name="T36" fmla="*/ 704 w 710"/>
                <a:gd name="T37" fmla="*/ 103 h 705"/>
                <a:gd name="T38" fmla="*/ 518 w 710"/>
                <a:gd name="T39" fmla="*/ 289 h 705"/>
                <a:gd name="T40" fmla="*/ 474 w 710"/>
                <a:gd name="T41" fmla="*/ 624 h 705"/>
                <a:gd name="T42" fmla="*/ 278 w 710"/>
                <a:gd name="T43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0" h="705">
                  <a:moveTo>
                    <a:pt x="278" y="705"/>
                  </a:moveTo>
                  <a:cubicBezTo>
                    <a:pt x="207" y="705"/>
                    <a:pt x="136" y="678"/>
                    <a:pt x="82" y="624"/>
                  </a:cubicBezTo>
                  <a:cubicBezTo>
                    <a:pt x="29" y="572"/>
                    <a:pt x="0" y="502"/>
                    <a:pt x="1" y="428"/>
                  </a:cubicBezTo>
                  <a:cubicBezTo>
                    <a:pt x="1" y="354"/>
                    <a:pt x="30" y="285"/>
                    <a:pt x="82" y="233"/>
                  </a:cubicBezTo>
                  <a:cubicBezTo>
                    <a:pt x="172" y="142"/>
                    <a:pt x="313" y="126"/>
                    <a:pt x="421" y="191"/>
                  </a:cubicBezTo>
                  <a:cubicBezTo>
                    <a:pt x="606" y="6"/>
                    <a:pt x="606" y="6"/>
                    <a:pt x="606" y="6"/>
                  </a:cubicBezTo>
                  <a:cubicBezTo>
                    <a:pt x="612" y="0"/>
                    <a:pt x="622" y="0"/>
                    <a:pt x="627" y="6"/>
                  </a:cubicBezTo>
                  <a:cubicBezTo>
                    <a:pt x="633" y="12"/>
                    <a:pt x="633" y="21"/>
                    <a:pt x="627" y="27"/>
                  </a:cubicBezTo>
                  <a:cubicBezTo>
                    <a:pt x="434" y="220"/>
                    <a:pt x="434" y="220"/>
                    <a:pt x="434" y="220"/>
                  </a:cubicBezTo>
                  <a:cubicBezTo>
                    <a:pt x="429" y="225"/>
                    <a:pt x="421" y="226"/>
                    <a:pt x="415" y="222"/>
                  </a:cubicBezTo>
                  <a:cubicBezTo>
                    <a:pt x="318" y="157"/>
                    <a:pt x="186" y="170"/>
                    <a:pt x="103" y="254"/>
                  </a:cubicBezTo>
                  <a:cubicBezTo>
                    <a:pt x="56" y="300"/>
                    <a:pt x="30" y="362"/>
                    <a:pt x="30" y="428"/>
                  </a:cubicBezTo>
                  <a:cubicBezTo>
                    <a:pt x="30" y="494"/>
                    <a:pt x="56" y="556"/>
                    <a:pt x="103" y="603"/>
                  </a:cubicBezTo>
                  <a:cubicBezTo>
                    <a:pt x="199" y="699"/>
                    <a:pt x="356" y="699"/>
                    <a:pt x="453" y="603"/>
                  </a:cubicBezTo>
                  <a:cubicBezTo>
                    <a:pt x="535" y="520"/>
                    <a:pt x="549" y="393"/>
                    <a:pt x="487" y="295"/>
                  </a:cubicBezTo>
                  <a:cubicBezTo>
                    <a:pt x="483" y="289"/>
                    <a:pt x="484" y="281"/>
                    <a:pt x="489" y="276"/>
                  </a:cubicBezTo>
                  <a:cubicBezTo>
                    <a:pt x="683" y="82"/>
                    <a:pt x="683" y="82"/>
                    <a:pt x="683" y="82"/>
                  </a:cubicBezTo>
                  <a:cubicBezTo>
                    <a:pt x="689" y="76"/>
                    <a:pt x="698" y="76"/>
                    <a:pt x="704" y="82"/>
                  </a:cubicBezTo>
                  <a:cubicBezTo>
                    <a:pt x="710" y="87"/>
                    <a:pt x="710" y="97"/>
                    <a:pt x="704" y="103"/>
                  </a:cubicBezTo>
                  <a:cubicBezTo>
                    <a:pt x="518" y="289"/>
                    <a:pt x="518" y="289"/>
                    <a:pt x="518" y="289"/>
                  </a:cubicBezTo>
                  <a:cubicBezTo>
                    <a:pt x="581" y="398"/>
                    <a:pt x="563" y="534"/>
                    <a:pt x="474" y="624"/>
                  </a:cubicBezTo>
                  <a:cubicBezTo>
                    <a:pt x="420" y="678"/>
                    <a:pt x="349" y="705"/>
                    <a:pt x="278" y="705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Freeform 146"/>
            <p:cNvSpPr/>
            <p:nvPr/>
          </p:nvSpPr>
          <p:spPr bwMode="auto">
            <a:xfrm>
              <a:off x="7553325" y="1706563"/>
              <a:ext cx="120650" cy="119063"/>
            </a:xfrm>
            <a:custGeom>
              <a:avLst/>
              <a:gdLst>
                <a:gd name="T0" fmla="*/ 139 w 194"/>
                <a:gd name="T1" fmla="*/ 192 h 192"/>
                <a:gd name="T2" fmla="*/ 139 w 194"/>
                <a:gd name="T3" fmla="*/ 192 h 192"/>
                <a:gd name="T4" fmla="*/ 128 w 194"/>
                <a:gd name="T5" fmla="*/ 187 h 192"/>
                <a:gd name="T6" fmla="*/ 86 w 194"/>
                <a:gd name="T7" fmla="*/ 145 h 192"/>
                <a:gd name="T8" fmla="*/ 86 w 194"/>
                <a:gd name="T9" fmla="*/ 124 h 192"/>
                <a:gd name="T10" fmla="*/ 107 w 194"/>
                <a:gd name="T11" fmla="*/ 124 h 192"/>
                <a:gd name="T12" fmla="*/ 139 w 194"/>
                <a:gd name="T13" fmla="*/ 156 h 192"/>
                <a:gd name="T14" fmla="*/ 157 w 194"/>
                <a:gd name="T15" fmla="*/ 138 h 192"/>
                <a:gd name="T16" fmla="*/ 55 w 194"/>
                <a:gd name="T17" fmla="*/ 36 h 192"/>
                <a:gd name="T18" fmla="*/ 37 w 194"/>
                <a:gd name="T19" fmla="*/ 54 h 192"/>
                <a:gd name="T20" fmla="*/ 74 w 194"/>
                <a:gd name="T21" fmla="*/ 92 h 192"/>
                <a:gd name="T22" fmla="*/ 74 w 194"/>
                <a:gd name="T23" fmla="*/ 113 h 192"/>
                <a:gd name="T24" fmla="*/ 53 w 194"/>
                <a:gd name="T25" fmla="*/ 112 h 192"/>
                <a:gd name="T26" fmla="*/ 6 w 194"/>
                <a:gd name="T27" fmla="*/ 64 h 192"/>
                <a:gd name="T28" fmla="*/ 6 w 194"/>
                <a:gd name="T29" fmla="*/ 44 h 192"/>
                <a:gd name="T30" fmla="*/ 44 w 194"/>
                <a:gd name="T31" fmla="*/ 4 h 192"/>
                <a:gd name="T32" fmla="*/ 55 w 194"/>
                <a:gd name="T33" fmla="*/ 0 h 192"/>
                <a:gd name="T34" fmla="*/ 65 w 194"/>
                <a:gd name="T35" fmla="*/ 4 h 192"/>
                <a:gd name="T36" fmla="*/ 188 w 194"/>
                <a:gd name="T37" fmla="*/ 127 h 192"/>
                <a:gd name="T38" fmla="*/ 188 w 194"/>
                <a:gd name="T39" fmla="*/ 148 h 192"/>
                <a:gd name="T40" fmla="*/ 149 w 194"/>
                <a:gd name="T41" fmla="*/ 187 h 192"/>
                <a:gd name="T42" fmla="*/ 139 w 194"/>
                <a:gd name="T4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19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5" y="192"/>
                    <a:pt x="131" y="190"/>
                    <a:pt x="128" y="187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0" y="139"/>
                    <a:pt x="81" y="129"/>
                    <a:pt x="86" y="124"/>
                  </a:cubicBezTo>
                  <a:cubicBezTo>
                    <a:pt x="92" y="118"/>
                    <a:pt x="102" y="118"/>
                    <a:pt x="107" y="124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80" y="97"/>
                    <a:pt x="80" y="107"/>
                    <a:pt x="74" y="113"/>
                  </a:cubicBezTo>
                  <a:cubicBezTo>
                    <a:pt x="68" y="118"/>
                    <a:pt x="59" y="118"/>
                    <a:pt x="53" y="11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0" y="59"/>
                    <a:pt x="0" y="49"/>
                    <a:pt x="6" y="4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7" y="1"/>
                    <a:pt x="51" y="0"/>
                    <a:pt x="55" y="0"/>
                  </a:cubicBezTo>
                  <a:cubicBezTo>
                    <a:pt x="59" y="0"/>
                    <a:pt x="63" y="1"/>
                    <a:pt x="65" y="4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94" y="133"/>
                    <a:pt x="194" y="142"/>
                    <a:pt x="188" y="148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6" y="190"/>
                    <a:pt x="143" y="192"/>
                    <a:pt x="139" y="192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0" name="Freeform 147"/>
            <p:cNvSpPr/>
            <p:nvPr/>
          </p:nvSpPr>
          <p:spPr bwMode="auto">
            <a:xfrm>
              <a:off x="7234238" y="1971675"/>
              <a:ext cx="271462" cy="173038"/>
            </a:xfrm>
            <a:custGeom>
              <a:avLst/>
              <a:gdLst>
                <a:gd name="T0" fmla="*/ 220 w 440"/>
                <a:gd name="T1" fmla="*/ 281 h 281"/>
                <a:gd name="T2" fmla="*/ 65 w 440"/>
                <a:gd name="T3" fmla="*/ 217 h 281"/>
                <a:gd name="T4" fmla="*/ 1 w 440"/>
                <a:gd name="T5" fmla="*/ 56 h 281"/>
                <a:gd name="T6" fmla="*/ 9 w 440"/>
                <a:gd name="T7" fmla="*/ 44 h 281"/>
                <a:gd name="T8" fmla="*/ 23 w 440"/>
                <a:gd name="T9" fmla="*/ 44 h 281"/>
                <a:gd name="T10" fmla="*/ 211 w 440"/>
                <a:gd name="T11" fmla="*/ 39 h 281"/>
                <a:gd name="T12" fmla="*/ 429 w 440"/>
                <a:gd name="T13" fmla="*/ 31 h 281"/>
                <a:gd name="T14" fmla="*/ 437 w 440"/>
                <a:gd name="T15" fmla="*/ 50 h 281"/>
                <a:gd name="T16" fmla="*/ 417 w 440"/>
                <a:gd name="T17" fmla="*/ 58 h 281"/>
                <a:gd name="T18" fmla="*/ 219 w 440"/>
                <a:gd name="T19" fmla="*/ 68 h 281"/>
                <a:gd name="T20" fmla="*/ 32 w 440"/>
                <a:gd name="T21" fmla="*/ 80 h 281"/>
                <a:gd name="T22" fmla="*/ 86 w 440"/>
                <a:gd name="T23" fmla="*/ 196 h 281"/>
                <a:gd name="T24" fmla="*/ 220 w 440"/>
                <a:gd name="T25" fmla="*/ 252 h 281"/>
                <a:gd name="T26" fmla="*/ 353 w 440"/>
                <a:gd name="T27" fmla="*/ 196 h 281"/>
                <a:gd name="T28" fmla="*/ 406 w 440"/>
                <a:gd name="T29" fmla="*/ 92 h 281"/>
                <a:gd name="T30" fmla="*/ 424 w 440"/>
                <a:gd name="T31" fmla="*/ 80 h 281"/>
                <a:gd name="T32" fmla="*/ 436 w 440"/>
                <a:gd name="T33" fmla="*/ 97 h 281"/>
                <a:gd name="T34" fmla="*/ 374 w 440"/>
                <a:gd name="T35" fmla="*/ 218 h 281"/>
                <a:gd name="T36" fmla="*/ 220 w 440"/>
                <a:gd name="T3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0" h="281">
                  <a:moveTo>
                    <a:pt x="220" y="281"/>
                  </a:moveTo>
                  <a:cubicBezTo>
                    <a:pt x="161" y="281"/>
                    <a:pt x="106" y="259"/>
                    <a:pt x="65" y="217"/>
                  </a:cubicBezTo>
                  <a:cubicBezTo>
                    <a:pt x="23" y="175"/>
                    <a:pt x="0" y="116"/>
                    <a:pt x="1" y="56"/>
                  </a:cubicBezTo>
                  <a:cubicBezTo>
                    <a:pt x="2" y="51"/>
                    <a:pt x="4" y="47"/>
                    <a:pt x="9" y="44"/>
                  </a:cubicBezTo>
                  <a:cubicBezTo>
                    <a:pt x="13" y="41"/>
                    <a:pt x="19" y="41"/>
                    <a:pt x="23" y="44"/>
                  </a:cubicBezTo>
                  <a:cubicBezTo>
                    <a:pt x="81" y="75"/>
                    <a:pt x="144" y="57"/>
                    <a:pt x="211" y="39"/>
                  </a:cubicBezTo>
                  <a:cubicBezTo>
                    <a:pt x="281" y="20"/>
                    <a:pt x="354" y="0"/>
                    <a:pt x="429" y="31"/>
                  </a:cubicBezTo>
                  <a:cubicBezTo>
                    <a:pt x="436" y="34"/>
                    <a:pt x="440" y="43"/>
                    <a:pt x="437" y="50"/>
                  </a:cubicBezTo>
                  <a:cubicBezTo>
                    <a:pt x="433" y="58"/>
                    <a:pt x="425" y="61"/>
                    <a:pt x="417" y="58"/>
                  </a:cubicBezTo>
                  <a:cubicBezTo>
                    <a:pt x="352" y="31"/>
                    <a:pt x="284" y="50"/>
                    <a:pt x="219" y="68"/>
                  </a:cubicBezTo>
                  <a:cubicBezTo>
                    <a:pt x="157" y="85"/>
                    <a:pt x="93" y="102"/>
                    <a:pt x="32" y="80"/>
                  </a:cubicBezTo>
                  <a:cubicBezTo>
                    <a:pt x="36" y="124"/>
                    <a:pt x="55" y="165"/>
                    <a:pt x="86" y="196"/>
                  </a:cubicBezTo>
                  <a:cubicBezTo>
                    <a:pt x="122" y="232"/>
                    <a:pt x="169" y="252"/>
                    <a:pt x="220" y="252"/>
                  </a:cubicBezTo>
                  <a:cubicBezTo>
                    <a:pt x="270" y="252"/>
                    <a:pt x="317" y="232"/>
                    <a:pt x="353" y="196"/>
                  </a:cubicBezTo>
                  <a:cubicBezTo>
                    <a:pt x="381" y="169"/>
                    <a:pt x="399" y="133"/>
                    <a:pt x="406" y="92"/>
                  </a:cubicBezTo>
                  <a:cubicBezTo>
                    <a:pt x="408" y="84"/>
                    <a:pt x="416" y="78"/>
                    <a:pt x="424" y="80"/>
                  </a:cubicBezTo>
                  <a:cubicBezTo>
                    <a:pt x="432" y="81"/>
                    <a:pt x="437" y="89"/>
                    <a:pt x="436" y="97"/>
                  </a:cubicBezTo>
                  <a:cubicBezTo>
                    <a:pt x="428" y="144"/>
                    <a:pt x="406" y="186"/>
                    <a:pt x="374" y="218"/>
                  </a:cubicBezTo>
                  <a:cubicBezTo>
                    <a:pt x="333" y="259"/>
                    <a:pt x="278" y="281"/>
                    <a:pt x="220" y="281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1" name="Freeform 148"/>
            <p:cNvSpPr/>
            <p:nvPr/>
          </p:nvSpPr>
          <p:spPr bwMode="auto">
            <a:xfrm>
              <a:off x="7286625" y="2041525"/>
              <a:ext cx="19050" cy="1905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5 h 30"/>
                <a:gd name="T8" fmla="*/ 30 w 30"/>
                <a:gd name="T9" fmla="*/ 15 h 30"/>
                <a:gd name="T10" fmla="*/ 15 w 3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24"/>
                    <a:pt x="23" y="30"/>
                    <a:pt x="15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2" name="Freeform 149"/>
            <p:cNvSpPr/>
            <p:nvPr/>
          </p:nvSpPr>
          <p:spPr bwMode="auto">
            <a:xfrm>
              <a:off x="7342188" y="2082800"/>
              <a:ext cx="19050" cy="19050"/>
            </a:xfrm>
            <a:custGeom>
              <a:avLst/>
              <a:gdLst>
                <a:gd name="T0" fmla="*/ 15 w 30"/>
                <a:gd name="T1" fmla="*/ 31 h 31"/>
                <a:gd name="T2" fmla="*/ 0 w 30"/>
                <a:gd name="T3" fmla="*/ 16 h 31"/>
                <a:gd name="T4" fmla="*/ 15 w 30"/>
                <a:gd name="T5" fmla="*/ 0 h 31"/>
                <a:gd name="T6" fmla="*/ 30 w 30"/>
                <a:gd name="T7" fmla="*/ 15 h 31"/>
                <a:gd name="T8" fmla="*/ 30 w 30"/>
                <a:gd name="T9" fmla="*/ 16 h 31"/>
                <a:gd name="T10" fmla="*/ 15 w 30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8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4"/>
                    <a:pt x="23" y="31"/>
                    <a:pt x="15" y="31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Freeform 150"/>
            <p:cNvSpPr/>
            <p:nvPr/>
          </p:nvSpPr>
          <p:spPr bwMode="auto">
            <a:xfrm>
              <a:off x="7362825" y="2039938"/>
              <a:ext cx="19050" cy="1905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6 h 30"/>
                <a:gd name="T4" fmla="*/ 15 w 30"/>
                <a:gd name="T5" fmla="*/ 0 h 30"/>
                <a:gd name="T6" fmla="*/ 30 w 30"/>
                <a:gd name="T7" fmla="*/ 15 h 30"/>
                <a:gd name="T8" fmla="*/ 30 w 30"/>
                <a:gd name="T9" fmla="*/ 16 h 30"/>
                <a:gd name="T10" fmla="*/ 15 w 3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4"/>
                    <a:pt x="23" y="30"/>
                    <a:pt x="15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4" name="Freeform 151"/>
            <p:cNvSpPr/>
            <p:nvPr/>
          </p:nvSpPr>
          <p:spPr bwMode="auto">
            <a:xfrm>
              <a:off x="7415213" y="2062163"/>
              <a:ext cx="19050" cy="19050"/>
            </a:xfrm>
            <a:custGeom>
              <a:avLst/>
              <a:gdLst>
                <a:gd name="T0" fmla="*/ 14 w 29"/>
                <a:gd name="T1" fmla="*/ 30 h 30"/>
                <a:gd name="T2" fmla="*/ 0 w 29"/>
                <a:gd name="T3" fmla="*/ 15 h 30"/>
                <a:gd name="T4" fmla="*/ 14 w 29"/>
                <a:gd name="T5" fmla="*/ 0 h 30"/>
                <a:gd name="T6" fmla="*/ 29 w 29"/>
                <a:gd name="T7" fmla="*/ 15 h 30"/>
                <a:gd name="T8" fmla="*/ 29 w 29"/>
                <a:gd name="T9" fmla="*/ 15 h 30"/>
                <a:gd name="T10" fmla="*/ 14 w 29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14" y="30"/>
                  </a:moveTo>
                  <a:cubicBezTo>
                    <a:pt x="6" y="30"/>
                    <a:pt x="0" y="24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9" y="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24"/>
                    <a:pt x="23" y="30"/>
                    <a:pt x="14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5" name="Freeform 152"/>
            <p:cNvSpPr/>
            <p:nvPr/>
          </p:nvSpPr>
          <p:spPr bwMode="auto">
            <a:xfrm>
              <a:off x="7439025" y="2017713"/>
              <a:ext cx="17462" cy="17463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4 h 30"/>
                <a:gd name="T8" fmla="*/ 30 w 30"/>
                <a:gd name="T9" fmla="*/ 15 h 30"/>
                <a:gd name="T10" fmla="*/ 15 w 3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6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36" name="Прямоугольник 135"/>
          <p:cNvSpPr/>
          <p:nvPr/>
        </p:nvSpPr>
        <p:spPr>
          <a:xfrm>
            <a:off x="7596336" y="2242136"/>
            <a:ext cx="1253869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процессе изучения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7596336" y="2768218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процессе</a:t>
            </a:r>
            <a:r>
              <a:rPr lang="en-US" sz="800" i="1">
                <a:solidFill>
                  <a:schemeClr val="tx1">
                    <a:lumMod val="65000"/>
                    <a:lumOff val="35000"/>
                  </a:schemeClr>
                </a:solidFill>
              </a:rPr>
              <a:t> изучения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2CC34E-C113-4829-B649-C5CA102BD187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9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1800" smtClean="0"/>
              <a:t>Преимущества и недостатки различных устойчивых решений</a:t>
            </a:r>
            <a:endParaRPr lang="en-US" sz="1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91215"/>
              </p:ext>
            </p:extLst>
          </p:nvPr>
        </p:nvGraphicFramePr>
        <p:xfrm>
          <a:off x="255600" y="987575"/>
          <a:ext cx="8636399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70">
                  <a:extLst>
                    <a:ext uri="{9D8B030D-6E8A-4147-A177-3AD203B41FA5}">
                      <a16:colId xmlns:a16="http://schemas.microsoft.com/office/drawing/2014/main" val="2849937190"/>
                    </a:ext>
                  </a:extLst>
                </a:gridCol>
                <a:gridCol w="1379578">
                  <a:extLst>
                    <a:ext uri="{9D8B030D-6E8A-4147-A177-3AD203B41FA5}">
                      <a16:colId xmlns:a16="http://schemas.microsoft.com/office/drawing/2014/main" val="4258548497"/>
                    </a:ext>
                  </a:extLst>
                </a:gridCol>
                <a:gridCol w="1216757">
                  <a:extLst>
                    <a:ext uri="{9D8B030D-6E8A-4147-A177-3AD203B41FA5}">
                      <a16:colId xmlns:a16="http://schemas.microsoft.com/office/drawing/2014/main" val="2290214663"/>
                    </a:ext>
                  </a:extLst>
                </a:gridCol>
                <a:gridCol w="1216757">
                  <a:extLst>
                    <a:ext uri="{9D8B030D-6E8A-4147-A177-3AD203B41FA5}">
                      <a16:colId xmlns:a16="http://schemas.microsoft.com/office/drawing/2014/main" val="906524308"/>
                    </a:ext>
                  </a:extLst>
                </a:gridCol>
                <a:gridCol w="1216757">
                  <a:extLst>
                    <a:ext uri="{9D8B030D-6E8A-4147-A177-3AD203B41FA5}">
                      <a16:colId xmlns:a16="http://schemas.microsoft.com/office/drawing/2014/main" val="2206057977"/>
                    </a:ext>
                  </a:extLst>
                </a:gridCol>
                <a:gridCol w="2957180">
                  <a:extLst>
                    <a:ext uri="{9D8B030D-6E8A-4147-A177-3AD203B41FA5}">
                      <a16:colId xmlns:a16="http://schemas.microsoft.com/office/drawing/2014/main" val="346230198"/>
                    </a:ext>
                  </a:extLst>
                </a:gridCol>
              </a:tblGrid>
              <a:tr h="38581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80" u="none" strike="noStrike" smtClean="0">
                          <a:effectLst/>
                          <a:latin typeface="+mn-lt"/>
                        </a:rPr>
                        <a:t>Цена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80" u="none" strike="noStrike" smtClean="0">
                          <a:effectLst/>
                          <a:latin typeface="+mn-lt"/>
                        </a:rPr>
                        <a:t>Качество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80" u="none" strike="noStrike" smtClean="0">
                          <a:effectLst/>
                          <a:latin typeface="+mn-lt"/>
                        </a:rPr>
                        <a:t>Доступность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80" u="none" strike="noStrike" smtClean="0">
                          <a:effectLst/>
                          <a:latin typeface="+mn-lt"/>
                        </a:rPr>
                        <a:t>Особые аспекты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4284"/>
                  </a:ext>
                </a:extLst>
              </a:tr>
              <a:tr h="821648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ХИМИЧЕСК</a:t>
                      </a:r>
                      <a:r>
                        <a:rPr lang="ru-RU" sz="80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АЯ</a:t>
                      </a:r>
                      <a:r>
                        <a:rPr lang="en-US" sz="80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ПЕРЕРАБОТКА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ХХХ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ХХХ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lnSpc>
                          <a:spcPts val="11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84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Отсутствует технология для масштабного применения</a:t>
                      </a:r>
                      <a:endParaRPr lang="ru-RU" sz="1050" b="0" i="0" u="none" strike="noStrike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 fontAlgn="b">
                        <a:lnSpc>
                          <a:spcPts val="11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84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Почти такое же качество, как и у исходного полимера</a:t>
                      </a:r>
                      <a:endParaRPr lang="ru-RU" sz="1050" b="0" i="0" u="none" strike="noStrike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795128"/>
                  </a:ext>
                </a:extLst>
              </a:tr>
              <a:tr h="821648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ВТОРИЧНО</a:t>
                      </a:r>
                      <a:r>
                        <a:rPr lang="en-US" sz="800" b="1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Е</a:t>
                      </a:r>
                      <a:r>
                        <a:rPr lang="en-US" sz="800" b="1" i="0" u="none" strike="noStrike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СЫРЬЕ</a:t>
                      </a:r>
                      <a:endParaRPr lang="ru-RU" sz="10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lnSpc>
                          <a:spcPts val="11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84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Низкое качество в среднем</a:t>
                      </a:r>
                      <a:endParaRPr lang="ru-RU" sz="1050" b="0" i="0" u="none" strike="noStrike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 fontAlgn="b">
                        <a:lnSpc>
                          <a:spcPts val="11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840" b="0" i="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Широкое распределение свойств между поставщиками и каждой поставкой</a:t>
                      </a:r>
                      <a:endParaRPr lang="ru-RU" sz="1050" b="0" i="0" u="none" strike="noStrike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168568"/>
                  </a:ext>
                </a:extLst>
              </a:tr>
              <a:tr h="821648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КОМПАУНДЫ</a:t>
                      </a:r>
                      <a:endParaRPr lang="ru-RU" sz="10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lnSpc>
                          <a:spcPts val="11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84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Сбалансированные</a:t>
                      </a:r>
                      <a:r>
                        <a:rPr lang="en-US" sz="84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4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свойства</a:t>
                      </a:r>
                      <a:r>
                        <a:rPr lang="en-US" sz="84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4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смеси</a:t>
                      </a:r>
                      <a:endParaRPr lang="ru-RU" sz="10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 fontAlgn="b">
                        <a:lnSpc>
                          <a:spcPts val="11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84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Обработка</a:t>
                      </a:r>
                      <a:r>
                        <a:rPr lang="en-US" sz="84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без </a:t>
                      </a:r>
                      <a:r>
                        <a:rPr lang="en-US" sz="84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существенного</a:t>
                      </a:r>
                      <a:r>
                        <a:rPr lang="en-US" sz="84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4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изменения</a:t>
                      </a:r>
                      <a:r>
                        <a:rPr lang="en-US" sz="84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4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технологических</a:t>
                      </a:r>
                      <a:r>
                        <a:rPr lang="en-US" sz="84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4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условий</a:t>
                      </a:r>
                      <a:endParaRPr lang="ru-RU" sz="10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718353"/>
                  </a:ext>
                </a:extLst>
              </a:tr>
              <a:tr h="821648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ВОЗОБНОВЛЯЕМОЕ СЫРЬЕ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ХХХ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ХХХ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80" u="none" strike="noStrike">
                          <a:effectLst/>
                          <a:latin typeface="+mn-lt"/>
                        </a:rPr>
                        <a:t>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lnSpc>
                          <a:spcPts val="11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84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Источники</a:t>
                      </a:r>
                      <a:r>
                        <a:rPr lang="en-US" sz="84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4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сырья</a:t>
                      </a:r>
                      <a:r>
                        <a:rPr lang="en-US" sz="84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4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ограничены</a:t>
                      </a:r>
                      <a:endParaRPr lang="ru-RU" sz="10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 fontAlgn="b">
                        <a:lnSpc>
                          <a:spcPts val="11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84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Возможная</a:t>
                      </a:r>
                      <a:r>
                        <a:rPr lang="en-US" sz="84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4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конкуренция</a:t>
                      </a:r>
                      <a:r>
                        <a:rPr lang="en-US" sz="84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с </a:t>
                      </a:r>
                      <a:r>
                        <a:rPr lang="en-US" sz="84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применением</a:t>
                      </a:r>
                      <a:r>
                        <a:rPr lang="en-US" sz="84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4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продуктов</a:t>
                      </a:r>
                      <a:r>
                        <a:rPr lang="en-US" sz="84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40" b="0" i="0" u="none" strike="noStrike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питания</a:t>
                      </a:r>
                      <a:endParaRPr lang="ru-RU" sz="105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3600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73066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380476" y="4084322"/>
            <a:ext cx="323999" cy="324000"/>
            <a:chOff x="7197725" y="1022350"/>
            <a:chExt cx="474662" cy="474663"/>
          </a:xfrm>
        </p:grpSpPr>
        <p:sp>
          <p:nvSpPr>
            <p:cNvPr id="8" name="Freeform 348"/>
            <p:cNvSpPr/>
            <p:nvPr/>
          </p:nvSpPr>
          <p:spPr bwMode="auto">
            <a:xfrm>
              <a:off x="7197725" y="1022350"/>
              <a:ext cx="385762" cy="309563"/>
            </a:xfrm>
            <a:custGeom>
              <a:avLst/>
              <a:gdLst>
                <a:gd name="T0" fmla="*/ 29 w 624"/>
                <a:gd name="T1" fmla="*/ 500 h 500"/>
                <a:gd name="T2" fmla="*/ 15 w 624"/>
                <a:gd name="T3" fmla="*/ 489 h 500"/>
                <a:gd name="T4" fmla="*/ 0 w 624"/>
                <a:gd name="T5" fmla="*/ 385 h 500"/>
                <a:gd name="T6" fmla="*/ 384 w 624"/>
                <a:gd name="T7" fmla="*/ 0 h 500"/>
                <a:gd name="T8" fmla="*/ 616 w 624"/>
                <a:gd name="T9" fmla="*/ 78 h 500"/>
                <a:gd name="T10" fmla="*/ 619 w 624"/>
                <a:gd name="T11" fmla="*/ 99 h 500"/>
                <a:gd name="T12" fmla="*/ 598 w 624"/>
                <a:gd name="T13" fmla="*/ 102 h 500"/>
                <a:gd name="T14" fmla="*/ 384 w 624"/>
                <a:gd name="T15" fmla="*/ 30 h 500"/>
                <a:gd name="T16" fmla="*/ 30 w 624"/>
                <a:gd name="T17" fmla="*/ 385 h 500"/>
                <a:gd name="T18" fmla="*/ 43 w 624"/>
                <a:gd name="T19" fmla="*/ 481 h 500"/>
                <a:gd name="T20" fmla="*/ 33 w 624"/>
                <a:gd name="T21" fmla="*/ 499 h 500"/>
                <a:gd name="T22" fmla="*/ 29 w 624"/>
                <a:gd name="T2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4" h="500">
                  <a:moveTo>
                    <a:pt x="29" y="500"/>
                  </a:moveTo>
                  <a:cubicBezTo>
                    <a:pt x="22" y="500"/>
                    <a:pt x="16" y="496"/>
                    <a:pt x="15" y="489"/>
                  </a:cubicBezTo>
                  <a:cubicBezTo>
                    <a:pt x="5" y="455"/>
                    <a:pt x="0" y="421"/>
                    <a:pt x="0" y="385"/>
                  </a:cubicBezTo>
                  <a:cubicBezTo>
                    <a:pt x="0" y="173"/>
                    <a:pt x="172" y="0"/>
                    <a:pt x="384" y="0"/>
                  </a:cubicBezTo>
                  <a:cubicBezTo>
                    <a:pt x="466" y="0"/>
                    <a:pt x="548" y="28"/>
                    <a:pt x="616" y="78"/>
                  </a:cubicBezTo>
                  <a:cubicBezTo>
                    <a:pt x="623" y="83"/>
                    <a:pt x="624" y="92"/>
                    <a:pt x="619" y="99"/>
                  </a:cubicBezTo>
                  <a:cubicBezTo>
                    <a:pt x="614" y="105"/>
                    <a:pt x="605" y="107"/>
                    <a:pt x="598" y="102"/>
                  </a:cubicBezTo>
                  <a:cubicBezTo>
                    <a:pt x="536" y="55"/>
                    <a:pt x="460" y="30"/>
                    <a:pt x="384" y="30"/>
                  </a:cubicBezTo>
                  <a:cubicBezTo>
                    <a:pt x="189" y="30"/>
                    <a:pt x="30" y="189"/>
                    <a:pt x="30" y="385"/>
                  </a:cubicBezTo>
                  <a:cubicBezTo>
                    <a:pt x="30" y="418"/>
                    <a:pt x="34" y="450"/>
                    <a:pt x="43" y="481"/>
                  </a:cubicBezTo>
                  <a:cubicBezTo>
                    <a:pt x="45" y="489"/>
                    <a:pt x="41" y="497"/>
                    <a:pt x="33" y="499"/>
                  </a:cubicBezTo>
                  <a:cubicBezTo>
                    <a:pt x="32" y="500"/>
                    <a:pt x="30" y="500"/>
                    <a:pt x="29" y="50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Freeform 349"/>
            <p:cNvSpPr/>
            <p:nvPr/>
          </p:nvSpPr>
          <p:spPr bwMode="auto">
            <a:xfrm>
              <a:off x="7261225" y="1058863"/>
              <a:ext cx="320675" cy="111125"/>
            </a:xfrm>
            <a:custGeom>
              <a:avLst/>
              <a:gdLst>
                <a:gd name="T0" fmla="*/ 17 w 519"/>
                <a:gd name="T1" fmla="*/ 181 h 181"/>
                <a:gd name="T2" fmla="*/ 9 w 519"/>
                <a:gd name="T3" fmla="*/ 179 h 181"/>
                <a:gd name="T4" fmla="*/ 4 w 519"/>
                <a:gd name="T5" fmla="*/ 158 h 181"/>
                <a:gd name="T6" fmla="*/ 283 w 519"/>
                <a:gd name="T7" fmla="*/ 0 h 181"/>
                <a:gd name="T8" fmla="*/ 513 w 519"/>
                <a:gd name="T9" fmla="*/ 95 h 181"/>
                <a:gd name="T10" fmla="*/ 513 w 519"/>
                <a:gd name="T11" fmla="*/ 116 h 181"/>
                <a:gd name="T12" fmla="*/ 492 w 519"/>
                <a:gd name="T13" fmla="*/ 116 h 181"/>
                <a:gd name="T14" fmla="*/ 283 w 519"/>
                <a:gd name="T15" fmla="*/ 30 h 181"/>
                <a:gd name="T16" fmla="*/ 30 w 519"/>
                <a:gd name="T17" fmla="*/ 174 h 181"/>
                <a:gd name="T18" fmla="*/ 17 w 519"/>
                <a:gd name="T1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9" h="181">
                  <a:moveTo>
                    <a:pt x="17" y="181"/>
                  </a:moveTo>
                  <a:cubicBezTo>
                    <a:pt x="14" y="181"/>
                    <a:pt x="12" y="180"/>
                    <a:pt x="9" y="179"/>
                  </a:cubicBezTo>
                  <a:cubicBezTo>
                    <a:pt x="2" y="175"/>
                    <a:pt x="0" y="165"/>
                    <a:pt x="4" y="158"/>
                  </a:cubicBezTo>
                  <a:cubicBezTo>
                    <a:pt x="62" y="61"/>
                    <a:pt x="169" y="0"/>
                    <a:pt x="283" y="0"/>
                  </a:cubicBezTo>
                  <a:cubicBezTo>
                    <a:pt x="369" y="0"/>
                    <a:pt x="453" y="35"/>
                    <a:pt x="513" y="95"/>
                  </a:cubicBezTo>
                  <a:cubicBezTo>
                    <a:pt x="519" y="101"/>
                    <a:pt x="519" y="111"/>
                    <a:pt x="513" y="116"/>
                  </a:cubicBezTo>
                  <a:cubicBezTo>
                    <a:pt x="507" y="122"/>
                    <a:pt x="498" y="122"/>
                    <a:pt x="492" y="116"/>
                  </a:cubicBezTo>
                  <a:cubicBezTo>
                    <a:pt x="437" y="61"/>
                    <a:pt x="361" y="30"/>
                    <a:pt x="283" y="30"/>
                  </a:cubicBezTo>
                  <a:cubicBezTo>
                    <a:pt x="180" y="30"/>
                    <a:pt x="83" y="85"/>
                    <a:pt x="30" y="174"/>
                  </a:cubicBezTo>
                  <a:cubicBezTo>
                    <a:pt x="27" y="178"/>
                    <a:pt x="22" y="181"/>
                    <a:pt x="17" y="181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Freeform 350"/>
            <p:cNvSpPr/>
            <p:nvPr/>
          </p:nvSpPr>
          <p:spPr bwMode="auto">
            <a:xfrm>
              <a:off x="7543800" y="1071563"/>
              <a:ext cx="100012" cy="96838"/>
            </a:xfrm>
            <a:custGeom>
              <a:avLst/>
              <a:gdLst>
                <a:gd name="T0" fmla="*/ 147 w 163"/>
                <a:gd name="T1" fmla="*/ 158 h 158"/>
                <a:gd name="T2" fmla="*/ 144 w 163"/>
                <a:gd name="T3" fmla="*/ 158 h 158"/>
                <a:gd name="T4" fmla="*/ 13 w 163"/>
                <a:gd name="T5" fmla="*/ 129 h 158"/>
                <a:gd name="T6" fmla="*/ 2 w 163"/>
                <a:gd name="T7" fmla="*/ 119 h 158"/>
                <a:gd name="T8" fmla="*/ 6 w 163"/>
                <a:gd name="T9" fmla="*/ 104 h 158"/>
                <a:gd name="T10" fmla="*/ 35 w 163"/>
                <a:gd name="T11" fmla="*/ 75 h 158"/>
                <a:gd name="T12" fmla="*/ 56 w 163"/>
                <a:gd name="T13" fmla="*/ 76 h 158"/>
                <a:gd name="T14" fmla="*/ 56 w 163"/>
                <a:gd name="T15" fmla="*/ 97 h 158"/>
                <a:gd name="T16" fmla="*/ 46 w 163"/>
                <a:gd name="T17" fmla="*/ 106 h 158"/>
                <a:gd name="T18" fmla="*/ 127 w 163"/>
                <a:gd name="T19" fmla="*/ 124 h 158"/>
                <a:gd name="T20" fmla="*/ 107 w 163"/>
                <a:gd name="T21" fmla="*/ 44 h 158"/>
                <a:gd name="T22" fmla="*/ 97 w 163"/>
                <a:gd name="T23" fmla="*/ 54 h 158"/>
                <a:gd name="T24" fmla="*/ 76 w 163"/>
                <a:gd name="T25" fmla="*/ 54 h 158"/>
                <a:gd name="T26" fmla="*/ 76 w 163"/>
                <a:gd name="T27" fmla="*/ 33 h 158"/>
                <a:gd name="T28" fmla="*/ 105 w 163"/>
                <a:gd name="T29" fmla="*/ 5 h 158"/>
                <a:gd name="T30" fmla="*/ 119 w 163"/>
                <a:gd name="T31" fmla="*/ 1 h 158"/>
                <a:gd name="T32" fmla="*/ 130 w 163"/>
                <a:gd name="T33" fmla="*/ 12 h 158"/>
                <a:gd name="T34" fmla="*/ 161 w 163"/>
                <a:gd name="T35" fmla="*/ 140 h 158"/>
                <a:gd name="T36" fmla="*/ 158 w 163"/>
                <a:gd name="T37" fmla="*/ 154 h 158"/>
                <a:gd name="T38" fmla="*/ 147 w 163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3" h="158">
                  <a:moveTo>
                    <a:pt x="147" y="158"/>
                  </a:moveTo>
                  <a:cubicBezTo>
                    <a:pt x="146" y="158"/>
                    <a:pt x="145" y="158"/>
                    <a:pt x="144" y="158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8" y="128"/>
                    <a:pt x="3" y="124"/>
                    <a:pt x="2" y="119"/>
                  </a:cubicBezTo>
                  <a:cubicBezTo>
                    <a:pt x="0" y="113"/>
                    <a:pt x="2" y="108"/>
                    <a:pt x="6" y="104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41" y="70"/>
                    <a:pt x="51" y="70"/>
                    <a:pt x="56" y="76"/>
                  </a:cubicBezTo>
                  <a:cubicBezTo>
                    <a:pt x="62" y="81"/>
                    <a:pt x="62" y="91"/>
                    <a:pt x="56" y="97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1" y="60"/>
                    <a:pt x="82" y="60"/>
                    <a:pt x="76" y="54"/>
                  </a:cubicBezTo>
                  <a:cubicBezTo>
                    <a:pt x="70" y="49"/>
                    <a:pt x="70" y="39"/>
                    <a:pt x="76" y="33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9" y="1"/>
                    <a:pt x="114" y="0"/>
                    <a:pt x="119" y="1"/>
                  </a:cubicBezTo>
                  <a:cubicBezTo>
                    <a:pt x="125" y="2"/>
                    <a:pt x="129" y="7"/>
                    <a:pt x="130" y="12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3" y="145"/>
                    <a:pt x="161" y="150"/>
                    <a:pt x="158" y="154"/>
                  </a:cubicBezTo>
                  <a:cubicBezTo>
                    <a:pt x="155" y="157"/>
                    <a:pt x="151" y="158"/>
                    <a:pt x="147" y="158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351"/>
            <p:cNvSpPr/>
            <p:nvPr/>
          </p:nvSpPr>
          <p:spPr bwMode="auto">
            <a:xfrm>
              <a:off x="7286625" y="1187450"/>
              <a:ext cx="385762" cy="309563"/>
            </a:xfrm>
            <a:custGeom>
              <a:avLst/>
              <a:gdLst>
                <a:gd name="T0" fmla="*/ 240 w 624"/>
                <a:gd name="T1" fmla="*/ 502 h 502"/>
                <a:gd name="T2" fmla="*/ 8 w 624"/>
                <a:gd name="T3" fmla="*/ 424 h 502"/>
                <a:gd name="T4" fmla="*/ 5 w 624"/>
                <a:gd name="T5" fmla="*/ 403 h 502"/>
                <a:gd name="T6" fmla="*/ 26 w 624"/>
                <a:gd name="T7" fmla="*/ 400 h 502"/>
                <a:gd name="T8" fmla="*/ 240 w 624"/>
                <a:gd name="T9" fmla="*/ 472 h 502"/>
                <a:gd name="T10" fmla="*/ 594 w 624"/>
                <a:gd name="T11" fmla="*/ 118 h 502"/>
                <a:gd name="T12" fmla="*/ 581 w 624"/>
                <a:gd name="T13" fmla="*/ 21 h 502"/>
                <a:gd name="T14" fmla="*/ 591 w 624"/>
                <a:gd name="T15" fmla="*/ 2 h 502"/>
                <a:gd name="T16" fmla="*/ 609 w 624"/>
                <a:gd name="T17" fmla="*/ 12 h 502"/>
                <a:gd name="T18" fmla="*/ 624 w 624"/>
                <a:gd name="T19" fmla="*/ 118 h 502"/>
                <a:gd name="T20" fmla="*/ 240 w 624"/>
                <a:gd name="T21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4" h="502">
                  <a:moveTo>
                    <a:pt x="240" y="502"/>
                  </a:moveTo>
                  <a:cubicBezTo>
                    <a:pt x="155" y="502"/>
                    <a:pt x="75" y="475"/>
                    <a:pt x="8" y="424"/>
                  </a:cubicBezTo>
                  <a:cubicBezTo>
                    <a:pt x="1" y="419"/>
                    <a:pt x="0" y="409"/>
                    <a:pt x="5" y="403"/>
                  </a:cubicBezTo>
                  <a:cubicBezTo>
                    <a:pt x="10" y="396"/>
                    <a:pt x="19" y="395"/>
                    <a:pt x="26" y="400"/>
                  </a:cubicBezTo>
                  <a:cubicBezTo>
                    <a:pt x="88" y="447"/>
                    <a:pt x="162" y="472"/>
                    <a:pt x="240" y="472"/>
                  </a:cubicBezTo>
                  <a:cubicBezTo>
                    <a:pt x="435" y="472"/>
                    <a:pt x="594" y="313"/>
                    <a:pt x="594" y="118"/>
                  </a:cubicBezTo>
                  <a:cubicBezTo>
                    <a:pt x="594" y="84"/>
                    <a:pt x="590" y="51"/>
                    <a:pt x="581" y="21"/>
                  </a:cubicBezTo>
                  <a:cubicBezTo>
                    <a:pt x="578" y="13"/>
                    <a:pt x="583" y="5"/>
                    <a:pt x="591" y="2"/>
                  </a:cubicBezTo>
                  <a:cubicBezTo>
                    <a:pt x="599" y="0"/>
                    <a:pt x="607" y="5"/>
                    <a:pt x="609" y="12"/>
                  </a:cubicBezTo>
                  <a:cubicBezTo>
                    <a:pt x="619" y="46"/>
                    <a:pt x="624" y="81"/>
                    <a:pt x="624" y="118"/>
                  </a:cubicBezTo>
                  <a:cubicBezTo>
                    <a:pt x="624" y="329"/>
                    <a:pt x="452" y="502"/>
                    <a:pt x="240" y="502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352"/>
            <p:cNvSpPr/>
            <p:nvPr/>
          </p:nvSpPr>
          <p:spPr bwMode="auto">
            <a:xfrm>
              <a:off x="7289800" y="1347788"/>
              <a:ext cx="320675" cy="112713"/>
            </a:xfrm>
            <a:custGeom>
              <a:avLst/>
              <a:gdLst>
                <a:gd name="T0" fmla="*/ 236 w 519"/>
                <a:gd name="T1" fmla="*/ 182 h 182"/>
                <a:gd name="T2" fmla="*/ 6 w 519"/>
                <a:gd name="T3" fmla="*/ 87 h 182"/>
                <a:gd name="T4" fmla="*/ 6 w 519"/>
                <a:gd name="T5" fmla="*/ 66 h 182"/>
                <a:gd name="T6" fmla="*/ 27 w 519"/>
                <a:gd name="T7" fmla="*/ 66 h 182"/>
                <a:gd name="T8" fmla="*/ 236 w 519"/>
                <a:gd name="T9" fmla="*/ 153 h 182"/>
                <a:gd name="T10" fmla="*/ 489 w 519"/>
                <a:gd name="T11" fmla="*/ 9 h 182"/>
                <a:gd name="T12" fmla="*/ 510 w 519"/>
                <a:gd name="T13" fmla="*/ 4 h 182"/>
                <a:gd name="T14" fmla="*/ 515 w 519"/>
                <a:gd name="T15" fmla="*/ 24 h 182"/>
                <a:gd name="T16" fmla="*/ 236 w 519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182">
                  <a:moveTo>
                    <a:pt x="236" y="182"/>
                  </a:moveTo>
                  <a:cubicBezTo>
                    <a:pt x="150" y="182"/>
                    <a:pt x="66" y="148"/>
                    <a:pt x="6" y="87"/>
                  </a:cubicBezTo>
                  <a:cubicBezTo>
                    <a:pt x="0" y="81"/>
                    <a:pt x="0" y="72"/>
                    <a:pt x="6" y="66"/>
                  </a:cubicBezTo>
                  <a:cubicBezTo>
                    <a:pt x="11" y="60"/>
                    <a:pt x="21" y="60"/>
                    <a:pt x="27" y="66"/>
                  </a:cubicBezTo>
                  <a:cubicBezTo>
                    <a:pt x="81" y="121"/>
                    <a:pt x="158" y="153"/>
                    <a:pt x="236" y="153"/>
                  </a:cubicBezTo>
                  <a:cubicBezTo>
                    <a:pt x="340" y="153"/>
                    <a:pt x="437" y="97"/>
                    <a:pt x="489" y="9"/>
                  </a:cubicBezTo>
                  <a:cubicBezTo>
                    <a:pt x="493" y="2"/>
                    <a:pt x="503" y="0"/>
                    <a:pt x="510" y="4"/>
                  </a:cubicBezTo>
                  <a:cubicBezTo>
                    <a:pt x="517" y="8"/>
                    <a:pt x="519" y="17"/>
                    <a:pt x="515" y="24"/>
                  </a:cubicBezTo>
                  <a:cubicBezTo>
                    <a:pt x="457" y="122"/>
                    <a:pt x="350" y="182"/>
                    <a:pt x="236" y="182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353"/>
            <p:cNvSpPr/>
            <p:nvPr/>
          </p:nvSpPr>
          <p:spPr bwMode="auto">
            <a:xfrm>
              <a:off x="7227888" y="1350963"/>
              <a:ext cx="100012" cy="96838"/>
            </a:xfrm>
            <a:custGeom>
              <a:avLst/>
              <a:gdLst>
                <a:gd name="T0" fmla="*/ 46 w 162"/>
                <a:gd name="T1" fmla="*/ 158 h 158"/>
                <a:gd name="T2" fmla="*/ 42 w 162"/>
                <a:gd name="T3" fmla="*/ 158 h 158"/>
                <a:gd name="T4" fmla="*/ 32 w 162"/>
                <a:gd name="T5" fmla="*/ 147 h 158"/>
                <a:gd name="T6" fmla="*/ 1 w 162"/>
                <a:gd name="T7" fmla="*/ 18 h 158"/>
                <a:gd name="T8" fmla="*/ 5 w 162"/>
                <a:gd name="T9" fmla="*/ 5 h 158"/>
                <a:gd name="T10" fmla="*/ 19 w 162"/>
                <a:gd name="T11" fmla="*/ 1 h 158"/>
                <a:gd name="T12" fmla="*/ 149 w 162"/>
                <a:gd name="T13" fmla="*/ 29 h 158"/>
                <a:gd name="T14" fmla="*/ 160 w 162"/>
                <a:gd name="T15" fmla="*/ 40 h 158"/>
                <a:gd name="T16" fmla="*/ 156 w 162"/>
                <a:gd name="T17" fmla="*/ 54 h 158"/>
                <a:gd name="T18" fmla="*/ 128 w 162"/>
                <a:gd name="T19" fmla="*/ 83 h 158"/>
                <a:gd name="T20" fmla="*/ 107 w 162"/>
                <a:gd name="T21" fmla="*/ 83 h 158"/>
                <a:gd name="T22" fmla="*/ 107 w 162"/>
                <a:gd name="T23" fmla="*/ 62 h 158"/>
                <a:gd name="T24" fmla="*/ 116 w 162"/>
                <a:gd name="T25" fmla="*/ 52 h 158"/>
                <a:gd name="T26" fmla="*/ 36 w 162"/>
                <a:gd name="T27" fmla="*/ 35 h 158"/>
                <a:gd name="T28" fmla="*/ 55 w 162"/>
                <a:gd name="T29" fmla="*/ 115 h 158"/>
                <a:gd name="T30" fmla="*/ 66 w 162"/>
                <a:gd name="T31" fmla="*/ 104 h 158"/>
                <a:gd name="T32" fmla="*/ 87 w 162"/>
                <a:gd name="T33" fmla="*/ 104 h 158"/>
                <a:gd name="T34" fmla="*/ 86 w 162"/>
                <a:gd name="T35" fmla="*/ 125 h 158"/>
                <a:gd name="T36" fmla="*/ 57 w 162"/>
                <a:gd name="T37" fmla="*/ 154 h 158"/>
                <a:gd name="T38" fmla="*/ 46 w 162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58">
                  <a:moveTo>
                    <a:pt x="46" y="158"/>
                  </a:moveTo>
                  <a:cubicBezTo>
                    <a:pt x="45" y="158"/>
                    <a:pt x="44" y="158"/>
                    <a:pt x="42" y="158"/>
                  </a:cubicBezTo>
                  <a:cubicBezTo>
                    <a:pt x="37" y="156"/>
                    <a:pt x="33" y="152"/>
                    <a:pt x="32" y="14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8"/>
                    <a:pt x="5" y="5"/>
                  </a:cubicBezTo>
                  <a:cubicBezTo>
                    <a:pt x="9" y="1"/>
                    <a:pt x="14" y="0"/>
                    <a:pt x="19" y="1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54" y="31"/>
                    <a:pt x="159" y="35"/>
                    <a:pt x="160" y="40"/>
                  </a:cubicBezTo>
                  <a:cubicBezTo>
                    <a:pt x="162" y="45"/>
                    <a:pt x="160" y="51"/>
                    <a:pt x="156" y="54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2" y="89"/>
                    <a:pt x="112" y="89"/>
                    <a:pt x="107" y="83"/>
                  </a:cubicBezTo>
                  <a:cubicBezTo>
                    <a:pt x="101" y="77"/>
                    <a:pt x="101" y="68"/>
                    <a:pt x="107" y="6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72" y="98"/>
                    <a:pt x="81" y="98"/>
                    <a:pt x="87" y="104"/>
                  </a:cubicBezTo>
                  <a:cubicBezTo>
                    <a:pt x="92" y="110"/>
                    <a:pt x="92" y="119"/>
                    <a:pt x="86" y="125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4" y="157"/>
                    <a:pt x="50" y="158"/>
                    <a:pt x="46" y="158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354"/>
            <p:cNvSpPr>
              <a:spLocks noEditPoints="1"/>
            </p:cNvSpPr>
            <p:nvPr/>
          </p:nvSpPr>
          <p:spPr bwMode="auto">
            <a:xfrm>
              <a:off x="7340600" y="1174750"/>
              <a:ext cx="188912" cy="182563"/>
            </a:xfrm>
            <a:custGeom>
              <a:avLst/>
              <a:gdLst>
                <a:gd name="T0" fmla="*/ 180 w 305"/>
                <a:gd name="T1" fmla="*/ 296 h 296"/>
                <a:gd name="T2" fmla="*/ 167 w 305"/>
                <a:gd name="T3" fmla="*/ 288 h 296"/>
                <a:gd name="T4" fmla="*/ 173 w 305"/>
                <a:gd name="T5" fmla="*/ 268 h 296"/>
                <a:gd name="T6" fmla="*/ 219 w 305"/>
                <a:gd name="T7" fmla="*/ 242 h 296"/>
                <a:gd name="T8" fmla="*/ 239 w 305"/>
                <a:gd name="T9" fmla="*/ 247 h 296"/>
                <a:gd name="T10" fmla="*/ 233 w 305"/>
                <a:gd name="T11" fmla="*/ 268 h 296"/>
                <a:gd name="T12" fmla="*/ 187 w 305"/>
                <a:gd name="T13" fmla="*/ 294 h 296"/>
                <a:gd name="T14" fmla="*/ 180 w 305"/>
                <a:gd name="T15" fmla="*/ 296 h 296"/>
                <a:gd name="T16" fmla="*/ 125 w 305"/>
                <a:gd name="T17" fmla="*/ 296 h 296"/>
                <a:gd name="T18" fmla="*/ 118 w 305"/>
                <a:gd name="T19" fmla="*/ 294 h 296"/>
                <a:gd name="T20" fmla="*/ 72 w 305"/>
                <a:gd name="T21" fmla="*/ 268 h 296"/>
                <a:gd name="T22" fmla="*/ 67 w 305"/>
                <a:gd name="T23" fmla="*/ 247 h 296"/>
                <a:gd name="T24" fmla="*/ 87 w 305"/>
                <a:gd name="T25" fmla="*/ 242 h 296"/>
                <a:gd name="T26" fmla="*/ 132 w 305"/>
                <a:gd name="T27" fmla="*/ 268 h 296"/>
                <a:gd name="T28" fmla="*/ 138 w 305"/>
                <a:gd name="T29" fmla="*/ 288 h 296"/>
                <a:gd name="T30" fmla="*/ 125 w 305"/>
                <a:gd name="T31" fmla="*/ 296 h 296"/>
                <a:gd name="T32" fmla="*/ 290 w 305"/>
                <a:gd name="T33" fmla="*/ 159 h 296"/>
                <a:gd name="T34" fmla="*/ 275 w 305"/>
                <a:gd name="T35" fmla="*/ 144 h 296"/>
                <a:gd name="T36" fmla="*/ 275 w 305"/>
                <a:gd name="T37" fmla="*/ 91 h 296"/>
                <a:gd name="T38" fmla="*/ 290 w 305"/>
                <a:gd name="T39" fmla="*/ 76 h 296"/>
                <a:gd name="T40" fmla="*/ 305 w 305"/>
                <a:gd name="T41" fmla="*/ 91 h 296"/>
                <a:gd name="T42" fmla="*/ 305 w 305"/>
                <a:gd name="T43" fmla="*/ 144 h 296"/>
                <a:gd name="T44" fmla="*/ 290 w 305"/>
                <a:gd name="T45" fmla="*/ 159 h 296"/>
                <a:gd name="T46" fmla="*/ 15 w 305"/>
                <a:gd name="T47" fmla="*/ 159 h 296"/>
                <a:gd name="T48" fmla="*/ 0 w 305"/>
                <a:gd name="T49" fmla="*/ 144 h 296"/>
                <a:gd name="T50" fmla="*/ 0 w 305"/>
                <a:gd name="T51" fmla="*/ 91 h 296"/>
                <a:gd name="T52" fmla="*/ 15 w 305"/>
                <a:gd name="T53" fmla="*/ 76 h 296"/>
                <a:gd name="T54" fmla="*/ 30 w 305"/>
                <a:gd name="T55" fmla="*/ 91 h 296"/>
                <a:gd name="T56" fmla="*/ 30 w 305"/>
                <a:gd name="T57" fmla="*/ 144 h 296"/>
                <a:gd name="T58" fmla="*/ 15 w 305"/>
                <a:gd name="T59" fmla="*/ 159 h 296"/>
                <a:gd name="T60" fmla="*/ 263 w 305"/>
                <a:gd name="T61" fmla="*/ 58 h 296"/>
                <a:gd name="T62" fmla="*/ 255 w 305"/>
                <a:gd name="T63" fmla="*/ 56 h 296"/>
                <a:gd name="T64" fmla="*/ 209 w 305"/>
                <a:gd name="T65" fmla="*/ 29 h 296"/>
                <a:gd name="T66" fmla="*/ 204 w 305"/>
                <a:gd name="T67" fmla="*/ 9 h 296"/>
                <a:gd name="T68" fmla="*/ 224 w 305"/>
                <a:gd name="T69" fmla="*/ 4 h 296"/>
                <a:gd name="T70" fmla="*/ 270 w 305"/>
                <a:gd name="T71" fmla="*/ 30 h 296"/>
                <a:gd name="T72" fmla="*/ 276 w 305"/>
                <a:gd name="T73" fmla="*/ 50 h 296"/>
                <a:gd name="T74" fmla="*/ 263 w 305"/>
                <a:gd name="T75" fmla="*/ 58 h 296"/>
                <a:gd name="T76" fmla="*/ 43 w 305"/>
                <a:gd name="T77" fmla="*/ 58 h 296"/>
                <a:gd name="T78" fmla="*/ 30 w 305"/>
                <a:gd name="T79" fmla="*/ 50 h 296"/>
                <a:gd name="T80" fmla="*/ 36 w 305"/>
                <a:gd name="T81" fmla="*/ 30 h 296"/>
                <a:gd name="T82" fmla="*/ 82 w 305"/>
                <a:gd name="T83" fmla="*/ 4 h 296"/>
                <a:gd name="T84" fmla="*/ 102 w 305"/>
                <a:gd name="T85" fmla="*/ 9 h 296"/>
                <a:gd name="T86" fmla="*/ 97 w 305"/>
                <a:gd name="T87" fmla="*/ 29 h 296"/>
                <a:gd name="T88" fmla="*/ 50 w 305"/>
                <a:gd name="T89" fmla="*/ 56 h 296"/>
                <a:gd name="T90" fmla="*/ 43 w 305"/>
                <a:gd name="T91" fmla="*/ 5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296">
                  <a:moveTo>
                    <a:pt x="180" y="296"/>
                  </a:moveTo>
                  <a:cubicBezTo>
                    <a:pt x="175" y="296"/>
                    <a:pt x="170" y="293"/>
                    <a:pt x="167" y="288"/>
                  </a:cubicBezTo>
                  <a:cubicBezTo>
                    <a:pt x="163" y="281"/>
                    <a:pt x="166" y="272"/>
                    <a:pt x="173" y="268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26" y="238"/>
                    <a:pt x="235" y="240"/>
                    <a:pt x="239" y="247"/>
                  </a:cubicBezTo>
                  <a:cubicBezTo>
                    <a:pt x="243" y="255"/>
                    <a:pt x="241" y="264"/>
                    <a:pt x="233" y="268"/>
                  </a:cubicBezTo>
                  <a:cubicBezTo>
                    <a:pt x="187" y="294"/>
                    <a:pt x="187" y="294"/>
                    <a:pt x="187" y="294"/>
                  </a:cubicBezTo>
                  <a:cubicBezTo>
                    <a:pt x="185" y="295"/>
                    <a:pt x="182" y="296"/>
                    <a:pt x="180" y="296"/>
                  </a:cubicBezTo>
                  <a:close/>
                  <a:moveTo>
                    <a:pt x="125" y="296"/>
                  </a:moveTo>
                  <a:cubicBezTo>
                    <a:pt x="122" y="296"/>
                    <a:pt x="120" y="295"/>
                    <a:pt x="118" y="294"/>
                  </a:cubicBezTo>
                  <a:cubicBezTo>
                    <a:pt x="72" y="268"/>
                    <a:pt x="72" y="268"/>
                    <a:pt x="72" y="268"/>
                  </a:cubicBezTo>
                  <a:cubicBezTo>
                    <a:pt x="65" y="263"/>
                    <a:pt x="63" y="254"/>
                    <a:pt x="67" y="247"/>
                  </a:cubicBezTo>
                  <a:cubicBezTo>
                    <a:pt x="71" y="240"/>
                    <a:pt x="80" y="238"/>
                    <a:pt x="87" y="242"/>
                  </a:cubicBezTo>
                  <a:cubicBezTo>
                    <a:pt x="132" y="268"/>
                    <a:pt x="132" y="268"/>
                    <a:pt x="132" y="268"/>
                  </a:cubicBezTo>
                  <a:cubicBezTo>
                    <a:pt x="139" y="272"/>
                    <a:pt x="142" y="281"/>
                    <a:pt x="138" y="288"/>
                  </a:cubicBezTo>
                  <a:cubicBezTo>
                    <a:pt x="135" y="293"/>
                    <a:pt x="130" y="296"/>
                    <a:pt x="125" y="296"/>
                  </a:cubicBezTo>
                  <a:close/>
                  <a:moveTo>
                    <a:pt x="290" y="159"/>
                  </a:moveTo>
                  <a:cubicBezTo>
                    <a:pt x="282" y="159"/>
                    <a:pt x="275" y="152"/>
                    <a:pt x="275" y="144"/>
                  </a:cubicBezTo>
                  <a:cubicBezTo>
                    <a:pt x="275" y="91"/>
                    <a:pt x="275" y="91"/>
                    <a:pt x="275" y="91"/>
                  </a:cubicBezTo>
                  <a:cubicBezTo>
                    <a:pt x="275" y="83"/>
                    <a:pt x="282" y="76"/>
                    <a:pt x="290" y="76"/>
                  </a:cubicBezTo>
                  <a:cubicBezTo>
                    <a:pt x="298" y="76"/>
                    <a:pt x="305" y="83"/>
                    <a:pt x="305" y="91"/>
                  </a:cubicBezTo>
                  <a:cubicBezTo>
                    <a:pt x="305" y="144"/>
                    <a:pt x="305" y="144"/>
                    <a:pt x="305" y="144"/>
                  </a:cubicBezTo>
                  <a:cubicBezTo>
                    <a:pt x="305" y="152"/>
                    <a:pt x="298" y="159"/>
                    <a:pt x="290" y="159"/>
                  </a:cubicBezTo>
                  <a:close/>
                  <a:moveTo>
                    <a:pt x="15" y="159"/>
                  </a:moveTo>
                  <a:cubicBezTo>
                    <a:pt x="7" y="159"/>
                    <a:pt x="0" y="152"/>
                    <a:pt x="0" y="14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83"/>
                    <a:pt x="7" y="76"/>
                    <a:pt x="15" y="76"/>
                  </a:cubicBezTo>
                  <a:cubicBezTo>
                    <a:pt x="23" y="76"/>
                    <a:pt x="30" y="83"/>
                    <a:pt x="30" y="91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52"/>
                    <a:pt x="23" y="159"/>
                    <a:pt x="15" y="159"/>
                  </a:cubicBezTo>
                  <a:close/>
                  <a:moveTo>
                    <a:pt x="263" y="58"/>
                  </a:moveTo>
                  <a:cubicBezTo>
                    <a:pt x="260" y="58"/>
                    <a:pt x="258" y="57"/>
                    <a:pt x="255" y="56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02" y="25"/>
                    <a:pt x="200" y="16"/>
                    <a:pt x="204" y="9"/>
                  </a:cubicBezTo>
                  <a:cubicBezTo>
                    <a:pt x="208" y="2"/>
                    <a:pt x="217" y="0"/>
                    <a:pt x="224" y="4"/>
                  </a:cubicBezTo>
                  <a:cubicBezTo>
                    <a:pt x="270" y="30"/>
                    <a:pt x="270" y="30"/>
                    <a:pt x="270" y="30"/>
                  </a:cubicBezTo>
                  <a:cubicBezTo>
                    <a:pt x="277" y="34"/>
                    <a:pt x="280" y="43"/>
                    <a:pt x="276" y="50"/>
                  </a:cubicBezTo>
                  <a:cubicBezTo>
                    <a:pt x="273" y="55"/>
                    <a:pt x="268" y="58"/>
                    <a:pt x="263" y="58"/>
                  </a:cubicBezTo>
                  <a:close/>
                  <a:moveTo>
                    <a:pt x="43" y="58"/>
                  </a:moveTo>
                  <a:cubicBezTo>
                    <a:pt x="38" y="58"/>
                    <a:pt x="33" y="55"/>
                    <a:pt x="30" y="50"/>
                  </a:cubicBezTo>
                  <a:cubicBezTo>
                    <a:pt x="26" y="43"/>
                    <a:pt x="29" y="34"/>
                    <a:pt x="36" y="3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9" y="0"/>
                    <a:pt x="98" y="2"/>
                    <a:pt x="102" y="9"/>
                  </a:cubicBezTo>
                  <a:cubicBezTo>
                    <a:pt x="106" y="16"/>
                    <a:pt x="104" y="25"/>
                    <a:pt x="97" y="29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8" y="57"/>
                    <a:pt x="45" y="58"/>
                    <a:pt x="43" y="58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355"/>
            <p:cNvSpPr>
              <a:spLocks noEditPoints="1"/>
            </p:cNvSpPr>
            <p:nvPr/>
          </p:nvSpPr>
          <p:spPr bwMode="auto">
            <a:xfrm>
              <a:off x="7407275" y="1133475"/>
              <a:ext cx="57150" cy="57150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7 h 93"/>
                <a:gd name="T4" fmla="*/ 46 w 92"/>
                <a:gd name="T5" fmla="*/ 0 h 93"/>
                <a:gd name="T6" fmla="*/ 92 w 92"/>
                <a:gd name="T7" fmla="*/ 47 h 93"/>
                <a:gd name="T8" fmla="*/ 46 w 92"/>
                <a:gd name="T9" fmla="*/ 93 h 93"/>
                <a:gd name="T10" fmla="*/ 46 w 92"/>
                <a:gd name="T11" fmla="*/ 29 h 93"/>
                <a:gd name="T12" fmla="*/ 29 w 92"/>
                <a:gd name="T13" fmla="*/ 47 h 93"/>
                <a:gd name="T14" fmla="*/ 46 w 92"/>
                <a:gd name="T15" fmla="*/ 64 h 93"/>
                <a:gd name="T16" fmla="*/ 62 w 92"/>
                <a:gd name="T17" fmla="*/ 47 h 93"/>
                <a:gd name="T18" fmla="*/ 46 w 92"/>
                <a:gd name="T19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0" y="93"/>
                    <a:pt x="0" y="72"/>
                    <a:pt x="0" y="47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71" y="0"/>
                    <a:pt x="92" y="21"/>
                    <a:pt x="92" y="47"/>
                  </a:cubicBezTo>
                  <a:cubicBezTo>
                    <a:pt x="92" y="72"/>
                    <a:pt x="71" y="93"/>
                    <a:pt x="46" y="93"/>
                  </a:cubicBezTo>
                  <a:close/>
                  <a:moveTo>
                    <a:pt x="46" y="29"/>
                  </a:moveTo>
                  <a:cubicBezTo>
                    <a:pt x="37" y="29"/>
                    <a:pt x="29" y="37"/>
                    <a:pt x="29" y="47"/>
                  </a:cubicBezTo>
                  <a:cubicBezTo>
                    <a:pt x="29" y="56"/>
                    <a:pt x="37" y="64"/>
                    <a:pt x="46" y="64"/>
                  </a:cubicBezTo>
                  <a:cubicBezTo>
                    <a:pt x="55" y="64"/>
                    <a:pt x="62" y="56"/>
                    <a:pt x="62" y="47"/>
                  </a:cubicBezTo>
                  <a:cubicBezTo>
                    <a:pt x="62" y="37"/>
                    <a:pt x="55" y="29"/>
                    <a:pt x="46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356"/>
            <p:cNvSpPr>
              <a:spLocks noEditPoints="1"/>
            </p:cNvSpPr>
            <p:nvPr/>
          </p:nvSpPr>
          <p:spPr bwMode="auto">
            <a:xfrm>
              <a:off x="7407275" y="1328738"/>
              <a:ext cx="57150" cy="58738"/>
            </a:xfrm>
            <a:custGeom>
              <a:avLst/>
              <a:gdLst>
                <a:gd name="T0" fmla="*/ 46 w 92"/>
                <a:gd name="T1" fmla="*/ 94 h 94"/>
                <a:gd name="T2" fmla="*/ 0 w 92"/>
                <a:gd name="T3" fmla="*/ 47 h 94"/>
                <a:gd name="T4" fmla="*/ 46 w 92"/>
                <a:gd name="T5" fmla="*/ 0 h 94"/>
                <a:gd name="T6" fmla="*/ 92 w 92"/>
                <a:gd name="T7" fmla="*/ 47 h 94"/>
                <a:gd name="T8" fmla="*/ 46 w 92"/>
                <a:gd name="T9" fmla="*/ 94 h 94"/>
                <a:gd name="T10" fmla="*/ 46 w 92"/>
                <a:gd name="T11" fmla="*/ 30 h 94"/>
                <a:gd name="T12" fmla="*/ 29 w 92"/>
                <a:gd name="T13" fmla="*/ 47 h 94"/>
                <a:gd name="T14" fmla="*/ 46 w 92"/>
                <a:gd name="T15" fmla="*/ 64 h 94"/>
                <a:gd name="T16" fmla="*/ 62 w 92"/>
                <a:gd name="T17" fmla="*/ 47 h 94"/>
                <a:gd name="T18" fmla="*/ 46 w 92"/>
                <a:gd name="T19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4">
                  <a:moveTo>
                    <a:pt x="46" y="94"/>
                  </a:moveTo>
                  <a:cubicBezTo>
                    <a:pt x="20" y="94"/>
                    <a:pt x="0" y="73"/>
                    <a:pt x="0" y="47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71" y="0"/>
                    <a:pt x="92" y="21"/>
                    <a:pt x="92" y="47"/>
                  </a:cubicBezTo>
                  <a:cubicBezTo>
                    <a:pt x="92" y="73"/>
                    <a:pt x="71" y="94"/>
                    <a:pt x="46" y="94"/>
                  </a:cubicBezTo>
                  <a:close/>
                  <a:moveTo>
                    <a:pt x="46" y="30"/>
                  </a:moveTo>
                  <a:cubicBezTo>
                    <a:pt x="37" y="30"/>
                    <a:pt x="29" y="37"/>
                    <a:pt x="29" y="47"/>
                  </a:cubicBezTo>
                  <a:cubicBezTo>
                    <a:pt x="29" y="56"/>
                    <a:pt x="37" y="64"/>
                    <a:pt x="46" y="64"/>
                  </a:cubicBezTo>
                  <a:cubicBezTo>
                    <a:pt x="55" y="64"/>
                    <a:pt x="62" y="56"/>
                    <a:pt x="62" y="47"/>
                  </a:cubicBezTo>
                  <a:cubicBezTo>
                    <a:pt x="62" y="37"/>
                    <a:pt x="55" y="30"/>
                    <a:pt x="46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Freeform 357"/>
            <p:cNvSpPr>
              <a:spLocks noEditPoints="1"/>
            </p:cNvSpPr>
            <p:nvPr/>
          </p:nvSpPr>
          <p:spPr bwMode="auto">
            <a:xfrm>
              <a:off x="7318375" y="1276350"/>
              <a:ext cx="65087" cy="61913"/>
            </a:xfrm>
            <a:custGeom>
              <a:avLst/>
              <a:gdLst>
                <a:gd name="T0" fmla="*/ 53 w 107"/>
                <a:gd name="T1" fmla="*/ 99 h 99"/>
                <a:gd name="T2" fmla="*/ 13 w 107"/>
                <a:gd name="T3" fmla="*/ 76 h 99"/>
                <a:gd name="T4" fmla="*/ 13 w 107"/>
                <a:gd name="T5" fmla="*/ 76 h 99"/>
                <a:gd name="T6" fmla="*/ 30 w 107"/>
                <a:gd name="T7" fmla="*/ 12 h 99"/>
                <a:gd name="T8" fmla="*/ 94 w 107"/>
                <a:gd name="T9" fmla="*/ 29 h 99"/>
                <a:gd name="T10" fmla="*/ 77 w 107"/>
                <a:gd name="T11" fmla="*/ 93 h 99"/>
                <a:gd name="T12" fmla="*/ 53 w 107"/>
                <a:gd name="T13" fmla="*/ 99 h 99"/>
                <a:gd name="T14" fmla="*/ 39 w 107"/>
                <a:gd name="T15" fmla="*/ 61 h 99"/>
                <a:gd name="T16" fmla="*/ 62 w 107"/>
                <a:gd name="T17" fmla="*/ 67 h 99"/>
                <a:gd name="T18" fmla="*/ 68 w 107"/>
                <a:gd name="T19" fmla="*/ 44 h 99"/>
                <a:gd name="T20" fmla="*/ 45 w 107"/>
                <a:gd name="T21" fmla="*/ 38 h 99"/>
                <a:gd name="T22" fmla="*/ 39 w 107"/>
                <a:gd name="T23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99">
                  <a:moveTo>
                    <a:pt x="53" y="99"/>
                  </a:moveTo>
                  <a:cubicBezTo>
                    <a:pt x="37" y="99"/>
                    <a:pt x="22" y="91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0" y="53"/>
                    <a:pt x="8" y="25"/>
                    <a:pt x="30" y="12"/>
                  </a:cubicBezTo>
                  <a:cubicBezTo>
                    <a:pt x="53" y="0"/>
                    <a:pt x="81" y="7"/>
                    <a:pt x="94" y="29"/>
                  </a:cubicBezTo>
                  <a:cubicBezTo>
                    <a:pt x="107" y="52"/>
                    <a:pt x="99" y="80"/>
                    <a:pt x="77" y="93"/>
                  </a:cubicBezTo>
                  <a:cubicBezTo>
                    <a:pt x="69" y="97"/>
                    <a:pt x="61" y="99"/>
                    <a:pt x="53" y="99"/>
                  </a:cubicBezTo>
                  <a:close/>
                  <a:moveTo>
                    <a:pt x="39" y="61"/>
                  </a:moveTo>
                  <a:cubicBezTo>
                    <a:pt x="44" y="69"/>
                    <a:pt x="54" y="72"/>
                    <a:pt x="62" y="67"/>
                  </a:cubicBezTo>
                  <a:cubicBezTo>
                    <a:pt x="70" y="63"/>
                    <a:pt x="73" y="52"/>
                    <a:pt x="68" y="44"/>
                  </a:cubicBezTo>
                  <a:cubicBezTo>
                    <a:pt x="63" y="36"/>
                    <a:pt x="53" y="33"/>
                    <a:pt x="45" y="38"/>
                  </a:cubicBezTo>
                  <a:cubicBezTo>
                    <a:pt x="37" y="43"/>
                    <a:pt x="34" y="53"/>
                    <a:pt x="39" y="61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Freeform 358"/>
            <p:cNvSpPr>
              <a:spLocks noEditPoints="1"/>
            </p:cNvSpPr>
            <p:nvPr/>
          </p:nvSpPr>
          <p:spPr bwMode="auto">
            <a:xfrm>
              <a:off x="7488238" y="1177925"/>
              <a:ext cx="65087" cy="61913"/>
            </a:xfrm>
            <a:custGeom>
              <a:avLst/>
              <a:gdLst>
                <a:gd name="T0" fmla="*/ 53 w 106"/>
                <a:gd name="T1" fmla="*/ 99 h 99"/>
                <a:gd name="T2" fmla="*/ 13 w 106"/>
                <a:gd name="T3" fmla="*/ 77 h 99"/>
                <a:gd name="T4" fmla="*/ 13 w 106"/>
                <a:gd name="T5" fmla="*/ 76 h 99"/>
                <a:gd name="T6" fmla="*/ 30 w 106"/>
                <a:gd name="T7" fmla="*/ 13 h 99"/>
                <a:gd name="T8" fmla="*/ 94 w 106"/>
                <a:gd name="T9" fmla="*/ 29 h 99"/>
                <a:gd name="T10" fmla="*/ 77 w 106"/>
                <a:gd name="T11" fmla="*/ 93 h 99"/>
                <a:gd name="T12" fmla="*/ 53 w 106"/>
                <a:gd name="T13" fmla="*/ 99 h 99"/>
                <a:gd name="T14" fmla="*/ 39 w 106"/>
                <a:gd name="T15" fmla="*/ 62 h 99"/>
                <a:gd name="T16" fmla="*/ 62 w 106"/>
                <a:gd name="T17" fmla="*/ 67 h 99"/>
                <a:gd name="T18" fmla="*/ 68 w 106"/>
                <a:gd name="T19" fmla="*/ 44 h 99"/>
                <a:gd name="T20" fmla="*/ 44 w 106"/>
                <a:gd name="T21" fmla="*/ 38 h 99"/>
                <a:gd name="T22" fmla="*/ 39 w 106"/>
                <a:gd name="T23" fmla="*/ 6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99">
                  <a:moveTo>
                    <a:pt x="53" y="99"/>
                  </a:moveTo>
                  <a:cubicBezTo>
                    <a:pt x="37" y="99"/>
                    <a:pt x="22" y="91"/>
                    <a:pt x="13" y="7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0" y="53"/>
                    <a:pt x="8" y="26"/>
                    <a:pt x="30" y="13"/>
                  </a:cubicBezTo>
                  <a:cubicBezTo>
                    <a:pt x="53" y="0"/>
                    <a:pt x="81" y="7"/>
                    <a:pt x="94" y="29"/>
                  </a:cubicBezTo>
                  <a:cubicBezTo>
                    <a:pt x="106" y="52"/>
                    <a:pt x="99" y="80"/>
                    <a:pt x="77" y="93"/>
                  </a:cubicBezTo>
                  <a:cubicBezTo>
                    <a:pt x="69" y="97"/>
                    <a:pt x="61" y="99"/>
                    <a:pt x="53" y="99"/>
                  </a:cubicBezTo>
                  <a:close/>
                  <a:moveTo>
                    <a:pt x="39" y="62"/>
                  </a:moveTo>
                  <a:cubicBezTo>
                    <a:pt x="43" y="70"/>
                    <a:pt x="54" y="72"/>
                    <a:pt x="62" y="67"/>
                  </a:cubicBezTo>
                  <a:cubicBezTo>
                    <a:pt x="70" y="63"/>
                    <a:pt x="73" y="52"/>
                    <a:pt x="68" y="44"/>
                  </a:cubicBezTo>
                  <a:cubicBezTo>
                    <a:pt x="63" y="36"/>
                    <a:pt x="53" y="34"/>
                    <a:pt x="44" y="38"/>
                  </a:cubicBezTo>
                  <a:cubicBezTo>
                    <a:pt x="37" y="43"/>
                    <a:pt x="34" y="53"/>
                    <a:pt x="39" y="62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359"/>
            <p:cNvSpPr>
              <a:spLocks noEditPoints="1"/>
            </p:cNvSpPr>
            <p:nvPr/>
          </p:nvSpPr>
          <p:spPr bwMode="auto">
            <a:xfrm>
              <a:off x="7488238" y="1276350"/>
              <a:ext cx="65087" cy="61913"/>
            </a:xfrm>
            <a:custGeom>
              <a:avLst/>
              <a:gdLst>
                <a:gd name="T0" fmla="*/ 53 w 106"/>
                <a:gd name="T1" fmla="*/ 99 h 99"/>
                <a:gd name="T2" fmla="*/ 30 w 106"/>
                <a:gd name="T3" fmla="*/ 93 h 99"/>
                <a:gd name="T4" fmla="*/ 13 w 106"/>
                <a:gd name="T5" fmla="*/ 29 h 99"/>
                <a:gd name="T6" fmla="*/ 77 w 106"/>
                <a:gd name="T7" fmla="*/ 12 h 99"/>
                <a:gd name="T8" fmla="*/ 94 w 106"/>
                <a:gd name="T9" fmla="*/ 76 h 99"/>
                <a:gd name="T10" fmla="*/ 94 w 106"/>
                <a:gd name="T11" fmla="*/ 76 h 99"/>
                <a:gd name="T12" fmla="*/ 53 w 106"/>
                <a:gd name="T13" fmla="*/ 99 h 99"/>
                <a:gd name="T14" fmla="*/ 53 w 106"/>
                <a:gd name="T15" fmla="*/ 36 h 99"/>
                <a:gd name="T16" fmla="*/ 39 w 106"/>
                <a:gd name="T17" fmla="*/ 44 h 99"/>
                <a:gd name="T18" fmla="*/ 45 w 106"/>
                <a:gd name="T19" fmla="*/ 67 h 99"/>
                <a:gd name="T20" fmla="*/ 68 w 106"/>
                <a:gd name="T21" fmla="*/ 61 h 99"/>
                <a:gd name="T22" fmla="*/ 62 w 106"/>
                <a:gd name="T23" fmla="*/ 38 h 99"/>
                <a:gd name="T24" fmla="*/ 53 w 106"/>
                <a:gd name="T25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99">
                  <a:moveTo>
                    <a:pt x="53" y="99"/>
                  </a:moveTo>
                  <a:cubicBezTo>
                    <a:pt x="45" y="99"/>
                    <a:pt x="37" y="97"/>
                    <a:pt x="30" y="93"/>
                  </a:cubicBezTo>
                  <a:cubicBezTo>
                    <a:pt x="8" y="80"/>
                    <a:pt x="0" y="52"/>
                    <a:pt x="13" y="29"/>
                  </a:cubicBezTo>
                  <a:cubicBezTo>
                    <a:pt x="26" y="7"/>
                    <a:pt x="54" y="0"/>
                    <a:pt x="77" y="12"/>
                  </a:cubicBezTo>
                  <a:cubicBezTo>
                    <a:pt x="99" y="25"/>
                    <a:pt x="106" y="53"/>
                    <a:pt x="94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85" y="91"/>
                    <a:pt x="69" y="99"/>
                    <a:pt x="53" y="99"/>
                  </a:cubicBezTo>
                  <a:close/>
                  <a:moveTo>
                    <a:pt x="53" y="36"/>
                  </a:moveTo>
                  <a:cubicBezTo>
                    <a:pt x="47" y="36"/>
                    <a:pt x="42" y="39"/>
                    <a:pt x="39" y="44"/>
                  </a:cubicBezTo>
                  <a:cubicBezTo>
                    <a:pt x="34" y="52"/>
                    <a:pt x="37" y="63"/>
                    <a:pt x="45" y="67"/>
                  </a:cubicBezTo>
                  <a:cubicBezTo>
                    <a:pt x="53" y="72"/>
                    <a:pt x="63" y="69"/>
                    <a:pt x="68" y="61"/>
                  </a:cubicBezTo>
                  <a:cubicBezTo>
                    <a:pt x="72" y="53"/>
                    <a:pt x="70" y="43"/>
                    <a:pt x="62" y="38"/>
                  </a:cubicBezTo>
                  <a:cubicBezTo>
                    <a:pt x="59" y="36"/>
                    <a:pt x="56" y="36"/>
                    <a:pt x="53" y="3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360"/>
            <p:cNvSpPr>
              <a:spLocks noEditPoints="1"/>
            </p:cNvSpPr>
            <p:nvPr/>
          </p:nvSpPr>
          <p:spPr bwMode="auto">
            <a:xfrm>
              <a:off x="7318375" y="1177925"/>
              <a:ext cx="65087" cy="61913"/>
            </a:xfrm>
            <a:custGeom>
              <a:avLst/>
              <a:gdLst>
                <a:gd name="T0" fmla="*/ 54 w 107"/>
                <a:gd name="T1" fmla="*/ 99 h 99"/>
                <a:gd name="T2" fmla="*/ 30 w 107"/>
                <a:gd name="T3" fmla="*/ 93 h 99"/>
                <a:gd name="T4" fmla="*/ 13 w 107"/>
                <a:gd name="T5" fmla="*/ 30 h 99"/>
                <a:gd name="T6" fmla="*/ 77 w 107"/>
                <a:gd name="T7" fmla="*/ 12 h 99"/>
                <a:gd name="T8" fmla="*/ 94 w 107"/>
                <a:gd name="T9" fmla="*/ 76 h 99"/>
                <a:gd name="T10" fmla="*/ 94 w 107"/>
                <a:gd name="T11" fmla="*/ 77 h 99"/>
                <a:gd name="T12" fmla="*/ 54 w 107"/>
                <a:gd name="T13" fmla="*/ 99 h 99"/>
                <a:gd name="T14" fmla="*/ 54 w 107"/>
                <a:gd name="T15" fmla="*/ 36 h 99"/>
                <a:gd name="T16" fmla="*/ 39 w 107"/>
                <a:gd name="T17" fmla="*/ 44 h 99"/>
                <a:gd name="T18" fmla="*/ 45 w 107"/>
                <a:gd name="T19" fmla="*/ 68 h 99"/>
                <a:gd name="T20" fmla="*/ 68 w 107"/>
                <a:gd name="T21" fmla="*/ 62 h 99"/>
                <a:gd name="T22" fmla="*/ 62 w 107"/>
                <a:gd name="T23" fmla="*/ 38 h 99"/>
                <a:gd name="T24" fmla="*/ 54 w 107"/>
                <a:gd name="T25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99">
                  <a:moveTo>
                    <a:pt x="54" y="99"/>
                  </a:moveTo>
                  <a:cubicBezTo>
                    <a:pt x="46" y="99"/>
                    <a:pt x="38" y="97"/>
                    <a:pt x="30" y="93"/>
                  </a:cubicBezTo>
                  <a:cubicBezTo>
                    <a:pt x="8" y="80"/>
                    <a:pt x="0" y="52"/>
                    <a:pt x="13" y="30"/>
                  </a:cubicBezTo>
                  <a:cubicBezTo>
                    <a:pt x="26" y="7"/>
                    <a:pt x="54" y="0"/>
                    <a:pt x="77" y="12"/>
                  </a:cubicBezTo>
                  <a:cubicBezTo>
                    <a:pt x="99" y="26"/>
                    <a:pt x="107" y="53"/>
                    <a:pt x="94" y="76"/>
                  </a:cubicBezTo>
                  <a:cubicBezTo>
                    <a:pt x="94" y="76"/>
                    <a:pt x="94" y="76"/>
                    <a:pt x="94" y="77"/>
                  </a:cubicBezTo>
                  <a:cubicBezTo>
                    <a:pt x="85" y="91"/>
                    <a:pt x="70" y="99"/>
                    <a:pt x="54" y="99"/>
                  </a:cubicBezTo>
                  <a:close/>
                  <a:moveTo>
                    <a:pt x="54" y="36"/>
                  </a:moveTo>
                  <a:cubicBezTo>
                    <a:pt x="48" y="36"/>
                    <a:pt x="42" y="39"/>
                    <a:pt x="39" y="44"/>
                  </a:cubicBezTo>
                  <a:cubicBezTo>
                    <a:pt x="34" y="52"/>
                    <a:pt x="37" y="63"/>
                    <a:pt x="45" y="68"/>
                  </a:cubicBezTo>
                  <a:cubicBezTo>
                    <a:pt x="53" y="72"/>
                    <a:pt x="63" y="70"/>
                    <a:pt x="68" y="62"/>
                  </a:cubicBezTo>
                  <a:cubicBezTo>
                    <a:pt x="73" y="53"/>
                    <a:pt x="70" y="43"/>
                    <a:pt x="62" y="38"/>
                  </a:cubicBezTo>
                  <a:cubicBezTo>
                    <a:pt x="59" y="37"/>
                    <a:pt x="56" y="36"/>
                    <a:pt x="54" y="3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395527" y="1637760"/>
            <a:ext cx="307007" cy="288000"/>
            <a:chOff x="5145088" y="1711325"/>
            <a:chExt cx="474662" cy="465138"/>
          </a:xfrm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5175250" y="1836738"/>
              <a:ext cx="244475" cy="214313"/>
            </a:xfrm>
            <a:custGeom>
              <a:avLst/>
              <a:gdLst>
                <a:gd name="T0" fmla="*/ 289 w 396"/>
                <a:gd name="T1" fmla="*/ 346 h 346"/>
                <a:gd name="T2" fmla="*/ 107 w 396"/>
                <a:gd name="T3" fmla="*/ 346 h 346"/>
                <a:gd name="T4" fmla="*/ 94 w 396"/>
                <a:gd name="T5" fmla="*/ 339 h 346"/>
                <a:gd name="T6" fmla="*/ 2 w 396"/>
                <a:gd name="T7" fmla="*/ 181 h 346"/>
                <a:gd name="T8" fmla="*/ 2 w 396"/>
                <a:gd name="T9" fmla="*/ 166 h 346"/>
                <a:gd name="T10" fmla="*/ 94 w 396"/>
                <a:gd name="T11" fmla="*/ 7 h 346"/>
                <a:gd name="T12" fmla="*/ 107 w 396"/>
                <a:gd name="T13" fmla="*/ 0 h 346"/>
                <a:gd name="T14" fmla="*/ 289 w 396"/>
                <a:gd name="T15" fmla="*/ 0 h 346"/>
                <a:gd name="T16" fmla="*/ 302 w 396"/>
                <a:gd name="T17" fmla="*/ 7 h 346"/>
                <a:gd name="T18" fmla="*/ 393 w 396"/>
                <a:gd name="T19" fmla="*/ 166 h 346"/>
                <a:gd name="T20" fmla="*/ 393 w 396"/>
                <a:gd name="T21" fmla="*/ 181 h 346"/>
                <a:gd name="T22" fmla="*/ 302 w 396"/>
                <a:gd name="T23" fmla="*/ 339 h 346"/>
                <a:gd name="T24" fmla="*/ 289 w 396"/>
                <a:gd name="T25" fmla="*/ 346 h 346"/>
                <a:gd name="T26" fmla="*/ 115 w 396"/>
                <a:gd name="T27" fmla="*/ 317 h 346"/>
                <a:gd name="T28" fmla="*/ 280 w 396"/>
                <a:gd name="T29" fmla="*/ 317 h 346"/>
                <a:gd name="T30" fmla="*/ 364 w 396"/>
                <a:gd name="T31" fmla="*/ 174 h 346"/>
                <a:gd name="T32" fmla="*/ 280 w 396"/>
                <a:gd name="T33" fmla="*/ 30 h 346"/>
                <a:gd name="T34" fmla="*/ 115 w 396"/>
                <a:gd name="T35" fmla="*/ 30 h 346"/>
                <a:gd name="T36" fmla="*/ 32 w 396"/>
                <a:gd name="T37" fmla="*/ 174 h 346"/>
                <a:gd name="T38" fmla="*/ 115 w 396"/>
                <a:gd name="T39" fmla="*/ 31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6" h="346">
                  <a:moveTo>
                    <a:pt x="289" y="346"/>
                  </a:moveTo>
                  <a:cubicBezTo>
                    <a:pt x="107" y="346"/>
                    <a:pt x="107" y="346"/>
                    <a:pt x="107" y="346"/>
                  </a:cubicBezTo>
                  <a:cubicBezTo>
                    <a:pt x="101" y="346"/>
                    <a:pt x="97" y="343"/>
                    <a:pt x="94" y="339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176"/>
                    <a:pt x="0" y="171"/>
                    <a:pt x="2" y="16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7" y="3"/>
                    <a:pt x="101" y="0"/>
                    <a:pt x="107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4" y="0"/>
                    <a:pt x="299" y="3"/>
                    <a:pt x="302" y="7"/>
                  </a:cubicBezTo>
                  <a:cubicBezTo>
                    <a:pt x="393" y="166"/>
                    <a:pt x="393" y="166"/>
                    <a:pt x="393" y="166"/>
                  </a:cubicBezTo>
                  <a:cubicBezTo>
                    <a:pt x="396" y="171"/>
                    <a:pt x="396" y="176"/>
                    <a:pt x="393" y="181"/>
                  </a:cubicBezTo>
                  <a:cubicBezTo>
                    <a:pt x="302" y="339"/>
                    <a:pt x="302" y="339"/>
                    <a:pt x="302" y="339"/>
                  </a:cubicBezTo>
                  <a:cubicBezTo>
                    <a:pt x="299" y="343"/>
                    <a:pt x="294" y="346"/>
                    <a:pt x="289" y="346"/>
                  </a:cubicBezTo>
                  <a:close/>
                  <a:moveTo>
                    <a:pt x="115" y="317"/>
                  </a:moveTo>
                  <a:cubicBezTo>
                    <a:pt x="280" y="317"/>
                    <a:pt x="280" y="317"/>
                    <a:pt x="280" y="317"/>
                  </a:cubicBezTo>
                  <a:cubicBezTo>
                    <a:pt x="364" y="174"/>
                    <a:pt x="364" y="174"/>
                    <a:pt x="364" y="174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32" y="174"/>
                    <a:pt x="32" y="174"/>
                    <a:pt x="32" y="174"/>
                  </a:cubicBezTo>
                  <a:lnTo>
                    <a:pt x="115" y="317"/>
                  </a:ln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5343525" y="1739900"/>
              <a:ext cx="246062" cy="214313"/>
            </a:xfrm>
            <a:custGeom>
              <a:avLst/>
              <a:gdLst>
                <a:gd name="T0" fmla="*/ 292 w 398"/>
                <a:gd name="T1" fmla="*/ 346 h 346"/>
                <a:gd name="T2" fmla="*/ 109 w 398"/>
                <a:gd name="T3" fmla="*/ 346 h 346"/>
                <a:gd name="T4" fmla="*/ 94 w 398"/>
                <a:gd name="T5" fmla="*/ 332 h 346"/>
                <a:gd name="T6" fmla="*/ 109 w 398"/>
                <a:gd name="T7" fmla="*/ 317 h 346"/>
                <a:gd name="T8" fmla="*/ 292 w 398"/>
                <a:gd name="T9" fmla="*/ 317 h 346"/>
                <a:gd name="T10" fmla="*/ 307 w 398"/>
                <a:gd name="T11" fmla="*/ 332 h 346"/>
                <a:gd name="T12" fmla="*/ 292 w 398"/>
                <a:gd name="T13" fmla="*/ 346 h 346"/>
                <a:gd name="T14" fmla="*/ 315 w 398"/>
                <a:gd name="T15" fmla="*/ 305 h 346"/>
                <a:gd name="T16" fmla="*/ 308 w 398"/>
                <a:gd name="T17" fmla="*/ 303 h 346"/>
                <a:gd name="T18" fmla="*/ 303 w 398"/>
                <a:gd name="T19" fmla="*/ 282 h 346"/>
                <a:gd name="T20" fmla="*/ 365 w 398"/>
                <a:gd name="T21" fmla="*/ 173 h 346"/>
                <a:gd name="T22" fmla="*/ 283 w 398"/>
                <a:gd name="T23" fmla="*/ 30 h 346"/>
                <a:gd name="T24" fmla="*/ 117 w 398"/>
                <a:gd name="T25" fmla="*/ 30 h 346"/>
                <a:gd name="T26" fmla="*/ 30 w 398"/>
                <a:gd name="T27" fmla="*/ 180 h 346"/>
                <a:gd name="T28" fmla="*/ 10 w 398"/>
                <a:gd name="T29" fmla="*/ 186 h 346"/>
                <a:gd name="T30" fmla="*/ 4 w 398"/>
                <a:gd name="T31" fmla="*/ 165 h 346"/>
                <a:gd name="T32" fmla="*/ 96 w 398"/>
                <a:gd name="T33" fmla="*/ 7 h 346"/>
                <a:gd name="T34" fmla="*/ 109 w 398"/>
                <a:gd name="T35" fmla="*/ 0 h 346"/>
                <a:gd name="T36" fmla="*/ 292 w 398"/>
                <a:gd name="T37" fmla="*/ 0 h 346"/>
                <a:gd name="T38" fmla="*/ 305 w 398"/>
                <a:gd name="T39" fmla="*/ 8 h 346"/>
                <a:gd name="T40" fmla="*/ 395 w 398"/>
                <a:gd name="T41" fmla="*/ 165 h 346"/>
                <a:gd name="T42" fmla="*/ 395 w 398"/>
                <a:gd name="T43" fmla="*/ 180 h 346"/>
                <a:gd name="T44" fmla="*/ 328 w 398"/>
                <a:gd name="T45" fmla="*/ 297 h 346"/>
                <a:gd name="T46" fmla="*/ 315 w 398"/>
                <a:gd name="T47" fmla="*/ 30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" h="346">
                  <a:moveTo>
                    <a:pt x="292" y="346"/>
                  </a:moveTo>
                  <a:cubicBezTo>
                    <a:pt x="109" y="346"/>
                    <a:pt x="109" y="346"/>
                    <a:pt x="109" y="346"/>
                  </a:cubicBezTo>
                  <a:cubicBezTo>
                    <a:pt x="100" y="346"/>
                    <a:pt x="94" y="340"/>
                    <a:pt x="94" y="332"/>
                  </a:cubicBezTo>
                  <a:cubicBezTo>
                    <a:pt x="94" y="323"/>
                    <a:pt x="100" y="317"/>
                    <a:pt x="109" y="317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300" y="317"/>
                    <a:pt x="307" y="323"/>
                    <a:pt x="307" y="332"/>
                  </a:cubicBezTo>
                  <a:cubicBezTo>
                    <a:pt x="307" y="340"/>
                    <a:pt x="300" y="346"/>
                    <a:pt x="292" y="346"/>
                  </a:cubicBezTo>
                  <a:close/>
                  <a:moveTo>
                    <a:pt x="315" y="305"/>
                  </a:moveTo>
                  <a:cubicBezTo>
                    <a:pt x="313" y="305"/>
                    <a:pt x="310" y="304"/>
                    <a:pt x="308" y="303"/>
                  </a:cubicBezTo>
                  <a:cubicBezTo>
                    <a:pt x="301" y="298"/>
                    <a:pt x="298" y="289"/>
                    <a:pt x="303" y="282"/>
                  </a:cubicBezTo>
                  <a:cubicBezTo>
                    <a:pt x="365" y="173"/>
                    <a:pt x="365" y="173"/>
                    <a:pt x="365" y="173"/>
                  </a:cubicBezTo>
                  <a:cubicBezTo>
                    <a:pt x="283" y="30"/>
                    <a:pt x="283" y="30"/>
                    <a:pt x="283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26" y="187"/>
                    <a:pt x="17" y="190"/>
                    <a:pt x="10" y="186"/>
                  </a:cubicBezTo>
                  <a:cubicBezTo>
                    <a:pt x="3" y="182"/>
                    <a:pt x="0" y="172"/>
                    <a:pt x="4" y="165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3"/>
                    <a:pt x="103" y="0"/>
                    <a:pt x="109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7" y="0"/>
                    <a:pt x="302" y="3"/>
                    <a:pt x="305" y="8"/>
                  </a:cubicBezTo>
                  <a:cubicBezTo>
                    <a:pt x="395" y="165"/>
                    <a:pt x="395" y="165"/>
                    <a:pt x="395" y="165"/>
                  </a:cubicBezTo>
                  <a:cubicBezTo>
                    <a:pt x="398" y="170"/>
                    <a:pt x="398" y="176"/>
                    <a:pt x="395" y="180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6" y="302"/>
                    <a:pt x="321" y="305"/>
                    <a:pt x="315" y="305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5359400" y="1935163"/>
              <a:ext cx="230187" cy="214313"/>
            </a:xfrm>
            <a:custGeom>
              <a:avLst/>
              <a:gdLst>
                <a:gd name="T0" fmla="*/ 267 w 373"/>
                <a:gd name="T1" fmla="*/ 347 h 347"/>
                <a:gd name="T2" fmla="*/ 84 w 373"/>
                <a:gd name="T3" fmla="*/ 347 h 347"/>
                <a:gd name="T4" fmla="*/ 71 w 373"/>
                <a:gd name="T5" fmla="*/ 340 h 347"/>
                <a:gd name="T6" fmla="*/ 4 w 373"/>
                <a:gd name="T7" fmla="*/ 224 h 347"/>
                <a:gd name="T8" fmla="*/ 9 w 373"/>
                <a:gd name="T9" fmla="*/ 203 h 347"/>
                <a:gd name="T10" fmla="*/ 29 w 373"/>
                <a:gd name="T11" fmla="*/ 209 h 347"/>
                <a:gd name="T12" fmla="*/ 92 w 373"/>
                <a:gd name="T13" fmla="*/ 318 h 347"/>
                <a:gd name="T14" fmla="*/ 258 w 373"/>
                <a:gd name="T15" fmla="*/ 318 h 347"/>
                <a:gd name="T16" fmla="*/ 340 w 373"/>
                <a:gd name="T17" fmla="*/ 174 h 347"/>
                <a:gd name="T18" fmla="*/ 254 w 373"/>
                <a:gd name="T19" fmla="*/ 24 h 347"/>
                <a:gd name="T20" fmla="*/ 259 w 373"/>
                <a:gd name="T21" fmla="*/ 4 h 347"/>
                <a:gd name="T22" fmla="*/ 280 w 373"/>
                <a:gd name="T23" fmla="*/ 9 h 347"/>
                <a:gd name="T24" fmla="*/ 370 w 373"/>
                <a:gd name="T25" fmla="*/ 167 h 347"/>
                <a:gd name="T26" fmla="*/ 370 w 373"/>
                <a:gd name="T27" fmla="*/ 182 h 347"/>
                <a:gd name="T28" fmla="*/ 280 w 373"/>
                <a:gd name="T29" fmla="*/ 340 h 347"/>
                <a:gd name="T30" fmla="*/ 267 w 373"/>
                <a:gd name="T31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3" h="347">
                  <a:moveTo>
                    <a:pt x="267" y="347"/>
                  </a:moveTo>
                  <a:cubicBezTo>
                    <a:pt x="84" y="347"/>
                    <a:pt x="84" y="347"/>
                    <a:pt x="84" y="347"/>
                  </a:cubicBezTo>
                  <a:cubicBezTo>
                    <a:pt x="78" y="347"/>
                    <a:pt x="73" y="344"/>
                    <a:pt x="71" y="340"/>
                  </a:cubicBezTo>
                  <a:cubicBezTo>
                    <a:pt x="4" y="224"/>
                    <a:pt x="4" y="224"/>
                    <a:pt x="4" y="224"/>
                  </a:cubicBezTo>
                  <a:cubicBezTo>
                    <a:pt x="0" y="217"/>
                    <a:pt x="2" y="208"/>
                    <a:pt x="9" y="203"/>
                  </a:cubicBezTo>
                  <a:cubicBezTo>
                    <a:pt x="16" y="199"/>
                    <a:pt x="25" y="202"/>
                    <a:pt x="29" y="209"/>
                  </a:cubicBezTo>
                  <a:cubicBezTo>
                    <a:pt x="92" y="318"/>
                    <a:pt x="92" y="318"/>
                    <a:pt x="92" y="318"/>
                  </a:cubicBezTo>
                  <a:cubicBezTo>
                    <a:pt x="258" y="318"/>
                    <a:pt x="258" y="318"/>
                    <a:pt x="258" y="318"/>
                  </a:cubicBezTo>
                  <a:cubicBezTo>
                    <a:pt x="340" y="174"/>
                    <a:pt x="340" y="174"/>
                    <a:pt x="340" y="174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50" y="17"/>
                    <a:pt x="252" y="8"/>
                    <a:pt x="259" y="4"/>
                  </a:cubicBezTo>
                  <a:cubicBezTo>
                    <a:pt x="267" y="0"/>
                    <a:pt x="276" y="2"/>
                    <a:pt x="280" y="9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3" y="172"/>
                    <a:pt x="373" y="177"/>
                    <a:pt x="370" y="182"/>
                  </a:cubicBezTo>
                  <a:cubicBezTo>
                    <a:pt x="280" y="340"/>
                    <a:pt x="280" y="340"/>
                    <a:pt x="280" y="340"/>
                  </a:cubicBezTo>
                  <a:cubicBezTo>
                    <a:pt x="277" y="344"/>
                    <a:pt x="272" y="347"/>
                    <a:pt x="267" y="347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5513388" y="1711325"/>
              <a:ext cx="106362" cy="144463"/>
            </a:xfrm>
            <a:custGeom>
              <a:avLst/>
              <a:gdLst>
                <a:gd name="T0" fmla="*/ 157 w 172"/>
                <a:gd name="T1" fmla="*/ 233 h 233"/>
                <a:gd name="T2" fmla="*/ 108 w 172"/>
                <a:gd name="T3" fmla="*/ 233 h 233"/>
                <a:gd name="T4" fmla="*/ 93 w 172"/>
                <a:gd name="T5" fmla="*/ 218 h 233"/>
                <a:gd name="T6" fmla="*/ 108 w 172"/>
                <a:gd name="T7" fmla="*/ 203 h 233"/>
                <a:gd name="T8" fmla="*/ 157 w 172"/>
                <a:gd name="T9" fmla="*/ 203 h 233"/>
                <a:gd name="T10" fmla="*/ 172 w 172"/>
                <a:gd name="T11" fmla="*/ 218 h 233"/>
                <a:gd name="T12" fmla="*/ 157 w 172"/>
                <a:gd name="T13" fmla="*/ 233 h 233"/>
                <a:gd name="T14" fmla="*/ 17 w 172"/>
                <a:gd name="T15" fmla="*/ 75 h 233"/>
                <a:gd name="T16" fmla="*/ 9 w 172"/>
                <a:gd name="T17" fmla="*/ 73 h 233"/>
                <a:gd name="T18" fmla="*/ 4 w 172"/>
                <a:gd name="T19" fmla="*/ 53 h 233"/>
                <a:gd name="T20" fmla="*/ 28 w 172"/>
                <a:gd name="T21" fmla="*/ 10 h 233"/>
                <a:gd name="T22" fmla="*/ 49 w 172"/>
                <a:gd name="T23" fmla="*/ 4 h 233"/>
                <a:gd name="T24" fmla="*/ 54 w 172"/>
                <a:gd name="T25" fmla="*/ 25 h 233"/>
                <a:gd name="T26" fmla="*/ 30 w 172"/>
                <a:gd name="T27" fmla="*/ 67 h 233"/>
                <a:gd name="T28" fmla="*/ 17 w 172"/>
                <a:gd name="T29" fmla="*/ 7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233">
                  <a:moveTo>
                    <a:pt x="157" y="233"/>
                  </a:moveTo>
                  <a:cubicBezTo>
                    <a:pt x="108" y="233"/>
                    <a:pt x="108" y="233"/>
                    <a:pt x="108" y="233"/>
                  </a:cubicBezTo>
                  <a:cubicBezTo>
                    <a:pt x="99" y="233"/>
                    <a:pt x="93" y="226"/>
                    <a:pt x="93" y="218"/>
                  </a:cubicBezTo>
                  <a:cubicBezTo>
                    <a:pt x="93" y="210"/>
                    <a:pt x="99" y="203"/>
                    <a:pt x="108" y="203"/>
                  </a:cubicBezTo>
                  <a:cubicBezTo>
                    <a:pt x="157" y="203"/>
                    <a:pt x="157" y="203"/>
                    <a:pt x="157" y="203"/>
                  </a:cubicBezTo>
                  <a:cubicBezTo>
                    <a:pt x="165" y="203"/>
                    <a:pt x="172" y="210"/>
                    <a:pt x="172" y="218"/>
                  </a:cubicBezTo>
                  <a:cubicBezTo>
                    <a:pt x="172" y="226"/>
                    <a:pt x="165" y="233"/>
                    <a:pt x="157" y="233"/>
                  </a:cubicBezTo>
                  <a:close/>
                  <a:moveTo>
                    <a:pt x="17" y="75"/>
                  </a:moveTo>
                  <a:cubicBezTo>
                    <a:pt x="14" y="75"/>
                    <a:pt x="12" y="74"/>
                    <a:pt x="9" y="73"/>
                  </a:cubicBezTo>
                  <a:cubicBezTo>
                    <a:pt x="2" y="69"/>
                    <a:pt x="0" y="60"/>
                    <a:pt x="4" y="5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2" y="3"/>
                    <a:pt x="41" y="0"/>
                    <a:pt x="49" y="4"/>
                  </a:cubicBezTo>
                  <a:cubicBezTo>
                    <a:pt x="56" y="8"/>
                    <a:pt x="58" y="17"/>
                    <a:pt x="54" y="25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7" y="72"/>
                    <a:pt x="22" y="75"/>
                    <a:pt x="17" y="75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5145088" y="1809750"/>
              <a:ext cx="106362" cy="144463"/>
            </a:xfrm>
            <a:custGeom>
              <a:avLst/>
              <a:gdLst>
                <a:gd name="T0" fmla="*/ 64 w 173"/>
                <a:gd name="T1" fmla="*/ 233 h 233"/>
                <a:gd name="T2" fmla="*/ 15 w 173"/>
                <a:gd name="T3" fmla="*/ 233 h 233"/>
                <a:gd name="T4" fmla="*/ 0 w 173"/>
                <a:gd name="T5" fmla="*/ 219 h 233"/>
                <a:gd name="T6" fmla="*/ 15 w 173"/>
                <a:gd name="T7" fmla="*/ 204 h 233"/>
                <a:gd name="T8" fmla="*/ 64 w 173"/>
                <a:gd name="T9" fmla="*/ 204 h 233"/>
                <a:gd name="T10" fmla="*/ 79 w 173"/>
                <a:gd name="T11" fmla="*/ 219 h 233"/>
                <a:gd name="T12" fmla="*/ 64 w 173"/>
                <a:gd name="T13" fmla="*/ 233 h 233"/>
                <a:gd name="T14" fmla="*/ 156 w 173"/>
                <a:gd name="T15" fmla="*/ 75 h 233"/>
                <a:gd name="T16" fmla="*/ 143 w 173"/>
                <a:gd name="T17" fmla="*/ 67 h 233"/>
                <a:gd name="T18" fmla="*/ 118 w 173"/>
                <a:gd name="T19" fmla="*/ 24 h 233"/>
                <a:gd name="T20" fmla="*/ 124 w 173"/>
                <a:gd name="T21" fmla="*/ 4 h 233"/>
                <a:gd name="T22" fmla="*/ 144 w 173"/>
                <a:gd name="T23" fmla="*/ 10 h 233"/>
                <a:gd name="T24" fmla="*/ 169 w 173"/>
                <a:gd name="T25" fmla="*/ 52 h 233"/>
                <a:gd name="T26" fmla="*/ 163 w 173"/>
                <a:gd name="T27" fmla="*/ 73 h 233"/>
                <a:gd name="T28" fmla="*/ 156 w 173"/>
                <a:gd name="T29" fmla="*/ 7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33">
                  <a:moveTo>
                    <a:pt x="64" y="233"/>
                  </a:moveTo>
                  <a:cubicBezTo>
                    <a:pt x="15" y="233"/>
                    <a:pt x="15" y="233"/>
                    <a:pt x="15" y="233"/>
                  </a:cubicBezTo>
                  <a:cubicBezTo>
                    <a:pt x="7" y="233"/>
                    <a:pt x="0" y="227"/>
                    <a:pt x="0" y="219"/>
                  </a:cubicBezTo>
                  <a:cubicBezTo>
                    <a:pt x="0" y="210"/>
                    <a:pt x="7" y="204"/>
                    <a:pt x="15" y="204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72" y="204"/>
                    <a:pt x="79" y="210"/>
                    <a:pt x="79" y="219"/>
                  </a:cubicBezTo>
                  <a:cubicBezTo>
                    <a:pt x="79" y="227"/>
                    <a:pt x="72" y="233"/>
                    <a:pt x="64" y="233"/>
                  </a:cubicBezTo>
                  <a:close/>
                  <a:moveTo>
                    <a:pt x="156" y="75"/>
                  </a:moveTo>
                  <a:cubicBezTo>
                    <a:pt x="151" y="75"/>
                    <a:pt x="146" y="72"/>
                    <a:pt x="143" y="67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17"/>
                    <a:pt x="117" y="8"/>
                    <a:pt x="124" y="4"/>
                  </a:cubicBezTo>
                  <a:cubicBezTo>
                    <a:pt x="131" y="0"/>
                    <a:pt x="140" y="3"/>
                    <a:pt x="144" y="10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3" y="60"/>
                    <a:pt x="170" y="69"/>
                    <a:pt x="163" y="73"/>
                  </a:cubicBezTo>
                  <a:cubicBezTo>
                    <a:pt x="161" y="74"/>
                    <a:pt x="158" y="75"/>
                    <a:pt x="156" y="75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5384800" y="2128838"/>
              <a:ext cx="163512" cy="47625"/>
            </a:xfrm>
            <a:custGeom>
              <a:avLst/>
              <a:gdLst>
                <a:gd name="T0" fmla="*/ 17 w 266"/>
                <a:gd name="T1" fmla="*/ 76 h 76"/>
                <a:gd name="T2" fmla="*/ 10 w 266"/>
                <a:gd name="T3" fmla="*/ 74 h 76"/>
                <a:gd name="T4" fmla="*/ 4 w 266"/>
                <a:gd name="T5" fmla="*/ 54 h 76"/>
                <a:gd name="T6" fmla="*/ 29 w 266"/>
                <a:gd name="T7" fmla="*/ 10 h 76"/>
                <a:gd name="T8" fmla="*/ 49 w 266"/>
                <a:gd name="T9" fmla="*/ 4 h 76"/>
                <a:gd name="T10" fmla="*/ 55 w 266"/>
                <a:gd name="T11" fmla="*/ 25 h 76"/>
                <a:gd name="T12" fmla="*/ 30 w 266"/>
                <a:gd name="T13" fmla="*/ 68 h 76"/>
                <a:gd name="T14" fmla="*/ 17 w 266"/>
                <a:gd name="T15" fmla="*/ 76 h 76"/>
                <a:gd name="T16" fmla="*/ 249 w 266"/>
                <a:gd name="T17" fmla="*/ 76 h 76"/>
                <a:gd name="T18" fmla="*/ 236 w 266"/>
                <a:gd name="T19" fmla="*/ 68 h 76"/>
                <a:gd name="T20" fmla="*/ 212 w 266"/>
                <a:gd name="T21" fmla="*/ 25 h 76"/>
                <a:gd name="T22" fmla="*/ 218 w 266"/>
                <a:gd name="T23" fmla="*/ 4 h 76"/>
                <a:gd name="T24" fmla="*/ 238 w 266"/>
                <a:gd name="T25" fmla="*/ 10 h 76"/>
                <a:gd name="T26" fmla="*/ 262 w 266"/>
                <a:gd name="T27" fmla="*/ 54 h 76"/>
                <a:gd name="T28" fmla="*/ 256 w 266"/>
                <a:gd name="T29" fmla="*/ 74 h 76"/>
                <a:gd name="T30" fmla="*/ 249 w 266"/>
                <a:gd name="T3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76">
                  <a:moveTo>
                    <a:pt x="17" y="76"/>
                  </a:moveTo>
                  <a:cubicBezTo>
                    <a:pt x="15" y="76"/>
                    <a:pt x="12" y="75"/>
                    <a:pt x="10" y="74"/>
                  </a:cubicBezTo>
                  <a:cubicBezTo>
                    <a:pt x="3" y="70"/>
                    <a:pt x="0" y="61"/>
                    <a:pt x="4" y="5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3" y="3"/>
                    <a:pt x="42" y="0"/>
                    <a:pt x="49" y="4"/>
                  </a:cubicBezTo>
                  <a:cubicBezTo>
                    <a:pt x="56" y="8"/>
                    <a:pt x="59" y="17"/>
                    <a:pt x="55" y="25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73"/>
                    <a:pt x="22" y="76"/>
                    <a:pt x="17" y="76"/>
                  </a:cubicBezTo>
                  <a:close/>
                  <a:moveTo>
                    <a:pt x="249" y="76"/>
                  </a:moveTo>
                  <a:cubicBezTo>
                    <a:pt x="244" y="76"/>
                    <a:pt x="239" y="73"/>
                    <a:pt x="236" y="68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08" y="17"/>
                    <a:pt x="210" y="8"/>
                    <a:pt x="218" y="4"/>
                  </a:cubicBezTo>
                  <a:cubicBezTo>
                    <a:pt x="225" y="1"/>
                    <a:pt x="234" y="3"/>
                    <a:pt x="238" y="10"/>
                  </a:cubicBezTo>
                  <a:cubicBezTo>
                    <a:pt x="262" y="54"/>
                    <a:pt x="262" y="54"/>
                    <a:pt x="262" y="54"/>
                  </a:cubicBezTo>
                  <a:cubicBezTo>
                    <a:pt x="266" y="61"/>
                    <a:pt x="264" y="70"/>
                    <a:pt x="256" y="74"/>
                  </a:cubicBezTo>
                  <a:cubicBezTo>
                    <a:pt x="254" y="75"/>
                    <a:pt x="252" y="76"/>
                    <a:pt x="249" y="7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5419725" y="1771650"/>
              <a:ext cx="93662" cy="19050"/>
            </a:xfrm>
            <a:custGeom>
              <a:avLst/>
              <a:gdLst>
                <a:gd name="T0" fmla="*/ 137 w 152"/>
                <a:gd name="T1" fmla="*/ 29 h 29"/>
                <a:gd name="T2" fmla="*/ 15 w 152"/>
                <a:gd name="T3" fmla="*/ 29 h 29"/>
                <a:gd name="T4" fmla="*/ 0 w 152"/>
                <a:gd name="T5" fmla="*/ 14 h 29"/>
                <a:gd name="T6" fmla="*/ 15 w 152"/>
                <a:gd name="T7" fmla="*/ 0 h 29"/>
                <a:gd name="T8" fmla="*/ 137 w 152"/>
                <a:gd name="T9" fmla="*/ 0 h 29"/>
                <a:gd name="T10" fmla="*/ 152 w 152"/>
                <a:gd name="T11" fmla="*/ 14 h 29"/>
                <a:gd name="T12" fmla="*/ 137 w 152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8">
                  <a:moveTo>
                    <a:pt x="137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23"/>
                    <a:pt x="146" y="29"/>
                    <a:pt x="137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5494338" y="2032000"/>
              <a:ext cx="58737" cy="85725"/>
            </a:xfrm>
            <a:custGeom>
              <a:avLst/>
              <a:gdLst>
                <a:gd name="T0" fmla="*/ 17 w 96"/>
                <a:gd name="T1" fmla="*/ 138 h 138"/>
                <a:gd name="T2" fmla="*/ 10 w 96"/>
                <a:gd name="T3" fmla="*/ 136 h 138"/>
                <a:gd name="T4" fmla="*/ 4 w 96"/>
                <a:gd name="T5" fmla="*/ 115 h 138"/>
                <a:gd name="T6" fmla="*/ 66 w 96"/>
                <a:gd name="T7" fmla="*/ 9 h 138"/>
                <a:gd name="T8" fmla="*/ 87 w 96"/>
                <a:gd name="T9" fmla="*/ 4 h 138"/>
                <a:gd name="T10" fmla="*/ 92 w 96"/>
                <a:gd name="T11" fmla="*/ 24 h 138"/>
                <a:gd name="T12" fmla="*/ 30 w 96"/>
                <a:gd name="T13" fmla="*/ 130 h 138"/>
                <a:gd name="T14" fmla="*/ 17 w 96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38">
                  <a:moveTo>
                    <a:pt x="17" y="138"/>
                  </a:moveTo>
                  <a:cubicBezTo>
                    <a:pt x="15" y="138"/>
                    <a:pt x="12" y="137"/>
                    <a:pt x="10" y="136"/>
                  </a:cubicBezTo>
                  <a:cubicBezTo>
                    <a:pt x="3" y="132"/>
                    <a:pt x="0" y="122"/>
                    <a:pt x="4" y="115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1" y="2"/>
                    <a:pt x="80" y="0"/>
                    <a:pt x="87" y="4"/>
                  </a:cubicBezTo>
                  <a:cubicBezTo>
                    <a:pt x="94" y="8"/>
                    <a:pt x="96" y="17"/>
                    <a:pt x="92" y="24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5"/>
                    <a:pt x="22" y="138"/>
                    <a:pt x="17" y="138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5211763" y="1868488"/>
              <a:ext cx="58737" cy="85725"/>
            </a:xfrm>
            <a:custGeom>
              <a:avLst/>
              <a:gdLst>
                <a:gd name="T0" fmla="*/ 17 w 95"/>
                <a:gd name="T1" fmla="*/ 138 h 138"/>
                <a:gd name="T2" fmla="*/ 10 w 95"/>
                <a:gd name="T3" fmla="*/ 136 h 138"/>
                <a:gd name="T4" fmla="*/ 4 w 95"/>
                <a:gd name="T5" fmla="*/ 116 h 138"/>
                <a:gd name="T6" fmla="*/ 66 w 95"/>
                <a:gd name="T7" fmla="*/ 10 h 138"/>
                <a:gd name="T8" fmla="*/ 86 w 95"/>
                <a:gd name="T9" fmla="*/ 4 h 138"/>
                <a:gd name="T10" fmla="*/ 91 w 95"/>
                <a:gd name="T11" fmla="*/ 25 h 138"/>
                <a:gd name="T12" fmla="*/ 30 w 95"/>
                <a:gd name="T13" fmla="*/ 131 h 138"/>
                <a:gd name="T14" fmla="*/ 17 w 95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138">
                  <a:moveTo>
                    <a:pt x="17" y="138"/>
                  </a:moveTo>
                  <a:cubicBezTo>
                    <a:pt x="15" y="138"/>
                    <a:pt x="12" y="138"/>
                    <a:pt x="10" y="136"/>
                  </a:cubicBezTo>
                  <a:cubicBezTo>
                    <a:pt x="3" y="132"/>
                    <a:pt x="0" y="123"/>
                    <a:pt x="4" y="116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0" y="3"/>
                    <a:pt x="79" y="0"/>
                    <a:pt x="86" y="4"/>
                  </a:cubicBezTo>
                  <a:cubicBezTo>
                    <a:pt x="93" y="8"/>
                    <a:pt x="95" y="17"/>
                    <a:pt x="91" y="25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27" y="136"/>
                    <a:pt x="22" y="138"/>
                    <a:pt x="17" y="138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395536" y="3268802"/>
            <a:ext cx="293878" cy="288000"/>
            <a:chOff x="7197725" y="2395538"/>
            <a:chExt cx="476250" cy="466725"/>
          </a:xfrm>
        </p:grpSpPr>
        <p:sp>
          <p:nvSpPr>
            <p:cNvPr id="32" name="Freeform 42"/>
            <p:cNvSpPr/>
            <p:nvPr/>
          </p:nvSpPr>
          <p:spPr bwMode="auto">
            <a:xfrm>
              <a:off x="7470775" y="2395538"/>
              <a:ext cx="203200" cy="231775"/>
            </a:xfrm>
            <a:custGeom>
              <a:avLst/>
              <a:gdLst>
                <a:gd name="T0" fmla="*/ 164 w 330"/>
                <a:gd name="T1" fmla="*/ 375 h 375"/>
                <a:gd name="T2" fmla="*/ 156 w 330"/>
                <a:gd name="T3" fmla="*/ 373 h 375"/>
                <a:gd name="T4" fmla="*/ 7 w 330"/>
                <a:gd name="T5" fmla="*/ 287 h 375"/>
                <a:gd name="T6" fmla="*/ 0 w 330"/>
                <a:gd name="T7" fmla="*/ 274 h 375"/>
                <a:gd name="T8" fmla="*/ 0 w 330"/>
                <a:gd name="T9" fmla="*/ 101 h 375"/>
                <a:gd name="T10" fmla="*/ 7 w 330"/>
                <a:gd name="T11" fmla="*/ 88 h 375"/>
                <a:gd name="T12" fmla="*/ 156 w 330"/>
                <a:gd name="T13" fmla="*/ 3 h 375"/>
                <a:gd name="T14" fmla="*/ 171 w 330"/>
                <a:gd name="T15" fmla="*/ 3 h 375"/>
                <a:gd name="T16" fmla="*/ 320 w 330"/>
                <a:gd name="T17" fmla="*/ 88 h 375"/>
                <a:gd name="T18" fmla="*/ 326 w 330"/>
                <a:gd name="T19" fmla="*/ 108 h 375"/>
                <a:gd name="T20" fmla="*/ 306 w 330"/>
                <a:gd name="T21" fmla="*/ 114 h 375"/>
                <a:gd name="T22" fmla="*/ 164 w 330"/>
                <a:gd name="T23" fmla="*/ 33 h 375"/>
                <a:gd name="T24" fmla="*/ 29 w 330"/>
                <a:gd name="T25" fmla="*/ 110 h 375"/>
                <a:gd name="T26" fmla="*/ 29 w 330"/>
                <a:gd name="T27" fmla="*/ 265 h 375"/>
                <a:gd name="T28" fmla="*/ 164 w 330"/>
                <a:gd name="T29" fmla="*/ 343 h 375"/>
                <a:gd name="T30" fmla="*/ 305 w 330"/>
                <a:gd name="T31" fmla="*/ 261 h 375"/>
                <a:gd name="T32" fmla="*/ 326 w 330"/>
                <a:gd name="T33" fmla="*/ 266 h 375"/>
                <a:gd name="T34" fmla="*/ 320 w 330"/>
                <a:gd name="T35" fmla="*/ 287 h 375"/>
                <a:gd name="T36" fmla="*/ 171 w 330"/>
                <a:gd name="T37" fmla="*/ 373 h 375"/>
                <a:gd name="T38" fmla="*/ 164 w 330"/>
                <a:gd name="T3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0" h="375">
                  <a:moveTo>
                    <a:pt x="164" y="375"/>
                  </a:moveTo>
                  <a:cubicBezTo>
                    <a:pt x="161" y="375"/>
                    <a:pt x="159" y="374"/>
                    <a:pt x="156" y="373"/>
                  </a:cubicBezTo>
                  <a:cubicBezTo>
                    <a:pt x="7" y="287"/>
                    <a:pt x="7" y="287"/>
                    <a:pt x="7" y="287"/>
                  </a:cubicBezTo>
                  <a:cubicBezTo>
                    <a:pt x="3" y="284"/>
                    <a:pt x="0" y="279"/>
                    <a:pt x="0" y="27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6"/>
                    <a:pt x="3" y="91"/>
                    <a:pt x="7" y="88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61" y="0"/>
                    <a:pt x="167" y="0"/>
                    <a:pt x="171" y="3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27" y="92"/>
                    <a:pt x="330" y="101"/>
                    <a:pt x="326" y="108"/>
                  </a:cubicBezTo>
                  <a:cubicBezTo>
                    <a:pt x="322" y="116"/>
                    <a:pt x="313" y="118"/>
                    <a:pt x="306" y="114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265"/>
                    <a:pt x="29" y="265"/>
                    <a:pt x="29" y="265"/>
                  </a:cubicBezTo>
                  <a:cubicBezTo>
                    <a:pt x="164" y="343"/>
                    <a:pt x="164" y="343"/>
                    <a:pt x="164" y="343"/>
                  </a:cubicBezTo>
                  <a:cubicBezTo>
                    <a:pt x="305" y="261"/>
                    <a:pt x="305" y="261"/>
                    <a:pt x="305" y="261"/>
                  </a:cubicBezTo>
                  <a:cubicBezTo>
                    <a:pt x="313" y="257"/>
                    <a:pt x="322" y="259"/>
                    <a:pt x="326" y="266"/>
                  </a:cubicBezTo>
                  <a:cubicBezTo>
                    <a:pt x="330" y="273"/>
                    <a:pt x="327" y="282"/>
                    <a:pt x="320" y="287"/>
                  </a:cubicBezTo>
                  <a:cubicBezTo>
                    <a:pt x="171" y="373"/>
                    <a:pt x="171" y="373"/>
                    <a:pt x="171" y="373"/>
                  </a:cubicBezTo>
                  <a:cubicBezTo>
                    <a:pt x="169" y="374"/>
                    <a:pt x="166" y="375"/>
                    <a:pt x="164" y="375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7197725" y="2395538"/>
              <a:ext cx="203200" cy="231775"/>
            </a:xfrm>
            <a:custGeom>
              <a:avLst/>
              <a:gdLst>
                <a:gd name="T0" fmla="*/ 164 w 328"/>
                <a:gd name="T1" fmla="*/ 376 h 376"/>
                <a:gd name="T2" fmla="*/ 157 w 328"/>
                <a:gd name="T3" fmla="*/ 374 h 376"/>
                <a:gd name="T4" fmla="*/ 7 w 328"/>
                <a:gd name="T5" fmla="*/ 288 h 376"/>
                <a:gd name="T6" fmla="*/ 0 w 328"/>
                <a:gd name="T7" fmla="*/ 275 h 376"/>
                <a:gd name="T8" fmla="*/ 0 w 328"/>
                <a:gd name="T9" fmla="*/ 102 h 376"/>
                <a:gd name="T10" fmla="*/ 15 w 328"/>
                <a:gd name="T11" fmla="*/ 87 h 376"/>
                <a:gd name="T12" fmla="*/ 30 w 328"/>
                <a:gd name="T13" fmla="*/ 102 h 376"/>
                <a:gd name="T14" fmla="*/ 30 w 328"/>
                <a:gd name="T15" fmla="*/ 266 h 376"/>
                <a:gd name="T16" fmla="*/ 164 w 328"/>
                <a:gd name="T17" fmla="*/ 344 h 376"/>
                <a:gd name="T18" fmla="*/ 298 w 328"/>
                <a:gd name="T19" fmla="*/ 266 h 376"/>
                <a:gd name="T20" fmla="*/ 298 w 328"/>
                <a:gd name="T21" fmla="*/ 111 h 376"/>
                <a:gd name="T22" fmla="*/ 157 w 328"/>
                <a:gd name="T23" fmla="*/ 29 h 376"/>
                <a:gd name="T24" fmla="*/ 151 w 328"/>
                <a:gd name="T25" fmla="*/ 9 h 376"/>
                <a:gd name="T26" fmla="*/ 171 w 328"/>
                <a:gd name="T27" fmla="*/ 4 h 376"/>
                <a:gd name="T28" fmla="*/ 321 w 328"/>
                <a:gd name="T29" fmla="*/ 89 h 376"/>
                <a:gd name="T30" fmla="*/ 328 w 328"/>
                <a:gd name="T31" fmla="*/ 102 h 376"/>
                <a:gd name="T32" fmla="*/ 328 w 328"/>
                <a:gd name="T33" fmla="*/ 275 h 376"/>
                <a:gd name="T34" fmla="*/ 321 w 328"/>
                <a:gd name="T35" fmla="*/ 288 h 376"/>
                <a:gd name="T36" fmla="*/ 171 w 328"/>
                <a:gd name="T37" fmla="*/ 374 h 376"/>
                <a:gd name="T38" fmla="*/ 164 w 328"/>
                <a:gd name="T3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8" h="376">
                  <a:moveTo>
                    <a:pt x="164" y="376"/>
                  </a:moveTo>
                  <a:cubicBezTo>
                    <a:pt x="161" y="376"/>
                    <a:pt x="159" y="375"/>
                    <a:pt x="157" y="374"/>
                  </a:cubicBezTo>
                  <a:cubicBezTo>
                    <a:pt x="7" y="288"/>
                    <a:pt x="7" y="288"/>
                    <a:pt x="7" y="288"/>
                  </a:cubicBezTo>
                  <a:cubicBezTo>
                    <a:pt x="3" y="285"/>
                    <a:pt x="0" y="280"/>
                    <a:pt x="0" y="27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94"/>
                    <a:pt x="7" y="87"/>
                    <a:pt x="15" y="87"/>
                  </a:cubicBezTo>
                  <a:cubicBezTo>
                    <a:pt x="23" y="87"/>
                    <a:pt x="30" y="94"/>
                    <a:pt x="30" y="102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298" y="266"/>
                    <a:pt x="298" y="266"/>
                    <a:pt x="298" y="266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0" y="25"/>
                    <a:pt x="147" y="16"/>
                    <a:pt x="151" y="9"/>
                  </a:cubicBezTo>
                  <a:cubicBezTo>
                    <a:pt x="155" y="2"/>
                    <a:pt x="164" y="0"/>
                    <a:pt x="171" y="4"/>
                  </a:cubicBezTo>
                  <a:cubicBezTo>
                    <a:pt x="321" y="89"/>
                    <a:pt x="321" y="89"/>
                    <a:pt x="321" y="89"/>
                  </a:cubicBezTo>
                  <a:cubicBezTo>
                    <a:pt x="325" y="92"/>
                    <a:pt x="328" y="97"/>
                    <a:pt x="328" y="102"/>
                  </a:cubicBezTo>
                  <a:cubicBezTo>
                    <a:pt x="328" y="275"/>
                    <a:pt x="328" y="275"/>
                    <a:pt x="328" y="275"/>
                  </a:cubicBezTo>
                  <a:cubicBezTo>
                    <a:pt x="328" y="280"/>
                    <a:pt x="325" y="285"/>
                    <a:pt x="321" y="288"/>
                  </a:cubicBezTo>
                  <a:cubicBezTo>
                    <a:pt x="171" y="374"/>
                    <a:pt x="171" y="374"/>
                    <a:pt x="171" y="374"/>
                  </a:cubicBezTo>
                  <a:cubicBezTo>
                    <a:pt x="169" y="375"/>
                    <a:pt x="167" y="376"/>
                    <a:pt x="164" y="37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7334250" y="2630488"/>
              <a:ext cx="203200" cy="231775"/>
            </a:xfrm>
            <a:custGeom>
              <a:avLst/>
              <a:gdLst>
                <a:gd name="T0" fmla="*/ 164 w 328"/>
                <a:gd name="T1" fmla="*/ 376 h 376"/>
                <a:gd name="T2" fmla="*/ 151 w 328"/>
                <a:gd name="T3" fmla="*/ 369 h 376"/>
                <a:gd name="T4" fmla="*/ 156 w 328"/>
                <a:gd name="T5" fmla="*/ 348 h 376"/>
                <a:gd name="T6" fmla="*/ 298 w 328"/>
                <a:gd name="T7" fmla="*/ 266 h 376"/>
                <a:gd name="T8" fmla="*/ 298 w 328"/>
                <a:gd name="T9" fmla="*/ 111 h 376"/>
                <a:gd name="T10" fmla="*/ 164 w 328"/>
                <a:gd name="T11" fmla="*/ 33 h 376"/>
                <a:gd name="T12" fmla="*/ 30 w 328"/>
                <a:gd name="T13" fmla="*/ 111 h 376"/>
                <a:gd name="T14" fmla="*/ 30 w 328"/>
                <a:gd name="T15" fmla="*/ 275 h 376"/>
                <a:gd name="T16" fmla="*/ 15 w 328"/>
                <a:gd name="T17" fmla="*/ 290 h 376"/>
                <a:gd name="T18" fmla="*/ 0 w 328"/>
                <a:gd name="T19" fmla="*/ 275 h 376"/>
                <a:gd name="T20" fmla="*/ 0 w 328"/>
                <a:gd name="T21" fmla="*/ 102 h 376"/>
                <a:gd name="T22" fmla="*/ 7 w 328"/>
                <a:gd name="T23" fmla="*/ 89 h 376"/>
                <a:gd name="T24" fmla="*/ 156 w 328"/>
                <a:gd name="T25" fmla="*/ 3 h 376"/>
                <a:gd name="T26" fmla="*/ 171 w 328"/>
                <a:gd name="T27" fmla="*/ 3 h 376"/>
                <a:gd name="T28" fmla="*/ 320 w 328"/>
                <a:gd name="T29" fmla="*/ 89 h 376"/>
                <a:gd name="T30" fmla="*/ 328 w 328"/>
                <a:gd name="T31" fmla="*/ 102 h 376"/>
                <a:gd name="T32" fmla="*/ 328 w 328"/>
                <a:gd name="T33" fmla="*/ 275 h 376"/>
                <a:gd name="T34" fmla="*/ 320 w 328"/>
                <a:gd name="T35" fmla="*/ 288 h 376"/>
                <a:gd name="T36" fmla="*/ 171 w 328"/>
                <a:gd name="T37" fmla="*/ 374 h 376"/>
                <a:gd name="T38" fmla="*/ 164 w 328"/>
                <a:gd name="T3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8" h="376">
                  <a:moveTo>
                    <a:pt x="164" y="376"/>
                  </a:moveTo>
                  <a:cubicBezTo>
                    <a:pt x="159" y="376"/>
                    <a:pt x="154" y="373"/>
                    <a:pt x="151" y="369"/>
                  </a:cubicBezTo>
                  <a:cubicBezTo>
                    <a:pt x="147" y="362"/>
                    <a:pt x="149" y="353"/>
                    <a:pt x="156" y="348"/>
                  </a:cubicBezTo>
                  <a:cubicBezTo>
                    <a:pt x="298" y="266"/>
                    <a:pt x="298" y="266"/>
                    <a:pt x="298" y="266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83"/>
                    <a:pt x="23" y="290"/>
                    <a:pt x="15" y="290"/>
                  </a:cubicBezTo>
                  <a:cubicBezTo>
                    <a:pt x="6" y="290"/>
                    <a:pt x="0" y="283"/>
                    <a:pt x="0" y="27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97"/>
                    <a:pt x="3" y="92"/>
                    <a:pt x="7" y="89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61" y="0"/>
                    <a:pt x="167" y="0"/>
                    <a:pt x="171" y="3"/>
                  </a:cubicBezTo>
                  <a:cubicBezTo>
                    <a:pt x="320" y="89"/>
                    <a:pt x="320" y="89"/>
                    <a:pt x="320" y="89"/>
                  </a:cubicBezTo>
                  <a:cubicBezTo>
                    <a:pt x="325" y="92"/>
                    <a:pt x="328" y="97"/>
                    <a:pt x="328" y="102"/>
                  </a:cubicBezTo>
                  <a:cubicBezTo>
                    <a:pt x="328" y="275"/>
                    <a:pt x="328" y="275"/>
                    <a:pt x="328" y="275"/>
                  </a:cubicBezTo>
                  <a:cubicBezTo>
                    <a:pt x="328" y="280"/>
                    <a:pt x="325" y="285"/>
                    <a:pt x="320" y="288"/>
                  </a:cubicBezTo>
                  <a:cubicBezTo>
                    <a:pt x="171" y="374"/>
                    <a:pt x="171" y="374"/>
                    <a:pt x="171" y="374"/>
                  </a:cubicBezTo>
                  <a:cubicBezTo>
                    <a:pt x="169" y="376"/>
                    <a:pt x="166" y="376"/>
                    <a:pt x="164" y="37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Freeform 45"/>
            <p:cNvSpPr/>
            <p:nvPr/>
          </p:nvSpPr>
          <p:spPr bwMode="auto">
            <a:xfrm>
              <a:off x="7381875" y="2482850"/>
              <a:ext cx="77787" cy="19050"/>
            </a:xfrm>
            <a:custGeom>
              <a:avLst/>
              <a:gdLst>
                <a:gd name="T0" fmla="*/ 109 w 124"/>
                <a:gd name="T1" fmla="*/ 30 h 30"/>
                <a:gd name="T2" fmla="*/ 15 w 124"/>
                <a:gd name="T3" fmla="*/ 30 h 30"/>
                <a:gd name="T4" fmla="*/ 0 w 124"/>
                <a:gd name="T5" fmla="*/ 15 h 30"/>
                <a:gd name="T6" fmla="*/ 15 w 124"/>
                <a:gd name="T7" fmla="*/ 0 h 30"/>
                <a:gd name="T8" fmla="*/ 109 w 124"/>
                <a:gd name="T9" fmla="*/ 0 h 30"/>
                <a:gd name="T10" fmla="*/ 124 w 124"/>
                <a:gd name="T11" fmla="*/ 15 h 30"/>
                <a:gd name="T12" fmla="*/ 109 w 124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0">
                  <a:moveTo>
                    <a:pt x="109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8" y="0"/>
                    <a:pt x="124" y="7"/>
                    <a:pt x="124" y="15"/>
                  </a:cubicBezTo>
                  <a:cubicBezTo>
                    <a:pt x="124" y="23"/>
                    <a:pt x="118" y="30"/>
                    <a:pt x="109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Freeform 46"/>
            <p:cNvSpPr/>
            <p:nvPr/>
          </p:nvSpPr>
          <p:spPr bwMode="auto">
            <a:xfrm>
              <a:off x="7412038" y="2520950"/>
              <a:ext cx="76200" cy="19050"/>
            </a:xfrm>
            <a:custGeom>
              <a:avLst/>
              <a:gdLst>
                <a:gd name="T0" fmla="*/ 109 w 123"/>
                <a:gd name="T1" fmla="*/ 30 h 30"/>
                <a:gd name="T2" fmla="*/ 14 w 123"/>
                <a:gd name="T3" fmla="*/ 30 h 30"/>
                <a:gd name="T4" fmla="*/ 0 w 123"/>
                <a:gd name="T5" fmla="*/ 15 h 30"/>
                <a:gd name="T6" fmla="*/ 14 w 123"/>
                <a:gd name="T7" fmla="*/ 0 h 30"/>
                <a:gd name="T8" fmla="*/ 109 w 123"/>
                <a:gd name="T9" fmla="*/ 0 h 30"/>
                <a:gd name="T10" fmla="*/ 123 w 123"/>
                <a:gd name="T11" fmla="*/ 15 h 30"/>
                <a:gd name="T12" fmla="*/ 109 w 12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9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7" y="0"/>
                    <a:pt x="123" y="7"/>
                    <a:pt x="123" y="15"/>
                  </a:cubicBezTo>
                  <a:cubicBezTo>
                    <a:pt x="123" y="23"/>
                    <a:pt x="117" y="30"/>
                    <a:pt x="109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Freeform 47"/>
            <p:cNvSpPr/>
            <p:nvPr/>
          </p:nvSpPr>
          <p:spPr bwMode="auto">
            <a:xfrm>
              <a:off x="7454900" y="2597150"/>
              <a:ext cx="49212" cy="69850"/>
            </a:xfrm>
            <a:custGeom>
              <a:avLst/>
              <a:gdLst>
                <a:gd name="T0" fmla="*/ 17 w 81"/>
                <a:gd name="T1" fmla="*/ 114 h 114"/>
                <a:gd name="T2" fmla="*/ 9 w 81"/>
                <a:gd name="T3" fmla="*/ 112 h 114"/>
                <a:gd name="T4" fmla="*/ 4 w 81"/>
                <a:gd name="T5" fmla="*/ 91 h 114"/>
                <a:gd name="T6" fmla="*/ 51 w 81"/>
                <a:gd name="T7" fmla="*/ 9 h 114"/>
                <a:gd name="T8" fmla="*/ 71 w 81"/>
                <a:gd name="T9" fmla="*/ 4 h 114"/>
                <a:gd name="T10" fmla="*/ 77 w 81"/>
                <a:gd name="T11" fmla="*/ 24 h 114"/>
                <a:gd name="T12" fmla="*/ 30 w 81"/>
                <a:gd name="T13" fmla="*/ 106 h 114"/>
                <a:gd name="T14" fmla="*/ 17 w 81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14">
                  <a:moveTo>
                    <a:pt x="17" y="114"/>
                  </a:moveTo>
                  <a:cubicBezTo>
                    <a:pt x="14" y="114"/>
                    <a:pt x="12" y="113"/>
                    <a:pt x="9" y="112"/>
                  </a:cubicBezTo>
                  <a:cubicBezTo>
                    <a:pt x="2" y="108"/>
                    <a:pt x="0" y="98"/>
                    <a:pt x="4" y="91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2"/>
                    <a:pt x="64" y="0"/>
                    <a:pt x="71" y="4"/>
                  </a:cubicBezTo>
                  <a:cubicBezTo>
                    <a:pt x="78" y="8"/>
                    <a:pt x="81" y="17"/>
                    <a:pt x="77" y="2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27" y="111"/>
                    <a:pt x="22" y="114"/>
                    <a:pt x="17" y="114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Freeform 48"/>
            <p:cNvSpPr/>
            <p:nvPr/>
          </p:nvSpPr>
          <p:spPr bwMode="auto">
            <a:xfrm>
              <a:off x="7502525" y="2590800"/>
              <a:ext cx="49212" cy="69850"/>
            </a:xfrm>
            <a:custGeom>
              <a:avLst/>
              <a:gdLst>
                <a:gd name="T0" fmla="*/ 17 w 81"/>
                <a:gd name="T1" fmla="*/ 114 h 114"/>
                <a:gd name="T2" fmla="*/ 9 w 81"/>
                <a:gd name="T3" fmla="*/ 112 h 114"/>
                <a:gd name="T4" fmla="*/ 4 w 81"/>
                <a:gd name="T5" fmla="*/ 92 h 114"/>
                <a:gd name="T6" fmla="*/ 51 w 81"/>
                <a:gd name="T7" fmla="*/ 10 h 114"/>
                <a:gd name="T8" fmla="*/ 71 w 81"/>
                <a:gd name="T9" fmla="*/ 4 h 114"/>
                <a:gd name="T10" fmla="*/ 77 w 81"/>
                <a:gd name="T11" fmla="*/ 25 h 114"/>
                <a:gd name="T12" fmla="*/ 29 w 81"/>
                <a:gd name="T13" fmla="*/ 107 h 114"/>
                <a:gd name="T14" fmla="*/ 17 w 81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14">
                  <a:moveTo>
                    <a:pt x="17" y="114"/>
                  </a:moveTo>
                  <a:cubicBezTo>
                    <a:pt x="14" y="114"/>
                    <a:pt x="12" y="113"/>
                    <a:pt x="9" y="112"/>
                  </a:cubicBezTo>
                  <a:cubicBezTo>
                    <a:pt x="2" y="108"/>
                    <a:pt x="0" y="99"/>
                    <a:pt x="4" y="9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5" y="3"/>
                    <a:pt x="64" y="0"/>
                    <a:pt x="71" y="4"/>
                  </a:cubicBezTo>
                  <a:cubicBezTo>
                    <a:pt x="78" y="8"/>
                    <a:pt x="81" y="17"/>
                    <a:pt x="77" y="25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7" y="111"/>
                    <a:pt x="22" y="114"/>
                    <a:pt x="17" y="114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Freeform 49"/>
            <p:cNvSpPr/>
            <p:nvPr/>
          </p:nvSpPr>
          <p:spPr bwMode="auto">
            <a:xfrm>
              <a:off x="7334250" y="2614613"/>
              <a:ext cx="49212" cy="71438"/>
            </a:xfrm>
            <a:custGeom>
              <a:avLst/>
              <a:gdLst>
                <a:gd name="T0" fmla="*/ 64 w 81"/>
                <a:gd name="T1" fmla="*/ 114 h 114"/>
                <a:gd name="T2" fmla="*/ 51 w 81"/>
                <a:gd name="T3" fmla="*/ 107 h 114"/>
                <a:gd name="T4" fmla="*/ 4 w 81"/>
                <a:gd name="T5" fmla="*/ 25 h 114"/>
                <a:gd name="T6" fmla="*/ 9 w 81"/>
                <a:gd name="T7" fmla="*/ 4 h 114"/>
                <a:gd name="T8" fmla="*/ 29 w 81"/>
                <a:gd name="T9" fmla="*/ 10 h 114"/>
                <a:gd name="T10" fmla="*/ 77 w 81"/>
                <a:gd name="T11" fmla="*/ 92 h 114"/>
                <a:gd name="T12" fmla="*/ 71 w 81"/>
                <a:gd name="T13" fmla="*/ 112 h 114"/>
                <a:gd name="T14" fmla="*/ 64 w 81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14">
                  <a:moveTo>
                    <a:pt x="64" y="114"/>
                  </a:moveTo>
                  <a:cubicBezTo>
                    <a:pt x="59" y="114"/>
                    <a:pt x="54" y="111"/>
                    <a:pt x="51" y="10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18"/>
                    <a:pt x="2" y="9"/>
                    <a:pt x="9" y="4"/>
                  </a:cubicBezTo>
                  <a:cubicBezTo>
                    <a:pt x="16" y="0"/>
                    <a:pt x="25" y="3"/>
                    <a:pt x="29" y="10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81" y="99"/>
                    <a:pt x="78" y="108"/>
                    <a:pt x="71" y="112"/>
                  </a:cubicBezTo>
                  <a:cubicBezTo>
                    <a:pt x="69" y="114"/>
                    <a:pt x="66" y="114"/>
                    <a:pt x="64" y="114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Freeform 50"/>
            <p:cNvSpPr/>
            <p:nvPr/>
          </p:nvSpPr>
          <p:spPr bwMode="auto">
            <a:xfrm>
              <a:off x="7351713" y="2571750"/>
              <a:ext cx="49212" cy="69850"/>
            </a:xfrm>
            <a:custGeom>
              <a:avLst/>
              <a:gdLst>
                <a:gd name="T0" fmla="*/ 64 w 81"/>
                <a:gd name="T1" fmla="*/ 114 h 114"/>
                <a:gd name="T2" fmla="*/ 51 w 81"/>
                <a:gd name="T3" fmla="*/ 106 h 114"/>
                <a:gd name="T4" fmla="*/ 4 w 81"/>
                <a:gd name="T5" fmla="*/ 24 h 114"/>
                <a:gd name="T6" fmla="*/ 10 w 81"/>
                <a:gd name="T7" fmla="*/ 4 h 114"/>
                <a:gd name="T8" fmla="*/ 30 w 81"/>
                <a:gd name="T9" fmla="*/ 9 h 114"/>
                <a:gd name="T10" fmla="*/ 77 w 81"/>
                <a:gd name="T11" fmla="*/ 91 h 114"/>
                <a:gd name="T12" fmla="*/ 72 w 81"/>
                <a:gd name="T13" fmla="*/ 112 h 114"/>
                <a:gd name="T14" fmla="*/ 64 w 81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14">
                  <a:moveTo>
                    <a:pt x="64" y="114"/>
                  </a:moveTo>
                  <a:cubicBezTo>
                    <a:pt x="59" y="114"/>
                    <a:pt x="54" y="111"/>
                    <a:pt x="51" y="10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17"/>
                    <a:pt x="3" y="8"/>
                    <a:pt x="10" y="4"/>
                  </a:cubicBezTo>
                  <a:cubicBezTo>
                    <a:pt x="17" y="0"/>
                    <a:pt x="26" y="2"/>
                    <a:pt x="30" y="9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81" y="98"/>
                    <a:pt x="79" y="107"/>
                    <a:pt x="72" y="112"/>
                  </a:cubicBezTo>
                  <a:cubicBezTo>
                    <a:pt x="69" y="113"/>
                    <a:pt x="67" y="114"/>
                    <a:pt x="64" y="114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Freeform 51"/>
            <p:cNvSpPr/>
            <p:nvPr/>
          </p:nvSpPr>
          <p:spPr bwMode="auto">
            <a:xfrm>
              <a:off x="7231063" y="2414588"/>
              <a:ext cx="44450" cy="33338"/>
            </a:xfrm>
            <a:custGeom>
              <a:avLst/>
              <a:gdLst>
                <a:gd name="T0" fmla="*/ 17 w 74"/>
                <a:gd name="T1" fmla="*/ 54 h 54"/>
                <a:gd name="T2" fmla="*/ 4 w 74"/>
                <a:gd name="T3" fmla="*/ 47 h 54"/>
                <a:gd name="T4" fmla="*/ 10 w 74"/>
                <a:gd name="T5" fmla="*/ 27 h 54"/>
                <a:gd name="T6" fmla="*/ 50 w 74"/>
                <a:gd name="T7" fmla="*/ 4 h 54"/>
                <a:gd name="T8" fmla="*/ 70 w 74"/>
                <a:gd name="T9" fmla="*/ 10 h 54"/>
                <a:gd name="T10" fmla="*/ 64 w 74"/>
                <a:gd name="T11" fmla="*/ 30 h 54"/>
                <a:gd name="T12" fmla="*/ 24 w 74"/>
                <a:gd name="T13" fmla="*/ 53 h 54"/>
                <a:gd name="T14" fmla="*/ 17 w 74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4">
                  <a:moveTo>
                    <a:pt x="17" y="54"/>
                  </a:moveTo>
                  <a:cubicBezTo>
                    <a:pt x="12" y="54"/>
                    <a:pt x="7" y="52"/>
                    <a:pt x="4" y="47"/>
                  </a:cubicBezTo>
                  <a:cubicBezTo>
                    <a:pt x="0" y="40"/>
                    <a:pt x="3" y="31"/>
                    <a:pt x="10" y="27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7" y="0"/>
                    <a:pt x="66" y="2"/>
                    <a:pt x="70" y="10"/>
                  </a:cubicBezTo>
                  <a:cubicBezTo>
                    <a:pt x="74" y="17"/>
                    <a:pt x="72" y="26"/>
                    <a:pt x="64" y="30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54"/>
                    <a:pt x="19" y="54"/>
                    <a:pt x="17" y="54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Freeform 52"/>
            <p:cNvSpPr/>
            <p:nvPr/>
          </p:nvSpPr>
          <p:spPr bwMode="auto">
            <a:xfrm>
              <a:off x="7654925" y="2487613"/>
              <a:ext cx="17462" cy="47625"/>
            </a:xfrm>
            <a:custGeom>
              <a:avLst/>
              <a:gdLst>
                <a:gd name="T0" fmla="*/ 15 w 30"/>
                <a:gd name="T1" fmla="*/ 76 h 76"/>
                <a:gd name="T2" fmla="*/ 0 w 30"/>
                <a:gd name="T3" fmla="*/ 61 h 76"/>
                <a:gd name="T4" fmla="*/ 0 w 30"/>
                <a:gd name="T5" fmla="*/ 15 h 76"/>
                <a:gd name="T6" fmla="*/ 15 w 30"/>
                <a:gd name="T7" fmla="*/ 0 h 76"/>
                <a:gd name="T8" fmla="*/ 30 w 30"/>
                <a:gd name="T9" fmla="*/ 15 h 76"/>
                <a:gd name="T10" fmla="*/ 30 w 30"/>
                <a:gd name="T11" fmla="*/ 61 h 76"/>
                <a:gd name="T12" fmla="*/ 15 w 30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6">
                  <a:moveTo>
                    <a:pt x="15" y="76"/>
                  </a:moveTo>
                  <a:cubicBezTo>
                    <a:pt x="7" y="76"/>
                    <a:pt x="0" y="69"/>
                    <a:pt x="0" y="6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9"/>
                    <a:pt x="23" y="76"/>
                    <a:pt x="15" y="7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Freeform 53"/>
            <p:cNvSpPr/>
            <p:nvPr/>
          </p:nvSpPr>
          <p:spPr bwMode="auto">
            <a:xfrm>
              <a:off x="7366000" y="2808288"/>
              <a:ext cx="46037" cy="34925"/>
            </a:xfrm>
            <a:custGeom>
              <a:avLst/>
              <a:gdLst>
                <a:gd name="T0" fmla="*/ 57 w 74"/>
                <a:gd name="T1" fmla="*/ 56 h 56"/>
                <a:gd name="T2" fmla="*/ 49 w 74"/>
                <a:gd name="T3" fmla="*/ 54 h 56"/>
                <a:gd name="T4" fmla="*/ 9 w 74"/>
                <a:gd name="T5" fmla="*/ 30 h 56"/>
                <a:gd name="T6" fmla="*/ 4 w 74"/>
                <a:gd name="T7" fmla="*/ 10 h 56"/>
                <a:gd name="T8" fmla="*/ 24 w 74"/>
                <a:gd name="T9" fmla="*/ 5 h 56"/>
                <a:gd name="T10" fmla="*/ 64 w 74"/>
                <a:gd name="T11" fmla="*/ 28 h 56"/>
                <a:gd name="T12" fmla="*/ 70 w 74"/>
                <a:gd name="T13" fmla="*/ 48 h 56"/>
                <a:gd name="T14" fmla="*/ 57 w 74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6">
                  <a:moveTo>
                    <a:pt x="57" y="56"/>
                  </a:moveTo>
                  <a:cubicBezTo>
                    <a:pt x="54" y="56"/>
                    <a:pt x="52" y="55"/>
                    <a:pt x="49" y="54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" y="26"/>
                    <a:pt x="0" y="17"/>
                    <a:pt x="4" y="10"/>
                  </a:cubicBezTo>
                  <a:cubicBezTo>
                    <a:pt x="8" y="3"/>
                    <a:pt x="17" y="0"/>
                    <a:pt x="24" y="5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1" y="32"/>
                    <a:pt x="74" y="41"/>
                    <a:pt x="70" y="48"/>
                  </a:cubicBezTo>
                  <a:cubicBezTo>
                    <a:pt x="67" y="53"/>
                    <a:pt x="62" y="56"/>
                    <a:pt x="57" y="56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44" name="Группа 43"/>
          <p:cNvGrpSpPr>
            <a:grpSpLocks noChangeAspect="1"/>
          </p:cNvGrpSpPr>
          <p:nvPr/>
        </p:nvGrpSpPr>
        <p:grpSpPr>
          <a:xfrm>
            <a:off x="382416" y="2453281"/>
            <a:ext cx="320118" cy="288000"/>
            <a:chOff x="6513513" y="3100388"/>
            <a:chExt cx="474662" cy="427038"/>
          </a:xfrm>
        </p:grpSpPr>
        <p:sp>
          <p:nvSpPr>
            <p:cNvPr id="45" name="Freeform 78"/>
            <p:cNvSpPr>
              <a:spLocks noEditPoints="1"/>
            </p:cNvSpPr>
            <p:nvPr/>
          </p:nvSpPr>
          <p:spPr bwMode="auto">
            <a:xfrm>
              <a:off x="6869113" y="3254375"/>
              <a:ext cx="119062" cy="11906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30 h 192"/>
                <a:gd name="T12" fmla="*/ 30 w 192"/>
                <a:gd name="T13" fmla="*/ 96 h 192"/>
                <a:gd name="T14" fmla="*/ 96 w 192"/>
                <a:gd name="T15" fmla="*/ 163 h 192"/>
                <a:gd name="T16" fmla="*/ 162 w 192"/>
                <a:gd name="T17" fmla="*/ 96 h 192"/>
                <a:gd name="T18" fmla="*/ 96 w 192"/>
                <a:gd name="T19" fmla="*/ 3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50" y="0"/>
                    <a:pt x="192" y="42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30"/>
                  </a:moveTo>
                  <a:cubicBezTo>
                    <a:pt x="59" y="30"/>
                    <a:pt x="30" y="60"/>
                    <a:pt x="30" y="96"/>
                  </a:cubicBezTo>
                  <a:cubicBezTo>
                    <a:pt x="30" y="133"/>
                    <a:pt x="59" y="163"/>
                    <a:pt x="96" y="163"/>
                  </a:cubicBezTo>
                  <a:cubicBezTo>
                    <a:pt x="132" y="163"/>
                    <a:pt x="162" y="133"/>
                    <a:pt x="162" y="96"/>
                  </a:cubicBezTo>
                  <a:cubicBezTo>
                    <a:pt x="162" y="59"/>
                    <a:pt x="133" y="30"/>
                    <a:pt x="96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Freeform 79"/>
            <p:cNvSpPr/>
            <p:nvPr/>
          </p:nvSpPr>
          <p:spPr bwMode="auto">
            <a:xfrm>
              <a:off x="6896100" y="3281363"/>
              <a:ext cx="42862" cy="41275"/>
            </a:xfrm>
            <a:custGeom>
              <a:avLst/>
              <a:gdLst>
                <a:gd name="T0" fmla="*/ 15 w 70"/>
                <a:gd name="T1" fmla="*/ 69 h 69"/>
                <a:gd name="T2" fmla="*/ 0 w 70"/>
                <a:gd name="T3" fmla="*/ 54 h 69"/>
                <a:gd name="T4" fmla="*/ 54 w 70"/>
                <a:gd name="T5" fmla="*/ 0 h 69"/>
                <a:gd name="T6" fmla="*/ 70 w 70"/>
                <a:gd name="T7" fmla="*/ 15 h 69"/>
                <a:gd name="T8" fmla="*/ 56 w 70"/>
                <a:gd name="T9" fmla="*/ 30 h 69"/>
                <a:gd name="T10" fmla="*/ 29 w 70"/>
                <a:gd name="T11" fmla="*/ 54 h 69"/>
                <a:gd name="T12" fmla="*/ 15 w 7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9">
                  <a:moveTo>
                    <a:pt x="15" y="69"/>
                  </a:moveTo>
                  <a:cubicBezTo>
                    <a:pt x="6" y="69"/>
                    <a:pt x="0" y="63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70" y="7"/>
                    <a:pt x="70" y="15"/>
                  </a:cubicBezTo>
                  <a:cubicBezTo>
                    <a:pt x="70" y="23"/>
                    <a:pt x="64" y="30"/>
                    <a:pt x="56" y="30"/>
                  </a:cubicBezTo>
                  <a:cubicBezTo>
                    <a:pt x="40" y="30"/>
                    <a:pt x="29" y="41"/>
                    <a:pt x="29" y="54"/>
                  </a:cubicBezTo>
                  <a:cubicBezTo>
                    <a:pt x="29" y="63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6513513" y="3254375"/>
              <a:ext cx="119062" cy="119063"/>
            </a:xfrm>
            <a:custGeom>
              <a:avLst/>
              <a:gdLst>
                <a:gd name="T0" fmla="*/ 95 w 191"/>
                <a:gd name="T1" fmla="*/ 192 h 192"/>
                <a:gd name="T2" fmla="*/ 0 w 191"/>
                <a:gd name="T3" fmla="*/ 96 h 192"/>
                <a:gd name="T4" fmla="*/ 95 w 191"/>
                <a:gd name="T5" fmla="*/ 0 h 192"/>
                <a:gd name="T6" fmla="*/ 191 w 191"/>
                <a:gd name="T7" fmla="*/ 96 h 192"/>
                <a:gd name="T8" fmla="*/ 95 w 191"/>
                <a:gd name="T9" fmla="*/ 192 h 192"/>
                <a:gd name="T10" fmla="*/ 95 w 191"/>
                <a:gd name="T11" fmla="*/ 30 h 192"/>
                <a:gd name="T12" fmla="*/ 30 w 191"/>
                <a:gd name="T13" fmla="*/ 96 h 192"/>
                <a:gd name="T14" fmla="*/ 95 w 191"/>
                <a:gd name="T15" fmla="*/ 163 h 192"/>
                <a:gd name="T16" fmla="*/ 162 w 191"/>
                <a:gd name="T17" fmla="*/ 96 h 192"/>
                <a:gd name="T18" fmla="*/ 95 w 191"/>
                <a:gd name="T19" fmla="*/ 3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192">
                  <a:moveTo>
                    <a:pt x="95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2"/>
                    <a:pt x="42" y="0"/>
                    <a:pt x="95" y="0"/>
                  </a:cubicBezTo>
                  <a:cubicBezTo>
                    <a:pt x="149" y="0"/>
                    <a:pt x="191" y="42"/>
                    <a:pt x="191" y="96"/>
                  </a:cubicBezTo>
                  <a:cubicBezTo>
                    <a:pt x="191" y="149"/>
                    <a:pt x="148" y="192"/>
                    <a:pt x="95" y="192"/>
                  </a:cubicBezTo>
                  <a:close/>
                  <a:moveTo>
                    <a:pt x="95" y="30"/>
                  </a:moveTo>
                  <a:cubicBezTo>
                    <a:pt x="59" y="30"/>
                    <a:pt x="30" y="59"/>
                    <a:pt x="30" y="96"/>
                  </a:cubicBezTo>
                  <a:cubicBezTo>
                    <a:pt x="30" y="133"/>
                    <a:pt x="59" y="163"/>
                    <a:pt x="95" y="163"/>
                  </a:cubicBezTo>
                  <a:cubicBezTo>
                    <a:pt x="132" y="163"/>
                    <a:pt x="162" y="133"/>
                    <a:pt x="162" y="96"/>
                  </a:cubicBezTo>
                  <a:cubicBezTo>
                    <a:pt x="162" y="59"/>
                    <a:pt x="132" y="30"/>
                    <a:pt x="95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Freeform 81"/>
            <p:cNvSpPr/>
            <p:nvPr/>
          </p:nvSpPr>
          <p:spPr bwMode="auto">
            <a:xfrm>
              <a:off x="6538913" y="3281363"/>
              <a:ext cx="42862" cy="41275"/>
            </a:xfrm>
            <a:custGeom>
              <a:avLst/>
              <a:gdLst>
                <a:gd name="T0" fmla="*/ 15 w 70"/>
                <a:gd name="T1" fmla="*/ 69 h 69"/>
                <a:gd name="T2" fmla="*/ 0 w 70"/>
                <a:gd name="T3" fmla="*/ 54 h 69"/>
                <a:gd name="T4" fmla="*/ 54 w 70"/>
                <a:gd name="T5" fmla="*/ 0 h 69"/>
                <a:gd name="T6" fmla="*/ 70 w 70"/>
                <a:gd name="T7" fmla="*/ 15 h 69"/>
                <a:gd name="T8" fmla="*/ 56 w 70"/>
                <a:gd name="T9" fmla="*/ 30 h 69"/>
                <a:gd name="T10" fmla="*/ 30 w 70"/>
                <a:gd name="T11" fmla="*/ 54 h 69"/>
                <a:gd name="T12" fmla="*/ 15 w 7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9">
                  <a:moveTo>
                    <a:pt x="15" y="69"/>
                  </a:moveTo>
                  <a:cubicBezTo>
                    <a:pt x="7" y="69"/>
                    <a:pt x="0" y="63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70" y="7"/>
                    <a:pt x="70" y="15"/>
                  </a:cubicBezTo>
                  <a:cubicBezTo>
                    <a:pt x="70" y="23"/>
                    <a:pt x="64" y="30"/>
                    <a:pt x="56" y="30"/>
                  </a:cubicBezTo>
                  <a:cubicBezTo>
                    <a:pt x="41" y="30"/>
                    <a:pt x="30" y="41"/>
                    <a:pt x="30" y="54"/>
                  </a:cubicBezTo>
                  <a:cubicBezTo>
                    <a:pt x="30" y="63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Freeform 82"/>
            <p:cNvSpPr>
              <a:spLocks noEditPoints="1"/>
            </p:cNvSpPr>
            <p:nvPr/>
          </p:nvSpPr>
          <p:spPr bwMode="auto">
            <a:xfrm>
              <a:off x="6780213" y="3100388"/>
              <a:ext cx="119062" cy="119063"/>
            </a:xfrm>
            <a:custGeom>
              <a:avLst/>
              <a:gdLst>
                <a:gd name="T0" fmla="*/ 96 w 192"/>
                <a:gd name="T1" fmla="*/ 191 h 191"/>
                <a:gd name="T2" fmla="*/ 0 w 192"/>
                <a:gd name="T3" fmla="*/ 95 h 191"/>
                <a:gd name="T4" fmla="*/ 96 w 192"/>
                <a:gd name="T5" fmla="*/ 0 h 191"/>
                <a:gd name="T6" fmla="*/ 192 w 192"/>
                <a:gd name="T7" fmla="*/ 95 h 191"/>
                <a:gd name="T8" fmla="*/ 96 w 192"/>
                <a:gd name="T9" fmla="*/ 191 h 191"/>
                <a:gd name="T10" fmla="*/ 96 w 192"/>
                <a:gd name="T11" fmla="*/ 29 h 191"/>
                <a:gd name="T12" fmla="*/ 30 w 192"/>
                <a:gd name="T13" fmla="*/ 95 h 191"/>
                <a:gd name="T14" fmla="*/ 96 w 192"/>
                <a:gd name="T15" fmla="*/ 161 h 191"/>
                <a:gd name="T16" fmla="*/ 162 w 192"/>
                <a:gd name="T17" fmla="*/ 95 h 191"/>
                <a:gd name="T18" fmla="*/ 96 w 192"/>
                <a:gd name="T19" fmla="*/ 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1">
                  <a:moveTo>
                    <a:pt x="96" y="191"/>
                  </a:moveTo>
                  <a:cubicBezTo>
                    <a:pt x="43" y="191"/>
                    <a:pt x="0" y="148"/>
                    <a:pt x="0" y="95"/>
                  </a:cubicBezTo>
                  <a:cubicBezTo>
                    <a:pt x="0" y="42"/>
                    <a:pt x="43" y="0"/>
                    <a:pt x="96" y="0"/>
                  </a:cubicBezTo>
                  <a:cubicBezTo>
                    <a:pt x="149" y="0"/>
                    <a:pt x="192" y="42"/>
                    <a:pt x="192" y="95"/>
                  </a:cubicBezTo>
                  <a:cubicBezTo>
                    <a:pt x="192" y="148"/>
                    <a:pt x="149" y="191"/>
                    <a:pt x="96" y="191"/>
                  </a:cubicBezTo>
                  <a:close/>
                  <a:moveTo>
                    <a:pt x="96" y="29"/>
                  </a:moveTo>
                  <a:cubicBezTo>
                    <a:pt x="59" y="29"/>
                    <a:pt x="30" y="59"/>
                    <a:pt x="30" y="95"/>
                  </a:cubicBezTo>
                  <a:cubicBezTo>
                    <a:pt x="30" y="131"/>
                    <a:pt x="59" y="161"/>
                    <a:pt x="96" y="161"/>
                  </a:cubicBezTo>
                  <a:cubicBezTo>
                    <a:pt x="133" y="161"/>
                    <a:pt x="162" y="131"/>
                    <a:pt x="162" y="95"/>
                  </a:cubicBezTo>
                  <a:cubicBezTo>
                    <a:pt x="162" y="59"/>
                    <a:pt x="133" y="29"/>
                    <a:pt x="96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Freeform 83"/>
            <p:cNvSpPr/>
            <p:nvPr/>
          </p:nvSpPr>
          <p:spPr bwMode="auto">
            <a:xfrm>
              <a:off x="6807200" y="3125788"/>
              <a:ext cx="42862" cy="42863"/>
            </a:xfrm>
            <a:custGeom>
              <a:avLst/>
              <a:gdLst>
                <a:gd name="T0" fmla="*/ 15 w 70"/>
                <a:gd name="T1" fmla="*/ 69 h 69"/>
                <a:gd name="T2" fmla="*/ 0 w 70"/>
                <a:gd name="T3" fmla="*/ 54 h 69"/>
                <a:gd name="T4" fmla="*/ 54 w 70"/>
                <a:gd name="T5" fmla="*/ 0 h 69"/>
                <a:gd name="T6" fmla="*/ 70 w 70"/>
                <a:gd name="T7" fmla="*/ 15 h 69"/>
                <a:gd name="T8" fmla="*/ 56 w 70"/>
                <a:gd name="T9" fmla="*/ 29 h 69"/>
                <a:gd name="T10" fmla="*/ 30 w 70"/>
                <a:gd name="T11" fmla="*/ 54 h 69"/>
                <a:gd name="T12" fmla="*/ 15 w 7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9">
                  <a:moveTo>
                    <a:pt x="15" y="69"/>
                  </a:moveTo>
                  <a:cubicBezTo>
                    <a:pt x="6" y="69"/>
                    <a:pt x="0" y="62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70" y="6"/>
                    <a:pt x="70" y="15"/>
                  </a:cubicBezTo>
                  <a:cubicBezTo>
                    <a:pt x="70" y="23"/>
                    <a:pt x="64" y="29"/>
                    <a:pt x="56" y="29"/>
                  </a:cubicBezTo>
                  <a:cubicBezTo>
                    <a:pt x="41" y="29"/>
                    <a:pt x="30" y="41"/>
                    <a:pt x="30" y="54"/>
                  </a:cubicBezTo>
                  <a:cubicBezTo>
                    <a:pt x="30" y="62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Freeform 84"/>
            <p:cNvSpPr>
              <a:spLocks noEditPoints="1"/>
            </p:cNvSpPr>
            <p:nvPr/>
          </p:nvSpPr>
          <p:spPr bwMode="auto">
            <a:xfrm>
              <a:off x="6602413" y="3100388"/>
              <a:ext cx="119062" cy="119063"/>
            </a:xfrm>
            <a:custGeom>
              <a:avLst/>
              <a:gdLst>
                <a:gd name="T0" fmla="*/ 96 w 192"/>
                <a:gd name="T1" fmla="*/ 191 h 191"/>
                <a:gd name="T2" fmla="*/ 0 w 192"/>
                <a:gd name="T3" fmla="*/ 95 h 191"/>
                <a:gd name="T4" fmla="*/ 96 w 192"/>
                <a:gd name="T5" fmla="*/ 0 h 191"/>
                <a:gd name="T6" fmla="*/ 192 w 192"/>
                <a:gd name="T7" fmla="*/ 95 h 191"/>
                <a:gd name="T8" fmla="*/ 96 w 192"/>
                <a:gd name="T9" fmla="*/ 191 h 191"/>
                <a:gd name="T10" fmla="*/ 96 w 192"/>
                <a:gd name="T11" fmla="*/ 29 h 191"/>
                <a:gd name="T12" fmla="*/ 30 w 192"/>
                <a:gd name="T13" fmla="*/ 95 h 191"/>
                <a:gd name="T14" fmla="*/ 96 w 192"/>
                <a:gd name="T15" fmla="*/ 161 h 191"/>
                <a:gd name="T16" fmla="*/ 162 w 192"/>
                <a:gd name="T17" fmla="*/ 95 h 191"/>
                <a:gd name="T18" fmla="*/ 96 w 192"/>
                <a:gd name="T19" fmla="*/ 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1">
                  <a:moveTo>
                    <a:pt x="96" y="191"/>
                  </a:moveTo>
                  <a:cubicBezTo>
                    <a:pt x="42" y="191"/>
                    <a:pt x="0" y="149"/>
                    <a:pt x="0" y="95"/>
                  </a:cubicBezTo>
                  <a:cubicBezTo>
                    <a:pt x="0" y="42"/>
                    <a:pt x="43" y="0"/>
                    <a:pt x="96" y="0"/>
                  </a:cubicBezTo>
                  <a:cubicBezTo>
                    <a:pt x="149" y="0"/>
                    <a:pt x="192" y="42"/>
                    <a:pt x="192" y="95"/>
                  </a:cubicBezTo>
                  <a:cubicBezTo>
                    <a:pt x="192" y="148"/>
                    <a:pt x="149" y="191"/>
                    <a:pt x="96" y="191"/>
                  </a:cubicBezTo>
                  <a:close/>
                  <a:moveTo>
                    <a:pt x="96" y="29"/>
                  </a:moveTo>
                  <a:cubicBezTo>
                    <a:pt x="59" y="29"/>
                    <a:pt x="30" y="58"/>
                    <a:pt x="30" y="95"/>
                  </a:cubicBezTo>
                  <a:cubicBezTo>
                    <a:pt x="30" y="132"/>
                    <a:pt x="59" y="161"/>
                    <a:pt x="96" y="161"/>
                  </a:cubicBezTo>
                  <a:cubicBezTo>
                    <a:pt x="133" y="161"/>
                    <a:pt x="162" y="131"/>
                    <a:pt x="162" y="95"/>
                  </a:cubicBezTo>
                  <a:cubicBezTo>
                    <a:pt x="162" y="59"/>
                    <a:pt x="133" y="29"/>
                    <a:pt x="96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Freeform 85"/>
            <p:cNvSpPr/>
            <p:nvPr/>
          </p:nvSpPr>
          <p:spPr bwMode="auto">
            <a:xfrm>
              <a:off x="6629400" y="3125788"/>
              <a:ext cx="41275" cy="42863"/>
            </a:xfrm>
            <a:custGeom>
              <a:avLst/>
              <a:gdLst>
                <a:gd name="T0" fmla="*/ 15 w 69"/>
                <a:gd name="T1" fmla="*/ 69 h 69"/>
                <a:gd name="T2" fmla="*/ 0 w 69"/>
                <a:gd name="T3" fmla="*/ 54 h 69"/>
                <a:gd name="T4" fmla="*/ 54 w 69"/>
                <a:gd name="T5" fmla="*/ 0 h 69"/>
                <a:gd name="T6" fmla="*/ 69 w 69"/>
                <a:gd name="T7" fmla="*/ 15 h 69"/>
                <a:gd name="T8" fmla="*/ 55 w 69"/>
                <a:gd name="T9" fmla="*/ 29 h 69"/>
                <a:gd name="T10" fmla="*/ 30 w 69"/>
                <a:gd name="T11" fmla="*/ 54 h 69"/>
                <a:gd name="T12" fmla="*/ 15 w 6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9">
                  <a:moveTo>
                    <a:pt x="15" y="69"/>
                  </a:moveTo>
                  <a:cubicBezTo>
                    <a:pt x="7" y="69"/>
                    <a:pt x="0" y="62"/>
                    <a:pt x="0" y="54"/>
                  </a:cubicBezTo>
                  <a:cubicBezTo>
                    <a:pt x="0" y="25"/>
                    <a:pt x="25" y="0"/>
                    <a:pt x="54" y="0"/>
                  </a:cubicBezTo>
                  <a:cubicBezTo>
                    <a:pt x="62" y="0"/>
                    <a:pt x="69" y="6"/>
                    <a:pt x="69" y="15"/>
                  </a:cubicBezTo>
                  <a:cubicBezTo>
                    <a:pt x="69" y="23"/>
                    <a:pt x="63" y="29"/>
                    <a:pt x="55" y="29"/>
                  </a:cubicBezTo>
                  <a:cubicBezTo>
                    <a:pt x="41" y="29"/>
                    <a:pt x="30" y="41"/>
                    <a:pt x="30" y="54"/>
                  </a:cubicBezTo>
                  <a:cubicBezTo>
                    <a:pt x="30" y="62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Freeform 86"/>
            <p:cNvSpPr>
              <a:spLocks noEditPoints="1"/>
            </p:cNvSpPr>
            <p:nvPr/>
          </p:nvSpPr>
          <p:spPr bwMode="auto">
            <a:xfrm>
              <a:off x="6602413" y="3408363"/>
              <a:ext cx="119062" cy="11906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29 h 192"/>
                <a:gd name="T12" fmla="*/ 30 w 192"/>
                <a:gd name="T13" fmla="*/ 96 h 192"/>
                <a:gd name="T14" fmla="*/ 96 w 192"/>
                <a:gd name="T15" fmla="*/ 162 h 192"/>
                <a:gd name="T16" fmla="*/ 162 w 192"/>
                <a:gd name="T17" fmla="*/ 96 h 192"/>
                <a:gd name="T18" fmla="*/ 96 w 192"/>
                <a:gd name="T19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2"/>
                    <a:pt x="42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29"/>
                  </a:moveTo>
                  <a:cubicBezTo>
                    <a:pt x="59" y="29"/>
                    <a:pt x="30" y="59"/>
                    <a:pt x="30" y="96"/>
                  </a:cubicBezTo>
                  <a:cubicBezTo>
                    <a:pt x="30" y="132"/>
                    <a:pt x="60" y="162"/>
                    <a:pt x="96" y="162"/>
                  </a:cubicBezTo>
                  <a:cubicBezTo>
                    <a:pt x="133" y="162"/>
                    <a:pt x="162" y="132"/>
                    <a:pt x="162" y="96"/>
                  </a:cubicBezTo>
                  <a:cubicBezTo>
                    <a:pt x="162" y="59"/>
                    <a:pt x="133" y="29"/>
                    <a:pt x="96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4" name="Freeform 87"/>
            <p:cNvSpPr/>
            <p:nvPr/>
          </p:nvSpPr>
          <p:spPr bwMode="auto">
            <a:xfrm>
              <a:off x="6629400" y="3435350"/>
              <a:ext cx="41275" cy="42863"/>
            </a:xfrm>
            <a:custGeom>
              <a:avLst/>
              <a:gdLst>
                <a:gd name="T0" fmla="*/ 15 w 69"/>
                <a:gd name="T1" fmla="*/ 69 h 69"/>
                <a:gd name="T2" fmla="*/ 0 w 69"/>
                <a:gd name="T3" fmla="*/ 54 h 69"/>
                <a:gd name="T4" fmla="*/ 54 w 69"/>
                <a:gd name="T5" fmla="*/ 0 h 69"/>
                <a:gd name="T6" fmla="*/ 69 w 69"/>
                <a:gd name="T7" fmla="*/ 15 h 69"/>
                <a:gd name="T8" fmla="*/ 55 w 69"/>
                <a:gd name="T9" fmla="*/ 29 h 69"/>
                <a:gd name="T10" fmla="*/ 30 w 69"/>
                <a:gd name="T11" fmla="*/ 54 h 69"/>
                <a:gd name="T12" fmla="*/ 15 w 6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9">
                  <a:moveTo>
                    <a:pt x="15" y="69"/>
                  </a:moveTo>
                  <a:cubicBezTo>
                    <a:pt x="7" y="69"/>
                    <a:pt x="0" y="62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69" y="6"/>
                    <a:pt x="69" y="15"/>
                  </a:cubicBezTo>
                  <a:cubicBezTo>
                    <a:pt x="69" y="23"/>
                    <a:pt x="63" y="29"/>
                    <a:pt x="55" y="29"/>
                  </a:cubicBezTo>
                  <a:cubicBezTo>
                    <a:pt x="40" y="29"/>
                    <a:pt x="30" y="40"/>
                    <a:pt x="30" y="54"/>
                  </a:cubicBezTo>
                  <a:cubicBezTo>
                    <a:pt x="30" y="62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Freeform 88"/>
            <p:cNvSpPr>
              <a:spLocks noEditPoints="1"/>
            </p:cNvSpPr>
            <p:nvPr/>
          </p:nvSpPr>
          <p:spPr bwMode="auto">
            <a:xfrm>
              <a:off x="6780213" y="3408363"/>
              <a:ext cx="119062" cy="11906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29 h 192"/>
                <a:gd name="T12" fmla="*/ 30 w 192"/>
                <a:gd name="T13" fmla="*/ 96 h 192"/>
                <a:gd name="T14" fmla="*/ 96 w 192"/>
                <a:gd name="T15" fmla="*/ 162 h 192"/>
                <a:gd name="T16" fmla="*/ 162 w 192"/>
                <a:gd name="T17" fmla="*/ 96 h 192"/>
                <a:gd name="T18" fmla="*/ 96 w 192"/>
                <a:gd name="T19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29"/>
                  </a:moveTo>
                  <a:cubicBezTo>
                    <a:pt x="59" y="29"/>
                    <a:pt x="30" y="59"/>
                    <a:pt x="30" y="96"/>
                  </a:cubicBezTo>
                  <a:cubicBezTo>
                    <a:pt x="30" y="132"/>
                    <a:pt x="59" y="162"/>
                    <a:pt x="96" y="162"/>
                  </a:cubicBezTo>
                  <a:cubicBezTo>
                    <a:pt x="133" y="162"/>
                    <a:pt x="162" y="132"/>
                    <a:pt x="162" y="96"/>
                  </a:cubicBezTo>
                  <a:cubicBezTo>
                    <a:pt x="162" y="59"/>
                    <a:pt x="133" y="29"/>
                    <a:pt x="96" y="2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Freeform 89"/>
            <p:cNvSpPr/>
            <p:nvPr/>
          </p:nvSpPr>
          <p:spPr bwMode="auto">
            <a:xfrm>
              <a:off x="6807200" y="3435350"/>
              <a:ext cx="42862" cy="42863"/>
            </a:xfrm>
            <a:custGeom>
              <a:avLst/>
              <a:gdLst>
                <a:gd name="T0" fmla="*/ 15 w 70"/>
                <a:gd name="T1" fmla="*/ 69 h 69"/>
                <a:gd name="T2" fmla="*/ 0 w 70"/>
                <a:gd name="T3" fmla="*/ 54 h 69"/>
                <a:gd name="T4" fmla="*/ 54 w 70"/>
                <a:gd name="T5" fmla="*/ 0 h 69"/>
                <a:gd name="T6" fmla="*/ 70 w 70"/>
                <a:gd name="T7" fmla="*/ 15 h 69"/>
                <a:gd name="T8" fmla="*/ 56 w 70"/>
                <a:gd name="T9" fmla="*/ 29 h 69"/>
                <a:gd name="T10" fmla="*/ 30 w 70"/>
                <a:gd name="T11" fmla="*/ 54 h 69"/>
                <a:gd name="T12" fmla="*/ 15 w 7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9">
                  <a:moveTo>
                    <a:pt x="15" y="69"/>
                  </a:moveTo>
                  <a:cubicBezTo>
                    <a:pt x="6" y="69"/>
                    <a:pt x="0" y="62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70" y="6"/>
                    <a:pt x="70" y="15"/>
                  </a:cubicBezTo>
                  <a:cubicBezTo>
                    <a:pt x="70" y="23"/>
                    <a:pt x="64" y="29"/>
                    <a:pt x="56" y="29"/>
                  </a:cubicBezTo>
                  <a:cubicBezTo>
                    <a:pt x="40" y="29"/>
                    <a:pt x="30" y="40"/>
                    <a:pt x="30" y="54"/>
                  </a:cubicBezTo>
                  <a:cubicBezTo>
                    <a:pt x="30" y="62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7" name="Freeform 90"/>
            <p:cNvSpPr>
              <a:spLocks noEditPoints="1"/>
            </p:cNvSpPr>
            <p:nvPr/>
          </p:nvSpPr>
          <p:spPr bwMode="auto">
            <a:xfrm>
              <a:off x="6691313" y="3254375"/>
              <a:ext cx="119062" cy="11906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30 h 192"/>
                <a:gd name="T12" fmla="*/ 30 w 192"/>
                <a:gd name="T13" fmla="*/ 96 h 192"/>
                <a:gd name="T14" fmla="*/ 96 w 192"/>
                <a:gd name="T15" fmla="*/ 163 h 192"/>
                <a:gd name="T16" fmla="*/ 162 w 192"/>
                <a:gd name="T17" fmla="*/ 96 h 192"/>
                <a:gd name="T18" fmla="*/ 96 w 192"/>
                <a:gd name="T19" fmla="*/ 3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30"/>
                  </a:moveTo>
                  <a:cubicBezTo>
                    <a:pt x="59" y="30"/>
                    <a:pt x="30" y="60"/>
                    <a:pt x="30" y="96"/>
                  </a:cubicBezTo>
                  <a:cubicBezTo>
                    <a:pt x="30" y="133"/>
                    <a:pt x="59" y="163"/>
                    <a:pt x="96" y="163"/>
                  </a:cubicBezTo>
                  <a:cubicBezTo>
                    <a:pt x="133" y="163"/>
                    <a:pt x="162" y="133"/>
                    <a:pt x="162" y="96"/>
                  </a:cubicBezTo>
                  <a:cubicBezTo>
                    <a:pt x="162" y="60"/>
                    <a:pt x="133" y="30"/>
                    <a:pt x="96" y="30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Freeform 91"/>
            <p:cNvSpPr/>
            <p:nvPr/>
          </p:nvSpPr>
          <p:spPr bwMode="auto">
            <a:xfrm>
              <a:off x="6718300" y="3281363"/>
              <a:ext cx="42862" cy="41275"/>
            </a:xfrm>
            <a:custGeom>
              <a:avLst/>
              <a:gdLst>
                <a:gd name="T0" fmla="*/ 15 w 69"/>
                <a:gd name="T1" fmla="*/ 69 h 69"/>
                <a:gd name="T2" fmla="*/ 0 w 69"/>
                <a:gd name="T3" fmla="*/ 54 h 69"/>
                <a:gd name="T4" fmla="*/ 54 w 69"/>
                <a:gd name="T5" fmla="*/ 0 h 69"/>
                <a:gd name="T6" fmla="*/ 69 w 69"/>
                <a:gd name="T7" fmla="*/ 15 h 69"/>
                <a:gd name="T8" fmla="*/ 55 w 69"/>
                <a:gd name="T9" fmla="*/ 30 h 69"/>
                <a:gd name="T10" fmla="*/ 30 w 69"/>
                <a:gd name="T11" fmla="*/ 54 h 69"/>
                <a:gd name="T12" fmla="*/ 15 w 6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9">
                  <a:moveTo>
                    <a:pt x="15" y="69"/>
                  </a:moveTo>
                  <a:cubicBezTo>
                    <a:pt x="7" y="69"/>
                    <a:pt x="0" y="63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62" y="0"/>
                    <a:pt x="69" y="7"/>
                    <a:pt x="69" y="15"/>
                  </a:cubicBezTo>
                  <a:cubicBezTo>
                    <a:pt x="69" y="23"/>
                    <a:pt x="63" y="30"/>
                    <a:pt x="55" y="30"/>
                  </a:cubicBezTo>
                  <a:cubicBezTo>
                    <a:pt x="40" y="30"/>
                    <a:pt x="30" y="41"/>
                    <a:pt x="30" y="54"/>
                  </a:cubicBezTo>
                  <a:cubicBezTo>
                    <a:pt x="30" y="63"/>
                    <a:pt x="23" y="69"/>
                    <a:pt x="15" y="69"/>
                  </a:cubicBezTo>
                  <a:close/>
                </a:path>
              </a:pathLst>
            </a:custGeom>
            <a:solidFill>
              <a:srgbClr val="00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631E93-BCB4-43A5-8CCF-ABC3B6FBA15F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668EB-9D65-4352-A7B5-E8337AE137C2}" type="slidenum">
              <a:rPr lang="ru-RU" altLang="en-US" smtClean="0"/>
              <a:pPr>
                <a:defRPr/>
              </a:pPr>
              <a:t>14</a:t>
            </a:fld>
            <a:endParaRPr lang="ru-RU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55236" y="2050742"/>
            <a:ext cx="773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>
                <a:solidFill>
                  <a:srgbClr val="008C95"/>
                </a:solidFill>
              </a:rPr>
              <a:t>Так есть ограничения в применении вторичных материалов или нет?</a:t>
            </a:r>
            <a:endParaRPr lang="ru-RU" sz="2400">
              <a:solidFill>
                <a:srgbClr val="008C95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C0D0D9E-4095-46E6-9B02-11144FD27F90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76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3DFD85E-2493-49A7-819D-325C6CE9CB2F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>
          <a:xfrm>
            <a:off x="260108" y="465725"/>
            <a:ext cx="8821285" cy="52744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8958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779163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16874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558326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457119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914239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1371358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828477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557213">
              <a:defRPr/>
            </a:pPr>
            <a:r>
              <a:rPr lang="en-US" sz="1280" kern="0" smtClean="0">
                <a:solidFill>
                  <a:srgbClr val="008C95"/>
                </a:solidFill>
              </a:rPr>
              <a:t>Госрегулирование</a:t>
            </a:r>
            <a:r>
              <a:rPr lang="en-US" sz="1280" kern="0">
                <a:solidFill>
                  <a:srgbClr val="008C95"/>
                </a:solidFill>
              </a:rPr>
              <a:t> России: значительные изменения в сфере обращения с отходами</a:t>
            </a:r>
            <a:endParaRPr lang="ru-RU" sz="1600" kern="0">
              <a:solidFill>
                <a:srgbClr val="008C95"/>
              </a:solidFill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79434"/>
              </p:ext>
            </p:extLst>
          </p:nvPr>
        </p:nvGraphicFramePr>
        <p:xfrm>
          <a:off x="539552" y="915566"/>
          <a:ext cx="6433004" cy="298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3004">
                  <a:extLst>
                    <a:ext uri="{9D8B030D-6E8A-4147-A177-3AD203B41FA5}">
                      <a16:colId xmlns:a16="http://schemas.microsoft.com/office/drawing/2014/main" val="650729977"/>
                    </a:ext>
                  </a:extLst>
                </a:gridCol>
              </a:tblGrid>
              <a:tr h="99470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Расширенная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реформа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ответственности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производителей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(РОП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):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Обеспечение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сбора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100%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упаковки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Акцент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сборе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обработке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отходов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77902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Цели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переработка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утилизация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вторсырья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76729"/>
                  </a:ext>
                </a:extLst>
              </a:tr>
              <a:tr h="99470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Указ Президента: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Сортировка 100% ТКО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Сократить количество свалочных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 отходов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 в 2 раза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17669"/>
                  </a:ext>
                </a:extLst>
              </a:tr>
              <a:tr h="99470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Использование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рециркуляционных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материалов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Цели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вовлечения вторсырья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упаковки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410275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 bwMode="auto">
          <a:xfrm>
            <a:off x="7155157" y="916684"/>
            <a:ext cx="1082351" cy="62204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960" b="1" smtClean="0">
                <a:solidFill>
                  <a:schemeClr val="bg1"/>
                </a:solidFill>
                <a:latin typeface="Arial" pitchFamily="34" charset="0"/>
              </a:rPr>
              <a:t>к</a:t>
            </a:r>
            <a:r>
              <a:rPr kumimoji="0" lang="ru-RU" sz="96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2022 г.</a:t>
            </a: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155156" y="2032913"/>
            <a:ext cx="1082351" cy="62204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60" b="1" smtClean="0">
                <a:solidFill>
                  <a:schemeClr val="bg1"/>
                </a:solidFill>
                <a:latin typeface="Arial" pitchFamily="34" charset="0"/>
              </a:rPr>
              <a:t>к</a:t>
            </a:r>
            <a:r>
              <a:rPr lang="en-US" sz="960" b="1">
                <a:solidFill>
                  <a:schemeClr val="bg1"/>
                </a:solidFill>
                <a:latin typeface="Arial" pitchFamily="34" charset="0"/>
              </a:rPr>
              <a:t> 2030 г.</a:t>
            </a: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155156" y="3075315"/>
            <a:ext cx="1082351" cy="62204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960" b="1" smtClean="0">
                <a:solidFill>
                  <a:schemeClr val="bg1"/>
                </a:solidFill>
                <a:latin typeface="Arial" pitchFamily="34" charset="0"/>
              </a:rPr>
              <a:t>к</a:t>
            </a:r>
            <a:r>
              <a:rPr kumimoji="0" lang="ru-RU" sz="96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2022 г.</a:t>
            </a: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Заголовок 5"/>
          <p:cNvSpPr txBox="1"/>
          <p:nvPr/>
        </p:nvSpPr>
        <p:spPr>
          <a:xfrm>
            <a:off x="260108" y="161934"/>
            <a:ext cx="8481695" cy="4743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36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8958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779163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16874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558326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38951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77902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1168538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558051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ru-RU" sz="1800" kern="0" smtClean="0"/>
              <a:t>Законодательство Россия, регуляция потоков вторичных полимеров</a:t>
            </a:r>
            <a:br>
              <a:rPr lang="ru-RU" sz="1800" kern="0" smtClean="0"/>
            </a:br>
            <a:endParaRPr lang="ru-RU" sz="1800" kern="0"/>
          </a:p>
        </p:txBody>
      </p:sp>
    </p:spTree>
    <p:extLst>
      <p:ext uri="{BB962C8B-B14F-4D97-AF65-F5344CB8AC3E}">
        <p14:creationId xmlns:p14="http://schemas.microsoft.com/office/powerpoint/2010/main" val="155064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>Ограничения в использовании вторичных материалов есть</a:t>
            </a:r>
            <a:endParaRPr lang="ru-RU" sz="18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77036"/>
              </p:ext>
            </p:extLst>
          </p:nvPr>
        </p:nvGraphicFramePr>
        <p:xfrm>
          <a:off x="395288" y="658626"/>
          <a:ext cx="7619160" cy="304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7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1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675"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Решение Комиссии Таможенного союза от 23.09.2011 № 798 «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О принятии технического регламента Таможенного союза «О безопасности игрушек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 игрушках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не допускается применение вторичного сырья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, полученного в результате повторной переработки материалов, бывших в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употреблении.</a:t>
                      </a:r>
                      <a:b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Для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 производства игрушек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допускается применение отходов собственного производства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b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080"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СанПиН 2.1.7.2790-10 "</a:t>
                      </a:r>
                      <a:r>
                        <a:rPr lang="ru-RU" sz="720" b="1" u="none" strike="noStrike" err="1">
                          <a:solidFill>
                            <a:schemeClr val="tx1"/>
                          </a:solidFill>
                          <a:effectLst/>
                        </a:rPr>
                        <a:t>Cанитарно-эпидемиологические требования к обращению с медицинскими отходами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b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720" b="1" i="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Не</a:t>
                      </a:r>
                      <a:r>
                        <a:rPr lang="ru-RU" sz="720" b="1" i="0" u="none" strike="noStrike">
                          <a:solidFill>
                            <a:schemeClr val="tx1"/>
                          </a:solidFill>
                          <a:effectLst/>
                        </a:rPr>
                        <a:t> допускается использование вторичного сырья, полученного из медицинских отходов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, для изготовления товаров детского ассортимента, материалов и изделий, контактирующих с питьевой водой и пищевыми продуктами, изделиями медицинского назначения.</a:t>
                      </a:r>
                      <a:b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528">
                <a:tc>
                  <a:txBody>
                    <a:bodyPr/>
                    <a:lstStyle/>
                    <a:p>
                      <a:pPr marL="0" marR="0" indent="0" algn="l" defTabSz="7790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72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Упаковка бытового назначения из пластмасс</a:t>
                      </a:r>
                      <a: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Общие технические условия (ГОСТ 33417-2015)</a:t>
                      </a: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72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производственных отходов и вторичного сырья из пластмасс для изготовления упаковки</a:t>
                      </a:r>
                      <a:r>
                        <a:rPr lang="ru-RU" sz="72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должно быть указано в ТУ и/или ТД</a:t>
                      </a:r>
                      <a:r>
                        <a:rPr lang="ru-RU" sz="72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Допускается применять отходы собственного производства для изготовления упаковки, предназначенной для контакта с пищевой продукцией и детским питанием.</a:t>
                      </a:r>
                      <a:r>
                        <a:rPr lang="ru-RU" sz="72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Допускаемое количество отходов собственного производства должно быть установлено в ТУ и/или ТД и согласовано с органами здравоохранения (согласно законодательству)</a:t>
                      </a:r>
                      <a:r>
                        <a:rPr lang="ru-RU" sz="72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528">
                <a:tc>
                  <a:txBody>
                    <a:bodyPr/>
                    <a:lstStyle/>
                    <a:p>
                      <a:pPr marL="0" marR="0" indent="0" algn="l" defTabSz="7790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72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Упаковка потребительская полимерная</a:t>
                      </a:r>
                      <a: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общие ТУ (ГОСТ 33756-2016)</a:t>
                      </a: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Допускается применять при изготовлении упаковки для пищевой продукции, лекарственных и косметических средств технологические</a:t>
                      </a:r>
                      <a:r>
                        <a:rPr lang="ru-RU" sz="72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отходы собственного производства</a:t>
                      </a:r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при наличии замкнутого производственного цикла изготовления упаковки. Их количество производства устанавливают в стандартах и технической документации на конкретные виды упаковки.</a:t>
                      </a:r>
                      <a:b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2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Упаковка</a:t>
                      </a:r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предназначенная для упаковывания пищевой продукции, включая детское питание, парфюмерно-косметической продукции, игрушек, изделий детского ассортимента, </a:t>
                      </a:r>
                      <a:r>
                        <a:rPr lang="ru-RU" sz="72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должна выделять в контактирующие с ними модельные и воздушную среды вещества в количествах, вредных для здоровья человека,</a:t>
                      </a:r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превышающих предельно допустимые количества миграции химических веществ.</a:t>
                      </a: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06933B6-C0D6-4B5B-BA01-5CA673D15E78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00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Ограничения в использовании вторичных материалов есть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40491"/>
              </p:ext>
            </p:extLst>
          </p:nvPr>
        </p:nvGraphicFramePr>
        <p:xfrm>
          <a:off x="402543" y="792338"/>
          <a:ext cx="7535064" cy="2674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8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675">
                <a:tc>
                  <a:txBody>
                    <a:bodyPr/>
                    <a:lstStyle/>
                    <a:p>
                      <a:pPr marL="0" marR="0" indent="0" algn="l" defTabSz="7790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72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Межгосударственный стандарт.</a:t>
                      </a:r>
                      <a:r>
                        <a:rPr lang="ru-RU" sz="72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Упаковка полимерная для пищевой продукции</a:t>
                      </a:r>
                      <a:r>
                        <a:rPr lang="ru-RU" sz="72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Общие технические условия (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ГОСТ 33837-2016</a:t>
                      </a:r>
                      <a:r>
                        <a:rPr lang="ru-RU" sz="72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 изготовлении упаковки используют технологические отходы собственного производства (при наличии замкнутого производственного цикла изготовления упаковки) или восстановленное сырье из пластмасс, разрешенное для контакта с пищевой продукцией . Допускаемое количество технологических отходов собственного производства или восстановленного сырья устанавливают в стандартах и технической документации на упаковку для конкретных видов продукции.</a:t>
                      </a:r>
                      <a:br>
                        <a:rPr lang="ru-RU" sz="72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2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Применение технологических отходов и вторичного сырья при изготовлении полимерной упаковки для детского питания не допускается.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080">
                <a:tc>
                  <a:txBody>
                    <a:bodyPr/>
                    <a:lstStyle/>
                    <a:p>
                      <a:pPr marL="0" marR="0" indent="0" algn="l" defTabSz="7790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Свод правил.</a:t>
                      </a:r>
                      <a:r>
                        <a:rPr lang="ru-RU" sz="72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Системы фасадные теплоизоляционные композиционные с наружными штукатурными слоями</a:t>
                      </a:r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Правила проектирования и производства работ</a:t>
                      </a:r>
                      <a:r>
                        <a:rPr lang="ru-RU" sz="72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72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 293.1325800.2017. (такие же требования ГОСТ Р 58359-2019; ГОСТ Р 56707-2015)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790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допускается применение вторичного сырья при производстве пластиковых дюбелей</a:t>
                      </a:r>
                      <a:endParaRPr lang="ru-RU" sz="900" b="0" i="0" u="none" strike="noStrike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528">
                <a:tc>
                  <a:txBody>
                    <a:bodyPr/>
                    <a:lstStyle/>
                    <a:p>
                      <a:pPr marL="0" marR="0" indent="0" algn="l" defTabSz="7790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72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Межгосударственный стандарт. Ящики полимерные многооборотные. Общие технические условия</a:t>
                      </a:r>
                      <a:r>
                        <a:rPr lang="ru-RU" sz="72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ГОСТ 33746-2016)</a:t>
                      </a:r>
                      <a:endParaRPr lang="ru-RU" sz="900" b="0" i="0" u="none" strike="noStrike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7790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i="0" u="none" strike="noStrike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Допускается при изготовлении ящиков и крышек в качестве добавок к первичному сырью использовать чистые технологические отходы производства в гранулированном виде ("обратное" сырье) тех же марок, что и основное сырье, в количестве, установленном технической документацией на ящики для конкретных видов продукции с учетом рекомендаций, приведенных в приложении Б и ниже:</a:t>
                      </a:r>
                      <a:b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для герметично упакованной продукции - не более 50%;</a:t>
                      </a:r>
                      <a:b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для продукции в негерметичной упаковке - не более 20%;</a:t>
                      </a:r>
                      <a:b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для продукции без потребительской упаковки - не более 10%.</a:t>
                      </a:r>
                      <a:b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Допускается для изготовлении ящиков и крышек применять в качестве добавок к первичному сырью чистые технологические отходы производства в дробленом виде, но не более 20%.</a:t>
                      </a:r>
                      <a:b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 изготовлении ящиков [3.2, перечисления 4), 6)] не допускается использовать вторичное сырье.</a:t>
                      </a:r>
                      <a:br>
                        <a:rPr lang="ru-RU" sz="72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AFD98A5-70E9-4B3F-8824-186CDBEB003F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39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>Прямых ограничений в использовании вторичных материалов нет</a:t>
            </a:r>
            <a:endParaRPr lang="ru-RU" sz="18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10845"/>
              </p:ext>
            </p:extLst>
          </p:nvPr>
        </p:nvGraphicFramePr>
        <p:xfrm>
          <a:off x="402543" y="627534"/>
          <a:ext cx="7796321" cy="3765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390"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Межгосударственный стандарт.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Мешки из бумаги и комбинированных материалов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Общие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 технические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условия (ГОСТ 2226-2013.)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Мешки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, контактирующие с пищевой продукцией, лекарственными средствами, детскими игрушками, парфюмерно-косметической продукцией,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должны быть допущены и разрешены для использования в указанных целях национальными органами санитарно-эпидемиологического надзора и должны соответствовать требованиям технического</a:t>
                      </a:r>
                      <a:r>
                        <a:rPr lang="ru-RU" sz="72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регламента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047"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Межгосударственный стандарт.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Бумага и комбинированные материалы на основе бумаги для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 упаковывания на автоматах пищевых продуктов, промышленной продукции и непродовольственных товаров. Общие технические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условия» (ГОСТ 7247-2006)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Материалы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 и вещества для изготовления бумаги и комбинированных материалов, контактирующих непосредственно и (или) опосредованно с пищевыми продуктами и лекарственными средствами, парфюмерно-косметической продукцией, медикаментами,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должны быть разрешены к применению национальными органами здравоохранения.</a:t>
                      </a:r>
                      <a:b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751"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Межгосударственный стандарт.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Пленка полиэтиленовая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. Технические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условия (ГОСТ 10354-82)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Возможность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применения для упаковки пищевых продуктов пленки, изготовленной из полиэтилена марки, не указанной в ГОСТ 16337, согласовывают с органами здравоохранения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b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189">
                <a:tc>
                  <a:txBody>
                    <a:bodyPr/>
                    <a:lstStyle/>
                    <a:p>
                      <a:pPr marL="0" marR="0" indent="0" algn="l" defTabSz="7790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Межгосударственный стандарт.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Пакеты из полимерных пленок и комбинированных материалов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Общие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 технические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условия</a:t>
                      </a:r>
                      <a:r>
                        <a:rPr lang="ru-RU" sz="720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ГОСТ 12302-2013)</a:t>
                      </a:r>
                      <a:endParaRPr lang="ru-RU" sz="900" b="0" i="0" u="none" strike="noStrike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Санитарно-гигиенические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 показатели безопасности и нормативы веществ, выделяющихся из материалов, применяемых для изготовления пакетов,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контактирующих с пищевой продукцией, должны соответствовать требованиям технического</a:t>
                      </a:r>
                      <a:r>
                        <a:rPr lang="ru-RU" sz="72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регламента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Пакеты, предназначенные</a:t>
                      </a:r>
                      <a:r>
                        <a:rPr lang="ru-RU" sz="720" i="1" u="none" strike="noStrike">
                          <a:solidFill>
                            <a:schemeClr val="tx1"/>
                          </a:solidFill>
                          <a:effectLst/>
                        </a:rPr>
                        <a:t> для упаковывания детского питания, парфюмерно-косметической продукции, игрушек, изделий детского ассортимент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а,</a:t>
                      </a:r>
                      <a:r>
                        <a:rPr lang="ru-RU" sz="720" b="0" u="none" strike="noStrike">
                          <a:solidFill>
                            <a:schemeClr val="tx1"/>
                          </a:solidFill>
                          <a:effectLst/>
                        </a:rPr>
                        <a:t> не должны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 выделять в контактирующие с ними модельные и воздушную среды вещества в количествах, вредных для здоровья человека, превышающих предельно допустимые количества миграции химических веществ в соответствии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с национальным законодательством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D52E31A-D177-4A77-88A5-D5D89057A500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22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>Прямых ограничений в использовании вторичных материалов нет</a:t>
            </a:r>
            <a:endParaRPr lang="ru-RU" sz="18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39067"/>
              </p:ext>
            </p:extLst>
          </p:nvPr>
        </p:nvGraphicFramePr>
        <p:xfrm>
          <a:off x="402542" y="787579"/>
          <a:ext cx="7496645" cy="3277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9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0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Межгосударственный стандарт.</a:t>
                      </a:r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 Мешки из полимерных пленок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Общие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 технические</a:t>
                      </a:r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условия</a:t>
                      </a:r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ГОСТ 32521-2013)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Санитарно-гигиенические показатели безопасности и нормативы веществ, выделяющихся из материалов, применяемых для изготовления мешков, контактирующих с пищевой, парфюмерно-косметической продукцией и продукцией детского питания,</a:t>
                      </a:r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 должны соответствовать требованиям технического регламента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Межгосударственный стандарт.</a:t>
                      </a:r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 Мешки тканые</a:t>
                      </a:r>
                      <a:r>
                        <a:rPr lang="ru-RU" sz="8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полипропиленовые</a:t>
                      </a:r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b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Общие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 технические</a:t>
                      </a:r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условия</a:t>
                      </a:r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ГОСТ 32522-2013)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Материалы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, применяемые для изготовления мешков,</a:t>
                      </a:r>
                      <a:r>
                        <a:rPr lang="ru-RU" sz="800" i="1" u="none" strike="noStrike">
                          <a:solidFill>
                            <a:schemeClr val="tx1"/>
                          </a:solidFill>
                          <a:effectLst/>
                        </a:rPr>
                        <a:t> контактирующих с пищевой, сельскохозяйственной и парфюмерно-косметической продукцией и детскими игрушками</a:t>
                      </a:r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 должны соответствовать требованиям технического</a:t>
                      </a:r>
                      <a:r>
                        <a:rPr lang="ru-RU" sz="8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регламента,</a:t>
                      </a:r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 гигиенических нормативов и инструкций, утвержденных в порядке, установленном законодательством государства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b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Санитарно-гигиенические</a:t>
                      </a:r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 показатели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 безопасности и нормативы веществ, выделяющихся из мешков, контактирующих с пищевой, сельскохозяйственной и парфюмерно-косметической продукцией и детскими игрушками,</a:t>
                      </a:r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 должны быть установлены в технической документации на мешки для конкретных видов продукции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b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Количество вредных для здоровья человека веществ, выделяющихся в контактирующие модельные среды, не должно превышать предельно допустимые количества, установленные в соответствии с требованиями Технического</a:t>
                      </a:r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регламента,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 гигиенических нормативов и инструкций, утвержденных в порядке, установленном законодательством государства.</a:t>
                      </a:r>
                      <a:b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48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Межгосударственный стандарт.</a:t>
                      </a:r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 Средства укупорочные полимерные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. Общие технические</a:t>
                      </a:r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условия</a:t>
                      </a:r>
                      <a:r>
                        <a:rPr lang="ru-RU" sz="800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ГОСТ 32626-2014)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Материалы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 и изделия, используемые при изготовлении полимерных укупорочных средств, не должны выделять в контактирующие с ними модельные среды вещества в количествах, вредных для здоровья человека, превышающих допустимые количества миграции химических веществ, и</a:t>
                      </a:r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 должны соответствовать санитарно-гигиеническим показателям, указанным в техническом регламенте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Материалы</a:t>
                      </a:r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, красители, лаки и краски, применяемые для изготовления укупорочных полимерных средств, должны быть разрешены для контакта с пищевыми продуктами</a:t>
                      </a: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b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DBA36B3-22B0-4698-AD5B-F2E60CC01101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6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Содержание</a:t>
            </a:r>
            <a:endParaRPr lang="ru-RU" sz="2000" b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5BF3739-7276-4F9F-BD3A-9BCF9704A7B0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64771" y="847898"/>
            <a:ext cx="754738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smtClean="0">
                <a:solidFill>
                  <a:srgbClr val="008C95"/>
                </a:solidFill>
              </a:rPr>
              <a:t>Общие понятия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>
                <a:solidFill>
                  <a:srgbClr val="008C95"/>
                </a:solidFill>
              </a:rPr>
              <a:t>Прошлое, настоящее и </a:t>
            </a:r>
            <a:r>
              <a:rPr lang="ru-RU" sz="1600" smtClean="0">
                <a:solidFill>
                  <a:srgbClr val="008C95"/>
                </a:solidFill>
              </a:rPr>
              <a:t>будущее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smtClean="0">
                <a:solidFill>
                  <a:srgbClr val="008C95"/>
                </a:solidFill>
              </a:rPr>
              <a:t>Глобальные тенденции в области устойчивого развития</a:t>
            </a:r>
            <a:endParaRPr lang="en-US" sz="1600" smtClean="0">
              <a:solidFill>
                <a:srgbClr val="008C95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smtClean="0">
                <a:solidFill>
                  <a:srgbClr val="008C95"/>
                </a:solidFill>
              </a:rPr>
              <a:t>Законодательство Мир/Европа, регуляция потоков вторичных полимеров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smtClean="0">
                <a:solidFill>
                  <a:srgbClr val="008C95"/>
                </a:solidFill>
              </a:rPr>
              <a:t>Законодательство Россия,</a:t>
            </a:r>
            <a:r>
              <a:rPr lang="ru-RU" sz="1600">
                <a:solidFill>
                  <a:srgbClr val="008C95"/>
                </a:solidFill>
              </a:rPr>
              <a:t> регуляция потоков вторичных полимеров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smtClean="0">
                <a:solidFill>
                  <a:srgbClr val="008C95"/>
                </a:solidFill>
              </a:rPr>
              <a:t>СИБУР в области устойчивого развития</a:t>
            </a:r>
          </a:p>
          <a:p>
            <a:pPr marL="342900" indent="-342900">
              <a:buAutoNum type="arabicPeriod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05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>Прямых ограничений в использовании вторичных материалов нет</a:t>
            </a:r>
            <a:endParaRPr lang="ru-RU" sz="18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56300"/>
              </p:ext>
            </p:extLst>
          </p:nvPr>
        </p:nvGraphicFramePr>
        <p:xfrm>
          <a:off x="415447" y="771550"/>
          <a:ext cx="7721945" cy="209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080"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Межгосударственный стандарт.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Упаковка потребительская из комбинированных материалов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. Общие технические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условия</a:t>
                      </a:r>
                      <a:b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720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ГОСТ 32736-2014)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Материалы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, используемые для изготовления потребительской упаковки, контактирующей с пищевыми продуктами, включая детское питание, не должны выделять в контактирующие с ними модельные среды вещества в количествах, вредных для здоровья человека, превышающих допустимые количества миграции химических веществ, и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должны соответствовать санитарно-гигиеническим показателям, указанным в техническом</a:t>
                      </a:r>
                      <a:r>
                        <a:rPr lang="ru-RU" sz="72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регламенте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675"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Межгосударственный стандарт.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Материалы комбинированные на основе алюминиевой фольги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. Технические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 условия</a:t>
                      </a:r>
                      <a:r>
                        <a:rPr lang="ru-RU" sz="720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720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720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ГОСТ 33118-2014)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Все</a:t>
                      </a:r>
                      <a:r>
                        <a:rPr lang="ru-RU" sz="720" u="none" strike="noStrike">
                          <a:solidFill>
                            <a:schemeClr val="tx1"/>
                          </a:solidFill>
                          <a:effectLst/>
                        </a:rPr>
                        <a:t> материалы, используемые для изготовления материала комбинированного по настоящему стандарту,</a:t>
                      </a:r>
                      <a: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  <a:t> должны быть разрешены национальными органами здравоохранения.</a:t>
                      </a:r>
                      <a:br>
                        <a:rPr lang="ru-RU" sz="720" b="1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9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75">
                <a:tc>
                  <a:txBody>
                    <a:bodyPr/>
                    <a:lstStyle/>
                    <a:p>
                      <a:pPr marL="0" marR="0" indent="0" algn="l" defTabSz="7790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стандарт Союза ССР.</a:t>
                      </a:r>
                      <a:r>
                        <a:rPr lang="ru-RU" sz="72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Мешки-вкладыши пленочные</a:t>
                      </a:r>
                      <a: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Общие технические условия (ГОСТ 19360-74)</a:t>
                      </a:r>
                    </a:p>
                    <a:p>
                      <a:pPr algn="l" fontAlgn="b"/>
                      <a:endParaRPr lang="ru-RU" sz="9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84" marR="4484" marT="4484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Мешки-вкладыши должны изготовляться из пленок,</a:t>
                      </a:r>
                      <a:r>
                        <a:rPr lang="ru-RU" sz="72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отвечающих гигиеническим требованиям и санитарным нормам</a:t>
                      </a:r>
                      <a: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предусмотренным в нормативном документе на эти пленки и предъявляемым органами санитарно-эпидемиологического надзора.</a:t>
                      </a:r>
                      <a:b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Мешки-вкладыши</a:t>
                      </a:r>
                      <a:r>
                        <a:rPr lang="ru-RU" sz="720" i="1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пищевых</a:t>
                      </a:r>
                      <a: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продуктов должны быть изготовлены из пленок,</a:t>
                      </a:r>
                      <a:r>
                        <a:rPr lang="ru-RU" sz="72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разрешенных органами санитарно-эпидемиологического надзора</a:t>
                      </a:r>
                      <a: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контакта с пищевыми продуктами.</a:t>
                      </a:r>
                      <a:br>
                        <a:rPr lang="ru-RU" sz="72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9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84" marR="4484" marT="448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5DCED5-1C92-4D7E-B937-82237F93FCC3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3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>Ограничений использования вторичных материалов нет</a:t>
            </a:r>
            <a:endParaRPr lang="ru-RU" sz="18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21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2542" y="692269"/>
            <a:ext cx="7777112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b">
              <a:buFont typeface="Wingdings" pitchFamily="2" charset="2"/>
              <a:buChar char="§"/>
            </a:pPr>
            <a:r>
              <a:rPr lang="ru-RU" sz="1120"/>
              <a:t>Государственный стандарт Союза ССР.</a:t>
            </a:r>
            <a:r>
              <a:rPr lang="ru-RU" sz="1120" b="1"/>
              <a:t> Мешки полиэтиленовые для химической продукции</a:t>
            </a:r>
            <a:r>
              <a:rPr lang="ru-RU" sz="1120"/>
              <a:t>. Технические</a:t>
            </a:r>
            <a:r>
              <a:rPr lang="ru-RU" sz="1120" smtClean="0"/>
              <a:t> условия« (</a:t>
            </a:r>
            <a:r>
              <a:rPr lang="ru-RU" sz="1120"/>
              <a:t>ГОСТ 17811-78</a:t>
            </a:r>
            <a:r>
              <a:rPr lang="ru-RU" sz="1120" smtClean="0"/>
              <a:t>.)</a:t>
            </a:r>
          </a:p>
          <a:p>
            <a:pPr marL="171450" indent="-171450" fontAlgn="b">
              <a:buFont typeface="Wingdings" pitchFamily="2" charset="2"/>
              <a:buChar char="§"/>
            </a:pPr>
            <a:r>
              <a:rPr lang="ru-RU" sz="1120" b="1"/>
              <a:t>Бумага мешочная</a:t>
            </a:r>
            <a:r>
              <a:rPr lang="ru-RU" sz="1120"/>
              <a:t>. Технические</a:t>
            </a:r>
            <a:r>
              <a:rPr lang="ru-RU" sz="1120" smtClean="0"/>
              <a:t> условия (</a:t>
            </a:r>
            <a:r>
              <a:rPr lang="ru-RU" sz="1120"/>
              <a:t>ГОСТ</a:t>
            </a:r>
            <a:r>
              <a:rPr lang="ru-RU" sz="1120" smtClean="0"/>
              <a:t> 2228-81)</a:t>
            </a:r>
            <a:endParaRPr lang="ru-RU" sz="1400">
              <a:solidFill>
                <a:srgbClr val="000000"/>
              </a:solidFill>
              <a:latin typeface="Times New Roman"/>
            </a:endParaRPr>
          </a:p>
          <a:p>
            <a:pPr marL="171450" indent="-171450" fontAlgn="b">
              <a:buFont typeface="Wingdings" pitchFamily="2" charset="2"/>
              <a:buChar char="§"/>
            </a:pPr>
            <a:r>
              <a:rPr lang="ru-RU" sz="1120" b="1"/>
              <a:t>Пакеты транспортные для пищевых продуктов и стеклянной тары</a:t>
            </a:r>
            <a:r>
              <a:rPr lang="ru-RU" sz="1120"/>
              <a:t>. Технические</a:t>
            </a:r>
            <a:r>
              <a:rPr lang="ru-RU" sz="1120" smtClean="0"/>
              <a:t> условия (</a:t>
            </a:r>
            <a:r>
              <a:rPr lang="ru-RU" sz="1120"/>
              <a:t>ГОСТ</a:t>
            </a:r>
            <a:r>
              <a:rPr lang="ru-RU" sz="1120" smtClean="0"/>
              <a:t> 23285-78)</a:t>
            </a:r>
          </a:p>
          <a:p>
            <a:pPr marL="171450" indent="-171450" fontAlgn="b">
              <a:buFont typeface="Wingdings" pitchFamily="2" charset="2"/>
              <a:buChar char="§"/>
            </a:pPr>
            <a:r>
              <a:rPr lang="ru-RU" sz="1120"/>
              <a:t>Межгосударственный стандарт.</a:t>
            </a:r>
            <a:r>
              <a:rPr lang="ru-RU" sz="1120" b="1"/>
              <a:t> Канаты из полимерных материалов и комбинированные</a:t>
            </a:r>
            <a:r>
              <a:rPr lang="ru-RU" sz="1120"/>
              <a:t>. Технические</a:t>
            </a:r>
            <a:r>
              <a:rPr lang="ru-RU" sz="1120" smtClean="0"/>
              <a:t> условия (</a:t>
            </a:r>
            <a:r>
              <a:rPr lang="ru-RU" sz="1120"/>
              <a:t>ГОСТ</a:t>
            </a:r>
            <a:r>
              <a:rPr lang="ru-RU" sz="1120" smtClean="0"/>
              <a:t> 30055-93)</a:t>
            </a:r>
          </a:p>
          <a:p>
            <a:pPr marL="171450" indent="-171450" fontAlgn="b">
              <a:buFont typeface="Wingdings" pitchFamily="2" charset="2"/>
              <a:buChar char="§"/>
            </a:pPr>
            <a:r>
              <a:rPr lang="ru-RU" sz="1120"/>
              <a:t>Межгосударственный стандарт.</a:t>
            </a:r>
            <a:r>
              <a:rPr lang="ru-RU" sz="1120" b="1"/>
              <a:t> Средства укупорочные полимерные и комбинированные для парфюмерно-косметической продукции</a:t>
            </a:r>
            <a:r>
              <a:rPr lang="ru-RU" sz="1120"/>
              <a:t>. Общие технические</a:t>
            </a:r>
            <a:r>
              <a:rPr lang="ru-RU" sz="1120" smtClean="0"/>
              <a:t> условия (</a:t>
            </a:r>
            <a:r>
              <a:rPr lang="ru-RU" sz="1120"/>
              <a:t>ГОСТ</a:t>
            </a:r>
            <a:r>
              <a:rPr lang="ru-RU" sz="1120" smtClean="0"/>
              <a:t> 33214-2015)</a:t>
            </a:r>
          </a:p>
          <a:p>
            <a:pPr marL="171450" indent="-171450" fontAlgn="b">
              <a:buFont typeface="Wingdings" pitchFamily="2" charset="2"/>
              <a:buChar char="§"/>
            </a:pPr>
            <a:r>
              <a:rPr lang="ru-RU" sz="1120"/>
              <a:t>Национальный стандарт Российской Федерации.</a:t>
            </a:r>
            <a:r>
              <a:rPr lang="ru-RU" sz="1120" b="1"/>
              <a:t> Материалы кровельные гибкие полимерные (термопластичные и эластомерные</a:t>
            </a:r>
            <a:r>
              <a:rPr lang="ru-RU" sz="1120"/>
              <a:t>). Общие технические</a:t>
            </a:r>
            <a:r>
              <a:rPr lang="ru-RU" sz="1120" smtClean="0"/>
              <a:t> условия (</a:t>
            </a:r>
            <a:r>
              <a:rPr lang="ru-RU" sz="1120"/>
              <a:t>ГОСТ Р</a:t>
            </a:r>
            <a:r>
              <a:rPr lang="ru-RU" sz="1120" smtClean="0"/>
              <a:t> 57417-2017)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0DD39BE-7EDE-47D3-8C24-AA149EA6496C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71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127759"/>
          <a:ext cx="9145270" cy="3419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3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9952">
                <a:tc rowSpan="3"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000" b="1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8140" marR="100965" algn="just">
                        <a:lnSpc>
                          <a:spcPct val="99500"/>
                        </a:lnSpc>
                        <a:spcBef>
                          <a:spcPts val="860"/>
                        </a:spcBef>
                      </a:pPr>
                      <a:r>
                        <a:rPr sz="1400" b="1" spc="-10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Целевые</a:t>
                      </a:r>
                      <a:r>
                        <a:rPr sz="1400" b="1" spc="-10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r>
                        <a:rPr sz="1400" b="1" spc="-1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вовлечения</a:t>
                      </a:r>
                      <a:r>
                        <a:rPr sz="1400" b="1" spc="-1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b="1" spc="-20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вторсырья</a:t>
                      </a:r>
                      <a:r>
                        <a:rPr sz="1400" b="1" spc="-20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** </a:t>
                      </a:r>
                      <a:r>
                        <a:rPr sz="1400" b="1" spc="-37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400" b="1" spc="5" dirty="0">
                          <a:solidFill>
                            <a:srgbClr val="DF4E39"/>
                          </a:solidFill>
                          <a:latin typeface="Arial" pitchFamily="34" charset="0"/>
                          <a:cs typeface="Arial" pitchFamily="34" charset="0"/>
                        </a:rPr>
                        <a:t>25% </a:t>
                      </a:r>
                      <a:r>
                        <a:rPr sz="1400" b="1" spc="-20" dirty="0" err="1">
                          <a:solidFill>
                            <a:srgbClr val="DF4E39"/>
                          </a:solidFill>
                          <a:latin typeface="Arial" pitchFamily="34" charset="0"/>
                          <a:cs typeface="Arial" pitchFamily="34" charset="0"/>
                        </a:rPr>
                        <a:t>втор.пластиков</a:t>
                      </a:r>
                      <a:r>
                        <a:rPr sz="1400" b="1" spc="-20" dirty="0">
                          <a:solidFill>
                            <a:srgbClr val="DF4E3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DF4E39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sz="1400" b="1" spc="-20" dirty="0" err="1">
                          <a:solidFill>
                            <a:srgbClr val="DF4E39"/>
                          </a:solidFill>
                          <a:latin typeface="Arial" pitchFamily="34" charset="0"/>
                          <a:cs typeface="Arial" pitchFamily="34" charset="0"/>
                        </a:rPr>
                        <a:t>упаковке</a:t>
                      </a:r>
                      <a:r>
                        <a:rPr sz="1400" b="1" spc="-20" dirty="0">
                          <a:solidFill>
                            <a:srgbClr val="DF4E3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DF4E39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sz="1400" b="1" spc="-15" dirty="0">
                          <a:solidFill>
                            <a:srgbClr val="DF4E39"/>
                          </a:solidFill>
                          <a:latin typeface="Arial" pitchFamily="34" charset="0"/>
                          <a:cs typeface="Arial" pitchFamily="34" charset="0"/>
                        </a:rPr>
                        <a:t>2030 </a:t>
                      </a:r>
                      <a:r>
                        <a:rPr sz="1400" b="1" spc="-15" dirty="0" err="1">
                          <a:solidFill>
                            <a:srgbClr val="DF4E39"/>
                          </a:solidFill>
                          <a:latin typeface="Arial" pitchFamily="34" charset="0"/>
                          <a:cs typeface="Arial" pitchFamily="34" charset="0"/>
                        </a:rPr>
                        <a:t>году</a:t>
                      </a:r>
                      <a:r>
                        <a:rPr sz="1400" b="1" spc="-15" dirty="0">
                          <a:solidFill>
                            <a:srgbClr val="DF4E3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DF4E3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400" spc="-2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Поручение</a:t>
                      </a:r>
                      <a:r>
                        <a:rPr sz="1400" spc="15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Президента</a:t>
                      </a:r>
                      <a:r>
                        <a:rPr sz="1400" spc="2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8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РФ</a:t>
                      </a:r>
                      <a:r>
                        <a:rPr sz="1400" spc="3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400" spc="2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дек</a:t>
                      </a:r>
                      <a:r>
                        <a:rPr sz="1400" spc="-3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400" spc="3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2020</a:t>
                      </a:r>
                      <a:r>
                        <a:rPr sz="1400" spc="2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года</a:t>
                      </a:r>
                      <a:r>
                        <a:rPr sz="1400" spc="-2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358140" marR="39624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r>
                        <a:rPr sz="900" b="1" spc="-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sz="900" b="1" spc="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Поручение</a:t>
                      </a:r>
                      <a:r>
                        <a:rPr sz="900" b="1" spc="-10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spc="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по</a:t>
                      </a:r>
                      <a:r>
                        <a:rPr sz="900" b="1" spc="-30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итогам</a:t>
                      </a:r>
                      <a:r>
                        <a:rPr sz="900" b="1" spc="10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spc="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совещания</a:t>
                      </a:r>
                      <a:r>
                        <a:rPr sz="900" b="1" spc="-5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spc="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по</a:t>
                      </a:r>
                      <a:r>
                        <a:rPr sz="900" b="1" spc="-3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стратегическому</a:t>
                      </a:r>
                      <a:r>
                        <a:rPr sz="900" b="1" spc="-1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развитию</a:t>
                      </a:r>
                      <a:r>
                        <a:rPr sz="900" b="1" spc="-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spc="-23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нефтегазохимической</a:t>
                      </a:r>
                      <a:r>
                        <a:rPr sz="900" b="1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отрасли</a:t>
                      </a:r>
                      <a:r>
                        <a:rPr sz="900" b="1" spc="-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b="1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08BF9"/>
                          </a:solidFill>
                          <a:uFill>
                            <a:solidFill>
                              <a:srgbClr val="008BF9"/>
                            </a:solidFill>
                          </a:uFill>
                          <a:latin typeface="Microsoft Sans Serif"/>
                          <a:cs typeface="Microsoft Sans Serif"/>
                          <a:hlinkClick r:id="rId2"/>
                        </a:rPr>
                        <a:t>http://kremlin.ru/acts/assignments/orders/64901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3581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Пр-46,</a:t>
                      </a:r>
                      <a:r>
                        <a:rPr sz="800" spc="4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п.1</a:t>
                      </a:r>
                      <a:r>
                        <a:rPr sz="800" spc="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д)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  <a:p>
                      <a:pPr marL="358140" marR="13652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д) </a:t>
                      </a:r>
                      <a:r>
                        <a:rPr sz="800" spc="-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повышения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конкурентоспособности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отечественной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нефтегазохимической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r>
                        <a:rPr sz="800" spc="-2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разработать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3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комплекс</a:t>
                      </a:r>
                      <a:r>
                        <a:rPr sz="800" spc="-2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налоговых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иных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мер</a:t>
                      </a:r>
                      <a:r>
                        <a:rPr sz="800" spc="-2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стимулирующего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характера</a:t>
                      </a:r>
                      <a:r>
                        <a:rPr sz="800" spc="-2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800" spc="-20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обеспечение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sz="800" b="1" spc="-1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2030 </a:t>
                      </a:r>
                      <a:r>
                        <a:rPr sz="800" b="1" spc="-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году</a:t>
                      </a:r>
                      <a:r>
                        <a:rPr sz="800" b="1" spc="-5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25 </a:t>
                      </a:r>
                      <a:r>
                        <a:rPr sz="800" b="1" spc="-15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процентов</a:t>
                      </a:r>
                      <a:r>
                        <a:rPr sz="800" b="1" spc="-10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готовых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изделий</a:t>
                      </a:r>
                      <a:r>
                        <a:rPr sz="800" spc="1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3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800" spc="2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b="1" spc="-10" dirty="0" err="1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полиэтилентерефталата</a:t>
                      </a:r>
                      <a:r>
                        <a:rPr sz="800" b="1" spc="114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2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800" spc="4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процентов</a:t>
                      </a:r>
                      <a:r>
                        <a:rPr sz="800" spc="1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готовых</a:t>
                      </a:r>
                      <a:r>
                        <a:rPr sz="800" spc="9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изделий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  <a:p>
                      <a:pPr marL="358140" marR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3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800" spc="-3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полиолефинов</a:t>
                      </a:r>
                      <a:r>
                        <a:rPr sz="800" spc="-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с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обязательным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использованием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вторичного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сырья</a:t>
                      </a:r>
                      <a:r>
                        <a:rPr sz="800" spc="-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3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800" spc="-3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полимерных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отходов</a:t>
                      </a:r>
                      <a:r>
                        <a:rPr sz="800" spc="114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4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800" spc="-1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sz="800" spc="5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материалов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spc="15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содержащих</a:t>
                      </a:r>
                      <a:r>
                        <a:rPr sz="800" spc="14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3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такое</a:t>
                      </a:r>
                      <a:r>
                        <a:rPr sz="800" spc="12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сырьё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spc="5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3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обеспечить</a:t>
                      </a:r>
                      <a:r>
                        <a:rPr sz="800" spc="14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реализацию</a:t>
                      </a:r>
                      <a:r>
                        <a:rPr sz="800" spc="16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этих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0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мер</a:t>
                      </a:r>
                      <a:r>
                        <a:rPr sz="800" spc="-2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3581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Ответственный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sz="800" spc="14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Мишустин</a:t>
                      </a:r>
                      <a:r>
                        <a:rPr sz="800" spc="13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Михаил</a:t>
                      </a:r>
                      <a:r>
                        <a:rPr sz="800" spc="15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Владимирович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  <a:p>
                      <a:pPr marL="358140">
                        <a:lnSpc>
                          <a:spcPct val="100000"/>
                        </a:lnSpc>
                      </a:pPr>
                      <a:r>
                        <a:rPr sz="800" spc="-3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800" spc="5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sz="800" spc="1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31</a:t>
                      </a:r>
                      <a:r>
                        <a:rPr sz="800" spc="4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мая</a:t>
                      </a:r>
                      <a:r>
                        <a:rPr sz="800" spc="5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2021</a:t>
                      </a:r>
                      <a:r>
                        <a:rPr sz="800" spc="9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г.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0335" marB="0">
                    <a:solidFill>
                      <a:srgbClr val="77E1C3"/>
                    </a:solidFill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r>
                        <a:rPr sz="2000" b="1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829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Отражение</a:t>
                      </a:r>
                      <a:r>
                        <a:rPr sz="1400" spc="4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технологий</a:t>
                      </a:r>
                      <a:r>
                        <a:rPr sz="1400" spc="9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утилизации</a:t>
                      </a:r>
                      <a:r>
                        <a:rPr sz="1400" spc="12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3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6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НДТ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382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введение</a:t>
                      </a:r>
                      <a:r>
                        <a:rPr sz="1400" spc="5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сертификации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2570" marB="0">
                    <a:lnT w="9525">
                      <a:solidFill>
                        <a:srgbClr val="00303B"/>
                      </a:solidFill>
                      <a:prstDash val="solid"/>
                    </a:lnT>
                    <a:lnB w="9525">
                      <a:solidFill>
                        <a:srgbClr val="0030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9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0335" marB="0">
                    <a:solidFill>
                      <a:srgbClr val="77E1C3"/>
                    </a:solidFill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r>
                        <a:rPr sz="2000" b="1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829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Предложения</a:t>
                      </a:r>
                      <a:r>
                        <a:rPr sz="1400" spc="6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20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дизайну</a:t>
                      </a:r>
                      <a:r>
                        <a:rPr sz="1400" spc="65" dirty="0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40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упаковки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38760" marB="0">
                    <a:lnT w="9525">
                      <a:solidFill>
                        <a:srgbClr val="00303B"/>
                      </a:solidFill>
                      <a:prstDash val="solid"/>
                    </a:lnT>
                    <a:lnB w="9525">
                      <a:solidFill>
                        <a:srgbClr val="0030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9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0335" marB="0">
                    <a:solidFill>
                      <a:srgbClr val="77E1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60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00303B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829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5" dirty="0" err="1">
                          <a:solidFill>
                            <a:srgbClr val="00303B"/>
                          </a:solidFill>
                          <a:latin typeface="Microsoft Sans Serif"/>
                          <a:cs typeface="Microsoft Sans Serif"/>
                        </a:rPr>
                        <a:t>ГОСТы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T w="9525">
                      <a:solidFill>
                        <a:srgbClr val="00303B"/>
                      </a:solidFill>
                      <a:prstDash val="solid"/>
                    </a:lnT>
                    <a:lnB w="9525">
                      <a:solidFill>
                        <a:srgbClr val="0030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616636" y="4912916"/>
            <a:ext cx="289560" cy="1016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lang="ru-RU" spc="-5" dirty="0" smtClean="0"/>
              <a:t>24</a:t>
            </a:r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049" y="329564"/>
            <a:ext cx="81819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/>
              <a:t>Правительственная</a:t>
            </a:r>
            <a:r>
              <a:rPr sz="2000" spc="110"/>
              <a:t> </a:t>
            </a:r>
            <a:r>
              <a:rPr sz="2000" spc="-5"/>
              <a:t>Дорожная</a:t>
            </a:r>
            <a:r>
              <a:rPr sz="2000" spc="-55"/>
              <a:t> </a:t>
            </a:r>
            <a:r>
              <a:rPr sz="2000" spc="-10"/>
              <a:t>карта*</a:t>
            </a:r>
            <a:r>
              <a:rPr sz="2000" spc="15"/>
              <a:t> </a:t>
            </a:r>
            <a:r>
              <a:rPr sz="2000" spc="-5"/>
              <a:t>по</a:t>
            </a:r>
            <a:r>
              <a:rPr sz="2000" spc="25"/>
              <a:t> </a:t>
            </a:r>
            <a:r>
              <a:rPr sz="2000" spc="-10"/>
              <a:t>развитию</a:t>
            </a:r>
            <a:r>
              <a:rPr sz="2000" spc="45"/>
              <a:t> </a:t>
            </a:r>
            <a:r>
              <a:rPr sz="2000" spc="-10"/>
              <a:t>технологий</a:t>
            </a:r>
            <a:r>
              <a:rPr sz="2000" spc="45"/>
              <a:t> </a:t>
            </a:r>
            <a:r>
              <a:rPr sz="2000" spc="-5"/>
              <a:t>и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spc="-10"/>
              <a:t>отрасли</a:t>
            </a:r>
            <a:r>
              <a:rPr sz="2000" spc="40"/>
              <a:t> </a:t>
            </a:r>
            <a:r>
              <a:rPr sz="2000" spc="-10"/>
              <a:t>утилизации</a:t>
            </a:r>
            <a:r>
              <a:rPr sz="2000" spc="35"/>
              <a:t> </a:t>
            </a:r>
            <a:r>
              <a:rPr sz="2000" spc="-10">
                <a:solidFill>
                  <a:srgbClr val="DF4E39"/>
                </a:solidFill>
              </a:rPr>
              <a:t>полимерных</a:t>
            </a:r>
            <a:r>
              <a:rPr sz="2000" spc="30">
                <a:solidFill>
                  <a:srgbClr val="DF4E39"/>
                </a:solidFill>
              </a:rPr>
              <a:t> </a:t>
            </a:r>
            <a:r>
              <a:rPr sz="2000" spc="-10">
                <a:solidFill>
                  <a:srgbClr val="DF4E39"/>
                </a:solidFill>
              </a:rPr>
              <a:t>отходов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346049" y="4588255"/>
            <a:ext cx="33915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>
                <a:solidFill>
                  <a:srgbClr val="00303B"/>
                </a:solidFill>
                <a:latin typeface="Microsoft Sans Serif"/>
                <a:cs typeface="Microsoft Sans Serif"/>
              </a:rPr>
              <a:t>*- </a:t>
            </a:r>
            <a:r>
              <a:rPr sz="800" spc="-15">
                <a:solidFill>
                  <a:srgbClr val="00303B"/>
                </a:solidFill>
                <a:latin typeface="Microsoft Sans Serif"/>
                <a:cs typeface="Microsoft Sans Serif"/>
              </a:rPr>
              <a:t>План</a:t>
            </a:r>
            <a:r>
              <a:rPr sz="800" spc="6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15">
                <a:solidFill>
                  <a:srgbClr val="00303B"/>
                </a:solidFill>
                <a:latin typeface="Microsoft Sans Serif"/>
                <a:cs typeface="Microsoft Sans Serif"/>
              </a:rPr>
              <a:t>мероприятий</a:t>
            </a:r>
            <a:r>
              <a:rPr sz="800" spc="1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10">
                <a:solidFill>
                  <a:srgbClr val="00303B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800" spc="1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45">
                <a:solidFill>
                  <a:srgbClr val="00303B"/>
                </a:solidFill>
                <a:latin typeface="Microsoft Sans Serif"/>
                <a:cs typeface="Microsoft Sans Serif"/>
              </a:rPr>
              <a:t>РФ</a:t>
            </a:r>
            <a:r>
              <a:rPr sz="800" spc="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50">
                <a:solidFill>
                  <a:srgbClr val="00303B"/>
                </a:solidFill>
                <a:latin typeface="Microsoft Sans Serif"/>
                <a:cs typeface="Microsoft Sans Serif"/>
              </a:rPr>
              <a:t>№</a:t>
            </a:r>
            <a:r>
              <a:rPr sz="800" spc="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10">
                <a:solidFill>
                  <a:srgbClr val="00303B"/>
                </a:solidFill>
                <a:latin typeface="Microsoft Sans Serif"/>
                <a:cs typeface="Microsoft Sans Serif"/>
              </a:rPr>
              <a:t>13023п-П9</a:t>
            </a:r>
            <a:r>
              <a:rPr sz="800" spc="1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25">
                <a:solidFill>
                  <a:srgbClr val="00303B"/>
                </a:solidFill>
                <a:latin typeface="Microsoft Sans Serif"/>
                <a:cs typeface="Microsoft Sans Serif"/>
              </a:rPr>
              <a:t>от</a:t>
            </a:r>
            <a:r>
              <a:rPr sz="800" spc="7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10">
                <a:solidFill>
                  <a:srgbClr val="00303B"/>
                </a:solidFill>
                <a:latin typeface="Microsoft Sans Serif"/>
                <a:cs typeface="Microsoft Sans Serif"/>
              </a:rPr>
              <a:t>02.12.2021</a:t>
            </a:r>
            <a:r>
              <a:rPr sz="800" spc="1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10">
                <a:solidFill>
                  <a:srgbClr val="00303B"/>
                </a:solidFill>
                <a:latin typeface="Microsoft Sans Serif"/>
                <a:cs typeface="Microsoft Sans Serif"/>
              </a:rPr>
              <a:t>г.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4D82100-B338-43A6-9370-D9AD6D7DEED0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45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3783" y="1972055"/>
            <a:ext cx="1591310" cy="1591310"/>
            <a:chOff x="6653783" y="1972055"/>
            <a:chExt cx="1591310" cy="1591310"/>
          </a:xfrm>
        </p:grpSpPr>
        <p:sp>
          <p:nvSpPr>
            <p:cNvPr id="3" name="object 3"/>
            <p:cNvSpPr/>
            <p:nvPr/>
          </p:nvSpPr>
          <p:spPr>
            <a:xfrm>
              <a:off x="6653783" y="1972055"/>
              <a:ext cx="1591310" cy="1591310"/>
            </a:xfrm>
            <a:custGeom>
              <a:avLst/>
              <a:gdLst/>
              <a:ahLst/>
              <a:cxnLst/>
              <a:rect l="l" t="t" r="r" b="b"/>
              <a:pathLst>
                <a:path w="1591309" h="1591310">
                  <a:moveTo>
                    <a:pt x="795527" y="0"/>
                  </a:moveTo>
                  <a:lnTo>
                    <a:pt x="747060" y="1451"/>
                  </a:lnTo>
                  <a:lnTo>
                    <a:pt x="699361" y="5750"/>
                  </a:lnTo>
                  <a:lnTo>
                    <a:pt x="652514" y="12814"/>
                  </a:lnTo>
                  <a:lnTo>
                    <a:pt x="606602" y="22560"/>
                  </a:lnTo>
                  <a:lnTo>
                    <a:pt x="561709" y="34904"/>
                  </a:lnTo>
                  <a:lnTo>
                    <a:pt x="517917" y="49763"/>
                  </a:lnTo>
                  <a:lnTo>
                    <a:pt x="475310" y="67053"/>
                  </a:lnTo>
                  <a:lnTo>
                    <a:pt x="433970" y="86693"/>
                  </a:lnTo>
                  <a:lnTo>
                    <a:pt x="393982" y="108599"/>
                  </a:lnTo>
                  <a:lnTo>
                    <a:pt x="355427" y="132687"/>
                  </a:lnTo>
                  <a:lnTo>
                    <a:pt x="318390" y="158874"/>
                  </a:lnTo>
                  <a:lnTo>
                    <a:pt x="282953" y="187077"/>
                  </a:lnTo>
                  <a:lnTo>
                    <a:pt x="249200" y="217214"/>
                  </a:lnTo>
                  <a:lnTo>
                    <a:pt x="217214" y="249200"/>
                  </a:lnTo>
                  <a:lnTo>
                    <a:pt x="187077" y="282953"/>
                  </a:lnTo>
                  <a:lnTo>
                    <a:pt x="158874" y="318390"/>
                  </a:lnTo>
                  <a:lnTo>
                    <a:pt x="132687" y="355427"/>
                  </a:lnTo>
                  <a:lnTo>
                    <a:pt x="108599" y="393982"/>
                  </a:lnTo>
                  <a:lnTo>
                    <a:pt x="86693" y="433970"/>
                  </a:lnTo>
                  <a:lnTo>
                    <a:pt x="67053" y="475310"/>
                  </a:lnTo>
                  <a:lnTo>
                    <a:pt x="49763" y="517917"/>
                  </a:lnTo>
                  <a:lnTo>
                    <a:pt x="34904" y="561709"/>
                  </a:lnTo>
                  <a:lnTo>
                    <a:pt x="22560" y="606602"/>
                  </a:lnTo>
                  <a:lnTo>
                    <a:pt x="12814" y="652514"/>
                  </a:lnTo>
                  <a:lnTo>
                    <a:pt x="5750" y="699361"/>
                  </a:lnTo>
                  <a:lnTo>
                    <a:pt x="1451" y="747060"/>
                  </a:lnTo>
                  <a:lnTo>
                    <a:pt x="0" y="795528"/>
                  </a:lnTo>
                  <a:lnTo>
                    <a:pt x="1451" y="843995"/>
                  </a:lnTo>
                  <a:lnTo>
                    <a:pt x="5750" y="891694"/>
                  </a:lnTo>
                  <a:lnTo>
                    <a:pt x="12814" y="938541"/>
                  </a:lnTo>
                  <a:lnTo>
                    <a:pt x="22560" y="984453"/>
                  </a:lnTo>
                  <a:lnTo>
                    <a:pt x="34904" y="1029346"/>
                  </a:lnTo>
                  <a:lnTo>
                    <a:pt x="49763" y="1073138"/>
                  </a:lnTo>
                  <a:lnTo>
                    <a:pt x="67053" y="1115745"/>
                  </a:lnTo>
                  <a:lnTo>
                    <a:pt x="86693" y="1157085"/>
                  </a:lnTo>
                  <a:lnTo>
                    <a:pt x="108599" y="1197073"/>
                  </a:lnTo>
                  <a:lnTo>
                    <a:pt x="132687" y="1235628"/>
                  </a:lnTo>
                  <a:lnTo>
                    <a:pt x="158874" y="1272665"/>
                  </a:lnTo>
                  <a:lnTo>
                    <a:pt x="187077" y="1308102"/>
                  </a:lnTo>
                  <a:lnTo>
                    <a:pt x="217214" y="1341855"/>
                  </a:lnTo>
                  <a:lnTo>
                    <a:pt x="249200" y="1373841"/>
                  </a:lnTo>
                  <a:lnTo>
                    <a:pt x="282953" y="1403978"/>
                  </a:lnTo>
                  <a:lnTo>
                    <a:pt x="318390" y="1432181"/>
                  </a:lnTo>
                  <a:lnTo>
                    <a:pt x="355427" y="1458368"/>
                  </a:lnTo>
                  <a:lnTo>
                    <a:pt x="393982" y="1482456"/>
                  </a:lnTo>
                  <a:lnTo>
                    <a:pt x="433970" y="1504362"/>
                  </a:lnTo>
                  <a:lnTo>
                    <a:pt x="475310" y="1524002"/>
                  </a:lnTo>
                  <a:lnTo>
                    <a:pt x="517917" y="1541292"/>
                  </a:lnTo>
                  <a:lnTo>
                    <a:pt x="561709" y="1556151"/>
                  </a:lnTo>
                  <a:lnTo>
                    <a:pt x="606602" y="1568495"/>
                  </a:lnTo>
                  <a:lnTo>
                    <a:pt x="652514" y="1578241"/>
                  </a:lnTo>
                  <a:lnTo>
                    <a:pt x="699361" y="1585305"/>
                  </a:lnTo>
                  <a:lnTo>
                    <a:pt x="747060" y="1589604"/>
                  </a:lnTo>
                  <a:lnTo>
                    <a:pt x="795527" y="1591056"/>
                  </a:lnTo>
                  <a:lnTo>
                    <a:pt x="843995" y="1589604"/>
                  </a:lnTo>
                  <a:lnTo>
                    <a:pt x="891694" y="1585305"/>
                  </a:lnTo>
                  <a:lnTo>
                    <a:pt x="938541" y="1578241"/>
                  </a:lnTo>
                  <a:lnTo>
                    <a:pt x="984453" y="1568495"/>
                  </a:lnTo>
                  <a:lnTo>
                    <a:pt x="1029346" y="1556151"/>
                  </a:lnTo>
                  <a:lnTo>
                    <a:pt x="1073138" y="1541292"/>
                  </a:lnTo>
                  <a:lnTo>
                    <a:pt x="1115745" y="1524002"/>
                  </a:lnTo>
                  <a:lnTo>
                    <a:pt x="1157085" y="1504362"/>
                  </a:lnTo>
                  <a:lnTo>
                    <a:pt x="1197073" y="1482456"/>
                  </a:lnTo>
                  <a:lnTo>
                    <a:pt x="1235628" y="1458368"/>
                  </a:lnTo>
                  <a:lnTo>
                    <a:pt x="1272665" y="1432181"/>
                  </a:lnTo>
                  <a:lnTo>
                    <a:pt x="1308102" y="1403978"/>
                  </a:lnTo>
                  <a:lnTo>
                    <a:pt x="1341855" y="1373841"/>
                  </a:lnTo>
                  <a:lnTo>
                    <a:pt x="1373841" y="1341855"/>
                  </a:lnTo>
                  <a:lnTo>
                    <a:pt x="1403978" y="1308102"/>
                  </a:lnTo>
                  <a:lnTo>
                    <a:pt x="1432181" y="1272665"/>
                  </a:lnTo>
                  <a:lnTo>
                    <a:pt x="1458368" y="1235628"/>
                  </a:lnTo>
                  <a:lnTo>
                    <a:pt x="1482456" y="1197073"/>
                  </a:lnTo>
                  <a:lnTo>
                    <a:pt x="1504362" y="1157085"/>
                  </a:lnTo>
                  <a:lnTo>
                    <a:pt x="1524002" y="1115745"/>
                  </a:lnTo>
                  <a:lnTo>
                    <a:pt x="1541292" y="1073138"/>
                  </a:lnTo>
                  <a:lnTo>
                    <a:pt x="1556151" y="1029346"/>
                  </a:lnTo>
                  <a:lnTo>
                    <a:pt x="1568495" y="984453"/>
                  </a:lnTo>
                  <a:lnTo>
                    <a:pt x="1578241" y="938541"/>
                  </a:lnTo>
                  <a:lnTo>
                    <a:pt x="1585305" y="891694"/>
                  </a:lnTo>
                  <a:lnTo>
                    <a:pt x="1589604" y="843995"/>
                  </a:lnTo>
                  <a:lnTo>
                    <a:pt x="1591056" y="795528"/>
                  </a:lnTo>
                  <a:lnTo>
                    <a:pt x="1589604" y="747060"/>
                  </a:lnTo>
                  <a:lnTo>
                    <a:pt x="1585305" y="699361"/>
                  </a:lnTo>
                  <a:lnTo>
                    <a:pt x="1578241" y="652514"/>
                  </a:lnTo>
                  <a:lnTo>
                    <a:pt x="1568495" y="606602"/>
                  </a:lnTo>
                  <a:lnTo>
                    <a:pt x="1556151" y="561709"/>
                  </a:lnTo>
                  <a:lnTo>
                    <a:pt x="1541292" y="517917"/>
                  </a:lnTo>
                  <a:lnTo>
                    <a:pt x="1524002" y="475310"/>
                  </a:lnTo>
                  <a:lnTo>
                    <a:pt x="1504362" y="433970"/>
                  </a:lnTo>
                  <a:lnTo>
                    <a:pt x="1482456" y="393982"/>
                  </a:lnTo>
                  <a:lnTo>
                    <a:pt x="1458368" y="355427"/>
                  </a:lnTo>
                  <a:lnTo>
                    <a:pt x="1432181" y="318390"/>
                  </a:lnTo>
                  <a:lnTo>
                    <a:pt x="1403978" y="282953"/>
                  </a:lnTo>
                  <a:lnTo>
                    <a:pt x="1373841" y="249200"/>
                  </a:lnTo>
                  <a:lnTo>
                    <a:pt x="1341855" y="217214"/>
                  </a:lnTo>
                  <a:lnTo>
                    <a:pt x="1308102" y="187077"/>
                  </a:lnTo>
                  <a:lnTo>
                    <a:pt x="1272665" y="158874"/>
                  </a:lnTo>
                  <a:lnTo>
                    <a:pt x="1235628" y="132687"/>
                  </a:lnTo>
                  <a:lnTo>
                    <a:pt x="1197073" y="108599"/>
                  </a:lnTo>
                  <a:lnTo>
                    <a:pt x="1157085" y="86693"/>
                  </a:lnTo>
                  <a:lnTo>
                    <a:pt x="1115745" y="67053"/>
                  </a:lnTo>
                  <a:lnTo>
                    <a:pt x="1073138" y="49763"/>
                  </a:lnTo>
                  <a:lnTo>
                    <a:pt x="1029346" y="34904"/>
                  </a:lnTo>
                  <a:lnTo>
                    <a:pt x="984453" y="22560"/>
                  </a:lnTo>
                  <a:lnTo>
                    <a:pt x="938541" y="12814"/>
                  </a:lnTo>
                  <a:lnTo>
                    <a:pt x="891694" y="5750"/>
                  </a:lnTo>
                  <a:lnTo>
                    <a:pt x="843995" y="1451"/>
                  </a:lnTo>
                  <a:lnTo>
                    <a:pt x="795527" y="0"/>
                  </a:lnTo>
                  <a:close/>
                </a:path>
              </a:pathLst>
            </a:custGeom>
            <a:solidFill>
              <a:srgbClr val="77E1C3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92111" y="2557272"/>
              <a:ext cx="914400" cy="7924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049" y="329564"/>
            <a:ext cx="77812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/>
              <a:t>Техническое</a:t>
            </a:r>
            <a:r>
              <a:rPr sz="2000" spc="15"/>
              <a:t> </a:t>
            </a:r>
            <a:r>
              <a:rPr sz="2000" spc="-10"/>
              <a:t>регулирование</a:t>
            </a:r>
            <a:r>
              <a:rPr sz="2000" spc="60"/>
              <a:t> </a:t>
            </a:r>
            <a:r>
              <a:rPr sz="2000" spc="-15"/>
              <a:t>ПЭТф:</a:t>
            </a:r>
            <a:r>
              <a:rPr sz="2000" spc="20"/>
              <a:t> </a:t>
            </a:r>
            <a:r>
              <a:rPr sz="2000" spc="-10"/>
              <a:t>вторичное</a:t>
            </a:r>
            <a:r>
              <a:rPr sz="2000" spc="45"/>
              <a:t> </a:t>
            </a:r>
            <a:r>
              <a:rPr sz="2000" spc="-10"/>
              <a:t>сырье</a:t>
            </a:r>
            <a:r>
              <a:rPr sz="2000" spc="15"/>
              <a:t> </a:t>
            </a:r>
            <a:r>
              <a:rPr sz="2000" spc="-5"/>
              <a:t>в</a:t>
            </a:r>
            <a:r>
              <a:rPr sz="2000"/>
              <a:t> </a:t>
            </a:r>
            <a:r>
              <a:rPr sz="2000" spc="-5"/>
              <a:t>ГОСТ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326237" y="1241247"/>
            <a:ext cx="2658110" cy="112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57530">
              <a:lnSpc>
                <a:spcPct val="100000"/>
              </a:lnSpc>
              <a:spcBef>
                <a:spcPts val="95"/>
              </a:spcBef>
            </a:pPr>
            <a:r>
              <a:rPr sz="1400" b="1" spc="-2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ГОСТ</a:t>
            </a:r>
            <a:r>
              <a:rPr sz="1400" b="1" spc="-1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«Пластмассы. </a:t>
            </a:r>
            <a:r>
              <a:rPr sz="1400" b="1" spc="-1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400" b="1" spc="-4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400" b="1" spc="-1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sz="1400" b="1" spc="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b="1" spc="-3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sz="1400" b="1" spc="-6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400" b="1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b="1" spc="-3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sz="1400" b="1" spc="-1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1400" b="1" spc="1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1400" b="1" spc="-4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400" b="1" spc="-1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1400" b="1" spc="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400" b="1" spc="1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1400" b="1" spc="-3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sz="1400" b="1" spc="-1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тал</a:t>
            </a:r>
            <a:r>
              <a:rPr sz="1400" b="1" spc="1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400" b="1" spc="-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т  </a:t>
            </a:r>
            <a:r>
              <a:rPr sz="1400" b="1" spc="-1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рециклированный»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000" u="sng">
                <a:solidFill>
                  <a:srgbClr val="00303B"/>
                </a:solidFill>
                <a:uFill>
                  <a:solidFill>
                    <a:srgbClr val="00303B"/>
                  </a:solidFill>
                </a:uFill>
                <a:latin typeface="Microsoft Sans Serif"/>
                <a:cs typeface="Microsoft Sans Serif"/>
              </a:rPr>
              <a:t>Находится на </a:t>
            </a:r>
            <a:r>
              <a:rPr sz="1000" u="sng" spc="-10">
                <a:solidFill>
                  <a:srgbClr val="00303B"/>
                </a:solidFill>
                <a:uFill>
                  <a:solidFill>
                    <a:srgbClr val="00303B"/>
                  </a:solidFill>
                </a:uFill>
                <a:latin typeface="Microsoft Sans Serif"/>
                <a:cs typeface="Microsoft Sans Serif"/>
              </a:rPr>
              <a:t>рассмотрении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.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Вводится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впервые,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35">
                <a:solidFill>
                  <a:srgbClr val="00303B"/>
                </a:solidFill>
                <a:latin typeface="Microsoft Sans Serif"/>
                <a:cs typeface="Microsoft Sans Serif"/>
              </a:rPr>
              <a:t>ТК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230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«Пластмассы,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полимерные </a:t>
            </a:r>
            <a:r>
              <a:rPr sz="1000" spc="-25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материалы,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методы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их испытаний»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237" y="2557652"/>
            <a:ext cx="271526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515" marR="5080" indent="-171450">
              <a:lnSpc>
                <a:spcPct val="100000"/>
              </a:lnSpc>
              <a:spcBef>
                <a:spcPts val="105"/>
              </a:spcBef>
              <a:buChar char="•"/>
              <a:tabLst>
                <a:tab pos="184150" algn="l"/>
              </a:tabLst>
            </a:pP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Рециклированный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полиэтилентерефталат </a:t>
            </a:r>
            <a:r>
              <a:rPr sz="1000" spc="-254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должен</a:t>
            </a:r>
            <a:r>
              <a:rPr sz="1000" spc="-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соответствовать</a:t>
            </a:r>
            <a:endParaRPr sz="100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</a:pP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требованиям</a:t>
            </a:r>
            <a:r>
              <a:rPr sz="1000" spc="3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стандартов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r>
              <a:rPr sz="1000" spc="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технической</a:t>
            </a:r>
            <a:endParaRPr sz="100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</a:pP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документации,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включая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ТР</a:t>
            </a:r>
            <a:r>
              <a:rPr sz="1000" spc="-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ТС </a:t>
            </a:r>
            <a:r>
              <a:rPr sz="1000" spc="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005/2011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237" y="3320034"/>
            <a:ext cx="2703830" cy="109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515" indent="-171450">
              <a:lnSpc>
                <a:spcPct val="100000"/>
              </a:lnSpc>
              <a:spcBef>
                <a:spcPts val="105"/>
              </a:spcBef>
              <a:buChar char="•"/>
              <a:tabLst>
                <a:tab pos="184150" algn="l"/>
              </a:tabLst>
            </a:pPr>
            <a:r>
              <a:rPr sz="1000" spc="-30">
                <a:solidFill>
                  <a:srgbClr val="00303B"/>
                </a:solidFill>
                <a:latin typeface="Microsoft Sans Serif"/>
                <a:cs typeface="Microsoft Sans Serif"/>
              </a:rPr>
              <a:t>Для</a:t>
            </a:r>
            <a:r>
              <a:rPr sz="1000" spc="-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изготовления</a:t>
            </a:r>
            <a:r>
              <a:rPr sz="1000" spc="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хлопьев</a:t>
            </a:r>
            <a:r>
              <a:rPr sz="1000" spc="-4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рекомендуется</a:t>
            </a:r>
            <a:endParaRPr sz="1000">
              <a:latin typeface="Microsoft Sans Serif"/>
              <a:cs typeface="Microsoft Sans Serif"/>
            </a:endParaRPr>
          </a:p>
          <a:p>
            <a:pPr marL="183515">
              <a:lnSpc>
                <a:spcPct val="100000"/>
              </a:lnSpc>
            </a:pP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отходы,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не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менее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чем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на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95</a:t>
            </a:r>
            <a:endParaRPr sz="1000">
              <a:latin typeface="Microsoft Sans Serif"/>
              <a:cs typeface="Microsoft Sans Serif"/>
            </a:endParaRPr>
          </a:p>
          <a:p>
            <a:pPr marL="183515" marR="83820">
              <a:lnSpc>
                <a:spcPct val="100000"/>
              </a:lnSpc>
              <a:spcBef>
                <a:spcPts val="5"/>
              </a:spcBef>
            </a:pP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%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состоящие 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из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бывших в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употреблении </a:t>
            </a:r>
            <a:r>
              <a:rPr sz="1000" spc="-254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бутылок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или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других изделий 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из 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полиэтилентерефталата,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контактировавших</a:t>
            </a:r>
            <a:r>
              <a:rPr sz="1000" spc="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с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 пищевыми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продуктами.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2338" y="1210182"/>
            <a:ext cx="2563495" cy="819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2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ГОСТ</a:t>
            </a:r>
            <a:r>
              <a:rPr sz="1400" b="1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32686-202</a:t>
            </a:r>
            <a:r>
              <a:rPr sz="1400" b="1" spc="2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2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«Бутылки</a:t>
            </a:r>
            <a:r>
              <a:rPr sz="1400" b="1" spc="114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sz="1400" b="1" spc="-37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полиэтиленфталата</a:t>
            </a:r>
            <a:r>
              <a:rPr sz="1400" b="1" spc="-1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sz="1400" b="1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пищевых</a:t>
            </a:r>
            <a:r>
              <a:rPr sz="1400" b="1" spc="5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2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жидкостей»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u="sng" spc="-10">
                <a:solidFill>
                  <a:srgbClr val="00303B"/>
                </a:solidFill>
                <a:uFill>
                  <a:solidFill>
                    <a:srgbClr val="00303B"/>
                  </a:solidFill>
                </a:uFill>
                <a:latin typeface="Microsoft Sans Serif"/>
                <a:cs typeface="Microsoft Sans Serif"/>
              </a:rPr>
              <a:t>Утвержден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взамен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ГОСТ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32686-2014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631" y="4493767"/>
            <a:ext cx="69176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 err="1">
                <a:solidFill>
                  <a:srgbClr val="00303B"/>
                </a:solidFill>
                <a:latin typeface="Microsoft Sans Serif"/>
                <a:cs typeface="Microsoft Sans Serif"/>
              </a:rPr>
              <a:t>Ожидается</a:t>
            </a:r>
            <a:r>
              <a:rPr sz="1000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dirty="0" err="1">
                <a:solidFill>
                  <a:srgbClr val="00303B"/>
                </a:solidFill>
                <a:latin typeface="Microsoft Sans Serif"/>
                <a:cs typeface="Microsoft Sans Serif"/>
              </a:rPr>
              <a:t>вступление</a:t>
            </a:r>
            <a:r>
              <a:rPr sz="1000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 err="1">
                <a:solidFill>
                  <a:srgbClr val="00303B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000" dirty="0">
                <a:solidFill>
                  <a:srgbClr val="00303B"/>
                </a:solidFill>
                <a:latin typeface="Microsoft Sans Serif"/>
                <a:cs typeface="Microsoft Sans Serif"/>
              </a:rPr>
              <a:t> в</a:t>
            </a:r>
            <a:r>
              <a:rPr sz="1000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5" dirty="0" err="1">
                <a:solidFill>
                  <a:srgbClr val="00303B"/>
                </a:solidFill>
                <a:latin typeface="Microsoft Sans Serif"/>
                <a:cs typeface="Microsoft Sans Serif"/>
              </a:rPr>
              <a:t>силу</a:t>
            </a:r>
            <a:r>
              <a:rPr sz="1000" spc="5" dirty="0">
                <a:solidFill>
                  <a:srgbClr val="00303B"/>
                </a:solidFill>
                <a:latin typeface="Microsoft Sans Serif"/>
                <a:cs typeface="Microsoft Sans Serif"/>
              </a:rPr>
              <a:t>.</a:t>
            </a:r>
            <a:r>
              <a:rPr sz="1000" spc="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00303B"/>
                </a:solidFill>
                <a:latin typeface="Microsoft Sans Serif"/>
                <a:cs typeface="Microsoft Sans Serif"/>
              </a:rPr>
              <a:t>Отслеживание</a:t>
            </a:r>
            <a:r>
              <a:rPr sz="1000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:</a:t>
            </a:r>
            <a:r>
              <a:rPr sz="1000" spc="2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u="sng" spc="-5" dirty="0">
                <a:solidFill>
                  <a:srgbClr val="008BF9"/>
                </a:solidFill>
                <a:uFill>
                  <a:solidFill>
                    <a:srgbClr val="008BF9"/>
                  </a:solidFill>
                </a:uFill>
                <a:latin typeface="Microsoft Sans Serif"/>
                <a:cs typeface="Microsoft Sans Serif"/>
                <a:hlinkClick r:id="rId3"/>
              </a:rPr>
              <a:t>https://www.rst.gov.ru/portal/gost/home/standarts/cataloginter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2338" y="2267838"/>
            <a:ext cx="265557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50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В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новой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редакции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допускается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 использование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рециклированного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ПЭТф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(ред. п.5.3.3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«Требования </a:t>
            </a:r>
            <a:r>
              <a:rPr sz="1000" spc="-60">
                <a:solidFill>
                  <a:srgbClr val="00303B"/>
                </a:solidFill>
                <a:latin typeface="Microsoft Sans Serif"/>
                <a:cs typeface="Microsoft Sans Serif"/>
              </a:rPr>
              <a:t>к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сырью и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материалам»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принятого межгосударст-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венного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стандарта ГОСТ 32686-202,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распространяющему свое действие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на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000" spc="2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стран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СНГ,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при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производстве </a:t>
            </a:r>
            <a:r>
              <a:rPr sz="1000" spc="-25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ПЭТФ-упаковки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(преформ</a:t>
            </a:r>
            <a:r>
              <a:rPr sz="1000" spc="-5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бутылок)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2338" y="3640073"/>
            <a:ext cx="271462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50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Рециклированный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полиэтилентерефталат </a:t>
            </a:r>
            <a:r>
              <a:rPr sz="1000" spc="-254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должен</a:t>
            </a:r>
            <a:r>
              <a:rPr sz="1000" spc="-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соответствовать</a:t>
            </a:r>
            <a:endParaRPr sz="1000">
              <a:latin typeface="Microsoft Sans Serif"/>
              <a:cs typeface="Microsoft Sans Serif"/>
            </a:endParaRPr>
          </a:p>
          <a:p>
            <a:pPr marL="182880" marR="119380">
              <a:lnSpc>
                <a:spcPct val="100000"/>
              </a:lnSpc>
              <a:spcBef>
                <a:spcPts val="5"/>
              </a:spcBef>
            </a:pP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требованиям</a:t>
            </a:r>
            <a:r>
              <a:rPr sz="1000" spc="5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стандартов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r>
              <a:rPr sz="1000" spc="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технической </a:t>
            </a:r>
            <a:r>
              <a:rPr sz="1000" spc="-254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документации,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включая</a:t>
            </a:r>
            <a:r>
              <a:rPr sz="1000" spc="-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ТР</a:t>
            </a:r>
            <a:r>
              <a:rPr sz="1000" spc="-4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ТС</a:t>
            </a:r>
            <a:r>
              <a:rPr sz="1000" spc="26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005/2011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26307" y="876299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89" h="250190">
                <a:moveTo>
                  <a:pt x="0" y="249936"/>
                </a:moveTo>
                <a:lnTo>
                  <a:pt x="249935" y="249936"/>
                </a:lnTo>
                <a:lnTo>
                  <a:pt x="249935" y="0"/>
                </a:lnTo>
                <a:lnTo>
                  <a:pt x="0" y="0"/>
                </a:lnTo>
                <a:lnTo>
                  <a:pt x="0" y="249936"/>
                </a:lnTo>
                <a:close/>
              </a:path>
            </a:pathLst>
          </a:custGeom>
          <a:ln w="9144">
            <a:solidFill>
              <a:srgbClr val="008B94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84346" y="893775"/>
            <a:ext cx="1276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V</a:t>
            </a:r>
            <a:endParaRPr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2900" y="876299"/>
            <a:ext cx="253365" cy="250190"/>
          </a:xfrm>
          <a:custGeom>
            <a:avLst/>
            <a:gdLst/>
            <a:ahLst/>
            <a:cxnLst/>
            <a:rect l="l" t="t" r="r" b="b"/>
            <a:pathLst>
              <a:path w="253365" h="250190">
                <a:moveTo>
                  <a:pt x="0" y="249936"/>
                </a:moveTo>
                <a:lnTo>
                  <a:pt x="252984" y="249936"/>
                </a:lnTo>
                <a:lnTo>
                  <a:pt x="252984" y="0"/>
                </a:lnTo>
                <a:lnTo>
                  <a:pt x="0" y="0"/>
                </a:lnTo>
                <a:lnTo>
                  <a:pt x="0" y="249936"/>
                </a:lnTo>
                <a:close/>
              </a:path>
            </a:pathLst>
          </a:custGeom>
          <a:ln w="9144">
            <a:solidFill>
              <a:srgbClr val="008B94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85153" y="1155649"/>
            <a:ext cx="235902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Технический</a:t>
            </a:r>
            <a:r>
              <a:rPr sz="1400" b="1" spc="5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регламент</a:t>
            </a:r>
            <a:r>
              <a:rPr sz="1400" b="1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на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-1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упаковку</a:t>
            </a:r>
            <a:r>
              <a:rPr sz="1400" b="1" spc="3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ТР-ТС</a:t>
            </a:r>
            <a:r>
              <a:rPr sz="1400" b="1" spc="2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25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005-2011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29731" y="908303"/>
            <a:ext cx="184150" cy="182880"/>
          </a:xfrm>
          <a:custGeom>
            <a:avLst/>
            <a:gdLst/>
            <a:ahLst/>
            <a:cxnLst/>
            <a:rect l="l" t="t" r="r" b="b"/>
            <a:pathLst>
              <a:path w="184150" h="182880">
                <a:moveTo>
                  <a:pt x="183642" y="74930"/>
                </a:moveTo>
                <a:lnTo>
                  <a:pt x="107950" y="74930"/>
                </a:lnTo>
                <a:lnTo>
                  <a:pt x="107950" y="0"/>
                </a:lnTo>
                <a:lnTo>
                  <a:pt x="75692" y="0"/>
                </a:lnTo>
                <a:lnTo>
                  <a:pt x="75692" y="74930"/>
                </a:lnTo>
                <a:lnTo>
                  <a:pt x="0" y="74930"/>
                </a:lnTo>
                <a:lnTo>
                  <a:pt x="0" y="107950"/>
                </a:lnTo>
                <a:lnTo>
                  <a:pt x="75692" y="107950"/>
                </a:lnTo>
                <a:lnTo>
                  <a:pt x="75692" y="182880"/>
                </a:lnTo>
                <a:lnTo>
                  <a:pt x="107950" y="182880"/>
                </a:lnTo>
                <a:lnTo>
                  <a:pt x="107950" y="107950"/>
                </a:lnTo>
                <a:lnTo>
                  <a:pt x="183642" y="107950"/>
                </a:lnTo>
                <a:lnTo>
                  <a:pt x="183642" y="74930"/>
                </a:lnTo>
                <a:close/>
              </a:path>
            </a:pathLst>
          </a:custGeom>
          <a:solidFill>
            <a:srgbClr val="008B94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8616636" y="4912916"/>
            <a:ext cx="289560" cy="1016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lang="ru-RU" spc="-5" dirty="0" smtClean="0"/>
              <a:t>25</a:t>
            </a:r>
            <a:endParaRPr spc="-5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5FB15F9-8ACD-4141-9244-26B54C50DAEB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8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" cy="4572000"/>
            <a:chOff x="0" y="0"/>
            <a:chExt cx="1524000" cy="4572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524000" cy="1527175"/>
            </a:xfrm>
            <a:custGeom>
              <a:avLst/>
              <a:gdLst/>
              <a:ahLst/>
              <a:cxnLst/>
              <a:rect l="l" t="t" r="r" b="b"/>
              <a:pathLst>
                <a:path w="1524000" h="1527175">
                  <a:moveTo>
                    <a:pt x="1524000" y="0"/>
                  </a:moveTo>
                  <a:lnTo>
                    <a:pt x="0" y="0"/>
                  </a:lnTo>
                  <a:lnTo>
                    <a:pt x="0" y="1527048"/>
                  </a:lnTo>
                  <a:lnTo>
                    <a:pt x="1524000" y="1527048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71B54A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8768" y="234695"/>
              <a:ext cx="1469136" cy="10820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527047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15240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1524000" y="152400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77E1C3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352" y="1676399"/>
              <a:ext cx="1225550" cy="1222375"/>
            </a:xfrm>
            <a:custGeom>
              <a:avLst/>
              <a:gdLst/>
              <a:ahLst/>
              <a:cxnLst/>
              <a:rect l="l" t="t" r="r" b="b"/>
              <a:pathLst>
                <a:path w="1225550" h="1222375">
                  <a:moveTo>
                    <a:pt x="612648" y="0"/>
                  </a:moveTo>
                  <a:lnTo>
                    <a:pt x="564770" y="1838"/>
                  </a:lnTo>
                  <a:lnTo>
                    <a:pt x="517900" y="7262"/>
                  </a:lnTo>
                  <a:lnTo>
                    <a:pt x="472174" y="16137"/>
                  </a:lnTo>
                  <a:lnTo>
                    <a:pt x="427728" y="28326"/>
                  </a:lnTo>
                  <a:lnTo>
                    <a:pt x="384699" y="43695"/>
                  </a:lnTo>
                  <a:lnTo>
                    <a:pt x="343222" y="62106"/>
                  </a:lnTo>
                  <a:lnTo>
                    <a:pt x="303434" y="83424"/>
                  </a:lnTo>
                  <a:lnTo>
                    <a:pt x="265470" y="107514"/>
                  </a:lnTo>
                  <a:lnTo>
                    <a:pt x="229469" y="134240"/>
                  </a:lnTo>
                  <a:lnTo>
                    <a:pt x="195564" y="163466"/>
                  </a:lnTo>
                  <a:lnTo>
                    <a:pt x="163893" y="195056"/>
                  </a:lnTo>
                  <a:lnTo>
                    <a:pt x="134592" y="228875"/>
                  </a:lnTo>
                  <a:lnTo>
                    <a:pt x="107797" y="264786"/>
                  </a:lnTo>
                  <a:lnTo>
                    <a:pt x="83645" y="302655"/>
                  </a:lnTo>
                  <a:lnTo>
                    <a:pt x="62270" y="342344"/>
                  </a:lnTo>
                  <a:lnTo>
                    <a:pt x="43811" y="383719"/>
                  </a:lnTo>
                  <a:lnTo>
                    <a:pt x="28402" y="426644"/>
                  </a:lnTo>
                  <a:lnTo>
                    <a:pt x="16180" y="470982"/>
                  </a:lnTo>
                  <a:lnTo>
                    <a:pt x="7282" y="516599"/>
                  </a:lnTo>
                  <a:lnTo>
                    <a:pt x="1843" y="563358"/>
                  </a:lnTo>
                  <a:lnTo>
                    <a:pt x="0" y="611124"/>
                  </a:lnTo>
                  <a:lnTo>
                    <a:pt x="1843" y="658889"/>
                  </a:lnTo>
                  <a:lnTo>
                    <a:pt x="7282" y="705648"/>
                  </a:lnTo>
                  <a:lnTo>
                    <a:pt x="16180" y="751265"/>
                  </a:lnTo>
                  <a:lnTo>
                    <a:pt x="28402" y="795603"/>
                  </a:lnTo>
                  <a:lnTo>
                    <a:pt x="43811" y="838528"/>
                  </a:lnTo>
                  <a:lnTo>
                    <a:pt x="62270" y="879903"/>
                  </a:lnTo>
                  <a:lnTo>
                    <a:pt x="83645" y="919592"/>
                  </a:lnTo>
                  <a:lnTo>
                    <a:pt x="107797" y="957461"/>
                  </a:lnTo>
                  <a:lnTo>
                    <a:pt x="134592" y="993372"/>
                  </a:lnTo>
                  <a:lnTo>
                    <a:pt x="163893" y="1027191"/>
                  </a:lnTo>
                  <a:lnTo>
                    <a:pt x="195564" y="1058781"/>
                  </a:lnTo>
                  <a:lnTo>
                    <a:pt x="229469" y="1088007"/>
                  </a:lnTo>
                  <a:lnTo>
                    <a:pt x="265470" y="1114733"/>
                  </a:lnTo>
                  <a:lnTo>
                    <a:pt x="303434" y="1138823"/>
                  </a:lnTo>
                  <a:lnTo>
                    <a:pt x="343222" y="1160141"/>
                  </a:lnTo>
                  <a:lnTo>
                    <a:pt x="384699" y="1178552"/>
                  </a:lnTo>
                  <a:lnTo>
                    <a:pt x="427728" y="1193921"/>
                  </a:lnTo>
                  <a:lnTo>
                    <a:pt x="472174" y="1206110"/>
                  </a:lnTo>
                  <a:lnTo>
                    <a:pt x="517900" y="1214985"/>
                  </a:lnTo>
                  <a:lnTo>
                    <a:pt x="564770" y="1220409"/>
                  </a:lnTo>
                  <a:lnTo>
                    <a:pt x="612648" y="1222248"/>
                  </a:lnTo>
                  <a:lnTo>
                    <a:pt x="660525" y="1220409"/>
                  </a:lnTo>
                  <a:lnTo>
                    <a:pt x="707395" y="1214985"/>
                  </a:lnTo>
                  <a:lnTo>
                    <a:pt x="753121" y="1206110"/>
                  </a:lnTo>
                  <a:lnTo>
                    <a:pt x="797567" y="1193921"/>
                  </a:lnTo>
                  <a:lnTo>
                    <a:pt x="840596" y="1178552"/>
                  </a:lnTo>
                  <a:lnTo>
                    <a:pt x="882073" y="1160141"/>
                  </a:lnTo>
                  <a:lnTo>
                    <a:pt x="921861" y="1138823"/>
                  </a:lnTo>
                  <a:lnTo>
                    <a:pt x="959825" y="1114733"/>
                  </a:lnTo>
                  <a:lnTo>
                    <a:pt x="995826" y="1088007"/>
                  </a:lnTo>
                  <a:lnTo>
                    <a:pt x="1029731" y="1058781"/>
                  </a:lnTo>
                  <a:lnTo>
                    <a:pt x="1061402" y="1027191"/>
                  </a:lnTo>
                  <a:lnTo>
                    <a:pt x="1090703" y="993372"/>
                  </a:lnTo>
                  <a:lnTo>
                    <a:pt x="1117498" y="957461"/>
                  </a:lnTo>
                  <a:lnTo>
                    <a:pt x="1127304" y="942086"/>
                  </a:lnTo>
                  <a:lnTo>
                    <a:pt x="612648" y="942086"/>
                  </a:lnTo>
                  <a:lnTo>
                    <a:pt x="563508" y="938496"/>
                  </a:lnTo>
                  <a:lnTo>
                    <a:pt x="516607" y="928070"/>
                  </a:lnTo>
                  <a:lnTo>
                    <a:pt x="472459" y="911320"/>
                  </a:lnTo>
                  <a:lnTo>
                    <a:pt x="431578" y="888757"/>
                  </a:lnTo>
                  <a:lnTo>
                    <a:pt x="394479" y="860895"/>
                  </a:lnTo>
                  <a:lnTo>
                    <a:pt x="361676" y="828246"/>
                  </a:lnTo>
                  <a:lnTo>
                    <a:pt x="333685" y="791322"/>
                  </a:lnTo>
                  <a:lnTo>
                    <a:pt x="311018" y="750635"/>
                  </a:lnTo>
                  <a:lnTo>
                    <a:pt x="294190" y="706698"/>
                  </a:lnTo>
                  <a:lnTo>
                    <a:pt x="283716" y="660023"/>
                  </a:lnTo>
                  <a:lnTo>
                    <a:pt x="280111" y="611124"/>
                  </a:lnTo>
                  <a:lnTo>
                    <a:pt x="283716" y="562224"/>
                  </a:lnTo>
                  <a:lnTo>
                    <a:pt x="294190" y="515549"/>
                  </a:lnTo>
                  <a:lnTo>
                    <a:pt x="311018" y="471612"/>
                  </a:lnTo>
                  <a:lnTo>
                    <a:pt x="333685" y="430925"/>
                  </a:lnTo>
                  <a:lnTo>
                    <a:pt x="361676" y="394001"/>
                  </a:lnTo>
                  <a:lnTo>
                    <a:pt x="394479" y="361352"/>
                  </a:lnTo>
                  <a:lnTo>
                    <a:pt x="431578" y="333490"/>
                  </a:lnTo>
                  <a:lnTo>
                    <a:pt x="472459" y="310927"/>
                  </a:lnTo>
                  <a:lnTo>
                    <a:pt x="516607" y="294177"/>
                  </a:lnTo>
                  <a:lnTo>
                    <a:pt x="563508" y="283751"/>
                  </a:lnTo>
                  <a:lnTo>
                    <a:pt x="612648" y="280162"/>
                  </a:lnTo>
                  <a:lnTo>
                    <a:pt x="1127304" y="280162"/>
                  </a:lnTo>
                  <a:lnTo>
                    <a:pt x="1117498" y="264786"/>
                  </a:lnTo>
                  <a:lnTo>
                    <a:pt x="1090703" y="228875"/>
                  </a:lnTo>
                  <a:lnTo>
                    <a:pt x="1061402" y="195056"/>
                  </a:lnTo>
                  <a:lnTo>
                    <a:pt x="1029731" y="163466"/>
                  </a:lnTo>
                  <a:lnTo>
                    <a:pt x="995826" y="134240"/>
                  </a:lnTo>
                  <a:lnTo>
                    <a:pt x="959825" y="107514"/>
                  </a:lnTo>
                  <a:lnTo>
                    <a:pt x="921861" y="83424"/>
                  </a:lnTo>
                  <a:lnTo>
                    <a:pt x="882073" y="62106"/>
                  </a:lnTo>
                  <a:lnTo>
                    <a:pt x="840596" y="43695"/>
                  </a:lnTo>
                  <a:lnTo>
                    <a:pt x="797567" y="28326"/>
                  </a:lnTo>
                  <a:lnTo>
                    <a:pt x="753121" y="16137"/>
                  </a:lnTo>
                  <a:lnTo>
                    <a:pt x="707395" y="7262"/>
                  </a:lnTo>
                  <a:lnTo>
                    <a:pt x="660525" y="1838"/>
                  </a:lnTo>
                  <a:lnTo>
                    <a:pt x="612648" y="0"/>
                  </a:lnTo>
                  <a:close/>
                </a:path>
                <a:path w="1225550" h="1222375">
                  <a:moveTo>
                    <a:pt x="1127304" y="280162"/>
                  </a:moveTo>
                  <a:lnTo>
                    <a:pt x="612648" y="280162"/>
                  </a:lnTo>
                  <a:lnTo>
                    <a:pt x="661787" y="283751"/>
                  </a:lnTo>
                  <a:lnTo>
                    <a:pt x="708688" y="294177"/>
                  </a:lnTo>
                  <a:lnTo>
                    <a:pt x="752836" y="310927"/>
                  </a:lnTo>
                  <a:lnTo>
                    <a:pt x="793717" y="333490"/>
                  </a:lnTo>
                  <a:lnTo>
                    <a:pt x="830816" y="361352"/>
                  </a:lnTo>
                  <a:lnTo>
                    <a:pt x="863619" y="394001"/>
                  </a:lnTo>
                  <a:lnTo>
                    <a:pt x="891610" y="430925"/>
                  </a:lnTo>
                  <a:lnTo>
                    <a:pt x="914277" y="471612"/>
                  </a:lnTo>
                  <a:lnTo>
                    <a:pt x="931105" y="515549"/>
                  </a:lnTo>
                  <a:lnTo>
                    <a:pt x="941579" y="562224"/>
                  </a:lnTo>
                  <a:lnTo>
                    <a:pt x="945184" y="611124"/>
                  </a:lnTo>
                  <a:lnTo>
                    <a:pt x="941579" y="660023"/>
                  </a:lnTo>
                  <a:lnTo>
                    <a:pt x="931105" y="706698"/>
                  </a:lnTo>
                  <a:lnTo>
                    <a:pt x="914277" y="750635"/>
                  </a:lnTo>
                  <a:lnTo>
                    <a:pt x="891610" y="791322"/>
                  </a:lnTo>
                  <a:lnTo>
                    <a:pt x="863619" y="828246"/>
                  </a:lnTo>
                  <a:lnTo>
                    <a:pt x="830816" y="860895"/>
                  </a:lnTo>
                  <a:lnTo>
                    <a:pt x="793717" y="888757"/>
                  </a:lnTo>
                  <a:lnTo>
                    <a:pt x="752836" y="911320"/>
                  </a:lnTo>
                  <a:lnTo>
                    <a:pt x="708688" y="928070"/>
                  </a:lnTo>
                  <a:lnTo>
                    <a:pt x="661787" y="938496"/>
                  </a:lnTo>
                  <a:lnTo>
                    <a:pt x="612648" y="942086"/>
                  </a:lnTo>
                  <a:lnTo>
                    <a:pt x="1127304" y="942086"/>
                  </a:lnTo>
                  <a:lnTo>
                    <a:pt x="1163025" y="879903"/>
                  </a:lnTo>
                  <a:lnTo>
                    <a:pt x="1181484" y="838528"/>
                  </a:lnTo>
                  <a:lnTo>
                    <a:pt x="1196893" y="795603"/>
                  </a:lnTo>
                  <a:lnTo>
                    <a:pt x="1209115" y="751265"/>
                  </a:lnTo>
                  <a:lnTo>
                    <a:pt x="1218013" y="705648"/>
                  </a:lnTo>
                  <a:lnTo>
                    <a:pt x="1223452" y="658889"/>
                  </a:lnTo>
                  <a:lnTo>
                    <a:pt x="1225295" y="611124"/>
                  </a:lnTo>
                  <a:lnTo>
                    <a:pt x="1223452" y="563358"/>
                  </a:lnTo>
                  <a:lnTo>
                    <a:pt x="1218013" y="516599"/>
                  </a:lnTo>
                  <a:lnTo>
                    <a:pt x="1209115" y="470982"/>
                  </a:lnTo>
                  <a:lnTo>
                    <a:pt x="1196893" y="426644"/>
                  </a:lnTo>
                  <a:lnTo>
                    <a:pt x="1181484" y="383719"/>
                  </a:lnTo>
                  <a:lnTo>
                    <a:pt x="1163025" y="342344"/>
                  </a:lnTo>
                  <a:lnTo>
                    <a:pt x="1141650" y="302655"/>
                  </a:lnTo>
                  <a:lnTo>
                    <a:pt x="1127304" y="280162"/>
                  </a:lnTo>
                  <a:close/>
                </a:path>
              </a:pathLst>
            </a:custGeom>
            <a:solidFill>
              <a:srgbClr val="00303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051048"/>
              <a:ext cx="1524000" cy="1521460"/>
            </a:xfrm>
            <a:custGeom>
              <a:avLst/>
              <a:gdLst/>
              <a:ahLst/>
              <a:cxnLst/>
              <a:rect l="l" t="t" r="r" b="b"/>
              <a:pathLst>
                <a:path w="1524000" h="1521460">
                  <a:moveTo>
                    <a:pt x="1524000" y="0"/>
                  </a:moveTo>
                  <a:lnTo>
                    <a:pt x="0" y="0"/>
                  </a:lnTo>
                  <a:lnTo>
                    <a:pt x="0" y="1520952"/>
                  </a:lnTo>
                  <a:lnTo>
                    <a:pt x="1524000" y="1520952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008B94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051048"/>
              <a:ext cx="1524000" cy="1521460"/>
            </a:xfrm>
            <a:custGeom>
              <a:avLst/>
              <a:gdLst/>
              <a:ahLst/>
              <a:cxnLst/>
              <a:rect l="l" t="t" r="r" b="b"/>
              <a:pathLst>
                <a:path w="1524000" h="1521460">
                  <a:moveTo>
                    <a:pt x="0" y="0"/>
                  </a:moveTo>
                  <a:lnTo>
                    <a:pt x="0" y="1520952"/>
                  </a:lnTo>
                  <a:lnTo>
                    <a:pt x="1524000" y="760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03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675191" y="852106"/>
            <a:ext cx="4918075" cy="423545"/>
            <a:chOff x="2675191" y="852106"/>
            <a:chExt cx="4918075" cy="423545"/>
          </a:xfrm>
        </p:grpSpPr>
        <p:sp>
          <p:nvSpPr>
            <p:cNvPr id="10" name="object 10"/>
            <p:cNvSpPr/>
            <p:nvPr/>
          </p:nvSpPr>
          <p:spPr>
            <a:xfrm>
              <a:off x="5248655" y="947927"/>
              <a:ext cx="2331720" cy="231775"/>
            </a:xfrm>
            <a:custGeom>
              <a:avLst/>
              <a:gdLst/>
              <a:ahLst/>
              <a:cxnLst/>
              <a:rect l="l" t="t" r="r" b="b"/>
              <a:pathLst>
                <a:path w="2331720" h="231775">
                  <a:moveTo>
                    <a:pt x="0" y="0"/>
                  </a:moveTo>
                  <a:lnTo>
                    <a:pt x="0" y="115824"/>
                  </a:lnTo>
                  <a:lnTo>
                    <a:pt x="2331720" y="115824"/>
                  </a:lnTo>
                  <a:lnTo>
                    <a:pt x="2331720" y="231648"/>
                  </a:lnTo>
                </a:path>
                <a:path w="2331720" h="231775">
                  <a:moveTo>
                    <a:pt x="0" y="0"/>
                  </a:moveTo>
                  <a:lnTo>
                    <a:pt x="0" y="115824"/>
                  </a:lnTo>
                  <a:lnTo>
                    <a:pt x="777240" y="115824"/>
                  </a:lnTo>
                  <a:lnTo>
                    <a:pt x="777240" y="231648"/>
                  </a:lnTo>
                </a:path>
              </a:pathLst>
            </a:custGeom>
            <a:ln w="24384">
              <a:solidFill>
                <a:srgbClr val="008B9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71416" y="947927"/>
              <a:ext cx="777240" cy="231775"/>
            </a:xfrm>
            <a:custGeom>
              <a:avLst/>
              <a:gdLst/>
              <a:ahLst/>
              <a:cxnLst/>
              <a:rect l="l" t="t" r="r" b="b"/>
              <a:pathLst>
                <a:path w="777239" h="231775">
                  <a:moveTo>
                    <a:pt x="777239" y="0"/>
                  </a:moveTo>
                  <a:lnTo>
                    <a:pt x="777239" y="115824"/>
                  </a:lnTo>
                  <a:lnTo>
                    <a:pt x="0" y="115824"/>
                  </a:lnTo>
                  <a:lnTo>
                    <a:pt x="0" y="231648"/>
                  </a:lnTo>
                </a:path>
              </a:pathLst>
            </a:custGeom>
            <a:ln w="24384">
              <a:solidFill>
                <a:srgbClr val="345A99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87574" y="864488"/>
              <a:ext cx="2790825" cy="398780"/>
            </a:xfrm>
            <a:custGeom>
              <a:avLst/>
              <a:gdLst/>
              <a:ahLst/>
              <a:cxnLst/>
              <a:rect l="l" t="t" r="r" b="b"/>
              <a:pathLst>
                <a:path w="2790825" h="398780">
                  <a:moveTo>
                    <a:pt x="2561081" y="83438"/>
                  </a:moveTo>
                  <a:lnTo>
                    <a:pt x="2561081" y="199262"/>
                  </a:lnTo>
                  <a:lnTo>
                    <a:pt x="229362" y="199262"/>
                  </a:lnTo>
                  <a:lnTo>
                    <a:pt x="229362" y="315087"/>
                  </a:lnTo>
                </a:path>
                <a:path w="2790825" h="398780">
                  <a:moveTo>
                    <a:pt x="2790443" y="0"/>
                  </a:moveTo>
                  <a:lnTo>
                    <a:pt x="2751223" y="29556"/>
                  </a:lnTo>
                  <a:lnTo>
                    <a:pt x="2708172" y="52686"/>
                  </a:lnTo>
                  <a:lnTo>
                    <a:pt x="2662224" y="69381"/>
                  </a:lnTo>
                  <a:lnTo>
                    <a:pt x="2614312" y="79630"/>
                  </a:lnTo>
                  <a:lnTo>
                    <a:pt x="2565368" y="83423"/>
                  </a:lnTo>
                  <a:lnTo>
                    <a:pt x="2516325" y="80750"/>
                  </a:lnTo>
                  <a:lnTo>
                    <a:pt x="2468115" y="71602"/>
                  </a:lnTo>
                  <a:lnTo>
                    <a:pt x="2421672" y="55969"/>
                  </a:lnTo>
                  <a:lnTo>
                    <a:pt x="2377928" y="33840"/>
                  </a:lnTo>
                  <a:lnTo>
                    <a:pt x="2337816" y="5207"/>
                  </a:lnTo>
                  <a:lnTo>
                    <a:pt x="2333752" y="1777"/>
                  </a:lnTo>
                  <a:lnTo>
                    <a:pt x="2331720" y="0"/>
                  </a:lnTo>
                </a:path>
                <a:path w="2790825" h="398780">
                  <a:moveTo>
                    <a:pt x="0" y="398525"/>
                  </a:moveTo>
                  <a:lnTo>
                    <a:pt x="39220" y="368969"/>
                  </a:lnTo>
                  <a:lnTo>
                    <a:pt x="82271" y="345839"/>
                  </a:lnTo>
                  <a:lnTo>
                    <a:pt x="128219" y="329144"/>
                  </a:lnTo>
                  <a:lnTo>
                    <a:pt x="176131" y="318895"/>
                  </a:lnTo>
                  <a:lnTo>
                    <a:pt x="225075" y="315102"/>
                  </a:lnTo>
                  <a:lnTo>
                    <a:pt x="274118" y="317775"/>
                  </a:lnTo>
                  <a:lnTo>
                    <a:pt x="322328" y="326923"/>
                  </a:lnTo>
                  <a:lnTo>
                    <a:pt x="368771" y="342556"/>
                  </a:lnTo>
                  <a:lnTo>
                    <a:pt x="412515" y="364685"/>
                  </a:lnTo>
                  <a:lnTo>
                    <a:pt x="452627" y="393319"/>
                  </a:lnTo>
                  <a:lnTo>
                    <a:pt x="456692" y="396748"/>
                  </a:lnTo>
                  <a:lnTo>
                    <a:pt x="458724" y="398525"/>
                  </a:lnTo>
                </a:path>
              </a:pathLst>
            </a:custGeom>
            <a:ln w="24384">
              <a:solidFill>
                <a:srgbClr val="008B9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19294" y="396255"/>
            <a:ext cx="459105" cy="83820"/>
          </a:xfrm>
          <a:custGeom>
            <a:avLst/>
            <a:gdLst/>
            <a:ahLst/>
            <a:cxnLst/>
            <a:rect l="l" t="t" r="r" b="b"/>
            <a:pathLst>
              <a:path w="459104" h="83820">
                <a:moveTo>
                  <a:pt x="0" y="83423"/>
                </a:moveTo>
                <a:lnTo>
                  <a:pt x="39220" y="53866"/>
                </a:lnTo>
                <a:lnTo>
                  <a:pt x="82271" y="30736"/>
                </a:lnTo>
                <a:lnTo>
                  <a:pt x="128219" y="14041"/>
                </a:lnTo>
                <a:lnTo>
                  <a:pt x="176131" y="3793"/>
                </a:lnTo>
                <a:lnTo>
                  <a:pt x="225075" y="0"/>
                </a:lnTo>
                <a:lnTo>
                  <a:pt x="274118" y="2672"/>
                </a:lnTo>
                <a:lnTo>
                  <a:pt x="322328" y="11820"/>
                </a:lnTo>
                <a:lnTo>
                  <a:pt x="368771" y="27453"/>
                </a:lnTo>
                <a:lnTo>
                  <a:pt x="412515" y="49582"/>
                </a:lnTo>
                <a:lnTo>
                  <a:pt x="452627" y="78216"/>
                </a:lnTo>
                <a:lnTo>
                  <a:pt x="456691" y="81645"/>
                </a:lnTo>
                <a:lnTo>
                  <a:pt x="458723" y="83423"/>
                </a:lnTo>
              </a:path>
            </a:pathLst>
          </a:custGeom>
          <a:ln w="24384">
            <a:solidFill>
              <a:srgbClr val="008B94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70145" y="486867"/>
            <a:ext cx="5594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>
                <a:latin typeface="Arial" pitchFamily="34" charset="0"/>
                <a:cs typeface="Arial" pitchFamily="34" charset="0"/>
              </a:rPr>
              <a:t>E</a:t>
            </a:r>
            <a:r>
              <a:rPr sz="2000" b="1" spc="-5">
                <a:latin typeface="Arial" pitchFamily="34" charset="0"/>
                <a:cs typeface="Arial" pitchFamily="34" charset="0"/>
              </a:rPr>
              <a:t>CR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87573" y="1647825"/>
            <a:ext cx="459105" cy="83820"/>
          </a:xfrm>
          <a:custGeom>
            <a:avLst/>
            <a:gdLst/>
            <a:ahLst/>
            <a:cxnLst/>
            <a:rect l="l" t="t" r="r" b="b"/>
            <a:pathLst>
              <a:path w="459105" h="83819">
                <a:moveTo>
                  <a:pt x="458724" y="0"/>
                </a:moveTo>
                <a:lnTo>
                  <a:pt x="419503" y="29556"/>
                </a:lnTo>
                <a:lnTo>
                  <a:pt x="376452" y="52686"/>
                </a:lnTo>
                <a:lnTo>
                  <a:pt x="330504" y="69381"/>
                </a:lnTo>
                <a:lnTo>
                  <a:pt x="282592" y="79630"/>
                </a:lnTo>
                <a:lnTo>
                  <a:pt x="233648" y="83423"/>
                </a:lnTo>
                <a:lnTo>
                  <a:pt x="184605" y="80750"/>
                </a:lnTo>
                <a:lnTo>
                  <a:pt x="136395" y="71602"/>
                </a:lnTo>
                <a:lnTo>
                  <a:pt x="89952" y="55969"/>
                </a:lnTo>
                <a:lnTo>
                  <a:pt x="46208" y="33840"/>
                </a:lnTo>
                <a:lnTo>
                  <a:pt x="6095" y="5207"/>
                </a:lnTo>
                <a:lnTo>
                  <a:pt x="2031" y="1777"/>
                </a:lnTo>
                <a:lnTo>
                  <a:pt x="0" y="0"/>
                </a:lnTo>
              </a:path>
            </a:pathLst>
          </a:custGeom>
          <a:ln w="24384">
            <a:solidFill>
              <a:srgbClr val="008B94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15032" y="1090607"/>
            <a:ext cx="1002665" cy="61404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" algn="ctr">
              <a:lnSpc>
                <a:spcPct val="100000"/>
              </a:lnSpc>
              <a:spcBef>
                <a:spcPts val="820"/>
              </a:spcBef>
            </a:pPr>
            <a:r>
              <a:rPr sz="1400" b="1" spc="-15">
                <a:latin typeface="Arial" pitchFamily="34" charset="0"/>
                <a:cs typeface="Arial" pitchFamily="34" charset="0"/>
              </a:rPr>
              <a:t>36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915"/>
              </a:lnSpc>
              <a:spcBef>
                <a:spcPts val="405"/>
              </a:spcBef>
            </a:pPr>
            <a:r>
              <a:rPr sz="800" spc="-15">
                <a:latin typeface="Microsoft Sans Serif"/>
                <a:cs typeface="Microsoft Sans Serif"/>
              </a:rPr>
              <a:t>ПРОИЗВОДИТЕЛЕЙ</a:t>
            </a:r>
            <a:endParaRPr sz="800">
              <a:latin typeface="Microsoft Sans Serif"/>
              <a:cs typeface="Microsoft Sans Serif"/>
            </a:endParaRPr>
          </a:p>
          <a:p>
            <a:pPr algn="ctr">
              <a:lnSpc>
                <a:spcPts val="915"/>
              </a:lnSpc>
            </a:pPr>
            <a:r>
              <a:rPr sz="800" spc="-15">
                <a:latin typeface="Microsoft Sans Serif"/>
                <a:cs typeface="Microsoft Sans Serif"/>
              </a:rPr>
              <a:t>FMCG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42053" y="1179591"/>
            <a:ext cx="459105" cy="83820"/>
          </a:xfrm>
          <a:custGeom>
            <a:avLst/>
            <a:gdLst/>
            <a:ahLst/>
            <a:cxnLst/>
            <a:rect l="l" t="t" r="r" b="b"/>
            <a:pathLst>
              <a:path w="459104" h="83819">
                <a:moveTo>
                  <a:pt x="0" y="83423"/>
                </a:moveTo>
                <a:lnTo>
                  <a:pt x="39220" y="53866"/>
                </a:lnTo>
                <a:lnTo>
                  <a:pt x="82271" y="30736"/>
                </a:lnTo>
                <a:lnTo>
                  <a:pt x="128219" y="14041"/>
                </a:lnTo>
                <a:lnTo>
                  <a:pt x="176131" y="3793"/>
                </a:lnTo>
                <a:lnTo>
                  <a:pt x="225075" y="0"/>
                </a:lnTo>
                <a:lnTo>
                  <a:pt x="274118" y="2672"/>
                </a:lnTo>
                <a:lnTo>
                  <a:pt x="322328" y="11820"/>
                </a:lnTo>
                <a:lnTo>
                  <a:pt x="368771" y="27453"/>
                </a:lnTo>
                <a:lnTo>
                  <a:pt x="412515" y="49582"/>
                </a:lnTo>
                <a:lnTo>
                  <a:pt x="452628" y="78216"/>
                </a:lnTo>
                <a:lnTo>
                  <a:pt x="456692" y="81645"/>
                </a:lnTo>
                <a:lnTo>
                  <a:pt x="458724" y="83423"/>
                </a:lnTo>
              </a:path>
            </a:pathLst>
          </a:custGeom>
          <a:ln w="24384">
            <a:solidFill>
              <a:srgbClr val="008B94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42053" y="1647825"/>
            <a:ext cx="459105" cy="83820"/>
          </a:xfrm>
          <a:custGeom>
            <a:avLst/>
            <a:gdLst/>
            <a:ahLst/>
            <a:cxnLst/>
            <a:rect l="l" t="t" r="r" b="b"/>
            <a:pathLst>
              <a:path w="459104" h="83819">
                <a:moveTo>
                  <a:pt x="458724" y="0"/>
                </a:moveTo>
                <a:lnTo>
                  <a:pt x="419503" y="29556"/>
                </a:lnTo>
                <a:lnTo>
                  <a:pt x="376452" y="52686"/>
                </a:lnTo>
                <a:lnTo>
                  <a:pt x="330504" y="69381"/>
                </a:lnTo>
                <a:lnTo>
                  <a:pt x="282592" y="79630"/>
                </a:lnTo>
                <a:lnTo>
                  <a:pt x="233648" y="83423"/>
                </a:lnTo>
                <a:lnTo>
                  <a:pt x="184605" y="80750"/>
                </a:lnTo>
                <a:lnTo>
                  <a:pt x="136395" y="71602"/>
                </a:lnTo>
                <a:lnTo>
                  <a:pt x="89952" y="55969"/>
                </a:lnTo>
                <a:lnTo>
                  <a:pt x="46208" y="33840"/>
                </a:lnTo>
                <a:lnTo>
                  <a:pt x="6096" y="5207"/>
                </a:lnTo>
                <a:lnTo>
                  <a:pt x="2032" y="1777"/>
                </a:lnTo>
                <a:lnTo>
                  <a:pt x="0" y="0"/>
                </a:lnTo>
              </a:path>
            </a:pathLst>
          </a:custGeom>
          <a:ln w="24384">
            <a:solidFill>
              <a:srgbClr val="008B94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13021" y="1143985"/>
            <a:ext cx="719455" cy="5060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" algn="ctr">
              <a:lnSpc>
                <a:spcPct val="100000"/>
              </a:lnSpc>
              <a:spcBef>
                <a:spcPts val="830"/>
              </a:spcBef>
            </a:pPr>
            <a:r>
              <a:rPr sz="1400" b="1" spc="-15">
                <a:latin typeface="Arial" pitchFamily="34" charset="0"/>
                <a:cs typeface="Arial" pitchFamily="34" charset="0"/>
              </a:rPr>
              <a:t>13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800" spc="-5">
                <a:latin typeface="Microsoft Sans Serif"/>
                <a:cs typeface="Microsoft Sans Serif"/>
              </a:rPr>
              <a:t>РИТЕЙЛЕРОВ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6534" y="1179591"/>
            <a:ext cx="459105" cy="83820"/>
          </a:xfrm>
          <a:custGeom>
            <a:avLst/>
            <a:gdLst/>
            <a:ahLst/>
            <a:cxnLst/>
            <a:rect l="l" t="t" r="r" b="b"/>
            <a:pathLst>
              <a:path w="459104" h="83819">
                <a:moveTo>
                  <a:pt x="0" y="83423"/>
                </a:moveTo>
                <a:lnTo>
                  <a:pt x="39220" y="53866"/>
                </a:lnTo>
                <a:lnTo>
                  <a:pt x="82271" y="30736"/>
                </a:lnTo>
                <a:lnTo>
                  <a:pt x="128219" y="14041"/>
                </a:lnTo>
                <a:lnTo>
                  <a:pt x="176131" y="3793"/>
                </a:lnTo>
                <a:lnTo>
                  <a:pt x="225075" y="0"/>
                </a:lnTo>
                <a:lnTo>
                  <a:pt x="274118" y="2672"/>
                </a:lnTo>
                <a:lnTo>
                  <a:pt x="322328" y="11820"/>
                </a:lnTo>
                <a:lnTo>
                  <a:pt x="368771" y="27453"/>
                </a:lnTo>
                <a:lnTo>
                  <a:pt x="412515" y="49582"/>
                </a:lnTo>
                <a:lnTo>
                  <a:pt x="452627" y="78216"/>
                </a:lnTo>
                <a:lnTo>
                  <a:pt x="456691" y="81645"/>
                </a:lnTo>
                <a:lnTo>
                  <a:pt x="458724" y="83423"/>
                </a:lnTo>
              </a:path>
            </a:pathLst>
          </a:custGeom>
          <a:ln w="24384">
            <a:solidFill>
              <a:srgbClr val="008B94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6534" y="1647825"/>
            <a:ext cx="459105" cy="83820"/>
          </a:xfrm>
          <a:custGeom>
            <a:avLst/>
            <a:gdLst/>
            <a:ahLst/>
            <a:cxnLst/>
            <a:rect l="l" t="t" r="r" b="b"/>
            <a:pathLst>
              <a:path w="459104" h="83819">
                <a:moveTo>
                  <a:pt x="458724" y="0"/>
                </a:moveTo>
                <a:lnTo>
                  <a:pt x="419503" y="29556"/>
                </a:lnTo>
                <a:lnTo>
                  <a:pt x="376452" y="52686"/>
                </a:lnTo>
                <a:lnTo>
                  <a:pt x="330504" y="69381"/>
                </a:lnTo>
                <a:lnTo>
                  <a:pt x="282592" y="79630"/>
                </a:lnTo>
                <a:lnTo>
                  <a:pt x="233648" y="83423"/>
                </a:lnTo>
                <a:lnTo>
                  <a:pt x="184605" y="80750"/>
                </a:lnTo>
                <a:lnTo>
                  <a:pt x="136395" y="71602"/>
                </a:lnTo>
                <a:lnTo>
                  <a:pt x="89952" y="55969"/>
                </a:lnTo>
                <a:lnTo>
                  <a:pt x="46208" y="33840"/>
                </a:lnTo>
                <a:lnTo>
                  <a:pt x="6095" y="5207"/>
                </a:lnTo>
                <a:lnTo>
                  <a:pt x="2031" y="1777"/>
                </a:lnTo>
                <a:lnTo>
                  <a:pt x="0" y="0"/>
                </a:lnTo>
              </a:path>
            </a:pathLst>
          </a:custGeom>
          <a:ln w="24384">
            <a:solidFill>
              <a:srgbClr val="008B94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52896" y="1143985"/>
            <a:ext cx="749935" cy="5060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" algn="ctr">
              <a:lnSpc>
                <a:spcPct val="100000"/>
              </a:lnSpc>
              <a:spcBef>
                <a:spcPts val="830"/>
              </a:spcBef>
            </a:pPr>
            <a:r>
              <a:rPr sz="1400" b="1" spc="-5">
                <a:latin typeface="Arial" pitchFamily="34" charset="0"/>
                <a:cs typeface="Arial" pitchFamily="34" charset="0"/>
              </a:rPr>
              <a:t>5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800" spc="-10">
                <a:latin typeface="Microsoft Sans Serif"/>
                <a:cs typeface="Microsoft Sans Serif"/>
              </a:rPr>
              <a:t>АССОЦИАЦИЙ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51014" y="1179591"/>
            <a:ext cx="459105" cy="83820"/>
          </a:xfrm>
          <a:custGeom>
            <a:avLst/>
            <a:gdLst/>
            <a:ahLst/>
            <a:cxnLst/>
            <a:rect l="l" t="t" r="r" b="b"/>
            <a:pathLst>
              <a:path w="459104" h="83819">
                <a:moveTo>
                  <a:pt x="0" y="83423"/>
                </a:moveTo>
                <a:lnTo>
                  <a:pt x="39220" y="53866"/>
                </a:lnTo>
                <a:lnTo>
                  <a:pt x="82271" y="30736"/>
                </a:lnTo>
                <a:lnTo>
                  <a:pt x="128219" y="14041"/>
                </a:lnTo>
                <a:lnTo>
                  <a:pt x="176131" y="3793"/>
                </a:lnTo>
                <a:lnTo>
                  <a:pt x="225075" y="0"/>
                </a:lnTo>
                <a:lnTo>
                  <a:pt x="274118" y="2672"/>
                </a:lnTo>
                <a:lnTo>
                  <a:pt x="322328" y="11820"/>
                </a:lnTo>
                <a:lnTo>
                  <a:pt x="368771" y="27453"/>
                </a:lnTo>
                <a:lnTo>
                  <a:pt x="412515" y="49582"/>
                </a:lnTo>
                <a:lnTo>
                  <a:pt x="452627" y="78216"/>
                </a:lnTo>
                <a:lnTo>
                  <a:pt x="456691" y="81645"/>
                </a:lnTo>
                <a:lnTo>
                  <a:pt x="458724" y="83423"/>
                </a:lnTo>
              </a:path>
            </a:pathLst>
          </a:custGeom>
          <a:ln w="24384">
            <a:solidFill>
              <a:srgbClr val="008B94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51014" y="1647825"/>
            <a:ext cx="459105" cy="83820"/>
          </a:xfrm>
          <a:custGeom>
            <a:avLst/>
            <a:gdLst/>
            <a:ahLst/>
            <a:cxnLst/>
            <a:rect l="l" t="t" r="r" b="b"/>
            <a:pathLst>
              <a:path w="459104" h="83819">
                <a:moveTo>
                  <a:pt x="458724" y="0"/>
                </a:moveTo>
                <a:lnTo>
                  <a:pt x="419503" y="29556"/>
                </a:lnTo>
                <a:lnTo>
                  <a:pt x="376452" y="52686"/>
                </a:lnTo>
                <a:lnTo>
                  <a:pt x="330504" y="69381"/>
                </a:lnTo>
                <a:lnTo>
                  <a:pt x="282592" y="79630"/>
                </a:lnTo>
                <a:lnTo>
                  <a:pt x="233648" y="83423"/>
                </a:lnTo>
                <a:lnTo>
                  <a:pt x="184605" y="80750"/>
                </a:lnTo>
                <a:lnTo>
                  <a:pt x="136395" y="71602"/>
                </a:lnTo>
                <a:lnTo>
                  <a:pt x="89952" y="55969"/>
                </a:lnTo>
                <a:lnTo>
                  <a:pt x="46208" y="33840"/>
                </a:lnTo>
                <a:lnTo>
                  <a:pt x="6095" y="5207"/>
                </a:lnTo>
                <a:lnTo>
                  <a:pt x="2031" y="1777"/>
                </a:lnTo>
                <a:lnTo>
                  <a:pt x="0" y="0"/>
                </a:lnTo>
              </a:path>
            </a:pathLst>
          </a:custGeom>
          <a:ln w="24384">
            <a:solidFill>
              <a:srgbClr val="008B94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25716" y="1090607"/>
            <a:ext cx="915035" cy="61404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" algn="ctr">
              <a:lnSpc>
                <a:spcPct val="100000"/>
              </a:lnSpc>
              <a:spcBef>
                <a:spcPts val="820"/>
              </a:spcBef>
            </a:pPr>
            <a:r>
              <a:rPr sz="1400" b="1" spc="-5">
                <a:latin typeface="Arial" pitchFamily="34" charset="0"/>
                <a:cs typeface="Arial" pitchFamily="34" charset="0"/>
              </a:rPr>
              <a:t>1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915"/>
              </a:lnSpc>
              <a:spcBef>
                <a:spcPts val="405"/>
              </a:spcBef>
            </a:pPr>
            <a:r>
              <a:rPr sz="800" spc="-15">
                <a:latin typeface="Microsoft Sans Serif"/>
                <a:cs typeface="Microsoft Sans Serif"/>
              </a:rPr>
              <a:t>ЛОГИСТИЧЕСКАЯ</a:t>
            </a:r>
            <a:endParaRPr sz="800">
              <a:latin typeface="Microsoft Sans Serif"/>
              <a:cs typeface="Microsoft Sans Serif"/>
            </a:endParaRPr>
          </a:p>
          <a:p>
            <a:pPr algn="ctr">
              <a:lnSpc>
                <a:spcPts val="915"/>
              </a:lnSpc>
            </a:pPr>
            <a:r>
              <a:rPr sz="800" spc="-20">
                <a:latin typeface="Microsoft Sans Serif"/>
                <a:cs typeface="Microsoft Sans Serif"/>
              </a:rPr>
              <a:t>КОМПАНИЯ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8616636" y="4888294"/>
            <a:ext cx="2895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lang="ru-RU" b="0" spc="-5" dirty="0" smtClean="0"/>
              <a:t>26</a:t>
            </a:r>
            <a:endParaRPr b="0" spc="-5" dirty="0"/>
          </a:p>
        </p:txBody>
      </p:sp>
      <p:sp>
        <p:nvSpPr>
          <p:cNvPr id="26" name="object 26"/>
          <p:cNvSpPr txBox="1"/>
          <p:nvPr/>
        </p:nvSpPr>
        <p:spPr>
          <a:xfrm>
            <a:off x="2372105" y="2096515"/>
            <a:ext cx="606996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83745"/>
                </a:solidFill>
                <a:latin typeface="Arial" pitchFamily="34" charset="0"/>
                <a:cs typeface="Arial" pitchFamily="34" charset="0"/>
              </a:rPr>
              <a:t>ECR (Efficient Consumer Response) </a:t>
            </a:r>
            <a:r>
              <a:rPr sz="1000" spc="265" dirty="0">
                <a:solidFill>
                  <a:srgbClr val="183745"/>
                </a:solidFill>
                <a:latin typeface="Microsoft Sans Serif"/>
                <a:cs typeface="Microsoft Sans Serif"/>
              </a:rPr>
              <a:t>–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это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платформа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1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для</a:t>
            </a:r>
            <a:r>
              <a:rPr sz="1000" spc="1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сотрудничества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83745"/>
                </a:solidFill>
                <a:latin typeface="Microsoft Sans Serif"/>
                <a:cs typeface="Microsoft Sans Serif"/>
              </a:rPr>
              <a:t>и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обмена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опытом</a:t>
            </a:r>
            <a:r>
              <a:rPr sz="1000" spc="-1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между</a:t>
            </a:r>
            <a:r>
              <a:rPr sz="1000" spc="-1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производителями</a:t>
            </a:r>
            <a:r>
              <a:rPr sz="1000" spc="-1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83745"/>
                </a:solidFill>
                <a:latin typeface="Microsoft Sans Serif"/>
                <a:cs typeface="Microsoft Sans Serif"/>
              </a:rPr>
              <a:t>и</a:t>
            </a:r>
            <a:r>
              <a:rPr sz="1000" spc="2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ритейлерами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,</a:t>
            </a:r>
            <a:r>
              <a:rPr sz="1000" spc="1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которые</a:t>
            </a:r>
            <a:r>
              <a:rPr sz="1000" spc="2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объединяют</a:t>
            </a:r>
            <a:r>
              <a:rPr sz="1000" spc="-2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свои</a:t>
            </a:r>
            <a:r>
              <a:rPr sz="1000" spc="2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усилия</a:t>
            </a:r>
            <a:r>
              <a:rPr sz="1000" dirty="0">
                <a:solidFill>
                  <a:srgbClr val="183745"/>
                </a:solidFill>
                <a:latin typeface="Microsoft Sans Serif"/>
                <a:cs typeface="Microsoft Sans Serif"/>
              </a:rPr>
              <a:t>,</a:t>
            </a:r>
            <a:r>
              <a:rPr sz="1000" spc="-1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чтобы</a:t>
            </a:r>
            <a:r>
              <a:rPr sz="1000" spc="2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предложить</a:t>
            </a:r>
            <a:r>
              <a:rPr sz="1000" spc="-2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потребителю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25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лучшее</a:t>
            </a:r>
            <a:r>
              <a:rPr sz="1000" spc="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качество</a:t>
            </a:r>
            <a:r>
              <a:rPr sz="1000" spc="-1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товаров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83745"/>
                </a:solidFill>
                <a:latin typeface="Microsoft Sans Serif"/>
                <a:cs typeface="Microsoft Sans Serif"/>
              </a:rPr>
              <a:t>и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обслуживания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,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совместно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формируя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спрос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,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уменьшая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затраты</a:t>
            </a:r>
            <a:r>
              <a:rPr sz="1000" spc="-1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по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всей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цепи</a:t>
            </a:r>
            <a:r>
              <a:rPr sz="1000" spc="-1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поставок</a:t>
            </a:r>
            <a:r>
              <a:rPr sz="1000" spc="1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83745"/>
                </a:solidFill>
                <a:latin typeface="Microsoft Sans Serif"/>
                <a:cs typeface="Microsoft Sans Serif"/>
              </a:rPr>
              <a:t>и</a:t>
            </a:r>
            <a:r>
              <a:rPr sz="1000" spc="-1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разрабатывая</a:t>
            </a:r>
            <a:r>
              <a:rPr sz="1000" spc="2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общие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стандарты</a:t>
            </a:r>
            <a:r>
              <a:rPr sz="1000" spc="-1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технологического</a:t>
            </a:r>
            <a:r>
              <a:rPr sz="1000" spc="-30" dirty="0">
                <a:solidFill>
                  <a:srgbClr val="183745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 err="1">
                <a:solidFill>
                  <a:srgbClr val="183745"/>
                </a:solidFill>
                <a:latin typeface="Microsoft Sans Serif"/>
                <a:cs typeface="Microsoft Sans Serif"/>
              </a:rPr>
              <a:t>обеспечения</a:t>
            </a:r>
            <a:r>
              <a:rPr sz="1000" spc="-5" dirty="0">
                <a:solidFill>
                  <a:srgbClr val="183745"/>
                </a:solidFill>
                <a:latin typeface="Microsoft Sans Serif"/>
                <a:cs typeface="Microsoft Sans Serif"/>
              </a:rPr>
              <a:t>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50079" y="3703320"/>
            <a:ext cx="1945005" cy="384175"/>
          </a:xfrm>
          <a:prstGeom prst="rect">
            <a:avLst/>
          </a:prstGeom>
          <a:ln w="18288">
            <a:solidFill>
              <a:srgbClr val="008B94"/>
            </a:solidFill>
          </a:ln>
        </p:spPr>
        <p:txBody>
          <a:bodyPr vert="horz" wrap="square" lIns="0" tIns="11557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5110">
              <a:lnSpc>
                <a:spcPct val="100000"/>
              </a:lnSpc>
              <a:spcBef>
                <a:spcPts val="910"/>
              </a:spcBef>
            </a:pPr>
            <a:r>
              <a:rPr sz="1000" spc="-10">
                <a:latin typeface="Microsoft Sans Serif"/>
                <a:cs typeface="Microsoft Sans Serif"/>
              </a:rPr>
              <a:t>Электронная</a:t>
            </a:r>
            <a:r>
              <a:rPr sz="1000" spc="-30">
                <a:latin typeface="Microsoft Sans Serif"/>
                <a:cs typeface="Microsoft Sans Serif"/>
              </a:rPr>
              <a:t> </a:t>
            </a:r>
            <a:r>
              <a:rPr sz="1000" spc="-15">
                <a:latin typeface="Microsoft Sans Serif"/>
                <a:cs typeface="Microsoft Sans Serif"/>
              </a:rPr>
              <a:t>коммерция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50079" y="4200144"/>
            <a:ext cx="1945005" cy="396240"/>
          </a:xfrm>
          <a:prstGeom prst="rect">
            <a:avLst/>
          </a:prstGeom>
          <a:solidFill>
            <a:srgbClr val="77E1C3"/>
          </a:solidFill>
          <a:ln w="18288">
            <a:solidFill>
              <a:srgbClr val="008B94"/>
            </a:solidFill>
          </a:ln>
        </p:spPr>
        <p:txBody>
          <a:bodyPr vert="horz" wrap="square" lIns="0" tIns="11747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5440">
              <a:lnSpc>
                <a:spcPct val="100000"/>
              </a:lnSpc>
              <a:spcBef>
                <a:spcPts val="925"/>
              </a:spcBef>
            </a:pP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Устойчивое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развитие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56247" y="2993135"/>
            <a:ext cx="1945005" cy="597535"/>
          </a:xfrm>
          <a:prstGeom prst="rect">
            <a:avLst/>
          </a:prstGeom>
          <a:ln w="18288">
            <a:solidFill>
              <a:srgbClr val="008B94"/>
            </a:solidFill>
          </a:ln>
        </p:spPr>
        <p:txBody>
          <a:bodyPr vert="horz" wrap="square" lIns="0" tIns="1905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865" marR="175895" indent="-5715" algn="ctr">
              <a:lnSpc>
                <a:spcPct val="115100"/>
              </a:lnSpc>
              <a:spcBef>
                <a:spcPts val="150"/>
              </a:spcBef>
            </a:pPr>
            <a:r>
              <a:rPr sz="1000" spc="-5">
                <a:latin typeface="Microsoft Sans Serif"/>
                <a:cs typeface="Microsoft Sans Serif"/>
              </a:rPr>
              <a:t>Цепи </a:t>
            </a:r>
            <a:r>
              <a:rPr sz="1000" spc="-15">
                <a:latin typeface="Microsoft Sans Serif"/>
                <a:cs typeface="Microsoft Sans Serif"/>
              </a:rPr>
              <a:t>поставок </a:t>
            </a:r>
            <a:r>
              <a:rPr sz="1000">
                <a:latin typeface="Microsoft Sans Serif"/>
                <a:cs typeface="Microsoft Sans Serif"/>
              </a:rPr>
              <a:t>/ </a:t>
            </a:r>
            <a:r>
              <a:rPr sz="1000" spc="5">
                <a:latin typeface="Microsoft Sans Serif"/>
                <a:cs typeface="Microsoft Sans Serif"/>
              </a:rPr>
              <a:t>OSA </a:t>
            </a:r>
            <a:r>
              <a:rPr sz="1000">
                <a:latin typeface="Microsoft Sans Serif"/>
                <a:cs typeface="Microsoft Sans Serif"/>
              </a:rPr>
              <a:t>/ </a:t>
            </a:r>
            <a:r>
              <a:rPr sz="1000" spc="5">
                <a:latin typeface="Microsoft Sans Serif"/>
                <a:cs typeface="Microsoft Sans Serif"/>
              </a:rPr>
              <a:t> </a:t>
            </a:r>
            <a:r>
              <a:rPr sz="1000" spc="-5">
                <a:latin typeface="Microsoft Sans Serif"/>
                <a:cs typeface="Microsoft Sans Serif"/>
              </a:rPr>
              <a:t>Предотвращение</a:t>
            </a:r>
            <a:r>
              <a:rPr sz="1000" spc="-35">
                <a:latin typeface="Microsoft Sans Serif"/>
                <a:cs typeface="Microsoft Sans Serif"/>
              </a:rPr>
              <a:t> </a:t>
            </a:r>
            <a:r>
              <a:rPr sz="1000" spc="-5">
                <a:latin typeface="Microsoft Sans Serif"/>
                <a:cs typeface="Microsoft Sans Serif"/>
              </a:rPr>
              <a:t>потерь</a:t>
            </a:r>
            <a:r>
              <a:rPr sz="1000" spc="-25">
                <a:latin typeface="Microsoft Sans Serif"/>
                <a:cs typeface="Microsoft Sans Serif"/>
              </a:rPr>
              <a:t> </a:t>
            </a:r>
            <a:r>
              <a:rPr sz="1000">
                <a:latin typeface="Microsoft Sans Serif"/>
                <a:cs typeface="Microsoft Sans Serif"/>
              </a:rPr>
              <a:t>в </a:t>
            </a:r>
            <a:r>
              <a:rPr sz="1000" spc="-250">
                <a:latin typeface="Microsoft Sans Serif"/>
                <a:cs typeface="Microsoft Sans Serif"/>
              </a:rPr>
              <a:t> </a:t>
            </a:r>
            <a:r>
              <a:rPr sz="1000" spc="-10">
                <a:latin typeface="Microsoft Sans Serif"/>
                <a:cs typeface="Microsoft Sans Serif"/>
              </a:rPr>
              <a:t>рознице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50079" y="2993135"/>
            <a:ext cx="1945005" cy="603885"/>
          </a:xfrm>
          <a:prstGeom prst="rect">
            <a:avLst/>
          </a:prstGeom>
          <a:ln w="18288">
            <a:solidFill>
              <a:srgbClr val="008B94"/>
            </a:solidFill>
          </a:ln>
        </p:spPr>
        <p:txBody>
          <a:bodyPr vert="horz" wrap="square" lIns="0" tIns="2095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6690" marR="176530" algn="ctr">
              <a:lnSpc>
                <a:spcPct val="115100"/>
              </a:lnSpc>
              <a:spcBef>
                <a:spcPts val="165"/>
              </a:spcBef>
            </a:pPr>
            <a:r>
              <a:rPr sz="1000" spc="-10">
                <a:latin typeface="Microsoft Sans Serif"/>
                <a:cs typeface="Microsoft Sans Serif"/>
              </a:rPr>
              <a:t>Изучение </a:t>
            </a:r>
            <a:r>
              <a:rPr sz="1000" spc="-15">
                <a:latin typeface="Microsoft Sans Serif"/>
                <a:cs typeface="Microsoft Sans Serif"/>
              </a:rPr>
              <a:t>покупательского </a:t>
            </a:r>
            <a:r>
              <a:rPr sz="1000" spc="-254">
                <a:latin typeface="Microsoft Sans Serif"/>
                <a:cs typeface="Microsoft Sans Serif"/>
              </a:rPr>
              <a:t> </a:t>
            </a:r>
            <a:r>
              <a:rPr sz="1000" spc="-5">
                <a:latin typeface="Microsoft Sans Serif"/>
                <a:cs typeface="Microsoft Sans Serif"/>
              </a:rPr>
              <a:t>спроса </a:t>
            </a:r>
            <a:r>
              <a:rPr sz="1000">
                <a:latin typeface="Microsoft Sans Serif"/>
                <a:cs typeface="Microsoft Sans Serif"/>
              </a:rPr>
              <a:t>и </a:t>
            </a:r>
            <a:r>
              <a:rPr sz="1000" spc="-15">
                <a:latin typeface="Microsoft Sans Serif"/>
                <a:cs typeface="Microsoft Sans Serif"/>
              </a:rPr>
              <a:t>категорийный </a:t>
            </a:r>
            <a:r>
              <a:rPr sz="1000" spc="-10">
                <a:latin typeface="Microsoft Sans Serif"/>
                <a:cs typeface="Microsoft Sans Serif"/>
              </a:rPr>
              <a:t> менеджмент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16479" y="4191000"/>
            <a:ext cx="1969135" cy="411480"/>
          </a:xfrm>
          <a:prstGeom prst="rect">
            <a:avLst/>
          </a:prstGeom>
          <a:ln w="18288">
            <a:solidFill>
              <a:srgbClr val="008B94"/>
            </a:solidFill>
          </a:ln>
        </p:spPr>
        <p:txBody>
          <a:bodyPr vert="horz" wrap="square" lIns="0" tIns="3746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" algn="ctr">
              <a:lnSpc>
                <a:spcPct val="100000"/>
              </a:lnSpc>
              <a:spcBef>
                <a:spcPts val="295"/>
              </a:spcBef>
            </a:pPr>
            <a:r>
              <a:rPr sz="1000" spc="-10">
                <a:latin typeface="Microsoft Sans Serif"/>
                <a:cs typeface="Microsoft Sans Serif"/>
              </a:rPr>
              <a:t>Электронные</a:t>
            </a:r>
            <a:r>
              <a:rPr sz="1000" spc="-25">
                <a:latin typeface="Microsoft Sans Serif"/>
                <a:cs typeface="Microsoft Sans Serif"/>
              </a:rPr>
              <a:t> </a:t>
            </a:r>
            <a:r>
              <a:rPr sz="1000" spc="-10">
                <a:latin typeface="Microsoft Sans Serif"/>
                <a:cs typeface="Microsoft Sans Serif"/>
              </a:rPr>
              <a:t>бухгалтерские</a:t>
            </a:r>
            <a:endParaRPr sz="1000">
              <a:latin typeface="Microsoft Sans Serif"/>
              <a:cs typeface="Microsoft Sans Serif"/>
            </a:endParaRPr>
          </a:p>
          <a:p>
            <a:pPr marL="1270" algn="ctr">
              <a:lnSpc>
                <a:spcPct val="100000"/>
              </a:lnSpc>
              <a:spcBef>
                <a:spcPts val="195"/>
              </a:spcBef>
            </a:pPr>
            <a:r>
              <a:rPr sz="1000" spc="-10">
                <a:latin typeface="Microsoft Sans Serif"/>
                <a:cs typeface="Microsoft Sans Serif"/>
              </a:rPr>
              <a:t>документы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19527" y="3678935"/>
            <a:ext cx="1948180" cy="399415"/>
          </a:xfrm>
          <a:prstGeom prst="rect">
            <a:avLst/>
          </a:prstGeom>
          <a:ln w="18288">
            <a:solidFill>
              <a:srgbClr val="008B94"/>
            </a:solidFill>
          </a:ln>
        </p:spPr>
        <p:txBody>
          <a:bodyPr vert="horz" wrap="square" lIns="0" tIns="508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9765" marR="158750" indent="-494030">
              <a:lnSpc>
                <a:spcPct val="115999"/>
              </a:lnSpc>
              <a:spcBef>
                <a:spcPts val="40"/>
              </a:spcBef>
            </a:pPr>
            <a:r>
              <a:rPr sz="1000" spc="-10">
                <a:latin typeface="Microsoft Sans Serif"/>
                <a:cs typeface="Microsoft Sans Serif"/>
              </a:rPr>
              <a:t>Электронная </a:t>
            </a:r>
            <a:r>
              <a:rPr sz="1000" spc="-5">
                <a:latin typeface="Microsoft Sans Serif"/>
                <a:cs typeface="Microsoft Sans Serif"/>
              </a:rPr>
              <a:t>транспортная </a:t>
            </a:r>
            <a:r>
              <a:rPr sz="1000" spc="-254">
                <a:latin typeface="Microsoft Sans Serif"/>
                <a:cs typeface="Microsoft Sans Serif"/>
              </a:rPr>
              <a:t> </a:t>
            </a:r>
            <a:r>
              <a:rPr sz="1000" spc="-10">
                <a:latin typeface="Microsoft Sans Serif"/>
                <a:cs typeface="Microsoft Sans Serif"/>
              </a:rPr>
              <a:t>накладная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56247" y="4200144"/>
            <a:ext cx="1945005" cy="405765"/>
          </a:xfrm>
          <a:prstGeom prst="rect">
            <a:avLst/>
          </a:prstGeom>
          <a:ln w="18288">
            <a:solidFill>
              <a:srgbClr val="008B94"/>
            </a:solidFill>
          </a:ln>
        </p:spPr>
        <p:txBody>
          <a:bodyPr vert="horz" wrap="square" lIns="0" tIns="88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120" marR="442595" indent="137160">
              <a:lnSpc>
                <a:spcPct val="115999"/>
              </a:lnSpc>
              <a:spcBef>
                <a:spcPts val="70"/>
              </a:spcBef>
            </a:pPr>
            <a:r>
              <a:rPr sz="1000" spc="-10">
                <a:latin typeface="Microsoft Sans Serif"/>
                <a:cs typeface="Microsoft Sans Serif"/>
              </a:rPr>
              <a:t>Электронная </a:t>
            </a:r>
            <a:r>
              <a:rPr sz="1000" spc="-5">
                <a:latin typeface="Microsoft Sans Serif"/>
                <a:cs typeface="Microsoft Sans Serif"/>
              </a:rPr>
              <a:t> </a:t>
            </a:r>
            <a:r>
              <a:rPr sz="1000" spc="-10">
                <a:latin typeface="Microsoft Sans Serif"/>
                <a:cs typeface="Microsoft Sans Serif"/>
              </a:rPr>
              <a:t>вет</a:t>
            </a:r>
            <a:r>
              <a:rPr sz="1000">
                <a:latin typeface="Microsoft Sans Serif"/>
                <a:cs typeface="Microsoft Sans Serif"/>
              </a:rPr>
              <a:t>с</a:t>
            </a:r>
            <a:r>
              <a:rPr sz="1000" spc="-10">
                <a:latin typeface="Microsoft Sans Serif"/>
                <a:cs typeface="Microsoft Sans Serif"/>
              </a:rPr>
              <a:t>ерт</a:t>
            </a:r>
            <a:r>
              <a:rPr sz="1000" spc="-15">
                <a:latin typeface="Microsoft Sans Serif"/>
                <a:cs typeface="Microsoft Sans Serif"/>
              </a:rPr>
              <a:t>и</a:t>
            </a:r>
            <a:r>
              <a:rPr sz="1000" spc="10">
                <a:latin typeface="Microsoft Sans Serif"/>
                <a:cs typeface="Microsoft Sans Serif"/>
              </a:rPr>
              <a:t>ф</a:t>
            </a:r>
            <a:r>
              <a:rPr sz="1000" spc="-15">
                <a:latin typeface="Microsoft Sans Serif"/>
                <a:cs typeface="Microsoft Sans Serif"/>
              </a:rPr>
              <a:t>и</a:t>
            </a:r>
            <a:r>
              <a:rPr sz="1000" spc="-70">
                <a:latin typeface="Microsoft Sans Serif"/>
                <a:cs typeface="Microsoft Sans Serif"/>
              </a:rPr>
              <a:t>к</a:t>
            </a:r>
            <a:r>
              <a:rPr sz="1000" spc="-10">
                <a:latin typeface="Microsoft Sans Serif"/>
                <a:cs typeface="Microsoft Sans Serif"/>
              </a:rPr>
              <a:t>а</a:t>
            </a:r>
            <a:r>
              <a:rPr sz="1000">
                <a:latin typeface="Microsoft Sans Serif"/>
                <a:cs typeface="Microsoft Sans Serif"/>
              </a:rPr>
              <a:t>ц</a:t>
            </a:r>
            <a:r>
              <a:rPr sz="1000" spc="-15">
                <a:latin typeface="Microsoft Sans Serif"/>
                <a:cs typeface="Microsoft Sans Serif"/>
              </a:rPr>
              <a:t>и</a:t>
            </a:r>
            <a:r>
              <a:rPr sz="1000">
                <a:latin typeface="Microsoft Sans Serif"/>
                <a:cs typeface="Microsoft Sans Serif"/>
              </a:rPr>
              <a:t>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556247" y="3706367"/>
            <a:ext cx="1948180" cy="384175"/>
          </a:xfrm>
          <a:prstGeom prst="rect">
            <a:avLst/>
          </a:prstGeom>
          <a:ln w="18288">
            <a:solidFill>
              <a:srgbClr val="008B94"/>
            </a:solidFill>
          </a:ln>
        </p:spPr>
        <p:txBody>
          <a:bodyPr vert="horz" wrap="square" lIns="0" tIns="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3745" marR="255904" indent="-487680">
              <a:lnSpc>
                <a:spcPts val="1390"/>
              </a:lnSpc>
              <a:spcBef>
                <a:spcPts val="75"/>
              </a:spcBef>
            </a:pPr>
            <a:r>
              <a:rPr sz="1000" spc="-10">
                <a:latin typeface="Microsoft Sans Serif"/>
                <a:cs typeface="Microsoft Sans Serif"/>
              </a:rPr>
              <a:t>Синхронизация мастер- </a:t>
            </a:r>
            <a:r>
              <a:rPr sz="1000" spc="-254">
                <a:latin typeface="Microsoft Sans Serif"/>
                <a:cs typeface="Microsoft Sans Serif"/>
              </a:rPr>
              <a:t> </a:t>
            </a:r>
            <a:r>
              <a:rPr sz="1000">
                <a:latin typeface="Microsoft Sans Serif"/>
                <a:cs typeface="Microsoft Sans Serif"/>
              </a:rPr>
              <a:t>данных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316479" y="2993135"/>
            <a:ext cx="1945005" cy="570230"/>
          </a:xfrm>
          <a:prstGeom prst="rect">
            <a:avLst/>
          </a:prstGeom>
          <a:ln w="18288">
            <a:solidFill>
              <a:srgbClr val="008B94"/>
            </a:solidFill>
          </a:ln>
        </p:spPr>
        <p:txBody>
          <a:bodyPr vert="horz" wrap="square" lIns="0" tIns="11557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1000" spc="-5">
                <a:latin typeface="Microsoft Sans Serif"/>
                <a:cs typeface="Microsoft Sans Serif"/>
              </a:rPr>
              <a:t>Партнёрство</a:t>
            </a:r>
            <a:r>
              <a:rPr sz="1000" spc="-15">
                <a:latin typeface="Microsoft Sans Serif"/>
                <a:cs typeface="Microsoft Sans Serif"/>
              </a:rPr>
              <a:t> </a:t>
            </a:r>
            <a:r>
              <a:rPr sz="1000" spc="5">
                <a:latin typeface="Microsoft Sans Serif"/>
                <a:cs typeface="Microsoft Sans Serif"/>
              </a:rPr>
              <a:t>в</a:t>
            </a:r>
            <a:r>
              <a:rPr sz="1000" spc="-15">
                <a:latin typeface="Microsoft Sans Serif"/>
                <a:cs typeface="Microsoft Sans Serif"/>
              </a:rPr>
              <a:t> </a:t>
            </a:r>
            <a:r>
              <a:rPr sz="1000" spc="-5">
                <a:latin typeface="Microsoft Sans Serif"/>
                <a:cs typeface="Microsoft Sans Serif"/>
              </a:rPr>
              <a:t>данных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000">
                <a:latin typeface="Microsoft Sans Serif"/>
                <a:cs typeface="Microsoft Sans Serif"/>
              </a:rPr>
              <a:t>и</a:t>
            </a:r>
            <a:r>
              <a:rPr sz="1000" spc="-10">
                <a:latin typeface="Microsoft Sans Serif"/>
                <a:cs typeface="Microsoft Sans Serif"/>
              </a:rPr>
              <a:t> </a:t>
            </a:r>
            <a:r>
              <a:rPr sz="1000" spc="-15">
                <a:latin typeface="Microsoft Sans Serif"/>
                <a:cs typeface="Microsoft Sans Serif"/>
              </a:rPr>
              <a:t>монетизация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82047" y="3014408"/>
            <a:ext cx="196215" cy="1334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sz="1200" b="1" spc="-60" dirty="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dirty="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НАПРАВЛЕНИЙ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Дата 3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2629869-B175-4E9F-AB45-67657D39D125}" type="datetime1">
              <a:rPr lang="ru-RU" smtClean="0"/>
              <a:t>28.09.2022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50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1079"/>
            <a:ext cx="9144000" cy="3529965"/>
            <a:chOff x="0" y="1021079"/>
            <a:chExt cx="9144000" cy="3529965"/>
          </a:xfrm>
        </p:grpSpPr>
        <p:sp>
          <p:nvSpPr>
            <p:cNvPr id="3" name="object 3"/>
            <p:cNvSpPr/>
            <p:nvPr/>
          </p:nvSpPr>
          <p:spPr>
            <a:xfrm>
              <a:off x="0" y="1021079"/>
              <a:ext cx="4572000" cy="3529965"/>
            </a:xfrm>
            <a:custGeom>
              <a:avLst/>
              <a:gdLst/>
              <a:ahLst/>
              <a:cxnLst/>
              <a:rect l="l" t="t" r="r" b="b"/>
              <a:pathLst>
                <a:path w="4572000" h="3529965">
                  <a:moveTo>
                    <a:pt x="4572000" y="0"/>
                  </a:moveTo>
                  <a:lnTo>
                    <a:pt x="0" y="0"/>
                  </a:lnTo>
                  <a:lnTo>
                    <a:pt x="0" y="3529584"/>
                  </a:lnTo>
                  <a:lnTo>
                    <a:pt x="4572000" y="3529584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77E1C3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1021079"/>
              <a:ext cx="4572000" cy="3529965"/>
            </a:xfrm>
            <a:custGeom>
              <a:avLst/>
              <a:gdLst/>
              <a:ahLst/>
              <a:cxnLst/>
              <a:rect l="l" t="t" r="r" b="b"/>
              <a:pathLst>
                <a:path w="4572000" h="3529965">
                  <a:moveTo>
                    <a:pt x="4572000" y="0"/>
                  </a:moveTo>
                  <a:lnTo>
                    <a:pt x="0" y="0"/>
                  </a:lnTo>
                  <a:lnTo>
                    <a:pt x="0" y="3529584"/>
                  </a:lnTo>
                  <a:lnTo>
                    <a:pt x="4572000" y="3529584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8B94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6049" y="329564"/>
            <a:ext cx="598678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Добровольный</a:t>
            </a:r>
            <a:r>
              <a:rPr sz="2000" b="1" spc="45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стандарт</a:t>
            </a:r>
            <a:r>
              <a:rPr sz="2000" b="1" spc="45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устойчивой</a:t>
            </a:r>
            <a:r>
              <a:rPr sz="2000" b="1" spc="65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упаковки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000" b="1" spc="-5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Один</a:t>
            </a:r>
            <a:r>
              <a:rPr sz="2000" b="1" spc="-15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sz="2000" b="1" spc="5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проектов</a:t>
            </a:r>
            <a:r>
              <a:rPr sz="2000" b="1" spc="10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ECR</a:t>
            </a:r>
            <a:r>
              <a:rPr sz="2000" b="1" spc="40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2000" b="1" spc="-15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sz="2000" b="1" spc="10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>
                <a:solidFill>
                  <a:srgbClr val="008B94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039" y="1593926"/>
            <a:ext cx="115379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0" b="1" spc="-10">
                <a:solidFill>
                  <a:srgbClr val="DF4E39"/>
                </a:solidFill>
                <a:latin typeface="Arial" pitchFamily="34" charset="0"/>
                <a:cs typeface="Arial" pitchFamily="34" charset="0"/>
              </a:rPr>
              <a:t>35</a:t>
            </a:r>
            <a:endParaRPr sz="8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519" y="2763392"/>
            <a:ext cx="1287780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компаний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поддерживают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и 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используют</a:t>
            </a:r>
            <a:r>
              <a:rPr sz="1000" spc="-5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стандарт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519" y="3367532"/>
            <a:ext cx="1155065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>
                <a:solidFill>
                  <a:srgbClr val="008B94"/>
                </a:solidFill>
                <a:latin typeface="Microsoft Sans Serif"/>
                <a:cs typeface="Microsoft Sans Serif"/>
              </a:rPr>
              <a:t>+24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5"/>
              </a:spcBef>
            </a:pPr>
            <a:r>
              <a:rPr sz="1000" spc="-70">
                <a:solidFill>
                  <a:srgbClr val="00303B"/>
                </a:solidFill>
                <a:latin typeface="Microsoft Sans Serif"/>
                <a:cs typeface="Microsoft Sans Serif"/>
              </a:rPr>
              <a:t>к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о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м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па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н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ий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-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э</a:t>
            </a:r>
            <a:r>
              <a:rPr sz="1000" spc="-70">
                <a:solidFill>
                  <a:srgbClr val="00303B"/>
                </a:solidFill>
                <a:latin typeface="Microsoft Sans Serif"/>
                <a:cs typeface="Microsoft Sans Serif"/>
              </a:rPr>
              <a:t>к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с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п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ерт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а  работали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над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документом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1501" y="1816684"/>
            <a:ext cx="892810" cy="185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32384">
              <a:lnSpc>
                <a:spcPct val="120000"/>
              </a:lnSpc>
              <a:spcBef>
                <a:spcPts val="95"/>
              </a:spcBef>
            </a:pPr>
            <a:r>
              <a:rPr sz="1000" b="1" spc="-2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зб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Вк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ус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а  ВкусВилл</a:t>
            </a:r>
            <a:endParaRPr sz="10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«Глобус»</a:t>
            </a:r>
            <a:endParaRPr sz="1000">
              <a:latin typeface="Arial" pitchFamily="34" charset="0"/>
              <a:cs typeface="Arial" pitchFamily="34" charset="0"/>
            </a:endParaRPr>
          </a:p>
          <a:p>
            <a:pPr marL="12700" marR="296545">
              <a:lnSpc>
                <a:spcPct val="120000"/>
              </a:lnSpc>
              <a:spcBef>
                <a:spcPts val="5"/>
              </a:spcBef>
            </a:pP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Лента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Магнит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X5</a:t>
            </a:r>
            <a:r>
              <a:rPr sz="1000" b="1" spc="-2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p</a:t>
            </a:r>
            <a:endParaRPr sz="100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20100"/>
              </a:lnSpc>
            </a:pPr>
            <a:r>
              <a:rPr sz="1000" b="1" spc="-2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1000" b="1" spc="2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000" b="1" spc="-4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s  Danone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Heineken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Henkel</a:t>
            </a:r>
            <a:endParaRPr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36464" y="152399"/>
            <a:ext cx="3790315" cy="4325620"/>
            <a:chOff x="5236464" y="152399"/>
            <a:chExt cx="3790315" cy="4325620"/>
          </a:xfrm>
        </p:grpSpPr>
        <p:pic>
          <p:nvPicPr>
            <p:cNvPr id="11" name="object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36464" y="1301495"/>
              <a:ext cx="3090672" cy="31760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190161" y="152399"/>
              <a:ext cx="836327" cy="83210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26811" y="1030604"/>
            <a:ext cx="1628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sz="1200" b="1" spc="-3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5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детализации</a:t>
            </a:r>
            <a:endParaRPr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616636" y="4888294"/>
            <a:ext cx="2895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lang="ru-RU" b="0" spc="-5" dirty="0" smtClean="0"/>
              <a:t>27</a:t>
            </a:r>
            <a:endParaRPr b="0"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346049" y="990946"/>
            <a:ext cx="3870325" cy="6419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2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Наша</a:t>
            </a:r>
            <a:r>
              <a:rPr sz="12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миссия</a:t>
            </a:r>
            <a:endParaRPr sz="120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210"/>
              </a:spcBef>
            </a:pPr>
            <a:r>
              <a:rPr sz="800" spc="-15">
                <a:solidFill>
                  <a:srgbClr val="00303B"/>
                </a:solidFill>
                <a:latin typeface="Microsoft Sans Serif"/>
                <a:cs typeface="Microsoft Sans Serif"/>
              </a:rPr>
              <a:t>Содействовать</a:t>
            </a:r>
            <a:r>
              <a:rPr sz="8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20">
                <a:solidFill>
                  <a:srgbClr val="00303B"/>
                </a:solidFill>
                <a:latin typeface="Microsoft Sans Serif"/>
                <a:cs typeface="Microsoft Sans Serif"/>
              </a:rPr>
              <a:t>максимально </a:t>
            </a:r>
            <a:r>
              <a:rPr sz="800" spc="-25">
                <a:solidFill>
                  <a:srgbClr val="00303B"/>
                </a:solidFill>
                <a:latin typeface="Microsoft Sans Serif"/>
                <a:cs typeface="Microsoft Sans Serif"/>
              </a:rPr>
              <a:t>широкому</a:t>
            </a:r>
            <a:r>
              <a:rPr sz="800" spc="16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15">
                <a:solidFill>
                  <a:srgbClr val="00303B"/>
                </a:solidFill>
                <a:latin typeface="Microsoft Sans Serif"/>
                <a:cs typeface="Microsoft Sans Serif"/>
              </a:rPr>
              <a:t>переходу</a:t>
            </a:r>
            <a:r>
              <a:rPr sz="800" spc="18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55">
                <a:solidFill>
                  <a:srgbClr val="00303B"/>
                </a:solidFill>
                <a:latin typeface="Microsoft Sans Serif"/>
                <a:cs typeface="Microsoft Sans Serif"/>
              </a:rPr>
              <a:t>к </a:t>
            </a:r>
            <a:r>
              <a:rPr sz="800" spc="-20">
                <a:solidFill>
                  <a:srgbClr val="00303B"/>
                </a:solidFill>
                <a:latin typeface="Microsoft Sans Serif"/>
                <a:cs typeface="Microsoft Sans Serif"/>
              </a:rPr>
              <a:t>более</a:t>
            </a:r>
            <a:r>
              <a:rPr sz="800" spc="17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20">
                <a:solidFill>
                  <a:srgbClr val="00303B"/>
                </a:solidFill>
                <a:latin typeface="Microsoft Sans Serif"/>
                <a:cs typeface="Microsoft Sans Serif"/>
              </a:rPr>
              <a:t>устойчивым</a:t>
            </a:r>
            <a:r>
              <a:rPr sz="800" spc="17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20">
                <a:solidFill>
                  <a:srgbClr val="00303B"/>
                </a:solidFill>
                <a:latin typeface="Microsoft Sans Serif"/>
                <a:cs typeface="Microsoft Sans Serif"/>
              </a:rPr>
              <a:t>решениям </a:t>
            </a:r>
            <a:r>
              <a:rPr sz="800" spc="-2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5">
                <a:solidFill>
                  <a:srgbClr val="00303B"/>
                </a:solidFill>
                <a:latin typeface="Microsoft Sans Serif"/>
                <a:cs typeface="Microsoft Sans Serif"/>
              </a:rPr>
              <a:t>в </a:t>
            </a:r>
            <a:r>
              <a:rPr sz="800" spc="-15">
                <a:solidFill>
                  <a:srgbClr val="00303B"/>
                </a:solidFill>
                <a:latin typeface="Microsoft Sans Serif"/>
                <a:cs typeface="Microsoft Sans Serif"/>
              </a:rPr>
              <a:t>области</a:t>
            </a:r>
            <a:r>
              <a:rPr sz="8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30">
                <a:solidFill>
                  <a:srgbClr val="00303B"/>
                </a:solidFill>
                <a:latin typeface="Microsoft Sans Serif"/>
                <a:cs typeface="Microsoft Sans Serif"/>
              </a:rPr>
              <a:t>упаковки</a:t>
            </a:r>
            <a:r>
              <a:rPr sz="800" spc="-2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40">
                <a:solidFill>
                  <a:srgbClr val="00303B"/>
                </a:solidFill>
                <a:latin typeface="Microsoft Sans Serif"/>
                <a:cs typeface="Microsoft Sans Serif"/>
              </a:rPr>
              <a:t>без</a:t>
            </a:r>
            <a:r>
              <a:rPr sz="800" spc="-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20">
                <a:solidFill>
                  <a:srgbClr val="00303B"/>
                </a:solidFill>
                <a:latin typeface="Microsoft Sans Serif"/>
                <a:cs typeface="Microsoft Sans Serif"/>
              </a:rPr>
              <a:t>компромиссов</a:t>
            </a:r>
            <a:r>
              <a:rPr sz="800" spc="-15">
                <a:solidFill>
                  <a:srgbClr val="00303B"/>
                </a:solidFill>
                <a:latin typeface="Microsoft Sans Serif"/>
                <a:cs typeface="Microsoft Sans Serif"/>
              </a:rPr>
              <a:t> по безопасности</a:t>
            </a:r>
            <a:r>
              <a:rPr sz="8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20">
                <a:solidFill>
                  <a:srgbClr val="00303B"/>
                </a:solidFill>
                <a:latin typeface="Microsoft Sans Serif"/>
                <a:cs typeface="Microsoft Sans Serif"/>
              </a:rPr>
              <a:t>продукции,</a:t>
            </a:r>
            <a:r>
              <a:rPr sz="800" spc="17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5">
                <a:solidFill>
                  <a:srgbClr val="00303B"/>
                </a:solidFill>
                <a:latin typeface="Microsoft Sans Serif"/>
                <a:cs typeface="Microsoft Sans Serif"/>
              </a:rPr>
              <a:t>с </a:t>
            </a:r>
            <a:r>
              <a:rPr sz="800" spc="-30">
                <a:solidFill>
                  <a:srgbClr val="00303B"/>
                </a:solidFill>
                <a:latin typeface="Microsoft Sans Serif"/>
                <a:cs typeface="Microsoft Sans Serif"/>
              </a:rPr>
              <a:t>учетом </a:t>
            </a:r>
            <a:r>
              <a:rPr sz="800" spc="-25">
                <a:solidFill>
                  <a:srgbClr val="00303B"/>
                </a:solidFill>
                <a:latin typeface="Microsoft Sans Serif"/>
                <a:cs typeface="Microsoft Sans Serif"/>
              </a:rPr>
              <a:t> текущих</a:t>
            </a:r>
            <a:r>
              <a:rPr sz="800" spc="13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20">
                <a:solidFill>
                  <a:srgbClr val="00303B"/>
                </a:solidFill>
                <a:latin typeface="Microsoft Sans Serif"/>
                <a:cs typeface="Microsoft Sans Serif"/>
              </a:rPr>
              <a:t>условий</a:t>
            </a:r>
            <a:r>
              <a:rPr sz="800" spc="1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20">
                <a:solidFill>
                  <a:srgbClr val="00303B"/>
                </a:solidFill>
                <a:latin typeface="Microsoft Sans Serif"/>
                <a:cs typeface="Microsoft Sans Serif"/>
              </a:rPr>
              <a:t>развития</a:t>
            </a:r>
            <a:r>
              <a:rPr sz="800" spc="12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30">
                <a:solidFill>
                  <a:srgbClr val="00303B"/>
                </a:solidFill>
                <a:latin typeface="Microsoft Sans Serif"/>
                <a:cs typeface="Microsoft Sans Serif"/>
              </a:rPr>
              <a:t>экономики</a:t>
            </a:r>
            <a:r>
              <a:rPr sz="800" spc="13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5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r>
              <a:rPr sz="800" spc="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15">
                <a:solidFill>
                  <a:srgbClr val="00303B"/>
                </a:solidFill>
                <a:latin typeface="Microsoft Sans Serif"/>
                <a:cs typeface="Microsoft Sans Serif"/>
              </a:rPr>
              <a:t>инфраструктуры</a:t>
            </a:r>
            <a:r>
              <a:rPr sz="800" spc="15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15">
                <a:solidFill>
                  <a:srgbClr val="00303B"/>
                </a:solidFill>
                <a:latin typeface="Microsoft Sans Serif"/>
                <a:cs typeface="Microsoft Sans Serif"/>
              </a:rPr>
              <a:t>переработки</a:t>
            </a:r>
            <a:r>
              <a:rPr sz="800" spc="1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5">
                <a:solidFill>
                  <a:srgbClr val="00303B"/>
                </a:solidFill>
                <a:latin typeface="Microsoft Sans Serif"/>
                <a:cs typeface="Microsoft Sans Serif"/>
              </a:rPr>
              <a:t>в</a:t>
            </a:r>
            <a:r>
              <a:rPr sz="800" spc="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800" spc="-40">
                <a:solidFill>
                  <a:srgbClr val="00303B"/>
                </a:solidFill>
                <a:latin typeface="Microsoft Sans Serif"/>
                <a:cs typeface="Microsoft Sans Serif"/>
              </a:rPr>
              <a:t>РФ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72992" y="1782969"/>
            <a:ext cx="878205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62890">
              <a:lnSpc>
                <a:spcPct val="120100"/>
              </a:lnSpc>
              <a:spcBef>
                <a:spcPts val="100"/>
              </a:spcBef>
            </a:pP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Mars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Святой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000" b="1" spc="-1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чн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ик</a:t>
            </a:r>
            <a:endParaRPr sz="100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20100"/>
              </a:lnSpc>
            </a:pP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SPL</a:t>
            </a:r>
            <a:r>
              <a:rPr sz="1000" b="1" spc="-3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Glob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l  PepsiСo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Unilever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Сибур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ОптиКом</a:t>
            </a:r>
            <a:endParaRPr sz="10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55">
                <a:solidFill>
                  <a:srgbClr val="00303B"/>
                </a:solidFill>
                <a:latin typeface="Microsoft Sans Serif"/>
                <a:cs typeface="Microsoft Sans Serif"/>
              </a:rPr>
              <a:t>другие…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8" name="Дата 1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A2A948B-3729-431B-BDBC-A80BA59F1734}" type="datetime1">
              <a:rPr lang="ru-RU" smtClean="0"/>
              <a:t>28.09.2022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78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0"/>
            <a:ext cx="3048000" cy="4551045"/>
          </a:xfrm>
          <a:custGeom>
            <a:avLst/>
            <a:gdLst/>
            <a:ahLst/>
            <a:cxnLst/>
            <a:rect l="l" t="t" r="r" b="b"/>
            <a:pathLst>
              <a:path w="3048000" h="4551045">
                <a:moveTo>
                  <a:pt x="3048000" y="0"/>
                </a:moveTo>
                <a:lnTo>
                  <a:pt x="0" y="0"/>
                </a:lnTo>
                <a:lnTo>
                  <a:pt x="0" y="4550664"/>
                </a:lnTo>
                <a:lnTo>
                  <a:pt x="3048000" y="4550664"/>
                </a:lnTo>
                <a:lnTo>
                  <a:pt x="3048000" y="0"/>
                </a:lnTo>
                <a:close/>
              </a:path>
            </a:pathLst>
          </a:custGeom>
          <a:solidFill>
            <a:srgbClr val="77E1C3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049" y="329564"/>
            <a:ext cx="2461260" cy="1549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10"/>
              <a:t>Перечень </a:t>
            </a:r>
            <a:r>
              <a:rPr sz="2000" spc="-15">
                <a:solidFill>
                  <a:srgbClr val="DF4E39"/>
                </a:solidFill>
              </a:rPr>
              <a:t>запретов </a:t>
            </a:r>
            <a:r>
              <a:rPr sz="2000" spc="-540">
                <a:solidFill>
                  <a:srgbClr val="DF4E39"/>
                </a:solidFill>
              </a:rPr>
              <a:t> </a:t>
            </a:r>
            <a:r>
              <a:rPr sz="2000" spc="-5"/>
              <a:t>ППК </a:t>
            </a:r>
            <a:r>
              <a:rPr sz="2000" spc="-10"/>
              <a:t>РЭО</a:t>
            </a:r>
            <a:r>
              <a:rPr sz="2000" spc="535"/>
              <a:t> </a:t>
            </a:r>
            <a:r>
              <a:rPr sz="2000" spc="-5"/>
              <a:t>товаров </a:t>
            </a:r>
            <a:r>
              <a:rPr sz="2000"/>
              <a:t> </a:t>
            </a:r>
            <a:r>
              <a:rPr sz="2000" spc="-5"/>
              <a:t>и упаковки </a:t>
            </a:r>
            <a:r>
              <a:rPr sz="2000"/>
              <a:t> </a:t>
            </a:r>
            <a:r>
              <a:rPr sz="2000" spc="-5"/>
              <a:t>одноразового </a:t>
            </a:r>
            <a:r>
              <a:rPr sz="2000"/>
              <a:t> </a:t>
            </a:r>
            <a:r>
              <a:rPr sz="2000" spc="-10"/>
              <a:t>применения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346049" y="2114804"/>
            <a:ext cx="254508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Приоритетные</a:t>
            </a:r>
            <a:r>
              <a:rPr sz="11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точечные меры </a:t>
            </a:r>
            <a:r>
              <a:rPr sz="11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ограничения </a:t>
            </a:r>
            <a:r>
              <a:rPr sz="11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производства </a:t>
            </a:r>
            <a:r>
              <a:rPr sz="11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товаров </a:t>
            </a:r>
            <a:r>
              <a:rPr sz="1100" b="1" spc="-29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1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упаковки:</a:t>
            </a:r>
            <a:endParaRPr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049" y="2666745"/>
            <a:ext cx="2489835" cy="195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marR="5080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935" algn="l"/>
              </a:tabLst>
            </a:pP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п</a:t>
            </a:r>
            <a:r>
              <a:rPr sz="1100" spc="5">
                <a:solidFill>
                  <a:srgbClr val="00303B"/>
                </a:solidFill>
                <a:latin typeface="Microsoft Sans Serif"/>
                <a:cs typeface="Microsoft Sans Serif"/>
              </a:rPr>
              <a:t>ла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сти</a:t>
            </a:r>
            <a:r>
              <a:rPr sz="1100" spc="-75">
                <a:solidFill>
                  <a:srgbClr val="00303B"/>
                </a:solidFill>
                <a:latin typeface="Microsoft Sans Serif"/>
                <a:cs typeface="Microsoft Sans Serif"/>
              </a:rPr>
              <a:t>к</a:t>
            </a:r>
            <a:r>
              <a:rPr sz="1100" spc="5">
                <a:solidFill>
                  <a:srgbClr val="00303B"/>
                </a:solidFill>
                <a:latin typeface="Microsoft Sans Serif"/>
                <a:cs typeface="Microsoft Sans Serif"/>
              </a:rPr>
              <a:t>о</a:t>
            </a:r>
            <a:r>
              <a:rPr sz="1100" spc="-15">
                <a:solidFill>
                  <a:srgbClr val="00303B"/>
                </a:solidFill>
                <a:latin typeface="Microsoft Sans Serif"/>
                <a:cs typeface="Microsoft Sans Serif"/>
              </a:rPr>
              <a:t>в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ые</a:t>
            </a:r>
            <a:r>
              <a:rPr sz="11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т</a:t>
            </a:r>
            <a:r>
              <a:rPr sz="1100" spc="5">
                <a:solidFill>
                  <a:srgbClr val="00303B"/>
                </a:solidFill>
                <a:latin typeface="Microsoft Sans Serif"/>
                <a:cs typeface="Microsoft Sans Serif"/>
              </a:rPr>
              <a:t>р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у</a:t>
            </a:r>
            <a:r>
              <a:rPr sz="1100" spc="-10">
                <a:solidFill>
                  <a:srgbClr val="00303B"/>
                </a:solidFill>
                <a:latin typeface="Microsoft Sans Serif"/>
                <a:cs typeface="Microsoft Sans Serif"/>
              </a:rPr>
              <a:t>б</a:t>
            </a:r>
            <a:r>
              <a:rPr sz="1100" spc="5">
                <a:solidFill>
                  <a:srgbClr val="00303B"/>
                </a:solidFill>
                <a:latin typeface="Microsoft Sans Serif"/>
                <a:cs typeface="Microsoft Sans Serif"/>
              </a:rPr>
              <a:t>о</a:t>
            </a:r>
            <a:r>
              <a:rPr sz="1100" spc="-30">
                <a:solidFill>
                  <a:srgbClr val="00303B"/>
                </a:solidFill>
                <a:latin typeface="Microsoft Sans Serif"/>
                <a:cs typeface="Microsoft Sans Serif"/>
              </a:rPr>
              <a:t>чки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,</a:t>
            </a:r>
            <a:r>
              <a:rPr sz="1100" spc="-5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 spc="-25">
                <a:solidFill>
                  <a:srgbClr val="00303B"/>
                </a:solidFill>
                <a:latin typeface="Microsoft Sans Serif"/>
                <a:cs typeface="Microsoft Sans Serif"/>
              </a:rPr>
              <a:t>м</a:t>
            </a:r>
            <a:r>
              <a:rPr sz="1100" spc="5">
                <a:solidFill>
                  <a:srgbClr val="00303B"/>
                </a:solidFill>
                <a:latin typeface="Microsoft Sans Serif"/>
                <a:cs typeface="Microsoft Sans Serif"/>
              </a:rPr>
              <a:t>е</a:t>
            </a:r>
            <a:r>
              <a:rPr sz="1100" spc="-5">
                <a:solidFill>
                  <a:srgbClr val="00303B"/>
                </a:solidFill>
                <a:latin typeface="Microsoft Sans Serif"/>
                <a:cs typeface="Microsoft Sans Serif"/>
              </a:rPr>
              <a:t>ш</a:t>
            </a:r>
            <a:r>
              <a:rPr sz="1100" spc="10">
                <a:solidFill>
                  <a:srgbClr val="00303B"/>
                </a:solidFill>
                <a:latin typeface="Microsoft Sans Serif"/>
                <a:cs typeface="Microsoft Sans Serif"/>
              </a:rPr>
              <a:t>а</a:t>
            </a:r>
            <a:r>
              <a:rPr sz="1100" spc="15">
                <a:solidFill>
                  <a:srgbClr val="00303B"/>
                </a:solidFill>
                <a:latin typeface="Microsoft Sans Serif"/>
                <a:cs typeface="Microsoft Sans Serif"/>
              </a:rPr>
              <a:t>л</a:t>
            </a:r>
            <a:r>
              <a:rPr sz="1100" spc="-75">
                <a:solidFill>
                  <a:srgbClr val="00303B"/>
                </a:solidFill>
                <a:latin typeface="Microsoft Sans Serif"/>
                <a:cs typeface="Microsoft Sans Serif"/>
              </a:rPr>
              <a:t>к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r>
              <a:rPr sz="1100" spc="-2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и  </a:t>
            </a:r>
            <a:r>
              <a:rPr sz="1100" spc="-5">
                <a:solidFill>
                  <a:srgbClr val="00303B"/>
                </a:solidFill>
                <a:latin typeface="Microsoft Sans Serif"/>
                <a:cs typeface="Microsoft Sans Serif"/>
              </a:rPr>
              <a:t>одноразовые</a:t>
            </a:r>
            <a:r>
              <a:rPr sz="1100" spc="-5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столовые</a:t>
            </a:r>
            <a:r>
              <a:rPr sz="11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приборы</a:t>
            </a:r>
            <a:endParaRPr sz="1100">
              <a:latin typeface="Microsoft Sans Serif"/>
              <a:cs typeface="Microsoft Sans Serif"/>
            </a:endParaRPr>
          </a:p>
          <a:p>
            <a:pPr marL="241300" indent="-22923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241935" algn="l"/>
              </a:tabLst>
            </a:pPr>
            <a:r>
              <a:rPr sz="1100" spc="-5">
                <a:solidFill>
                  <a:srgbClr val="00303B"/>
                </a:solidFill>
                <a:latin typeface="Microsoft Sans Serif"/>
                <a:cs typeface="Microsoft Sans Serif"/>
              </a:rPr>
              <a:t>пластиковые</a:t>
            </a:r>
            <a:r>
              <a:rPr sz="1100" spc="-3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 spc="-10">
                <a:solidFill>
                  <a:srgbClr val="00303B"/>
                </a:solidFill>
                <a:latin typeface="Microsoft Sans Serif"/>
                <a:cs typeface="Microsoft Sans Serif"/>
              </a:rPr>
              <a:t>капсулы</a:t>
            </a:r>
            <a:r>
              <a:rPr sz="1100" spc="-4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от</a:t>
            </a:r>
            <a:r>
              <a:rPr sz="1100" spc="-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 spc="-15">
                <a:solidFill>
                  <a:srgbClr val="00303B"/>
                </a:solidFill>
                <a:latin typeface="Microsoft Sans Serif"/>
                <a:cs typeface="Microsoft Sans Serif"/>
              </a:rPr>
              <a:t>кофе</a:t>
            </a:r>
            <a:endParaRPr sz="1100">
              <a:latin typeface="Microsoft Sans Serif"/>
              <a:cs typeface="Microsoft Sans Serif"/>
            </a:endParaRPr>
          </a:p>
          <a:p>
            <a:pPr marL="241300" indent="-229235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241935" algn="l"/>
              </a:tabLst>
            </a:pPr>
            <a:r>
              <a:rPr sz="1100" spc="-15">
                <a:solidFill>
                  <a:srgbClr val="00303B"/>
                </a:solidFill>
                <a:latin typeface="Microsoft Sans Serif"/>
                <a:cs typeface="Microsoft Sans Serif"/>
              </a:rPr>
              <a:t>сумка-сетка</a:t>
            </a:r>
            <a:r>
              <a:rPr sz="1100" spc="-3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(для</a:t>
            </a:r>
            <a:r>
              <a:rPr sz="1100" spc="-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овощей</a:t>
            </a:r>
            <a:r>
              <a:rPr sz="1100" spc="-6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endParaRPr sz="1100">
              <a:latin typeface="Microsoft Sans Serif"/>
              <a:cs typeface="Microsoft Sans Serif"/>
            </a:endParaRPr>
          </a:p>
          <a:p>
            <a:pPr marL="241300">
              <a:lnSpc>
                <a:spcPct val="100000"/>
              </a:lnSpc>
            </a:pPr>
            <a:r>
              <a:rPr sz="1100" spc="-10">
                <a:solidFill>
                  <a:srgbClr val="00303B"/>
                </a:solidFill>
                <a:latin typeface="Microsoft Sans Serif"/>
                <a:cs typeface="Microsoft Sans Serif"/>
              </a:rPr>
              <a:t>фруктов)</a:t>
            </a:r>
            <a:endParaRPr sz="1100">
              <a:latin typeface="Microsoft Sans Serif"/>
              <a:cs typeface="Microsoft Sans Serif"/>
            </a:endParaRPr>
          </a:p>
          <a:p>
            <a:pPr marL="241300" marR="581025" indent="-229235">
              <a:lnSpc>
                <a:spcPct val="100000"/>
              </a:lnSpc>
              <a:spcBef>
                <a:spcPts val="390"/>
              </a:spcBef>
              <a:buAutoNum type="arabicPeriod" startAt="4"/>
              <a:tabLst>
                <a:tab pos="241935" algn="l"/>
              </a:tabLst>
            </a:pPr>
            <a:r>
              <a:rPr sz="1100" spc="-10">
                <a:solidFill>
                  <a:srgbClr val="00303B"/>
                </a:solidFill>
                <a:latin typeface="Microsoft Sans Serif"/>
                <a:cs typeface="Microsoft Sans Serif"/>
              </a:rPr>
              <a:t>контейнер</a:t>
            </a:r>
            <a:r>
              <a:rPr sz="1100" spc="-5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 spc="10">
                <a:solidFill>
                  <a:srgbClr val="00303B"/>
                </a:solidFill>
                <a:latin typeface="Microsoft Sans Serif"/>
                <a:cs typeface="Microsoft Sans Serif"/>
              </a:rPr>
              <a:t>для</a:t>
            </a:r>
            <a:r>
              <a:rPr sz="1100" spc="-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 spc="-5">
                <a:solidFill>
                  <a:srgbClr val="00303B"/>
                </a:solidFill>
                <a:latin typeface="Microsoft Sans Serif"/>
                <a:cs typeface="Microsoft Sans Serif"/>
              </a:rPr>
              <a:t>консервов </a:t>
            </a:r>
            <a:r>
              <a:rPr sz="1100" spc="-28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 spc="-10">
                <a:solidFill>
                  <a:srgbClr val="00303B"/>
                </a:solidFill>
                <a:latin typeface="Microsoft Sans Serif"/>
                <a:cs typeface="Microsoft Sans Serif"/>
              </a:rPr>
              <a:t>многокомпонентный</a:t>
            </a:r>
            <a:endParaRPr sz="1100">
              <a:latin typeface="Microsoft Sans Serif"/>
              <a:cs typeface="Microsoft Sans Serif"/>
            </a:endParaRPr>
          </a:p>
          <a:p>
            <a:pPr marL="241300" indent="-229235">
              <a:lnSpc>
                <a:spcPct val="100000"/>
              </a:lnSpc>
              <a:spcBef>
                <a:spcPts val="405"/>
              </a:spcBef>
              <a:buAutoNum type="arabicPeriod" startAt="4"/>
              <a:tabLst>
                <a:tab pos="241935" algn="l"/>
              </a:tabLst>
            </a:pPr>
            <a:r>
              <a:rPr sz="1100" spc="-5">
                <a:solidFill>
                  <a:srgbClr val="00303B"/>
                </a:solidFill>
                <a:latin typeface="Microsoft Sans Serif"/>
                <a:cs typeface="Microsoft Sans Serif"/>
              </a:rPr>
              <a:t>аэрозольная</a:t>
            </a:r>
            <a:r>
              <a:rPr sz="1100" spc="-5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 spc="-20">
                <a:solidFill>
                  <a:srgbClr val="00303B"/>
                </a:solidFill>
                <a:latin typeface="Microsoft Sans Serif"/>
                <a:cs typeface="Microsoft Sans Serif"/>
              </a:rPr>
              <a:t>упаковка</a:t>
            </a:r>
            <a:r>
              <a:rPr sz="1100" spc="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 spc="-20">
                <a:solidFill>
                  <a:srgbClr val="00303B"/>
                </a:solidFill>
                <a:latin typeface="Microsoft Sans Serif"/>
                <a:cs typeface="Microsoft Sans Serif"/>
              </a:rPr>
              <a:t>из</a:t>
            </a:r>
            <a:endParaRPr sz="1100">
              <a:latin typeface="Microsoft Sans Serif"/>
              <a:cs typeface="Microsoft Sans Serif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100" spc="-15">
                <a:solidFill>
                  <a:srgbClr val="00303B"/>
                </a:solidFill>
                <a:latin typeface="Microsoft Sans Serif"/>
                <a:cs typeface="Microsoft Sans Serif"/>
              </a:rPr>
              <a:t>композитного</a:t>
            </a:r>
            <a:r>
              <a:rPr sz="1100" spc="-5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>
                <a:solidFill>
                  <a:srgbClr val="00303B"/>
                </a:solidFill>
                <a:latin typeface="Microsoft Sans Serif"/>
                <a:cs typeface="Microsoft Sans Serif"/>
              </a:rPr>
              <a:t>материала</a:t>
            </a:r>
            <a:endParaRPr sz="1100">
              <a:latin typeface="Microsoft Sans Serif"/>
              <a:cs typeface="Microsoft Sans Serif"/>
            </a:endParaRPr>
          </a:p>
          <a:p>
            <a:pPr marL="241300" indent="-229235">
              <a:lnSpc>
                <a:spcPct val="100000"/>
              </a:lnSpc>
              <a:spcBef>
                <a:spcPts val="405"/>
              </a:spcBef>
              <a:buAutoNum type="arabicPeriod" startAt="6"/>
              <a:tabLst>
                <a:tab pos="241935" algn="l"/>
              </a:tabLst>
            </a:pPr>
            <a:r>
              <a:rPr sz="1100" spc="-5">
                <a:solidFill>
                  <a:srgbClr val="00303B"/>
                </a:solidFill>
                <a:latin typeface="Microsoft Sans Serif"/>
                <a:cs typeface="Microsoft Sans Serif"/>
              </a:rPr>
              <a:t>ватные</a:t>
            </a:r>
            <a:r>
              <a:rPr sz="1100" spc="-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100" spc="-10">
                <a:solidFill>
                  <a:srgbClr val="00303B"/>
                </a:solidFill>
                <a:latin typeface="Microsoft Sans Serif"/>
                <a:cs typeface="Microsoft Sans Serif"/>
              </a:rPr>
              <a:t>палочки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3165" y="190626"/>
            <a:ext cx="27590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1100" b="1" spc="-2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Планы</a:t>
            </a:r>
            <a:r>
              <a:rPr sz="1100" b="1" spc="-3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РЭО</a:t>
            </a:r>
            <a:r>
              <a:rPr sz="1100" b="1" spc="-4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sz="1100" b="1" spc="-3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расширению</a:t>
            </a:r>
            <a:r>
              <a:rPr sz="1100" b="1" spc="-3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перечня:</a:t>
            </a:r>
            <a:endParaRPr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1245" y="482930"/>
            <a:ext cx="288226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5080" indent="-170815">
              <a:lnSpc>
                <a:spcPct val="100000"/>
              </a:lnSpc>
              <a:spcBef>
                <a:spcPts val="110"/>
              </a:spcBef>
              <a:buChar char="•"/>
              <a:tabLst>
                <a:tab pos="183515" algn="l"/>
              </a:tabLst>
            </a:pP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пакет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в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форме</a:t>
            </a:r>
            <a:r>
              <a:rPr sz="1000" spc="-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кувшина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(упаковка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с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 надувной </a:t>
            </a:r>
            <a:r>
              <a:rPr sz="1000" spc="-25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ручкой),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при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условии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замены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на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бутылку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из 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стекла,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30">
                <a:solidFill>
                  <a:srgbClr val="00303B"/>
                </a:solidFill>
                <a:latin typeface="Microsoft Sans Serif"/>
                <a:cs typeface="Microsoft Sans Serif"/>
              </a:rPr>
              <a:t>кег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из</a:t>
            </a:r>
            <a:r>
              <a:rPr sz="1000" spc="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стали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(для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больших</a:t>
            </a:r>
            <a:r>
              <a:rPr sz="1000" spc="-3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объемов)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1245" y="1069086"/>
            <a:ext cx="2927985" cy="78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50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пластиковые подложки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и 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упаковка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яичная 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из 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вспененного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ПС,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при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условии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замены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на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пульперкартон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и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материалы растительного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происхождения 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для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овощей,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фруктов,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а 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также </a:t>
            </a:r>
            <a:r>
              <a:rPr sz="1000" spc="-254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яиц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легких</a:t>
            </a:r>
            <a:r>
              <a:rPr sz="1000" spc="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потребительских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товаров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1245" y="1959355"/>
            <a:ext cx="2900045" cy="78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50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тарелки,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стаканчики,</a:t>
            </a:r>
            <a:r>
              <a:rPr sz="1000" spc="2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крышки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от</a:t>
            </a:r>
            <a:r>
              <a:rPr sz="1000" spc="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стакана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15">
                <a:solidFill>
                  <a:srgbClr val="00303B"/>
                </a:solidFill>
                <a:latin typeface="Microsoft Sans Serif"/>
                <a:cs typeface="Microsoft Sans Serif"/>
              </a:rPr>
              <a:t>для </a:t>
            </a:r>
            <a:r>
              <a:rPr sz="1000" spc="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напитков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из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полистирола,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контейнер,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лоток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15">
                <a:solidFill>
                  <a:srgbClr val="00303B"/>
                </a:solidFill>
                <a:latin typeface="Microsoft Sans Serif"/>
                <a:cs typeface="Microsoft Sans Serif"/>
              </a:rPr>
              <a:t>для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пищевых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продуктов,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при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условии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замены </a:t>
            </a:r>
            <a:r>
              <a:rPr sz="1000" spc="-254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на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ПП,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ПЭТ </a:t>
            </a:r>
            <a:r>
              <a:rPr sz="1000" spc="15">
                <a:solidFill>
                  <a:srgbClr val="00303B"/>
                </a:solidFill>
                <a:latin typeface="Microsoft Sans Serif"/>
                <a:cs typeface="Microsoft Sans Serif"/>
              </a:rPr>
              <a:t>для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пищевых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жиросодержащих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продуктов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1245" y="2846958"/>
            <a:ext cx="294259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50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пакет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толщиной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менее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20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30">
                <a:solidFill>
                  <a:srgbClr val="00303B"/>
                </a:solidFill>
                <a:latin typeface="Microsoft Sans Serif"/>
                <a:cs typeface="Microsoft Sans Serif"/>
              </a:rPr>
              <a:t>мкм,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при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условии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замены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на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пакет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из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полимерных</a:t>
            </a:r>
            <a:r>
              <a:rPr sz="1000" spc="-3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материалов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более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20 </a:t>
            </a:r>
            <a:r>
              <a:rPr sz="1000" spc="-30">
                <a:solidFill>
                  <a:srgbClr val="00303B"/>
                </a:solidFill>
                <a:latin typeface="Microsoft Sans Serif"/>
                <a:cs typeface="Microsoft Sans Serif"/>
              </a:rPr>
              <a:t>мкм,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материалов растительного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происхождения</a:t>
            </a:r>
            <a:r>
              <a:rPr sz="1000" spc="-6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или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на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многоразовые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 изделия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1245" y="3584828"/>
            <a:ext cx="291020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50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пленка (вакуумная,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термоусадочная)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толщиной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менее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20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30">
                <a:solidFill>
                  <a:srgbClr val="00303B"/>
                </a:solidFill>
                <a:latin typeface="Microsoft Sans Serif"/>
                <a:cs typeface="Microsoft Sans Serif"/>
              </a:rPr>
              <a:t>мкм,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при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условии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замены </a:t>
            </a:r>
            <a:r>
              <a:rPr sz="1000" spc="-25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на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пленку </a:t>
            </a: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из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полимерных материалов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более </a:t>
            </a:r>
            <a:r>
              <a:rPr sz="1000" spc="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20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40">
                <a:solidFill>
                  <a:srgbClr val="00303B"/>
                </a:solidFill>
                <a:latin typeface="Microsoft Sans Serif"/>
                <a:cs typeface="Microsoft Sans Serif"/>
              </a:rPr>
              <a:t>мкм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8000" y="0"/>
            <a:ext cx="3048000" cy="4551045"/>
            <a:chOff x="3048000" y="0"/>
            <a:chExt cx="3048000" cy="4551045"/>
          </a:xfrm>
        </p:grpSpPr>
        <p:pic>
          <p:nvPicPr>
            <p:cNvPr id="13" name="object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48000" y="0"/>
              <a:ext cx="3048000" cy="1523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3026663"/>
              <a:ext cx="3048000" cy="152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1514855"/>
              <a:ext cx="3048000" cy="152400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616636" y="4912916"/>
            <a:ext cx="289560" cy="1016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lang="ru-RU" spc="-5" dirty="0" smtClean="0"/>
              <a:t>28</a:t>
            </a:r>
            <a:endParaRPr spc="-5" dirty="0"/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B25A8C-54E6-4C9A-AD56-D60EF52A9639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92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049" y="329006"/>
            <a:ext cx="24707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Доп</a:t>
            </a:r>
            <a:r>
              <a:rPr spc="-5" dirty="0"/>
              <a:t>. </a:t>
            </a:r>
            <a:r>
              <a:rPr spc="-10" dirty="0" err="1"/>
              <a:t>стимулирующие</a:t>
            </a:r>
            <a:r>
              <a:rPr spc="-10" dirty="0"/>
              <a:t> </a:t>
            </a:r>
            <a:r>
              <a:rPr spc="-495" dirty="0"/>
              <a:t> </a:t>
            </a:r>
            <a:r>
              <a:rPr dirty="0" err="1"/>
              <a:t>меры</a:t>
            </a:r>
            <a:r>
              <a:rPr dirty="0"/>
              <a:t> </a:t>
            </a:r>
            <a:r>
              <a:rPr spc="-10" dirty="0" err="1"/>
              <a:t>Правительства</a:t>
            </a:r>
            <a:r>
              <a:rPr spc="-10" dirty="0"/>
              <a:t> </a:t>
            </a:r>
            <a:r>
              <a:rPr spc="-490" dirty="0"/>
              <a:t> </a:t>
            </a:r>
            <a:r>
              <a:rPr dirty="0"/>
              <a:t>РФ</a:t>
            </a:r>
            <a:r>
              <a:rPr spc="-20" dirty="0"/>
              <a:t> </a:t>
            </a:r>
            <a:r>
              <a:rPr spc="-5" dirty="0" err="1"/>
              <a:t>по</a:t>
            </a:r>
            <a:r>
              <a:rPr spc="-10" dirty="0"/>
              <a:t> </a:t>
            </a:r>
            <a:r>
              <a:rPr spc="-10" dirty="0" err="1"/>
              <a:t>развитию</a:t>
            </a:r>
            <a:r>
              <a:rPr spc="70" dirty="0"/>
              <a:t> </a:t>
            </a:r>
            <a:r>
              <a:rPr spc="-5" dirty="0"/>
              <a:t>ЭЗЦ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049" y="1209548"/>
            <a:ext cx="2507615" cy="2161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029969">
              <a:lnSpc>
                <a:spcPct val="100000"/>
              </a:lnSpc>
              <a:spcBef>
                <a:spcPts val="105"/>
              </a:spcBef>
            </a:pP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Про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000" b="1" spc="-2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000" b="1" spc="-1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ан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овл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ен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я  Правительства:</a:t>
            </a:r>
            <a:endParaRPr sz="100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установлении 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перечней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видов 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продукции (товаров), работ, услуг,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рои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вод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000" b="1" spc="-1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000" b="1" spc="-1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000" b="1" spc="-8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вы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нен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1000" b="1" spc="-7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 spc="-1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оры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х  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с использованием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о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енн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sz="1000" b="1" spc="-8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дол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000" b="1" spc="-3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000" b="1" spc="-1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ори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чн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000" b="1" spc="-8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ырь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я 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в их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составе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и в 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отношении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которых </a:t>
            </a:r>
            <a:r>
              <a:rPr sz="1000" b="1" spc="10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стимулирование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деятельности </a:t>
            </a:r>
            <a:r>
              <a:rPr sz="1000" b="1" spc="-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их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производству, </a:t>
            </a:r>
            <a:r>
              <a:rPr sz="1000" b="1" spc="5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b="1">
                <a:solidFill>
                  <a:srgbClr val="00303B"/>
                </a:solidFill>
                <a:latin typeface="Arial" pitchFamily="34" charset="0"/>
                <a:cs typeface="Arial" pitchFamily="34" charset="0"/>
              </a:rPr>
              <a:t>выполнению</a:t>
            </a:r>
            <a:endParaRPr sz="1000">
              <a:latin typeface="Arial" pitchFamily="34" charset="0"/>
              <a:cs typeface="Arial" pitchFamily="34" charset="0"/>
            </a:endParaRPr>
          </a:p>
          <a:p>
            <a:pPr marL="12700" marR="107950">
              <a:lnSpc>
                <a:spcPct val="100000"/>
              </a:lnSpc>
              <a:spcBef>
                <a:spcPts val="605"/>
              </a:spcBef>
            </a:pPr>
            <a:r>
              <a:rPr sz="1000" spc="-25">
                <a:solidFill>
                  <a:srgbClr val="00303B"/>
                </a:solidFill>
                <a:latin typeface="Microsoft Sans Serif"/>
                <a:cs typeface="Microsoft Sans Serif"/>
              </a:rPr>
              <a:t>(какие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конкретно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меры 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стимулирования </a:t>
            </a:r>
            <a:r>
              <a:rPr sz="1000" spc="-25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5">
                <a:solidFill>
                  <a:srgbClr val="00303B"/>
                </a:solidFill>
                <a:latin typeface="Microsoft Sans Serif"/>
                <a:cs typeface="Microsoft Sans Serif"/>
              </a:rPr>
              <a:t>будут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применены,</a:t>
            </a:r>
            <a:r>
              <a:rPr sz="1000" spc="-15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 spc="-20">
                <a:solidFill>
                  <a:srgbClr val="00303B"/>
                </a:solidFill>
                <a:latin typeface="Microsoft Sans Serif"/>
                <a:cs typeface="Microsoft Sans Serif"/>
              </a:rPr>
              <a:t>пока</a:t>
            </a:r>
            <a:r>
              <a:rPr sz="1000" spc="-1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1000">
                <a:solidFill>
                  <a:srgbClr val="00303B"/>
                </a:solidFill>
                <a:latin typeface="Microsoft Sans Serif"/>
                <a:cs typeface="Microsoft Sans Serif"/>
              </a:rPr>
              <a:t>не</a:t>
            </a:r>
            <a:r>
              <a:rPr sz="1000" spc="-5">
                <a:solidFill>
                  <a:srgbClr val="00303B"/>
                </a:solidFill>
                <a:latin typeface="Microsoft Sans Serif"/>
                <a:cs typeface="Microsoft Sans Serif"/>
              </a:rPr>
              <a:t> установлено)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6096000" cy="45506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616636" y="4912916"/>
            <a:ext cx="289560" cy="1016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lang="ru-RU" spc="-5" dirty="0" smtClean="0"/>
              <a:t>29</a:t>
            </a:r>
            <a:endParaRPr spc="-5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6AE121-F2E2-4133-A504-869F2767018E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3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B367857-81C2-49BC-9EA4-2102A7175B20}" type="datetime1">
              <a:rPr lang="ru-RU" smtClean="0"/>
              <a:t>28.09.2022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28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2542" y="145920"/>
            <a:ext cx="8481695" cy="474379"/>
          </a:xfrm>
        </p:spPr>
        <p:txBody>
          <a:bodyPr/>
          <a:lstStyle/>
          <a:p>
            <a:r>
              <a:rPr lang="ru-RU" sz="1800"/>
              <a:t>Законодательство Россия, регуляция потоков вторичных полимеров</a:t>
            </a:r>
            <a:br>
              <a:rPr lang="ru-RU" sz="1800"/>
            </a:br>
            <a:endParaRPr lang="ru-RU" sz="1800"/>
          </a:p>
        </p:txBody>
      </p:sp>
      <p:sp>
        <p:nvSpPr>
          <p:cNvPr id="7" name="Google Shape;1156;p20"/>
          <p:cNvSpPr txBox="1"/>
          <p:nvPr/>
        </p:nvSpPr>
        <p:spPr bwMode="auto">
          <a:xfrm>
            <a:off x="402542" y="447204"/>
            <a:ext cx="7013275" cy="5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a14="http://schemas.microsoft.com/office/mac/drawingml/2011/main" val="1"/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36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8958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779163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16874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558326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38951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77902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1168538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558051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914400">
              <a:spcBef>
                <a:spcPct val="0"/>
              </a:spcBef>
              <a:spcAft>
                <a:spcPct val="0"/>
              </a:spcAft>
            </a:pPr>
            <a:r>
              <a:rPr lang="ru-RU" kern="0" smtClean="0"/>
              <a:t>Механическая переработка: законодательное регулирование</a:t>
            </a:r>
            <a:endParaRPr lang="ru-RU" ker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62" y="2706376"/>
            <a:ext cx="933753" cy="618770"/>
          </a:xfrm>
          <a:prstGeom prst="rect">
            <a:avLst/>
          </a:prstGeom>
        </p:spPr>
      </p:pic>
      <p:pic>
        <p:nvPicPr>
          <p:cNvPr id="10" name="Picture 20" descr="Картинки по запросу мусорный контейнер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71024" y="1588811"/>
            <a:ext cx="412235" cy="569582"/>
          </a:xfrm>
          <a:prstGeom prst="rect">
            <a:avLst/>
          </a:prstGeom>
          <a:noFill/>
        </p:spPr>
      </p:pic>
      <p:pic>
        <p:nvPicPr>
          <p:cNvPr id="11" name="Picture 22" descr="Картинки по запросу ящики для бутылок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18315" y="1573686"/>
            <a:ext cx="450968" cy="450968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318" y="2101429"/>
            <a:ext cx="570137" cy="3746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9812" y="4224251"/>
            <a:ext cx="7060746" cy="427952"/>
          </a:xfrm>
          <a:prstGeom prst="rect">
            <a:avLst/>
          </a:prstGeom>
          <a:noFill/>
          <a:ln w="381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ru-RU" sz="840" kern="0">
                <a:solidFill>
                  <a:srgbClr val="000000"/>
                </a:solidFill>
                <a:sym typeface="Arial" pitchFamily="34" charset="0"/>
              </a:rPr>
              <a:t>Стандарты подготовлены для обеспечения соблюдений требований технического регламента Таможенного союза ТР ТС 005/2011 «О безопасности упаковки»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00" y="3572210"/>
            <a:ext cx="589700" cy="5060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24131" y="3772026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ru-RU" sz="1680" b="1" ker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х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1023904" y="729586"/>
          <a:ext cx="6073674" cy="340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073">
                  <a:extLst>
                    <a:ext uri="{9D8B030D-6E8A-4147-A177-3AD203B41FA5}">
                      <a16:colId xmlns:a16="http://schemas.microsoft.com/office/drawing/2014/main" val="3993772137"/>
                    </a:ext>
                  </a:extLst>
                </a:gridCol>
                <a:gridCol w="1191127">
                  <a:extLst>
                    <a:ext uri="{9D8B030D-6E8A-4147-A177-3AD203B41FA5}">
                      <a16:colId xmlns:a16="http://schemas.microsoft.com/office/drawing/2014/main" val="3296865719"/>
                    </a:ext>
                  </a:extLst>
                </a:gridCol>
                <a:gridCol w="1380844">
                  <a:extLst>
                    <a:ext uri="{9D8B030D-6E8A-4147-A177-3AD203B41FA5}">
                      <a16:colId xmlns:a16="http://schemas.microsoft.com/office/drawing/2014/main" val="4249633263"/>
                    </a:ext>
                  </a:extLst>
                </a:gridCol>
                <a:gridCol w="1254072">
                  <a:extLst>
                    <a:ext uri="{9D8B030D-6E8A-4147-A177-3AD203B41FA5}">
                      <a16:colId xmlns:a16="http://schemas.microsoft.com/office/drawing/2014/main" val="1735882122"/>
                    </a:ext>
                  </a:extLst>
                </a:gridCol>
                <a:gridCol w="974558">
                  <a:extLst>
                    <a:ext uri="{9D8B030D-6E8A-4147-A177-3AD203B41FA5}">
                      <a16:colId xmlns:a16="http://schemas.microsoft.com/office/drawing/2014/main" val="3978767844"/>
                    </a:ext>
                  </a:extLst>
                </a:gridCol>
              </a:tblGrid>
              <a:tr h="806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defRPr/>
                      </a:pPr>
                      <a:r>
                        <a:rPr lang="ru-RU" sz="720" b="1" baseline="0" smtClean="0"/>
                        <a:t>Назначение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" b="1" smtClean="0"/>
                        <a:t>Продукт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defRPr/>
                      </a:pPr>
                      <a:r>
                        <a:rPr lang="ru-RU" sz="720" b="1" smtClean="0"/>
                        <a:t>Нормативный акт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defRPr/>
                      </a:pPr>
                      <a:r>
                        <a:rPr lang="ru-RU" sz="720" b="1" smtClean="0"/>
                        <a:t>Использование вторичного сырья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defRPr/>
                      </a:pPr>
                      <a:r>
                        <a:rPr lang="ru-RU" sz="720" b="1" smtClean="0"/>
                        <a:t>Согласование с  органами здраво-охранения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9906334"/>
                  </a:ext>
                </a:extLst>
              </a:tr>
              <a:tr h="1043729">
                <a:tc>
                  <a:txBody>
                    <a:bodyPr/>
                    <a:lstStyle/>
                    <a:p>
                      <a:pPr algn="ctr"/>
                      <a:r>
                        <a:rPr lang="ru-RU" sz="720" smtClean="0"/>
                        <a:t>Изделия</a:t>
                      </a:r>
                      <a:r>
                        <a:rPr lang="ru-RU" sz="720" baseline="0" smtClean="0"/>
                        <a:t> б</a:t>
                      </a:r>
                      <a:r>
                        <a:rPr lang="ru-RU" sz="720" smtClean="0"/>
                        <a:t>ытового</a:t>
                      </a:r>
                      <a:r>
                        <a:rPr lang="ru-RU" sz="720" baseline="0" smtClean="0"/>
                        <a:t> назначения, не предназначенные для пищевого контакта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Контейнеры, канистры, бочки, ящики, лотки, коробки, стаканчики, фляги, банки, бутылки</a:t>
                      </a:r>
                      <a:endParaRPr lang="ru-RU" sz="9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defRPr/>
                      </a:pPr>
                      <a:r>
                        <a:rPr lang="ru-RU" sz="720" b="0" smtClean="0"/>
                        <a:t>Упаковка бытового назначения  ГОСТ 33416-2015,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defRPr/>
                      </a:pPr>
                      <a:r>
                        <a:rPr lang="ru-RU" sz="720" b="0" smtClean="0"/>
                        <a:t>Ящики полимерные многооборотные ГОСТ 33746-2016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" smtClean="0"/>
                        <a:t>Нет прямого</a:t>
                      </a:r>
                      <a:r>
                        <a:rPr lang="ru-RU" sz="720" baseline="0" smtClean="0"/>
                        <a:t> запрета</a:t>
                      </a:r>
                      <a:endParaRPr lang="ru-RU" sz="9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" smtClean="0"/>
                        <a:t>Не обязательно</a:t>
                      </a:r>
                      <a:endParaRPr lang="ru-RU" sz="9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22008751"/>
                  </a:ext>
                </a:extLst>
              </a:tr>
              <a:tr h="942473">
                <a:tc>
                  <a:txBody>
                    <a:bodyPr/>
                    <a:lstStyle/>
                    <a:p>
                      <a:pPr algn="ctr"/>
                      <a:r>
                        <a:rPr lang="ru-RU" sz="720" smtClean="0"/>
                        <a:t>Потребительская</a:t>
                      </a:r>
                      <a:r>
                        <a:rPr lang="ru-RU" sz="720" baseline="0" smtClean="0"/>
                        <a:t> полимерная упаковка, предназначенная для пищевого контакта</a:t>
                      </a:r>
                      <a:endParaRPr lang="ru-RU" sz="9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" b="0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Банки, стаканчики, бутылки, ведра, флаконы, коробки, канистры, пеналы, тубы</a:t>
                      </a:r>
                      <a:endParaRPr lang="ru-RU" sz="9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defRPr/>
                      </a:pPr>
                      <a:r>
                        <a:rPr lang="ru-RU" sz="720" b="0" smtClean="0"/>
                        <a:t>Упаковка потребительская полимерная ГОСТ 33756-2016</a:t>
                      </a:r>
                    </a:p>
                    <a:p>
                      <a:pPr algn="ctr"/>
                      <a:endParaRPr lang="ru-RU" sz="900" b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" b="1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Сырье из пластмасс, разрешенное для контакта с пищевой продукцией</a:t>
                      </a:r>
                      <a:endParaRPr lang="ru-RU" sz="90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defRPr/>
                      </a:pPr>
                      <a:r>
                        <a:rPr lang="ru-RU" sz="720" smtClean="0"/>
                        <a:t>Обязательно</a:t>
                      </a:r>
                    </a:p>
                    <a:p>
                      <a:pPr algn="ctr"/>
                      <a:endParaRPr lang="ru-RU" sz="900" b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590050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720" smtClean="0"/>
                        <a:t>Изделия,</a:t>
                      </a:r>
                      <a:r>
                        <a:rPr lang="ru-RU" sz="720" baseline="0" smtClean="0"/>
                        <a:t> п</a:t>
                      </a:r>
                      <a:r>
                        <a:rPr lang="ru-RU" sz="720" smtClean="0"/>
                        <a:t>редназначенные для упаковки</a:t>
                      </a:r>
                      <a:r>
                        <a:rPr lang="ru-RU" sz="720" baseline="0" smtClean="0"/>
                        <a:t> детского питания</a:t>
                      </a:r>
                      <a:endParaRPr lang="ru-RU" sz="9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" smtClean="0"/>
                        <a:t>Упаковка детского питания</a:t>
                      </a:r>
                      <a:endParaRPr lang="ru-RU" sz="9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defRPr/>
                      </a:pPr>
                      <a:r>
                        <a:rPr lang="ru-RU" sz="720" b="0" smtClean="0"/>
                        <a:t>Упаковка полимерная для пищевой продукции ГОСТ 33837-2016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" baseline="0" smtClean="0"/>
                        <a:t>Не допускается</a:t>
                      </a:r>
                      <a:endParaRPr lang="ru-RU" sz="9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defRPr/>
                      </a:pPr>
                      <a:r>
                        <a:rPr lang="ru-RU" sz="720" smtClean="0"/>
                        <a:t>Не предусмотрено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7838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79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78" y="220560"/>
            <a:ext cx="8481695" cy="474379"/>
          </a:xfrm>
        </p:spPr>
        <p:txBody>
          <a:bodyPr/>
          <a:lstStyle/>
          <a:p>
            <a:r>
              <a:rPr lang="en-US" sz="1800"/>
              <a:t>C</a:t>
            </a:r>
            <a:r>
              <a:rPr lang="ru-RU" sz="1800"/>
              <a:t>равнение требований регулирования ко вторичным </a:t>
            </a:r>
            <a:r>
              <a:rPr lang="en-US" sz="1800"/>
              <a:t>food contact</a:t>
            </a:r>
            <a:r>
              <a:rPr lang="ru-RU" sz="1800"/>
              <a:t> (</a:t>
            </a:r>
            <a:r>
              <a:rPr lang="en-US" sz="1800"/>
              <a:t>FC</a:t>
            </a:r>
            <a:r>
              <a:rPr lang="ru-RU" sz="1800"/>
              <a:t>) материалам в Европе и США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BE5684E-B8CE-4C69-80BD-82D28FA9EA5C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13520" y="881193"/>
          <a:ext cx="8503653" cy="3812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145">
                  <a:extLst>
                    <a:ext uri="{9D8B030D-6E8A-4147-A177-3AD203B41FA5}">
                      <a16:colId xmlns:a16="http://schemas.microsoft.com/office/drawing/2014/main" val="1557236506"/>
                    </a:ext>
                  </a:extLst>
                </a:gridCol>
                <a:gridCol w="3459620">
                  <a:extLst>
                    <a:ext uri="{9D8B030D-6E8A-4147-A177-3AD203B41FA5}">
                      <a16:colId xmlns:a16="http://schemas.microsoft.com/office/drawing/2014/main" val="3619929410"/>
                    </a:ext>
                  </a:extLst>
                </a:gridCol>
                <a:gridCol w="3438888">
                  <a:extLst>
                    <a:ext uri="{9D8B030D-6E8A-4147-A177-3AD203B41FA5}">
                      <a16:colId xmlns:a16="http://schemas.microsoft.com/office/drawing/2014/main" val="2330483131"/>
                    </a:ext>
                  </a:extLst>
                </a:gridCol>
              </a:tblGrid>
              <a:tr h="12612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endParaRPr lang="ru-RU" sz="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Европа (</a:t>
                      </a:r>
                      <a:r>
                        <a:rPr lang="en-US" sz="9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EFSA)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США</a:t>
                      </a:r>
                      <a:r>
                        <a:rPr lang="en-US" sz="9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(FDA</a:t>
                      </a:r>
                      <a:r>
                        <a:rPr lang="ru-RU" sz="9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8288"/>
                  </a:ext>
                </a:extLst>
              </a:tr>
              <a:tr h="7675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800" smtClean="0">
                          <a:solidFill>
                            <a:schemeClr val="tx1"/>
                          </a:solidFill>
                          <a:latin typeface="+mn-lt"/>
                        </a:rPr>
                        <a:t>Регламенты</a:t>
                      </a:r>
                    </a:p>
                  </a:txBody>
                  <a:tcPr marL="72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(ЕС) № 1935/2004 (рамочный </a:t>
                      </a:r>
                      <a:r>
                        <a:rPr lang="en-US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FC</a:t>
                      </a:r>
                      <a:r>
                        <a:rPr lang="ru-RU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(ЕС) 2023/2006 (</a:t>
                      </a:r>
                      <a:r>
                        <a:rPr lang="en-US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GMP</a:t>
                      </a:r>
                      <a:r>
                        <a:rPr lang="ru-RU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ru-RU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10/2011 (</a:t>
                      </a:r>
                      <a:r>
                        <a:rPr lang="en-US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FC</a:t>
                      </a:r>
                      <a:r>
                        <a:rPr lang="ru-RU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пластики), 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8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r>
                        <a:rPr lang="ru-RU" sz="8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282/2008 (</a:t>
                      </a:r>
                      <a:r>
                        <a:rPr lang="en-US" sz="8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FC</a:t>
                      </a:r>
                      <a:r>
                        <a:rPr lang="ru-RU" sz="8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вторичные пластики)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настоящее время рассматривается обновление регламента (</a:t>
                      </a:r>
                      <a:r>
                        <a:rPr lang="en-US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r>
                        <a:rPr lang="ru-RU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282/2008</a:t>
                      </a:r>
                    </a:p>
                  </a:txBody>
                  <a:tcPr marL="108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239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FDA CFR</a:t>
                      </a:r>
                      <a:endParaRPr lang="ru-RU" sz="8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881534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Виды </a:t>
                      </a: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материалов</a:t>
                      </a:r>
                      <a:endParaRPr lang="ru-RU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Пластики (ПЭТФ, ПЭ, ПП, ТЭП, ПС)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Пластики (ПЭТФ, ПЭ, ПП, ТЭП, ПС) + другие материалы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337619"/>
                  </a:ext>
                </a:extLst>
              </a:tr>
              <a:tr h="77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Виды </a:t>
                      </a: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переработки материалов</a:t>
                      </a:r>
                      <a:endParaRPr lang="ru-RU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Механическая. Применяются все 4 регламента, включая (</a:t>
                      </a:r>
                      <a:r>
                        <a:rPr lang="en-US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282/2008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Химическая. При полной деполимеризации применяются как для первичных материалов (3 базовых регламента, без (</a:t>
                      </a:r>
                      <a:r>
                        <a:rPr lang="en-US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282/2008). При частичной деполимеризации применяются все 4 регламента как для механической переработке.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Механическая.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Химическая.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к химической переработке могут отличаться.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43697"/>
                  </a:ext>
                </a:extLst>
              </a:tr>
              <a:tr h="702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Авторизация</a:t>
                      </a:r>
                      <a:endParaRPr lang="ru-RU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 (для механической переработки или химической, если не происходит расщепления до исходных мономеров)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 (для химической переработки, если происходит расщепление до исходных мономеров)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 (для механической и химической переработки)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подаче запроса (</a:t>
                      </a:r>
                      <a:r>
                        <a:rPr lang="ru-RU" sz="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досье) и </a:t>
                      </a: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процесс химической переработки ПЭТФ не требуются данные тестирования по удалению загрязнений.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других материалов (например, полиолефины) такие данные требуются.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949493"/>
                  </a:ext>
                </a:extLst>
              </a:tr>
              <a:tr h="457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Тип </a:t>
                      </a: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подачи</a:t>
                      </a:r>
                      <a:endParaRPr lang="ru-RU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на получение разрешения в 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EFSA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через орган государства-члена ЕС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на изменение в 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EFSA</a:t>
                      </a: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через орган государства-члена ЕС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Добровольный запрос (досье) на </a:t>
                      </a:r>
                      <a:r>
                        <a:rPr lang="en-US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Objection Letter</a:t>
                      </a: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NOL</a:t>
                      </a: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в </a:t>
                      </a:r>
                      <a:r>
                        <a:rPr lang="en-US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FDA</a:t>
                      </a:r>
                      <a:endParaRPr lang="ru-RU" sz="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460588"/>
                  </a:ext>
                </a:extLst>
              </a:tr>
              <a:tr h="252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Агентство</a:t>
                      </a: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lang="ru-RU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Авторизующий орган</a:t>
                      </a:r>
                      <a:endParaRPr lang="ru-RU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EFSA</a:t>
                      </a: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(научная оценка), Европейская комиссия (разрешение)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FDA</a:t>
                      </a: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(оценка и авторизация)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090154"/>
                  </a:ext>
                </a:extLst>
              </a:tr>
              <a:tr h="457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80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Описание </a:t>
                      </a: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процесса переработки</a:t>
                      </a:r>
                      <a:endParaRPr lang="ru-RU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Да. Подробное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проекте обновленного регламент по </a:t>
                      </a:r>
                      <a:r>
                        <a:rPr lang="en-US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FC</a:t>
                      </a:r>
                      <a:r>
                        <a:rPr lang="ru-RU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вторичным пластикам предполагаются дополнительные требования с четким перечислением..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398070"/>
                  </a:ext>
                </a:extLst>
              </a:tr>
            </a:tbl>
          </a:graphicData>
        </a:graphic>
      </p:graphicFrame>
      <p:sp>
        <p:nvSpPr>
          <p:cNvPr id="6" name="Шеврон 5"/>
          <p:cNvSpPr/>
          <p:nvPr/>
        </p:nvSpPr>
        <p:spPr bwMode="auto">
          <a:xfrm>
            <a:off x="212520" y="1378829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Шеврон 6"/>
          <p:cNvSpPr/>
          <p:nvPr/>
        </p:nvSpPr>
        <p:spPr bwMode="auto">
          <a:xfrm>
            <a:off x="218619" y="1831155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Шеврон 7"/>
          <p:cNvSpPr/>
          <p:nvPr/>
        </p:nvSpPr>
        <p:spPr bwMode="auto">
          <a:xfrm>
            <a:off x="211303" y="1970144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Шеврон 8"/>
          <p:cNvSpPr/>
          <p:nvPr/>
        </p:nvSpPr>
        <p:spPr bwMode="auto">
          <a:xfrm>
            <a:off x="246662" y="2722388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Шеврон 9"/>
          <p:cNvSpPr/>
          <p:nvPr/>
        </p:nvSpPr>
        <p:spPr bwMode="auto">
          <a:xfrm>
            <a:off x="253976" y="3475854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Шеврон 10"/>
          <p:cNvSpPr/>
          <p:nvPr/>
        </p:nvSpPr>
        <p:spPr bwMode="auto">
          <a:xfrm>
            <a:off x="252760" y="3957434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Шеврон 11"/>
          <p:cNvSpPr/>
          <p:nvPr/>
        </p:nvSpPr>
        <p:spPr bwMode="auto">
          <a:xfrm>
            <a:off x="266173" y="4219563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17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0"/>
            <a:ext cx="6096000" cy="4551363"/>
          </a:xfrm>
          <a:prstGeom prst="rect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 kern="0" smtClean="0">
              <a:solidFill>
                <a:srgbClr val="003D4C"/>
              </a:solidFill>
              <a:ea typeface="+mj-ea"/>
              <a:cs typeface="+mj-cs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>
                <a:solidFill>
                  <a:srgbClr val="003D4C"/>
                </a:solidFill>
                <a:ea typeface="+mj-ea"/>
                <a:cs typeface="+mj-cs"/>
              </a:rPr>
              <a:t> </a:t>
            </a:r>
            <a:r>
              <a:rPr lang="ru-RU" sz="2000" b="1" kern="0" smtClean="0">
                <a:solidFill>
                  <a:srgbClr val="003D4C"/>
                </a:solidFill>
                <a:ea typeface="+mj-ea"/>
                <a:cs typeface="+mj-cs"/>
              </a:rPr>
              <a:t>   Общие понятия</a:t>
            </a: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A7B8F6D-E24B-425F-8A25-9C8A9E82A5DD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83"/>
          <p:cNvSpPr/>
          <p:nvPr/>
        </p:nvSpPr>
        <p:spPr bwMode="auto">
          <a:xfrm>
            <a:off x="6096000" y="0"/>
            <a:ext cx="2937462" cy="3230906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/>
              <a:t>В США </a:t>
            </a:r>
            <a:r>
              <a:rPr lang="ru-RU" sz="1000" smtClean="0"/>
              <a:t>–</a:t>
            </a:r>
            <a:r>
              <a:rPr lang="ru-RU" smtClean="0"/>
              <a:t> </a:t>
            </a:r>
            <a:r>
              <a:rPr lang="ru-RU" sz="1000" smtClean="0"/>
              <a:t>крупнейшем </a:t>
            </a:r>
            <a:r>
              <a:rPr lang="ru-RU" sz="1000"/>
              <a:t>потребителе пластмасс </a:t>
            </a:r>
            <a:r>
              <a:rPr lang="ru-RU" sz="1000" smtClean="0"/>
              <a:t>– ежегодно </a:t>
            </a:r>
            <a:r>
              <a:rPr lang="ru-RU" sz="1000"/>
              <a:t>на муниципальных свалках «оседает» около 22 млн. тонн пластиковых отходов, из </a:t>
            </a:r>
            <a:r>
              <a:rPr lang="ru-RU" sz="1000" smtClean="0"/>
              <a:t>которых</a:t>
            </a:r>
            <a:r>
              <a:rPr lang="en-US" sz="1000" smtClean="0"/>
              <a:t>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fontAlgn="base">
              <a:lnSpc>
                <a:spcPct val="90000"/>
              </a:lnSpc>
              <a:spcBef>
                <a:spcPct val="0"/>
              </a:spcBef>
            </a:pPr>
            <a:r>
              <a:rPr lang="ru-RU" sz="1600" b="1" smtClean="0">
                <a:solidFill>
                  <a:schemeClr val="accent1"/>
                </a:solidFill>
              </a:rPr>
              <a:t>17%</a:t>
            </a:r>
            <a:r>
              <a:rPr lang="ru-RU" sz="1000" b="1">
                <a:solidFill>
                  <a:schemeClr val="accent1"/>
                </a:solidFill>
              </a:rPr>
              <a:t/>
            </a:r>
            <a:br>
              <a:rPr lang="ru-RU" sz="1000" b="1">
                <a:solidFill>
                  <a:schemeClr val="accent1"/>
                </a:solidFill>
              </a:rPr>
            </a:br>
            <a:r>
              <a:rPr lang="ru-RU" sz="1000" smtClean="0"/>
              <a:t>сжигается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</a:pPr>
            <a:endParaRPr lang="ru-RU" sz="1000" smtClean="0"/>
          </a:p>
          <a:p>
            <a:pPr fontAlgn="base">
              <a:lnSpc>
                <a:spcPct val="90000"/>
              </a:lnSpc>
              <a:spcBef>
                <a:spcPct val="0"/>
              </a:spcBef>
            </a:pPr>
            <a:r>
              <a:rPr lang="ru-RU" sz="1600" b="1" smtClean="0">
                <a:solidFill>
                  <a:schemeClr val="accent1"/>
                </a:solidFill>
              </a:rPr>
              <a:t>28%</a:t>
            </a:r>
            <a:r>
              <a:rPr lang="ru-RU" sz="1000" b="1" smtClean="0">
                <a:solidFill>
                  <a:schemeClr val="accent1"/>
                </a:solidFill>
              </a:rPr>
              <a:t/>
            </a:r>
            <a:br>
              <a:rPr lang="ru-RU" sz="1000" b="1" smtClean="0">
                <a:solidFill>
                  <a:schemeClr val="accent1"/>
                </a:solidFill>
              </a:rPr>
            </a:br>
            <a:r>
              <a:rPr lang="ru-RU" sz="1000" smtClean="0"/>
              <a:t>подвергается вторичной переработке и компостированию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</a:pPr>
            <a:endParaRPr lang="ru-RU" sz="1000" b="1" smtClean="0">
              <a:solidFill>
                <a:schemeClr val="accent1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</a:pPr>
            <a:r>
              <a:rPr lang="ru-RU" sz="1600" b="1" smtClean="0">
                <a:solidFill>
                  <a:schemeClr val="accent1"/>
                </a:solidFill>
              </a:rPr>
              <a:t>55% </a:t>
            </a:r>
            <a:r>
              <a:rPr lang="ru-RU" sz="1000" b="1" smtClean="0">
                <a:solidFill>
                  <a:schemeClr val="accent1"/>
                </a:solidFill>
              </a:rPr>
              <a:t/>
            </a:r>
            <a:br>
              <a:rPr lang="ru-RU" sz="1000" b="1" smtClean="0">
                <a:solidFill>
                  <a:schemeClr val="accent1"/>
                </a:solidFill>
              </a:rPr>
            </a:br>
            <a:r>
              <a:rPr lang="ru-RU" sz="1000" smtClean="0"/>
              <a:t>остается на свалках</a:t>
            </a:r>
            <a:endParaRPr lang="en-US" sz="1000" smtClean="0"/>
          </a:p>
          <a:p>
            <a:pPr algn="ctr" fontAlgn="base">
              <a:lnSpc>
                <a:spcPct val="90000"/>
              </a:lnSpc>
              <a:spcBef>
                <a:spcPct val="0"/>
              </a:spcBef>
            </a:pPr>
            <a:endParaRPr lang="en-US" sz="1000" b="1" smtClean="0"/>
          </a:p>
          <a:p>
            <a:pPr algn="ctr" fontAlgn="base">
              <a:lnSpc>
                <a:spcPct val="90000"/>
              </a:lnSpc>
              <a:spcBef>
                <a:spcPct val="0"/>
              </a:spcBef>
            </a:pPr>
            <a:r>
              <a:rPr lang="ru-RU" sz="1000" b="1" smtClean="0"/>
              <a:t>количество </a:t>
            </a:r>
            <a:r>
              <a:rPr lang="ru-RU" sz="1000" b="1" err="1"/>
              <a:t>неразлагаемого пластмассового «мусора» каждый год увеличивается на 12 млн. </a:t>
            </a:r>
            <a:r>
              <a:rPr lang="ru-RU" sz="1000" b="1" smtClean="0"/>
              <a:t>тонн</a:t>
            </a:r>
          </a:p>
        </p:txBody>
      </p:sp>
      <p:sp>
        <p:nvSpPr>
          <p:cNvPr id="8" name="Rectangle 593"/>
          <p:cNvSpPr/>
          <p:nvPr/>
        </p:nvSpPr>
        <p:spPr bwMode="auto">
          <a:xfrm>
            <a:off x="6096000" y="3243161"/>
            <a:ext cx="2937461" cy="1295947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chemeClr val="bg1"/>
                </a:solidFill>
              </a:rPr>
              <a:t>Дополнительная причина, </a:t>
            </a:r>
            <a:r>
              <a:rPr lang="ru-RU" sz="1100" b="1">
                <a:solidFill>
                  <a:schemeClr val="bg1"/>
                </a:solidFill>
              </a:rPr>
              <a:t>стимулирующая рециклинг </a:t>
            </a:r>
            <a:r>
              <a:rPr lang="ru-RU" sz="1100">
                <a:solidFill>
                  <a:schemeClr val="bg1"/>
                </a:solidFill>
              </a:rPr>
              <a:t>и особенно актуальная сегодня, связана с </a:t>
            </a:r>
            <a:r>
              <a:rPr lang="ru-RU" sz="1100" b="1">
                <a:solidFill>
                  <a:schemeClr val="bg1"/>
                </a:solidFill>
              </a:rPr>
              <a:t>уменьшением зависимости индустрии пластмасс от нефти как источника сырья</a:t>
            </a:r>
            <a:r>
              <a:rPr lang="ru-RU" sz="1100" b="1" smtClean="0">
                <a:solidFill>
                  <a:schemeClr val="bg1"/>
                </a:solidFill>
              </a:rPr>
              <a:t>.</a:t>
            </a:r>
            <a:endParaRPr lang="ru-RU" sz="11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534" y="774640"/>
            <a:ext cx="49217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kern="0" dirty="0">
                <a:solidFill>
                  <a:srgbClr val="003D4C"/>
                </a:solidFill>
                <a:ea typeface="+mj-ea"/>
                <a:cs typeface="+mj-cs"/>
              </a:rPr>
              <a:t>Доля пластмасс в твердых </a:t>
            </a:r>
            <a:r>
              <a:rPr lang="ru-RU" sz="1400" b="1" kern="0" dirty="0" err="1" smtClean="0">
                <a:solidFill>
                  <a:srgbClr val="003D4C"/>
                </a:solidFill>
                <a:ea typeface="+mj-ea"/>
                <a:cs typeface="+mj-cs"/>
              </a:rPr>
              <a:t>комунальных</a:t>
            </a:r>
            <a:r>
              <a:rPr lang="ru-RU" sz="1400" b="1" kern="0" dirty="0" smtClean="0">
                <a:solidFill>
                  <a:srgbClr val="003D4C"/>
                </a:solidFill>
                <a:ea typeface="+mj-ea"/>
                <a:cs typeface="+mj-cs"/>
              </a:rPr>
              <a:t> </a:t>
            </a:r>
            <a:r>
              <a:rPr lang="ru-RU" sz="1400" b="1" kern="0" dirty="0">
                <a:solidFill>
                  <a:srgbClr val="003D4C"/>
                </a:solidFill>
                <a:ea typeface="+mj-ea"/>
                <a:cs typeface="+mj-cs"/>
              </a:rPr>
              <a:t>отходах в развитых странах доходит до 11-12%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О</a:t>
            </a:r>
            <a:r>
              <a:rPr lang="ru-RU" dirty="0" smtClean="0"/>
              <a:t>дна из серьезных проблем </a:t>
            </a:r>
            <a:r>
              <a:rPr lang="ru-RU" dirty="0"/>
              <a:t>пластиковых отходов связана с присутствием в них различных </a:t>
            </a:r>
            <a:r>
              <a:rPr lang="ru-RU" dirty="0" err="1"/>
              <a:t>аддитивов</a:t>
            </a:r>
            <a:r>
              <a:rPr lang="ru-RU" dirty="0"/>
              <a:t> – </a:t>
            </a:r>
            <a:r>
              <a:rPr lang="ru-RU" dirty="0" smtClean="0"/>
              <a:t>стабилизаторов</a:t>
            </a:r>
            <a:r>
              <a:rPr lang="ru-RU" dirty="0"/>
              <a:t>, красителей, пластификаторов, специальных добавок, содержащих тяжелые металлы – кадмий, свинец, </a:t>
            </a:r>
            <a:r>
              <a:rPr lang="ru-RU" dirty="0" smtClean="0"/>
              <a:t>ртуть</a:t>
            </a:r>
          </a:p>
          <a:p>
            <a:r>
              <a:rPr lang="ru-RU" dirty="0" smtClean="0"/>
              <a:t>Сжигание </a:t>
            </a:r>
            <a:r>
              <a:rPr lang="ru-RU" dirty="0"/>
              <a:t>таких отходов не исключает попадания тяжелых металлов в </a:t>
            </a:r>
            <a:r>
              <a:rPr lang="ru-RU" dirty="0" smtClean="0"/>
              <a:t>золу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sz="1800" b="1" dirty="0" smtClean="0">
                <a:solidFill>
                  <a:srgbClr val="F2F2F2"/>
                </a:solidFill>
              </a:rPr>
              <a:t>РЕЦИКЛИНГ</a:t>
            </a:r>
            <a:endParaRPr lang="ru-RU" sz="1600" b="1" dirty="0" smtClean="0">
              <a:solidFill>
                <a:srgbClr val="F2F2F2"/>
              </a:solidFill>
            </a:endParaRPr>
          </a:p>
          <a:p>
            <a:pPr lvl="1"/>
            <a:r>
              <a:rPr lang="ru-RU" dirty="0" smtClean="0"/>
              <a:t>– </a:t>
            </a:r>
            <a:r>
              <a:rPr lang="ru-RU" dirty="0"/>
              <a:t>о</a:t>
            </a:r>
            <a:r>
              <a:rPr lang="ru-RU" dirty="0" smtClean="0"/>
              <a:t>дин </a:t>
            </a:r>
            <a:r>
              <a:rPr lang="ru-RU" dirty="0"/>
              <a:t>из путей решения проблемы пластмассового «мусора» </a:t>
            </a:r>
            <a:r>
              <a:rPr lang="ru-RU" b="1" dirty="0" smtClean="0"/>
              <a:t>вторичная </a:t>
            </a:r>
            <a:r>
              <a:rPr lang="ru-RU" b="1" dirty="0"/>
              <a:t>переработка использованных пластмассовых изделий и отходов промышленного производства</a:t>
            </a:r>
            <a:r>
              <a:rPr lang="ru-RU" dirty="0"/>
              <a:t> – </a:t>
            </a:r>
            <a:r>
              <a:rPr lang="ru-RU" dirty="0" err="1"/>
              <a:t>рециклинг</a:t>
            </a:r>
            <a:r>
              <a:rPr lang="ru-RU" dirty="0"/>
              <a:t>, конечным продуктом которой являются вторичные полимеры в виде</a:t>
            </a:r>
            <a:r>
              <a:rPr lang="ru-RU" dirty="0" smtClean="0"/>
              <a:t> </a:t>
            </a:r>
            <a:r>
              <a:rPr lang="ru-RU" dirty="0" err="1" smtClean="0"/>
              <a:t>флек</a:t>
            </a:r>
            <a:r>
              <a:rPr lang="en-US" dirty="0" smtClean="0"/>
              <a:t>c</a:t>
            </a:r>
            <a:r>
              <a:rPr lang="ru-RU" dirty="0" smtClean="0"/>
              <a:t>ы </a:t>
            </a:r>
            <a:r>
              <a:rPr lang="ru-RU" dirty="0"/>
              <a:t>- измельченных и очищенных хлопьев, или </a:t>
            </a:r>
            <a:r>
              <a:rPr lang="ru-RU" dirty="0" err="1" smtClean="0"/>
              <a:t>регранулята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65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080845D-65A0-4CF5-87DA-D137BE1C28F4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02543" y="780897"/>
          <a:ext cx="8503653" cy="412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145">
                  <a:extLst>
                    <a:ext uri="{9D8B030D-6E8A-4147-A177-3AD203B41FA5}">
                      <a16:colId xmlns:a16="http://schemas.microsoft.com/office/drawing/2014/main" val="1557236506"/>
                    </a:ext>
                  </a:extLst>
                </a:gridCol>
                <a:gridCol w="3459620">
                  <a:extLst>
                    <a:ext uri="{9D8B030D-6E8A-4147-A177-3AD203B41FA5}">
                      <a16:colId xmlns:a16="http://schemas.microsoft.com/office/drawing/2014/main" val="3619929410"/>
                    </a:ext>
                  </a:extLst>
                </a:gridCol>
                <a:gridCol w="3438888">
                  <a:extLst>
                    <a:ext uri="{9D8B030D-6E8A-4147-A177-3AD203B41FA5}">
                      <a16:colId xmlns:a16="http://schemas.microsoft.com/office/drawing/2014/main" val="2330483131"/>
                    </a:ext>
                  </a:extLst>
                </a:gridCol>
              </a:tblGrid>
              <a:tr h="9981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endParaRPr lang="ru-RU" sz="7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Европа (</a:t>
                      </a:r>
                      <a:r>
                        <a:rPr lang="en-US" sz="9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EFSA)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США</a:t>
                      </a:r>
                      <a:r>
                        <a:rPr lang="en-US" sz="9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(FDA</a:t>
                      </a:r>
                      <a:r>
                        <a:rPr lang="ru-RU" sz="900" b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8288"/>
                  </a:ext>
                </a:extLst>
              </a:tr>
              <a:tr h="84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Информация о перерабатываемом (исходном) пластике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Характеристику исходного материала/информацию об источнике перерабатываемого пластика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Направляемый на переработку пластик должен происходить из пластиковых материалов и изделий, которые были произведены в соответствии с законодательством ЕС о пластиковых материалах и изделиях, контактирующих с пищевыми продуктами.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составе сырья должно присутствовать не более 5% ПЭТФ-тары, не предназначенной для контакта с пищевыми продуктами.</a:t>
                      </a:r>
                      <a:endParaRPr lang="ru-RU" sz="75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Да.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 об источнике переработанного пластика и любых мерах контроля, применяемых для обеспечения его соответствия действующим нормам в отношении контакта с пищевыми продуктами, меры, принятые для обеспечения того, чтобы переработанный пластик не был загрязнен до сбора или в процессе переработки</a:t>
                      </a:r>
                    </a:p>
                    <a:p>
                      <a:pPr marL="0" indent="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ru-RU" sz="7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37716"/>
                  </a:ext>
                </a:extLst>
              </a:tr>
              <a:tr h="366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Данные о тестировании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Да.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эффективности удаления примесей в процессе переработки</a:t>
                      </a:r>
                      <a:endParaRPr lang="ru-RU" sz="75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Да.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Данные, демонстрирующие, что в процессе переработки удаляются потенциальные загрязняющие вещества, и описание предполагаемого использования переработанного пластика</a:t>
                      </a:r>
                      <a:endParaRPr lang="ru-RU" sz="75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999149"/>
                  </a:ext>
                </a:extLst>
              </a:tr>
              <a:tr h="733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Информация о получаемом пластике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Да.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Характеристику переработанного пластика, предполагаемое применение при контакте с пищевыми продуктами, информацию о соблюдении соответствующих положений о материалах и изделиях, контактирующих с пищевыми продуктами, а также анализ и оценку процесса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проекте обновленного регламент по </a:t>
                      </a:r>
                      <a:r>
                        <a:rPr lang="en-US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FC</a:t>
                      </a: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вторичным пластикам предполагаются дополнительные требования:</a:t>
                      </a:r>
                      <a:endParaRPr lang="ru-RU" sz="75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Да.</a:t>
                      </a:r>
                    </a:p>
                    <a:p>
                      <a:pPr marL="108000" indent="-108000" algn="l" defTabSz="914239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75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переработанных пластиков в пищевой упаковке (химические особенности).</a:t>
                      </a:r>
                      <a:endParaRPr lang="ru-RU" sz="75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955268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Тестирование </a:t>
                      </a: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 подаче досье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 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Согласно 10/2011 как для первичного материала </a:t>
                      </a:r>
                      <a:r>
                        <a:rPr lang="en-US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OML</a:t>
                      </a: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(для изделий), </a:t>
                      </a:r>
                      <a:r>
                        <a:rPr lang="en-US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SML</a:t>
                      </a: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(если необходимо),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Согласно 282/2008 для подтверждения удаления примесей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Для подтверждения удаления примесей из вторичного материала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233560"/>
                  </a:ext>
                </a:extLst>
              </a:tr>
              <a:tr h="299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Регулярное </a:t>
                      </a: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тестирование в процессе применения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Регламенты не требуют после получения авторизации.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Возможно в рамках общих требований </a:t>
                      </a:r>
                      <a:r>
                        <a:rPr lang="en-US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GMP</a:t>
                      </a: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Требования могут возникнуть после обновлений.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Регламенты не требуют после получения авторизации.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Тестирование по ситуации для поддержания стабильности качества.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786659"/>
                  </a:ext>
                </a:extLst>
              </a:tr>
              <a:tr h="598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Исключения</a:t>
                      </a:r>
                      <a:endParaRPr lang="ru-RU" sz="7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Не считаются вторичными в рамках (</a:t>
                      </a:r>
                      <a:r>
                        <a:rPr lang="en-US" sz="75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r>
                        <a:rPr lang="ru-RU" sz="75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282/2008 пластики, произведенные из обрезков, остатков </a:t>
                      </a:r>
                      <a:r>
                        <a:rPr lang="en-US" sz="75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FC </a:t>
                      </a:r>
                      <a:r>
                        <a:rPr lang="ru-RU" sz="75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марок этого же производства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Не попадают под требования </a:t>
                      </a:r>
                      <a:r>
                        <a:rPr lang="en-US" sz="75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r>
                        <a:rPr lang="ru-RU" sz="75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282/2008 вторичные пластики находящиеся за «функциональным барьером.»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«функционального барьера» требует подтверждения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попадают под требования, применимые ко вторичным пластикам, вторичные пластики, находящиеся за «функциональным барьером.»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7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«функционального барьера» требует подтверждения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85427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/>
          <p:nvPr/>
        </p:nvSpPr>
        <p:spPr bwMode="auto">
          <a:xfrm>
            <a:off x="402543" y="103280"/>
            <a:ext cx="8481695" cy="47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36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8958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779163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16874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558326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38951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77902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1168538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558051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en-US" sz="1800" kern="0" smtClean="0"/>
              <a:t>C</a:t>
            </a:r>
            <a:r>
              <a:rPr lang="ru-RU" sz="1800" kern="0" smtClean="0"/>
              <a:t>равнение требований регулирования ко вторичным </a:t>
            </a:r>
            <a:r>
              <a:rPr lang="en-US" sz="1800" kern="0" smtClean="0"/>
              <a:t>food contact</a:t>
            </a:r>
            <a:r>
              <a:rPr lang="ru-RU" sz="1800" kern="0" smtClean="0"/>
              <a:t> (</a:t>
            </a:r>
            <a:r>
              <a:rPr lang="en-US" sz="1800" kern="0" smtClean="0"/>
              <a:t>FC</a:t>
            </a:r>
            <a:r>
              <a:rPr lang="ru-RU" sz="1800" kern="0" smtClean="0"/>
              <a:t>) материалам в Европе и США </a:t>
            </a:r>
            <a:endParaRPr lang="ru-RU" sz="1800" kern="0"/>
          </a:p>
        </p:txBody>
      </p:sp>
      <p:sp>
        <p:nvSpPr>
          <p:cNvPr id="7" name="Шеврон 6"/>
          <p:cNvSpPr/>
          <p:nvPr/>
        </p:nvSpPr>
        <p:spPr bwMode="auto">
          <a:xfrm>
            <a:off x="252760" y="914315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Шеврон 7"/>
          <p:cNvSpPr/>
          <p:nvPr/>
        </p:nvSpPr>
        <p:spPr bwMode="auto">
          <a:xfrm>
            <a:off x="258857" y="1951852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Шеврон 8"/>
          <p:cNvSpPr/>
          <p:nvPr/>
        </p:nvSpPr>
        <p:spPr bwMode="auto">
          <a:xfrm>
            <a:off x="257641" y="2404178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Шеврон 9"/>
          <p:cNvSpPr/>
          <p:nvPr/>
        </p:nvSpPr>
        <p:spPr bwMode="auto">
          <a:xfrm>
            <a:off x="263739" y="3302729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Шеврон 10"/>
          <p:cNvSpPr/>
          <p:nvPr/>
        </p:nvSpPr>
        <p:spPr bwMode="auto">
          <a:xfrm>
            <a:off x="269838" y="3784317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Шеврон 11"/>
          <p:cNvSpPr/>
          <p:nvPr/>
        </p:nvSpPr>
        <p:spPr bwMode="auto">
          <a:xfrm>
            <a:off x="268620" y="4141537"/>
            <a:ext cx="63875" cy="80490"/>
          </a:xfrm>
          <a:prstGeom prst="chevron">
            <a:avLst>
              <a:gd name="adj" fmla="val 4591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2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60" y="329158"/>
            <a:ext cx="3942293" cy="938007"/>
          </a:xfrm>
          <a:prstGeom prst="rect">
            <a:avLst/>
          </a:prstGeom>
        </p:spPr>
        <p:txBody>
          <a:bodyPr vert="horz" wrap="square" lIns="0" tIns="11416" rIns="0" bIns="0" rtlCol="0">
            <a:spAutoFit/>
          </a:bodyPr>
          <a:lstStyle/>
          <a:p>
            <a:pPr marL="12685" marR="5074">
              <a:spcBef>
                <a:spcPts val="90"/>
              </a:spcBef>
            </a:pPr>
            <a:r>
              <a:rPr spc="-15" dirty="0"/>
              <a:t>Расширенная</a:t>
            </a:r>
            <a:r>
              <a:rPr spc="75" dirty="0"/>
              <a:t> </a:t>
            </a:r>
            <a:r>
              <a:rPr spc="-10" dirty="0"/>
              <a:t>ответственность </a:t>
            </a:r>
            <a:r>
              <a:rPr spc="-539" dirty="0"/>
              <a:t> </a:t>
            </a:r>
            <a:r>
              <a:rPr spc="-5" dirty="0"/>
              <a:t>производителей</a:t>
            </a:r>
            <a:r>
              <a:rPr spc="60" dirty="0"/>
              <a:t> </a:t>
            </a:r>
            <a:r>
              <a:rPr spc="-5" dirty="0"/>
              <a:t>(РОП): </a:t>
            </a:r>
            <a:r>
              <a:rPr dirty="0"/>
              <a:t> </a:t>
            </a:r>
            <a:r>
              <a:rPr spc="-10" dirty="0">
                <a:solidFill>
                  <a:srgbClr val="DF4E39"/>
                </a:solidFill>
              </a:rPr>
              <a:t>Перезагрузка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835" y="4775604"/>
            <a:ext cx="735692" cy="134998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5" defTabSz="913303">
              <a:spcBef>
                <a:spcPts val="95"/>
              </a:spcBef>
            </a:pP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Регулирование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260" y="1386474"/>
            <a:ext cx="2441736" cy="227026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5" defTabSz="913303">
              <a:spcBef>
                <a:spcPts val="95"/>
              </a:spcBef>
            </a:pPr>
            <a:r>
              <a:rPr sz="1398" b="1" spc="-5" dirty="0">
                <a:solidFill>
                  <a:srgbClr val="00303B"/>
                </a:solidFill>
                <a:latin typeface="Arial"/>
                <a:cs typeface="Arial"/>
              </a:rPr>
              <a:t>Основные изменения</a:t>
            </a:r>
            <a:r>
              <a:rPr sz="1398" b="1" spc="-1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5" dirty="0">
                <a:solidFill>
                  <a:srgbClr val="00303B"/>
                </a:solidFill>
                <a:latin typeface="Arial"/>
                <a:cs typeface="Arial"/>
              </a:rPr>
              <a:t>РОП:</a:t>
            </a:r>
            <a:endParaRPr sz="139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351262" y="1710655"/>
            <a:ext cx="3812278" cy="2732376"/>
          </a:xfrm>
          <a:prstGeom prst="rect">
            <a:avLst/>
          </a:prstGeom>
        </p:spPr>
        <p:txBody>
          <a:bodyPr vert="horz" wrap="square" lIns="0" tIns="13319" rIns="0" bIns="0" rtlCol="0">
            <a:spAutoFit/>
          </a:bodyPr>
          <a:lstStyle/>
          <a:p>
            <a:pPr marL="356442" marR="257501" indent="-344391">
              <a:spcBef>
                <a:spcPts val="105"/>
              </a:spcBef>
              <a:buAutoNum type="arabicPeriod"/>
              <a:tabLst>
                <a:tab pos="356442" algn="l"/>
                <a:tab pos="357076" algn="l"/>
              </a:tabLst>
            </a:pPr>
            <a:r>
              <a:rPr dirty="0"/>
              <a:t>Перенос</a:t>
            </a:r>
            <a:r>
              <a:rPr spc="-30" dirty="0"/>
              <a:t> </a:t>
            </a:r>
            <a:r>
              <a:rPr spc="-15" dirty="0"/>
              <a:t>ответственности</a:t>
            </a:r>
            <a:r>
              <a:rPr spc="13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производителей </a:t>
            </a:r>
            <a:r>
              <a:rPr spc="-290" dirty="0"/>
              <a:t> </a:t>
            </a:r>
            <a:r>
              <a:rPr spc="-5" dirty="0"/>
              <a:t>упаковки</a:t>
            </a:r>
          </a:p>
          <a:p>
            <a:pPr marL="356442" indent="-344391">
              <a:spcBef>
                <a:spcPts val="909"/>
              </a:spcBef>
              <a:buAutoNum type="arabicPeriod"/>
              <a:tabLst>
                <a:tab pos="356442" algn="l"/>
                <a:tab pos="357076" algn="l"/>
              </a:tabLst>
            </a:pPr>
            <a:r>
              <a:rPr spc="5" dirty="0"/>
              <a:t>100%</a:t>
            </a:r>
            <a:r>
              <a:rPr spc="-50" dirty="0"/>
              <a:t> </a:t>
            </a:r>
            <a:r>
              <a:rPr spc="-15" dirty="0"/>
              <a:t>норматив</a:t>
            </a:r>
            <a:r>
              <a:rPr spc="45" dirty="0"/>
              <a:t> </a:t>
            </a:r>
            <a:r>
              <a:rPr spc="-15" dirty="0"/>
              <a:t>утилизации</a:t>
            </a:r>
            <a:r>
              <a:rPr spc="70" dirty="0"/>
              <a:t> </a:t>
            </a:r>
            <a:r>
              <a:rPr dirty="0"/>
              <a:t>с</a:t>
            </a:r>
            <a:r>
              <a:rPr spc="-10" dirty="0"/>
              <a:t> </a:t>
            </a:r>
            <a:r>
              <a:rPr spc="5" dirty="0"/>
              <a:t>2025</a:t>
            </a:r>
            <a:r>
              <a:rPr spc="-60" dirty="0"/>
              <a:t> </a:t>
            </a:r>
            <a:r>
              <a:rPr spc="-5" dirty="0"/>
              <a:t>г.</a:t>
            </a:r>
          </a:p>
          <a:p>
            <a:pPr marL="356442" indent="-344391">
              <a:spcBef>
                <a:spcPts val="889"/>
              </a:spcBef>
              <a:buAutoNum type="arabicPeriod"/>
              <a:tabLst>
                <a:tab pos="356442" algn="l"/>
                <a:tab pos="357076" algn="l"/>
              </a:tabLst>
            </a:pPr>
            <a:r>
              <a:rPr spc="-5" dirty="0"/>
              <a:t>Повышение</a:t>
            </a:r>
            <a:r>
              <a:rPr spc="-40" dirty="0"/>
              <a:t> </a:t>
            </a:r>
            <a:r>
              <a:rPr spc="-10" dirty="0"/>
              <a:t>ставок</a:t>
            </a:r>
            <a:r>
              <a:rPr spc="50" dirty="0"/>
              <a:t> </a:t>
            </a:r>
            <a:r>
              <a:rPr spc="-5" dirty="0"/>
              <a:t>экосбора</a:t>
            </a:r>
            <a:r>
              <a:rPr spc="-15" dirty="0"/>
              <a:t> </a:t>
            </a:r>
            <a:r>
              <a:rPr spc="-10" dirty="0"/>
              <a:t>(вводится</a:t>
            </a:r>
            <a:r>
              <a:rPr spc="55" dirty="0"/>
              <a:t> </a:t>
            </a:r>
            <a:r>
              <a:rPr spc="-15" dirty="0"/>
              <a:t>методика</a:t>
            </a:r>
          </a:p>
          <a:p>
            <a:pPr marL="356442"/>
            <a:r>
              <a:rPr spc="-5" dirty="0"/>
              <a:t>расчета)</a:t>
            </a:r>
          </a:p>
          <a:p>
            <a:pPr marL="356442" indent="-344391">
              <a:spcBef>
                <a:spcPts val="914"/>
              </a:spcBef>
              <a:buAutoNum type="arabicPeriod" startAt="4"/>
              <a:tabLst>
                <a:tab pos="356442" algn="l"/>
                <a:tab pos="357076" algn="l"/>
              </a:tabLst>
            </a:pPr>
            <a:r>
              <a:rPr spc="-5" dirty="0"/>
              <a:t>Введение</a:t>
            </a:r>
            <a:r>
              <a:rPr spc="-40" dirty="0"/>
              <a:t> </a:t>
            </a:r>
            <a:r>
              <a:rPr dirty="0"/>
              <a:t>перечня</a:t>
            </a:r>
            <a:r>
              <a:rPr spc="-70" dirty="0"/>
              <a:t> </a:t>
            </a:r>
            <a:r>
              <a:rPr spc="-5" dirty="0"/>
              <a:t>продукции</a:t>
            </a:r>
            <a:r>
              <a:rPr spc="15" dirty="0"/>
              <a:t> </a:t>
            </a:r>
            <a:r>
              <a:rPr dirty="0"/>
              <a:t>с</a:t>
            </a:r>
            <a:r>
              <a:rPr spc="-15" dirty="0"/>
              <a:t> </a:t>
            </a:r>
            <a:r>
              <a:rPr dirty="0"/>
              <a:t>вовлечением</a:t>
            </a:r>
          </a:p>
          <a:p>
            <a:pPr marL="356442"/>
            <a:r>
              <a:rPr spc="-10" dirty="0"/>
              <a:t>вторсырья</a:t>
            </a:r>
          </a:p>
          <a:p>
            <a:pPr marL="356442" indent="-344391">
              <a:spcBef>
                <a:spcPts val="889"/>
              </a:spcBef>
              <a:buAutoNum type="arabicPeriod" startAt="5"/>
              <a:tabLst>
                <a:tab pos="356442" algn="l"/>
                <a:tab pos="357076" algn="l"/>
              </a:tabLst>
            </a:pPr>
            <a:r>
              <a:rPr spc="-5" dirty="0"/>
              <a:t>Введение</a:t>
            </a:r>
            <a:r>
              <a:rPr spc="-35" dirty="0"/>
              <a:t> </a:t>
            </a:r>
            <a:r>
              <a:rPr spc="-5" dirty="0"/>
              <a:t>реестра</a:t>
            </a:r>
            <a:r>
              <a:rPr spc="40" dirty="0"/>
              <a:t> </a:t>
            </a:r>
            <a:r>
              <a:rPr spc="-10" dirty="0"/>
              <a:t>объектов</a:t>
            </a:r>
            <a:r>
              <a:rPr spc="20" dirty="0"/>
              <a:t> </a:t>
            </a:r>
            <a:r>
              <a:rPr spc="-15" dirty="0"/>
              <a:t>утилизации</a:t>
            </a:r>
            <a:r>
              <a:rPr spc="45" dirty="0"/>
              <a:t> </a:t>
            </a:r>
            <a:r>
              <a:rPr spc="-10" dirty="0"/>
              <a:t>отходов</a:t>
            </a:r>
          </a:p>
          <a:p>
            <a:pPr marL="356442" indent="-344391">
              <a:spcBef>
                <a:spcPts val="909"/>
              </a:spcBef>
              <a:buClr>
                <a:srgbClr val="00303B"/>
              </a:buClr>
              <a:buAutoNum type="arabicPeriod" startAt="5"/>
              <a:tabLst>
                <a:tab pos="356442" algn="l"/>
                <a:tab pos="357076" algn="l"/>
              </a:tabLst>
            </a:pPr>
            <a:r>
              <a:rPr spc="-5" dirty="0">
                <a:solidFill>
                  <a:srgbClr val="DF4E39"/>
                </a:solidFill>
              </a:rPr>
              <a:t>Исключение</a:t>
            </a:r>
            <a:r>
              <a:rPr spc="-40" dirty="0">
                <a:solidFill>
                  <a:srgbClr val="DF4E39"/>
                </a:solidFill>
              </a:rPr>
              <a:t> </a:t>
            </a:r>
            <a:r>
              <a:rPr dirty="0">
                <a:solidFill>
                  <a:srgbClr val="DF4E39"/>
                </a:solidFill>
              </a:rPr>
              <a:t>ассоциаций</a:t>
            </a:r>
            <a:r>
              <a:rPr spc="-10" dirty="0">
                <a:solidFill>
                  <a:srgbClr val="DF4E39"/>
                </a:solidFill>
              </a:rPr>
              <a:t> коллективного</a:t>
            </a:r>
          </a:p>
          <a:p>
            <a:pPr marL="356442">
              <a:spcBef>
                <a:spcPts val="5"/>
              </a:spcBef>
            </a:pPr>
            <a:r>
              <a:rPr spc="-10" dirty="0">
                <a:solidFill>
                  <a:srgbClr val="DF4E39"/>
                </a:solidFill>
              </a:rPr>
              <a:t>и</a:t>
            </a:r>
            <a:r>
              <a:rPr spc="5" dirty="0">
                <a:solidFill>
                  <a:srgbClr val="DF4E39"/>
                </a:solidFill>
              </a:rPr>
              <a:t>с</a:t>
            </a:r>
            <a:r>
              <a:rPr dirty="0">
                <a:solidFill>
                  <a:srgbClr val="DF4E39"/>
                </a:solidFill>
              </a:rPr>
              <a:t>по</a:t>
            </a:r>
            <a:r>
              <a:rPr spc="-10" dirty="0">
                <a:solidFill>
                  <a:srgbClr val="DF4E39"/>
                </a:solidFill>
              </a:rPr>
              <a:t>л</a:t>
            </a:r>
            <a:r>
              <a:rPr dirty="0">
                <a:solidFill>
                  <a:srgbClr val="DF4E39"/>
                </a:solidFill>
              </a:rPr>
              <a:t>н</a:t>
            </a:r>
            <a:r>
              <a:rPr spc="5" dirty="0">
                <a:solidFill>
                  <a:srgbClr val="DF4E39"/>
                </a:solidFill>
              </a:rPr>
              <a:t>е</a:t>
            </a:r>
            <a:r>
              <a:rPr dirty="0">
                <a:solidFill>
                  <a:srgbClr val="DF4E39"/>
                </a:solidFill>
              </a:rPr>
              <a:t>н</a:t>
            </a:r>
            <a:r>
              <a:rPr spc="-10" dirty="0">
                <a:solidFill>
                  <a:srgbClr val="DF4E39"/>
                </a:solidFill>
              </a:rPr>
              <a:t>и</a:t>
            </a:r>
            <a:r>
              <a:rPr dirty="0">
                <a:solidFill>
                  <a:srgbClr val="DF4E39"/>
                </a:solidFill>
              </a:rPr>
              <a:t>я</a:t>
            </a:r>
            <a:r>
              <a:rPr spc="-65" dirty="0">
                <a:solidFill>
                  <a:srgbClr val="DF4E39"/>
                </a:solidFill>
              </a:rPr>
              <a:t> </a:t>
            </a:r>
            <a:r>
              <a:rPr spc="5" dirty="0">
                <a:solidFill>
                  <a:srgbClr val="DF4E39"/>
                </a:solidFill>
              </a:rPr>
              <a:t>Р</a:t>
            </a:r>
            <a:r>
              <a:rPr dirty="0">
                <a:solidFill>
                  <a:srgbClr val="DF4E39"/>
                </a:solidFill>
              </a:rPr>
              <a:t>ОП</a:t>
            </a:r>
          </a:p>
          <a:p>
            <a:pPr marL="356442" indent="-344391">
              <a:spcBef>
                <a:spcPts val="884"/>
              </a:spcBef>
              <a:buClr>
                <a:srgbClr val="00303B"/>
              </a:buClr>
              <a:buAutoNum type="arabicPeriod" startAt="7"/>
              <a:tabLst>
                <a:tab pos="356442" algn="l"/>
                <a:tab pos="357076" algn="l"/>
              </a:tabLst>
            </a:pPr>
            <a:r>
              <a:rPr dirty="0">
                <a:solidFill>
                  <a:srgbClr val="DF4E39"/>
                </a:solidFill>
              </a:rPr>
              <a:t>Переосмысление</a:t>
            </a:r>
            <a:r>
              <a:rPr spc="-50" dirty="0">
                <a:solidFill>
                  <a:srgbClr val="DF4E39"/>
                </a:solidFill>
              </a:rPr>
              <a:t> </a:t>
            </a:r>
            <a:r>
              <a:rPr spc="-10" dirty="0">
                <a:solidFill>
                  <a:srgbClr val="DF4E39"/>
                </a:solidFill>
              </a:rPr>
              <a:t>требований</a:t>
            </a:r>
            <a:r>
              <a:rPr spc="5" dirty="0">
                <a:solidFill>
                  <a:srgbClr val="DF4E39"/>
                </a:solidFill>
              </a:rPr>
              <a:t> </a:t>
            </a:r>
            <a:r>
              <a:rPr dirty="0">
                <a:solidFill>
                  <a:srgbClr val="DF4E39"/>
                </a:solidFill>
              </a:rPr>
              <a:t>к</a:t>
            </a:r>
            <a:r>
              <a:rPr spc="-35" dirty="0">
                <a:solidFill>
                  <a:srgbClr val="DF4E39"/>
                </a:solidFill>
              </a:rPr>
              <a:t> </a:t>
            </a:r>
            <a:r>
              <a:rPr spc="-5" dirty="0">
                <a:solidFill>
                  <a:srgbClr val="DF4E39"/>
                </a:solidFill>
              </a:rPr>
              <a:t>глубине</a:t>
            </a:r>
          </a:p>
          <a:p>
            <a:pPr marL="356442">
              <a:spcBef>
                <a:spcPts val="5"/>
              </a:spcBef>
            </a:pPr>
            <a:r>
              <a:rPr spc="-15" dirty="0">
                <a:solidFill>
                  <a:srgbClr val="DF4E39"/>
                </a:solidFill>
              </a:rPr>
              <a:t>утилизации</a:t>
            </a:r>
            <a:r>
              <a:rPr spc="75" dirty="0">
                <a:solidFill>
                  <a:srgbClr val="DF4E39"/>
                </a:solidFill>
              </a:rPr>
              <a:t> </a:t>
            </a:r>
            <a:r>
              <a:rPr spc="-5" dirty="0">
                <a:solidFill>
                  <a:srgbClr val="DF4E39"/>
                </a:solidFill>
              </a:rPr>
              <a:t>(флекса</a:t>
            </a:r>
            <a:r>
              <a:rPr spc="-25" dirty="0">
                <a:solidFill>
                  <a:srgbClr val="DF4E39"/>
                </a:solidFill>
              </a:rPr>
              <a:t> </a:t>
            </a:r>
            <a:r>
              <a:rPr spc="-10" dirty="0">
                <a:solidFill>
                  <a:srgbClr val="DF4E39"/>
                </a:solidFill>
              </a:rPr>
              <a:t>vs</a:t>
            </a:r>
            <a:r>
              <a:rPr spc="20" dirty="0">
                <a:solidFill>
                  <a:srgbClr val="DF4E39"/>
                </a:solidFill>
              </a:rPr>
              <a:t> </a:t>
            </a:r>
            <a:r>
              <a:rPr spc="-5" dirty="0">
                <a:solidFill>
                  <a:srgbClr val="DF4E39"/>
                </a:solidFill>
              </a:rPr>
              <a:t>гранула)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92485" y="3450470"/>
            <a:ext cx="2963062" cy="182389"/>
          </a:xfrm>
          <a:prstGeom prst="rect">
            <a:avLst/>
          </a:prstGeom>
        </p:spPr>
        <p:txBody>
          <a:bodyPr vert="horz" wrap="square" lIns="0" tIns="13319" rIns="0" bIns="0" rtlCol="0">
            <a:spAutoFit/>
          </a:bodyPr>
          <a:lstStyle/>
          <a:p>
            <a:pPr marL="12685" defTabSz="913303">
              <a:spcBef>
                <a:spcPts val="105"/>
              </a:spcBef>
            </a:pP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НПА</a:t>
            </a:r>
            <a:r>
              <a:rPr sz="1099" b="1" spc="1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планируются</a:t>
            </a:r>
            <a:r>
              <a:rPr sz="1099" b="1" spc="2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к</a:t>
            </a:r>
            <a:r>
              <a:rPr sz="1099" b="1" spc="-3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утверждению</a:t>
            </a:r>
            <a:r>
              <a:rPr sz="1099" b="1" spc="4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в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5" dirty="0">
                <a:solidFill>
                  <a:srgbClr val="00303B"/>
                </a:solidFill>
                <a:latin typeface="Arial"/>
                <a:cs typeface="Arial"/>
              </a:rPr>
              <a:t>2022г.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2486" y="3770699"/>
            <a:ext cx="3531319" cy="361504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5" defTabSz="913303">
              <a:spcBef>
                <a:spcPts val="100"/>
              </a:spcBef>
            </a:pP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Момент</a:t>
            </a:r>
            <a:r>
              <a:rPr sz="1099" b="1" spc="1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перехода</a:t>
            </a:r>
            <a:r>
              <a:rPr sz="1099" b="1" spc="-3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к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 постреформной</a:t>
            </a:r>
            <a:r>
              <a:rPr sz="1099" b="1" spc="5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5" dirty="0">
                <a:solidFill>
                  <a:srgbClr val="00303B"/>
                </a:solidFill>
                <a:latin typeface="Arial"/>
                <a:cs typeface="Arial"/>
              </a:rPr>
              <a:t>модели будет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  <a:p>
            <a:pPr marL="12685" defTabSz="913303"/>
            <a:r>
              <a:rPr sz="1099" b="1" spc="-5" dirty="0">
                <a:solidFill>
                  <a:srgbClr val="00303B"/>
                </a:solidFill>
                <a:latin typeface="Arial"/>
                <a:cs typeface="Arial"/>
              </a:rPr>
              <a:t>о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п</a:t>
            </a:r>
            <a:r>
              <a:rPr sz="1099" b="1" spc="-5" dirty="0">
                <a:solidFill>
                  <a:srgbClr val="00303B"/>
                </a:solidFill>
                <a:latin typeface="Arial"/>
                <a:cs typeface="Arial"/>
              </a:rPr>
              <a:t>р</a:t>
            </a:r>
            <a:r>
              <a:rPr sz="1099" b="1" spc="5" dirty="0">
                <a:solidFill>
                  <a:srgbClr val="00303B"/>
                </a:solidFill>
                <a:latin typeface="Arial"/>
                <a:cs typeface="Arial"/>
              </a:rPr>
              <a:t>е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д</a:t>
            </a:r>
            <a:r>
              <a:rPr sz="1099" b="1" spc="5" dirty="0">
                <a:solidFill>
                  <a:srgbClr val="00303B"/>
                </a:solidFill>
                <a:latin typeface="Arial"/>
                <a:cs typeface="Arial"/>
              </a:rPr>
              <a:t>е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л</a:t>
            </a:r>
            <a:r>
              <a:rPr sz="1099" b="1" spc="5" dirty="0">
                <a:solidFill>
                  <a:srgbClr val="00303B"/>
                </a:solidFill>
                <a:latin typeface="Arial"/>
                <a:cs typeface="Arial"/>
              </a:rPr>
              <a:t>е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н</a:t>
            </a:r>
            <a:r>
              <a:rPr sz="1099" b="1" spc="-4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в</a:t>
            </a:r>
            <a:r>
              <a:rPr sz="1099" b="1" spc="-3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п</a:t>
            </a:r>
            <a:r>
              <a:rPr sz="1099" b="1" spc="-5" dirty="0">
                <a:solidFill>
                  <a:srgbClr val="00303B"/>
                </a:solidFill>
                <a:latin typeface="Arial"/>
                <a:cs typeface="Arial"/>
              </a:rPr>
              <a:t>ро</a:t>
            </a:r>
            <a:r>
              <a:rPr sz="1099" b="1" spc="5" dirty="0">
                <a:solidFill>
                  <a:srgbClr val="00303B"/>
                </a:solidFill>
                <a:latin typeface="Arial"/>
                <a:cs typeface="Arial"/>
              </a:rPr>
              <a:t>е</a:t>
            </a:r>
            <a:r>
              <a:rPr sz="1099" b="1" spc="-5" dirty="0">
                <a:solidFill>
                  <a:srgbClr val="00303B"/>
                </a:solidFill>
                <a:latin typeface="Arial"/>
                <a:cs typeface="Arial"/>
              </a:rPr>
              <a:t>к</a:t>
            </a:r>
            <a:r>
              <a:rPr sz="1099" b="1" spc="-65" dirty="0">
                <a:solidFill>
                  <a:srgbClr val="00303B"/>
                </a:solidFill>
                <a:latin typeface="Arial"/>
                <a:cs typeface="Arial"/>
              </a:rPr>
              <a:t>т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е</a:t>
            </a:r>
            <a:r>
              <a:rPr sz="1099" b="1" spc="3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30" dirty="0">
                <a:solidFill>
                  <a:srgbClr val="00303B"/>
                </a:solidFill>
                <a:latin typeface="Arial"/>
                <a:cs typeface="Arial"/>
              </a:rPr>
              <a:t>Ф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З</a:t>
            </a:r>
            <a:r>
              <a:rPr sz="1099" b="1" spc="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(</a:t>
            </a:r>
            <a:r>
              <a:rPr sz="1099" b="1" spc="5" dirty="0">
                <a:solidFill>
                  <a:srgbClr val="00303B"/>
                </a:solidFill>
                <a:latin typeface="Arial"/>
                <a:cs typeface="Arial"/>
              </a:rPr>
              <a:t>01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.</a:t>
            </a:r>
            <a:r>
              <a:rPr sz="1099" b="1" spc="5" dirty="0">
                <a:solidFill>
                  <a:srgbClr val="00303B"/>
                </a:solidFill>
                <a:latin typeface="Arial"/>
                <a:cs typeface="Arial"/>
              </a:rPr>
              <a:t>202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4</a:t>
            </a:r>
            <a:r>
              <a:rPr sz="1099" b="1" spc="-3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20" dirty="0">
                <a:solidFill>
                  <a:srgbClr val="00303B"/>
                </a:solidFill>
                <a:latin typeface="Arial"/>
                <a:cs typeface="Arial"/>
              </a:rPr>
              <a:t>v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s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5" dirty="0">
                <a:solidFill>
                  <a:srgbClr val="00303B"/>
                </a:solidFill>
                <a:latin typeface="Arial"/>
                <a:cs typeface="Arial"/>
              </a:rPr>
              <a:t>01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.</a:t>
            </a:r>
            <a:r>
              <a:rPr sz="1099" b="1" spc="5" dirty="0">
                <a:solidFill>
                  <a:srgbClr val="00303B"/>
                </a:solidFill>
                <a:latin typeface="Arial"/>
                <a:cs typeface="Arial"/>
              </a:rPr>
              <a:t>202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5</a:t>
            </a:r>
            <a:r>
              <a:rPr sz="1099" b="1" spc="-8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5" dirty="0">
                <a:solidFill>
                  <a:srgbClr val="00303B"/>
                </a:solidFill>
                <a:latin typeface="Arial"/>
                <a:cs typeface="Arial"/>
              </a:rPr>
              <a:t>гг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.)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4802" y="3113701"/>
            <a:ext cx="126843" cy="391312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5" defTabSz="913303">
              <a:spcBef>
                <a:spcPts val="100"/>
              </a:spcBef>
            </a:pPr>
            <a:r>
              <a:rPr sz="2397" b="1" dirty="0">
                <a:solidFill>
                  <a:srgbClr val="00303B"/>
                </a:solidFill>
                <a:latin typeface="Arial"/>
                <a:cs typeface="Arial"/>
              </a:rPr>
              <a:t>!</a:t>
            </a:r>
            <a:endParaRPr sz="239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9425" y="369621"/>
            <a:ext cx="3264315" cy="450927"/>
          </a:xfrm>
          <a:prstGeom prst="rect">
            <a:avLst/>
          </a:prstGeom>
        </p:spPr>
        <p:txBody>
          <a:bodyPr vert="horz" wrap="square" lIns="0" tIns="11416" rIns="0" bIns="0" rtlCol="0">
            <a:spAutoFit/>
          </a:bodyPr>
          <a:lstStyle/>
          <a:p>
            <a:pPr marL="12685" marR="5074" defTabSz="913303">
              <a:spcBef>
                <a:spcPts val="90"/>
              </a:spcBef>
            </a:pPr>
            <a:r>
              <a:rPr sz="1398" b="1" spc="-10" dirty="0">
                <a:solidFill>
                  <a:srgbClr val="00303B"/>
                </a:solidFill>
                <a:latin typeface="Arial"/>
                <a:cs typeface="Arial"/>
              </a:rPr>
              <a:t>Направления</a:t>
            </a:r>
            <a:r>
              <a:rPr sz="1398" b="1" spc="2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15" dirty="0">
                <a:solidFill>
                  <a:srgbClr val="00303B"/>
                </a:solidFill>
                <a:latin typeface="Arial"/>
                <a:cs typeface="Arial"/>
              </a:rPr>
              <a:t>расходования</a:t>
            </a:r>
            <a:r>
              <a:rPr sz="1398" b="1" spc="7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20" dirty="0">
                <a:solidFill>
                  <a:srgbClr val="00303B"/>
                </a:solidFill>
                <a:latin typeface="Arial"/>
                <a:cs typeface="Arial"/>
              </a:rPr>
              <a:t>средств </a:t>
            </a:r>
            <a:r>
              <a:rPr sz="1398" b="1" spc="-37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5" dirty="0">
                <a:solidFill>
                  <a:srgbClr val="00303B"/>
                </a:solidFill>
                <a:latin typeface="Arial"/>
                <a:cs typeface="Arial"/>
              </a:rPr>
              <a:t>РОП</a:t>
            </a:r>
            <a:r>
              <a:rPr sz="1398" b="1" spc="2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15" dirty="0">
                <a:solidFill>
                  <a:srgbClr val="00303B"/>
                </a:solidFill>
                <a:latin typeface="Arial"/>
                <a:cs typeface="Arial"/>
              </a:rPr>
              <a:t>от</a:t>
            </a:r>
            <a:r>
              <a:rPr sz="1398" b="1" spc="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25" dirty="0">
                <a:solidFill>
                  <a:srgbClr val="00303B"/>
                </a:solidFill>
                <a:latin typeface="Arial"/>
                <a:cs typeface="Arial"/>
              </a:rPr>
              <a:t>уплаты</a:t>
            </a:r>
            <a:r>
              <a:rPr sz="1398" b="1" spc="114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15" dirty="0">
                <a:solidFill>
                  <a:srgbClr val="00303B"/>
                </a:solidFill>
                <a:latin typeface="Arial"/>
                <a:cs typeface="Arial"/>
              </a:rPr>
              <a:t>экосбора:</a:t>
            </a:r>
            <a:endParaRPr sz="1398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38357" y="1294943"/>
            <a:ext cx="1158080" cy="1158080"/>
            <a:chOff x="4838686" y="1296542"/>
            <a:chExt cx="1159510" cy="1159510"/>
          </a:xfrm>
        </p:grpSpPr>
        <p:sp>
          <p:nvSpPr>
            <p:cNvPr id="12" name="object 12"/>
            <p:cNvSpPr/>
            <p:nvPr/>
          </p:nvSpPr>
          <p:spPr>
            <a:xfrm>
              <a:off x="4970144" y="1296542"/>
              <a:ext cx="1027430" cy="1159510"/>
            </a:xfrm>
            <a:custGeom>
              <a:avLst/>
              <a:gdLst/>
              <a:ahLst/>
              <a:cxnLst/>
              <a:rect l="l" t="t" r="r" b="b"/>
              <a:pathLst>
                <a:path w="1027429" h="1159510">
                  <a:moveTo>
                    <a:pt x="447928" y="0"/>
                  </a:moveTo>
                  <a:lnTo>
                    <a:pt x="447928" y="579501"/>
                  </a:lnTo>
                  <a:lnTo>
                    <a:pt x="0" y="947038"/>
                  </a:lnTo>
                  <a:lnTo>
                    <a:pt x="34583" y="985563"/>
                  </a:lnTo>
                  <a:lnTo>
                    <a:pt x="72163" y="1020582"/>
                  </a:lnTo>
                  <a:lnTo>
                    <a:pt x="112466" y="1051966"/>
                  </a:lnTo>
                  <a:lnTo>
                    <a:pt x="155220" y="1079586"/>
                  </a:lnTo>
                  <a:lnTo>
                    <a:pt x="200151" y="1103312"/>
                  </a:lnTo>
                  <a:lnTo>
                    <a:pt x="246988" y="1123015"/>
                  </a:lnTo>
                  <a:lnTo>
                    <a:pt x="295457" y="1138565"/>
                  </a:lnTo>
                  <a:lnTo>
                    <a:pt x="345285" y="1149832"/>
                  </a:lnTo>
                  <a:lnTo>
                    <a:pt x="396200" y="1156688"/>
                  </a:lnTo>
                  <a:lnTo>
                    <a:pt x="447928" y="1159001"/>
                  </a:lnTo>
                  <a:lnTo>
                    <a:pt x="495455" y="1157080"/>
                  </a:lnTo>
                  <a:lnTo>
                    <a:pt x="541924" y="1151417"/>
                  </a:lnTo>
                  <a:lnTo>
                    <a:pt x="587186" y="1142159"/>
                  </a:lnTo>
                  <a:lnTo>
                    <a:pt x="631092" y="1129457"/>
                  </a:lnTo>
                  <a:lnTo>
                    <a:pt x="673492" y="1113460"/>
                  </a:lnTo>
                  <a:lnTo>
                    <a:pt x="714238" y="1094317"/>
                  </a:lnTo>
                  <a:lnTo>
                    <a:pt x="753181" y="1072177"/>
                  </a:lnTo>
                  <a:lnTo>
                    <a:pt x="790170" y="1047189"/>
                  </a:lnTo>
                  <a:lnTo>
                    <a:pt x="825058" y="1019502"/>
                  </a:lnTo>
                  <a:lnTo>
                    <a:pt x="857694" y="989266"/>
                  </a:lnTo>
                  <a:lnTo>
                    <a:pt x="887930" y="956630"/>
                  </a:lnTo>
                  <a:lnTo>
                    <a:pt x="915617" y="921742"/>
                  </a:lnTo>
                  <a:lnTo>
                    <a:pt x="940605" y="884753"/>
                  </a:lnTo>
                  <a:lnTo>
                    <a:pt x="962745" y="845810"/>
                  </a:lnTo>
                  <a:lnTo>
                    <a:pt x="981888" y="805064"/>
                  </a:lnTo>
                  <a:lnTo>
                    <a:pt x="997885" y="762664"/>
                  </a:lnTo>
                  <a:lnTo>
                    <a:pt x="1010587" y="718758"/>
                  </a:lnTo>
                  <a:lnTo>
                    <a:pt x="1019845" y="673496"/>
                  </a:lnTo>
                  <a:lnTo>
                    <a:pt x="1025508" y="627027"/>
                  </a:lnTo>
                  <a:lnTo>
                    <a:pt x="1027429" y="579501"/>
                  </a:lnTo>
                  <a:lnTo>
                    <a:pt x="1025508" y="531974"/>
                  </a:lnTo>
                  <a:lnTo>
                    <a:pt x="1019845" y="485505"/>
                  </a:lnTo>
                  <a:lnTo>
                    <a:pt x="1010587" y="440243"/>
                  </a:lnTo>
                  <a:lnTo>
                    <a:pt x="997885" y="396337"/>
                  </a:lnTo>
                  <a:lnTo>
                    <a:pt x="981888" y="353937"/>
                  </a:lnTo>
                  <a:lnTo>
                    <a:pt x="962745" y="313191"/>
                  </a:lnTo>
                  <a:lnTo>
                    <a:pt x="940605" y="274248"/>
                  </a:lnTo>
                  <a:lnTo>
                    <a:pt x="915617" y="237259"/>
                  </a:lnTo>
                  <a:lnTo>
                    <a:pt x="887930" y="202371"/>
                  </a:lnTo>
                  <a:lnTo>
                    <a:pt x="857694" y="169735"/>
                  </a:lnTo>
                  <a:lnTo>
                    <a:pt x="825058" y="139499"/>
                  </a:lnTo>
                  <a:lnTo>
                    <a:pt x="790170" y="111812"/>
                  </a:lnTo>
                  <a:lnTo>
                    <a:pt x="753181" y="86824"/>
                  </a:lnTo>
                  <a:lnTo>
                    <a:pt x="714238" y="64684"/>
                  </a:lnTo>
                  <a:lnTo>
                    <a:pt x="673492" y="45541"/>
                  </a:lnTo>
                  <a:lnTo>
                    <a:pt x="631092" y="29544"/>
                  </a:lnTo>
                  <a:lnTo>
                    <a:pt x="587186" y="16842"/>
                  </a:lnTo>
                  <a:lnTo>
                    <a:pt x="541924" y="7584"/>
                  </a:lnTo>
                  <a:lnTo>
                    <a:pt x="495455" y="1921"/>
                  </a:lnTo>
                  <a:lnTo>
                    <a:pt x="447928" y="0"/>
                  </a:lnTo>
                  <a:close/>
                </a:path>
              </a:pathLst>
            </a:custGeom>
            <a:solidFill>
              <a:srgbClr val="DF4E39"/>
            </a:solidFill>
          </p:spPr>
          <p:txBody>
            <a:bodyPr wrap="square" lIns="0" tIns="0" rIns="0" bIns="0" rtlCol="0"/>
            <a:lstStyle/>
            <a:p>
              <a:pPr defTabSz="913303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838686" y="1427987"/>
              <a:ext cx="579755" cy="815975"/>
            </a:xfrm>
            <a:custGeom>
              <a:avLst/>
              <a:gdLst/>
              <a:ahLst/>
              <a:cxnLst/>
              <a:rect l="l" t="t" r="r" b="b"/>
              <a:pathLst>
                <a:path w="579754" h="815975">
                  <a:moveTo>
                    <a:pt x="211722" y="0"/>
                  </a:moveTo>
                  <a:lnTo>
                    <a:pt x="176202" y="31641"/>
                  </a:lnTo>
                  <a:lnTo>
                    <a:pt x="143875" y="65503"/>
                  </a:lnTo>
                  <a:lnTo>
                    <a:pt x="114760" y="101377"/>
                  </a:lnTo>
                  <a:lnTo>
                    <a:pt x="88880" y="139051"/>
                  </a:lnTo>
                  <a:lnTo>
                    <a:pt x="66254" y="178317"/>
                  </a:lnTo>
                  <a:lnTo>
                    <a:pt x="46903" y="218965"/>
                  </a:lnTo>
                  <a:lnTo>
                    <a:pt x="30848" y="260785"/>
                  </a:lnTo>
                  <a:lnTo>
                    <a:pt x="18109" y="303566"/>
                  </a:lnTo>
                  <a:lnTo>
                    <a:pt x="8708" y="347100"/>
                  </a:lnTo>
                  <a:lnTo>
                    <a:pt x="2664" y="391175"/>
                  </a:lnTo>
                  <a:lnTo>
                    <a:pt x="0" y="435584"/>
                  </a:lnTo>
                  <a:lnTo>
                    <a:pt x="734" y="480114"/>
                  </a:lnTo>
                  <a:lnTo>
                    <a:pt x="4888" y="524558"/>
                  </a:lnTo>
                  <a:lnTo>
                    <a:pt x="12482" y="568704"/>
                  </a:lnTo>
                  <a:lnTo>
                    <a:pt x="23538" y="612344"/>
                  </a:lnTo>
                  <a:lnTo>
                    <a:pt x="38076" y="655267"/>
                  </a:lnTo>
                  <a:lnTo>
                    <a:pt x="56116" y="697263"/>
                  </a:lnTo>
                  <a:lnTo>
                    <a:pt x="77679" y="738123"/>
                  </a:lnTo>
                  <a:lnTo>
                    <a:pt x="102787" y="777636"/>
                  </a:lnTo>
                  <a:lnTo>
                    <a:pt x="131458" y="815594"/>
                  </a:lnTo>
                  <a:lnTo>
                    <a:pt x="579387" y="448056"/>
                  </a:lnTo>
                  <a:lnTo>
                    <a:pt x="211722" y="0"/>
                  </a:lnTo>
                  <a:close/>
                </a:path>
              </a:pathLst>
            </a:custGeom>
            <a:solidFill>
              <a:srgbClr val="003C4B"/>
            </a:solidFill>
          </p:spPr>
          <p:txBody>
            <a:bodyPr wrap="square" lIns="0" tIns="0" rIns="0" bIns="0" rtlCol="0"/>
            <a:lstStyle/>
            <a:p>
              <a:pPr defTabSz="913303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050408" y="1296542"/>
              <a:ext cx="367665" cy="579755"/>
            </a:xfrm>
            <a:custGeom>
              <a:avLst/>
              <a:gdLst/>
              <a:ahLst/>
              <a:cxnLst/>
              <a:rect l="l" t="t" r="r" b="b"/>
              <a:pathLst>
                <a:path w="367664" h="579755">
                  <a:moveTo>
                    <a:pt x="367664" y="0"/>
                  </a:moveTo>
                  <a:lnTo>
                    <a:pt x="317612" y="2163"/>
                  </a:lnTo>
                  <a:lnTo>
                    <a:pt x="268212" y="8590"/>
                  </a:lnTo>
                  <a:lnTo>
                    <a:pt x="219722" y="19187"/>
                  </a:lnTo>
                  <a:lnTo>
                    <a:pt x="172402" y="33861"/>
                  </a:lnTo>
                  <a:lnTo>
                    <a:pt x="126511" y="52517"/>
                  </a:lnTo>
                  <a:lnTo>
                    <a:pt x="82307" y="75062"/>
                  </a:lnTo>
                  <a:lnTo>
                    <a:pt x="40051" y="101403"/>
                  </a:lnTo>
                  <a:lnTo>
                    <a:pt x="0" y="131444"/>
                  </a:lnTo>
                  <a:lnTo>
                    <a:pt x="367664" y="579501"/>
                  </a:lnTo>
                  <a:lnTo>
                    <a:pt x="367664" y="0"/>
                  </a:lnTo>
                  <a:close/>
                </a:path>
              </a:pathLst>
            </a:custGeom>
            <a:solidFill>
              <a:srgbClr val="77E1C3"/>
            </a:solidFill>
          </p:spPr>
          <p:txBody>
            <a:bodyPr wrap="square" lIns="0" tIns="0" rIns="0" bIns="0" rtlCol="0"/>
            <a:lstStyle/>
            <a:p>
              <a:pPr defTabSz="913303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90886" y="1408038"/>
            <a:ext cx="1973683" cy="182389"/>
          </a:xfrm>
          <a:prstGeom prst="rect">
            <a:avLst/>
          </a:prstGeom>
        </p:spPr>
        <p:txBody>
          <a:bodyPr vert="horz" wrap="square" lIns="0" tIns="13319" rIns="0" bIns="0" rtlCol="0">
            <a:spAutoFit/>
          </a:bodyPr>
          <a:lstStyle/>
          <a:p>
            <a:pPr marL="12685" defTabSz="913303">
              <a:spcBef>
                <a:spcPts val="105"/>
              </a:spcBef>
            </a:pPr>
            <a:r>
              <a:rPr sz="1099" b="1" spc="-10" dirty="0">
                <a:solidFill>
                  <a:srgbClr val="DF4E39"/>
                </a:solidFill>
                <a:latin typeface="Arial"/>
                <a:cs typeface="Arial"/>
              </a:rPr>
              <a:t>производств</a:t>
            </a:r>
            <a:r>
              <a:rPr sz="1099" b="1" spc="15" dirty="0">
                <a:solidFill>
                  <a:srgbClr val="DF4E39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DF4E39"/>
                </a:solidFill>
                <a:latin typeface="Arial"/>
                <a:cs typeface="Arial"/>
              </a:rPr>
              <a:t>по</a:t>
            </a:r>
            <a:r>
              <a:rPr sz="1099" b="1" spc="-40" dirty="0">
                <a:solidFill>
                  <a:srgbClr val="DF4E39"/>
                </a:solidFill>
                <a:latin typeface="Arial"/>
                <a:cs typeface="Arial"/>
              </a:rPr>
              <a:t> </a:t>
            </a:r>
            <a:r>
              <a:rPr sz="1099" b="1" spc="-10" dirty="0">
                <a:solidFill>
                  <a:srgbClr val="DF4E39"/>
                </a:solidFill>
                <a:latin typeface="Arial"/>
                <a:cs typeface="Arial"/>
              </a:rPr>
              <a:t>утилизации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90886" y="1862822"/>
            <a:ext cx="2271765" cy="182389"/>
          </a:xfrm>
          <a:prstGeom prst="rect">
            <a:avLst/>
          </a:prstGeom>
        </p:spPr>
        <p:txBody>
          <a:bodyPr vert="horz" wrap="square" lIns="0" tIns="13319" rIns="0" bIns="0" rtlCol="0">
            <a:spAutoFit/>
          </a:bodyPr>
          <a:lstStyle/>
          <a:p>
            <a:pPr marL="12685" defTabSz="913303">
              <a:spcBef>
                <a:spcPts val="105"/>
              </a:spcBef>
            </a:pP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отходов</a:t>
            </a:r>
            <a:r>
              <a:rPr sz="1099" b="1" spc="3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5" dirty="0">
                <a:solidFill>
                  <a:srgbClr val="00303B"/>
                </a:solidFill>
                <a:latin typeface="Arial"/>
                <a:cs typeface="Arial"/>
              </a:rPr>
              <a:t>упаковки</a:t>
            </a:r>
            <a:r>
              <a:rPr sz="1099" b="1" spc="-3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и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 контейнеры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90886" y="2338993"/>
            <a:ext cx="1460602" cy="181749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5" defTabSz="913303">
              <a:spcBef>
                <a:spcPts val="100"/>
              </a:spcBef>
            </a:pP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затрат</a:t>
            </a:r>
            <a:r>
              <a:rPr sz="1099" b="1" spc="-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15" dirty="0">
                <a:solidFill>
                  <a:srgbClr val="00303B"/>
                </a:solidFill>
                <a:latin typeface="Arial"/>
                <a:cs typeface="Arial"/>
              </a:rPr>
              <a:t>утилизаторов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6739" y="1152625"/>
            <a:ext cx="2514036" cy="299350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38054" defTabSz="913303">
              <a:spcBef>
                <a:spcPts val="100"/>
              </a:spcBef>
            </a:pPr>
            <a:r>
              <a:rPr sz="2697" b="1" baseline="-24691" dirty="0">
                <a:solidFill>
                  <a:srgbClr val="00303B"/>
                </a:solidFill>
                <a:latin typeface="Arial"/>
                <a:cs typeface="Arial"/>
              </a:rPr>
              <a:t>01</a:t>
            </a:r>
            <a:r>
              <a:rPr sz="2697" b="1" spc="97" baseline="-24691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инвестиции</a:t>
            </a:r>
            <a:r>
              <a:rPr sz="1099" b="1" spc="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00303B"/>
                </a:solidFill>
                <a:latin typeface="Arial"/>
                <a:cs typeface="Arial"/>
              </a:rPr>
              <a:t>в</a:t>
            </a:r>
            <a:r>
              <a:rPr sz="1099" b="1" spc="-1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развитие</a:t>
            </a:r>
            <a:r>
              <a:rPr sz="1099" b="1" spc="4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5" dirty="0">
                <a:solidFill>
                  <a:srgbClr val="DF4E39"/>
                </a:solidFill>
                <a:latin typeface="Arial"/>
                <a:cs typeface="Arial"/>
              </a:rPr>
              <a:t>новых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36740" y="1606851"/>
            <a:ext cx="2623756" cy="299350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38054" defTabSz="913303">
              <a:spcBef>
                <a:spcPts val="100"/>
              </a:spcBef>
            </a:pPr>
            <a:r>
              <a:rPr sz="2697" b="1" baseline="-24691" dirty="0">
                <a:solidFill>
                  <a:srgbClr val="00303B"/>
                </a:solidFill>
                <a:latin typeface="Arial"/>
                <a:cs typeface="Arial"/>
              </a:rPr>
              <a:t>02</a:t>
            </a:r>
            <a:r>
              <a:rPr sz="2697" b="1" spc="89" baseline="-24691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10" dirty="0">
                <a:solidFill>
                  <a:srgbClr val="00303B"/>
                </a:solidFill>
                <a:latin typeface="Arial"/>
                <a:cs typeface="Arial"/>
              </a:rPr>
              <a:t>инвестиции</a:t>
            </a:r>
            <a:r>
              <a:rPr sz="1099" b="1" spc="1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DF4E39"/>
                </a:solidFill>
                <a:latin typeface="Arial"/>
                <a:cs typeface="Arial"/>
              </a:rPr>
              <a:t>в</a:t>
            </a:r>
            <a:r>
              <a:rPr sz="1099" b="1" spc="-15" dirty="0">
                <a:solidFill>
                  <a:srgbClr val="DF4E39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DF4E39"/>
                </a:solidFill>
                <a:latin typeface="Arial"/>
                <a:cs typeface="Arial"/>
              </a:rPr>
              <a:t>раздельный</a:t>
            </a:r>
            <a:r>
              <a:rPr sz="1099" b="1" spc="-35" dirty="0">
                <a:solidFill>
                  <a:srgbClr val="DF4E39"/>
                </a:solidFill>
                <a:latin typeface="Arial"/>
                <a:cs typeface="Arial"/>
              </a:rPr>
              <a:t> </a:t>
            </a:r>
            <a:r>
              <a:rPr sz="1099" b="1" dirty="0">
                <a:solidFill>
                  <a:srgbClr val="DF4E39"/>
                </a:solidFill>
                <a:latin typeface="Arial"/>
                <a:cs typeface="Arial"/>
              </a:rPr>
              <a:t>сбор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36739" y="2082718"/>
            <a:ext cx="2071353" cy="299985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38054" defTabSz="913303">
              <a:spcBef>
                <a:spcPts val="100"/>
              </a:spcBef>
            </a:pPr>
            <a:r>
              <a:rPr sz="2697" b="1" baseline="-21604" dirty="0">
                <a:solidFill>
                  <a:srgbClr val="00303B"/>
                </a:solidFill>
                <a:latin typeface="Arial"/>
                <a:cs typeface="Arial"/>
              </a:rPr>
              <a:t>03</a:t>
            </a:r>
            <a:r>
              <a:rPr sz="2697" b="1" spc="97" baseline="-21604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099" b="1" spc="-5" dirty="0">
                <a:solidFill>
                  <a:srgbClr val="DF4E39"/>
                </a:solidFill>
                <a:latin typeface="Arial"/>
                <a:cs typeface="Arial"/>
              </a:rPr>
              <a:t>частичная</a:t>
            </a:r>
            <a:r>
              <a:rPr sz="1099" b="1" spc="-25" dirty="0">
                <a:solidFill>
                  <a:srgbClr val="DF4E39"/>
                </a:solidFill>
                <a:latin typeface="Arial"/>
                <a:cs typeface="Arial"/>
              </a:rPr>
              <a:t> </a:t>
            </a:r>
            <a:r>
              <a:rPr sz="1099" b="1" spc="-5" dirty="0">
                <a:solidFill>
                  <a:srgbClr val="DF4E39"/>
                </a:solidFill>
                <a:latin typeface="Arial"/>
                <a:cs typeface="Arial"/>
              </a:rPr>
              <a:t>компенсация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6094" y="1759064"/>
            <a:ext cx="183923" cy="182389"/>
          </a:xfrm>
          <a:prstGeom prst="rect">
            <a:avLst/>
          </a:prstGeom>
        </p:spPr>
        <p:txBody>
          <a:bodyPr vert="horz" wrap="square" lIns="0" tIns="13319" rIns="0" bIns="0" rtlCol="0">
            <a:spAutoFit/>
          </a:bodyPr>
          <a:lstStyle/>
          <a:p>
            <a:pPr marL="12685" defTabSz="913303">
              <a:spcBef>
                <a:spcPts val="105"/>
              </a:spcBef>
            </a:pPr>
            <a:r>
              <a:rPr sz="1099" b="1" spc="10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26781" y="1655813"/>
            <a:ext cx="183923" cy="182389"/>
          </a:xfrm>
          <a:prstGeom prst="rect">
            <a:avLst/>
          </a:prstGeom>
        </p:spPr>
        <p:txBody>
          <a:bodyPr vert="horz" wrap="square" lIns="0" tIns="13319" rIns="0" bIns="0" rtlCol="0">
            <a:spAutoFit/>
          </a:bodyPr>
          <a:lstStyle/>
          <a:p>
            <a:pPr marL="12685" defTabSz="913303">
              <a:spcBef>
                <a:spcPts val="105"/>
              </a:spcBef>
            </a:pPr>
            <a:r>
              <a:rPr sz="1099" b="1" spc="10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19202" y="1311813"/>
            <a:ext cx="183923" cy="182389"/>
          </a:xfrm>
          <a:prstGeom prst="rect">
            <a:avLst/>
          </a:prstGeom>
        </p:spPr>
        <p:txBody>
          <a:bodyPr vert="horz" wrap="square" lIns="0" tIns="13319" rIns="0" bIns="0" rtlCol="0">
            <a:spAutoFit/>
          </a:bodyPr>
          <a:lstStyle/>
          <a:p>
            <a:pPr marL="12685" defTabSz="913303">
              <a:spcBef>
                <a:spcPts val="105"/>
              </a:spcBef>
            </a:pPr>
            <a:r>
              <a:rPr sz="1099" b="1" spc="10" dirty="0">
                <a:solidFill>
                  <a:srgbClr val="00303B"/>
                </a:solidFill>
                <a:latin typeface="Arial"/>
                <a:cs typeface="Arial"/>
              </a:rPr>
              <a:t>03</a:t>
            </a:r>
            <a:endParaRPr sz="10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Дата 2"/>
          <p:cNvSpPr txBox="1">
            <a:spLocks/>
          </p:cNvSpPr>
          <p:nvPr/>
        </p:nvSpPr>
        <p:spPr>
          <a:xfrm>
            <a:off x="6372200" y="4904175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lang="ru-RU" sz="64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B367857-81C2-49BC-9EA4-2102A7175B20}" type="datetime1">
              <a:rPr lang="ru-RU" smtClean="0">
                <a:solidFill>
                  <a:srgbClr val="008C95"/>
                </a:solidFill>
                <a:latin typeface="Arial" pitchFamily="34" charset="0"/>
                <a:cs typeface="Arial" pitchFamily="34" charset="0"/>
              </a:rPr>
              <a:pPr algn="r"/>
              <a:t>28.09.2022</a:t>
            </a:fld>
            <a:endParaRPr lang="ru-RU" dirty="0">
              <a:solidFill>
                <a:srgbClr val="008C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Номер слайда 3"/>
          <p:cNvSpPr txBox="1">
            <a:spLocks/>
          </p:cNvSpPr>
          <p:nvPr/>
        </p:nvSpPr>
        <p:spPr bwMode="auto">
          <a:xfrm>
            <a:off x="8760496" y="4910602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779163" rtl="0" eaLnBrk="1" latinLnBrk="0" hangingPunct="1">
              <a:defRPr sz="64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ED88B6-9D2D-479B-ABA6-BAE9EF28FCC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pPr/>
              <a:t>31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887" y="1209324"/>
            <a:ext cx="2491204" cy="483273"/>
          </a:xfrm>
          <a:prstGeom prst="rect">
            <a:avLst/>
          </a:prstGeom>
        </p:spPr>
        <p:txBody>
          <a:bodyPr vert="horz" wrap="square" lIns="0" tIns="13319" rIns="0" bIns="0" rtlCol="0">
            <a:spAutoFit/>
          </a:bodyPr>
          <a:lstStyle/>
          <a:p>
            <a:pPr marL="12685" defTabSz="913303">
              <a:spcBef>
                <a:spcPts val="105"/>
              </a:spcBef>
            </a:pPr>
            <a:r>
              <a:rPr sz="999" b="1" spc="-5" dirty="0">
                <a:solidFill>
                  <a:srgbClr val="00303B"/>
                </a:solidFill>
                <a:latin typeface="Arial"/>
                <a:cs typeface="Arial"/>
              </a:rPr>
              <a:t>Плательщик</a:t>
            </a:r>
            <a:r>
              <a:rPr sz="999" b="1" spc="-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999" b="1" spc="5" dirty="0">
                <a:solidFill>
                  <a:srgbClr val="00303B"/>
                </a:solidFill>
                <a:latin typeface="Arial"/>
                <a:cs typeface="Arial"/>
              </a:rPr>
              <a:t>РОП: </a:t>
            </a:r>
            <a:r>
              <a:rPr sz="9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товаропроизводитель</a:t>
            </a:r>
            <a:endParaRPr sz="9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5" defTabSz="913303"/>
            <a:r>
              <a:rPr sz="999" b="1" spc="-5" dirty="0">
                <a:solidFill>
                  <a:srgbClr val="00303B"/>
                </a:solidFill>
                <a:latin typeface="Arial"/>
                <a:cs typeface="Arial"/>
              </a:rPr>
              <a:t>Ставка:</a:t>
            </a:r>
            <a:r>
              <a:rPr sz="999" b="1" spc="-3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999" dirty="0">
                <a:solidFill>
                  <a:srgbClr val="00303B"/>
                </a:solidFill>
                <a:latin typeface="Microsoft Sans Serif"/>
                <a:cs typeface="Microsoft Sans Serif"/>
              </a:rPr>
              <a:t>3</a:t>
            </a:r>
            <a:r>
              <a:rPr sz="9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 844</a:t>
            </a:r>
            <a:r>
              <a:rPr sz="9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9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руб/тн</a:t>
            </a:r>
            <a:endParaRPr sz="9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5" defTabSz="913303"/>
            <a:r>
              <a:rPr sz="999" b="1" spc="-5" dirty="0">
                <a:solidFill>
                  <a:srgbClr val="00303B"/>
                </a:solidFill>
                <a:latin typeface="Arial"/>
                <a:cs typeface="Arial"/>
              </a:rPr>
              <a:t>Н</a:t>
            </a:r>
            <a:r>
              <a:rPr sz="999" b="1" spc="5" dirty="0">
                <a:solidFill>
                  <a:srgbClr val="00303B"/>
                </a:solidFill>
                <a:latin typeface="Arial"/>
                <a:cs typeface="Arial"/>
              </a:rPr>
              <a:t>орм</a:t>
            </a:r>
            <a:r>
              <a:rPr sz="999" b="1" spc="-10" dirty="0">
                <a:solidFill>
                  <a:srgbClr val="00303B"/>
                </a:solidFill>
                <a:latin typeface="Arial"/>
                <a:cs typeface="Arial"/>
              </a:rPr>
              <a:t>а</a:t>
            </a:r>
            <a:r>
              <a:rPr sz="999" b="1" spc="-15" dirty="0">
                <a:solidFill>
                  <a:srgbClr val="00303B"/>
                </a:solidFill>
                <a:latin typeface="Arial"/>
                <a:cs typeface="Arial"/>
              </a:rPr>
              <a:t>т</a:t>
            </a:r>
            <a:r>
              <a:rPr sz="999" b="1" dirty="0">
                <a:solidFill>
                  <a:srgbClr val="00303B"/>
                </a:solidFill>
                <a:latin typeface="Arial"/>
                <a:cs typeface="Arial"/>
              </a:rPr>
              <a:t>ив:</a:t>
            </a:r>
            <a:r>
              <a:rPr sz="999" b="1" spc="-3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9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20%</a:t>
            </a:r>
            <a:endParaRPr sz="999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0432" y="1209324"/>
            <a:ext cx="2642148" cy="483273"/>
          </a:xfrm>
          <a:prstGeom prst="rect">
            <a:avLst/>
          </a:prstGeom>
        </p:spPr>
        <p:txBody>
          <a:bodyPr vert="horz" wrap="square" lIns="0" tIns="13319" rIns="0" bIns="0" rtlCol="0">
            <a:spAutoFit/>
          </a:bodyPr>
          <a:lstStyle/>
          <a:p>
            <a:pPr marL="12685" defTabSz="913303">
              <a:spcBef>
                <a:spcPts val="105"/>
              </a:spcBef>
            </a:pPr>
            <a:r>
              <a:rPr sz="999" b="1" spc="-5" dirty="0">
                <a:solidFill>
                  <a:srgbClr val="00303B"/>
                </a:solidFill>
                <a:latin typeface="Arial"/>
                <a:cs typeface="Arial"/>
              </a:rPr>
              <a:t>Плательщик</a:t>
            </a:r>
            <a:r>
              <a:rPr sz="999" b="1" spc="-3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999" b="1" spc="5" dirty="0">
                <a:solidFill>
                  <a:srgbClr val="00303B"/>
                </a:solidFill>
                <a:latin typeface="Arial"/>
                <a:cs typeface="Arial"/>
              </a:rPr>
              <a:t>РОП:</a:t>
            </a:r>
            <a:r>
              <a:rPr sz="999" b="1" spc="-2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999" spc="-5" dirty="0">
                <a:solidFill>
                  <a:srgbClr val="DF4E39"/>
                </a:solidFill>
                <a:latin typeface="Microsoft Sans Serif"/>
                <a:cs typeface="Microsoft Sans Serif"/>
              </a:rPr>
              <a:t>производитель</a:t>
            </a:r>
            <a:r>
              <a:rPr sz="999" spc="-15" dirty="0">
                <a:solidFill>
                  <a:srgbClr val="DF4E39"/>
                </a:solidFill>
                <a:latin typeface="Microsoft Sans Serif"/>
                <a:cs typeface="Microsoft Sans Serif"/>
              </a:rPr>
              <a:t> </a:t>
            </a:r>
            <a:r>
              <a:rPr sz="999" spc="-20" dirty="0">
                <a:solidFill>
                  <a:srgbClr val="DF4E39"/>
                </a:solidFill>
                <a:latin typeface="Microsoft Sans Serif"/>
                <a:cs typeface="Microsoft Sans Serif"/>
              </a:rPr>
              <a:t>упаковки</a:t>
            </a:r>
            <a:endParaRPr sz="9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5" defTabSz="913303"/>
            <a:r>
              <a:rPr sz="999" b="1" spc="-5" dirty="0">
                <a:solidFill>
                  <a:srgbClr val="00303B"/>
                </a:solidFill>
                <a:latin typeface="Arial"/>
                <a:cs typeface="Arial"/>
              </a:rPr>
              <a:t>Ставка:</a:t>
            </a:r>
            <a:r>
              <a:rPr sz="999" b="1" spc="-2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999" dirty="0">
                <a:solidFill>
                  <a:srgbClr val="DF4E39"/>
                </a:solidFill>
                <a:latin typeface="Microsoft Sans Serif"/>
                <a:cs typeface="Microsoft Sans Serif"/>
              </a:rPr>
              <a:t>не </a:t>
            </a:r>
            <a:r>
              <a:rPr sz="999" spc="-10" dirty="0">
                <a:solidFill>
                  <a:srgbClr val="DF4E39"/>
                </a:solidFill>
                <a:latin typeface="Microsoft Sans Serif"/>
                <a:cs typeface="Microsoft Sans Serif"/>
              </a:rPr>
              <a:t>менее</a:t>
            </a:r>
            <a:r>
              <a:rPr sz="999" spc="-35" dirty="0">
                <a:solidFill>
                  <a:srgbClr val="DF4E39"/>
                </a:solidFill>
                <a:latin typeface="Microsoft Sans Serif"/>
                <a:cs typeface="Microsoft Sans Serif"/>
              </a:rPr>
              <a:t> </a:t>
            </a:r>
            <a:r>
              <a:rPr sz="999" spc="-5" dirty="0">
                <a:solidFill>
                  <a:srgbClr val="DF4E39"/>
                </a:solidFill>
                <a:latin typeface="Microsoft Sans Serif"/>
                <a:cs typeface="Microsoft Sans Serif"/>
              </a:rPr>
              <a:t>10</a:t>
            </a:r>
            <a:r>
              <a:rPr sz="999" spc="10" dirty="0">
                <a:solidFill>
                  <a:srgbClr val="DF4E39"/>
                </a:solidFill>
                <a:latin typeface="Microsoft Sans Serif"/>
                <a:cs typeface="Microsoft Sans Serif"/>
              </a:rPr>
              <a:t> </a:t>
            </a:r>
            <a:r>
              <a:rPr sz="999" spc="-5" dirty="0">
                <a:solidFill>
                  <a:srgbClr val="DF4E39"/>
                </a:solidFill>
                <a:latin typeface="Microsoft Sans Serif"/>
                <a:cs typeface="Microsoft Sans Serif"/>
              </a:rPr>
              <a:t>000</a:t>
            </a:r>
            <a:r>
              <a:rPr sz="999" spc="-35" dirty="0">
                <a:solidFill>
                  <a:srgbClr val="DF4E39"/>
                </a:solidFill>
                <a:latin typeface="Microsoft Sans Serif"/>
                <a:cs typeface="Microsoft Sans Serif"/>
              </a:rPr>
              <a:t> </a:t>
            </a:r>
            <a:r>
              <a:rPr sz="999" spc="-5" dirty="0">
                <a:solidFill>
                  <a:srgbClr val="DF4E39"/>
                </a:solidFill>
                <a:latin typeface="Microsoft Sans Serif"/>
                <a:cs typeface="Microsoft Sans Serif"/>
              </a:rPr>
              <a:t>руб/тн</a:t>
            </a:r>
            <a:endParaRPr sz="9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5" defTabSz="913303"/>
            <a:r>
              <a:rPr sz="999" b="1" spc="-5" dirty="0">
                <a:solidFill>
                  <a:srgbClr val="00303B"/>
                </a:solidFill>
                <a:latin typeface="Arial"/>
                <a:cs typeface="Arial"/>
              </a:rPr>
              <a:t>Н</a:t>
            </a:r>
            <a:r>
              <a:rPr sz="999" b="1" spc="5" dirty="0">
                <a:solidFill>
                  <a:srgbClr val="00303B"/>
                </a:solidFill>
                <a:latin typeface="Arial"/>
                <a:cs typeface="Arial"/>
              </a:rPr>
              <a:t>орм</a:t>
            </a:r>
            <a:r>
              <a:rPr sz="999" b="1" spc="-10" dirty="0">
                <a:solidFill>
                  <a:srgbClr val="00303B"/>
                </a:solidFill>
                <a:latin typeface="Arial"/>
                <a:cs typeface="Arial"/>
              </a:rPr>
              <a:t>а</a:t>
            </a:r>
            <a:r>
              <a:rPr sz="999" b="1" spc="-15" dirty="0">
                <a:solidFill>
                  <a:srgbClr val="00303B"/>
                </a:solidFill>
                <a:latin typeface="Arial"/>
                <a:cs typeface="Arial"/>
              </a:rPr>
              <a:t>т</a:t>
            </a:r>
            <a:r>
              <a:rPr sz="999" b="1" dirty="0">
                <a:solidFill>
                  <a:srgbClr val="00303B"/>
                </a:solidFill>
                <a:latin typeface="Arial"/>
                <a:cs typeface="Arial"/>
              </a:rPr>
              <a:t>ив:</a:t>
            </a:r>
            <a:r>
              <a:rPr sz="999" b="1" spc="-3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999" spc="-5" dirty="0">
                <a:solidFill>
                  <a:srgbClr val="DF4E39"/>
                </a:solidFill>
                <a:latin typeface="Microsoft Sans Serif"/>
                <a:cs typeface="Microsoft Sans Serif"/>
              </a:rPr>
              <a:t>100%</a:t>
            </a:r>
            <a:endParaRPr sz="999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665" y="1711320"/>
            <a:ext cx="3339787" cy="227026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5" defTabSz="913303">
              <a:spcBef>
                <a:spcPts val="95"/>
              </a:spcBef>
            </a:pPr>
            <a:r>
              <a:rPr sz="1398" b="1" spc="-20" dirty="0">
                <a:solidFill>
                  <a:srgbClr val="00303B"/>
                </a:solidFill>
                <a:latin typeface="Arial"/>
                <a:cs typeface="Arial"/>
              </a:rPr>
              <a:t>Преимущества</a:t>
            </a:r>
            <a:r>
              <a:rPr sz="1398" b="1" spc="7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15" dirty="0">
                <a:solidFill>
                  <a:srgbClr val="00303B"/>
                </a:solidFill>
                <a:latin typeface="Arial"/>
                <a:cs typeface="Arial"/>
              </a:rPr>
              <a:t>товаропроизводителя</a:t>
            </a:r>
            <a:endParaRPr sz="1398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857" y="3126436"/>
            <a:ext cx="249628" cy="2526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666" y="3118901"/>
            <a:ext cx="3582692" cy="227026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5" defTabSz="913303">
              <a:spcBef>
                <a:spcPts val="95"/>
              </a:spcBef>
            </a:pPr>
            <a:r>
              <a:rPr sz="1398" b="1" spc="-20" dirty="0">
                <a:solidFill>
                  <a:srgbClr val="00303B"/>
                </a:solidFill>
                <a:latin typeface="Arial"/>
                <a:cs typeface="Arial"/>
              </a:rPr>
              <a:t>Преимущества</a:t>
            </a:r>
            <a:r>
              <a:rPr sz="1398" b="1" spc="114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20" dirty="0">
                <a:solidFill>
                  <a:srgbClr val="00303B"/>
                </a:solidFill>
                <a:latin typeface="Arial"/>
                <a:cs typeface="Arial"/>
              </a:rPr>
              <a:t>производителя</a:t>
            </a:r>
            <a:r>
              <a:rPr sz="1398" b="1" spc="12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20" dirty="0">
                <a:solidFill>
                  <a:srgbClr val="00303B"/>
                </a:solidFill>
                <a:latin typeface="Arial"/>
                <a:cs typeface="Arial"/>
              </a:rPr>
              <a:t>упаковки</a:t>
            </a:r>
            <a:endParaRPr sz="1398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9025" y="1716953"/>
            <a:ext cx="249628" cy="25267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37689" y="1711320"/>
            <a:ext cx="3582057" cy="227026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5" defTabSz="913303">
              <a:spcBef>
                <a:spcPts val="95"/>
              </a:spcBef>
            </a:pPr>
            <a:r>
              <a:rPr sz="1398" b="1" spc="-20" dirty="0">
                <a:solidFill>
                  <a:srgbClr val="00303B"/>
                </a:solidFill>
                <a:latin typeface="Arial"/>
                <a:cs typeface="Arial"/>
              </a:rPr>
              <a:t>Преимущества</a:t>
            </a:r>
            <a:r>
              <a:rPr sz="1398" b="1" spc="1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20" dirty="0">
                <a:solidFill>
                  <a:srgbClr val="00303B"/>
                </a:solidFill>
                <a:latin typeface="Arial"/>
                <a:cs typeface="Arial"/>
              </a:rPr>
              <a:t>производителя</a:t>
            </a:r>
            <a:r>
              <a:rPr sz="1398" b="1" spc="12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398" b="1" spc="-20" dirty="0">
                <a:solidFill>
                  <a:srgbClr val="00303B"/>
                </a:solidFill>
                <a:latin typeface="Arial"/>
                <a:cs typeface="Arial"/>
              </a:rPr>
              <a:t>упаковки</a:t>
            </a:r>
            <a:endParaRPr sz="139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665" y="2018154"/>
            <a:ext cx="1895674" cy="1051532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241010" marR="174415" indent="-228960" defTabSz="913303">
              <a:spcBef>
                <a:spcPts val="95"/>
              </a:spcBef>
              <a:buFontTx/>
              <a:buAutoNum type="arabicPeriod"/>
              <a:tabLst>
                <a:tab pos="241010" algn="l"/>
                <a:tab pos="241645" algn="l"/>
              </a:tabLst>
            </a:pPr>
            <a:r>
              <a:rPr sz="799" b="1" spc="-15" dirty="0">
                <a:solidFill>
                  <a:srgbClr val="00303B"/>
                </a:solidFill>
                <a:latin typeface="Arial"/>
                <a:cs typeface="Arial"/>
              </a:rPr>
              <a:t>Понижающий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15" dirty="0">
                <a:solidFill>
                  <a:srgbClr val="00303B"/>
                </a:solidFill>
                <a:latin typeface="Arial"/>
                <a:cs typeface="Arial"/>
              </a:rPr>
              <a:t>коэффициент 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(отсутствие</a:t>
            </a:r>
            <a:r>
              <a:rPr sz="799" spc="10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экосбора</a:t>
            </a:r>
            <a:r>
              <a:rPr sz="799" spc="114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на</a:t>
            </a:r>
            <a:r>
              <a:rPr sz="799" spc="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30" dirty="0">
                <a:solidFill>
                  <a:srgbClr val="00303B"/>
                </a:solidFill>
                <a:latin typeface="Microsoft Sans Serif"/>
                <a:cs typeface="Microsoft Sans Serif"/>
              </a:rPr>
              <a:t>объем </a:t>
            </a:r>
            <a:r>
              <a:rPr sz="799" spc="-19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вовлеченных</a:t>
            </a:r>
            <a:r>
              <a:rPr sz="799" spc="10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ВМР)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41010" marR="5074" indent="-228960" defTabSz="913303">
              <a:spcBef>
                <a:spcPts val="409"/>
              </a:spcBef>
              <a:buFontTx/>
              <a:buAutoNum type="arabicPeriod"/>
              <a:tabLst>
                <a:tab pos="241010" algn="l"/>
                <a:tab pos="241645" algn="l"/>
              </a:tabLst>
            </a:pP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Создание</a:t>
            </a:r>
            <a:r>
              <a:rPr sz="799" b="1" spc="5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экобренда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,</a:t>
            </a:r>
            <a:r>
              <a:rPr sz="799" spc="6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повышение </a:t>
            </a:r>
            <a:r>
              <a:rPr sz="799" spc="-19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лояльности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существующих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потребителей</a:t>
            </a:r>
            <a:r>
              <a:rPr sz="799" spc="19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и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привлечение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новых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клиентов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за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счёт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экоответвенных</a:t>
            </a:r>
            <a:r>
              <a:rPr sz="799" spc="10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слоев</a:t>
            </a:r>
            <a:r>
              <a:rPr sz="799" spc="8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населения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12633" y="1984845"/>
            <a:ext cx="2398609" cy="1038212"/>
            <a:chOff x="2109597" y="1987295"/>
            <a:chExt cx="2401570" cy="1039494"/>
          </a:xfrm>
        </p:grpSpPr>
        <p:sp>
          <p:nvSpPr>
            <p:cNvPr id="11" name="object 11"/>
            <p:cNvSpPr/>
            <p:nvPr/>
          </p:nvSpPr>
          <p:spPr>
            <a:xfrm>
              <a:off x="2114169" y="1991867"/>
              <a:ext cx="2392680" cy="1030605"/>
            </a:xfrm>
            <a:custGeom>
              <a:avLst/>
              <a:gdLst/>
              <a:ahLst/>
              <a:cxnLst/>
              <a:rect l="l" t="t" r="r" b="b"/>
              <a:pathLst>
                <a:path w="2392679" h="1030605">
                  <a:moveTo>
                    <a:pt x="2392298" y="0"/>
                  </a:moveTo>
                  <a:lnTo>
                    <a:pt x="246506" y="0"/>
                  </a:lnTo>
                  <a:lnTo>
                    <a:pt x="246506" y="171704"/>
                  </a:lnTo>
                  <a:lnTo>
                    <a:pt x="0" y="130556"/>
                  </a:lnTo>
                  <a:lnTo>
                    <a:pt x="246506" y="429260"/>
                  </a:lnTo>
                  <a:lnTo>
                    <a:pt x="246506" y="1030224"/>
                  </a:lnTo>
                  <a:lnTo>
                    <a:pt x="2392298" y="1030224"/>
                  </a:lnTo>
                  <a:lnTo>
                    <a:pt x="239229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defTabSz="913303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114169" y="1991867"/>
              <a:ext cx="2392680" cy="1030605"/>
            </a:xfrm>
            <a:custGeom>
              <a:avLst/>
              <a:gdLst/>
              <a:ahLst/>
              <a:cxnLst/>
              <a:rect l="l" t="t" r="r" b="b"/>
              <a:pathLst>
                <a:path w="2392679" h="1030605">
                  <a:moveTo>
                    <a:pt x="246506" y="0"/>
                  </a:moveTo>
                  <a:lnTo>
                    <a:pt x="604138" y="0"/>
                  </a:lnTo>
                  <a:lnTo>
                    <a:pt x="1140586" y="0"/>
                  </a:lnTo>
                  <a:lnTo>
                    <a:pt x="2392298" y="0"/>
                  </a:lnTo>
                  <a:lnTo>
                    <a:pt x="2392298" y="171704"/>
                  </a:lnTo>
                  <a:lnTo>
                    <a:pt x="2392298" y="429260"/>
                  </a:lnTo>
                  <a:lnTo>
                    <a:pt x="2392298" y="1030224"/>
                  </a:lnTo>
                  <a:lnTo>
                    <a:pt x="1140586" y="1030224"/>
                  </a:lnTo>
                  <a:lnTo>
                    <a:pt x="604138" y="1030224"/>
                  </a:lnTo>
                  <a:lnTo>
                    <a:pt x="246506" y="1030224"/>
                  </a:lnTo>
                  <a:lnTo>
                    <a:pt x="246506" y="429260"/>
                  </a:lnTo>
                  <a:lnTo>
                    <a:pt x="0" y="130556"/>
                  </a:lnTo>
                  <a:lnTo>
                    <a:pt x="246506" y="171704"/>
                  </a:lnTo>
                  <a:lnTo>
                    <a:pt x="246506" y="0"/>
                  </a:lnTo>
                  <a:close/>
                </a:path>
              </a:pathLst>
            </a:custGeom>
            <a:ln w="9144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913303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23145" y="1968787"/>
            <a:ext cx="2002223" cy="1012210"/>
          </a:xfrm>
          <a:prstGeom prst="rect">
            <a:avLst/>
          </a:prstGeom>
        </p:spPr>
        <p:txBody>
          <a:bodyPr vert="horz" wrap="square" lIns="0" tIns="64689" rIns="0" bIns="0" rtlCol="0">
            <a:spAutoFit/>
          </a:bodyPr>
          <a:lstStyle/>
          <a:p>
            <a:pPr marL="12685" defTabSz="913303">
              <a:spcBef>
                <a:spcPts val="508"/>
              </a:spcBef>
            </a:pP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ПРИМЕР</a:t>
            </a:r>
            <a:endParaRPr sz="799">
              <a:solidFill>
                <a:prstClr val="black"/>
              </a:solidFill>
              <a:latin typeface="Arial"/>
              <a:cs typeface="Arial"/>
            </a:endParaRPr>
          </a:p>
          <a:p>
            <a:pPr marL="12685" marR="971018" defTabSz="913303">
              <a:lnSpc>
                <a:spcPts val="1368"/>
              </a:lnSpc>
              <a:spcBef>
                <a:spcPts val="110"/>
              </a:spcBef>
            </a:pP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Объем</a:t>
            </a:r>
            <a:r>
              <a:rPr sz="799" spc="7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выпуска:</a:t>
            </a:r>
            <a:r>
              <a:rPr sz="799" spc="114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100т </a:t>
            </a:r>
            <a:r>
              <a:rPr sz="799" spc="-19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Объем</a:t>
            </a:r>
            <a:r>
              <a:rPr sz="799" spc="9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ВМР:</a:t>
            </a:r>
            <a:r>
              <a:rPr sz="799" spc="3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20т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5" defTabSz="913303">
              <a:spcBef>
                <a:spcPts val="270"/>
              </a:spcBef>
            </a:pP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РОП</a:t>
            </a:r>
            <a:r>
              <a:rPr sz="799" spc="2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=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100т</a:t>
            </a:r>
            <a:r>
              <a:rPr sz="799" spc="6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*20%</a:t>
            </a:r>
            <a:r>
              <a:rPr sz="799" spc="5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*3</a:t>
            </a:r>
            <a:r>
              <a:rPr sz="799" spc="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844р=</a:t>
            </a:r>
            <a:r>
              <a:rPr sz="799" spc="8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76.880руб</a:t>
            </a:r>
            <a:endParaRPr sz="799">
              <a:solidFill>
                <a:prstClr val="black"/>
              </a:solidFill>
              <a:latin typeface="Arial"/>
              <a:cs typeface="Arial"/>
            </a:endParaRPr>
          </a:p>
          <a:p>
            <a:pPr marL="12685" defTabSz="913303">
              <a:spcBef>
                <a:spcPts val="409"/>
              </a:spcBef>
            </a:pP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РОП</a:t>
            </a:r>
            <a:r>
              <a:rPr sz="799" spc="2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+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коэфф</a:t>
            </a:r>
            <a:r>
              <a:rPr sz="799" spc="114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=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(100т</a:t>
            </a:r>
            <a:r>
              <a:rPr sz="799" spc="6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204" dirty="0">
                <a:solidFill>
                  <a:srgbClr val="00303B"/>
                </a:solidFill>
                <a:latin typeface="Microsoft Sans Serif"/>
                <a:cs typeface="Microsoft Sans Serif"/>
              </a:rPr>
              <a:t>–</a:t>
            </a:r>
            <a:r>
              <a:rPr sz="799" spc="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20т)</a:t>
            </a:r>
            <a:r>
              <a:rPr sz="799" spc="4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*20%</a:t>
            </a:r>
            <a:r>
              <a:rPr sz="799" spc="3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*</a:t>
            </a:r>
            <a:r>
              <a:rPr sz="799" spc="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3844р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5" defTabSz="913303"/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=</a:t>
            </a:r>
            <a:r>
              <a:rPr sz="799" spc="-3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61.500руб</a:t>
            </a:r>
            <a:endParaRPr sz="7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666" y="3432763"/>
            <a:ext cx="3894092" cy="1097979"/>
          </a:xfrm>
          <a:prstGeom prst="rect">
            <a:avLst/>
          </a:prstGeom>
        </p:spPr>
        <p:txBody>
          <a:bodyPr vert="horz" wrap="square" lIns="0" tIns="11416" rIns="0" bIns="0" rtlCol="0">
            <a:spAutoFit/>
          </a:bodyPr>
          <a:lstStyle/>
          <a:p>
            <a:pPr marL="241010" marR="36152" indent="-228960" defTabSz="913303">
              <a:spcBef>
                <a:spcPts val="90"/>
              </a:spcBef>
              <a:buFontTx/>
              <a:buAutoNum type="arabicPeriod"/>
              <a:tabLst>
                <a:tab pos="241010" algn="l"/>
                <a:tab pos="241645" algn="l"/>
              </a:tabLst>
            </a:pPr>
            <a:r>
              <a:rPr sz="799" b="1" spc="-15" dirty="0">
                <a:solidFill>
                  <a:srgbClr val="00303B"/>
                </a:solidFill>
                <a:latin typeface="Arial"/>
                <a:cs typeface="Arial"/>
              </a:rPr>
              <a:t>Возможность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15" dirty="0">
                <a:solidFill>
                  <a:srgbClr val="00303B"/>
                </a:solidFill>
                <a:latin typeface="Arial"/>
                <a:cs typeface="Arial"/>
              </a:rPr>
              <a:t>монетизации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пунктов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1-2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(выше)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своих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потребителей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(рост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ст-ти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процессинга,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увеличение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% </a:t>
            </a:r>
            <a:r>
              <a:rPr sz="799" spc="-30" dirty="0">
                <a:solidFill>
                  <a:srgbClr val="00303B"/>
                </a:solidFill>
                <a:latin typeface="Microsoft Sans Serif"/>
                <a:cs typeface="Microsoft Sans Serif"/>
              </a:rPr>
              <a:t>брака,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более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частое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обслуживание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dirty="0">
                <a:solidFill>
                  <a:srgbClr val="00303B"/>
                </a:solidFill>
                <a:latin typeface="Microsoft Sans Serif"/>
                <a:cs typeface="Microsoft Sans Serif"/>
              </a:rPr>
              <a:t>ТПА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и </a:t>
            </a:r>
            <a:r>
              <a:rPr sz="799" spc="-20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др.)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41010" marR="101478" indent="-228960" defTabSz="913303">
              <a:spcBef>
                <a:spcPts val="409"/>
              </a:spcBef>
              <a:buFontTx/>
              <a:buAutoNum type="arabicPeriod"/>
              <a:tabLst>
                <a:tab pos="241010" algn="l"/>
                <a:tab pos="241645" algn="l"/>
              </a:tabLst>
            </a:pP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Создание</a:t>
            </a:r>
            <a:r>
              <a:rPr sz="799" b="1" spc="-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клиентской</a:t>
            </a:r>
            <a:r>
              <a:rPr sz="799" b="1" spc="-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15" dirty="0">
                <a:solidFill>
                  <a:srgbClr val="00303B"/>
                </a:solidFill>
                <a:latin typeface="Arial"/>
                <a:cs typeface="Arial"/>
              </a:rPr>
              <a:t>базы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,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готовой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 платить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за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втор.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30" dirty="0">
                <a:solidFill>
                  <a:srgbClr val="00303B"/>
                </a:solidFill>
                <a:latin typeface="Microsoft Sans Serif"/>
                <a:cs typeface="Microsoft Sans Serif"/>
              </a:rPr>
              <a:t>контент.</a:t>
            </a:r>
            <a:r>
              <a:rPr sz="799" spc="15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При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переходе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ответственности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 в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2024г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клиентская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30" dirty="0">
                <a:solidFill>
                  <a:srgbClr val="00303B"/>
                </a:solidFill>
                <a:latin typeface="Microsoft Sans Serif"/>
                <a:cs typeface="Microsoft Sans Serif"/>
              </a:rPr>
              <a:t>база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сохраняется,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при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этом </a:t>
            </a:r>
            <a:r>
              <a:rPr sz="799" spc="-20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преференции</a:t>
            </a:r>
            <a:r>
              <a:rPr sz="799" spc="10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за</a:t>
            </a:r>
            <a:r>
              <a:rPr sz="799" spc="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вовлечение</a:t>
            </a:r>
            <a:r>
              <a:rPr sz="799" spc="1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переходят</a:t>
            </a:r>
            <a:r>
              <a:rPr sz="799" spc="114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производителю</a:t>
            </a:r>
            <a:r>
              <a:rPr sz="799" spc="15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30" dirty="0">
                <a:solidFill>
                  <a:srgbClr val="00303B"/>
                </a:solidFill>
                <a:latin typeface="Microsoft Sans Serif"/>
                <a:cs typeface="Microsoft Sans Serif"/>
              </a:rPr>
              <a:t>упаковки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41010" marR="5074" indent="-228960" defTabSz="913303">
              <a:spcBef>
                <a:spcPts val="409"/>
              </a:spcBef>
              <a:buFontTx/>
              <a:buAutoNum type="arabicPeriod"/>
              <a:tabLst>
                <a:tab pos="241010" algn="l"/>
                <a:tab pos="241645" algn="l"/>
              </a:tabLst>
            </a:pPr>
            <a:r>
              <a:rPr sz="799" b="1" spc="-15" dirty="0">
                <a:solidFill>
                  <a:srgbClr val="00303B"/>
                </a:solidFill>
                <a:latin typeface="Arial"/>
                <a:cs typeface="Arial"/>
              </a:rPr>
              <a:t>Развитие</a:t>
            </a:r>
            <a:r>
              <a:rPr sz="799" b="1" spc="19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компетенций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по работе</a:t>
            </a:r>
            <a:r>
              <a:rPr sz="799" spc="18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dirty="0">
                <a:solidFill>
                  <a:srgbClr val="00303B"/>
                </a:solidFill>
                <a:latin typeface="Microsoft Sans Serif"/>
                <a:cs typeface="Microsoft Sans Serif"/>
              </a:rPr>
              <a:t>со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вторичными</a:t>
            </a:r>
            <a:r>
              <a:rPr sz="799" spc="17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полимерами,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налаживание</a:t>
            </a:r>
            <a:r>
              <a:rPr sz="799" spc="114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партнёрских</a:t>
            </a:r>
            <a:r>
              <a:rPr sz="799" spc="1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связей</a:t>
            </a:r>
            <a:r>
              <a:rPr sz="799" spc="9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с</a:t>
            </a:r>
            <a:r>
              <a:rPr sz="799" spc="3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поставщиками</a:t>
            </a:r>
            <a:r>
              <a:rPr sz="799" spc="114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при</a:t>
            </a:r>
            <a:r>
              <a:rPr sz="799" spc="4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нулевых</a:t>
            </a:r>
            <a:r>
              <a:rPr sz="799" spc="12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инвестициях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03283" y="2089110"/>
            <a:ext cx="1775172" cy="929128"/>
          </a:xfrm>
          <a:prstGeom prst="rect">
            <a:avLst/>
          </a:prstGeom>
        </p:spPr>
        <p:txBody>
          <a:bodyPr vert="horz" wrap="square" lIns="0" tIns="11416" rIns="0" bIns="0" rtlCol="0">
            <a:spAutoFit/>
          </a:bodyPr>
          <a:lstStyle/>
          <a:p>
            <a:pPr marL="241010" marR="53276" indent="-228960" defTabSz="913303">
              <a:spcBef>
                <a:spcPts val="90"/>
              </a:spcBef>
              <a:buFontTx/>
              <a:buAutoNum type="arabicPeriod"/>
              <a:tabLst>
                <a:tab pos="241010" algn="l"/>
                <a:tab pos="241645" algn="l"/>
              </a:tabLst>
            </a:pP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Понижающий</a:t>
            </a:r>
            <a:r>
              <a:rPr sz="799" b="1" spc="5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15" dirty="0">
                <a:solidFill>
                  <a:srgbClr val="00303B"/>
                </a:solidFill>
                <a:latin typeface="Arial"/>
                <a:cs typeface="Arial"/>
              </a:rPr>
              <a:t>коэффициент 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(отсутствие</a:t>
            </a:r>
            <a:r>
              <a:rPr sz="799" spc="10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экосбора</a:t>
            </a:r>
            <a:r>
              <a:rPr sz="799" spc="114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на</a:t>
            </a:r>
            <a:r>
              <a:rPr sz="799" spc="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30" dirty="0">
                <a:solidFill>
                  <a:srgbClr val="00303B"/>
                </a:solidFill>
                <a:latin typeface="Microsoft Sans Serif"/>
                <a:cs typeface="Microsoft Sans Serif"/>
              </a:rPr>
              <a:t>объем </a:t>
            </a:r>
            <a:r>
              <a:rPr sz="799" spc="-19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вовлеченных</a:t>
            </a:r>
            <a:r>
              <a:rPr sz="799" spc="10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ВМР)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41010" marR="5074" indent="-228960" defTabSz="913303">
              <a:spcBef>
                <a:spcPts val="409"/>
              </a:spcBef>
              <a:buFontTx/>
              <a:buAutoNum type="arabicPeriod"/>
              <a:tabLst>
                <a:tab pos="241010" algn="l"/>
                <a:tab pos="241645" algn="l"/>
              </a:tabLst>
            </a:pPr>
            <a:r>
              <a:rPr sz="799" b="1" spc="-15" dirty="0">
                <a:solidFill>
                  <a:srgbClr val="00303B"/>
                </a:solidFill>
                <a:latin typeface="Arial"/>
                <a:cs typeface="Arial"/>
              </a:rPr>
              <a:t>Возможность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15" dirty="0">
                <a:solidFill>
                  <a:srgbClr val="00303B"/>
                </a:solidFill>
                <a:latin typeface="Arial"/>
                <a:cs typeface="Arial"/>
              </a:rPr>
              <a:t>монетизации 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премиального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спроса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компаний, </a:t>
            </a:r>
            <a:r>
              <a:rPr sz="799" spc="-20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готовых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переплачивать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за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 экобренды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03283" y="3215987"/>
            <a:ext cx="3372765" cy="257188"/>
          </a:xfrm>
          <a:prstGeom prst="rect">
            <a:avLst/>
          </a:prstGeom>
        </p:spPr>
        <p:txBody>
          <a:bodyPr vert="horz" wrap="square" lIns="0" tIns="11416" rIns="0" bIns="0" rtlCol="0">
            <a:spAutoFit/>
          </a:bodyPr>
          <a:lstStyle/>
          <a:p>
            <a:pPr marL="241010" marR="5074" indent="-228960" defTabSz="913303">
              <a:spcBef>
                <a:spcPts val="90"/>
              </a:spcBef>
              <a:tabLst>
                <a:tab pos="241010" algn="l"/>
              </a:tabLst>
            </a:pP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3.	Накопленный</a:t>
            </a:r>
            <a:r>
              <a:rPr sz="799" b="1" spc="10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опыт</a:t>
            </a:r>
            <a:r>
              <a:rPr sz="799" b="1" spc="3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15" dirty="0">
                <a:solidFill>
                  <a:srgbClr val="00303B"/>
                </a:solidFill>
                <a:latin typeface="Arial"/>
                <a:cs typeface="Arial"/>
              </a:rPr>
              <a:t>работы</a:t>
            </a:r>
            <a:r>
              <a:rPr sz="799" b="1" spc="7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5" dirty="0">
                <a:solidFill>
                  <a:srgbClr val="00303B"/>
                </a:solidFill>
                <a:latin typeface="Arial"/>
                <a:cs typeface="Arial"/>
              </a:rPr>
              <a:t>на</a:t>
            </a:r>
            <a:r>
              <a:rPr sz="799" b="1" spc="3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5" dirty="0">
                <a:solidFill>
                  <a:srgbClr val="00303B"/>
                </a:solidFill>
                <a:latin typeface="Arial"/>
                <a:cs typeface="Arial"/>
              </a:rPr>
              <a:t>рынке</a:t>
            </a:r>
            <a:r>
              <a:rPr sz="799" b="1" spc="2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5" dirty="0">
                <a:solidFill>
                  <a:srgbClr val="00303B"/>
                </a:solidFill>
                <a:latin typeface="Arial"/>
                <a:cs typeface="Arial"/>
              </a:rPr>
              <a:t>ВМР</a:t>
            </a:r>
            <a:r>
              <a:rPr sz="799" b="1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spc="-55" dirty="0">
                <a:solidFill>
                  <a:srgbClr val="00303B"/>
                </a:solidFill>
                <a:latin typeface="Microsoft Sans Serif"/>
                <a:cs typeface="Microsoft Sans Serif"/>
              </a:rPr>
              <a:t>к</a:t>
            </a:r>
            <a:r>
              <a:rPr sz="799" spc="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моменту</a:t>
            </a:r>
            <a:r>
              <a:rPr sz="799" spc="10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перехода </a:t>
            </a:r>
            <a:r>
              <a:rPr sz="799" spc="-19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ответственности</a:t>
            </a:r>
            <a:r>
              <a:rPr sz="799" spc="13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по</a:t>
            </a:r>
            <a:r>
              <a:rPr sz="799" spc="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уплате</a:t>
            </a:r>
            <a:r>
              <a:rPr sz="799" spc="8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РОП: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2849" y="3511279"/>
            <a:ext cx="3557957" cy="1029968"/>
          </a:xfrm>
          <a:prstGeom prst="rect">
            <a:avLst/>
          </a:prstGeom>
        </p:spPr>
        <p:txBody>
          <a:bodyPr vert="horz" wrap="square" lIns="0" tIns="11416" rIns="0" bIns="0" rtlCol="0">
            <a:spAutoFit/>
          </a:bodyPr>
          <a:lstStyle/>
          <a:p>
            <a:pPr marL="152217" indent="-140167" defTabSz="913303">
              <a:spcBef>
                <a:spcPts val="90"/>
              </a:spcBef>
              <a:buFontTx/>
              <a:buChar char="•"/>
              <a:tabLst>
                <a:tab pos="152851" algn="l"/>
              </a:tabLst>
            </a:pP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Репутация</a:t>
            </a:r>
            <a:r>
              <a:rPr sz="799" spc="15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стратегического</a:t>
            </a:r>
            <a:r>
              <a:rPr sz="799" spc="114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партнера</a:t>
            </a:r>
            <a:r>
              <a:rPr sz="799" spc="114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для</a:t>
            </a:r>
            <a:r>
              <a:rPr sz="799" spc="2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клиентов</a:t>
            </a:r>
            <a:r>
              <a:rPr sz="799" spc="13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r>
              <a:rPr sz="799" spc="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наличие</a:t>
            </a:r>
            <a:r>
              <a:rPr sz="799" spc="9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партнера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52217" defTabSz="913303"/>
            <a:r>
              <a:rPr sz="799" dirty="0">
                <a:solidFill>
                  <a:srgbClr val="00303B"/>
                </a:solidFill>
                <a:latin typeface="Microsoft Sans Serif"/>
                <a:cs typeface="Microsoft Sans Serif"/>
              </a:rPr>
              <a:t>со</a:t>
            </a:r>
            <a:r>
              <a:rPr sz="799" spc="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стороны</a:t>
            </a:r>
            <a:r>
              <a:rPr sz="799" spc="10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обеспечения</a:t>
            </a:r>
            <a:r>
              <a:rPr sz="799" spc="12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вторичным</a:t>
            </a:r>
            <a:r>
              <a:rPr sz="799" spc="12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продуктом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52217" marR="507390" indent="-140167" defTabSz="913303">
              <a:spcBef>
                <a:spcPts val="409"/>
              </a:spcBef>
              <a:buFontTx/>
              <a:buChar char="•"/>
              <a:tabLst>
                <a:tab pos="152851" algn="l"/>
              </a:tabLst>
            </a:pP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Опыт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работы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на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вторичном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сырье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для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различных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сегментов, </a:t>
            </a:r>
            <a:r>
              <a:rPr sz="799" spc="-20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типоразмеров</a:t>
            </a:r>
            <a:r>
              <a:rPr sz="799" spc="13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r>
              <a:rPr sz="799" spc="2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цветов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52217" indent="-140167" defTabSz="913303">
              <a:spcBef>
                <a:spcPts val="385"/>
              </a:spcBef>
              <a:buFontTx/>
              <a:buChar char="•"/>
              <a:tabLst>
                <a:tab pos="152851" algn="l"/>
              </a:tabLst>
            </a:pP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Умение</a:t>
            </a:r>
            <a:r>
              <a:rPr sz="799" spc="8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вести</a:t>
            </a:r>
            <a:r>
              <a:rPr sz="799" spc="6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30" dirty="0">
                <a:solidFill>
                  <a:srgbClr val="00303B"/>
                </a:solidFill>
                <a:latin typeface="Microsoft Sans Serif"/>
                <a:cs typeface="Microsoft Sans Serif"/>
              </a:rPr>
              <a:t>учёт</a:t>
            </a:r>
            <a:r>
              <a:rPr sz="799" spc="12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вовлеченных</a:t>
            </a:r>
            <a:r>
              <a:rPr sz="799" spc="1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ВМР</a:t>
            </a:r>
            <a:r>
              <a:rPr sz="799" spc="5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r>
              <a:rPr sz="799" spc="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обеспечивать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52217" defTabSz="913303">
              <a:spcBef>
                <a:spcPts val="5"/>
              </a:spcBef>
            </a:pP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прослеживаемость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52217" indent="-140167" defTabSz="913303">
              <a:spcBef>
                <a:spcPts val="405"/>
              </a:spcBef>
              <a:buFontTx/>
              <a:buChar char="•"/>
              <a:tabLst>
                <a:tab pos="152851" algn="l"/>
              </a:tabLst>
            </a:pP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Наличие</a:t>
            </a:r>
            <a:r>
              <a:rPr sz="799" spc="12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документации</a:t>
            </a:r>
            <a:r>
              <a:rPr sz="799" spc="114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по</a:t>
            </a:r>
            <a:r>
              <a:rPr sz="799" spc="3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применению</a:t>
            </a:r>
            <a:r>
              <a:rPr sz="799" spc="13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ВМР</a:t>
            </a:r>
            <a:r>
              <a:rPr sz="799" spc="5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в</a:t>
            </a:r>
            <a:r>
              <a:rPr sz="799" spc="3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0" dirty="0">
                <a:solidFill>
                  <a:srgbClr val="00303B"/>
                </a:solidFill>
                <a:latin typeface="Microsoft Sans Serif"/>
                <a:cs typeface="Microsoft Sans Serif"/>
              </a:rPr>
              <a:t>пищевой</a:t>
            </a:r>
            <a:r>
              <a:rPr sz="799" spc="14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30" dirty="0">
                <a:solidFill>
                  <a:srgbClr val="00303B"/>
                </a:solidFill>
                <a:latin typeface="Microsoft Sans Serif"/>
                <a:cs typeface="Microsoft Sans Serif"/>
              </a:rPr>
              <a:t>упаковке</a:t>
            </a:r>
            <a:r>
              <a:rPr sz="799" spc="12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и</a:t>
            </a:r>
            <a:r>
              <a:rPr sz="799" spc="3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др.</a:t>
            </a:r>
            <a:endParaRPr sz="799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35203" y="2000066"/>
            <a:ext cx="2609169" cy="1059777"/>
            <a:chOff x="6437503" y="2002535"/>
            <a:chExt cx="2612390" cy="1061085"/>
          </a:xfrm>
        </p:grpSpPr>
        <p:sp>
          <p:nvSpPr>
            <p:cNvPr id="19" name="object 19"/>
            <p:cNvSpPr/>
            <p:nvPr/>
          </p:nvSpPr>
          <p:spPr>
            <a:xfrm>
              <a:off x="6443942" y="2006853"/>
              <a:ext cx="2601595" cy="1051560"/>
            </a:xfrm>
            <a:custGeom>
              <a:avLst/>
              <a:gdLst/>
              <a:ahLst/>
              <a:cxnLst/>
              <a:rect l="l" t="t" r="r" b="b"/>
              <a:pathLst>
                <a:path w="2601595" h="1051560">
                  <a:moveTo>
                    <a:pt x="90360" y="170180"/>
                  </a:moveTo>
                  <a:lnTo>
                    <a:pt x="0" y="170180"/>
                  </a:lnTo>
                  <a:lnTo>
                    <a:pt x="0" y="175260"/>
                  </a:lnTo>
                  <a:lnTo>
                    <a:pt x="90360" y="175260"/>
                  </a:lnTo>
                  <a:lnTo>
                    <a:pt x="90360" y="170180"/>
                  </a:lnTo>
                  <a:close/>
                </a:path>
                <a:path w="2601595" h="1051560">
                  <a:moveTo>
                    <a:pt x="2600998" y="0"/>
                  </a:moveTo>
                  <a:lnTo>
                    <a:pt x="186982" y="0"/>
                  </a:lnTo>
                  <a:lnTo>
                    <a:pt x="186982" y="170180"/>
                  </a:lnTo>
                  <a:lnTo>
                    <a:pt x="186982" y="175260"/>
                  </a:lnTo>
                  <a:lnTo>
                    <a:pt x="94297" y="175260"/>
                  </a:lnTo>
                  <a:lnTo>
                    <a:pt x="94297" y="438150"/>
                  </a:lnTo>
                  <a:lnTo>
                    <a:pt x="186982" y="438150"/>
                  </a:lnTo>
                  <a:lnTo>
                    <a:pt x="186982" y="1051560"/>
                  </a:lnTo>
                  <a:lnTo>
                    <a:pt x="2600998" y="1051560"/>
                  </a:lnTo>
                  <a:lnTo>
                    <a:pt x="2600998" y="438150"/>
                  </a:lnTo>
                  <a:lnTo>
                    <a:pt x="2600998" y="175260"/>
                  </a:lnTo>
                  <a:lnTo>
                    <a:pt x="2600998" y="170180"/>
                  </a:lnTo>
                  <a:lnTo>
                    <a:pt x="260099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defTabSz="913303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442075" y="2007107"/>
              <a:ext cx="2602865" cy="1051560"/>
            </a:xfrm>
            <a:custGeom>
              <a:avLst/>
              <a:gdLst/>
              <a:ahLst/>
              <a:cxnLst/>
              <a:rect l="l" t="t" r="r" b="b"/>
              <a:pathLst>
                <a:path w="2602865" h="1051560">
                  <a:moveTo>
                    <a:pt x="188849" y="0"/>
                  </a:moveTo>
                  <a:lnTo>
                    <a:pt x="591184" y="0"/>
                  </a:lnTo>
                  <a:lnTo>
                    <a:pt x="1194689" y="0"/>
                  </a:lnTo>
                  <a:lnTo>
                    <a:pt x="2602865" y="0"/>
                  </a:lnTo>
                  <a:lnTo>
                    <a:pt x="2602865" y="175260"/>
                  </a:lnTo>
                  <a:lnTo>
                    <a:pt x="2602865" y="438150"/>
                  </a:lnTo>
                  <a:lnTo>
                    <a:pt x="2602865" y="1051560"/>
                  </a:lnTo>
                  <a:lnTo>
                    <a:pt x="1194689" y="1051560"/>
                  </a:lnTo>
                  <a:lnTo>
                    <a:pt x="591184" y="1051560"/>
                  </a:lnTo>
                  <a:lnTo>
                    <a:pt x="188849" y="1051560"/>
                  </a:lnTo>
                  <a:lnTo>
                    <a:pt x="188849" y="438150"/>
                  </a:lnTo>
                  <a:lnTo>
                    <a:pt x="0" y="169799"/>
                  </a:lnTo>
                  <a:lnTo>
                    <a:pt x="188849" y="175260"/>
                  </a:lnTo>
                  <a:lnTo>
                    <a:pt x="188849" y="0"/>
                  </a:lnTo>
                  <a:close/>
                </a:path>
              </a:pathLst>
            </a:custGeom>
            <a:ln w="9144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913303"/>
              <a:endParaRPr sz="179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88763" y="1992863"/>
            <a:ext cx="2222931" cy="1013479"/>
          </a:xfrm>
          <a:prstGeom prst="rect">
            <a:avLst/>
          </a:prstGeom>
        </p:spPr>
        <p:txBody>
          <a:bodyPr vert="horz" wrap="square" lIns="0" tIns="65323" rIns="0" bIns="0" rtlCol="0">
            <a:spAutoFit/>
          </a:bodyPr>
          <a:lstStyle/>
          <a:p>
            <a:pPr marL="12685" defTabSz="913303">
              <a:spcBef>
                <a:spcPts val="514"/>
              </a:spcBef>
            </a:pP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ПРИМЕР</a:t>
            </a:r>
            <a:endParaRPr sz="799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685" marR="1191733" defTabSz="913303">
              <a:lnSpc>
                <a:spcPct val="142500"/>
              </a:lnSpc>
            </a:pP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Объем</a:t>
            </a:r>
            <a:r>
              <a:rPr sz="799" spc="7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выпуска:</a:t>
            </a:r>
            <a:r>
              <a:rPr sz="799" spc="114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100т </a:t>
            </a:r>
            <a:r>
              <a:rPr sz="799" spc="-19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Объем</a:t>
            </a:r>
            <a:r>
              <a:rPr sz="799" spc="9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ВМР:</a:t>
            </a:r>
            <a:r>
              <a:rPr sz="799" spc="3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20т</a:t>
            </a:r>
            <a:endParaRPr sz="799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5" defTabSz="913303">
              <a:spcBef>
                <a:spcPts val="385"/>
              </a:spcBef>
            </a:pP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РОП</a:t>
            </a:r>
            <a:r>
              <a:rPr sz="799" spc="2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=100т</a:t>
            </a:r>
            <a:r>
              <a:rPr sz="799" spc="7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*100%</a:t>
            </a:r>
            <a:r>
              <a:rPr sz="799" spc="6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*10.000руб</a:t>
            </a:r>
            <a:r>
              <a:rPr sz="799" spc="10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=</a:t>
            </a:r>
            <a:r>
              <a:rPr sz="799" spc="3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b="1" spc="-10" dirty="0">
                <a:solidFill>
                  <a:srgbClr val="00303B"/>
                </a:solidFill>
                <a:latin typeface="Arial"/>
                <a:cs typeface="Arial"/>
              </a:rPr>
              <a:t>1.000.000руб</a:t>
            </a:r>
            <a:endParaRPr sz="799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685" defTabSz="913303">
              <a:spcBef>
                <a:spcPts val="409"/>
              </a:spcBef>
            </a:pP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РОП</a:t>
            </a:r>
            <a:r>
              <a:rPr sz="799" spc="2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+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25" dirty="0">
                <a:solidFill>
                  <a:srgbClr val="00303B"/>
                </a:solidFill>
                <a:latin typeface="Microsoft Sans Serif"/>
                <a:cs typeface="Microsoft Sans Serif"/>
              </a:rPr>
              <a:t>коэфф</a:t>
            </a:r>
            <a:r>
              <a:rPr sz="799" spc="12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=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 (100т</a:t>
            </a:r>
            <a:r>
              <a:rPr sz="799" spc="6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204" dirty="0">
                <a:solidFill>
                  <a:srgbClr val="00303B"/>
                </a:solidFill>
                <a:latin typeface="Microsoft Sans Serif"/>
                <a:cs typeface="Microsoft Sans Serif"/>
              </a:rPr>
              <a:t>–</a:t>
            </a:r>
            <a:r>
              <a:rPr sz="799" spc="1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20т)</a:t>
            </a:r>
            <a:r>
              <a:rPr sz="799" spc="45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5" dirty="0">
                <a:solidFill>
                  <a:srgbClr val="00303B"/>
                </a:solidFill>
                <a:latin typeface="Microsoft Sans Serif"/>
                <a:cs typeface="Microsoft Sans Serif"/>
              </a:rPr>
              <a:t>*100%</a:t>
            </a:r>
            <a:r>
              <a:rPr sz="799" spc="60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spc="-10" dirty="0">
                <a:solidFill>
                  <a:srgbClr val="00303B"/>
                </a:solidFill>
                <a:latin typeface="Microsoft Sans Serif"/>
                <a:cs typeface="Microsoft Sans Serif"/>
              </a:rPr>
              <a:t>*10.000руб</a:t>
            </a:r>
            <a:endParaRPr sz="799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685" defTabSz="913303"/>
            <a:r>
              <a:rPr sz="799" spc="-5" dirty="0">
                <a:solidFill>
                  <a:srgbClr val="00303B"/>
                </a:solidFill>
                <a:latin typeface="Microsoft Sans Serif"/>
                <a:cs typeface="Microsoft Sans Serif"/>
              </a:rPr>
              <a:t>=</a:t>
            </a:r>
            <a:r>
              <a:rPr sz="799" dirty="0">
                <a:solidFill>
                  <a:srgbClr val="00303B"/>
                </a:solidFill>
                <a:latin typeface="Microsoft Sans Serif"/>
                <a:cs typeface="Microsoft Sans Serif"/>
              </a:rPr>
              <a:t> </a:t>
            </a:r>
            <a:r>
              <a:rPr sz="799" b="1" spc="-15" dirty="0">
                <a:solidFill>
                  <a:srgbClr val="00303B"/>
                </a:solidFill>
                <a:latin typeface="Arial"/>
                <a:cs typeface="Arial"/>
              </a:rPr>
              <a:t>800.000</a:t>
            </a:r>
            <a:r>
              <a:rPr sz="799" b="1" spc="75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799" b="1" spc="-5" dirty="0">
                <a:solidFill>
                  <a:srgbClr val="00303B"/>
                </a:solidFill>
                <a:latin typeface="Arial"/>
                <a:cs typeface="Arial"/>
              </a:rPr>
              <a:t>руб</a:t>
            </a:r>
            <a:endParaRPr sz="79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303" y="1129794"/>
            <a:ext cx="5649605" cy="299350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5" defTabSz="913303">
              <a:spcBef>
                <a:spcPts val="100"/>
              </a:spcBef>
              <a:tabLst>
                <a:tab pos="4284912" algn="l"/>
              </a:tabLst>
            </a:pPr>
            <a:r>
              <a:rPr sz="1798" b="1" spc="-15" dirty="0">
                <a:solidFill>
                  <a:srgbClr val="00303B"/>
                </a:solidFill>
                <a:latin typeface="Arial"/>
                <a:cs typeface="Arial"/>
              </a:rPr>
              <a:t>РОП</a:t>
            </a:r>
            <a:r>
              <a:rPr sz="1798" b="1" spc="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00303B"/>
                </a:solidFill>
                <a:latin typeface="Arial"/>
                <a:cs typeface="Arial"/>
              </a:rPr>
              <a:t>до</a:t>
            </a:r>
            <a:r>
              <a:rPr sz="1798" b="1" spc="-10" dirty="0">
                <a:solidFill>
                  <a:srgbClr val="00303B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00303B"/>
                </a:solidFill>
                <a:latin typeface="Arial"/>
                <a:cs typeface="Arial"/>
              </a:rPr>
              <a:t>2024г	</a:t>
            </a:r>
            <a:r>
              <a:rPr sz="1798" b="1" spc="-15" dirty="0">
                <a:solidFill>
                  <a:srgbClr val="DF4E39"/>
                </a:solidFill>
                <a:latin typeface="Arial"/>
                <a:cs typeface="Arial"/>
              </a:rPr>
              <a:t>РОП</a:t>
            </a:r>
            <a:r>
              <a:rPr sz="1798" b="1" spc="-30" dirty="0">
                <a:solidFill>
                  <a:srgbClr val="DF4E39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DF4E39"/>
                </a:solidFill>
                <a:latin typeface="Arial"/>
                <a:cs typeface="Arial"/>
              </a:rPr>
              <a:t>с</a:t>
            </a:r>
            <a:r>
              <a:rPr sz="1798" b="1" spc="-25" dirty="0">
                <a:solidFill>
                  <a:srgbClr val="DF4E39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DF4E39"/>
                </a:solidFill>
                <a:latin typeface="Arial"/>
                <a:cs typeface="Arial"/>
              </a:rPr>
              <a:t>2024г</a:t>
            </a:r>
            <a:endParaRPr sz="179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51260" y="334359"/>
            <a:ext cx="7549719" cy="633583"/>
          </a:xfrm>
          <a:prstGeom prst="rect">
            <a:avLst/>
          </a:prstGeom>
        </p:spPr>
        <p:txBody>
          <a:bodyPr vert="horz" wrap="square" lIns="0" tIns="11416" rIns="0" bIns="0" rtlCol="0">
            <a:spAutoFit/>
          </a:bodyPr>
          <a:lstStyle/>
          <a:p>
            <a:pPr marL="12685">
              <a:spcBef>
                <a:spcPts val="90"/>
              </a:spcBef>
            </a:pPr>
            <a:r>
              <a:rPr spc="-5" dirty="0">
                <a:solidFill>
                  <a:srgbClr val="DF4E39"/>
                </a:solidFill>
              </a:rPr>
              <a:t>Ожидаемые</a:t>
            </a:r>
            <a:r>
              <a:rPr spc="-20" dirty="0">
                <a:solidFill>
                  <a:srgbClr val="DF4E39"/>
                </a:solidFill>
              </a:rPr>
              <a:t> </a:t>
            </a:r>
            <a:r>
              <a:rPr spc="-10" dirty="0">
                <a:solidFill>
                  <a:srgbClr val="DF4E39"/>
                </a:solidFill>
              </a:rPr>
              <a:t>изменения</a:t>
            </a:r>
            <a:r>
              <a:rPr spc="40" dirty="0">
                <a:solidFill>
                  <a:srgbClr val="DF4E39"/>
                </a:solidFill>
              </a:rPr>
              <a:t> </a:t>
            </a:r>
            <a:r>
              <a:rPr spc="-10" dirty="0"/>
              <a:t>регуляторного</a:t>
            </a:r>
            <a:r>
              <a:rPr spc="55" dirty="0"/>
              <a:t> </a:t>
            </a:r>
            <a:r>
              <a:rPr spc="-15" dirty="0"/>
              <a:t>ландшафта</a:t>
            </a:r>
          </a:p>
          <a:p>
            <a:pPr marL="12685"/>
            <a:r>
              <a:rPr spc="-15" dirty="0">
                <a:solidFill>
                  <a:srgbClr val="DF4E39"/>
                </a:solidFill>
              </a:rPr>
              <a:t>Преимущества</a:t>
            </a:r>
            <a:r>
              <a:rPr spc="105" dirty="0">
                <a:solidFill>
                  <a:srgbClr val="DF4E39"/>
                </a:solidFill>
              </a:rPr>
              <a:t> </a:t>
            </a:r>
            <a:r>
              <a:rPr spc="-10" dirty="0">
                <a:solidFill>
                  <a:srgbClr val="DF4E39"/>
                </a:solidFill>
              </a:rPr>
              <a:t>вовлечения</a:t>
            </a:r>
            <a:r>
              <a:rPr spc="45" dirty="0">
                <a:solidFill>
                  <a:srgbClr val="DF4E39"/>
                </a:solidFill>
              </a:rPr>
              <a:t> </a:t>
            </a:r>
            <a:r>
              <a:rPr spc="-10" dirty="0">
                <a:solidFill>
                  <a:srgbClr val="DF4E39"/>
                </a:solidFill>
              </a:rPr>
              <a:t>втор.сырья</a:t>
            </a:r>
            <a:r>
              <a:rPr spc="55" dirty="0">
                <a:solidFill>
                  <a:srgbClr val="DF4E39"/>
                </a:solidFill>
              </a:rPr>
              <a:t> </a:t>
            </a:r>
            <a:r>
              <a:rPr spc="-5" dirty="0"/>
              <a:t>при</a:t>
            </a:r>
            <a:r>
              <a:rPr spc="30" dirty="0"/>
              <a:t> </a:t>
            </a:r>
            <a:r>
              <a:rPr spc="-5" dirty="0"/>
              <a:t>пр-ве</a:t>
            </a:r>
            <a:r>
              <a:rPr dirty="0"/>
              <a:t> </a:t>
            </a:r>
            <a:r>
              <a:rPr spc="-10" dirty="0"/>
              <a:t>упаковки</a:t>
            </a:r>
          </a:p>
        </p:txBody>
      </p:sp>
      <p:sp>
        <p:nvSpPr>
          <p:cNvPr id="27" name="Дата 2"/>
          <p:cNvSpPr txBox="1">
            <a:spLocks/>
          </p:cNvSpPr>
          <p:nvPr/>
        </p:nvSpPr>
        <p:spPr>
          <a:xfrm>
            <a:off x="6372200" y="4904175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lang="ru-RU" sz="64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B367857-81C2-49BC-9EA4-2102A7175B20}" type="datetime1">
              <a:rPr lang="ru-RU" smtClean="0">
                <a:solidFill>
                  <a:srgbClr val="008C95"/>
                </a:solidFill>
                <a:latin typeface="Arial" pitchFamily="34" charset="0"/>
                <a:cs typeface="Arial" pitchFamily="34" charset="0"/>
              </a:rPr>
              <a:pPr algn="r"/>
              <a:t>28.09.2022</a:t>
            </a:fld>
            <a:endParaRPr lang="ru-RU" dirty="0">
              <a:solidFill>
                <a:srgbClr val="008C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 bwMode="auto">
          <a:xfrm>
            <a:off x="8760496" y="4910602"/>
            <a:ext cx="289560" cy="1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779163" rtl="0" eaLnBrk="1" latinLnBrk="0" hangingPunct="1">
              <a:defRPr sz="64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ED88B6-9D2D-479B-ABA6-BAE9EF28FCC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pPr/>
              <a:t>32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62060" y="4846677"/>
            <a:ext cx="936625" cy="167934"/>
          </a:xfrm>
        </p:spPr>
        <p:txBody>
          <a:bodyPr/>
          <a:lstStyle/>
          <a:p>
            <a:fld id="{CDBD563E-B0D3-447F-AFD2-910202E21ABB}" type="slidenum">
              <a:rPr lang="ru-RU" smtClean="0"/>
              <a:t>33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проекты</a:t>
            </a:r>
            <a:r>
              <a:rPr lang="en-US"/>
              <a:t> в области технологии </a:t>
            </a:r>
            <a:r>
              <a:rPr lang="en-US" smtClean="0"/>
              <a:t>механической обработки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156176" y="4846677"/>
            <a:ext cx="936625" cy="167934"/>
          </a:xfrm>
        </p:spPr>
        <p:txBody>
          <a:bodyPr/>
          <a:lstStyle/>
          <a:p>
            <a:pPr algn="r"/>
            <a:fld id="{37CB995B-1FC8-4767-BE04-7C2D5FC1A462}" type="datetime1">
              <a:rPr lang="ru-RU" smtClean="0"/>
              <a:t>28.09.2022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471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295" y="1953087"/>
            <a:ext cx="7258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>
                <a:solidFill>
                  <a:srgbClr val="008C95"/>
                </a:solidFill>
              </a:rPr>
              <a:t>Как называется марка СИБУР с применением вторичных полимеров?</a:t>
            </a:r>
            <a:endParaRPr lang="ru-RU" sz="2400">
              <a:solidFill>
                <a:srgbClr val="008C95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62060" y="4846677"/>
            <a:ext cx="936625" cy="167934"/>
          </a:xfrm>
        </p:spPr>
        <p:txBody>
          <a:bodyPr/>
          <a:lstStyle/>
          <a:p>
            <a:fld id="{CDBD563E-B0D3-447F-AFD2-910202E21ABB}" type="slidenum">
              <a:rPr lang="ru-RU" smtClean="0"/>
              <a:t>34</a:t>
            </a:fld>
            <a:endParaRPr lang="ru-RU"/>
          </a:p>
        </p:txBody>
      </p:sp>
      <p:sp>
        <p:nvSpPr>
          <p:cNvPr id="8" name="Дата 1"/>
          <p:cNvSpPr txBox="1">
            <a:spLocks/>
          </p:cNvSpPr>
          <p:nvPr/>
        </p:nvSpPr>
        <p:spPr>
          <a:xfrm>
            <a:off x="6156176" y="4846677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lang="ru-RU" sz="64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CB995B-1FC8-4767-BE04-7C2D5FC1A462}" type="datetime1">
              <a:rPr lang="ru-RU" smtClean="0"/>
              <a:pPr algn="r"/>
              <a:t>28.09.2022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995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84917" y="1953087"/>
            <a:ext cx="6149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/>
              <a:t>Варианты ответов:</a:t>
            </a:r>
          </a:p>
          <a:p>
            <a:r>
              <a:rPr lang="ru-RU" sz="2400" smtClean="0"/>
              <a:t>1</a:t>
            </a:r>
            <a:r>
              <a:rPr lang="en-US" sz="2400" smtClean="0"/>
              <a:t> </a:t>
            </a:r>
            <a:r>
              <a:rPr lang="en-US" sz="2400"/>
              <a:t>–</a:t>
            </a:r>
            <a:r>
              <a:rPr lang="ru-RU" sz="2400" smtClean="0"/>
              <a:t> </a:t>
            </a:r>
            <a:r>
              <a:rPr lang="en-US" sz="2400" err="1" smtClean="0"/>
              <a:t>Vivilen</a:t>
            </a:r>
            <a:endParaRPr lang="en-US" sz="2400" smtClean="0"/>
          </a:p>
          <a:p>
            <a:r>
              <a:rPr lang="en-US" sz="2400" smtClean="0"/>
              <a:t>2 – Lubolen</a:t>
            </a:r>
          </a:p>
          <a:p>
            <a:r>
              <a:rPr lang="en-US" sz="2400" smtClean="0"/>
              <a:t>3 – Vuoben</a:t>
            </a:r>
            <a:endParaRPr lang="ru-RU" sz="240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62060" y="4846677"/>
            <a:ext cx="936625" cy="167934"/>
          </a:xfrm>
        </p:spPr>
        <p:txBody>
          <a:bodyPr/>
          <a:lstStyle/>
          <a:p>
            <a:fld id="{CDBD563E-B0D3-447F-AFD2-910202E21ABB}" type="slidenum">
              <a:rPr lang="ru-RU" smtClean="0"/>
              <a:t>35</a:t>
            </a:fld>
            <a:endParaRPr lang="ru-RU"/>
          </a:p>
        </p:txBody>
      </p:sp>
      <p:sp>
        <p:nvSpPr>
          <p:cNvPr id="8" name="Дата 1"/>
          <p:cNvSpPr txBox="1">
            <a:spLocks/>
          </p:cNvSpPr>
          <p:nvPr/>
        </p:nvSpPr>
        <p:spPr>
          <a:xfrm>
            <a:off x="6156176" y="4846677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lang="ru-RU" sz="64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CB995B-1FC8-4767-BE04-7C2D5FC1A462}" type="datetime1">
              <a:rPr lang="ru-RU" smtClean="0"/>
              <a:pPr algn="r"/>
              <a:t>28.09.2022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459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9">
            <a:extLst>
              <a:ext uri="{FF2B5EF4-FFF2-40B4-BE49-F238E27FC236}">
                <a16:creationId xmlns:a16="http://schemas.microsoft.com/office/drawing/2014/main" id="{0AC989C6-5B2F-7E4F-8E5E-4754A969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0083"/>
          <a:stretch>
            <a:fillRect/>
          </a:stretch>
        </p:blipFill>
        <p:spPr>
          <a:xfrm>
            <a:off x="2398238" y="1223721"/>
            <a:ext cx="4315299" cy="2483062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62060" y="4846677"/>
            <a:ext cx="936625" cy="167934"/>
          </a:xfrm>
        </p:spPr>
        <p:txBody>
          <a:bodyPr/>
          <a:lstStyle/>
          <a:p>
            <a:fld id="{CDBD563E-B0D3-447F-AFD2-910202E21ABB}" type="slidenum">
              <a:rPr lang="ru-RU" smtClean="0"/>
              <a:t>36</a:t>
            </a:fld>
            <a:endParaRPr lang="ru-RU"/>
          </a:p>
        </p:txBody>
      </p:sp>
      <p:sp>
        <p:nvSpPr>
          <p:cNvPr id="8" name="Дата 1"/>
          <p:cNvSpPr txBox="1">
            <a:spLocks/>
          </p:cNvSpPr>
          <p:nvPr/>
        </p:nvSpPr>
        <p:spPr>
          <a:xfrm>
            <a:off x="6156176" y="4846677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lang="ru-RU" sz="64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CB995B-1FC8-4767-BE04-7C2D5FC1A462}" type="datetime1">
              <a:rPr lang="ru-RU" smtClean="0"/>
              <a:pPr algn="r"/>
              <a:t>28.09.2022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94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 bwMode="auto">
          <a:xfrm>
            <a:off x="4572000" y="-1"/>
            <a:ext cx="4572000" cy="1527175"/>
          </a:xfrm>
          <a:prstGeom prst="rect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572000" y="1527175"/>
            <a:ext cx="4572000" cy="15271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572000" y="3040063"/>
            <a:ext cx="4572000" cy="15271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30345" cy="672627"/>
          </a:xfrm>
        </p:spPr>
        <p:txBody>
          <a:bodyPr vert="horz"/>
          <a:lstStyle/>
          <a:p>
            <a:r>
              <a:rPr lang="ru-RU"/>
              <a:t>СИБУР на базе инновационного центра Полилаб разработал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chemeClr val="tx2"/>
                </a:solidFill>
              </a:rPr>
              <a:t>линейку </a:t>
            </a:r>
            <a:r>
              <a:rPr lang="ru-RU">
                <a:solidFill>
                  <a:schemeClr val="tx2"/>
                </a:solidFill>
              </a:rPr>
              <a:t>вторичных полимеров </a:t>
            </a:r>
            <a:r>
              <a:rPr lang="ru-RU" smtClean="0">
                <a:solidFill>
                  <a:schemeClr val="tx2"/>
                </a:solidFill>
              </a:rPr>
              <a:t/>
            </a:r>
            <a:br>
              <a:rPr lang="ru-RU" smtClean="0">
                <a:solidFill>
                  <a:schemeClr val="tx2"/>
                </a:solidFill>
              </a:rPr>
            </a:br>
            <a:r>
              <a:rPr lang="ru-RU" smtClean="0">
                <a:solidFill>
                  <a:schemeClr val="tx2"/>
                </a:solidFill>
              </a:rPr>
              <a:t>под </a:t>
            </a:r>
            <a:r>
              <a:rPr lang="ru-RU">
                <a:solidFill>
                  <a:schemeClr val="tx2"/>
                </a:solidFill>
              </a:rPr>
              <a:t>брендом VIVILEN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37</a:t>
            </a:fld>
            <a:endParaRPr lang="ru-RU"/>
          </a:p>
        </p:txBody>
      </p:sp>
      <p:pic>
        <p:nvPicPr>
          <p:cNvPr id="9" name="Picture 29">
            <a:extLst>
              <a:ext uri="{FF2B5EF4-FFF2-40B4-BE49-F238E27FC236}">
                <a16:creationId xmlns:a16="http://schemas.microsoft.com/office/drawing/2014/main" id="{0AC989C6-5B2F-7E4F-8E5E-4754A969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0083"/>
          <a:stretch>
            <a:fillRect/>
          </a:stretch>
        </p:blipFill>
        <p:spPr>
          <a:xfrm>
            <a:off x="0" y="2179127"/>
            <a:ext cx="4122696" cy="23722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18350" y="424495"/>
            <a:ext cx="3754149" cy="6463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Vivilen – это экологичное решение со стабильным качеством, позволяющее выполнять цели устойчивого развития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18350" y="1777376"/>
            <a:ext cx="3982750" cy="10601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200" b="1" dirty="0" err="1">
                <a:solidFill>
                  <a:schemeClr val="bg2"/>
                </a:solidFill>
              </a:rPr>
              <a:t>Vivilen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(</a:t>
            </a:r>
            <a:r>
              <a:rPr lang="ru-RU" sz="1200" dirty="0" err="1">
                <a:solidFill>
                  <a:schemeClr val="bg1"/>
                </a:solidFill>
              </a:rPr>
              <a:t>vivify</a:t>
            </a:r>
            <a:r>
              <a:rPr lang="ru-RU" sz="1200" dirty="0">
                <a:solidFill>
                  <a:schemeClr val="bg1"/>
                </a:solidFill>
              </a:rPr>
              <a:t> — с англ. «оживлять») — инновационный бренд, соответствующий принципам экономики замкнутого цикла и дающий полимерам новую жизнь. </a:t>
            </a:r>
            <a:endParaRPr lang="ru-RU" sz="12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Это </a:t>
            </a:r>
            <a:r>
              <a:rPr lang="ru-RU" sz="1200" b="1" dirty="0">
                <a:solidFill>
                  <a:schemeClr val="bg2"/>
                </a:solidFill>
              </a:rPr>
              <a:t>смесь </a:t>
            </a:r>
            <a:r>
              <a:rPr lang="ru-RU" sz="1200" b="1" dirty="0">
                <a:solidFill>
                  <a:schemeClr val="bg1"/>
                </a:solidFill>
              </a:rPr>
              <a:t>качественного первичного сырья </a:t>
            </a:r>
            <a:r>
              <a:rPr lang="ru-RU" sz="1200" b="1" dirty="0" smtClean="0">
                <a:solidFill>
                  <a:schemeClr val="bg1"/>
                </a:solidFill>
              </a:rPr>
              <a:t/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и </a:t>
            </a:r>
            <a:r>
              <a:rPr lang="ru-RU" sz="1200" b="1" dirty="0">
                <a:solidFill>
                  <a:schemeClr val="bg1"/>
                </a:solidFill>
              </a:rPr>
              <a:t>вторично переработанных полимеров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22000" y="3673182"/>
            <a:ext cx="1833910" cy="2761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smtClean="0">
                <a:solidFill>
                  <a:schemeClr val="bg1"/>
                </a:solidFill>
              </a:rPr>
              <a:t>www.v</a:t>
            </a:r>
            <a:r>
              <a:rPr lang="ru-RU" sz="1400" b="1" err="1" smtClean="0">
                <a:solidFill>
                  <a:schemeClr val="bg1"/>
                </a:solidFill>
              </a:rPr>
              <a:t>ivilen</a:t>
            </a:r>
            <a:r>
              <a:rPr lang="en-US" sz="1400" b="1" smtClean="0">
                <a:solidFill>
                  <a:schemeClr val="bg1"/>
                </a:solidFill>
              </a:rPr>
              <a:t>.sibur.ru</a:t>
            </a:r>
            <a:endParaRPr lang="ru-RU" sz="1400" b="1">
              <a:solidFill>
                <a:schemeClr val="bg1"/>
              </a:solidFill>
            </a:endParaRPr>
          </a:p>
        </p:txBody>
      </p:sp>
      <p:pic>
        <p:nvPicPr>
          <p:cNvPr id="873477" name="Picture 5" descr="http://qrcoder.ru/code/?www.vivilen.sibur.ru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350" y="3182619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3173929-9BA3-424D-A7CD-52EE4F27DACD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Цепочка создания продукта (на примере выдувного формования</a:t>
            </a:r>
            <a:r>
              <a:rPr lang="ru-RU" smtClean="0"/>
              <a:t>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38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2" t="5018" r="4674" b="5007"/>
          <a:stretch>
            <a:fillRect/>
          </a:stretch>
        </p:blipFill>
        <p:spPr>
          <a:xfrm>
            <a:off x="2751495" y="2209890"/>
            <a:ext cx="1440000" cy="1440000"/>
          </a:xfrm>
          <a:prstGeom prst="ellipse">
            <a:avLst/>
          </a:prstGeom>
          <a:ln w="76200">
            <a:solidFill>
              <a:schemeClr val="bg2"/>
            </a:solidFill>
          </a:ln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7" t="9131" r="4093" b="20931"/>
          <a:stretch>
            <a:fillRect/>
          </a:stretch>
        </p:blipFill>
        <p:spPr>
          <a:xfrm>
            <a:off x="604194" y="2209890"/>
            <a:ext cx="1440000" cy="1440000"/>
          </a:xfrm>
          <a:prstGeom prst="ellipse">
            <a:avLst/>
          </a:prstGeom>
          <a:ln w="76200">
            <a:solidFill>
              <a:schemeClr val="bg2"/>
            </a:solidFill>
          </a:ln>
          <a:effectLst>
            <a:softEdge rad="12700"/>
          </a:effectLst>
        </p:spPr>
      </p:pic>
      <p:pic>
        <p:nvPicPr>
          <p:cNvPr id="10" name="Рисунок 8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29893" r="8155" b="34634"/>
          <a:stretch>
            <a:fillRect/>
          </a:stretch>
        </p:blipFill>
        <p:spPr bwMode="auto">
          <a:xfrm>
            <a:off x="4898796" y="2209890"/>
            <a:ext cx="1440000" cy="1440000"/>
          </a:xfrm>
          <a:prstGeom prst="ellipse">
            <a:avLst/>
          </a:prstGeom>
          <a:noFill/>
          <a:ln w="76200">
            <a:solidFill>
              <a:schemeClr val="bg2"/>
            </a:solidFill>
            <a:miter lim="800000"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2047" r="5617" b="38640"/>
          <a:stretch>
            <a:fillRect/>
          </a:stretch>
        </p:blipFill>
        <p:spPr>
          <a:xfrm>
            <a:off x="7046097" y="2209890"/>
            <a:ext cx="1440000" cy="1440000"/>
          </a:xfrm>
          <a:prstGeom prst="ellipse">
            <a:avLst/>
          </a:prstGeom>
          <a:ln w="76200">
            <a:solidFill>
              <a:schemeClr val="bg2"/>
            </a:solidFill>
          </a:ln>
          <a:effectLst>
            <a:softEdge rad="12700"/>
          </a:effectLst>
        </p:spPr>
      </p:pic>
      <p:sp>
        <p:nvSpPr>
          <p:cNvPr id="12" name="TextBox 11"/>
          <p:cNvSpPr txBox="1"/>
          <p:nvPr/>
        </p:nvSpPr>
        <p:spPr>
          <a:xfrm>
            <a:off x="1747680" y="1204312"/>
            <a:ext cx="1304071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Aft>
                <a:spcPts val="300"/>
              </a:spcAft>
              <a:buSzTx/>
              <a:buFont typeface="Trebuchet MS" panose="020B0603020202020204" pitchFamily="34" charset="0"/>
              <a:buChar char="​"/>
            </a:pPr>
            <a:r>
              <a:rPr lang="ru-RU" sz="1200" b="1">
                <a:latin typeface="Arial" panose="020B0604020202020204" pitchFamily="34" charset="0"/>
              </a:rPr>
              <a:t>Дробление</a:t>
            </a:r>
          </a:p>
          <a:p>
            <a:pPr algn="ctr" defTabSz="685800">
              <a:spcAft>
                <a:spcPts val="300"/>
              </a:spcAft>
              <a:buSzTx/>
              <a:buFont typeface="Trebuchet MS" panose="020B0603020202020204" pitchFamily="34" charset="0"/>
              <a:buChar char="​"/>
            </a:pPr>
            <a:r>
              <a:rPr lang="ru-RU" sz="1200" b="1">
                <a:latin typeface="Arial" panose="020B0604020202020204" pitchFamily="34" charset="0"/>
              </a:rPr>
              <a:t>Мойка</a:t>
            </a:r>
          </a:p>
          <a:p>
            <a:pPr algn="ctr" defTabSz="685800">
              <a:spcAft>
                <a:spcPts val="300"/>
              </a:spcAft>
              <a:buSzTx/>
              <a:buFont typeface="Trebuchet MS" panose="020B0603020202020204" pitchFamily="34" charset="0"/>
              <a:buChar char="​"/>
            </a:pPr>
            <a:r>
              <a:rPr lang="ru-RU" sz="1200" b="1" smtClean="0">
                <a:latin typeface="Arial" panose="020B0604020202020204" pitchFamily="34" charset="0"/>
              </a:rPr>
              <a:t>Кондиционирование</a:t>
            </a:r>
            <a:endParaRPr lang="ru-RU" sz="1200" b="1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900" y="1216493"/>
            <a:ext cx="1542199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300"/>
              </a:spcAft>
              <a:buSzTx/>
              <a:buFont typeface="Trebuchet MS" panose="020B0603020202020204" pitchFamily="34" charset="0"/>
              <a:buChar char="​"/>
            </a:pPr>
            <a:r>
              <a:rPr lang="ru-RU" sz="1200" b="1">
                <a:latin typeface="Arial" panose="020B0604020202020204" pitchFamily="34" charset="0"/>
              </a:rPr>
              <a:t>Компаундирование</a:t>
            </a:r>
          </a:p>
          <a:p>
            <a:pPr defTabSz="685800">
              <a:spcAft>
                <a:spcPts val="300"/>
              </a:spcAft>
              <a:buSzTx/>
              <a:buFont typeface="Trebuchet MS" panose="020B0603020202020204" pitchFamily="34" charset="0"/>
              <a:buChar char="​"/>
            </a:pPr>
            <a:r>
              <a:rPr lang="ru-RU" sz="1200" b="1">
                <a:latin typeface="Arial" panose="020B0604020202020204" pitchFamily="34" charset="0"/>
              </a:rPr>
              <a:t>Поглощение запаха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8796" y="1216493"/>
            <a:ext cx="8845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Aft>
                <a:spcPts val="300"/>
              </a:spcAft>
              <a:buSzTx/>
              <a:buFont typeface="Trebuchet MS" panose="020B0603020202020204" pitchFamily="34" charset="0"/>
              <a:buChar char="​"/>
            </a:pPr>
            <a:r>
              <a:rPr lang="ru-RU" sz="1200" b="1">
                <a:latin typeface="Arial" panose="020B0604020202020204" pitchFamily="34" charset="0"/>
              </a:rPr>
              <a:t>Выдув </a:t>
            </a:r>
            <a:r>
              <a:rPr lang="en-GB" sz="1200" b="1">
                <a:latin typeface="Arial" panose="020B0604020202020204" pitchFamily="34" charset="0"/>
              </a:rPr>
              <a:t/>
            </a:r>
            <a:br>
              <a:rPr lang="en-GB" sz="1200" b="1">
                <a:latin typeface="Arial" panose="020B0604020202020204" pitchFamily="34" charset="0"/>
              </a:rPr>
            </a:br>
            <a:r>
              <a:rPr lang="ru-RU" sz="1200" b="1">
                <a:latin typeface="Arial" panose="020B0604020202020204" pitchFamily="34" charset="0"/>
              </a:rPr>
              <a:t>готового </a:t>
            </a:r>
            <a:r>
              <a:rPr lang="en-GB" sz="1200" b="1">
                <a:latin typeface="Arial" panose="020B0604020202020204" pitchFamily="34" charset="0"/>
              </a:rPr>
              <a:t/>
            </a:r>
            <a:br>
              <a:rPr lang="en-GB" sz="1200" b="1">
                <a:latin typeface="Arial" panose="020B0604020202020204" pitchFamily="34" charset="0"/>
              </a:rPr>
            </a:br>
            <a:r>
              <a:rPr lang="ru-RU" sz="1200" b="1">
                <a:latin typeface="Arial" panose="020B0604020202020204" pitchFamily="34" charset="0"/>
              </a:rPr>
              <a:t>изделия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5973" y="3825223"/>
            <a:ext cx="12843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200" b="1">
                <a:solidFill>
                  <a:schemeClr val="tx2"/>
                </a:solidFill>
                <a:latin typeface="Arial" pitchFamily="34" charset="0"/>
              </a:rPr>
              <a:t>Готовое изделие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3160" y="3825223"/>
            <a:ext cx="113127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200" b="1" smtClean="0">
                <a:solidFill>
                  <a:schemeClr val="tx2"/>
                </a:solidFill>
                <a:latin typeface="Arial" pitchFamily="34" charset="0"/>
              </a:rPr>
              <a:t>«Зеленая»</a:t>
            </a:r>
            <a:endParaRPr lang="ru-RU" sz="1200" b="1">
              <a:solidFill>
                <a:schemeClr val="tx2"/>
              </a:solidFill>
              <a:latin typeface="Arial" pitchFamily="34" charset="0"/>
            </a:endParaRPr>
          </a:p>
          <a:p>
            <a:pPr algn="ctr" defTabSz="685800"/>
            <a:r>
              <a:rPr lang="ru-RU" sz="1200" b="1">
                <a:solidFill>
                  <a:schemeClr val="tx2"/>
                </a:solidFill>
                <a:latin typeface="Arial" pitchFamily="34" charset="0"/>
              </a:rPr>
              <a:t>гранула </a:t>
            </a:r>
            <a:r>
              <a:rPr lang="en-US" sz="1200" b="1" err="1">
                <a:solidFill>
                  <a:schemeClr val="tx2"/>
                </a:solidFill>
                <a:latin typeface="Arial" pitchFamily="34" charset="0"/>
              </a:rPr>
              <a:t>rHDPE</a:t>
            </a:r>
            <a:endParaRPr lang="ru-RU" sz="12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4566" y="3825223"/>
            <a:ext cx="119154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200" b="1" err="1">
                <a:solidFill>
                  <a:schemeClr val="tx2"/>
                </a:solidFill>
                <a:latin typeface="Arial" pitchFamily="34" charset="0"/>
              </a:rPr>
              <a:t>Дробленка </a:t>
            </a:r>
            <a:r>
              <a:rPr lang="en-US" sz="1200" b="1">
                <a:solidFill>
                  <a:schemeClr val="tx2"/>
                </a:solidFill>
                <a:latin typeface="Arial" pitchFamily="34" charset="0"/>
              </a:rPr>
              <a:t>PCR</a:t>
            </a:r>
            <a:endParaRPr lang="ru-RU" sz="12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971" y="3825223"/>
            <a:ext cx="12926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200" b="1">
                <a:solidFill>
                  <a:schemeClr val="tx2"/>
                </a:solidFill>
                <a:latin typeface="Arial" pitchFamily="34" charset="0"/>
              </a:rPr>
              <a:t>Полигонные </a:t>
            </a:r>
            <a:r>
              <a:rPr lang="ru-RU" sz="1200" b="1" smtClean="0">
                <a:solidFill>
                  <a:schemeClr val="tx2"/>
                </a:solidFill>
                <a:latin typeface="Arial" pitchFamily="34" charset="0"/>
              </a:rPr>
              <a:t>отходы </a:t>
            </a:r>
            <a:r>
              <a:rPr lang="en-US" sz="1200" b="1">
                <a:solidFill>
                  <a:schemeClr val="tx2"/>
                </a:solidFill>
                <a:latin typeface="Arial" pitchFamily="34" charset="0"/>
              </a:rPr>
              <a:t>PCR</a:t>
            </a:r>
            <a:endParaRPr lang="ru-RU" sz="1200" b="1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20" name="Прямая со стрелкой 19"/>
          <p:cNvCxnSpPr>
            <a:stCxn id="9" idx="6"/>
            <a:endCxn id="8" idx="2"/>
          </p:cNvCxnSpPr>
          <p:nvPr/>
        </p:nvCxnSpPr>
        <p:spPr bwMode="auto">
          <a:xfrm>
            <a:off x="2044194" y="2929890"/>
            <a:ext cx="648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>
            <a:stCxn id="8" idx="6"/>
            <a:endCxn id="10" idx="2"/>
          </p:cNvCxnSpPr>
          <p:nvPr/>
        </p:nvCxnSpPr>
        <p:spPr bwMode="auto">
          <a:xfrm>
            <a:off x="4191495" y="2929890"/>
            <a:ext cx="648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/>
          <p:cNvCxnSpPr>
            <a:stCxn id="10" idx="6"/>
            <a:endCxn id="11" idx="2"/>
          </p:cNvCxnSpPr>
          <p:nvPr/>
        </p:nvCxnSpPr>
        <p:spPr bwMode="auto">
          <a:xfrm>
            <a:off x="6338796" y="2929890"/>
            <a:ext cx="648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Овал 26"/>
          <p:cNvSpPr/>
          <p:nvPr/>
        </p:nvSpPr>
        <p:spPr bwMode="auto">
          <a:xfrm>
            <a:off x="536523" y="2077360"/>
            <a:ext cx="556721" cy="556721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01</a:t>
            </a:r>
          </a:p>
        </p:txBody>
      </p:sp>
      <p:sp>
        <p:nvSpPr>
          <p:cNvPr id="28" name="Овал 27"/>
          <p:cNvSpPr/>
          <p:nvPr/>
        </p:nvSpPr>
        <p:spPr bwMode="auto">
          <a:xfrm>
            <a:off x="2678494" y="2098748"/>
            <a:ext cx="556721" cy="556721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02</a:t>
            </a:r>
          </a:p>
        </p:txBody>
      </p:sp>
      <p:sp>
        <p:nvSpPr>
          <p:cNvPr id="29" name="Овал 28"/>
          <p:cNvSpPr/>
          <p:nvPr/>
        </p:nvSpPr>
        <p:spPr bwMode="auto">
          <a:xfrm>
            <a:off x="4820465" y="2063896"/>
            <a:ext cx="556721" cy="556721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03</a:t>
            </a:r>
          </a:p>
        </p:txBody>
      </p:sp>
      <p:sp>
        <p:nvSpPr>
          <p:cNvPr id="30" name="Овал 29"/>
          <p:cNvSpPr/>
          <p:nvPr/>
        </p:nvSpPr>
        <p:spPr bwMode="auto">
          <a:xfrm>
            <a:off x="6962437" y="2094445"/>
            <a:ext cx="556721" cy="556721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04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E63A51-B82C-4E23-98EA-E22CA7292C95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Марочный ассортимент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вторичных </a:t>
            </a:r>
            <a:r>
              <a:rPr lang="ru-RU"/>
              <a:t>компаундов VIVILEN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39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8774" y="1149446"/>
            <a:ext cx="26640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0" rIns="36000" bIns="0" anchor="ctr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2"/>
                </a:solidFill>
              </a:rPr>
              <a:t>Extrusion blow molding</a:t>
            </a:r>
            <a:endParaRPr lang="ru-RU" sz="1200" b="1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7387" y="1146018"/>
            <a:ext cx="26640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0" rIns="36000" bIns="0" anchor="ctr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2"/>
                </a:solidFill>
              </a:rPr>
              <a:t>Injection molding</a:t>
            </a:r>
            <a:endParaRPr lang="ru-RU" sz="1200" b="1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149446"/>
            <a:ext cx="2664000" cy="276999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0" rIns="36000" bIns="0" anchor="ctr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200" b="1">
                <a:solidFill>
                  <a:schemeClr val="tx2"/>
                </a:solidFill>
              </a:rPr>
              <a:t>Blown films</a:t>
            </a:r>
            <a:endParaRPr lang="ru-RU" sz="1200" b="1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7387" y="1423353"/>
            <a:ext cx="1854333" cy="276999"/>
          </a:xfrm>
          <a:prstGeom prst="rect">
            <a:avLst/>
          </a:prstGeom>
        </p:spPr>
        <p:txBody>
          <a:bodyPr wrap="square" lIns="7200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>
                <a:solidFill>
                  <a:schemeClr val="accent1"/>
                </a:solidFill>
              </a:rPr>
              <a:t>Литьё под давлением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8774" y="1423353"/>
            <a:ext cx="2036471" cy="276999"/>
          </a:xfrm>
          <a:prstGeom prst="rect">
            <a:avLst/>
          </a:prstGeom>
        </p:spPr>
        <p:txBody>
          <a:bodyPr wrap="square" lIns="7200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smtClean="0">
                <a:solidFill>
                  <a:schemeClr val="accent1"/>
                </a:solidFill>
              </a:rPr>
              <a:t>Выдувное формование</a:t>
            </a:r>
            <a:endParaRPr lang="ru-RU" sz="1200" b="1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1423353"/>
            <a:ext cx="1854333" cy="276999"/>
          </a:xfrm>
          <a:prstGeom prst="rect">
            <a:avLst/>
          </a:prstGeom>
        </p:spPr>
        <p:txBody>
          <a:bodyPr wrap="square" lIns="7200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>
                <a:solidFill>
                  <a:schemeClr val="accent1"/>
                </a:solidFill>
              </a:rPr>
              <a:t>Раздувные пленки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24746" y="1725182"/>
            <a:ext cx="1543592" cy="245196"/>
            <a:chOff x="1758445" y="947129"/>
            <a:chExt cx="1543592" cy="245196"/>
          </a:xfrm>
        </p:grpSpPr>
        <p:sp>
          <p:nvSpPr>
            <p:cNvPr id="15" name="Прямоугольник 14"/>
            <p:cNvSpPr/>
            <p:nvPr/>
          </p:nvSpPr>
          <p:spPr bwMode="auto">
            <a:xfrm>
              <a:off x="1758445" y="952717"/>
              <a:ext cx="1277707" cy="239608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smtClean="0">
                  <a:latin typeface="Arial" pitchFamily="34" charset="0"/>
                </a:rPr>
                <a:t>25</a:t>
              </a:r>
              <a:r>
                <a:rPr lang="en-US" sz="1000" b="1" err="1" smtClean="0">
                  <a:latin typeface="Arial" pitchFamily="34" charset="0"/>
                </a:rPr>
                <a:t>rPE HD 03011 SB</a:t>
              </a:r>
              <a:endParaRPr lang="en-US" sz="1000" b="1">
                <a:latin typeface="Arial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050037" y="947129"/>
              <a:ext cx="252000" cy="2451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sz="1000" b="1" smtClean="0">
                  <a:latin typeface="Arial" pitchFamily="34" charset="0"/>
                </a:rPr>
                <a:t>0.</a:t>
              </a:r>
              <a:r>
                <a:rPr lang="en-US" sz="1000" b="1" smtClean="0">
                  <a:latin typeface="Arial" pitchFamily="34" charset="0"/>
                </a:rPr>
                <a:t>3</a:t>
              </a:r>
              <a:endParaRPr kumimoji="0" lang="ru-RU" sz="10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4746" y="2048862"/>
            <a:ext cx="1546058" cy="252000"/>
            <a:chOff x="2945501" y="1055994"/>
            <a:chExt cx="1546058" cy="252000"/>
          </a:xfrm>
        </p:grpSpPr>
        <p:sp>
          <p:nvSpPr>
            <p:cNvPr id="20" name="Прямоугольник 19"/>
            <p:cNvSpPr/>
            <p:nvPr/>
          </p:nvSpPr>
          <p:spPr bwMode="auto">
            <a:xfrm>
              <a:off x="2945501" y="1055994"/>
              <a:ext cx="1277707" cy="25200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smtClean="0">
                  <a:latin typeface="Arial" pitchFamily="34" charset="0"/>
                </a:rPr>
                <a:t>25</a:t>
              </a:r>
              <a:r>
                <a:rPr lang="en-US" sz="1000" b="1" err="1" smtClean="0">
                  <a:latin typeface="Arial" pitchFamily="34" charset="0"/>
                </a:rPr>
                <a:t>rPE HD 03012 SB</a:t>
              </a:r>
              <a:endParaRPr lang="en-US" sz="1000" b="1">
                <a:latin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4239559" y="1059429"/>
              <a:ext cx="252000" cy="2453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sz="1000" b="1" smtClean="0">
                  <a:latin typeface="Arial" pitchFamily="34" charset="0"/>
                </a:rPr>
                <a:t>0.</a:t>
              </a:r>
              <a:r>
                <a:rPr lang="en-US" sz="1000" b="1" smtClean="0">
                  <a:latin typeface="Arial" pitchFamily="34" charset="0"/>
                </a:rPr>
                <a:t>3</a:t>
              </a:r>
              <a:endParaRPr kumimoji="0" lang="ru-RU" sz="10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4746" y="2379346"/>
            <a:ext cx="1542213" cy="245396"/>
            <a:chOff x="4647187" y="1010167"/>
            <a:chExt cx="1542213" cy="245396"/>
          </a:xfrm>
        </p:grpSpPr>
        <p:sp>
          <p:nvSpPr>
            <p:cNvPr id="23" name="Прямоугольник 22"/>
            <p:cNvSpPr/>
            <p:nvPr/>
          </p:nvSpPr>
          <p:spPr bwMode="auto">
            <a:xfrm>
              <a:off x="4647187" y="1010167"/>
              <a:ext cx="1277707" cy="2453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smtClean="0">
                  <a:latin typeface="Arial" pitchFamily="34" charset="0"/>
                </a:rPr>
                <a:t>25</a:t>
              </a:r>
              <a:r>
                <a:rPr lang="en-US" sz="1000" b="1" err="1" smtClean="0">
                  <a:latin typeface="Arial" pitchFamily="34" charset="0"/>
                </a:rPr>
                <a:t>rPE HD </a:t>
              </a:r>
              <a:r>
                <a:rPr lang="ru-RU" sz="1000" b="1" smtClean="0">
                  <a:latin typeface="Arial" pitchFamily="34" charset="0"/>
                </a:rPr>
                <a:t>80</a:t>
              </a:r>
              <a:r>
                <a:rPr lang="ru-RU" sz="1000" b="1">
                  <a:latin typeface="Arial" pitchFamily="34" charset="0"/>
                </a:rPr>
                <a:t>3</a:t>
              </a:r>
              <a:r>
                <a:rPr lang="en-US" sz="1000" b="1" smtClean="0">
                  <a:latin typeface="Arial" pitchFamily="34" charset="0"/>
                </a:rPr>
                <a:t>12 LB</a:t>
              </a:r>
              <a:endParaRPr lang="en-US" sz="1000" b="1">
                <a:latin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5937400" y="1010167"/>
              <a:ext cx="252000" cy="2453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 smtClean="0">
                  <a:latin typeface="Arial" pitchFamily="34" charset="0"/>
                </a:rPr>
                <a:t>8</a:t>
              </a:r>
              <a:endParaRPr kumimoji="0" lang="ru-RU" sz="10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24746" y="2703227"/>
            <a:ext cx="1542213" cy="245396"/>
            <a:chOff x="4647187" y="1010167"/>
            <a:chExt cx="1542213" cy="245396"/>
          </a:xfrm>
        </p:grpSpPr>
        <p:sp>
          <p:nvSpPr>
            <p:cNvPr id="26" name="Прямоугольник 25"/>
            <p:cNvSpPr/>
            <p:nvPr/>
          </p:nvSpPr>
          <p:spPr bwMode="auto">
            <a:xfrm>
              <a:off x="4647187" y="1010167"/>
              <a:ext cx="1277707" cy="245396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smtClean="0">
                  <a:latin typeface="Arial" pitchFamily="34" charset="0"/>
                </a:rPr>
                <a:t>25</a:t>
              </a:r>
              <a:r>
                <a:rPr lang="en-US" sz="1000" b="1" smtClean="0">
                  <a:latin typeface="Arial" pitchFamily="34" charset="0"/>
                </a:rPr>
                <a:t>rPE HD 03</a:t>
              </a:r>
              <a:r>
                <a:rPr lang="en-US" sz="1000" b="1">
                  <a:latin typeface="Arial" pitchFamily="34" charset="0"/>
                </a:rPr>
                <a:t>1</a:t>
              </a:r>
              <a:r>
                <a:rPr lang="en-US" sz="1000" b="1" smtClean="0">
                  <a:latin typeface="Arial" pitchFamily="34" charset="0"/>
                </a:rPr>
                <a:t>12 LB</a:t>
              </a:r>
              <a:endParaRPr lang="en-US" sz="1000" b="1">
                <a:latin typeface="Arial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5937400" y="1010167"/>
              <a:ext cx="252000" cy="2453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 smtClean="0">
                  <a:latin typeface="Arial" pitchFamily="34" charset="0"/>
                </a:rPr>
                <a:t>0.3</a:t>
              </a:r>
              <a:endParaRPr kumimoji="0" lang="ru-RU" sz="10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95631" y="1753558"/>
            <a:ext cx="1542213" cy="245396"/>
            <a:chOff x="4647187" y="1010167"/>
            <a:chExt cx="1542213" cy="245396"/>
          </a:xfrm>
        </p:grpSpPr>
        <p:sp>
          <p:nvSpPr>
            <p:cNvPr id="29" name="Прямоугольник 28"/>
            <p:cNvSpPr/>
            <p:nvPr/>
          </p:nvSpPr>
          <p:spPr bwMode="auto">
            <a:xfrm>
              <a:off x="4647187" y="1010167"/>
              <a:ext cx="1277707" cy="24539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smtClean="0">
                  <a:latin typeface="Arial" pitchFamily="34" charset="0"/>
                </a:rPr>
                <a:t>25</a:t>
              </a:r>
              <a:r>
                <a:rPr lang="en-US" sz="1000" b="1" smtClean="0">
                  <a:latin typeface="Arial" pitchFamily="34" charset="0"/>
                </a:rPr>
                <a:t>rPE HD 40022 IM</a:t>
              </a:r>
              <a:endParaRPr lang="en-US" sz="1000" b="1">
                <a:latin typeface="Arial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>
              <a:off x="5937400" y="1010167"/>
              <a:ext cx="252000" cy="2453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 smtClean="0">
                  <a:latin typeface="Arial" pitchFamily="34" charset="0"/>
                </a:rPr>
                <a:t>4</a:t>
              </a:r>
              <a:endParaRPr kumimoji="0" lang="ru-RU" sz="10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295631" y="2048862"/>
            <a:ext cx="1542213" cy="245396"/>
            <a:chOff x="4647187" y="1010167"/>
            <a:chExt cx="1542213" cy="245396"/>
          </a:xfrm>
        </p:grpSpPr>
        <p:sp>
          <p:nvSpPr>
            <p:cNvPr id="32" name="Прямоугольник 31"/>
            <p:cNvSpPr/>
            <p:nvPr/>
          </p:nvSpPr>
          <p:spPr bwMode="auto">
            <a:xfrm>
              <a:off x="4647187" y="1010167"/>
              <a:ext cx="1277707" cy="245396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smtClean="0">
                  <a:latin typeface="Arial" pitchFamily="34" charset="0"/>
                </a:rPr>
                <a:t>25</a:t>
              </a:r>
              <a:r>
                <a:rPr lang="en-US" sz="1000" b="1" err="1" smtClean="0">
                  <a:latin typeface="Arial" pitchFamily="34" charset="0"/>
                </a:rPr>
                <a:t>rPP I 33012 IM</a:t>
              </a:r>
              <a:endParaRPr lang="en-US" sz="1000" b="1">
                <a:latin typeface="Arial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5937400" y="1010167"/>
              <a:ext cx="252000" cy="2453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sz="1000" b="1" smtClean="0">
                  <a:latin typeface="Arial" pitchFamily="34" charset="0"/>
                </a:rPr>
                <a:t>33</a:t>
              </a:r>
              <a:endParaRPr kumimoji="0" lang="ru-RU" sz="10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10352" y="2517531"/>
            <a:ext cx="369492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smtClean="0">
                <a:solidFill>
                  <a:schemeClr val="accent1"/>
                </a:solidFill>
              </a:rPr>
              <a:t>21.6 кг</a:t>
            </a:r>
            <a:endParaRPr lang="ru-RU" sz="800">
              <a:solidFill>
                <a:schemeClr val="accent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168037" y="1719256"/>
            <a:ext cx="1620607" cy="245396"/>
            <a:chOff x="4647187" y="1010167"/>
            <a:chExt cx="1620607" cy="245396"/>
          </a:xfrm>
        </p:grpSpPr>
        <p:sp>
          <p:nvSpPr>
            <p:cNvPr id="36" name="Прямоугольник 35"/>
            <p:cNvSpPr/>
            <p:nvPr/>
          </p:nvSpPr>
          <p:spPr bwMode="auto">
            <a:xfrm>
              <a:off x="4647187" y="1010167"/>
              <a:ext cx="1277707" cy="245396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latin typeface="Arial" pitchFamily="34" charset="0"/>
                </a:rPr>
                <a:t>50rPE 35404 </a:t>
              </a:r>
              <a:r>
                <a:rPr lang="en-US" sz="1000" b="1">
                  <a:latin typeface="Arial" pitchFamily="34" charset="0"/>
                </a:rPr>
                <a:t>FE </a:t>
              </a: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5937399" y="1010167"/>
              <a:ext cx="330395" cy="2453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 smtClean="0">
                  <a:latin typeface="Arial" pitchFamily="34" charset="0"/>
                </a:rPr>
                <a:t>0.35</a:t>
              </a:r>
              <a:endParaRPr kumimoji="0" lang="ru-RU" sz="10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168036" y="2048862"/>
            <a:ext cx="1620683" cy="245396"/>
            <a:chOff x="8557058" y="-1086275"/>
            <a:chExt cx="1649211" cy="245396"/>
          </a:xfrm>
        </p:grpSpPr>
        <p:sp>
          <p:nvSpPr>
            <p:cNvPr id="39" name="Прямоугольник 38"/>
            <p:cNvSpPr/>
            <p:nvPr/>
          </p:nvSpPr>
          <p:spPr bwMode="auto">
            <a:xfrm>
              <a:off x="8557058" y="-1086275"/>
              <a:ext cx="1300496" cy="245396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latin typeface="Arial" pitchFamily="34" charset="0"/>
                </a:rPr>
                <a:t>70rPE 25504 </a:t>
              </a:r>
              <a:r>
                <a:rPr lang="en-US" sz="1000" b="1">
                  <a:latin typeface="Arial" pitchFamily="34" charset="0"/>
                </a:rPr>
                <a:t>FE</a:t>
              </a: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9869982" y="-1086275"/>
              <a:ext cx="336287" cy="2453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1000" b="1" smtClean="0">
                  <a:latin typeface="Arial" pitchFamily="34" charset="0"/>
                </a:rPr>
                <a:t>0.25</a:t>
              </a:r>
              <a:endParaRPr kumimoji="0" lang="ru-RU" sz="10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40402" y="2101412"/>
            <a:ext cx="298159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smtClean="0">
                <a:solidFill>
                  <a:schemeClr val="tx2"/>
                </a:solidFill>
              </a:rPr>
              <a:t>серый</a:t>
            </a:r>
            <a:endParaRPr lang="ru-RU" sz="80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40402" y="1798714"/>
            <a:ext cx="48571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smtClean="0">
                <a:solidFill>
                  <a:schemeClr val="tx2"/>
                </a:solidFill>
              </a:rPr>
              <a:t>молочный</a:t>
            </a:r>
            <a:endParaRPr lang="ru-RU" sz="80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40402" y="2392259"/>
            <a:ext cx="298159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smtClean="0">
                <a:solidFill>
                  <a:schemeClr val="tx2"/>
                </a:solidFill>
              </a:rPr>
              <a:t>серый</a:t>
            </a:r>
            <a:endParaRPr lang="ru-RU" sz="80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40402" y="2758673"/>
            <a:ext cx="298159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smtClean="0">
                <a:solidFill>
                  <a:schemeClr val="tx2"/>
                </a:solidFill>
              </a:rPr>
              <a:t>серый</a:t>
            </a:r>
            <a:endParaRPr lang="ru-RU" sz="80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64351" y="1814700"/>
            <a:ext cx="298159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smtClean="0">
                <a:solidFill>
                  <a:schemeClr val="tx2"/>
                </a:solidFill>
              </a:rPr>
              <a:t>серый</a:t>
            </a:r>
            <a:endParaRPr lang="ru-RU" sz="80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64351" y="2088019"/>
            <a:ext cx="886461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>
                <a:solidFill>
                  <a:schemeClr val="tx2"/>
                </a:solidFill>
              </a:rPr>
              <a:t>ч</a:t>
            </a:r>
            <a:r>
              <a:rPr lang="ru-RU" sz="800" smtClean="0">
                <a:solidFill>
                  <a:schemeClr val="tx2"/>
                </a:solidFill>
              </a:rPr>
              <a:t>ерный или серый</a:t>
            </a:r>
            <a:endParaRPr lang="ru-RU" sz="800">
              <a:solidFill>
                <a:schemeClr val="tx2"/>
              </a:solidFill>
            </a:endParaRPr>
          </a:p>
        </p:txBody>
      </p:sp>
      <p:sp>
        <p:nvSpPr>
          <p:cNvPr id="47" name="Прямоугольник 15">
            <a:extLst>
              <a:ext uri="{FF2B5EF4-FFF2-40B4-BE49-F238E27FC236}">
                <a16:creationId xmlns:a16="http://schemas.microsoft.com/office/drawing/2014/main" id="{E929CF20-CB13-4CA2-A5D3-CE416786A104}"/>
              </a:ext>
            </a:extLst>
          </p:cNvPr>
          <p:cNvSpPr/>
          <p:nvPr/>
        </p:nvSpPr>
        <p:spPr bwMode="auto">
          <a:xfrm>
            <a:off x="3292102" y="3042511"/>
            <a:ext cx="1463013" cy="107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r>
              <a:rPr lang="ru-RU" sz="900" b="1">
                <a:solidFill>
                  <a:srgbClr val="008C95"/>
                </a:solidFill>
                <a:latin typeface="Arial" panose="020B0604020202020204" pitchFamily="34" charset="0"/>
              </a:rPr>
              <a:t>% ввода </a:t>
            </a:r>
            <a:r>
              <a:rPr lang="en-GB" sz="900" b="1">
                <a:solidFill>
                  <a:srgbClr val="008C95"/>
                </a:solidFill>
                <a:latin typeface="Arial" panose="020B0604020202020204" pitchFamily="34" charset="0"/>
              </a:rPr>
              <a:t>r</a:t>
            </a:r>
            <a:r>
              <a:rPr lang="en-US" sz="900" b="1">
                <a:solidFill>
                  <a:srgbClr val="008C95"/>
                </a:solidFill>
                <a:latin typeface="Arial" panose="020B0604020202020204" pitchFamily="34" charset="0"/>
              </a:rPr>
              <a:t>PP</a:t>
            </a:r>
            <a:r>
              <a:rPr lang="en-GB" sz="900" b="1">
                <a:solidFill>
                  <a:srgbClr val="008C95"/>
                </a:solidFill>
                <a:latin typeface="Arial" panose="020B0604020202020204" pitchFamily="34" charset="0"/>
              </a:rPr>
              <a:t>: </a:t>
            </a:r>
            <a:r>
              <a:rPr lang="en-GB" sz="900" b="1" smtClean="0">
                <a:latin typeface="Arial" panose="020B0604020202020204" pitchFamily="34" charset="0"/>
              </a:rPr>
              <a:t>25%</a:t>
            </a:r>
            <a:endParaRPr lang="ru-RU" sz="900" b="1" smtClean="0">
              <a:latin typeface="Arial" panose="020B0604020202020204" pitchFamily="34" charset="0"/>
            </a:endParaRPr>
          </a:p>
          <a:p>
            <a:pPr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r>
              <a:rPr lang="ru-RU" sz="900" b="1" smtClean="0">
                <a:solidFill>
                  <a:srgbClr val="008C95"/>
                </a:solidFill>
                <a:latin typeface="Arial" panose="020B0604020202020204" pitchFamily="34" charset="0"/>
              </a:rPr>
              <a:t>Цвет: </a:t>
            </a:r>
            <a:r>
              <a:rPr lang="ru-RU" sz="900" b="1" smtClean="0">
                <a:latin typeface="Arial" panose="020B0604020202020204" pitchFamily="34" charset="0"/>
              </a:rPr>
              <a:t>черный/серый</a:t>
            </a:r>
            <a:endParaRPr lang="ru-RU" sz="900" b="1">
              <a:latin typeface="Arial" panose="020B0604020202020204" pitchFamily="34" charset="0"/>
            </a:endParaRPr>
          </a:p>
          <a:p>
            <a:pPr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r>
              <a:rPr lang="ru-RU" sz="900" b="1" smtClean="0">
                <a:solidFill>
                  <a:srgbClr val="008C95"/>
                </a:solidFill>
                <a:latin typeface="Arial" panose="020B0604020202020204" pitchFamily="34" charset="0"/>
              </a:rPr>
              <a:t>Изделия: </a:t>
            </a:r>
            <a:r>
              <a:rPr lang="ru-RU" sz="900" b="1" smtClean="0">
                <a:latin typeface="Arial" panose="020B0604020202020204" pitchFamily="34" charset="0"/>
              </a:rPr>
              <a:t>ведра</a:t>
            </a:r>
            <a:r>
              <a:rPr lang="ru-RU" sz="900" b="1">
                <a:latin typeface="Arial" panose="020B0604020202020204" pitchFamily="34" charset="0"/>
              </a:rPr>
              <a:t>, ящики, вешалки</a:t>
            </a:r>
          </a:p>
          <a:p>
            <a:pPr defTabSz="914378" fontAlgn="base">
              <a:spcAft>
                <a:spcPts val="200"/>
              </a:spcAft>
              <a:buSzTx/>
              <a:buFont typeface="Trebuchet MS" panose="020B0603020202020204" pitchFamily="34" charset="0"/>
              <a:buChar char="​"/>
            </a:pPr>
            <a:r>
              <a:rPr lang="ru-RU" sz="900" b="1" smtClean="0">
                <a:solidFill>
                  <a:srgbClr val="008C95"/>
                </a:solidFill>
                <a:latin typeface="Arial" panose="020B0604020202020204" pitchFamily="34" charset="0"/>
              </a:rPr>
              <a:t>Применение: </a:t>
            </a:r>
            <a:r>
              <a:rPr lang="ru-RU" sz="900" b="1" smtClean="0">
                <a:latin typeface="Arial" panose="020B0604020202020204" pitchFamily="34" charset="0"/>
              </a:rPr>
              <a:t>Ведра </a:t>
            </a:r>
            <a:r>
              <a:rPr lang="ru-RU" sz="900" b="1">
                <a:latin typeface="Arial" panose="020B0604020202020204" pitchFamily="34" charset="0"/>
              </a:rPr>
              <a:t>для непищевого применения</a:t>
            </a:r>
            <a:endParaRPr lang="en-US" sz="900" b="1">
              <a:latin typeface="Arial" panose="020B0604020202020204" pitchFamily="34" charset="0"/>
            </a:endParaRPr>
          </a:p>
          <a:p>
            <a:pPr lvl="1"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endParaRPr lang="ru-RU" sz="900" b="1">
              <a:solidFill>
                <a:srgbClr val="008C95"/>
              </a:solidFill>
              <a:latin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/>
          <a:srcRect l="3040" t="-15790" r="2101" b="-10562"/>
          <a:stretch>
            <a:fillRect/>
          </a:stretch>
        </p:blipFill>
        <p:spPr>
          <a:xfrm>
            <a:off x="4955387" y="3260756"/>
            <a:ext cx="936000" cy="936000"/>
          </a:xfrm>
          <a:prstGeom prst="ellipse">
            <a:avLst/>
          </a:prstGeom>
          <a:ln>
            <a:solidFill>
              <a:schemeClr val="bg2"/>
            </a:solidFill>
          </a:ln>
        </p:spPr>
      </p:pic>
      <p:sp>
        <p:nvSpPr>
          <p:cNvPr id="49" name="Прямоугольник 15">
            <a:extLst>
              <a:ext uri="{FF2B5EF4-FFF2-40B4-BE49-F238E27FC236}">
                <a16:creationId xmlns:a16="http://schemas.microsoft.com/office/drawing/2014/main" id="{E929CF20-CB13-4CA2-A5D3-CE416786A104}"/>
              </a:ext>
            </a:extLst>
          </p:cNvPr>
          <p:cNvSpPr/>
          <p:nvPr/>
        </p:nvSpPr>
        <p:spPr bwMode="auto">
          <a:xfrm>
            <a:off x="6194615" y="3042511"/>
            <a:ext cx="1230491" cy="10464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r>
              <a:rPr lang="ru-RU" sz="900" b="1">
                <a:solidFill>
                  <a:srgbClr val="008C95"/>
                </a:solidFill>
                <a:latin typeface="Arial" panose="020B0604020202020204" pitchFamily="34" charset="0"/>
              </a:rPr>
              <a:t>% ввода </a:t>
            </a:r>
            <a:r>
              <a:rPr lang="en-GB" sz="900" b="1">
                <a:solidFill>
                  <a:srgbClr val="008C95"/>
                </a:solidFill>
                <a:latin typeface="Arial" panose="020B0604020202020204" pitchFamily="34" charset="0"/>
              </a:rPr>
              <a:t>r</a:t>
            </a:r>
            <a:r>
              <a:rPr lang="en-US" sz="900" b="1">
                <a:solidFill>
                  <a:srgbClr val="008C95"/>
                </a:solidFill>
                <a:latin typeface="Arial" panose="020B0604020202020204" pitchFamily="34" charset="0"/>
              </a:rPr>
              <a:t>LDPE</a:t>
            </a:r>
            <a:r>
              <a:rPr lang="en-GB" sz="900" b="1">
                <a:solidFill>
                  <a:srgbClr val="008C95"/>
                </a:solidFill>
                <a:latin typeface="Arial" panose="020B0604020202020204" pitchFamily="34" charset="0"/>
              </a:rPr>
              <a:t>: </a:t>
            </a:r>
            <a:r>
              <a:rPr lang="ru-RU" sz="900" b="1">
                <a:solidFill>
                  <a:prstClr val="black"/>
                </a:solidFill>
                <a:latin typeface="Arial" panose="020B0604020202020204" pitchFamily="34" charset="0"/>
              </a:rPr>
              <a:t>+</a:t>
            </a:r>
            <a:r>
              <a:rPr lang="en-GB" sz="900" b="1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ru-RU" sz="900" b="1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r>
              <a:rPr lang="en-GB" sz="900" b="1">
                <a:solidFill>
                  <a:prstClr val="black"/>
                </a:solidFill>
                <a:latin typeface="Arial" panose="020B0604020202020204" pitchFamily="34" charset="0"/>
              </a:rPr>
              <a:t>%</a:t>
            </a:r>
          </a:p>
          <a:p>
            <a:pPr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r>
              <a:rPr lang="ru-RU" sz="900" b="1">
                <a:solidFill>
                  <a:srgbClr val="008C95"/>
                </a:solidFill>
                <a:latin typeface="Arial" panose="020B0604020202020204" pitchFamily="34" charset="0"/>
              </a:rPr>
              <a:t>Цвет: </a:t>
            </a:r>
            <a:r>
              <a:rPr lang="ru-RU" sz="900" b="1">
                <a:solidFill>
                  <a:prstClr val="black"/>
                </a:solidFill>
                <a:latin typeface="Arial" panose="020B0604020202020204" pitchFamily="34" charset="0"/>
              </a:rPr>
              <a:t>прозрачный</a:t>
            </a:r>
          </a:p>
          <a:p>
            <a:pPr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r>
              <a:rPr lang="ru-RU" sz="900" b="1">
                <a:solidFill>
                  <a:srgbClr val="008C95"/>
                </a:solidFill>
                <a:latin typeface="Arial" panose="020B0604020202020204" pitchFamily="34" charset="0"/>
              </a:rPr>
              <a:t>Изделия: </a:t>
            </a:r>
            <a:r>
              <a:rPr lang="ru-RU" sz="900" b="1" err="1">
                <a:latin typeface="Arial" panose="020B0604020202020204" pitchFamily="34" charset="0"/>
              </a:rPr>
              <a:t>термоусадочная пленка </a:t>
            </a:r>
            <a:r>
              <a:rPr lang="ru-RU" sz="900" b="1">
                <a:solidFill>
                  <a:srgbClr val="008C95"/>
                </a:solidFill>
                <a:latin typeface="Arial" panose="020B0604020202020204" pitchFamily="34" charset="0"/>
              </a:rPr>
              <a:t>Применение: </a:t>
            </a:r>
            <a:r>
              <a:rPr lang="ru-RU" sz="900" b="1">
                <a:solidFill>
                  <a:prstClr val="black"/>
                </a:solidFill>
                <a:latin typeface="Arial" panose="020B0604020202020204" pitchFamily="34" charset="0"/>
              </a:rPr>
              <a:t>групповая упаковка</a:t>
            </a:r>
            <a:endParaRPr lang="en-US" sz="900" b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1"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endParaRPr lang="ru-RU" sz="900" b="1">
              <a:solidFill>
                <a:srgbClr val="008C95"/>
              </a:solidFill>
              <a:latin typeface="Arial" panose="020B0604020202020204" pitchFamily="34" charset="0"/>
            </a:endParaRPr>
          </a:p>
        </p:txBody>
      </p:sp>
      <p:sp>
        <p:nvSpPr>
          <p:cNvPr id="50" name="Прямоугольник 15">
            <a:extLst>
              <a:ext uri="{FF2B5EF4-FFF2-40B4-BE49-F238E27FC236}">
                <a16:creationId xmlns:a16="http://schemas.microsoft.com/office/drawing/2014/main" id="{E929CF20-CB13-4CA2-A5D3-CE416786A104}"/>
              </a:ext>
            </a:extLst>
          </p:cNvPr>
          <p:cNvSpPr/>
          <p:nvPr/>
        </p:nvSpPr>
        <p:spPr bwMode="auto">
          <a:xfrm>
            <a:off x="421274" y="3042511"/>
            <a:ext cx="1403308" cy="16260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r>
              <a:rPr lang="ru-RU" sz="900" b="1">
                <a:solidFill>
                  <a:srgbClr val="008C95"/>
                </a:solidFill>
                <a:latin typeface="Arial" panose="020B0604020202020204" pitchFamily="34" charset="0"/>
              </a:rPr>
              <a:t>% ввода </a:t>
            </a:r>
            <a:r>
              <a:rPr lang="en-GB" sz="900" b="1" err="1">
                <a:solidFill>
                  <a:srgbClr val="008C95"/>
                </a:solidFill>
                <a:latin typeface="Arial" panose="020B0604020202020204" pitchFamily="34" charset="0"/>
              </a:rPr>
              <a:t>rHDPE: </a:t>
            </a:r>
            <a:r>
              <a:rPr lang="en-GB" sz="900" b="1">
                <a:latin typeface="Arial" panose="020B0604020202020204" pitchFamily="34" charset="0"/>
              </a:rPr>
              <a:t>25%</a:t>
            </a:r>
          </a:p>
          <a:p>
            <a:pPr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r>
              <a:rPr lang="ru-RU" sz="900" b="1">
                <a:solidFill>
                  <a:srgbClr val="008C95"/>
                </a:solidFill>
                <a:latin typeface="Arial" panose="020B0604020202020204" pitchFamily="34" charset="0"/>
              </a:rPr>
              <a:t>Цвет: </a:t>
            </a:r>
            <a:r>
              <a:rPr lang="ru-RU" sz="900" b="1" smtClean="0">
                <a:latin typeface="Arial" panose="020B0604020202020204" pitchFamily="34" charset="0"/>
              </a:rPr>
              <a:t>белый/серый</a:t>
            </a:r>
            <a:endParaRPr lang="ru-RU" sz="900" b="1">
              <a:latin typeface="Arial" panose="020B0604020202020204" pitchFamily="34" charset="0"/>
            </a:endParaRPr>
          </a:p>
          <a:p>
            <a:pPr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r>
              <a:rPr lang="ru-RU" sz="900" b="1">
                <a:solidFill>
                  <a:srgbClr val="008C95"/>
                </a:solidFill>
                <a:latin typeface="Arial" panose="020B0604020202020204" pitchFamily="34" charset="0"/>
              </a:rPr>
              <a:t>Изделия: </a:t>
            </a:r>
            <a:r>
              <a:rPr lang="ru-RU" sz="900" b="1">
                <a:latin typeface="Arial" panose="020B0604020202020204" pitchFamily="34" charset="0"/>
              </a:rPr>
              <a:t>флаконы, бутылки, канистры</a:t>
            </a:r>
          </a:p>
          <a:p>
            <a:pPr defTabSz="914378" fontAlgn="base">
              <a:spcAft>
                <a:spcPts val="200"/>
              </a:spcAft>
              <a:buSzTx/>
              <a:buFont typeface="Trebuchet MS" panose="020B0603020202020204" pitchFamily="34" charset="0"/>
              <a:buChar char="​"/>
            </a:pPr>
            <a:r>
              <a:rPr lang="ru-RU" sz="900" b="1">
                <a:solidFill>
                  <a:srgbClr val="008C95"/>
                </a:solidFill>
                <a:latin typeface="Arial" panose="020B0604020202020204" pitchFamily="34" charset="0"/>
              </a:rPr>
              <a:t>Применение: </a:t>
            </a:r>
            <a:r>
              <a:rPr lang="ru-RU" sz="900" b="1">
                <a:latin typeface="Arial" panose="020B0604020202020204" pitchFamily="34" charset="0"/>
              </a:rPr>
              <a:t>Флаконы для жидкой бытовой химии и шампуней. Банки для хозяйственных нужд и сухой бытовой химии</a:t>
            </a:r>
            <a:endParaRPr lang="en-US" sz="900" b="1">
              <a:latin typeface="Arial" panose="020B0604020202020204" pitchFamily="34" charset="0"/>
            </a:endParaRPr>
          </a:p>
          <a:p>
            <a:pPr lvl="1" defTabSz="685800">
              <a:spcAft>
                <a:spcPts val="200"/>
              </a:spcAft>
              <a:buClr>
                <a:srgbClr val="008C95">
                  <a:lumMod val="100000"/>
                </a:srgbClr>
              </a:buClr>
              <a:buSzTx/>
            </a:pPr>
            <a:endParaRPr lang="ru-RU" sz="900" b="1">
              <a:solidFill>
                <a:srgbClr val="008C95"/>
              </a:solidFill>
              <a:latin typeface="Arial" panose="020B0604020202020204" pitchFamily="34" charset="0"/>
            </a:endParaRPr>
          </a:p>
        </p:txBody>
      </p:sp>
      <p:pic>
        <p:nvPicPr>
          <p:cNvPr id="51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 b="11024"/>
          <a:stretch>
            <a:fillRect/>
          </a:stretch>
        </p:blipFill>
        <p:spPr bwMode="auto">
          <a:xfrm>
            <a:off x="1959940" y="3260756"/>
            <a:ext cx="936000" cy="936000"/>
          </a:xfrm>
          <a:prstGeom prst="ellipse">
            <a:avLst/>
          </a:prstGeom>
          <a:noFill/>
          <a:ln w="9525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" name="Picture 2" descr="871562ae-d419-4b42-b103-4b98863a1bbd@sibu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-800" r="15076"/>
          <a:stretch>
            <a:fillRect/>
          </a:stretch>
        </p:blipFill>
        <p:spPr bwMode="auto">
          <a:xfrm>
            <a:off x="7623446" y="3260756"/>
            <a:ext cx="936000" cy="936000"/>
          </a:xfrm>
          <a:prstGeom prst="ellipse">
            <a:avLst/>
          </a:prstGeom>
          <a:noFill/>
          <a:ln w="9525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7367100" y="4112981"/>
            <a:ext cx="6800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ru-RU" sz="800" err="1">
                <a:solidFill>
                  <a:prstClr val="black"/>
                </a:solidFill>
                <a:latin typeface="Arial" pitchFamily="34" charset="0"/>
              </a:rPr>
              <a:t>Референс</a:t>
            </a:r>
            <a:endParaRPr lang="ru-RU" sz="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34141" y="4112981"/>
            <a:ext cx="68008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750" err="1">
                <a:solidFill>
                  <a:prstClr val="black"/>
                </a:solidFill>
                <a:latin typeface="Arial" pitchFamily="34" charset="0"/>
              </a:rPr>
              <a:t>rLDPE</a:t>
            </a:r>
            <a:endParaRPr lang="ru-RU" sz="75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637023" y="373795"/>
            <a:ext cx="137871" cy="1260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6637022" y="668659"/>
            <a:ext cx="137871" cy="1245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39012" y="375240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smtClean="0">
                <a:solidFill>
                  <a:schemeClr val="tx2"/>
                </a:solidFill>
              </a:rPr>
              <a:t>Существующие решения</a:t>
            </a:r>
            <a:endParaRPr lang="ru-RU" sz="800" b="1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39012" y="670104"/>
            <a:ext cx="369492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smtClean="0">
                <a:solidFill>
                  <a:schemeClr val="tx2"/>
                </a:solidFill>
              </a:rPr>
              <a:t>ПТР, г/10 мин</a:t>
            </a:r>
            <a:endParaRPr lang="ru-RU" sz="800" b="1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39012" y="519183"/>
            <a:ext cx="963878" cy="1300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smtClean="0">
                <a:solidFill>
                  <a:schemeClr val="tx2"/>
                </a:solidFill>
              </a:rPr>
              <a:t>Марки в разработке</a:t>
            </a:r>
          </a:p>
          <a:p>
            <a:endParaRPr lang="ru-RU" sz="800" b="1">
              <a:solidFill>
                <a:schemeClr val="tx2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6637023" y="521227"/>
            <a:ext cx="137871" cy="1260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8240" y="1752992"/>
            <a:ext cx="169392" cy="1886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8240" y="2063048"/>
            <a:ext cx="169392" cy="18864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5637" y="1743924"/>
            <a:ext cx="169392" cy="18864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691" y="2063048"/>
            <a:ext cx="169392" cy="18864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8240" y="2729789"/>
            <a:ext cx="169392" cy="18864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5637" y="2080816"/>
            <a:ext cx="169392" cy="188641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022" y="819332"/>
            <a:ext cx="169392" cy="18864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839012" y="831967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>
                <a:solidFill>
                  <a:schemeClr val="tx2"/>
                </a:solidFill>
              </a:rPr>
              <a:t>Пройдена омологация у </a:t>
            </a:r>
            <a:r>
              <a:rPr lang="en-US" sz="800" b="1" err="1">
                <a:solidFill>
                  <a:schemeClr val="tx2"/>
                </a:solidFill>
              </a:rPr>
              <a:t>Brandowners</a:t>
            </a:r>
            <a:endParaRPr lang="en-US" sz="800" b="1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1BB3F64-844E-4847-B37A-967BA2A088BE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latin typeface="+mn-lt"/>
              </a:rPr>
              <a:t>Общие понятия</a:t>
            </a:r>
            <a:endParaRPr lang="ru-RU" sz="1800">
              <a:latin typeface="+mn-lt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EB4EC8F-453A-4232-9DF7-F147C846E400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6573" y="7476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solidFill>
                  <a:srgbClr val="1D1D1B"/>
                </a:solidFill>
              </a:rPr>
              <a:t>ПОЛИМЕРНЫЕ ОТХОДЫ</a:t>
            </a:r>
          </a:p>
          <a:p>
            <a:endParaRPr lang="ru-RU">
              <a:solidFill>
                <a:srgbClr val="1D1D1B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571" y="1209352"/>
            <a:ext cx="4099430" cy="36009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313131"/>
                </a:solidFill>
              </a:rPr>
              <a:t>К группе отходов полимерных материалов относят изделия, компоненты, которые производятся из органических и неорганических веществ с кристаллической структурой. Вышедшая из эксплуатации тара, продукция или упаковка такого вида чаще всего остается захороненной на специальных объектах. Синтетический материал может содержаться в почве на протяжении </a:t>
            </a:r>
            <a:r>
              <a:rPr lang="ru-RU" sz="1400" b="1" dirty="0">
                <a:solidFill>
                  <a:srgbClr val="C00000"/>
                </a:solidFill>
              </a:rPr>
              <a:t>100-400 </a:t>
            </a:r>
            <a:r>
              <a:rPr lang="ru-RU" dirty="0">
                <a:solidFill>
                  <a:srgbClr val="313131"/>
                </a:solidFill>
              </a:rPr>
              <a:t>лет и более. По этой причине нужно налаживать процесс утилизации полимерных отходов разными способами</a:t>
            </a:r>
            <a:r>
              <a:rPr lang="ru-RU" dirty="0" smtClean="0">
                <a:solidFill>
                  <a:srgbClr val="313131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ВАЖНО!</a:t>
            </a:r>
            <a:endParaRPr lang="ru-RU" b="1" dirty="0">
              <a:solidFill>
                <a:srgbClr val="C00000"/>
              </a:solidFill>
            </a:endParaRPr>
          </a:p>
          <a:p>
            <a:pPr lvl="1"/>
            <a:r>
              <a:rPr lang="ru-RU" dirty="0" smtClean="0"/>
              <a:t>Для </a:t>
            </a:r>
            <a:r>
              <a:rPr lang="ru-RU" dirty="0"/>
              <a:t>передачи полимеров на переработку они должны быть очищены от посторонних остатков: органики, клея, бумаги. Такие отходы обычно переплавляют или измельчают для получения вторичного сырья, которое используется как добавка при производстве первичной продукции</a:t>
            </a:r>
            <a:r>
              <a:rPr lang="ru-RU" dirty="0" smtClean="0"/>
              <a:t>.</a:t>
            </a:r>
            <a:endParaRPr lang="ru-RU" dirty="0">
              <a:solidFill>
                <a:srgbClr val="31313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426002" y="1461329"/>
            <a:ext cx="4610422" cy="2092884"/>
            <a:chOff x="5178164" y="3110592"/>
            <a:chExt cx="3966067" cy="144124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909850" y="3110594"/>
              <a:ext cx="3234381" cy="1441240"/>
            </a:xfrm>
            <a:prstGeom prst="rect">
              <a:avLst/>
            </a:prstGeom>
            <a:solidFill>
              <a:srgbClr val="D1E4E8"/>
            </a:solidFill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smtClean="0">
                  <a:solidFill>
                    <a:srgbClr val="313131"/>
                  </a:solidFill>
                </a:rPr>
                <a:t>Отходы </a:t>
              </a:r>
              <a:r>
                <a:rPr lang="ru-RU" sz="1000">
                  <a:solidFill>
                    <a:srgbClr val="313131"/>
                  </a:solidFill>
                </a:rPr>
                <a:t>делятся на виды с учетом структуры материала. Существует полистирол, поливинилхлорид и др. Но не все разновидности подлежат переработке. Это обусловлено изменением структуры материалов в различных условиях (например, при сжигании). Как результат, вследствие переработки полимерных материалов высвобождаются токсичные компоненты (стирол, фенол и др.). </a:t>
              </a:r>
            </a:p>
            <a:p>
              <a:endParaRPr lang="ru-RU" sz="1000" smtClean="0"/>
            </a:p>
            <a:p>
              <a:r>
                <a:rPr lang="ru-RU" sz="1000" smtClean="0"/>
                <a:t>Наиболее </a:t>
              </a:r>
              <a:r>
                <a:rPr lang="ru-RU" sz="1000"/>
                <a:t>распространенные для переработки полимеры: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/>
                <a:t>полиэтилен;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/>
                <a:t>полипропилен;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/>
                <a:t>поливинилхлорид;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00"/>
                <a:t>пластик.</a:t>
              </a:r>
            </a:p>
          </p:txBody>
        </p:sp>
        <p:sp>
          <p:nvSpPr>
            <p:cNvPr id="12" name="Трапеция 11"/>
            <p:cNvSpPr/>
            <p:nvPr/>
          </p:nvSpPr>
          <p:spPr bwMode="auto">
            <a:xfrm rot="16200000">
              <a:off x="4823386" y="3465370"/>
              <a:ext cx="1441242" cy="731686"/>
            </a:xfrm>
            <a:prstGeom prst="trapezoid">
              <a:avLst>
                <a:gd name="adj" fmla="val 98149"/>
              </a:avLst>
            </a:prstGeom>
            <a:gradFill>
              <a:gsLst>
                <a:gs pos="23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276563" y="1082015"/>
            <a:ext cx="3678379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>
                <a:solidFill>
                  <a:srgbClr val="313131"/>
                </a:solidFill>
                <a:latin typeface="Roboto"/>
              </a:rPr>
              <a:t>Какие полимеры идут на переработку?</a:t>
            </a:r>
          </a:p>
        </p:txBody>
      </p:sp>
    </p:spTree>
    <p:extLst>
      <p:ext uri="{BB962C8B-B14F-4D97-AF65-F5344CB8AC3E}">
        <p14:creationId xmlns:p14="http://schemas.microsoft.com/office/powerpoint/2010/main" val="167597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 bwMode="auto">
          <a:xfrm>
            <a:off x="3060079" y="0"/>
            <a:ext cx="3035921" cy="4551363"/>
          </a:xfrm>
          <a:prstGeom prst="rect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77E2C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r="24713"/>
          <a:stretch>
            <a:fillRect/>
          </a:stretch>
        </p:blipFill>
        <p:spPr>
          <a:xfrm>
            <a:off x="6094800" y="0"/>
            <a:ext cx="3049200" cy="30492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6096000" y="3040063"/>
            <a:ext cx="3048000" cy="15113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 smtClean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ED88B6-9D2D-479B-ABA6-BAE9EF28FCC0}" type="slidenum">
              <a:rPr kumimoji="0" lang="ru-RU" sz="800" i="0" u="none" strike="noStrike" kern="120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defTabSz="77898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40</a:t>
            </a:fld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215" y="1405593"/>
            <a:ext cx="2187877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900" b="1" smtClean="0">
                <a:solidFill>
                  <a:schemeClr val="accent6"/>
                </a:solidFill>
              </a:rPr>
              <a:t>Полная </a:t>
            </a:r>
            <a:r>
              <a:rPr lang="ru-RU" sz="900" b="1">
                <a:solidFill>
                  <a:schemeClr val="accent6"/>
                </a:solidFill>
              </a:rPr>
              <a:t>механическая </a:t>
            </a:r>
            <a:r>
              <a:rPr lang="ru-RU" sz="900" b="1" smtClean="0">
                <a:solidFill>
                  <a:schemeClr val="accent6"/>
                </a:solidFill>
              </a:rPr>
              <a:t/>
            </a:r>
            <a:br>
              <a:rPr lang="ru-RU" sz="900" b="1" smtClean="0">
                <a:solidFill>
                  <a:schemeClr val="accent6"/>
                </a:solidFill>
              </a:rPr>
            </a:br>
            <a:r>
              <a:rPr lang="ru-RU" sz="900" b="1" smtClean="0">
                <a:solidFill>
                  <a:schemeClr val="accent6"/>
                </a:solidFill>
              </a:rPr>
              <a:t>готовность </a:t>
            </a:r>
            <a:r>
              <a:rPr lang="ru-RU" sz="900" b="1">
                <a:solidFill>
                  <a:schemeClr val="accent6"/>
                </a:solidFill>
              </a:rPr>
              <a:t>комплекса</a:t>
            </a:r>
            <a:r>
              <a:rPr lang="ru-RU" sz="900">
                <a:solidFill>
                  <a:srgbClr val="003D4C"/>
                </a:solidFill>
              </a:rPr>
              <a:t/>
            </a:r>
            <a:br>
              <a:rPr lang="ru-RU" sz="900">
                <a:solidFill>
                  <a:srgbClr val="003D4C"/>
                </a:solidFill>
              </a:rPr>
            </a:br>
            <a:r>
              <a:rPr lang="ru-RU" sz="900">
                <a:solidFill>
                  <a:srgbClr val="003D4C"/>
                </a:solidFill>
              </a:rPr>
              <a:t>Работа по установке нового оборудования и обеспечения интеграции систем первичного и вторичного полимеров завершена</a:t>
            </a:r>
            <a:endParaRPr lang="en-US" sz="900">
              <a:solidFill>
                <a:srgbClr val="003D4C"/>
              </a:solidFill>
            </a:endParaRP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803" y="2480896"/>
            <a:ext cx="22940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900" b="1">
                <a:solidFill>
                  <a:schemeClr val="accent6"/>
                </a:solidFill>
              </a:rPr>
              <a:t>Совершенствование производственного цикла</a:t>
            </a:r>
            <a:r>
              <a:rPr lang="ru-RU" sz="900">
                <a:solidFill>
                  <a:schemeClr val="accent6"/>
                </a:solidFill>
              </a:rPr>
              <a:t> </a:t>
            </a:r>
            <a:endParaRPr lang="ru-RU" sz="900" smtClean="0">
              <a:solidFill>
                <a:schemeClr val="accent6"/>
              </a:solidFill>
            </a:endParaRPr>
          </a:p>
          <a:p>
            <a:pPr lvl="0">
              <a:defRPr/>
            </a:pPr>
            <a:r>
              <a:rPr lang="ru-RU" sz="900" smtClean="0">
                <a:solidFill>
                  <a:srgbClr val="003D4C"/>
                </a:solidFill>
              </a:rPr>
              <a:t>Проведение </a:t>
            </a:r>
            <a:r>
              <a:rPr lang="ru-RU" sz="900">
                <a:solidFill>
                  <a:srgbClr val="003D4C"/>
                </a:solidFill>
              </a:rPr>
              <a:t>испытаний гранулята и изделий из него, подтверждение соответствия целевым качественным показателям и стабильности при переработке (литье преформы, выдув бутылки).</a:t>
            </a:r>
            <a:endParaRPr lang="en-US" sz="900">
              <a:solidFill>
                <a:srgbClr val="003D4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908" y="3859486"/>
            <a:ext cx="221518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lvl="0">
              <a:defRPr/>
            </a:pPr>
            <a:r>
              <a:rPr lang="ru-RU" sz="900" b="1">
                <a:solidFill>
                  <a:schemeClr val="accent6"/>
                </a:solidFill>
              </a:rPr>
              <a:t>Начало серийного промышленного производства</a:t>
            </a:r>
            <a:r>
              <a:rPr lang="ru-RU" sz="900">
                <a:solidFill>
                  <a:schemeClr val="accent6"/>
                </a:solidFill>
              </a:rPr>
              <a:t> </a:t>
            </a:r>
            <a:r>
              <a:rPr lang="ru-RU" sz="900">
                <a:solidFill>
                  <a:srgbClr val="003D4C"/>
                </a:solidFill>
              </a:rPr>
              <a:t>на модернизированной линии будет зависеть от скорости процесса омологации у клиентов</a:t>
            </a:r>
            <a:endParaRPr lang="en-US" sz="900">
              <a:solidFill>
                <a:srgbClr val="003D4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49300" y="322133"/>
            <a:ext cx="265851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/>
              <a:t>К</a:t>
            </a:r>
            <a:r>
              <a:rPr lang="ru-RU" sz="1100" b="1" smtClean="0"/>
              <a:t>лючевые </a:t>
            </a:r>
            <a:r>
              <a:rPr lang="ru-RU" sz="1100" b="1"/>
              <a:t>операции за счет которых достигаем качества </a:t>
            </a:r>
            <a:r>
              <a:rPr lang="ru-RU" sz="1100" b="1" smtClean="0"/>
              <a:t>продукции:</a:t>
            </a:r>
          </a:p>
        </p:txBody>
      </p:sp>
      <p:pic>
        <p:nvPicPr>
          <p:cNvPr id="17" name="Picture 29">
            <a:extLst>
              <a:ext uri="{FF2B5EF4-FFF2-40B4-BE49-F238E27FC236}">
                <a16:creationId xmlns:a16="http://schemas.microsoft.com/office/drawing/2014/main" id="{0AC989C6-5B2F-7E4F-8E5E-4754A969FE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50083"/>
          <a:stretch>
            <a:fillRect/>
          </a:stretch>
        </p:blipFill>
        <p:spPr>
          <a:xfrm>
            <a:off x="7253685" y="3327728"/>
            <a:ext cx="1642491" cy="945104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581" y="3327729"/>
            <a:ext cx="945103" cy="9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" y="1347175"/>
            <a:ext cx="360000" cy="36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2" y="2480896"/>
            <a:ext cx="288000" cy="28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1" y="3858337"/>
            <a:ext cx="360000" cy="360000"/>
          </a:xfrm>
          <a:prstGeom prst="rect">
            <a:avLst/>
          </a:prstGeom>
        </p:spPr>
      </p:pic>
      <p:sp>
        <p:nvSpPr>
          <p:cNvPr id="24" name="Заголовок 1"/>
          <p:cNvSpPr txBox="1"/>
          <p:nvPr/>
        </p:nvSpPr>
        <p:spPr>
          <a:xfrm>
            <a:off x="358774" y="347883"/>
            <a:ext cx="2560625" cy="672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 marL="0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lang="ru-RU" sz="2000" b="1" kern="120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marL="38958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779163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16874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558326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389509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779021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1168531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55804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ru-RU" kern="0" smtClean="0"/>
              <a:t>Технология </a:t>
            </a:r>
            <a:br>
              <a:rPr lang="ru-RU" kern="0" smtClean="0"/>
            </a:br>
            <a:r>
              <a:rPr lang="ru-RU" kern="0" smtClean="0"/>
              <a:t>и производство Vivilen rPET  </a:t>
            </a:r>
            <a:endParaRPr lang="ru-RU" kern="0"/>
          </a:p>
        </p:txBody>
      </p:sp>
      <p:sp>
        <p:nvSpPr>
          <p:cNvPr id="2" name="TextBox 1"/>
          <p:cNvSpPr txBox="1"/>
          <p:nvPr/>
        </p:nvSpPr>
        <p:spPr>
          <a:xfrm>
            <a:off x="676908" y="4792887"/>
            <a:ext cx="22185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i="1" smtClean="0">
                <a:solidFill>
                  <a:srgbClr val="B2D2D8"/>
                </a:solidFill>
              </a:rPr>
              <a:t>*ЦЗЛ – центральная заводская лаборатория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49300" y="786550"/>
            <a:ext cx="19710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smtClean="0"/>
              <a:t>1) Тщательный </a:t>
            </a:r>
            <a:r>
              <a:rPr lang="ru-RU" sz="900" b="1">
                <a:solidFill>
                  <a:schemeClr val="accent6"/>
                </a:solidFill>
              </a:rPr>
              <a:t>контроль качества </a:t>
            </a:r>
            <a:r>
              <a:rPr lang="ru-RU" sz="900" b="1" err="1" smtClean="0"/>
              <a:t>втор.сырья (ЦЗЛ*)</a:t>
            </a:r>
            <a:endParaRPr lang="ru-RU" sz="900" b="1"/>
          </a:p>
        </p:txBody>
      </p:sp>
      <p:sp>
        <p:nvSpPr>
          <p:cNvPr id="25" name="Прямоугольник 24"/>
          <p:cNvSpPr/>
          <p:nvPr/>
        </p:nvSpPr>
        <p:spPr>
          <a:xfrm>
            <a:off x="3249300" y="3870945"/>
            <a:ext cx="27463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b="1" smtClean="0"/>
              <a:t>9) Контроль качества </a:t>
            </a:r>
            <a:r>
              <a:rPr lang="ru-RU" sz="900" b="1" smtClean="0">
                <a:solidFill>
                  <a:schemeClr val="accent6"/>
                </a:solidFill>
              </a:rPr>
              <a:t>готового гранулята </a:t>
            </a:r>
            <a:r>
              <a:rPr lang="ru-RU" sz="900" b="1">
                <a:solidFill>
                  <a:schemeClr val="accent6"/>
                </a:solidFill>
              </a:rPr>
              <a:t>в </a:t>
            </a:r>
            <a:r>
              <a:rPr lang="ru-RU" sz="900" b="1" smtClean="0">
                <a:solidFill>
                  <a:schemeClr val="accent6"/>
                </a:solidFill>
              </a:rPr>
              <a:t>ЦЗЛ</a:t>
            </a:r>
            <a:endParaRPr lang="ru-RU" sz="900" b="1">
              <a:solidFill>
                <a:schemeClr val="accent6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49300" y="1189412"/>
            <a:ext cx="2547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smtClean="0"/>
              <a:t>2)</a:t>
            </a:r>
            <a:r>
              <a:rPr lang="ru-RU" sz="900" b="1" smtClean="0">
                <a:solidFill>
                  <a:schemeClr val="accent6"/>
                </a:solidFill>
              </a:rPr>
              <a:t> Дополнительная</a:t>
            </a:r>
            <a:r>
              <a:rPr lang="ru-RU" sz="900" b="1" smtClean="0"/>
              <a:t> </a:t>
            </a:r>
            <a:r>
              <a:rPr lang="ru-RU" sz="900" b="1" smtClean="0">
                <a:solidFill>
                  <a:schemeClr val="accent6"/>
                </a:solidFill>
              </a:rPr>
              <a:t>сортировка</a:t>
            </a:r>
            <a:r>
              <a:rPr lang="ru-RU" sz="900" b="1" smtClean="0"/>
              <a:t> по цвету, материалу</a:t>
            </a:r>
            <a:endParaRPr lang="ru-RU" sz="900" b="1"/>
          </a:p>
        </p:txBody>
      </p:sp>
      <p:sp>
        <p:nvSpPr>
          <p:cNvPr id="27" name="Прямоугольник 26"/>
          <p:cNvSpPr/>
          <p:nvPr/>
        </p:nvSpPr>
        <p:spPr>
          <a:xfrm>
            <a:off x="3249300" y="2120998"/>
            <a:ext cx="24373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b="1" smtClean="0"/>
              <a:t>5) </a:t>
            </a:r>
            <a:r>
              <a:rPr lang="ru-RU" sz="900" b="1" smtClean="0">
                <a:solidFill>
                  <a:schemeClr val="accent6"/>
                </a:solidFill>
              </a:rPr>
              <a:t>Подготовка флексы </a:t>
            </a:r>
            <a:r>
              <a:rPr lang="ru-RU" sz="900" b="1" smtClean="0"/>
              <a:t>в установке входной группы</a:t>
            </a:r>
            <a:endParaRPr lang="ru-RU" sz="900" b="1"/>
          </a:p>
        </p:txBody>
      </p:sp>
      <p:sp>
        <p:nvSpPr>
          <p:cNvPr id="28" name="Прямоугольник 27"/>
          <p:cNvSpPr/>
          <p:nvPr/>
        </p:nvSpPr>
        <p:spPr>
          <a:xfrm>
            <a:off x="3249299" y="2523860"/>
            <a:ext cx="24373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smtClean="0"/>
              <a:t>6) Экструзия </a:t>
            </a:r>
            <a:r>
              <a:rPr lang="ru-RU" sz="900" b="1"/>
              <a:t>(плавление флексы) происходит </a:t>
            </a:r>
            <a:r>
              <a:rPr lang="ru-RU" sz="900" b="1">
                <a:solidFill>
                  <a:schemeClr val="accent6"/>
                </a:solidFill>
              </a:rPr>
              <a:t>при глубоком </a:t>
            </a:r>
            <a:r>
              <a:rPr lang="ru-RU" sz="900" b="1" smtClean="0">
                <a:solidFill>
                  <a:schemeClr val="accent6"/>
                </a:solidFill>
              </a:rPr>
              <a:t>вакууме</a:t>
            </a:r>
            <a:endParaRPr lang="ru-RU" sz="900" b="1">
              <a:solidFill>
                <a:schemeClr val="accent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49300" y="2926722"/>
            <a:ext cx="23331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b="1" smtClean="0"/>
              <a:t>7) </a:t>
            </a:r>
            <a:r>
              <a:rPr lang="ru-RU" sz="900" b="1" smtClean="0">
                <a:solidFill>
                  <a:schemeClr val="accent6"/>
                </a:solidFill>
              </a:rPr>
              <a:t>Двукратная фильтрация </a:t>
            </a:r>
            <a:r>
              <a:rPr lang="ru-RU" sz="900" b="1"/>
              <a:t>расплава </a:t>
            </a:r>
            <a:r>
              <a:rPr lang="ru-RU" sz="900" b="1" smtClean="0"/>
              <a:t/>
            </a:r>
            <a:br>
              <a:rPr lang="ru-RU" sz="900" b="1" smtClean="0"/>
            </a:br>
            <a:r>
              <a:rPr lang="ru-RU" sz="900" b="1" smtClean="0"/>
              <a:t>с </a:t>
            </a:r>
            <a:r>
              <a:rPr lang="ru-RU" sz="900" b="1"/>
              <a:t>тонкостью фильтрации 40 </a:t>
            </a:r>
            <a:r>
              <a:rPr lang="ru-RU" sz="900" b="1" smtClean="0"/>
              <a:t>мкм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49300" y="3329584"/>
            <a:ext cx="2746373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smtClean="0"/>
              <a:t>8) Твердофазная </a:t>
            </a:r>
            <a:r>
              <a:rPr lang="ru-RU" sz="900" b="1">
                <a:solidFill>
                  <a:schemeClr val="accent6"/>
                </a:solidFill>
              </a:rPr>
              <a:t>поликонденсация в атмосфере чистого азота </a:t>
            </a:r>
            <a:r>
              <a:rPr lang="ru-RU" sz="900" b="1"/>
              <a:t>в действующей установке </a:t>
            </a:r>
            <a:r>
              <a:rPr lang="en-US" sz="900" b="1"/>
              <a:t>SSP </a:t>
            </a:r>
            <a:r>
              <a:rPr lang="ru-RU" sz="900" b="1"/>
              <a:t>для первичного </a:t>
            </a:r>
            <a:r>
              <a:rPr lang="ru-RU" sz="900" b="1" smtClean="0"/>
              <a:t>ПЭТФ</a:t>
            </a:r>
            <a:endParaRPr lang="ru-RU" sz="900" b="1"/>
          </a:p>
        </p:txBody>
      </p:sp>
      <p:sp>
        <p:nvSpPr>
          <p:cNvPr id="31" name="Прямоугольник 30"/>
          <p:cNvSpPr/>
          <p:nvPr/>
        </p:nvSpPr>
        <p:spPr>
          <a:xfrm>
            <a:off x="3249299" y="1856636"/>
            <a:ext cx="284550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smtClean="0"/>
              <a:t>4)</a:t>
            </a:r>
            <a:r>
              <a:rPr lang="ru-RU" sz="900" b="1" smtClean="0">
                <a:solidFill>
                  <a:schemeClr val="accent6"/>
                </a:solidFill>
              </a:rPr>
              <a:t> Повторный контроль </a:t>
            </a:r>
            <a:r>
              <a:rPr lang="ru-RU" sz="900" b="1"/>
              <a:t>качества в </a:t>
            </a:r>
            <a:r>
              <a:rPr lang="ru-RU" sz="900" b="1" smtClean="0"/>
              <a:t>лаборатории</a:t>
            </a:r>
            <a:endParaRPr lang="ru-RU" sz="900" b="1"/>
          </a:p>
        </p:txBody>
      </p:sp>
      <p:sp>
        <p:nvSpPr>
          <p:cNvPr id="32" name="Прямоугольник 31"/>
          <p:cNvSpPr/>
          <p:nvPr/>
        </p:nvSpPr>
        <p:spPr>
          <a:xfrm>
            <a:off x="3249300" y="1592274"/>
            <a:ext cx="25470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smtClean="0"/>
              <a:t>3) Удаление </a:t>
            </a:r>
            <a:r>
              <a:rPr lang="ru-RU" sz="900" b="1" smtClean="0">
                <a:solidFill>
                  <a:schemeClr val="accent6"/>
                </a:solidFill>
              </a:rPr>
              <a:t>металлов</a:t>
            </a:r>
            <a:endParaRPr lang="ru-RU" sz="900" b="1">
              <a:solidFill>
                <a:schemeClr val="accent6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49300" y="4135310"/>
            <a:ext cx="26787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900" b="1" smtClean="0"/>
              <a:t>10) Контроль качества </a:t>
            </a:r>
            <a:r>
              <a:rPr lang="ru-RU" sz="900" b="1" smtClean="0">
                <a:solidFill>
                  <a:schemeClr val="accent6"/>
                </a:solidFill>
              </a:rPr>
              <a:t>прототипов готовых изделий в ПОЛИЛАБе </a:t>
            </a:r>
            <a:endParaRPr lang="ru-RU" sz="900" b="1">
              <a:solidFill>
                <a:schemeClr val="accent6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1E307A0-45EF-4ADA-A6C6-6E8910EB2951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 bwMode="auto">
          <a:xfrm>
            <a:off x="3964927" y="3539089"/>
            <a:ext cx="3380407" cy="1274274"/>
          </a:xfrm>
          <a:prstGeom prst="rect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06146" y="3504631"/>
            <a:ext cx="3380407" cy="1308733"/>
          </a:xfrm>
          <a:prstGeom prst="rect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6146" y="101340"/>
            <a:ext cx="8478629" cy="542987"/>
          </a:xfrm>
        </p:spPr>
        <p:txBody>
          <a:bodyPr/>
          <a:lstStyle/>
          <a:p>
            <a:r>
              <a:rPr lang="ru-RU" sz="1800" err="1" smtClean="0"/>
              <a:t>ПолиЛаб </a:t>
            </a:r>
            <a:r>
              <a:rPr lang="ru-RU" sz="1800"/>
              <a:t>«</a:t>
            </a:r>
            <a:r>
              <a:rPr lang="en-US" sz="1800" err="1"/>
              <a:t>Vivilen </a:t>
            </a:r>
            <a:r>
              <a:rPr lang="en-US" sz="1800" err="1" smtClean="0"/>
              <a:t>rPET</a:t>
            </a:r>
            <a:r>
              <a:rPr lang="ru-RU" sz="1800" smtClean="0"/>
              <a:t>»</a:t>
            </a:r>
            <a:endParaRPr lang="ru-RU" sz="1800"/>
          </a:p>
        </p:txBody>
      </p:sp>
      <p:sp>
        <p:nvSpPr>
          <p:cNvPr id="5" name="Прямоугольник 4"/>
          <p:cNvSpPr/>
          <p:nvPr/>
        </p:nvSpPr>
        <p:spPr>
          <a:xfrm>
            <a:off x="127101" y="439900"/>
            <a:ext cx="9041322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89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25" b="0" i="0" u="none" strike="noStrike" kern="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- моделирование </a:t>
            </a:r>
            <a:r>
              <a:rPr kumimoji="0" lang="ru-RU" sz="1125" b="0" i="0" u="none" strike="noStrike" kern="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процесса получения готовых изделий из </a:t>
            </a:r>
            <a:r>
              <a:rPr kumimoji="0" lang="ru-RU" sz="1125" b="0" i="0" u="none" strike="noStrike" kern="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гранулы</a:t>
            </a:r>
          </a:p>
          <a:p>
            <a:pPr marL="0" marR="0" lvl="0" indent="0" algn="l" defTabSz="7789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25" b="0" i="0" u="none" strike="noStrike" kern="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- комплексное </a:t>
            </a:r>
            <a:r>
              <a:rPr kumimoji="0" lang="ru-RU" sz="1125" b="0" i="0" u="none" strike="noStrike" kern="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испытание готовых </a:t>
            </a:r>
            <a:r>
              <a:rPr kumimoji="0" lang="ru-RU" sz="1125" b="0" i="0" u="none" strike="noStrike" kern="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изделий</a:t>
            </a:r>
          </a:p>
          <a:p>
            <a:pPr marL="0" marR="0" lvl="0" indent="0" algn="l" defTabSz="7789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25" b="0" i="0" u="none" strike="noStrike" kern="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- продвинутый </a:t>
            </a:r>
            <a:r>
              <a:rPr kumimoji="0" lang="ru-RU" sz="1125" b="0" i="0" u="none" strike="noStrike" kern="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контроль качества выпускаемого сырья (вторичной </a:t>
            </a:r>
            <a:r>
              <a:rPr kumimoji="0" lang="ru-RU" sz="1125" b="0" i="0" u="none" strike="noStrike" kern="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гранулы)</a:t>
            </a:r>
          </a:p>
          <a:p>
            <a:pPr marL="0" marR="0" lvl="0" indent="0" algn="l" defTabSz="7789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25" b="0" i="0" u="none" strike="noStrike" kern="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- омологация </a:t>
            </a:r>
            <a:r>
              <a:rPr kumimoji="0" lang="en-US" sz="1125" b="0" i="0" u="none" strike="noStrike" kern="0" cap="none" spc="0" normalizeH="0" baseline="0" noProof="0" err="1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Vivilen rPET </a:t>
            </a:r>
            <a:r>
              <a:rPr kumimoji="0" lang="ru-RU" sz="1125" b="0" i="0" u="none" strike="noStrike" kern="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под требования клиентов, тестирование на соответствие требованиям ТР ТС 005</a:t>
            </a:r>
          </a:p>
          <a:p>
            <a:pPr marL="0" marR="0" lvl="0" indent="0" algn="l" defTabSz="7789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25" b="0" i="0" u="none" strike="noStrike" kern="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Neue"/>
              </a:rPr>
              <a:t>- сервисная поддержка качества продуктов СИБУР и проведение исследований материалов</a:t>
            </a:r>
            <a:endParaRPr kumimoji="0" lang="ru-RU" sz="1125" b="0" i="0" u="none" strike="noStrike" kern="0" cap="none" spc="0" normalizeH="0" baseline="0" noProof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Helvetica Neue"/>
            </a:endParaRPr>
          </a:p>
        </p:txBody>
      </p:sp>
      <p:pic>
        <p:nvPicPr>
          <p:cNvPr id="8" name="Picture 4" descr="Картинки по запросу zsk 26 mc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78" y="1702297"/>
            <a:ext cx="1450226" cy="1178310"/>
          </a:xfrm>
          <a:prstGeom prst="ellipse">
            <a:avLst/>
          </a:prstGeom>
          <a:ln w="63500" cap="rnd">
            <a:solidFill>
              <a:schemeClr val="bg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4268" y="2916096"/>
            <a:ext cx="219786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Компаундирование ПЭТФ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vPET/rPET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62349" y="2916097"/>
            <a:ext cx="1892482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Тестирование компаундов на литье преформ, проверка технологичности/качества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14410" y="3014065"/>
            <a:ext cx="205203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Выдув бутылки, проверка технологичности/качества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944854" y="2981028"/>
            <a:ext cx="2223569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Тестирование изделий на качественные и эксплуатационные характеристики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8104" y="3560633"/>
            <a:ext cx="1892482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Тест перпендикулярности,</a:t>
            </a:r>
          </a:p>
          <a:p>
            <a:pPr marL="128588" marR="0" lvl="0" indent="-128588" algn="l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Дефекты литья,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28588" marR="0" lvl="0" indent="-128588" algn="l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Контроль геометрических параметров и массы преформ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96273" y="3564998"/>
            <a:ext cx="262565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Контроль геометрических размеров, </a:t>
            </a:r>
          </a:p>
          <a:p>
            <a:pPr marL="128588" marR="0" lvl="0" indent="-128588" algn="l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Прочность на удар при свободном падении,</a:t>
            </a:r>
          </a:p>
          <a:p>
            <a:pPr marL="128588" marR="0" lvl="0" indent="-128588" algn="l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Прочность при сжатии,</a:t>
            </a:r>
          </a:p>
          <a:p>
            <a:pPr marL="128588" marR="0" lvl="0" indent="-128588" algn="l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Определение стойкости к внутреннему давлению,</a:t>
            </a:r>
          </a:p>
          <a:p>
            <a:pPr marL="128588" marR="0" lvl="0" indent="-128588" algn="l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kumimoji="0" lang="ru-RU" sz="900" b="1" i="0" u="none" strike="noStrike" kern="1200" cap="none" spc="0" normalizeH="0" baseline="0" noProof="0" err="1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Термостабильность, </a:t>
            </a:r>
          </a:p>
          <a:p>
            <a:pPr marL="128588" marR="0" lvl="0" indent="-128588" algn="l" defTabSz="7789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Цветовые характеристики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529" y="1702297"/>
            <a:ext cx="2057400" cy="1278731"/>
          </a:xfrm>
          <a:prstGeom prst="ellipse">
            <a:avLst/>
          </a:prstGeom>
          <a:ln w="63500" cap="rnd">
            <a:solidFill>
              <a:schemeClr val="bg2"/>
            </a:solidFill>
          </a:ln>
          <a:effectLst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836" y="1895923"/>
            <a:ext cx="1495035" cy="1020173"/>
          </a:xfrm>
          <a:prstGeom prst="ellipse">
            <a:avLst/>
          </a:prstGeom>
          <a:ln w="63500" cap="rnd">
            <a:solidFill>
              <a:schemeClr val="bg2"/>
            </a:solidFill>
          </a:ln>
          <a:effectLst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066" y="1922343"/>
            <a:ext cx="1473364" cy="967332"/>
          </a:xfrm>
          <a:prstGeom prst="ellipse">
            <a:avLst/>
          </a:prstGeom>
          <a:ln w="63500" cap="rnd">
            <a:solidFill>
              <a:schemeClr val="bg2"/>
            </a:solidFill>
          </a:ln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188" y="3606057"/>
            <a:ext cx="1415949" cy="114668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033" y="3596854"/>
            <a:ext cx="709514" cy="1191168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 bwMode="auto">
          <a:xfrm>
            <a:off x="206146" y="1558475"/>
            <a:ext cx="556721" cy="556721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23" name="Овал 22"/>
          <p:cNvSpPr/>
          <p:nvPr/>
        </p:nvSpPr>
        <p:spPr bwMode="auto">
          <a:xfrm>
            <a:off x="2505724" y="1689367"/>
            <a:ext cx="556721" cy="556721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4747547" y="1577831"/>
            <a:ext cx="556721" cy="556721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27" name="Овал 26"/>
          <p:cNvSpPr/>
          <p:nvPr/>
        </p:nvSpPr>
        <p:spPr bwMode="auto">
          <a:xfrm>
            <a:off x="7255445" y="1702297"/>
            <a:ext cx="556721" cy="556721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04</a:t>
            </a: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>
            <a:off x="1857724" y="2385285"/>
            <a:ext cx="648000" cy="82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/>
          <p:cNvCxnSpPr/>
          <p:nvPr/>
        </p:nvCxnSpPr>
        <p:spPr bwMode="auto">
          <a:xfrm>
            <a:off x="4121460" y="2434693"/>
            <a:ext cx="648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 стрелкой 31"/>
          <p:cNvCxnSpPr/>
          <p:nvPr/>
        </p:nvCxnSpPr>
        <p:spPr bwMode="auto">
          <a:xfrm>
            <a:off x="6944854" y="2341662"/>
            <a:ext cx="37707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20472" y="4844557"/>
            <a:ext cx="936625" cy="167934"/>
          </a:xfrm>
        </p:spPr>
        <p:txBody>
          <a:bodyPr/>
          <a:lstStyle/>
          <a:p>
            <a:fld id="{CDBD563E-B0D3-447F-AFD2-910202E21ABB}" type="slidenum">
              <a:rPr lang="ru-RU" smtClean="0"/>
              <a:t>41</a:t>
            </a:fld>
            <a:endParaRPr lang="ru-RU" dirty="0"/>
          </a:p>
        </p:txBody>
      </p:sp>
      <p:sp>
        <p:nvSpPr>
          <p:cNvPr id="37" name="Дата 1"/>
          <p:cNvSpPr txBox="1">
            <a:spLocks/>
          </p:cNvSpPr>
          <p:nvPr/>
        </p:nvSpPr>
        <p:spPr>
          <a:xfrm>
            <a:off x="6032355" y="4844557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lang="ru-RU" sz="64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CB995B-1FC8-4767-BE04-7C2D5FC1A462}" type="datetime1">
              <a:rPr lang="ru-RU" smtClean="0"/>
              <a:pPr algn="r"/>
              <a:t>28.09.2022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967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проекты</a:t>
            </a:r>
            <a:r>
              <a:rPr lang="en-US"/>
              <a:t> в области </a:t>
            </a:r>
            <a:r>
              <a:rPr lang="en-US" smtClean="0"/>
              <a:t>технологии химической переработки</a:t>
            </a: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862060" y="4846677"/>
            <a:ext cx="936625" cy="167934"/>
          </a:xfrm>
        </p:spPr>
        <p:txBody>
          <a:bodyPr/>
          <a:lstStyle/>
          <a:p>
            <a:fld id="{CDBD563E-B0D3-447F-AFD2-910202E21ABB}" type="slidenum">
              <a:rPr lang="ru-RU" smtClean="0"/>
              <a:t>42</a:t>
            </a:fld>
            <a:endParaRPr lang="ru-RU"/>
          </a:p>
        </p:txBody>
      </p:sp>
      <p:sp>
        <p:nvSpPr>
          <p:cNvPr id="9" name="Дата 1"/>
          <p:cNvSpPr txBox="1">
            <a:spLocks/>
          </p:cNvSpPr>
          <p:nvPr/>
        </p:nvSpPr>
        <p:spPr>
          <a:xfrm>
            <a:off x="6156176" y="4846677"/>
            <a:ext cx="936625" cy="16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lang="ru-RU" sz="64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CB995B-1FC8-4767-BE04-7C2D5FC1A462}" type="datetime1">
              <a:rPr lang="ru-RU" smtClean="0"/>
              <a:pPr algn="r"/>
              <a:t>28.09.2022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243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85844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44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Прямая соединительная линия 57"/>
          <p:cNvCxnSpPr/>
          <p:nvPr/>
        </p:nvCxnSpPr>
        <p:spPr bwMode="auto">
          <a:xfrm>
            <a:off x="4527744" y="4260391"/>
            <a:ext cx="3779696" cy="1418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508638" y="4265026"/>
            <a:ext cx="3753000" cy="1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607820" y="4028219"/>
            <a:ext cx="3904493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err="1" smtClean="0"/>
              <a:t>Возможности</a:t>
            </a:r>
            <a:endParaRPr lang="ru-RU" sz="800" b="1" smtClean="0"/>
          </a:p>
          <a:p>
            <a:pPr algn="ctr"/>
            <a:endParaRPr lang="en-US" sz="800" b="1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00"/>
              <a:t>Процесс переработка/утилизация/вторсырья с коротким контуром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00"/>
              <a:t>Низкая температура технологического процесса (T≤</a:t>
            </a:r>
            <a:r>
              <a:rPr lang="ru-RU" sz="800"/>
              <a:t> 1</a:t>
            </a:r>
            <a:r>
              <a:rPr lang="en-US" sz="800"/>
              <a:t>8</a:t>
            </a:r>
            <a:r>
              <a:rPr lang="ru-RU" sz="800"/>
              <a:t>0</a:t>
            </a:r>
            <a:r>
              <a:rPr lang="en-US" sz="800"/>
              <a:t> ° C)</a:t>
            </a:r>
            <a:endParaRPr lang="ru-RU" sz="100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00"/>
              <a:t>Качество рециклового продукта рядом с первичным пластиком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00"/>
              <a:t>Переработка/утилизация/вторсырье многослойной продукции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550" y="2047008"/>
            <a:ext cx="7013275" cy="351719"/>
          </a:xfrm>
        </p:spPr>
        <p:txBody>
          <a:bodyPr vert="horz"/>
          <a:lstStyle/>
          <a:p>
            <a:r>
              <a:rPr lang="en-US" sz="1000" dirty="0" err="1" smtClean="0"/>
              <a:t>Переработка</a:t>
            </a:r>
            <a:r>
              <a:rPr lang="ru-RU" sz="1000" dirty="0" smtClean="0"/>
              <a:t>, </a:t>
            </a:r>
            <a:r>
              <a:rPr lang="en-US" sz="1000" dirty="0" err="1" smtClean="0"/>
              <a:t>cольвентный</a:t>
            </a:r>
            <a:r>
              <a:rPr lang="ru-RU" sz="1000" dirty="0" smtClean="0"/>
              <a:t> метод </a:t>
            </a:r>
            <a:r>
              <a:rPr lang="ru-RU" sz="1000" dirty="0"/>
              <a:t>-</a:t>
            </a:r>
            <a:r>
              <a:rPr lang="en-US" sz="1000" dirty="0"/>
              <a:t> </a:t>
            </a:r>
            <a:r>
              <a:rPr lang="en-US" sz="1000" dirty="0" err="1"/>
              <a:t>перспективная</a:t>
            </a:r>
            <a:r>
              <a:rPr lang="en-US" sz="1000" dirty="0"/>
              <a:t> </a:t>
            </a:r>
            <a:r>
              <a:rPr lang="en-US" sz="1000" dirty="0" err="1"/>
              <a:t>технология</a:t>
            </a:r>
            <a:r>
              <a:rPr lang="en-US" sz="1000" dirty="0"/>
              <a:t> </a:t>
            </a:r>
            <a:r>
              <a:rPr lang="en-US" sz="1000" dirty="0" err="1"/>
              <a:t>производства</a:t>
            </a:r>
            <a:r>
              <a:rPr lang="en-US" sz="1000" dirty="0"/>
              <a:t> </a:t>
            </a:r>
            <a:r>
              <a:rPr lang="en-US" sz="1000" dirty="0" err="1"/>
              <a:t>полимеров</a:t>
            </a:r>
            <a:r>
              <a:rPr lang="en-US" sz="1000" dirty="0"/>
              <a:t> </a:t>
            </a:r>
            <a:r>
              <a:rPr lang="ru-RU" sz="1000" dirty="0" smtClean="0"/>
              <a:t>первичного</a:t>
            </a:r>
            <a:r>
              <a:rPr lang="en-US" sz="1000" dirty="0" smtClean="0"/>
              <a:t> </a:t>
            </a:r>
            <a:r>
              <a:rPr lang="en-US" sz="1000" dirty="0"/>
              <a:t>качества </a:t>
            </a:r>
            <a:r>
              <a:rPr lang="en-US" sz="1000" dirty="0" err="1"/>
              <a:t>для</a:t>
            </a:r>
            <a:r>
              <a:rPr lang="en-US" sz="1000" dirty="0"/>
              <a:t> </a:t>
            </a:r>
            <a:r>
              <a:rPr lang="en-US" sz="1000" dirty="0" err="1"/>
              <a:t>упаковки</a:t>
            </a:r>
            <a:r>
              <a:rPr lang="en-US" sz="1000" dirty="0"/>
              <a:t> </a:t>
            </a:r>
            <a:r>
              <a:rPr lang="en-US" sz="1000" dirty="0" err="1"/>
              <a:t>продуктов</a:t>
            </a:r>
            <a:r>
              <a:rPr lang="en-US" sz="1000" dirty="0"/>
              <a:t> </a:t>
            </a:r>
            <a:r>
              <a:rPr lang="en-US" sz="1000" dirty="0" err="1"/>
              <a:t>питания</a:t>
            </a:r>
            <a:r>
              <a:rPr lang="en-US" sz="1000" dirty="0"/>
              <a:t> и </a:t>
            </a:r>
            <a:r>
              <a:rPr lang="en-US" sz="1000" dirty="0" err="1"/>
              <a:t>косметики</a:t>
            </a:r>
            <a:endParaRPr lang="ru-RU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4958793" y="4023860"/>
            <a:ext cx="276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err="1" smtClean="0"/>
              <a:t>Риски</a:t>
            </a:r>
            <a:endParaRPr lang="ru-RU" sz="800" b="1" smtClean="0"/>
          </a:p>
          <a:p>
            <a:pPr algn="ctr"/>
            <a:endParaRPr lang="en-US" sz="800" b="1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00"/>
              <a:t>Новая технология - мало перечней упоминаемых документов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00"/>
              <a:t>Утилизация растворителя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00"/>
              <a:t>Требования к сырью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369" y="6455365"/>
            <a:ext cx="5968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"/>
              <a:t>* Подаваемое сырье должно содержать &gt; 80% целевых пластик</a:t>
            </a:r>
            <a:endParaRPr lang="ru-RU" sz="900"/>
          </a:p>
        </p:txBody>
      </p:sp>
      <p:grpSp>
        <p:nvGrpSpPr>
          <p:cNvPr id="6" name="Группа 5"/>
          <p:cNvGrpSpPr/>
          <p:nvPr/>
        </p:nvGrpSpPr>
        <p:grpSpPr>
          <a:xfrm>
            <a:off x="417089" y="2373594"/>
            <a:ext cx="7169784" cy="956963"/>
            <a:chOff x="207679" y="3800707"/>
            <a:chExt cx="7169784" cy="956963"/>
          </a:xfrm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387765" y="4056086"/>
              <a:ext cx="1426265" cy="41077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207679" y="4056086"/>
              <a:ext cx="17800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ПП, ПЭ, ПС, ПВХ, ПЭТ-сортированные пластики *</a:t>
              </a:r>
              <a:endParaRPr lang="ru-RU" sz="10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 bwMode="auto">
            <a:xfrm>
              <a:off x="1929880" y="4056086"/>
              <a:ext cx="674311" cy="41077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 bwMode="auto">
            <a:xfrm>
              <a:off x="2695967" y="4056086"/>
              <a:ext cx="674311" cy="41077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 bwMode="auto">
            <a:xfrm>
              <a:off x="3462055" y="4056086"/>
              <a:ext cx="674311" cy="41077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 bwMode="auto">
            <a:xfrm>
              <a:off x="4228142" y="4056086"/>
              <a:ext cx="674311" cy="41077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 bwMode="auto">
            <a:xfrm>
              <a:off x="4994230" y="4056086"/>
              <a:ext cx="674311" cy="41077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 bwMode="auto">
            <a:xfrm>
              <a:off x="5760318" y="4046905"/>
              <a:ext cx="1426265" cy="41077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H="1">
              <a:off x="5597407" y="4056086"/>
              <a:ext cx="17800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ПП, ПЭ, ПС, ПВХ, ПЭТ</a:t>
              </a:r>
            </a:p>
            <a:p>
              <a:pPr algn="ctr"/>
              <a:r>
                <a:rPr lang="en-US" sz="8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переработанный продукт</a:t>
              </a:r>
              <a:endParaRPr lang="ru-RU" sz="10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29880" y="4145969"/>
              <a:ext cx="67431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" smtClean="0"/>
                <a:t>разложение</a:t>
              </a:r>
              <a:endParaRPr lang="ru-RU" sz="8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6289" y="4091283"/>
              <a:ext cx="674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/>
                <a:t>фильтрационная очистка</a:t>
              </a:r>
              <a:endParaRPr lang="ru-RU" sz="8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20739" y="4136009"/>
              <a:ext cx="7557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/>
                <a:t>осадки</a:t>
              </a:r>
              <a:endParaRPr lang="ru-RU" sz="8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87414" y="4136009"/>
              <a:ext cx="7557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/>
                <a:t>сушка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58663" y="4141469"/>
              <a:ext cx="7557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00" smtClean="0"/>
                <a:t>экструзия</a:t>
              </a:r>
              <a:endParaRPr lang="ru-RU" sz="800"/>
            </a:p>
          </p:txBody>
        </p:sp>
        <p:sp>
          <p:nvSpPr>
            <p:cNvPr id="39" name="Скругленный прямоугольник 38"/>
            <p:cNvSpPr/>
            <p:nvPr/>
          </p:nvSpPr>
          <p:spPr bwMode="auto">
            <a:xfrm>
              <a:off x="2706289" y="3810523"/>
              <a:ext cx="1800317" cy="17683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20510" y="3800707"/>
              <a:ext cx="16033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00" dirty="0" err="1"/>
                <a:t>Примеси</a:t>
              </a:r>
              <a:r>
                <a:rPr lang="en-US" sz="600" dirty="0"/>
                <a:t> и </a:t>
              </a:r>
              <a:r>
                <a:rPr lang="ru-RU" sz="600" dirty="0" smtClean="0"/>
                <a:t>загрязняющие вещества</a:t>
              </a:r>
              <a:endParaRPr lang="ru-RU" sz="800" dirty="0"/>
            </a:p>
          </p:txBody>
        </p:sp>
        <p:sp>
          <p:nvSpPr>
            <p:cNvPr id="41" name="Равнобедренный треугольник 40"/>
            <p:cNvSpPr/>
            <p:nvPr/>
          </p:nvSpPr>
          <p:spPr bwMode="auto">
            <a:xfrm>
              <a:off x="2985911" y="3986346"/>
              <a:ext cx="94422" cy="5545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2" name="Равнобедренный треугольник 41"/>
            <p:cNvSpPr/>
            <p:nvPr/>
          </p:nvSpPr>
          <p:spPr bwMode="auto">
            <a:xfrm>
              <a:off x="3765015" y="3991449"/>
              <a:ext cx="94422" cy="5545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3" name="Равнобедренный треугольник 42"/>
            <p:cNvSpPr/>
            <p:nvPr/>
          </p:nvSpPr>
          <p:spPr bwMode="auto">
            <a:xfrm rot="5400000">
              <a:off x="1822439" y="4224567"/>
              <a:ext cx="94422" cy="5545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4" name="Равнобедренный треугольник 43"/>
            <p:cNvSpPr/>
            <p:nvPr/>
          </p:nvSpPr>
          <p:spPr bwMode="auto">
            <a:xfrm rot="5400000">
              <a:off x="2600025" y="4224567"/>
              <a:ext cx="94422" cy="5545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5" name="Равнобедренный треугольник 44"/>
            <p:cNvSpPr/>
            <p:nvPr/>
          </p:nvSpPr>
          <p:spPr bwMode="auto">
            <a:xfrm rot="5400000">
              <a:off x="3372517" y="4224567"/>
              <a:ext cx="94422" cy="5545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6" name="Равнобедренный треугольник 45"/>
            <p:cNvSpPr/>
            <p:nvPr/>
          </p:nvSpPr>
          <p:spPr bwMode="auto">
            <a:xfrm rot="5400000">
              <a:off x="4139403" y="4224567"/>
              <a:ext cx="94422" cy="5545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7" name="Равнобедренный треугольник 46"/>
            <p:cNvSpPr/>
            <p:nvPr/>
          </p:nvSpPr>
          <p:spPr bwMode="auto">
            <a:xfrm rot="5400000">
              <a:off x="4906291" y="4224567"/>
              <a:ext cx="94422" cy="5545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8" name="Равнобедренный треугольник 47"/>
            <p:cNvSpPr/>
            <p:nvPr/>
          </p:nvSpPr>
          <p:spPr bwMode="auto">
            <a:xfrm rot="5400000">
              <a:off x="5664293" y="4224567"/>
              <a:ext cx="94422" cy="55456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74073" y="4573004"/>
              <a:ext cx="147675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00"/>
                <a:t>Восстановление растворителя</a:t>
              </a:r>
              <a:endParaRPr lang="ru-RU" sz="800"/>
            </a:p>
          </p:txBody>
        </p:sp>
        <p:cxnSp>
          <p:nvCxnSpPr>
            <p:cNvPr id="11" name="Соединительная линия уступом 10"/>
            <p:cNvCxnSpPr>
              <a:stCxn id="30" idx="2"/>
              <a:endCxn id="26" idx="2"/>
            </p:cNvCxnSpPr>
            <p:nvPr/>
          </p:nvCxnSpPr>
          <p:spPr bwMode="auto">
            <a:xfrm rot="5400000">
              <a:off x="3416167" y="3317733"/>
              <a:ext cx="9525" cy="2298263"/>
            </a:xfrm>
            <a:prstGeom prst="bentConnector3">
              <a:avLst>
                <a:gd name="adj1" fmla="val 303428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Прямая соединительная линия 14"/>
            <p:cNvCxnSpPr>
              <a:stCxn id="29" idx="2"/>
            </p:cNvCxnSpPr>
            <p:nvPr/>
          </p:nvCxnSpPr>
          <p:spPr bwMode="auto">
            <a:xfrm flipH="1">
              <a:off x="3798622" y="4466864"/>
              <a:ext cx="589" cy="2785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TextBox 50"/>
          <p:cNvSpPr txBox="1"/>
          <p:nvPr/>
        </p:nvSpPr>
        <p:spPr>
          <a:xfrm>
            <a:off x="778471" y="1248581"/>
            <a:ext cx="7028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/>
              <a:t>Основные технологические аспекты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00"/>
              <a:t>Сырье с &gt; 80% целевого количества отходящего пластика - ПЭ, ПП, ПА, ПС, ПВХ, ПЭТ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00"/>
              <a:t>Отходы пластика растворены, отфильтрованы, очищены, осаждены, высушены и экструдированы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00"/>
              <a:t>Примеси и загрязнений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00"/>
              <a:t>Растворитель восстановлен и извлечен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00"/>
              <a:t>Переработанный продукт может быть компаундирован или использован отдельно</a:t>
            </a:r>
          </a:p>
        </p:txBody>
      </p:sp>
      <p:sp>
        <p:nvSpPr>
          <p:cNvPr id="52" name="Заголовок 1"/>
          <p:cNvSpPr txBox="1"/>
          <p:nvPr/>
        </p:nvSpPr>
        <p:spPr bwMode="auto">
          <a:xfrm>
            <a:off x="495344" y="199005"/>
            <a:ext cx="793818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8958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779163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16874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558326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457119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914239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1371358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828477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200" kern="0"/>
              <a:t>Пластиковый пиролиз является флагманским решением для химического переработка/утилизация/вторсырья компании «Сибур» на ближайшие 5-10 лет</a:t>
            </a:r>
            <a:endParaRPr lang="ru-RU" kern="0"/>
          </a:p>
          <a:p>
            <a:endParaRPr lang="ru-RU" kern="0"/>
          </a:p>
        </p:txBody>
      </p:sp>
      <p:cxnSp>
        <p:nvCxnSpPr>
          <p:cNvPr id="64" name="Straight Connector 98"/>
          <p:cNvCxnSpPr/>
          <p:nvPr/>
        </p:nvCxnSpPr>
        <p:spPr bwMode="auto">
          <a:xfrm>
            <a:off x="2518021" y="3268601"/>
            <a:ext cx="1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C9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Прямоугольник 68"/>
          <p:cNvSpPr/>
          <p:nvPr/>
        </p:nvSpPr>
        <p:spPr>
          <a:xfrm>
            <a:off x="778471" y="3347135"/>
            <a:ext cx="4205339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b="1"/>
              <a:t>Потенциальные основные моменты проекта: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700"/>
              <a:t>Пробное производство в 2023-24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700"/>
              <a:t>Первая емкость</a:t>
            </a:r>
            <a:r>
              <a:rPr lang="ru-RU" sz="700"/>
              <a:t> 2</a:t>
            </a:r>
            <a:r>
              <a:rPr lang="en-US" sz="700"/>
              <a:t>0-50 тыс. тонн в год отчета о завершении проекта пластиковых отходов в 2025 году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700"/>
              <a:t>Потенциальная цель для производительности пиролиза 100-200 тыс. тонн в год в 2030-35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07820" y="632194"/>
            <a:ext cx="6929781" cy="577854"/>
            <a:chOff x="1190349" y="519422"/>
            <a:chExt cx="6929781" cy="577854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491260" y="573167"/>
              <a:ext cx="1310279" cy="524108"/>
            </a:xfrm>
            <a:prstGeom prst="roundRect">
              <a:avLst/>
            </a:prstGeom>
            <a:noFill/>
            <a:ln w="38100">
              <a:solidFill>
                <a:srgbClr val="008C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algn="ctr"/>
              <a:r>
                <a:rPr lang="en-US" sz="600">
                  <a:solidFill>
                    <a:schemeClr val="tx1"/>
                  </a:solidFill>
                </a:rPr>
                <a:t>Фракционирование,</a:t>
              </a:r>
              <a:endParaRPr lang="ru-RU" sz="800">
                <a:solidFill>
                  <a:schemeClr val="tx1"/>
                </a:solidFill>
              </a:endParaRPr>
            </a:p>
            <a:p>
              <a:pPr algn="ctr"/>
              <a:r>
                <a:rPr lang="en-US" sz="600" err="1">
                  <a:solidFill>
                    <a:schemeClr val="tx1"/>
                  </a:solidFill>
                </a:rPr>
                <a:t>Гидроочистка и т.д</a:t>
              </a:r>
              <a:r>
                <a:rPr lang="ru-RU" sz="60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3035883" y="572501"/>
              <a:ext cx="1090865" cy="524775"/>
            </a:xfrm>
            <a:prstGeom prst="roundRect">
              <a:avLst/>
            </a:prstGeom>
            <a:noFill/>
            <a:ln w="38100">
              <a:solidFill>
                <a:srgbClr val="008C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algn="ctr"/>
              <a:r>
                <a:rPr lang="en-US" sz="600">
                  <a:solidFill>
                    <a:schemeClr val="tx1"/>
                  </a:solidFill>
                </a:rPr>
                <a:t>Пластиковый пиролиз</a:t>
              </a:r>
            </a:p>
            <a:p>
              <a:pPr algn="ctr"/>
              <a:r>
                <a:rPr lang="en-US" sz="600">
                  <a:solidFill>
                    <a:srgbClr val="00B050"/>
                  </a:solidFill>
                </a:rPr>
                <a:t>ТРЛ 6-9</a:t>
              </a:r>
              <a:endParaRPr lang="ru-RU" sz="800">
                <a:solidFill>
                  <a:srgbClr val="00B05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07317" y="724792"/>
              <a:ext cx="60337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 err="1"/>
                <a:t>Pyroil</a:t>
              </a:r>
              <a:endParaRPr lang="ru-RU" sz="800" dirty="0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7293410" y="572501"/>
              <a:ext cx="826720" cy="519477"/>
            </a:xfrm>
            <a:prstGeom prst="roundRect">
              <a:avLst/>
            </a:prstGeom>
            <a:noFill/>
            <a:ln w="38100">
              <a:solidFill>
                <a:srgbClr val="008C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algn="ctr"/>
              <a:r>
                <a:rPr lang="en-US" sz="600">
                  <a:solidFill>
                    <a:schemeClr val="tx1"/>
                  </a:solidFill>
                </a:rPr>
                <a:t>Производство полиолефинов</a:t>
              </a: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191508" y="577799"/>
              <a:ext cx="711934" cy="514179"/>
            </a:xfrm>
            <a:prstGeom prst="roundRect">
              <a:avLst/>
            </a:prstGeom>
            <a:noFill/>
            <a:ln w="38100">
              <a:solidFill>
                <a:srgbClr val="008C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algn="ctr"/>
              <a:r>
                <a:rPr lang="en-US" sz="600">
                  <a:solidFill>
                    <a:schemeClr val="tx1"/>
                  </a:solidFill>
                </a:rPr>
                <a:t>Паровой пиролиз</a:t>
              </a:r>
              <a:endParaRPr lang="ru-RU" sz="80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94837" y="634838"/>
              <a:ext cx="6033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"/>
                <a:t>Свет</a:t>
              </a:r>
            </a:p>
            <a:p>
              <a:pPr algn="ctr"/>
              <a:r>
                <a:rPr lang="en-US" sz="400"/>
                <a:t>сокращения</a:t>
              </a:r>
              <a:endParaRPr lang="ru-RU" sz="600"/>
            </a:p>
          </p:txBody>
        </p:sp>
        <p:cxnSp>
          <p:nvCxnSpPr>
            <p:cNvPr id="62" name="Прямая со стрелкой 61"/>
            <p:cNvCxnSpPr/>
            <p:nvPr/>
          </p:nvCxnSpPr>
          <p:spPr bwMode="auto">
            <a:xfrm>
              <a:off x="5801539" y="934920"/>
              <a:ext cx="38996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C95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6688178" y="692546"/>
              <a:ext cx="83940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00"/>
                <a:t>Олефины</a:t>
              </a:r>
              <a:endParaRPr lang="ru-RU" sz="700"/>
            </a:p>
          </p:txBody>
        </p:sp>
        <p:cxnSp>
          <p:nvCxnSpPr>
            <p:cNvPr id="65" name="Прямая со стрелкой 64"/>
            <p:cNvCxnSpPr>
              <a:stCxn id="54" idx="3"/>
              <a:endCxn id="53" idx="1"/>
            </p:cNvCxnSpPr>
            <p:nvPr/>
          </p:nvCxnSpPr>
          <p:spPr bwMode="auto">
            <a:xfrm>
              <a:off x="4126748" y="927881"/>
              <a:ext cx="364512" cy="3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C95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Скругленный прямоугольник 65"/>
            <p:cNvSpPr/>
            <p:nvPr/>
          </p:nvSpPr>
          <p:spPr>
            <a:xfrm>
              <a:off x="1190349" y="573441"/>
              <a:ext cx="1180956" cy="523835"/>
            </a:xfrm>
            <a:prstGeom prst="roundRect">
              <a:avLst/>
            </a:prstGeom>
            <a:noFill/>
            <a:ln w="38100">
              <a:solidFill>
                <a:srgbClr val="008C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1pPr>
              <a:lvl2pPr marL="38958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2pPr>
              <a:lvl3pPr marL="779163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3pPr>
              <a:lvl4pPr marL="1168745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4pPr>
              <a:lvl5pPr marL="1558326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5pPr>
              <a:lvl6pPr marL="1947908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6pPr>
              <a:lvl7pPr marL="2337489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7pPr>
              <a:lvl8pPr marL="2727071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8pPr>
              <a:lvl9pPr marL="3116652" marR="0" indent="0" algn="l" defTabSz="77916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2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Arial" pitchFamily="34" charset="0"/>
                  <a:ea typeface="Arial" pitchFamily="34" charset="0"/>
                  <a:cs typeface="Arial" pitchFamily="34" charset="0"/>
                  <a:sym typeface="Wingdings" charset="2"/>
                </a:defRPr>
              </a:lvl9pPr>
            </a:lstStyle>
            <a:p>
              <a:pPr algn="ctr"/>
              <a:r>
                <a:rPr lang="en-US" sz="600">
                  <a:solidFill>
                    <a:schemeClr val="tx1"/>
                  </a:solidFill>
                </a:rPr>
                <a:t>Сортировка и предварительная очистка отходов</a:t>
              </a:r>
              <a:endParaRPr lang="ru-RU" sz="800">
                <a:solidFill>
                  <a:schemeClr val="tx1"/>
                </a:solidFill>
              </a:endParaRPr>
            </a:p>
          </p:txBody>
        </p:sp>
        <p:cxnSp>
          <p:nvCxnSpPr>
            <p:cNvPr id="67" name="Прямая со стрелкой 66"/>
            <p:cNvCxnSpPr>
              <a:stCxn id="66" idx="3"/>
              <a:endCxn id="54" idx="1"/>
            </p:cNvCxnSpPr>
            <p:nvPr/>
          </p:nvCxnSpPr>
          <p:spPr bwMode="auto">
            <a:xfrm flipV="1">
              <a:off x="2371306" y="927881"/>
              <a:ext cx="664577" cy="47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C95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TextBox 67"/>
            <p:cNvSpPr txBox="1"/>
            <p:nvPr/>
          </p:nvSpPr>
          <p:spPr>
            <a:xfrm>
              <a:off x="2238759" y="519422"/>
              <a:ext cx="929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"/>
                <a:t>Смешанные пластиковые отходы</a:t>
              </a:r>
            </a:p>
            <a:p>
              <a:pPr algn="ctr"/>
              <a:r>
                <a:rPr lang="en-US" sz="400"/>
                <a:t>(ПЭ, ПП, ПС)</a:t>
              </a:r>
              <a:endParaRPr lang="ru-RU" sz="600"/>
            </a:p>
          </p:txBody>
        </p:sp>
        <p:cxnSp>
          <p:nvCxnSpPr>
            <p:cNvPr id="70" name="Прямая со стрелкой 69"/>
            <p:cNvCxnSpPr/>
            <p:nvPr/>
          </p:nvCxnSpPr>
          <p:spPr bwMode="auto">
            <a:xfrm>
              <a:off x="6903441" y="927881"/>
              <a:ext cx="38996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C95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654F8D3-B543-4B56-A3C0-7E3AE1D5AF55}" type="datetime1">
              <a:rPr lang="ru-RU" smtClean="0"/>
              <a:t>28.09.2022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57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85844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Слайд think-cell" r:id="rId6" imgW="530" imgH="531" progId="TCLayout.ActiveDocument.1">
                  <p:embed/>
                </p:oleObj>
              </mc:Choice>
              <mc:Fallback>
                <p:oleObj name="Слайд think-cell" r:id="rId6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44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18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 bwMode="auto">
          <a:xfrm flipV="1">
            <a:off x="5419165" y="3182138"/>
            <a:ext cx="2673000" cy="1118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1070753" y="3182138"/>
            <a:ext cx="3753000" cy="1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1094325" y="2916604"/>
            <a:ext cx="39044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err="1" smtClean="0"/>
              <a:t>Возможности</a:t>
            </a:r>
            <a:endParaRPr lang="ru-RU" sz="900" b="1" smtClean="0"/>
          </a:p>
          <a:p>
            <a:pPr algn="ctr"/>
            <a:endParaRPr lang="en-US" sz="900" b="1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Процесс переработка/утилизация/вторсырья с коротким контуром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Низкая температура технологического процесса (T≤</a:t>
            </a:r>
            <a:r>
              <a:rPr lang="ru-RU" sz="900"/>
              <a:t> 110</a:t>
            </a:r>
            <a:r>
              <a:rPr lang="en-US" sz="900"/>
              <a:t> ° C)</a:t>
            </a:r>
            <a:endParaRPr lang="ru-RU" sz="110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Деполимеризация отсутствует</a:t>
            </a:r>
            <a:endParaRPr lang="en-US" sz="110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Качество рециклового продукта рядом с первичным пластиком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Не усложняют дальнейшее переработка/утилизация/вторсырье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Переработка/утилизация/вторсырье многослойной продукции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1119649" y="988513"/>
            <a:ext cx="1426265" cy="41077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1400" dirty="0" err="1"/>
              <a:t>Переработка</a:t>
            </a:r>
            <a:r>
              <a:rPr lang="ru-RU" sz="1400" dirty="0"/>
              <a:t>, </a:t>
            </a:r>
            <a:r>
              <a:rPr lang="en-US" sz="1400" dirty="0" err="1"/>
              <a:t>cольвентный</a:t>
            </a:r>
            <a:r>
              <a:rPr lang="ru-RU" sz="1400" dirty="0"/>
              <a:t> метод</a:t>
            </a:r>
            <a:r>
              <a:rPr lang="ru-RU" dirty="0" smtClean="0"/>
              <a:t> </a:t>
            </a:r>
            <a:r>
              <a:rPr lang="ru-RU" dirty="0" smtClean="0"/>
              <a:t>-</a:t>
            </a:r>
            <a:r>
              <a:rPr lang="en-US" dirty="0"/>
              <a:t> </a:t>
            </a:r>
            <a:r>
              <a:rPr lang="en-US" dirty="0" err="1"/>
              <a:t>перспективная</a:t>
            </a:r>
            <a:r>
              <a:rPr lang="en-US" dirty="0"/>
              <a:t> </a:t>
            </a:r>
            <a:r>
              <a:rPr lang="en-US" dirty="0" err="1"/>
              <a:t>технология</a:t>
            </a:r>
            <a:r>
              <a:rPr lang="en-US" dirty="0" smtClean="0"/>
              <a:t> </a:t>
            </a:r>
            <a:r>
              <a:rPr lang="en-US" dirty="0" err="1" smtClean="0"/>
              <a:t>производства</a:t>
            </a:r>
            <a:r>
              <a:rPr lang="en-US" dirty="0" smtClean="0"/>
              <a:t> </a:t>
            </a:r>
            <a:r>
              <a:rPr lang="en-US" dirty="0" err="1" smtClean="0"/>
              <a:t>полимеров</a:t>
            </a:r>
            <a:r>
              <a:rPr lang="en-US" dirty="0" smtClean="0"/>
              <a:t> </a:t>
            </a:r>
            <a:r>
              <a:rPr lang="en-US" dirty="0" err="1" smtClean="0"/>
              <a:t>девственного</a:t>
            </a:r>
            <a:r>
              <a:rPr lang="en-US" dirty="0" smtClean="0"/>
              <a:t> качества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упаковки</a:t>
            </a:r>
            <a:r>
              <a:rPr lang="en-US" dirty="0" smtClean="0"/>
              <a:t> </a:t>
            </a:r>
            <a:r>
              <a:rPr lang="en-US" dirty="0" err="1" smtClean="0"/>
              <a:t>продуктов</a:t>
            </a:r>
            <a:r>
              <a:rPr lang="en-US" dirty="0" smtClean="0"/>
              <a:t> </a:t>
            </a:r>
            <a:r>
              <a:rPr lang="en-US" dirty="0" err="1" smtClean="0"/>
              <a:t>питания</a:t>
            </a:r>
            <a:r>
              <a:rPr lang="en-US" dirty="0" smtClean="0"/>
              <a:t> и </a:t>
            </a:r>
            <a:r>
              <a:rPr lang="en-US" dirty="0" err="1" smtClean="0"/>
              <a:t>косметики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939563" y="988513"/>
            <a:ext cx="178005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tx1">
                    <a:lumMod val="95000"/>
                    <a:lumOff val="5000"/>
                  </a:schemeClr>
                </a:solidFill>
              </a:rPr>
              <a:t>ПП, ПЭ, ПС, ПВХ, ПЭТ-сортированные пластики *</a:t>
            </a:r>
            <a:endParaRPr lang="ru-RU" sz="1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2661764" y="988513"/>
            <a:ext cx="674311" cy="41077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3427851" y="988513"/>
            <a:ext cx="674311" cy="41077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193939" y="988513"/>
            <a:ext cx="674311" cy="41077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4960026" y="988513"/>
            <a:ext cx="674311" cy="41077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5726114" y="988513"/>
            <a:ext cx="674311" cy="41077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6492202" y="979331"/>
            <a:ext cx="1426265" cy="41077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6329291" y="988513"/>
            <a:ext cx="178005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tx1">
                    <a:lumMod val="95000"/>
                    <a:lumOff val="5000"/>
                  </a:schemeClr>
                </a:solidFill>
              </a:rPr>
              <a:t>ПП, ПЭ, ПС, ПВХ, ПЭТ</a:t>
            </a:r>
          </a:p>
          <a:p>
            <a:pPr algn="ctr"/>
            <a:r>
              <a:rPr lang="en-US" sz="800">
                <a:solidFill>
                  <a:schemeClr val="tx1">
                    <a:lumMod val="95000"/>
                    <a:lumOff val="5000"/>
                  </a:schemeClr>
                </a:solidFill>
              </a:rPr>
              <a:t>переработанный продукт</a:t>
            </a:r>
            <a:endParaRPr lang="ru-RU" sz="1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1764" y="1078396"/>
            <a:ext cx="6743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smtClean="0"/>
              <a:t>разложение</a:t>
            </a:r>
            <a:endParaRPr lang="ru-RU" sz="800"/>
          </a:p>
        </p:txBody>
      </p:sp>
      <p:sp>
        <p:nvSpPr>
          <p:cNvPr id="35" name="TextBox 34"/>
          <p:cNvSpPr txBox="1"/>
          <p:nvPr/>
        </p:nvSpPr>
        <p:spPr>
          <a:xfrm>
            <a:off x="3438173" y="1023710"/>
            <a:ext cx="674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/>
              <a:t>фильтрационная очистка</a:t>
            </a:r>
            <a:endParaRPr lang="ru-RU" sz="800"/>
          </a:p>
        </p:txBody>
      </p:sp>
      <p:sp>
        <p:nvSpPr>
          <p:cNvPr id="36" name="TextBox 35"/>
          <p:cNvSpPr txBox="1"/>
          <p:nvPr/>
        </p:nvSpPr>
        <p:spPr>
          <a:xfrm>
            <a:off x="4152623" y="1068435"/>
            <a:ext cx="7557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/>
              <a:t>осадки</a:t>
            </a:r>
            <a:endParaRPr lang="ru-RU" sz="800"/>
          </a:p>
        </p:txBody>
      </p:sp>
      <p:sp>
        <p:nvSpPr>
          <p:cNvPr id="37" name="TextBox 36"/>
          <p:cNvSpPr txBox="1"/>
          <p:nvPr/>
        </p:nvSpPr>
        <p:spPr>
          <a:xfrm>
            <a:off x="4919298" y="1068435"/>
            <a:ext cx="7557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/>
              <a:t>сушка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90547" y="1073895"/>
            <a:ext cx="7557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" smtClean="0"/>
              <a:t>экструзия</a:t>
            </a:r>
            <a:endParaRPr lang="ru-RU" sz="800"/>
          </a:p>
        </p:txBody>
      </p:sp>
      <p:sp>
        <p:nvSpPr>
          <p:cNvPr id="41" name="Равнобедренный треугольник 40"/>
          <p:cNvSpPr/>
          <p:nvPr/>
        </p:nvSpPr>
        <p:spPr bwMode="auto">
          <a:xfrm>
            <a:off x="3717795" y="918773"/>
            <a:ext cx="94422" cy="55456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 bwMode="auto">
          <a:xfrm>
            <a:off x="4496899" y="923876"/>
            <a:ext cx="94422" cy="55456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3" name="Равнобедренный треугольник 42"/>
          <p:cNvSpPr/>
          <p:nvPr/>
        </p:nvSpPr>
        <p:spPr bwMode="auto">
          <a:xfrm rot="5400000">
            <a:off x="2554323" y="1156993"/>
            <a:ext cx="94422" cy="55456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 bwMode="auto">
          <a:xfrm rot="5400000">
            <a:off x="3331909" y="1156993"/>
            <a:ext cx="94422" cy="55456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 bwMode="auto">
          <a:xfrm rot="5400000">
            <a:off x="4104401" y="1156993"/>
            <a:ext cx="94422" cy="55456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 bwMode="auto">
          <a:xfrm rot="5400000">
            <a:off x="4871287" y="1156993"/>
            <a:ext cx="94422" cy="55456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 bwMode="auto">
          <a:xfrm rot="5400000">
            <a:off x="5638175" y="1156993"/>
            <a:ext cx="94422" cy="55456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 bwMode="auto">
          <a:xfrm rot="5400000">
            <a:off x="6396177" y="1156993"/>
            <a:ext cx="94422" cy="55456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05957" y="1505431"/>
            <a:ext cx="14767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/>
              <a:t>Восстановление растворителя</a:t>
            </a:r>
            <a:endParaRPr lang="ru-RU" sz="800"/>
          </a:p>
        </p:txBody>
      </p:sp>
      <p:sp>
        <p:nvSpPr>
          <p:cNvPr id="55" name="TextBox 54"/>
          <p:cNvSpPr txBox="1"/>
          <p:nvPr/>
        </p:nvSpPr>
        <p:spPr>
          <a:xfrm>
            <a:off x="5419165" y="2916604"/>
            <a:ext cx="2767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err="1" smtClean="0"/>
              <a:t>Риски</a:t>
            </a:r>
            <a:endParaRPr lang="ru-RU" sz="900" b="1" smtClean="0"/>
          </a:p>
          <a:p>
            <a:pPr algn="ctr"/>
            <a:endParaRPr lang="en-US" sz="900" b="1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Новая технология - мало перечней упоминаемых документов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Утилизация растворителя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Требования к сырью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0778" y="4328803"/>
            <a:ext cx="709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u="sng"/>
              <a:t>Уже задействованы (не ограничиваясь заказом на поставку)</a:t>
            </a:r>
            <a:r>
              <a:rPr lang="en-US" sz="900"/>
              <a:t>:</a:t>
            </a:r>
            <a:r>
              <a:rPr lang="en-US" sz="900" kern="0"/>
              <a:t> INEOS</a:t>
            </a:r>
            <a:r>
              <a:rPr lang="ru-RU" sz="900" kern="0"/>
              <a:t>,</a:t>
            </a:r>
            <a:r>
              <a:rPr lang="en-US" sz="900" kern="0"/>
              <a:t> BASF, Trinseo, Versalis</a:t>
            </a:r>
            <a:r>
              <a:rPr lang="ru-RU" sz="900" kern="0"/>
              <a:t>,</a:t>
            </a:r>
            <a:r>
              <a:rPr lang="en-US" sz="900" kern="0"/>
              <a:t> MOL, ЦММ, Total, Borealis и P&amp;G, L'Oreal, Nestle, Unilever, Henkel</a:t>
            </a:r>
            <a:endParaRPr lang="ru-RU" sz="1100"/>
          </a:p>
        </p:txBody>
      </p:sp>
      <p:sp>
        <p:nvSpPr>
          <p:cNvPr id="3" name="TextBox 2"/>
          <p:cNvSpPr txBox="1"/>
          <p:nvPr/>
        </p:nvSpPr>
        <p:spPr>
          <a:xfrm>
            <a:off x="1007253" y="4935751"/>
            <a:ext cx="59684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/>
              <a:t>* Подаваемое сырье должно содержать &gt; 80% целевых пластик</a:t>
            </a:r>
            <a:endParaRPr lang="ru-RU" sz="800"/>
          </a:p>
        </p:txBody>
      </p:sp>
      <p:cxnSp>
        <p:nvCxnSpPr>
          <p:cNvPr id="11" name="Соединительная линия уступом 10"/>
          <p:cNvCxnSpPr>
            <a:stCxn id="30" idx="2"/>
            <a:endCxn id="26" idx="2"/>
          </p:cNvCxnSpPr>
          <p:nvPr/>
        </p:nvCxnSpPr>
        <p:spPr bwMode="auto">
          <a:xfrm rot="5400000">
            <a:off x="4148051" y="250159"/>
            <a:ext cx="9525" cy="2298263"/>
          </a:xfrm>
          <a:prstGeom prst="bentConnector3">
            <a:avLst>
              <a:gd name="adj1" fmla="val 30342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>
            <a:stCxn id="29" idx="2"/>
          </p:cNvCxnSpPr>
          <p:nvPr/>
        </p:nvCxnSpPr>
        <p:spPr bwMode="auto">
          <a:xfrm flipH="1">
            <a:off x="4530506" y="1399291"/>
            <a:ext cx="589" cy="2785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1086030" y="1756125"/>
            <a:ext cx="7028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/>
              <a:t>Основные технологические аспекты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Сырье с &gt; 80% целевого количества отходящего пластика - ПЭ, ПП, ПА, ПС, ПВХ, ПЭТ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Отходы пластика растворены, отфильтрованы, очищены, осаждены, высушены и экструдированы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Примеси и загрязнений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Растворитель восстановлен и извлечен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/>
              <a:t>Переработанный продукт может быть компаундирован или использован отдельно</a:t>
            </a:r>
          </a:p>
        </p:txBody>
      </p:sp>
      <p:sp>
        <p:nvSpPr>
          <p:cNvPr id="53" name="Slide Number Placeholder 2">
            <a:extLst>
              <a:ext uri="{FF2B5EF4-FFF2-40B4-BE49-F238E27FC236}">
                <a16:creationId xmlns:a16="http://schemas.microsoft.com/office/drawing/2014/main" id="{1F5D5077-BE55-46E9-9D0F-6D6ED0C7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636" y="4900931"/>
            <a:ext cx="289560" cy="177852"/>
          </a:xfrm>
        </p:spPr>
        <p:txBody>
          <a:bodyPr/>
          <a:lstStyle/>
          <a:p>
            <a:fld id="{CDBD563E-B0D3-447F-AFD2-910202E21ABB}" type="slidenum">
              <a:rPr lang="ru-RU" sz="5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44</a:t>
            </a:fld>
            <a:endParaRPr lang="ru-RU" sz="5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9181001-3496-40E7-9C8A-7F17EB6037DA}" type="datetime1">
              <a:rPr lang="ru-RU" smtClean="0"/>
              <a:t>28.09.2022</a:t>
            </a:fld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3279181" y="721769"/>
            <a:ext cx="1800317" cy="17683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38958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779163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168745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558326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1947908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337489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2727071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116652" marR="0" indent="0" algn="l" defTabSz="779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76190" y="698266"/>
            <a:ext cx="16033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 err="1"/>
              <a:t>Примеси</a:t>
            </a:r>
            <a:r>
              <a:rPr lang="en-US" sz="600" dirty="0"/>
              <a:t> и </a:t>
            </a:r>
            <a:r>
              <a:rPr lang="ru-RU" sz="600" dirty="0" smtClean="0"/>
              <a:t>загрязняющие вещества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38720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1768" name="Slide Number Placeholder 3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lnSpc>
                <a:spcPct val="80000"/>
              </a:lnSpc>
            </a:pPr>
            <a:fld id="{650CB90D-E2CF-4D3B-AF81-4A3CB62245C9}" type="slidenum">
              <a:rPr lang="en-CA" smtClean="0">
                <a:cs typeface="Arial" pitchFamily="34" charset="0"/>
              </a:rPr>
              <a:pPr>
                <a:lnSpc>
                  <a:spcPct val="80000"/>
                </a:lnSpc>
              </a:pPr>
              <a:t>45</a:t>
            </a:fld>
            <a:endParaRPr lang="en-CA" smtClean="0">
              <a:cs typeface="Arial" pitchFamily="34" charset="0"/>
            </a:endParaRPr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2889544" y="1"/>
            <a:ext cx="46740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36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8958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2pPr>
            <a:lvl3pPr marL="779163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3pPr>
            <a:lvl4pPr marL="116874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4pPr>
            <a:lvl5pPr marL="1558326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5pPr>
            <a:lvl6pPr marL="389512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779025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1168538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1558051" algn="l" defTabSz="779163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ru-RU" sz="2560" b="1" smtClean="0">
                <a:solidFill>
                  <a:srgbClr val="99CC00"/>
                </a:solidFill>
              </a:rPr>
              <a:t>Спасибо з</a:t>
            </a:r>
            <a:r>
              <a:rPr lang="ru-RU" sz="2560" b="1" smtClean="0">
                <a:solidFill>
                  <a:schemeClr val="tx1"/>
                </a:solidFill>
              </a:rPr>
              <a:t>а внимание</a:t>
            </a:r>
            <a:endParaRPr lang="ru-RU" sz="3200" b="1" kern="0">
              <a:solidFill>
                <a:schemeClr val="tx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62A8-49A5-4DF8-8D74-1592D733523D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Подписывайтесь на новости СИБУР Полилаб </a:t>
            </a:r>
            <a:br>
              <a:rPr lang="ru-RU" smtClean="0"/>
            </a:br>
            <a:r>
              <a:rPr lang="ru-RU" smtClean="0"/>
              <a:t>в социальных сетях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46</a:t>
            </a:fld>
            <a:endParaRPr lang="ru-RU"/>
          </a:p>
        </p:txBody>
      </p:sp>
      <p:pic>
        <p:nvPicPr>
          <p:cNvPr id="16" name="Объект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" y="2171303"/>
            <a:ext cx="1390577" cy="13905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33" y="1429632"/>
            <a:ext cx="541939" cy="5339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5816" y="3648784"/>
            <a:ext cx="2069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err="1">
                <a:solidFill>
                  <a:schemeClr val="accent1"/>
                </a:solidFill>
                <a:cs typeface="Arial" panose="020B0604020202020204" pitchFamily="34" charset="0"/>
              </a:rPr>
              <a:t>sibur_polylab</a:t>
            </a:r>
            <a:endParaRPr lang="ru-RU" sz="12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1" name="Picture 4" descr="http://qrcoder.ru/code/?https%3A%2F%2Ft.me%2Fsiburpolylab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11382" r="11064" b="11015"/>
          <a:stretch>
            <a:fillRect/>
          </a:stretch>
        </p:blipFill>
        <p:spPr bwMode="auto">
          <a:xfrm>
            <a:off x="3486509" y="2171303"/>
            <a:ext cx="1391245" cy="13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94668" y="3673908"/>
            <a:ext cx="2069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err="1">
                <a:solidFill>
                  <a:schemeClr val="accent1"/>
                </a:solidFill>
                <a:cs typeface="Arial" panose="020B0604020202020204" pitchFamily="34" charset="0"/>
              </a:rPr>
              <a:t>siburpolylab</a:t>
            </a:r>
            <a:endParaRPr lang="ru-RU" sz="12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02" y="1433699"/>
            <a:ext cx="529857" cy="529857"/>
          </a:xfrm>
          <a:prstGeom prst="rect">
            <a:avLst/>
          </a:prstGeom>
        </p:spPr>
      </p:pic>
      <p:pic>
        <p:nvPicPr>
          <p:cNvPr id="25" name="Picture 4" descr="http://qrcoder.ru/code/?https%3A%2F%2Fbusinesspractices.ru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3985" r="4317" b="4981"/>
          <a:stretch>
            <a:fillRect/>
          </a:stretch>
        </p:blipFill>
        <p:spPr bwMode="auto">
          <a:xfrm>
            <a:off x="6490625" y="2109418"/>
            <a:ext cx="1585206" cy="15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973520" y="3705022"/>
            <a:ext cx="2483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chemeClr val="accent1"/>
                </a:solidFill>
                <a:cs typeface="Arial" panose="020B0604020202020204" pitchFamily="34" charset="0"/>
              </a:rPr>
              <a:t>https://businesspractices.ru</a:t>
            </a:r>
            <a:endParaRPr lang="ru-RU" sz="12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5210" y="1079611"/>
            <a:ext cx="1139992" cy="1032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8986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обучающая</a:t>
            </a:r>
            <a:b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платформа</a:t>
            </a: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algn="ctr" defTabSz="778986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БИЗНЕС</a:t>
            </a:r>
            <a:b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ПРАКТИКИ</a:t>
            </a:r>
            <a:b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СИБУР</a:t>
            </a:r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2FE874A-F93A-4739-9AB0-0186114017D5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595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65588" y="2202332"/>
            <a:ext cx="725867" cy="317131"/>
          </a:xfrm>
        </p:spPr>
        <p:txBody>
          <a:bodyPr vert="horz"/>
          <a:lstStyle/>
          <a:p>
            <a:r>
              <a:rPr lang="en-US" sz="2400" smtClean="0"/>
              <a:t>Q&amp;A</a:t>
            </a:r>
            <a:endParaRPr lang="ru-RU" sz="24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47</a:t>
            </a:fld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1FD4F6-469F-40AC-BEA6-C9F8F4A27FAC}" type="datetime1">
              <a:rPr lang="ru-RU" smtClean="0"/>
              <a:t>28.09.2022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273264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>
                <a:solidFill>
                  <a:schemeClr val="bg1"/>
                </a:solidFill>
              </a:rPr>
              <a:t>Контактная информация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48</a:t>
            </a:fld>
            <a:endParaRPr lang="ru-RU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0" y="1409915"/>
            <a:ext cx="1948639" cy="1948639"/>
          </a:xfrm>
          <a:ln>
            <a:solidFill>
              <a:schemeClr val="bg2"/>
            </a:solidFill>
          </a:ln>
        </p:spPr>
      </p:pic>
      <p:sp>
        <p:nvSpPr>
          <p:cNvPr id="13" name="Текст 12"/>
          <p:cNvSpPr>
            <a:spLocks noGrp="1"/>
          </p:cNvSpPr>
          <p:nvPr>
            <p:ph type="body" sz="quarter" idx="43"/>
          </p:nvPr>
        </p:nvSpPr>
        <p:spPr>
          <a:xfrm>
            <a:off x="2388155" y="1512745"/>
            <a:ext cx="2073097" cy="1747625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Хураман </a:t>
            </a:r>
            <a:endParaRPr lang="en-US" b="1" smtClean="0">
              <a:solidFill>
                <a:schemeClr val="bg1"/>
              </a:solidFill>
            </a:endParaRPr>
          </a:p>
          <a:p>
            <a:r>
              <a:rPr lang="ru-RU" b="1" smtClean="0">
                <a:solidFill>
                  <a:schemeClr val="bg1"/>
                </a:solidFill>
              </a:rPr>
              <a:t>Гейдарова</a:t>
            </a:r>
            <a:endParaRPr lang="en-US" b="1" smtClean="0">
              <a:solidFill>
                <a:schemeClr val="bg1"/>
              </a:solidFill>
            </a:endParaRPr>
          </a:p>
          <a:p>
            <a:r>
              <a:rPr lang="ru-RU" sz="1100" b="1" smtClean="0">
                <a:solidFill>
                  <a:srgbClr val="EBF6F7"/>
                </a:solidFill>
              </a:rPr>
              <a:t>Главный специалист </a:t>
            </a:r>
            <a:endParaRPr lang="en-US" sz="1100" b="1">
              <a:solidFill>
                <a:srgbClr val="EBF6F7"/>
              </a:solidFill>
            </a:endParaRPr>
          </a:p>
          <a:p>
            <a:r>
              <a:rPr lang="ru-RU" sz="1100" b="1" err="1">
                <a:solidFill>
                  <a:schemeClr val="bg1"/>
                </a:solidFill>
              </a:rPr>
              <a:t>Рецептуростроение и компаунды</a:t>
            </a:r>
            <a:endParaRPr lang="en-US" sz="1100" b="1">
              <a:solidFill>
                <a:srgbClr val="EBF6F7"/>
              </a:solidFill>
            </a:endParaRPr>
          </a:p>
          <a:p>
            <a:endParaRPr lang="en-US" sz="1100" smtClean="0"/>
          </a:p>
          <a:p>
            <a:r>
              <a:rPr lang="ru-RU" sz="1100" smtClean="0"/>
              <a:t>geydarovakhb@sibur.ru</a:t>
            </a:r>
            <a:endParaRPr lang="ru-RU" sz="1100"/>
          </a:p>
        </p:txBody>
      </p:sp>
      <p:sp>
        <p:nvSpPr>
          <p:cNvPr id="9" name="Прямоугольник 8">
            <a:hlinkClick r:id="rId7"/>
          </p:cNvPr>
          <p:cNvSpPr/>
          <p:nvPr/>
        </p:nvSpPr>
        <p:spPr bwMode="auto">
          <a:xfrm>
            <a:off x="3933582" y="2571750"/>
            <a:ext cx="2075332" cy="3703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7" y="1462711"/>
            <a:ext cx="1876985" cy="1843047"/>
          </a:xfrm>
          <a:prstGeom prst="ellipse">
            <a:avLst/>
          </a:prstGeom>
          <a:ln>
            <a:solidFill>
              <a:schemeClr val="bg2"/>
            </a:solidFill>
          </a:ln>
        </p:spPr>
      </p:pic>
      <p:sp>
        <p:nvSpPr>
          <p:cNvPr id="16" name="Текст 12"/>
          <p:cNvSpPr txBox="1"/>
          <p:nvPr/>
        </p:nvSpPr>
        <p:spPr>
          <a:xfrm>
            <a:off x="6943762" y="1512745"/>
            <a:ext cx="2073097" cy="1747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ru-RU"/>
            </a:defPPr>
            <a:lvl1pPr marL="0" indent="0" algn="l" defTabSz="779163" rtl="0" eaLnBrk="1" fontAlgn="base" latinLnBrk="0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79163" rtl="0" eaLnBrk="1" fontAlgn="base" latinLnBrk="0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779163" rtl="0" eaLnBrk="1" fontAlgn="base" latinLnBrk="0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779163" rtl="0" eaLnBrk="1" fontAlgn="base" latinLnBrk="0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779163" rtl="0" eaLnBrk="1" fontAlgn="base" latinLnBrk="0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51445" indent="-269142" algn="l" defTabSz="7791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0956" indent="-269142" algn="l" defTabSz="7791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0466" indent="-269142" algn="l" defTabSz="7791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76" indent="-269142" algn="l" defTabSz="7791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800" kern="0" smtClean="0">
                <a:solidFill>
                  <a:schemeClr val="bg1"/>
                </a:solidFill>
              </a:rPr>
              <a:t>Константин </a:t>
            </a:r>
          </a:p>
          <a:p>
            <a:pPr defTabSz="914400"/>
            <a:r>
              <a:rPr lang="ru-RU" sz="1800" kern="0" smtClean="0">
                <a:solidFill>
                  <a:schemeClr val="bg1"/>
                </a:solidFill>
              </a:rPr>
              <a:t>Лукошко</a:t>
            </a:r>
          </a:p>
          <a:p>
            <a:pPr lvl="1" defTabSz="914400"/>
            <a:r>
              <a:rPr lang="ru-RU" sz="1100">
                <a:solidFill>
                  <a:schemeClr val="bg1"/>
                </a:solidFill>
              </a:rPr>
              <a:t>Главный эксперт</a:t>
            </a:r>
            <a:br>
              <a:rPr lang="ru-RU" sz="1100">
                <a:solidFill>
                  <a:schemeClr val="bg1"/>
                </a:solidFill>
              </a:rPr>
            </a:br>
            <a:r>
              <a:rPr lang="ru-RU" sz="1100">
                <a:solidFill>
                  <a:schemeClr val="bg1"/>
                </a:solidFill>
              </a:rPr>
              <a:t>Рецептуростроение и компаунды</a:t>
            </a:r>
          </a:p>
          <a:p>
            <a:pPr lvl="2" defTabSz="914400"/>
            <a:r>
              <a:rPr lang="ru-RU" sz="1100" kern="0">
                <a:solidFill>
                  <a:schemeClr val="tx1"/>
                </a:solidFill>
              </a:rPr>
              <a:t>+</a:t>
            </a:r>
            <a:r>
              <a:rPr lang="ru-RU" sz="1100" kern="0" smtClean="0">
                <a:solidFill>
                  <a:schemeClr val="tx1"/>
                </a:solidFill>
              </a:rPr>
              <a:t>7(495) 280 72</a:t>
            </a:r>
            <a:r>
              <a:rPr lang="en-US" sz="1100" kern="0" smtClean="0">
                <a:solidFill>
                  <a:schemeClr val="tx1"/>
                </a:solidFill>
              </a:rPr>
              <a:t> </a:t>
            </a:r>
            <a:r>
              <a:rPr lang="ru-RU" sz="1100" kern="0" smtClean="0">
                <a:solidFill>
                  <a:schemeClr val="tx1"/>
                </a:solidFill>
              </a:rPr>
              <a:t>84,1219</a:t>
            </a:r>
          </a:p>
          <a:p>
            <a:pPr lvl="2" defTabSz="914400"/>
            <a:r>
              <a:rPr lang="en-US" sz="1100" kern="0" smtClean="0">
                <a:solidFill>
                  <a:schemeClr val="tx1"/>
                </a:solidFill>
              </a:rPr>
              <a:t>lukoshkokos@sibur.ru</a:t>
            </a:r>
            <a:endParaRPr lang="ru-RU" sz="1100" kern="0" smtClean="0">
              <a:solidFill>
                <a:schemeClr val="tx1"/>
              </a:solidFill>
            </a:endParaRPr>
          </a:p>
          <a:p>
            <a:pPr defTabSz="914400"/>
            <a:endParaRPr lang="ru-RU" sz="1100" ker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4939" y="3223099"/>
            <a:ext cx="1352550" cy="1285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8480" y="3244839"/>
            <a:ext cx="1337418" cy="1264135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841EBA1-68E4-4889-BF2F-11260E13815D}" type="datetime1">
              <a:rPr lang="ru-RU" smtClean="0"/>
              <a:t>28.09.2022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41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76" y="2179855"/>
            <a:ext cx="8481695" cy="474379"/>
          </a:xfrm>
        </p:spPr>
        <p:txBody>
          <a:bodyPr/>
          <a:lstStyle/>
          <a:p>
            <a:r>
              <a:rPr lang="ru-RU" sz="2400" smtClean="0"/>
              <a:t>Как вы считаете – когда люди начали задумываться о вторичной переработке?</a:t>
            </a:r>
            <a:endParaRPr lang="ru-RU" sz="240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D7FFA25-E8C8-4A56-9349-1F0AF6AB1C79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04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0339ACC-65A3-4B21-A332-FE3AE21AB490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83586" y="1587772"/>
            <a:ext cx="536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/>
              <a:t>Варианты ответов:</a:t>
            </a:r>
          </a:p>
          <a:p>
            <a:endParaRPr lang="ru-RU" sz="2400" smtClean="0"/>
          </a:p>
          <a:p>
            <a:r>
              <a:rPr lang="ru-RU" sz="2400" smtClean="0"/>
              <a:t>1 – еще при динозаврах</a:t>
            </a:r>
          </a:p>
          <a:p>
            <a:r>
              <a:rPr lang="ru-RU" sz="2400" smtClean="0"/>
              <a:t>2 – Греция</a:t>
            </a:r>
          </a:p>
          <a:p>
            <a:r>
              <a:rPr lang="ru-RU" sz="2400" smtClean="0"/>
              <a:t>3 – ХХ век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60962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1DB88C6-85C8-45A6-A7E3-2352E6A8E1E8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4771" y="388557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02124"/>
                </a:solidFill>
                <a:latin typeface="arial" panose="020B0604020202020204" pitchFamily="34" charset="0"/>
              </a:rPr>
              <a:t>The first </a:t>
            </a:r>
            <a:r>
              <a:rPr lang="en-US" b="1">
                <a:solidFill>
                  <a:srgbClr val="202124"/>
                </a:solidFill>
                <a:latin typeface="arial" panose="020B0604020202020204" pitchFamily="34" charset="0"/>
              </a:rPr>
              <a:t>plastic</a:t>
            </a:r>
            <a:r>
              <a:rPr lang="en-US">
                <a:solidFill>
                  <a:srgbClr val="202124"/>
                </a:solidFill>
                <a:latin typeface="arial" panose="020B0604020202020204" pitchFamily="34" charset="0"/>
              </a:rPr>
              <a:t> waste </a:t>
            </a:r>
            <a:r>
              <a:rPr lang="en-US" b="1">
                <a:solidFill>
                  <a:srgbClr val="202124"/>
                </a:solidFill>
                <a:latin typeface="arial" panose="020B0604020202020204" pitchFamily="34" charset="0"/>
              </a:rPr>
              <a:t>recycling</a:t>
            </a:r>
            <a:r>
              <a:rPr lang="en-US">
                <a:solidFill>
                  <a:srgbClr val="202124"/>
                </a:solidFill>
                <a:latin typeface="arial" panose="020B0604020202020204" pitchFamily="34" charset="0"/>
              </a:rPr>
              <a:t> mill was created in Conshohocken, Pennsylvania in 1972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7145" y="1250948"/>
            <a:ext cx="944489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222222"/>
                </a:solidFill>
                <a:latin typeface="Source Sans Pro"/>
              </a:rPr>
              <a:t>500 B.C</a:t>
            </a:r>
            <a:r>
              <a:rPr lang="en-US" b="1" smtClean="0">
                <a:solidFill>
                  <a:srgbClr val="222222"/>
                </a:solidFill>
                <a:latin typeface="Source Sans Pro"/>
              </a:rPr>
              <a:t>.</a:t>
            </a:r>
          </a:p>
          <a:p>
            <a:pPr algn="ctr"/>
            <a:r>
              <a:rPr lang="en-US"/>
              <a:t>Athens </a:t>
            </a:r>
            <a:endParaRPr lang="en-US" b="1" i="0">
              <a:solidFill>
                <a:srgbClr val="222222"/>
              </a:solidFill>
              <a:effectLst/>
              <a:latin typeface="Source Sans Pr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0526" y="1250948"/>
            <a:ext cx="763351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solidFill>
                  <a:srgbClr val="222222"/>
                </a:solidFill>
                <a:latin typeface="Source Sans Pro"/>
              </a:rPr>
              <a:t>1031</a:t>
            </a:r>
            <a:endParaRPr lang="en-US" b="1" smtClean="0">
              <a:solidFill>
                <a:srgbClr val="222222"/>
              </a:solidFill>
              <a:latin typeface="Source Sans Pro"/>
            </a:endParaRPr>
          </a:p>
          <a:p>
            <a:pPr algn="ctr"/>
            <a:r>
              <a:rPr lang="en-US"/>
              <a:t>Japan </a:t>
            </a:r>
            <a:endParaRPr lang="ru-RU" b="1" i="0">
              <a:solidFill>
                <a:srgbClr val="222222"/>
              </a:solidFill>
              <a:effectLst/>
              <a:latin typeface="Source Sans Pr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3106" y="1247188"/>
            <a:ext cx="1290739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solidFill>
                  <a:srgbClr val="222222"/>
                </a:solidFill>
                <a:latin typeface="Source Sans Pro"/>
              </a:rPr>
              <a:t>1690</a:t>
            </a:r>
            <a:endParaRPr lang="en-US" b="1">
              <a:solidFill>
                <a:srgbClr val="222222"/>
              </a:solidFill>
              <a:latin typeface="Source Sans Pro"/>
            </a:endParaRPr>
          </a:p>
          <a:p>
            <a:pPr algn="ctr"/>
            <a:r>
              <a:rPr lang="en-US"/>
              <a:t>Philadelphia </a:t>
            </a:r>
            <a:endParaRPr lang="ru-RU" b="1" i="0">
              <a:solidFill>
                <a:srgbClr val="222222"/>
              </a:solidFill>
              <a:effectLst/>
              <a:latin typeface="Source Sans Pr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3845" y="1243428"/>
            <a:ext cx="614271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solidFill>
                  <a:srgbClr val="222222"/>
                </a:solidFill>
                <a:latin typeface="Source Sans Pro"/>
              </a:rPr>
              <a:t>1776</a:t>
            </a:r>
          </a:p>
          <a:p>
            <a:pPr algn="ctr"/>
            <a:r>
              <a:rPr lang="en-US" b="1" smtClean="0">
                <a:solidFill>
                  <a:srgbClr val="222222"/>
                </a:solidFill>
                <a:latin typeface="Source Sans Pro"/>
              </a:rPr>
              <a:t>USA</a:t>
            </a:r>
            <a:endParaRPr lang="ru-RU" b="1" i="0">
              <a:solidFill>
                <a:srgbClr val="222222"/>
              </a:solidFill>
              <a:effectLst/>
              <a:latin typeface="Source Sans Pr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4312" y="1240313"/>
            <a:ext cx="946093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solidFill>
                  <a:srgbClr val="222222"/>
                </a:solidFill>
                <a:latin typeface="Source Sans Pro"/>
              </a:rPr>
              <a:t>1865</a:t>
            </a:r>
            <a:endParaRPr lang="en-US" b="1" smtClean="0">
              <a:solidFill>
                <a:srgbClr val="222222"/>
              </a:solidFill>
              <a:latin typeface="Source Sans Pro"/>
            </a:endParaRPr>
          </a:p>
          <a:p>
            <a:pPr algn="ctr"/>
            <a:r>
              <a:rPr lang="en-US"/>
              <a:t>England </a:t>
            </a:r>
            <a:endParaRPr lang="ru-RU" b="1" i="0">
              <a:solidFill>
                <a:srgbClr val="222222"/>
              </a:solidFill>
              <a:effectLst/>
              <a:latin typeface="Source Sans Pro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2091" y="1240313"/>
            <a:ext cx="1383456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solidFill>
                  <a:srgbClr val="222222"/>
                </a:solidFill>
                <a:latin typeface="Source Sans Pro"/>
              </a:rPr>
              <a:t>1897</a:t>
            </a:r>
            <a:endParaRPr lang="en-US" b="1" smtClean="0">
              <a:solidFill>
                <a:srgbClr val="222222"/>
              </a:solidFill>
              <a:latin typeface="Source Sans Pro"/>
            </a:endParaRPr>
          </a:p>
          <a:p>
            <a:pPr algn="ctr"/>
            <a:r>
              <a:rPr lang="en-US"/>
              <a:t>New York City</a:t>
            </a:r>
            <a:endParaRPr lang="ru-RU" b="1" i="0">
              <a:solidFill>
                <a:srgbClr val="222222"/>
              </a:solidFill>
              <a:effectLst/>
              <a:latin typeface="Source Sans Pro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1860" y="1240313"/>
            <a:ext cx="1593450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smtClean="0">
                <a:solidFill>
                  <a:srgbClr val="222222"/>
                </a:solidFill>
                <a:latin typeface="Source Sans Pro"/>
              </a:rPr>
              <a:t>1900’S</a:t>
            </a:r>
          </a:p>
          <a:p>
            <a:pPr algn="ctr"/>
            <a:r>
              <a:rPr lang="en-US"/>
              <a:t>waste as Wealth</a:t>
            </a:r>
            <a:endParaRPr lang="en-US" b="1" i="0">
              <a:solidFill>
                <a:srgbClr val="222222"/>
              </a:solidFill>
              <a:effectLst/>
              <a:latin typeface="Source Sans Pro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19" y="1957465"/>
            <a:ext cx="1888659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solidFill>
                  <a:srgbClr val="222222"/>
                </a:solidFill>
                <a:latin typeface="Source Sans Pro"/>
              </a:rPr>
              <a:t>1904</a:t>
            </a:r>
          </a:p>
          <a:p>
            <a:pPr algn="ctr"/>
            <a:r>
              <a:rPr lang="en-US"/>
              <a:t>American aluminum</a:t>
            </a:r>
            <a:endParaRPr lang="ru-RU" b="1" i="0">
              <a:solidFill>
                <a:srgbClr val="222222"/>
              </a:solidFill>
              <a:effectLst/>
              <a:latin typeface="Source Sans Pro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4778" y="1957465"/>
            <a:ext cx="2611613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222222"/>
                </a:solidFill>
                <a:latin typeface="Source Sans Pro"/>
              </a:rPr>
              <a:t>1916 To </a:t>
            </a:r>
            <a:r>
              <a:rPr lang="en-US" b="1" smtClean="0">
                <a:solidFill>
                  <a:srgbClr val="222222"/>
                </a:solidFill>
                <a:latin typeface="Source Sans Pro"/>
              </a:rPr>
              <a:t>1918</a:t>
            </a:r>
            <a:endParaRPr lang="ru-RU" b="1" smtClean="0">
              <a:solidFill>
                <a:srgbClr val="222222"/>
              </a:solidFill>
              <a:latin typeface="Source Sans Pro"/>
            </a:endParaRPr>
          </a:p>
          <a:p>
            <a:pPr algn="ctr"/>
            <a:r>
              <a:rPr lang="en-US"/>
              <a:t>Don’t waste waste – Save It.</a:t>
            </a:r>
            <a:endParaRPr lang="en-US" b="1" i="0">
              <a:solidFill>
                <a:srgbClr val="222222"/>
              </a:solidFill>
              <a:effectLst/>
              <a:latin typeface="Source Sans Pro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16391" y="1945128"/>
            <a:ext cx="1694695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smtClean="0">
                <a:solidFill>
                  <a:srgbClr val="222222"/>
                </a:solidFill>
                <a:latin typeface="Source Sans Pro"/>
              </a:rPr>
              <a:t>1930’S</a:t>
            </a:r>
            <a:endParaRPr lang="ru-RU" b="1">
              <a:solidFill>
                <a:srgbClr val="222222"/>
              </a:solidFill>
              <a:latin typeface="Source Sans Pro"/>
            </a:endParaRPr>
          </a:p>
          <a:p>
            <a:pPr algn="ctr"/>
            <a:r>
              <a:rPr lang="en-US"/>
              <a:t>Great Depression</a:t>
            </a:r>
            <a:endParaRPr lang="en-US" b="1" i="0">
              <a:solidFill>
                <a:srgbClr val="222222"/>
              </a:solidFill>
              <a:effectLst/>
              <a:latin typeface="Source Sans Pro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4558" y="1945128"/>
            <a:ext cx="816250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solidFill>
                  <a:srgbClr val="222222"/>
                </a:solidFill>
                <a:latin typeface="Source Sans Pro"/>
              </a:rPr>
              <a:t>1940</a:t>
            </a:r>
          </a:p>
          <a:p>
            <a:pPr algn="ctr"/>
            <a:r>
              <a:rPr lang="en-US"/>
              <a:t>the war</a:t>
            </a:r>
            <a:endParaRPr lang="ru-RU" b="1" i="0">
              <a:solidFill>
                <a:srgbClr val="222222"/>
              </a:solidFill>
              <a:effectLst/>
              <a:latin typeface="Source Sans Pro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02542" y="217890"/>
            <a:ext cx="8481695" cy="474379"/>
          </a:xfrm>
        </p:spPr>
        <p:txBody>
          <a:bodyPr/>
          <a:lstStyle/>
          <a:p>
            <a:r>
              <a:rPr lang="ru-RU" sz="1800" smtClean="0"/>
              <a:t>Прошлое, настоящее и будущее 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187269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AE532D2-2F49-4B6C-9206-764FCD509E93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8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8357" y="696518"/>
            <a:ext cx="94929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smtClean="0"/>
              <a:t>1690</a:t>
            </a:r>
            <a:endParaRPr lang="en-US" sz="900"/>
          </a:p>
          <a:p>
            <a:pPr algn="ctr"/>
            <a:r>
              <a:rPr lang="en-US" sz="900"/>
              <a:t>Филадельфия</a:t>
            </a:r>
            <a:endParaRPr lang="ru-RU" sz="900" i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164" y="1205839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smtClean="0"/>
              <a:t>1776</a:t>
            </a:r>
          </a:p>
          <a:p>
            <a:pPr algn="ctr"/>
            <a:r>
              <a:rPr lang="en-US" sz="900" smtClean="0"/>
              <a:t>США</a:t>
            </a:r>
            <a:endParaRPr lang="ru-RU" sz="900" i="0"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6076" y="1899133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smtClean="0"/>
              <a:t>1865</a:t>
            </a:r>
            <a:endParaRPr lang="en-US" sz="900" smtClean="0"/>
          </a:p>
          <a:p>
            <a:pPr algn="ctr"/>
            <a:r>
              <a:rPr lang="en-US" sz="900"/>
              <a:t>Англия</a:t>
            </a:r>
            <a:endParaRPr lang="ru-RU" sz="900" i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7115" y="2622905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smtClean="0"/>
              <a:t>1897</a:t>
            </a:r>
            <a:endParaRPr lang="en-US" sz="900" smtClean="0"/>
          </a:p>
          <a:p>
            <a:pPr algn="ctr"/>
            <a:r>
              <a:rPr lang="en-US" sz="900"/>
              <a:t>Нью-Йорк</a:t>
            </a:r>
            <a:endParaRPr lang="ru-RU" sz="900" i="0"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97" y="3318854"/>
            <a:ext cx="132921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smtClean="0"/>
              <a:t>1900 "S</a:t>
            </a:r>
          </a:p>
          <a:p>
            <a:pPr algn="ctr"/>
            <a:r>
              <a:rPr lang="en-US" sz="900"/>
              <a:t>отходы как богатство</a:t>
            </a:r>
            <a:endParaRPr lang="en-US" sz="900" i="0"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9329" y="649462"/>
            <a:ext cx="1143262" cy="5078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1916 -</a:t>
            </a:r>
            <a:r>
              <a:rPr lang="en-US" sz="900" dirty="0" smtClean="0"/>
              <a:t> 1918 </a:t>
            </a:r>
            <a:r>
              <a:rPr lang="en-US" sz="900" dirty="0" err="1" smtClean="0"/>
              <a:t>гг</a:t>
            </a:r>
            <a:r>
              <a:rPr lang="en-US" sz="900" dirty="0" smtClean="0"/>
              <a:t>.</a:t>
            </a:r>
            <a:endParaRPr lang="ru-RU" sz="900" dirty="0" smtClean="0"/>
          </a:p>
          <a:p>
            <a:pPr algn="ctr"/>
            <a:r>
              <a:rPr lang="en-US" sz="900" dirty="0" err="1"/>
              <a:t>Не</a:t>
            </a:r>
            <a:r>
              <a:rPr lang="en-US" sz="900" dirty="0"/>
              <a:t> </a:t>
            </a:r>
            <a:r>
              <a:rPr lang="en-US" sz="900" dirty="0" err="1"/>
              <a:t>терять</a:t>
            </a:r>
            <a:r>
              <a:rPr lang="en-US" sz="900" dirty="0" smtClean="0"/>
              <a:t> </a:t>
            </a:r>
            <a:r>
              <a:rPr lang="en-US" sz="900" dirty="0" err="1" smtClean="0"/>
              <a:t>отходы</a:t>
            </a:r>
            <a:endParaRPr lang="en-US" sz="900" dirty="0" smtClean="0"/>
          </a:p>
          <a:p>
            <a:pPr algn="ctr"/>
            <a:r>
              <a:rPr lang="en-US" sz="900" dirty="0" smtClean="0"/>
              <a:t>-</a:t>
            </a:r>
            <a:r>
              <a:rPr lang="en-US" sz="900" dirty="0"/>
              <a:t> </a:t>
            </a:r>
            <a:r>
              <a:rPr lang="en-US" sz="900" dirty="0" err="1" smtClean="0"/>
              <a:t>Сохранить</a:t>
            </a:r>
            <a:r>
              <a:rPr lang="en-US" sz="900" dirty="0" smtClean="0"/>
              <a:t> </a:t>
            </a:r>
            <a:r>
              <a:rPr lang="ru-RU" sz="900" dirty="0" smtClean="0"/>
              <a:t>их</a:t>
            </a:r>
            <a:r>
              <a:rPr lang="en-US" sz="900" dirty="0" smtClean="0"/>
              <a:t>.</a:t>
            </a:r>
            <a:endParaRPr lang="en-US" sz="900" i="0" dirty="0"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75999" y="1217865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smtClean="0"/>
              <a:t>1930 </a:t>
            </a:r>
            <a:endParaRPr lang="ru-RU" sz="900" smtClean="0"/>
          </a:p>
          <a:p>
            <a:pPr algn="ctr"/>
            <a:r>
              <a:rPr lang="ru-RU" sz="900" smtClean="0"/>
              <a:t>Великая депрессия</a:t>
            </a:r>
            <a:endParaRPr lang="en-US" sz="900" i="0"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16168" y="1868206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smtClean="0"/>
              <a:t>1940</a:t>
            </a:r>
          </a:p>
          <a:p>
            <a:pPr algn="ctr"/>
            <a:r>
              <a:rPr lang="ru-RU" sz="900" smtClean="0"/>
              <a:t>Советско-финская война</a:t>
            </a:r>
            <a:endParaRPr lang="ru-RU" sz="900" i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9219" y="2592527"/>
            <a:ext cx="155287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/>
              <a:t>1955</a:t>
            </a:r>
            <a:r>
              <a:rPr lang="en-US" sz="900" dirty="0" smtClean="0">
                <a:solidFill>
                  <a:srgbClr val="C00000"/>
                </a:solidFill>
              </a:rPr>
              <a:t> </a:t>
            </a:r>
            <a:endParaRPr lang="ru-RU" sz="900" dirty="0" smtClean="0">
              <a:solidFill>
                <a:srgbClr val="C00000"/>
              </a:solidFill>
            </a:endParaRPr>
          </a:p>
          <a:p>
            <a:r>
              <a:rPr lang="ru-RU" sz="900" dirty="0" smtClean="0"/>
              <a:t>      </a:t>
            </a:r>
            <a:r>
              <a:rPr lang="en-US" sz="900" dirty="0" smtClean="0"/>
              <a:t>‘</a:t>
            </a:r>
            <a:r>
              <a:rPr lang="en-US" sz="900" dirty="0"/>
              <a:t>Throwaway Living’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73509" y="606143"/>
            <a:ext cx="341034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err="1"/>
              <a:t>Вводят</a:t>
            </a:r>
            <a:r>
              <a:rPr lang="en-US" sz="800" dirty="0"/>
              <a:t> </a:t>
            </a:r>
            <a:r>
              <a:rPr lang="en-US" sz="800" dirty="0" err="1"/>
              <a:t>процесс</a:t>
            </a:r>
            <a:r>
              <a:rPr lang="en-US" sz="800" dirty="0"/>
              <a:t> </a:t>
            </a:r>
            <a:r>
              <a:rPr lang="en-US" sz="800" dirty="0" err="1"/>
              <a:t>производства</a:t>
            </a:r>
            <a:r>
              <a:rPr lang="en-US" sz="800" dirty="0"/>
              <a:t> </a:t>
            </a:r>
            <a:r>
              <a:rPr lang="en-US" sz="800" dirty="0" err="1"/>
              <a:t>переработанной</a:t>
            </a:r>
            <a:r>
              <a:rPr lang="en-US" sz="800" dirty="0"/>
              <a:t> </a:t>
            </a:r>
            <a:r>
              <a:rPr lang="en-US" sz="800" dirty="0" err="1"/>
              <a:t>бумаги</a:t>
            </a:r>
            <a:r>
              <a:rPr lang="en-US" sz="800" dirty="0"/>
              <a:t>. </a:t>
            </a:r>
            <a:r>
              <a:rPr lang="ru-RU" sz="800" dirty="0" smtClean="0"/>
              <a:t>в</a:t>
            </a:r>
            <a:r>
              <a:rPr lang="en-US" sz="800" dirty="0" smtClean="0"/>
              <a:t> </a:t>
            </a:r>
            <a:r>
              <a:rPr lang="en-US" sz="800" dirty="0"/>
              <a:t>Rittenhouse </a:t>
            </a:r>
            <a:r>
              <a:rPr lang="en-US" sz="800" dirty="0" err="1"/>
              <a:t>недалеко</a:t>
            </a:r>
            <a:r>
              <a:rPr lang="en-US" sz="800" dirty="0"/>
              <a:t> </a:t>
            </a:r>
            <a:r>
              <a:rPr lang="en-US" sz="800" dirty="0" err="1"/>
              <a:t>от</a:t>
            </a:r>
            <a:r>
              <a:rPr lang="en-US" sz="800" dirty="0"/>
              <a:t> </a:t>
            </a:r>
            <a:r>
              <a:rPr lang="en-US" sz="800" dirty="0" err="1"/>
              <a:t>Филадельфии</a:t>
            </a:r>
            <a:r>
              <a:rPr lang="en-US" sz="800" dirty="0"/>
              <a:t> </a:t>
            </a:r>
            <a:r>
              <a:rPr lang="en-US" sz="800" dirty="0" err="1"/>
              <a:t>будет</a:t>
            </a:r>
            <a:r>
              <a:rPr lang="en-US" sz="800" dirty="0"/>
              <a:t> </a:t>
            </a:r>
            <a:r>
              <a:rPr lang="en-US" sz="800" dirty="0" err="1"/>
              <a:t>изготавливать</a:t>
            </a:r>
            <a:r>
              <a:rPr lang="en-US" sz="800" dirty="0"/>
              <a:t> </a:t>
            </a:r>
            <a:r>
              <a:rPr lang="en-US" sz="800" dirty="0" err="1"/>
              <a:t>бумагу</a:t>
            </a:r>
            <a:r>
              <a:rPr lang="en-US" sz="800" dirty="0"/>
              <a:t> </a:t>
            </a:r>
            <a:r>
              <a:rPr lang="en-US" sz="800" dirty="0" err="1"/>
              <a:t>из</a:t>
            </a:r>
            <a:r>
              <a:rPr lang="en-US" sz="800" dirty="0"/>
              <a:t> </a:t>
            </a:r>
            <a:r>
              <a:rPr lang="en-US" sz="800" dirty="0" err="1"/>
              <a:t>волокна</a:t>
            </a:r>
            <a:r>
              <a:rPr lang="en-US" sz="800" dirty="0"/>
              <a:t>, </a:t>
            </a:r>
            <a:r>
              <a:rPr lang="en-US" sz="800" dirty="0" err="1"/>
              <a:t>полученного</a:t>
            </a:r>
            <a:r>
              <a:rPr lang="en-US" sz="800" dirty="0"/>
              <a:t> </a:t>
            </a:r>
            <a:r>
              <a:rPr lang="en-US" sz="800" dirty="0" err="1"/>
              <a:t>из</a:t>
            </a:r>
            <a:r>
              <a:rPr lang="en-US" sz="800" dirty="0"/>
              <a:t> </a:t>
            </a:r>
            <a:r>
              <a:rPr lang="en-US" sz="800" dirty="0" err="1"/>
              <a:t>переработанного</a:t>
            </a:r>
            <a:r>
              <a:rPr lang="en-US" sz="800" dirty="0"/>
              <a:t> </a:t>
            </a:r>
            <a:r>
              <a:rPr lang="en-US" sz="800" dirty="0" err="1"/>
              <a:t>хлопка</a:t>
            </a:r>
            <a:r>
              <a:rPr lang="en-US" sz="800" dirty="0"/>
              <a:t> и </a:t>
            </a:r>
            <a:r>
              <a:rPr lang="en-US" sz="800" dirty="0" err="1"/>
              <a:t>льняной</a:t>
            </a:r>
            <a:r>
              <a:rPr lang="en-US" sz="800" dirty="0"/>
              <a:t> </a:t>
            </a:r>
            <a:r>
              <a:rPr lang="en-US" sz="800" dirty="0" err="1"/>
              <a:t>ветоши</a:t>
            </a:r>
            <a:r>
              <a:rPr lang="en-US" sz="800" dirty="0"/>
              <a:t>.</a:t>
            </a:r>
            <a:endParaRPr lang="ru-RU" sz="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273509" y="1135464"/>
            <a:ext cx="341034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Когда Америка заявляет о своей независимости от </a:t>
            </a:r>
            <a:r>
              <a:rPr lang="ru-RU" sz="800" smtClean="0"/>
              <a:t>России</a:t>
            </a:r>
            <a:r>
              <a:rPr lang="en-US" sz="800" smtClean="0"/>
              <a:t>, </a:t>
            </a:r>
            <a:r>
              <a:rPr lang="en-US" sz="800"/>
              <a:t>повстанцы обращаются к </a:t>
            </a:r>
            <a:r>
              <a:rPr lang="en-US" sz="800" err="1" smtClean="0"/>
              <a:t>переработк</a:t>
            </a:r>
            <a:r>
              <a:rPr lang="ru-RU" sz="800" smtClean="0"/>
              <a:t>е</a:t>
            </a:r>
            <a:r>
              <a:rPr lang="en-US" sz="800" smtClean="0"/>
              <a:t>/утилизаци</a:t>
            </a:r>
            <a:r>
              <a:rPr lang="ru-RU" sz="800" smtClean="0"/>
              <a:t>и</a:t>
            </a:r>
            <a:r>
              <a:rPr lang="en-US" sz="800" smtClean="0"/>
              <a:t>/вторсырью</a:t>
            </a:r>
            <a:r>
              <a:rPr lang="en-US" sz="800"/>
              <a:t>, чтобы предоставить материал для борьбы за независимость.</a:t>
            </a:r>
            <a:endParaRPr lang="ru-RU" sz="800"/>
          </a:p>
        </p:txBody>
      </p:sp>
      <p:sp>
        <p:nvSpPr>
          <p:cNvPr id="43" name="Прямоугольник 42"/>
          <p:cNvSpPr/>
          <p:nvPr/>
        </p:nvSpPr>
        <p:spPr>
          <a:xfrm>
            <a:off x="1280553" y="1663635"/>
            <a:ext cx="355554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err="1"/>
              <a:t>Армия</a:t>
            </a:r>
            <a:r>
              <a:rPr lang="en-US" sz="800" dirty="0"/>
              <a:t> </a:t>
            </a:r>
            <a:r>
              <a:rPr lang="en-US" sz="800" dirty="0" err="1" smtClean="0"/>
              <a:t>спасения</a:t>
            </a:r>
            <a:r>
              <a:rPr lang="ru-RU" sz="800" dirty="0" smtClean="0"/>
              <a:t>, </a:t>
            </a:r>
            <a:r>
              <a:rPr lang="en-US" sz="800" dirty="0" err="1" smtClean="0"/>
              <a:t>основан</a:t>
            </a:r>
            <a:r>
              <a:rPr lang="ru-RU" sz="800" dirty="0" err="1" smtClean="0"/>
              <a:t>ная</a:t>
            </a:r>
            <a:r>
              <a:rPr lang="en-US" sz="800" dirty="0" smtClean="0"/>
              <a:t> </a:t>
            </a:r>
            <a:r>
              <a:rPr lang="en-US" sz="800" dirty="0"/>
              <a:t>в </a:t>
            </a:r>
            <a:r>
              <a:rPr lang="en-US" sz="800" dirty="0" err="1" smtClean="0"/>
              <a:t>Лондоне</a:t>
            </a:r>
            <a:r>
              <a:rPr lang="en-US" sz="800" dirty="0" smtClean="0"/>
              <a:t> </a:t>
            </a:r>
            <a:r>
              <a:rPr lang="en-US" sz="800" dirty="0" err="1" smtClean="0"/>
              <a:t>начинает</a:t>
            </a:r>
            <a:r>
              <a:rPr lang="en-US" sz="800" dirty="0" smtClean="0"/>
              <a:t> </a:t>
            </a:r>
            <a:r>
              <a:rPr lang="en-US" sz="800" dirty="0" err="1"/>
              <a:t>сбор</a:t>
            </a:r>
            <a:r>
              <a:rPr lang="en-US" sz="800" dirty="0"/>
              <a:t>, </a:t>
            </a:r>
            <a:r>
              <a:rPr lang="en-US" sz="800" dirty="0" err="1"/>
              <a:t>сортировку</a:t>
            </a:r>
            <a:r>
              <a:rPr lang="en-US" sz="800" dirty="0"/>
              <a:t> и </a:t>
            </a:r>
            <a:r>
              <a:rPr lang="en-US" sz="800" dirty="0" err="1"/>
              <a:t>утилизацию</a:t>
            </a:r>
            <a:r>
              <a:rPr lang="en-US" sz="800" dirty="0"/>
              <a:t> </a:t>
            </a:r>
            <a:r>
              <a:rPr lang="ru-RU" sz="800" dirty="0" err="1" smtClean="0"/>
              <a:t>тавором</a:t>
            </a:r>
            <a:r>
              <a:rPr lang="ru-RU" sz="800" dirty="0" smtClean="0"/>
              <a:t>, утративших потребительские способности</a:t>
            </a:r>
            <a:r>
              <a:rPr lang="en-US" sz="800" dirty="0" smtClean="0"/>
              <a:t>. </a:t>
            </a:r>
            <a:r>
              <a:rPr lang="en-US" sz="800" dirty="0" err="1"/>
              <a:t>Бригады</a:t>
            </a:r>
            <a:r>
              <a:rPr lang="en-US" sz="800" dirty="0"/>
              <a:t> </a:t>
            </a:r>
            <a:r>
              <a:rPr lang="en-US" sz="800" dirty="0" err="1"/>
              <a:t>по</a:t>
            </a:r>
            <a:r>
              <a:rPr lang="en-US" sz="800" dirty="0"/>
              <a:t> </a:t>
            </a:r>
            <a:r>
              <a:rPr lang="en-US" sz="800" dirty="0" err="1"/>
              <a:t>спасению</a:t>
            </a:r>
            <a:r>
              <a:rPr lang="en-US" sz="800" dirty="0"/>
              <a:t> </a:t>
            </a:r>
            <a:r>
              <a:rPr lang="en-US" sz="800" dirty="0" err="1"/>
              <a:t>домашних</a:t>
            </a:r>
            <a:r>
              <a:rPr lang="en-US" sz="800" dirty="0"/>
              <a:t> </a:t>
            </a:r>
            <a:r>
              <a:rPr lang="en-US" sz="800" dirty="0" err="1"/>
              <a:t>хозяйств</a:t>
            </a:r>
            <a:r>
              <a:rPr lang="en-US" sz="800" dirty="0"/>
              <a:t> </a:t>
            </a:r>
            <a:r>
              <a:rPr lang="en-US" sz="800" dirty="0" err="1"/>
              <a:t>привлекают</a:t>
            </a:r>
            <a:r>
              <a:rPr lang="en-US" sz="800" dirty="0"/>
              <a:t> </a:t>
            </a:r>
            <a:r>
              <a:rPr lang="en-US" sz="800" dirty="0" err="1"/>
              <a:t>неквалифицированных</a:t>
            </a:r>
            <a:r>
              <a:rPr lang="en-US" sz="800" dirty="0"/>
              <a:t> </a:t>
            </a:r>
            <a:r>
              <a:rPr lang="en-US" sz="800" dirty="0" err="1"/>
              <a:t>бедняков</a:t>
            </a:r>
            <a:r>
              <a:rPr lang="en-US" sz="800" dirty="0"/>
              <a:t> </a:t>
            </a:r>
            <a:r>
              <a:rPr lang="en-US" sz="800" dirty="0" err="1"/>
              <a:t>для</a:t>
            </a:r>
            <a:r>
              <a:rPr lang="en-US" sz="800" dirty="0"/>
              <a:t> </a:t>
            </a:r>
            <a:r>
              <a:rPr lang="en-US" sz="800" dirty="0" err="1"/>
              <a:t>извлечения</a:t>
            </a:r>
            <a:r>
              <a:rPr lang="en-US" sz="800" dirty="0"/>
              <a:t> </a:t>
            </a:r>
            <a:r>
              <a:rPr lang="en-US" sz="800" dirty="0" err="1"/>
              <a:t>отброшенных</a:t>
            </a:r>
            <a:r>
              <a:rPr lang="en-US" sz="800" dirty="0"/>
              <a:t> </a:t>
            </a:r>
            <a:r>
              <a:rPr lang="en-US" sz="800" dirty="0" err="1"/>
              <a:t>материалов</a:t>
            </a:r>
            <a:r>
              <a:rPr lang="en-US" sz="800" dirty="0"/>
              <a:t>. </a:t>
            </a:r>
            <a:r>
              <a:rPr lang="en-US" sz="800" dirty="0" err="1"/>
              <a:t>Организация</a:t>
            </a:r>
            <a:r>
              <a:rPr lang="en-US" sz="800" dirty="0"/>
              <a:t> и </a:t>
            </a:r>
            <a:r>
              <a:rPr lang="en-US" sz="800" dirty="0" err="1"/>
              <a:t>ее</a:t>
            </a:r>
            <a:r>
              <a:rPr lang="en-US" sz="800" dirty="0"/>
              <a:t> </a:t>
            </a:r>
            <a:r>
              <a:rPr lang="en-US" sz="800" dirty="0" err="1"/>
              <a:t>программа</a:t>
            </a:r>
            <a:r>
              <a:rPr lang="en-US" sz="800" dirty="0"/>
              <a:t> </a:t>
            </a:r>
            <a:r>
              <a:rPr lang="en-US" sz="800" dirty="0" err="1"/>
              <a:t>мигрировали</a:t>
            </a:r>
            <a:r>
              <a:rPr lang="en-US" sz="800" dirty="0"/>
              <a:t> в США в 1890-х </a:t>
            </a:r>
            <a:r>
              <a:rPr lang="en-US" sz="800" dirty="0" err="1"/>
              <a:t>годах</a:t>
            </a:r>
            <a:r>
              <a:rPr lang="en-US" sz="800" dirty="0"/>
              <a:t>.</a:t>
            </a:r>
            <a:endParaRPr lang="ru-RU" sz="8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291215" y="2501722"/>
            <a:ext cx="354488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В </a:t>
            </a:r>
            <a:r>
              <a:rPr lang="en-US" sz="800" dirty="0" err="1"/>
              <a:t>Нью-Йорке</a:t>
            </a:r>
            <a:r>
              <a:rPr lang="en-US" sz="800" dirty="0"/>
              <a:t> </a:t>
            </a:r>
            <a:r>
              <a:rPr lang="en-US" sz="800" dirty="0" err="1"/>
              <a:t>создается</a:t>
            </a:r>
            <a:r>
              <a:rPr lang="en-US" sz="800" dirty="0"/>
              <a:t> </a:t>
            </a:r>
            <a:r>
              <a:rPr lang="en-US" sz="800" dirty="0" err="1"/>
              <a:t>объект</a:t>
            </a:r>
            <a:r>
              <a:rPr lang="en-US" sz="800" dirty="0"/>
              <a:t> </a:t>
            </a:r>
            <a:r>
              <a:rPr lang="en-US" sz="800" dirty="0" err="1"/>
              <a:t>по</a:t>
            </a:r>
            <a:r>
              <a:rPr lang="en-US" sz="800" dirty="0"/>
              <a:t> </a:t>
            </a:r>
            <a:r>
              <a:rPr lang="en-US" sz="800" dirty="0" err="1"/>
              <a:t>извлечению</a:t>
            </a:r>
            <a:r>
              <a:rPr lang="en-US" sz="800" dirty="0"/>
              <a:t> </a:t>
            </a:r>
            <a:r>
              <a:rPr lang="en-US" sz="800" dirty="0" err="1"/>
              <a:t>материалов</a:t>
            </a:r>
            <a:r>
              <a:rPr lang="en-US" sz="800" dirty="0"/>
              <a:t>, </a:t>
            </a:r>
            <a:r>
              <a:rPr lang="en-US" sz="800" dirty="0" err="1"/>
              <a:t>где</a:t>
            </a:r>
            <a:r>
              <a:rPr lang="en-US" sz="800" dirty="0"/>
              <a:t> </a:t>
            </a:r>
            <a:r>
              <a:rPr lang="en-US" sz="800" dirty="0" err="1"/>
              <a:t>мусор</a:t>
            </a:r>
            <a:r>
              <a:rPr lang="en-US" sz="800" dirty="0"/>
              <a:t> </a:t>
            </a:r>
            <a:r>
              <a:rPr lang="en-US" sz="800" dirty="0" err="1"/>
              <a:t>сортируется</a:t>
            </a:r>
            <a:r>
              <a:rPr lang="en-US" sz="800" dirty="0"/>
              <a:t> </a:t>
            </a:r>
            <a:r>
              <a:rPr lang="en-US" sz="800" dirty="0" err="1"/>
              <a:t>на</a:t>
            </a:r>
            <a:r>
              <a:rPr lang="en-US" sz="800" dirty="0"/>
              <a:t> «</a:t>
            </a:r>
            <a:r>
              <a:rPr lang="en-US" sz="800" dirty="0" err="1"/>
              <a:t>складах</a:t>
            </a:r>
            <a:r>
              <a:rPr lang="en-US" sz="800" dirty="0"/>
              <a:t>» и </a:t>
            </a:r>
            <a:r>
              <a:rPr lang="en-US" sz="800" dirty="0" err="1"/>
              <a:t>разделяется</a:t>
            </a:r>
            <a:r>
              <a:rPr lang="en-US" sz="800" dirty="0"/>
              <a:t> </a:t>
            </a:r>
            <a:r>
              <a:rPr lang="en-US" sz="800" dirty="0" err="1"/>
              <a:t>на</a:t>
            </a:r>
            <a:r>
              <a:rPr lang="en-US" sz="800" dirty="0"/>
              <a:t> </a:t>
            </a:r>
            <a:r>
              <a:rPr lang="en-US" sz="800" dirty="0" err="1"/>
              <a:t>различные</a:t>
            </a:r>
            <a:r>
              <a:rPr lang="en-US" sz="800" dirty="0"/>
              <a:t> </a:t>
            </a:r>
            <a:r>
              <a:rPr lang="ru-RU" sz="800" dirty="0" smtClean="0"/>
              <a:t>материалы</a:t>
            </a:r>
            <a:r>
              <a:rPr lang="en-US" sz="800" dirty="0" smtClean="0"/>
              <a:t> </a:t>
            </a:r>
            <a:r>
              <a:rPr lang="ru-RU" sz="800" dirty="0" smtClean="0"/>
              <a:t>-</a:t>
            </a:r>
            <a:r>
              <a:rPr lang="en-US" sz="800" dirty="0" smtClean="0"/>
              <a:t> </a:t>
            </a:r>
            <a:r>
              <a:rPr lang="en-US" sz="800" dirty="0" err="1" smtClean="0"/>
              <a:t>бумаг</a:t>
            </a:r>
            <a:r>
              <a:rPr lang="ru-RU" sz="800" dirty="0" smtClean="0"/>
              <a:t>а</a:t>
            </a:r>
            <a:r>
              <a:rPr lang="en-US" sz="800" dirty="0" smtClean="0"/>
              <a:t>, </a:t>
            </a:r>
            <a:r>
              <a:rPr lang="en-US" sz="800" dirty="0" err="1" smtClean="0"/>
              <a:t>металл</a:t>
            </a:r>
            <a:r>
              <a:rPr lang="ru-RU" sz="800" dirty="0" smtClean="0"/>
              <a:t>ы</a:t>
            </a:r>
            <a:r>
              <a:rPr lang="en-US" sz="800" dirty="0" smtClean="0"/>
              <a:t> </a:t>
            </a:r>
            <a:r>
              <a:rPr lang="en-US" sz="800" dirty="0"/>
              <a:t>и </a:t>
            </a:r>
            <a:r>
              <a:rPr lang="ru-RU" sz="800" dirty="0" smtClean="0"/>
              <a:t>волокно</a:t>
            </a:r>
            <a:r>
              <a:rPr lang="en-US" sz="800" dirty="0" smtClean="0"/>
              <a:t>. </a:t>
            </a:r>
            <a:r>
              <a:rPr lang="en-US" sz="800" dirty="0" err="1"/>
              <a:t>Мешки</a:t>
            </a:r>
            <a:r>
              <a:rPr lang="en-US" sz="800" dirty="0"/>
              <a:t> </a:t>
            </a:r>
            <a:r>
              <a:rPr lang="en-US" sz="800" dirty="0" smtClean="0"/>
              <a:t>Burlap, </a:t>
            </a:r>
            <a:r>
              <a:rPr lang="en-US" sz="800" dirty="0" err="1"/>
              <a:t>резина</a:t>
            </a:r>
            <a:r>
              <a:rPr lang="en-US" sz="800" dirty="0"/>
              <a:t> и </a:t>
            </a:r>
            <a:r>
              <a:rPr lang="en-US" sz="800" dirty="0" err="1"/>
              <a:t>даже</a:t>
            </a:r>
            <a:r>
              <a:rPr lang="en-US" sz="800" dirty="0"/>
              <a:t> </a:t>
            </a:r>
            <a:r>
              <a:rPr lang="en-US" sz="800" dirty="0" err="1"/>
              <a:t>конские</a:t>
            </a:r>
            <a:r>
              <a:rPr lang="en-US" sz="800" dirty="0"/>
              <a:t> </a:t>
            </a:r>
            <a:r>
              <a:rPr lang="en-US" sz="800" dirty="0" err="1"/>
              <a:t>волосы</a:t>
            </a:r>
            <a:r>
              <a:rPr lang="en-US" sz="800" dirty="0"/>
              <a:t> </a:t>
            </a:r>
            <a:r>
              <a:rPr lang="en-US" sz="800" dirty="0" err="1"/>
              <a:t>также</a:t>
            </a:r>
            <a:r>
              <a:rPr lang="en-US" sz="800" dirty="0"/>
              <a:t> </a:t>
            </a:r>
            <a:r>
              <a:rPr lang="en-US" sz="800" dirty="0" err="1"/>
              <a:t>сортируются</a:t>
            </a:r>
            <a:r>
              <a:rPr lang="en-US" sz="800" dirty="0"/>
              <a:t> </a:t>
            </a:r>
            <a:r>
              <a:rPr lang="en-US" sz="800" dirty="0" err="1"/>
              <a:t>для</a:t>
            </a:r>
            <a:r>
              <a:rPr lang="en-US" sz="800" dirty="0"/>
              <a:t> </a:t>
            </a:r>
            <a:r>
              <a:rPr lang="en-US" sz="800" dirty="0" err="1" smtClean="0"/>
              <a:t>переработк</a:t>
            </a:r>
            <a:r>
              <a:rPr lang="ru-RU" sz="800" dirty="0" smtClean="0"/>
              <a:t>и</a:t>
            </a:r>
            <a:r>
              <a:rPr lang="en-US" sz="800" dirty="0" smtClean="0"/>
              <a:t>/</a:t>
            </a:r>
            <a:r>
              <a:rPr lang="en-US" sz="800" dirty="0" err="1" smtClean="0"/>
              <a:t>утилизаци</a:t>
            </a:r>
            <a:r>
              <a:rPr lang="ru-RU" sz="800" dirty="0" smtClean="0"/>
              <a:t>и</a:t>
            </a:r>
            <a:r>
              <a:rPr lang="en-US" sz="800" dirty="0" smtClean="0"/>
              <a:t>/</a:t>
            </a:r>
            <a:r>
              <a:rPr lang="en-US" sz="800" dirty="0" err="1" smtClean="0"/>
              <a:t>вторсырья</a:t>
            </a:r>
            <a:r>
              <a:rPr lang="en-US" sz="800" dirty="0" smtClean="0"/>
              <a:t> </a:t>
            </a:r>
            <a:r>
              <a:rPr lang="en-US" sz="800" dirty="0"/>
              <a:t>и </a:t>
            </a:r>
            <a:r>
              <a:rPr lang="en-US" sz="800" dirty="0" err="1"/>
              <a:t>повторного</a:t>
            </a:r>
            <a:r>
              <a:rPr lang="en-US" sz="800" dirty="0"/>
              <a:t> </a:t>
            </a:r>
            <a:r>
              <a:rPr lang="en-US" sz="800" dirty="0" err="1"/>
              <a:t>использования</a:t>
            </a:r>
            <a:r>
              <a:rPr lang="en-US" sz="800" dirty="0"/>
              <a:t>.</a:t>
            </a:r>
            <a:endParaRPr lang="ru-RU" sz="8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291214" y="3262066"/>
            <a:ext cx="351800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/>
              <a:t>З</a:t>
            </a:r>
            <a:r>
              <a:rPr lang="en-US" sz="800" err="1" smtClean="0"/>
              <a:t>ащитники </a:t>
            </a:r>
            <a:r>
              <a:rPr lang="en-US" sz="800"/>
              <a:t>рециркуляции и программы повторного использования </a:t>
            </a:r>
            <a:r>
              <a:rPr lang="ru-RU" sz="800" smtClean="0"/>
              <a:t>вводят</a:t>
            </a:r>
            <a:r>
              <a:rPr lang="en-US" sz="800" smtClean="0"/>
              <a:t> </a:t>
            </a:r>
            <a:r>
              <a:rPr lang="en-US" sz="800"/>
              <a:t>фразу «отходы как богатство», чтобы описать доходы, которые должны быть получены от сортировки и перепродажи предметов, обнаруженных в бытовом мусоре</a:t>
            </a:r>
            <a:r>
              <a:rPr lang="en-US" sz="800" smtClean="0"/>
              <a:t>.</a:t>
            </a:r>
            <a:endParaRPr lang="ru-RU" sz="800"/>
          </a:p>
        </p:txBody>
      </p:sp>
      <p:grpSp>
        <p:nvGrpSpPr>
          <p:cNvPr id="50" name="Группа 49"/>
          <p:cNvGrpSpPr/>
          <p:nvPr/>
        </p:nvGrpSpPr>
        <p:grpSpPr>
          <a:xfrm>
            <a:off x="-61472" y="4030226"/>
            <a:ext cx="4820263" cy="724718"/>
            <a:chOff x="-22895" y="3958207"/>
            <a:chExt cx="4390646" cy="724718"/>
          </a:xfrm>
        </p:grpSpPr>
        <p:sp>
          <p:nvSpPr>
            <p:cNvPr id="49" name="Скругленный прямоугольник 48"/>
            <p:cNvSpPr/>
            <p:nvPr/>
          </p:nvSpPr>
          <p:spPr bwMode="auto">
            <a:xfrm>
              <a:off x="205151" y="3958207"/>
              <a:ext cx="4162600" cy="72471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noFill/>
                <a:effectLst/>
                <a:latin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164682" y="4066650"/>
              <a:ext cx="29043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solidFill>
                    <a:srgbClr val="E5F2F2"/>
                  </a:solidFill>
                </a:rPr>
                <a:t>Первые американские </a:t>
              </a:r>
              <a:r>
                <a:rPr lang="en-US" sz="900" err="1" smtClean="0">
                  <a:solidFill>
                    <a:srgbClr val="E5F2F2"/>
                  </a:solidFill>
                </a:rPr>
                <a:t>установки </a:t>
              </a:r>
              <a:r>
                <a:rPr lang="en-US" sz="900">
                  <a:solidFill>
                    <a:srgbClr val="E5F2F2"/>
                  </a:solidFill>
                </a:rPr>
                <a:t>по переработке алюминия открываются в Чикаго и </a:t>
              </a:r>
              <a:r>
                <a:rPr lang="en-US" sz="900" err="1" smtClean="0">
                  <a:solidFill>
                    <a:srgbClr val="E5F2F2"/>
                  </a:solidFill>
                </a:rPr>
                <a:t>Кливленде</a:t>
              </a:r>
              <a:endParaRPr lang="ru-RU">
                <a:solidFill>
                  <a:srgbClr val="E5F2F2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22895" y="4021264"/>
              <a:ext cx="132145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80" smtClean="0">
                  <a:solidFill>
                    <a:srgbClr val="E5F2F2"/>
                  </a:solidFill>
                </a:rPr>
                <a:t>1904</a:t>
              </a:r>
            </a:p>
            <a:p>
              <a:pPr algn="ctr"/>
              <a:r>
                <a:rPr lang="ru-RU" sz="880" smtClean="0">
                  <a:solidFill>
                    <a:srgbClr val="E5F2F2"/>
                  </a:solidFill>
                </a:rPr>
                <a:t>Алюминиевая промышленность Америки</a:t>
              </a:r>
              <a:endParaRPr lang="ru-RU" sz="1100" i="0">
                <a:solidFill>
                  <a:srgbClr val="E5F2F2"/>
                </a:solidFill>
                <a:effectLst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6308860" y="620749"/>
            <a:ext cx="257537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Из-за массового дефицита сырья во время Первой мировой войны федеральное правительство создает мусорную</a:t>
            </a:r>
            <a:r>
              <a:rPr lang="en-US" sz="800" smtClean="0"/>
              <a:t> </a:t>
            </a:r>
            <a:r>
              <a:rPr lang="ru-RU" sz="800" smtClean="0"/>
              <a:t>реформу.</a:t>
            </a:r>
            <a:endParaRPr lang="ru-RU" sz="800"/>
          </a:p>
        </p:txBody>
      </p:sp>
      <p:sp>
        <p:nvSpPr>
          <p:cNvPr id="52" name="Прямоугольник 51"/>
          <p:cNvSpPr/>
          <p:nvPr/>
        </p:nvSpPr>
        <p:spPr>
          <a:xfrm>
            <a:off x="6308860" y="1220858"/>
            <a:ext cx="265048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Многие люди переживают </a:t>
            </a:r>
            <a:r>
              <a:rPr lang="en-US" sz="800" err="1" smtClean="0"/>
              <a:t>Велик</a:t>
            </a:r>
            <a:r>
              <a:rPr lang="ru-RU" sz="800" err="1" smtClean="0"/>
              <a:t>ую депрессию</a:t>
            </a:r>
            <a:r>
              <a:rPr lang="en-US" sz="800" smtClean="0"/>
              <a:t>, </a:t>
            </a:r>
            <a:r>
              <a:rPr lang="en-US" sz="800"/>
              <a:t>разнося отходы металла, ветоши и других предметов.</a:t>
            </a:r>
            <a:endParaRPr lang="ru-RU" sz="800"/>
          </a:p>
        </p:txBody>
      </p:sp>
      <p:sp>
        <p:nvSpPr>
          <p:cNvPr id="53" name="Прямоугольник 52"/>
          <p:cNvSpPr/>
          <p:nvPr/>
        </p:nvSpPr>
        <p:spPr>
          <a:xfrm>
            <a:off x="6308860" y="1800061"/>
            <a:ext cx="267083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Такие товары, как нейлон, каучук и многие металлы, нормируются и рециркулируются для поддержки военных усилий.</a:t>
            </a:r>
            <a:endParaRPr lang="ru-RU" sz="800"/>
          </a:p>
        </p:txBody>
      </p:sp>
      <p:sp>
        <p:nvSpPr>
          <p:cNvPr id="54" name="Прямоугольник 53"/>
          <p:cNvSpPr/>
          <p:nvPr/>
        </p:nvSpPr>
        <p:spPr>
          <a:xfrm>
            <a:off x="6308860" y="2374049"/>
            <a:ext cx="265048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Простота и удобство становятся двумя наиболее желательными качествами в маркетинге продукции, неизбежно приводящими к тому, что парки, леса и дороги </a:t>
            </a:r>
            <a:r>
              <a:rPr lang="ru-RU" sz="800" smtClean="0"/>
              <a:t>заваливаются</a:t>
            </a:r>
            <a:r>
              <a:rPr lang="en-US" sz="800" smtClean="0"/>
              <a:t> </a:t>
            </a:r>
            <a:r>
              <a:rPr lang="en-US" sz="800"/>
              <a:t>мусором.</a:t>
            </a:r>
            <a:endParaRPr lang="ru-RU" sz="800"/>
          </a:p>
        </p:txBody>
      </p:sp>
      <p:sp>
        <p:nvSpPr>
          <p:cNvPr id="55" name="Прямоугольник 54"/>
          <p:cNvSpPr/>
          <p:nvPr/>
        </p:nvSpPr>
        <p:spPr>
          <a:xfrm>
            <a:off x="4836098" y="3288953"/>
            <a:ext cx="155287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smtClean="0"/>
              <a:t>1964</a:t>
            </a:r>
          </a:p>
          <a:p>
            <a:pPr algn="ctr"/>
            <a:r>
              <a:rPr lang="ru-RU" sz="900"/>
              <a:t>А</a:t>
            </a:r>
            <a:r>
              <a:rPr lang="en-US" sz="900" err="1" smtClean="0"/>
              <a:t>люминий</a:t>
            </a:r>
            <a:endParaRPr lang="en-US" sz="900" i="0">
              <a:effectLst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308860" y="3148855"/>
            <a:ext cx="257537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err="1" smtClean="0"/>
              <a:t>Признавая</a:t>
            </a:r>
            <a:r>
              <a:rPr lang="en-US" sz="800" dirty="0" smtClean="0"/>
              <a:t> </a:t>
            </a:r>
            <a:r>
              <a:rPr lang="en-US" sz="800" dirty="0" err="1"/>
              <a:t>ценность</a:t>
            </a:r>
            <a:r>
              <a:rPr lang="en-US" sz="800" dirty="0"/>
              <a:t> </a:t>
            </a:r>
            <a:r>
              <a:rPr lang="en-US" sz="800" dirty="0" err="1"/>
              <a:t>использованных</a:t>
            </a:r>
            <a:r>
              <a:rPr lang="en-US" sz="800" dirty="0"/>
              <a:t> </a:t>
            </a:r>
            <a:r>
              <a:rPr lang="en-US" sz="800" dirty="0" err="1"/>
              <a:t>алюминиевых</a:t>
            </a:r>
            <a:r>
              <a:rPr lang="en-US" sz="800" dirty="0"/>
              <a:t> </a:t>
            </a:r>
            <a:r>
              <a:rPr lang="en-US" sz="800" dirty="0" err="1"/>
              <a:t>банок</a:t>
            </a:r>
            <a:r>
              <a:rPr lang="en-US" sz="800" dirty="0"/>
              <a:t> </a:t>
            </a:r>
            <a:r>
              <a:rPr lang="en-US" sz="800" dirty="0" err="1"/>
              <a:t>как</a:t>
            </a:r>
            <a:r>
              <a:rPr lang="en-US" sz="800" dirty="0"/>
              <a:t> </a:t>
            </a:r>
            <a:r>
              <a:rPr lang="en-US" sz="800" dirty="0" err="1"/>
              <a:t>сырья</a:t>
            </a:r>
            <a:r>
              <a:rPr lang="en-US" sz="800" dirty="0"/>
              <a:t> </a:t>
            </a:r>
            <a:r>
              <a:rPr lang="en-US" sz="800" dirty="0" err="1"/>
              <a:t>для</a:t>
            </a:r>
            <a:r>
              <a:rPr lang="en-US" sz="800" dirty="0"/>
              <a:t> </a:t>
            </a:r>
            <a:r>
              <a:rPr lang="en-US" sz="800" dirty="0" err="1"/>
              <a:t>изготовления</a:t>
            </a:r>
            <a:r>
              <a:rPr lang="en-US" sz="800" dirty="0"/>
              <a:t> </a:t>
            </a:r>
            <a:r>
              <a:rPr lang="en-US" sz="800" dirty="0" err="1"/>
              <a:t>новых</a:t>
            </a:r>
            <a:r>
              <a:rPr lang="en-US" sz="800" dirty="0"/>
              <a:t> </a:t>
            </a:r>
            <a:r>
              <a:rPr lang="en-US" sz="800" dirty="0" err="1"/>
              <a:t>банок</a:t>
            </a:r>
            <a:r>
              <a:rPr lang="en-US" sz="800" dirty="0"/>
              <a:t>, </a:t>
            </a:r>
            <a:r>
              <a:rPr lang="en-US" sz="800" dirty="0" err="1"/>
              <a:t>алюминиевая</a:t>
            </a:r>
            <a:r>
              <a:rPr lang="en-US" sz="800" dirty="0"/>
              <a:t> </a:t>
            </a:r>
            <a:r>
              <a:rPr lang="en-US" sz="800" dirty="0" err="1"/>
              <a:t>промышленность</a:t>
            </a:r>
            <a:r>
              <a:rPr lang="en-US" sz="800" dirty="0"/>
              <a:t> в </a:t>
            </a:r>
            <a:r>
              <a:rPr lang="en-US" sz="800" dirty="0" err="1"/>
              <a:t>ближайшее</a:t>
            </a:r>
            <a:r>
              <a:rPr lang="en-US" sz="800" dirty="0"/>
              <a:t> </a:t>
            </a:r>
            <a:r>
              <a:rPr lang="en-US" sz="800" dirty="0" err="1"/>
              <a:t>время</a:t>
            </a:r>
            <a:r>
              <a:rPr lang="en-US" sz="800" dirty="0"/>
              <a:t> </a:t>
            </a:r>
            <a:r>
              <a:rPr lang="en-US" sz="800" dirty="0" err="1"/>
              <a:t>начнет</a:t>
            </a:r>
            <a:r>
              <a:rPr lang="en-US" sz="800" dirty="0"/>
              <a:t> </a:t>
            </a:r>
            <a:r>
              <a:rPr lang="en-US" sz="800" dirty="0" err="1"/>
              <a:t>создавать</a:t>
            </a:r>
            <a:r>
              <a:rPr lang="en-US" sz="800" dirty="0"/>
              <a:t> </a:t>
            </a:r>
            <a:r>
              <a:rPr lang="en-US" sz="800" dirty="0" err="1"/>
              <a:t>массивную</a:t>
            </a:r>
            <a:r>
              <a:rPr lang="en-US" sz="800" dirty="0"/>
              <a:t> </a:t>
            </a:r>
            <a:r>
              <a:rPr lang="en-US" sz="800" dirty="0" err="1"/>
              <a:t>систему</a:t>
            </a:r>
            <a:r>
              <a:rPr lang="en-US" sz="800" dirty="0"/>
              <a:t> </a:t>
            </a:r>
            <a:r>
              <a:rPr lang="en-US" sz="800" dirty="0" err="1"/>
              <a:t>для</a:t>
            </a:r>
            <a:r>
              <a:rPr lang="en-US" sz="800" dirty="0"/>
              <a:t> </a:t>
            </a:r>
            <a:r>
              <a:rPr lang="en-US" sz="800" dirty="0" err="1" smtClean="0"/>
              <a:t>переработк</a:t>
            </a:r>
            <a:r>
              <a:rPr lang="ru-RU" sz="800" dirty="0" smtClean="0"/>
              <a:t>и</a:t>
            </a:r>
            <a:r>
              <a:rPr lang="en-US" sz="800" dirty="0" smtClean="0"/>
              <a:t>/</a:t>
            </a:r>
            <a:r>
              <a:rPr lang="en-US" sz="800" dirty="0" err="1" smtClean="0"/>
              <a:t>утилизаци</a:t>
            </a:r>
            <a:r>
              <a:rPr lang="ru-RU" sz="800" dirty="0" smtClean="0"/>
              <a:t>и</a:t>
            </a:r>
            <a:r>
              <a:rPr lang="en-US" sz="800" dirty="0" smtClean="0"/>
              <a:t>/</a:t>
            </a:r>
            <a:r>
              <a:rPr lang="en-US" sz="800" dirty="0" err="1" smtClean="0"/>
              <a:t>вторсырья</a:t>
            </a:r>
            <a:r>
              <a:rPr lang="en-US" sz="800" dirty="0" smtClean="0"/>
              <a:t> </a:t>
            </a:r>
            <a:r>
              <a:rPr lang="en-US" sz="800" dirty="0"/>
              <a:t>и </a:t>
            </a:r>
            <a:r>
              <a:rPr lang="en-US" sz="800" dirty="0" err="1"/>
              <a:t>выкупа</a:t>
            </a:r>
            <a:r>
              <a:rPr lang="en-US" sz="800" dirty="0"/>
              <a:t> </a:t>
            </a:r>
            <a:r>
              <a:rPr lang="ru-RU" sz="800" dirty="0" smtClean="0"/>
              <a:t>упаковки из под напитков.</a:t>
            </a:r>
            <a:endParaRPr lang="ru-RU" sz="800" dirty="0"/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402542" y="217890"/>
            <a:ext cx="8481695" cy="474379"/>
          </a:xfrm>
        </p:spPr>
        <p:txBody>
          <a:bodyPr/>
          <a:lstStyle/>
          <a:p>
            <a:r>
              <a:rPr lang="ru-RU" sz="1800" dirty="0" smtClean="0"/>
              <a:t>Прошлое, настоящее и будущее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82967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12FAFF7-7522-48AB-8860-CA47D64BFCAB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968" y="587010"/>
            <a:ext cx="1267708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/>
              <a:t>1970</a:t>
            </a:r>
            <a:endParaRPr lang="pl-PL" sz="900" dirty="0" smtClean="0"/>
          </a:p>
          <a:p>
            <a:pPr algn="ctr"/>
            <a:r>
              <a:rPr lang="en-US" sz="900" dirty="0" err="1"/>
              <a:t>Утилизация</a:t>
            </a:r>
            <a:r>
              <a:rPr lang="en-US" sz="900" dirty="0"/>
              <a:t> </a:t>
            </a:r>
            <a:r>
              <a:rPr lang="en-US" sz="900" dirty="0" err="1" smtClean="0"/>
              <a:t>логотип</a:t>
            </a:r>
            <a:r>
              <a:rPr lang="en-US" sz="900" dirty="0" smtClean="0"/>
              <a:t> </a:t>
            </a:r>
            <a:r>
              <a:rPr lang="en-US" sz="900" dirty="0"/>
              <a:t>«Mobius Loop»</a:t>
            </a:r>
            <a:endParaRPr lang="en-US" sz="900" i="0" dirty="0"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37993" y="501872"/>
            <a:ext cx="294969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 smtClean="0"/>
              <a:t>«Петля</a:t>
            </a:r>
            <a:r>
              <a:rPr lang="en-US" sz="800" dirty="0" smtClean="0"/>
              <a:t> </a:t>
            </a:r>
            <a:r>
              <a:rPr lang="en-US" sz="800" dirty="0" err="1" smtClean="0"/>
              <a:t>Мобиуса</a:t>
            </a:r>
            <a:r>
              <a:rPr lang="ru-RU" sz="800" dirty="0" smtClean="0"/>
              <a:t>»</a:t>
            </a:r>
            <a:r>
              <a:rPr lang="en-US" sz="800" dirty="0" smtClean="0"/>
              <a:t> </a:t>
            </a:r>
            <a:r>
              <a:rPr lang="en-US" sz="800" dirty="0" err="1"/>
              <a:t>представлен</a:t>
            </a:r>
            <a:r>
              <a:rPr lang="en-US" sz="800" dirty="0"/>
              <a:t> </a:t>
            </a:r>
            <a:r>
              <a:rPr lang="en-US" sz="800" dirty="0" err="1"/>
              <a:t>как</a:t>
            </a:r>
            <a:r>
              <a:rPr lang="en-US" sz="800" dirty="0"/>
              <a:t> </a:t>
            </a:r>
            <a:r>
              <a:rPr lang="en-US" sz="800" dirty="0" err="1"/>
              <a:t>символ</a:t>
            </a:r>
            <a:r>
              <a:rPr lang="en-US" sz="800" dirty="0"/>
              <a:t> </a:t>
            </a:r>
            <a:r>
              <a:rPr lang="en-US" sz="800" dirty="0" err="1"/>
              <a:t>сокращения</a:t>
            </a:r>
            <a:r>
              <a:rPr lang="en-US" sz="800" dirty="0"/>
              <a:t>, </a:t>
            </a:r>
            <a:r>
              <a:rPr lang="en-US" sz="800" dirty="0" err="1"/>
              <a:t>повторного</a:t>
            </a:r>
            <a:r>
              <a:rPr lang="en-US" sz="800" dirty="0"/>
              <a:t> </a:t>
            </a:r>
            <a:r>
              <a:rPr lang="en-US" sz="800" dirty="0" err="1"/>
              <a:t>использования</a:t>
            </a:r>
            <a:r>
              <a:rPr lang="en-US" sz="800" dirty="0"/>
              <a:t>, </a:t>
            </a:r>
            <a:r>
              <a:rPr lang="en-US" sz="800" dirty="0" err="1"/>
              <a:t>рециркуляции</a:t>
            </a:r>
            <a:r>
              <a:rPr lang="en-US" sz="800" dirty="0"/>
              <a:t>. В </a:t>
            </a:r>
            <a:r>
              <a:rPr lang="en-US" sz="800" dirty="0" err="1"/>
              <a:t>виде</a:t>
            </a:r>
            <a:r>
              <a:rPr lang="en-US" sz="800" dirty="0"/>
              <a:t> </a:t>
            </a:r>
            <a:r>
              <a:rPr lang="en-US" sz="800" dirty="0" err="1"/>
              <a:t>полосы</a:t>
            </a:r>
            <a:r>
              <a:rPr lang="en-US" sz="800" dirty="0"/>
              <a:t> </a:t>
            </a:r>
            <a:r>
              <a:rPr lang="en-US" sz="800" dirty="0" err="1"/>
              <a:t>Мобиуса</a:t>
            </a:r>
            <a:r>
              <a:rPr lang="en-US" sz="800" dirty="0"/>
              <a:t>, </a:t>
            </a:r>
            <a:r>
              <a:rPr lang="en-US" sz="800" dirty="0" err="1"/>
              <a:t>символ</a:t>
            </a:r>
            <a:r>
              <a:rPr lang="en-US" sz="800" dirty="0"/>
              <a:t> </a:t>
            </a:r>
            <a:r>
              <a:rPr lang="en-US" sz="800" dirty="0" err="1"/>
              <a:t>был</a:t>
            </a:r>
            <a:r>
              <a:rPr lang="en-US" sz="800" dirty="0"/>
              <a:t> </a:t>
            </a:r>
            <a:r>
              <a:rPr lang="en-US" sz="800" dirty="0" err="1"/>
              <a:t>разработан</a:t>
            </a:r>
            <a:r>
              <a:rPr lang="en-US" sz="800" dirty="0"/>
              <a:t> </a:t>
            </a:r>
            <a:r>
              <a:rPr lang="en-US" sz="800" dirty="0" err="1"/>
              <a:t>Гэри</a:t>
            </a:r>
            <a:r>
              <a:rPr lang="en-US" sz="800" dirty="0"/>
              <a:t> </a:t>
            </a:r>
            <a:r>
              <a:rPr lang="en-US" sz="800" dirty="0" err="1"/>
              <a:t>Андерсоном</a:t>
            </a:r>
            <a:r>
              <a:rPr lang="en-US" sz="800" dirty="0"/>
              <a:t> </a:t>
            </a:r>
            <a:r>
              <a:rPr lang="en-US" sz="800" dirty="0" err="1"/>
              <a:t>после</a:t>
            </a:r>
            <a:r>
              <a:rPr lang="en-US" sz="800" dirty="0"/>
              <a:t> </a:t>
            </a:r>
            <a:r>
              <a:rPr lang="en-US" sz="800" dirty="0" err="1"/>
              <a:t>того</a:t>
            </a:r>
            <a:r>
              <a:rPr lang="en-US" sz="800" dirty="0"/>
              <a:t>, </a:t>
            </a:r>
            <a:r>
              <a:rPr lang="en-US" sz="800" dirty="0" err="1"/>
              <a:t>как</a:t>
            </a:r>
            <a:r>
              <a:rPr lang="en-US" sz="800" dirty="0"/>
              <a:t> </a:t>
            </a:r>
            <a:r>
              <a:rPr lang="en-US" sz="800" dirty="0" err="1"/>
              <a:t>Чикаго-компания</a:t>
            </a:r>
            <a:r>
              <a:rPr lang="en-US" sz="800" dirty="0"/>
              <a:t>, </a:t>
            </a:r>
            <a:r>
              <a:rPr lang="en-US" sz="800" dirty="0" err="1"/>
              <a:t>занимающаяся</a:t>
            </a:r>
            <a:r>
              <a:rPr lang="en-US" sz="800" dirty="0"/>
              <a:t> </a:t>
            </a:r>
            <a:r>
              <a:rPr lang="en-US" sz="800" dirty="0" err="1"/>
              <a:t>переработкой</a:t>
            </a:r>
            <a:r>
              <a:rPr lang="en-US" sz="800" dirty="0"/>
              <a:t> </a:t>
            </a:r>
            <a:r>
              <a:rPr lang="en-US" sz="800" dirty="0" err="1"/>
              <a:t>контейнеров</a:t>
            </a:r>
            <a:r>
              <a:rPr lang="en-US" sz="800" dirty="0"/>
              <a:t>, </a:t>
            </a:r>
            <a:r>
              <a:rPr lang="en-US" sz="800" dirty="0" err="1"/>
              <a:t>спонсировала</a:t>
            </a:r>
            <a:r>
              <a:rPr lang="en-US" sz="800" dirty="0"/>
              <a:t> </a:t>
            </a:r>
            <a:r>
              <a:rPr lang="en-US" sz="800" dirty="0" err="1"/>
              <a:t>конкурс</a:t>
            </a:r>
            <a:r>
              <a:rPr lang="en-US" sz="800" dirty="0"/>
              <a:t> </a:t>
            </a:r>
            <a:r>
              <a:rPr lang="en-US" sz="800" dirty="0" err="1"/>
              <a:t>искусств</a:t>
            </a:r>
            <a:r>
              <a:rPr lang="en-US" sz="800" dirty="0"/>
              <a:t> </a:t>
            </a:r>
            <a:r>
              <a:rPr lang="en-US" sz="800" dirty="0" err="1"/>
              <a:t>для</a:t>
            </a:r>
            <a:r>
              <a:rPr lang="en-US" sz="800" dirty="0"/>
              <a:t> </a:t>
            </a:r>
            <a:r>
              <a:rPr lang="en-US" sz="800" dirty="0" err="1"/>
              <a:t>повышения</a:t>
            </a:r>
            <a:r>
              <a:rPr lang="en-US" sz="800" dirty="0"/>
              <a:t> </a:t>
            </a:r>
            <a:r>
              <a:rPr lang="en-US" sz="800" dirty="0" err="1"/>
              <a:t>экологической</a:t>
            </a:r>
            <a:r>
              <a:rPr lang="en-US" sz="800" dirty="0"/>
              <a:t> </a:t>
            </a:r>
            <a:r>
              <a:rPr lang="en-US" sz="800" dirty="0" err="1" smtClean="0"/>
              <a:t>осведомленности</a:t>
            </a:r>
            <a:r>
              <a:rPr lang="ru-RU" sz="800" dirty="0" smtClean="0"/>
              <a:t>.</a:t>
            </a:r>
            <a:endParaRPr lang="ru-RU" sz="1000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333646" y="1456061"/>
            <a:ext cx="3961729" cy="392472"/>
            <a:chOff x="442809" y="1456061"/>
            <a:chExt cx="3370039" cy="392472"/>
          </a:xfrm>
        </p:grpSpPr>
        <p:sp>
          <p:nvSpPr>
            <p:cNvPr id="38" name="Скругленный прямоугольник 37"/>
            <p:cNvSpPr/>
            <p:nvPr/>
          </p:nvSpPr>
          <p:spPr bwMode="auto">
            <a:xfrm>
              <a:off x="442809" y="1456061"/>
              <a:ext cx="3370039" cy="39247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325004" y="1482427"/>
              <a:ext cx="1578219" cy="2277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80" smtClean="0">
                  <a:solidFill>
                    <a:srgbClr val="F2F2F2"/>
                  </a:solidFill>
                </a:rPr>
                <a:t>Первый День Земли</a:t>
              </a:r>
              <a:endParaRPr lang="ru-RU" sz="1100">
                <a:solidFill>
                  <a:srgbClr val="F2F2F2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07439" y="1514290"/>
              <a:ext cx="12677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80" smtClean="0">
                  <a:solidFill>
                    <a:srgbClr val="F2F2F2"/>
                  </a:solidFill>
                </a:rPr>
                <a:t>1970</a:t>
              </a:r>
              <a:endParaRPr lang="pl-PL" sz="1100" smtClean="0">
                <a:solidFill>
                  <a:srgbClr val="F2F2F2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456311" y="2299453"/>
            <a:ext cx="1267708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mtClean="0"/>
              <a:t>1970</a:t>
            </a:r>
            <a:endParaRPr lang="pl-PL" sz="1000" smtClean="0"/>
          </a:p>
        </p:txBody>
      </p:sp>
      <p:sp>
        <p:nvSpPr>
          <p:cNvPr id="48" name="Прямоугольник 47"/>
          <p:cNvSpPr/>
          <p:nvPr/>
        </p:nvSpPr>
        <p:spPr>
          <a:xfrm>
            <a:off x="1345676" y="2031107"/>
            <a:ext cx="294969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err="1" smtClean="0"/>
              <a:t>Рождается</a:t>
            </a:r>
            <a:r>
              <a:rPr lang="en-US" sz="800" dirty="0"/>
              <a:t> </a:t>
            </a:r>
            <a:r>
              <a:rPr lang="en-US" sz="800" dirty="0" err="1"/>
              <a:t>первый</a:t>
            </a:r>
            <a:r>
              <a:rPr lang="en-US" sz="800" dirty="0"/>
              <a:t> «Bottle Bill»: </a:t>
            </a:r>
            <a:r>
              <a:rPr lang="en-US" sz="800" dirty="0" err="1"/>
              <a:t>Орегон</a:t>
            </a:r>
            <a:r>
              <a:rPr lang="en-US" sz="800" dirty="0"/>
              <a:t> в </a:t>
            </a:r>
            <a:r>
              <a:rPr lang="en-US" sz="800" dirty="0" err="1"/>
              <a:t>качестве</a:t>
            </a:r>
            <a:r>
              <a:rPr lang="en-US" sz="800" dirty="0"/>
              <a:t> </a:t>
            </a:r>
            <a:r>
              <a:rPr lang="en-US" sz="800" dirty="0" err="1"/>
              <a:t>стимула</a:t>
            </a:r>
            <a:r>
              <a:rPr lang="en-US" sz="800" dirty="0"/>
              <a:t> </a:t>
            </a:r>
            <a:r>
              <a:rPr lang="en-US" sz="800" dirty="0" err="1"/>
              <a:t>для</a:t>
            </a:r>
            <a:r>
              <a:rPr lang="en-US" sz="800" dirty="0"/>
              <a:t> </a:t>
            </a:r>
            <a:r>
              <a:rPr lang="en-US" sz="800" dirty="0" err="1"/>
              <a:t>переработки</a:t>
            </a:r>
            <a:r>
              <a:rPr lang="en-US" sz="800" dirty="0"/>
              <a:t> </a:t>
            </a:r>
            <a:r>
              <a:rPr lang="en-US" sz="800" dirty="0" err="1"/>
              <a:t>вносит</a:t>
            </a:r>
            <a:r>
              <a:rPr lang="en-US" sz="800" dirty="0"/>
              <a:t> </a:t>
            </a:r>
            <a:r>
              <a:rPr lang="en-US" sz="800" dirty="0" err="1"/>
              <a:t>возвратное</a:t>
            </a:r>
            <a:r>
              <a:rPr lang="en-US" sz="800" dirty="0"/>
              <a:t> </a:t>
            </a:r>
            <a:r>
              <a:rPr lang="en-US" sz="800" dirty="0" err="1"/>
              <a:t>депозит</a:t>
            </a:r>
            <a:r>
              <a:rPr lang="en-US" sz="800" dirty="0"/>
              <a:t> (</a:t>
            </a:r>
            <a:r>
              <a:rPr lang="en-US" sz="800" dirty="0" err="1"/>
              <a:t>никель</a:t>
            </a:r>
            <a:r>
              <a:rPr lang="en-US" sz="800" dirty="0"/>
              <a:t>) </a:t>
            </a:r>
            <a:r>
              <a:rPr lang="en-US" sz="800" dirty="0" err="1"/>
              <a:t>на</a:t>
            </a:r>
            <a:r>
              <a:rPr lang="en-US" sz="800" dirty="0"/>
              <a:t> </a:t>
            </a:r>
            <a:r>
              <a:rPr lang="en-US" sz="800" dirty="0" err="1"/>
              <a:t>пиво</a:t>
            </a:r>
            <a:r>
              <a:rPr lang="en-US" sz="800" dirty="0"/>
              <a:t> и </a:t>
            </a:r>
            <a:r>
              <a:rPr lang="en-US" sz="800" dirty="0" err="1"/>
              <a:t>баллонах</a:t>
            </a:r>
            <a:r>
              <a:rPr lang="en-US" sz="800" dirty="0"/>
              <a:t> с </a:t>
            </a:r>
            <a:r>
              <a:rPr lang="en-US" sz="800" dirty="0" err="1"/>
              <a:t>содой</a:t>
            </a:r>
            <a:r>
              <a:rPr lang="en-US" sz="800" dirty="0"/>
              <a:t>. </a:t>
            </a:r>
            <a:r>
              <a:rPr lang="en-US" sz="800" dirty="0" err="1"/>
              <a:t>Канадское</a:t>
            </a:r>
            <a:r>
              <a:rPr lang="en-US" sz="800" dirty="0"/>
              <a:t> </a:t>
            </a:r>
            <a:r>
              <a:rPr lang="en-US" sz="800" dirty="0" err="1"/>
              <a:t>правительство</a:t>
            </a:r>
            <a:r>
              <a:rPr lang="en-US" sz="800" dirty="0"/>
              <a:t> </a:t>
            </a:r>
            <a:r>
              <a:rPr lang="en-US" sz="800" dirty="0" err="1"/>
              <a:t>учредило</a:t>
            </a:r>
            <a:r>
              <a:rPr lang="en-US" sz="800" dirty="0"/>
              <a:t> </a:t>
            </a:r>
            <a:r>
              <a:rPr lang="en-US" sz="800" dirty="0" err="1"/>
              <a:t>Департамент</a:t>
            </a:r>
            <a:r>
              <a:rPr lang="en-US" sz="800" dirty="0"/>
              <a:t> </a:t>
            </a:r>
            <a:r>
              <a:rPr lang="en-US" sz="800" dirty="0" err="1"/>
              <a:t>окружающей</a:t>
            </a:r>
            <a:r>
              <a:rPr lang="en-US" sz="800" dirty="0"/>
              <a:t> </a:t>
            </a:r>
            <a:r>
              <a:rPr lang="en-US" sz="800" dirty="0" err="1"/>
              <a:t>среды</a:t>
            </a:r>
            <a:r>
              <a:rPr lang="en-US" sz="800" dirty="0"/>
              <a:t>, </a:t>
            </a:r>
            <a:r>
              <a:rPr lang="en-US" sz="800" dirty="0" err="1"/>
              <a:t>который</a:t>
            </a:r>
            <a:r>
              <a:rPr lang="en-US" sz="800" dirty="0"/>
              <a:t> </a:t>
            </a:r>
            <a:r>
              <a:rPr lang="en-US" sz="800" dirty="0" err="1"/>
              <a:t>обычно</a:t>
            </a:r>
            <a:r>
              <a:rPr lang="en-US" sz="800" dirty="0"/>
              <a:t> </a:t>
            </a:r>
            <a:r>
              <a:rPr lang="en-US" sz="800" dirty="0" err="1"/>
              <a:t>называют</a:t>
            </a:r>
            <a:r>
              <a:rPr lang="en-US" sz="800" dirty="0"/>
              <a:t> «</a:t>
            </a:r>
            <a:r>
              <a:rPr lang="en-US" sz="800" dirty="0" err="1"/>
              <a:t>Охрана</a:t>
            </a:r>
            <a:r>
              <a:rPr lang="en-US" sz="800" dirty="0"/>
              <a:t> </a:t>
            </a:r>
            <a:r>
              <a:rPr lang="en-US" sz="800" dirty="0" err="1"/>
              <a:t>окружающей</a:t>
            </a:r>
            <a:r>
              <a:rPr lang="en-US" sz="800" dirty="0"/>
              <a:t> </a:t>
            </a:r>
            <a:r>
              <a:rPr lang="en-US" sz="800" dirty="0" err="1"/>
              <a:t>среды</a:t>
            </a:r>
            <a:r>
              <a:rPr lang="en-US" sz="800" dirty="0"/>
              <a:t> </a:t>
            </a:r>
            <a:r>
              <a:rPr lang="en-US" sz="800" dirty="0" err="1"/>
              <a:t>Канады</a:t>
            </a:r>
            <a:r>
              <a:rPr lang="en-US" sz="800" dirty="0" smtClean="0"/>
              <a:t>»</a:t>
            </a:r>
            <a:r>
              <a:rPr lang="ru-RU" sz="800" dirty="0" smtClean="0"/>
              <a:t>.</a:t>
            </a:r>
            <a:endParaRPr lang="ru-RU" sz="1000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333647" y="2898691"/>
            <a:ext cx="4022353" cy="943105"/>
            <a:chOff x="322342" y="2898691"/>
            <a:chExt cx="4022353" cy="943105"/>
          </a:xfrm>
        </p:grpSpPr>
        <p:sp>
          <p:nvSpPr>
            <p:cNvPr id="51" name="Скругленный прямоугольник 50"/>
            <p:cNvSpPr/>
            <p:nvPr/>
          </p:nvSpPr>
          <p:spPr bwMode="auto">
            <a:xfrm>
              <a:off x="322342" y="2898691"/>
              <a:ext cx="3961728" cy="94310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F2F2F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56311" y="3194851"/>
              <a:ext cx="12677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80" smtClean="0">
                  <a:solidFill>
                    <a:srgbClr val="F2F2F2"/>
                  </a:solidFill>
                </a:rPr>
                <a:t>1972</a:t>
              </a:r>
              <a:endParaRPr lang="pl-PL" sz="1100" smtClean="0">
                <a:solidFill>
                  <a:srgbClr val="F2F2F2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374539" y="2918637"/>
              <a:ext cx="297015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80" dirty="0" err="1" smtClean="0">
                  <a:solidFill>
                    <a:srgbClr val="F2F2F2"/>
                  </a:solidFill>
                </a:rPr>
                <a:t>Перв</a:t>
              </a:r>
              <a:r>
                <a:rPr lang="ru-RU" sz="880" dirty="0" err="1" smtClean="0">
                  <a:solidFill>
                    <a:srgbClr val="F2F2F2"/>
                  </a:solidFill>
                </a:rPr>
                <a:t>ый</a:t>
              </a:r>
              <a:r>
                <a:rPr lang="en-US" sz="880" dirty="0" smtClean="0">
                  <a:solidFill>
                    <a:srgbClr val="F2F2F2"/>
                  </a:solidFill>
                </a:rPr>
                <a:t> </a:t>
              </a:r>
              <a:r>
                <a:rPr lang="ru-RU" sz="880" dirty="0" smtClean="0">
                  <a:solidFill>
                    <a:srgbClr val="F2F2F2"/>
                  </a:solidFill>
                </a:rPr>
                <a:t>перерабатывающий завод </a:t>
              </a:r>
              <a:r>
                <a:rPr lang="en-US" sz="880" dirty="0" err="1" smtClean="0">
                  <a:solidFill>
                    <a:srgbClr val="F2F2F2"/>
                  </a:solidFill>
                </a:rPr>
                <a:t>построен</a:t>
              </a:r>
              <a:r>
                <a:rPr lang="ru-RU" sz="880" dirty="0" smtClean="0">
                  <a:solidFill>
                    <a:srgbClr val="F2F2F2"/>
                  </a:solidFill>
                </a:rPr>
                <a:t> </a:t>
              </a:r>
              <a:r>
                <a:rPr lang="en-US" sz="880" dirty="0" smtClean="0">
                  <a:solidFill>
                    <a:srgbClr val="F2F2F2"/>
                  </a:solidFill>
                </a:rPr>
                <a:t>в </a:t>
              </a:r>
              <a:r>
                <a:rPr lang="en-US" sz="880" dirty="0" err="1">
                  <a:solidFill>
                    <a:srgbClr val="F2F2F2"/>
                  </a:solidFill>
                </a:rPr>
                <a:t>Коншохокене</a:t>
              </a:r>
              <a:r>
                <a:rPr lang="en-US" sz="880" dirty="0">
                  <a:solidFill>
                    <a:srgbClr val="F2F2F2"/>
                  </a:solidFill>
                </a:rPr>
                <a:t>, </a:t>
              </a:r>
              <a:r>
                <a:rPr lang="en-US" sz="880" dirty="0" err="1">
                  <a:solidFill>
                    <a:srgbClr val="F2F2F2"/>
                  </a:solidFill>
                </a:rPr>
                <a:t>штат</a:t>
              </a:r>
              <a:r>
                <a:rPr lang="en-US" sz="880" dirty="0">
                  <a:solidFill>
                    <a:srgbClr val="F2F2F2"/>
                  </a:solidFill>
                </a:rPr>
                <a:t> </a:t>
              </a:r>
              <a:r>
                <a:rPr lang="en-US" sz="880" dirty="0" err="1" smtClean="0">
                  <a:solidFill>
                    <a:srgbClr val="F2F2F2"/>
                  </a:solidFill>
                </a:rPr>
                <a:t>Пенсильвания</a:t>
              </a:r>
              <a:endParaRPr lang="en-US" sz="880" dirty="0">
                <a:solidFill>
                  <a:srgbClr val="F2F2F2"/>
                </a:solidFill>
              </a:endParaRPr>
            </a:p>
            <a:p>
              <a:r>
                <a:rPr lang="en-US" sz="880" dirty="0" err="1">
                  <a:solidFill>
                    <a:srgbClr val="F2F2F2"/>
                  </a:solidFill>
                </a:rPr>
                <a:t>Правила</a:t>
              </a:r>
              <a:r>
                <a:rPr lang="en-US" sz="880" dirty="0">
                  <a:solidFill>
                    <a:srgbClr val="F2F2F2"/>
                  </a:solidFill>
                </a:rPr>
                <a:t> </a:t>
              </a:r>
              <a:r>
                <a:rPr lang="en-US" sz="880" dirty="0" err="1" smtClean="0">
                  <a:solidFill>
                    <a:srgbClr val="F2F2F2"/>
                  </a:solidFill>
                </a:rPr>
                <a:t>переработка</a:t>
              </a:r>
              <a:r>
                <a:rPr lang="en-US" sz="880" dirty="0" smtClean="0">
                  <a:solidFill>
                    <a:srgbClr val="F2F2F2"/>
                  </a:solidFill>
                </a:rPr>
                <a:t>/</a:t>
              </a:r>
              <a:r>
                <a:rPr lang="en-US" sz="880" dirty="0" err="1" smtClean="0">
                  <a:solidFill>
                    <a:srgbClr val="F2F2F2"/>
                  </a:solidFill>
                </a:rPr>
                <a:t>утилизация</a:t>
              </a:r>
              <a:r>
                <a:rPr lang="en-US" sz="880" dirty="0" smtClean="0">
                  <a:solidFill>
                    <a:srgbClr val="F2F2F2"/>
                  </a:solidFill>
                </a:rPr>
                <a:t>/</a:t>
              </a:r>
              <a:r>
                <a:rPr lang="en-US" sz="880" dirty="0" err="1" smtClean="0">
                  <a:solidFill>
                    <a:srgbClr val="F2F2F2"/>
                  </a:solidFill>
                </a:rPr>
                <a:t>вторсырья</a:t>
              </a:r>
              <a:r>
                <a:rPr lang="ru-RU" sz="880" dirty="0">
                  <a:solidFill>
                    <a:srgbClr val="F2F2F2"/>
                  </a:solidFill>
                </a:rPr>
                <a:t> </a:t>
              </a:r>
              <a:r>
                <a:rPr lang="ru-RU" sz="880" dirty="0" err="1" smtClean="0">
                  <a:solidFill>
                    <a:srgbClr val="F2F2F2"/>
                  </a:solidFill>
                </a:rPr>
                <a:t>успаковок</a:t>
              </a:r>
              <a:r>
                <a:rPr lang="en-US" sz="880" dirty="0" smtClean="0">
                  <a:solidFill>
                    <a:srgbClr val="F2F2F2"/>
                  </a:solidFill>
                </a:rPr>
                <a:t> </a:t>
              </a:r>
              <a:r>
                <a:rPr lang="en-US" sz="880" dirty="0" err="1">
                  <a:solidFill>
                    <a:srgbClr val="F2F2F2"/>
                  </a:solidFill>
                </a:rPr>
                <a:t>для</a:t>
              </a:r>
              <a:r>
                <a:rPr lang="en-US" sz="880" dirty="0">
                  <a:solidFill>
                    <a:srgbClr val="F2F2F2"/>
                  </a:solidFill>
                </a:rPr>
                <a:t> </a:t>
              </a:r>
              <a:r>
                <a:rPr lang="en-US" sz="880" dirty="0" err="1">
                  <a:solidFill>
                    <a:srgbClr val="F2F2F2"/>
                  </a:solidFill>
                </a:rPr>
                <a:t>напитков</a:t>
              </a:r>
              <a:r>
                <a:rPr lang="en-US" sz="880" dirty="0">
                  <a:solidFill>
                    <a:srgbClr val="F2F2F2"/>
                  </a:solidFill>
                </a:rPr>
                <a:t> </a:t>
              </a:r>
              <a:r>
                <a:rPr lang="en-US" sz="880" dirty="0" err="1">
                  <a:solidFill>
                    <a:srgbClr val="F2F2F2"/>
                  </a:solidFill>
                </a:rPr>
                <a:t>были</a:t>
              </a:r>
              <a:r>
                <a:rPr lang="en-US" sz="880" dirty="0">
                  <a:solidFill>
                    <a:srgbClr val="F2F2F2"/>
                  </a:solidFill>
                </a:rPr>
                <a:t> </a:t>
              </a:r>
              <a:r>
                <a:rPr lang="en-US" sz="880" dirty="0" err="1">
                  <a:solidFill>
                    <a:srgbClr val="F2F2F2"/>
                  </a:solidFill>
                </a:rPr>
                <a:t>впервые</a:t>
              </a:r>
              <a:r>
                <a:rPr lang="en-US" sz="880" dirty="0">
                  <a:solidFill>
                    <a:srgbClr val="F2F2F2"/>
                  </a:solidFill>
                </a:rPr>
                <a:t> </a:t>
              </a:r>
              <a:r>
                <a:rPr lang="en-US" sz="880" dirty="0" err="1">
                  <a:solidFill>
                    <a:srgbClr val="F2F2F2"/>
                  </a:solidFill>
                </a:rPr>
                <a:t>введены</a:t>
              </a:r>
              <a:r>
                <a:rPr lang="en-US" sz="880" dirty="0">
                  <a:solidFill>
                    <a:srgbClr val="F2F2F2"/>
                  </a:solidFill>
                </a:rPr>
                <a:t> в </a:t>
              </a:r>
              <a:r>
                <a:rPr lang="en-US" sz="880" dirty="0" err="1">
                  <a:solidFill>
                    <a:srgbClr val="F2F2F2"/>
                  </a:solidFill>
                </a:rPr>
                <a:t>провинции</a:t>
              </a:r>
              <a:r>
                <a:rPr lang="en-US" sz="880" dirty="0">
                  <a:solidFill>
                    <a:srgbClr val="F2F2F2"/>
                  </a:solidFill>
                </a:rPr>
                <a:t> </a:t>
              </a:r>
              <a:r>
                <a:rPr lang="en-US" sz="880" dirty="0" err="1">
                  <a:solidFill>
                    <a:srgbClr val="F2F2F2"/>
                  </a:solidFill>
                </a:rPr>
                <a:t>Альберта</a:t>
              </a:r>
              <a:r>
                <a:rPr lang="en-US" sz="880" dirty="0">
                  <a:solidFill>
                    <a:srgbClr val="F2F2F2"/>
                  </a:solidFill>
                </a:rPr>
                <a:t>, </a:t>
              </a:r>
              <a:r>
                <a:rPr lang="en-US" sz="880" dirty="0" err="1" smtClean="0">
                  <a:solidFill>
                    <a:srgbClr val="F2F2F2"/>
                  </a:solidFill>
                </a:rPr>
                <a:t>Канада</a:t>
              </a:r>
              <a:r>
                <a:rPr lang="ru-RU" sz="880" dirty="0" smtClean="0">
                  <a:solidFill>
                    <a:srgbClr val="F2F2F2"/>
                  </a:solidFill>
                </a:rPr>
                <a:t>.</a:t>
              </a:r>
              <a:endParaRPr lang="en-US" sz="1100" b="0" i="0" dirty="0">
                <a:solidFill>
                  <a:srgbClr val="F2F2F2"/>
                </a:solidFill>
                <a:effectLst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467616" y="4245009"/>
            <a:ext cx="1267708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mtClean="0"/>
              <a:t>1974</a:t>
            </a:r>
            <a:endParaRPr lang="pl-PL" sz="100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4528846" y="504834"/>
            <a:ext cx="1214876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mtClean="0"/>
              <a:t>1990</a:t>
            </a:r>
            <a:endParaRPr lang="pl-PL" sz="1000" smtClean="0"/>
          </a:p>
        </p:txBody>
      </p:sp>
      <p:sp>
        <p:nvSpPr>
          <p:cNvPr id="57" name="Прямоугольник 56"/>
          <p:cNvSpPr/>
          <p:nvPr/>
        </p:nvSpPr>
        <p:spPr>
          <a:xfrm>
            <a:off x="5230826" y="405167"/>
            <a:ext cx="347518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McDonald's </a:t>
            </a:r>
            <a:r>
              <a:rPr lang="en-US" sz="800" dirty="0" err="1"/>
              <a:t>прекращает</a:t>
            </a:r>
            <a:r>
              <a:rPr lang="en-US" sz="800" dirty="0"/>
              <a:t> </a:t>
            </a:r>
            <a:r>
              <a:rPr lang="en-US" sz="800" dirty="0" err="1"/>
              <a:t>использование</a:t>
            </a:r>
            <a:r>
              <a:rPr lang="en-US" sz="800" dirty="0"/>
              <a:t> </a:t>
            </a:r>
            <a:r>
              <a:rPr lang="en-US" sz="800" dirty="0" err="1"/>
              <a:t>контейнеров</a:t>
            </a:r>
            <a:r>
              <a:rPr lang="en-US" sz="800" dirty="0"/>
              <a:t> </a:t>
            </a:r>
            <a:r>
              <a:rPr lang="en-US" sz="800" dirty="0" err="1"/>
              <a:t>для</a:t>
            </a:r>
            <a:r>
              <a:rPr lang="en-US" sz="800" dirty="0"/>
              <a:t> </a:t>
            </a:r>
            <a:r>
              <a:rPr lang="en-US" sz="800" dirty="0" err="1"/>
              <a:t>пенопласта</a:t>
            </a:r>
            <a:r>
              <a:rPr lang="en-US" sz="800" dirty="0"/>
              <a:t>. 20-летие </a:t>
            </a:r>
            <a:r>
              <a:rPr lang="en-US" sz="800" dirty="0" err="1"/>
              <a:t>Дня</a:t>
            </a:r>
            <a:r>
              <a:rPr lang="en-US" sz="800" dirty="0"/>
              <a:t> </a:t>
            </a:r>
            <a:r>
              <a:rPr lang="ru-RU" sz="800" dirty="0" smtClean="0"/>
              <a:t>Земли.</a:t>
            </a:r>
            <a:endParaRPr lang="ru-RU" sz="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528846" y="1022412"/>
            <a:ext cx="1214876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mtClean="0"/>
              <a:t>1996</a:t>
            </a:r>
            <a:endParaRPr lang="pl-PL" sz="1000" smtClean="0"/>
          </a:p>
        </p:txBody>
      </p:sp>
      <p:sp>
        <p:nvSpPr>
          <p:cNvPr id="59" name="Прямоугольник 58"/>
          <p:cNvSpPr/>
          <p:nvPr/>
        </p:nvSpPr>
        <p:spPr>
          <a:xfrm>
            <a:off x="5216551" y="959032"/>
            <a:ext cx="356629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США </a:t>
            </a:r>
            <a:r>
              <a:rPr lang="en-US" sz="800" dirty="0" err="1"/>
              <a:t>рециркулируют</a:t>
            </a:r>
            <a:r>
              <a:rPr lang="en-US" sz="800" dirty="0"/>
              <a:t> </a:t>
            </a:r>
            <a:r>
              <a:rPr lang="en-US" sz="800" dirty="0" err="1"/>
              <a:t>по</a:t>
            </a:r>
            <a:r>
              <a:rPr lang="en-US" sz="800" dirty="0"/>
              <a:t> </a:t>
            </a:r>
            <a:r>
              <a:rPr lang="en-US" sz="800" dirty="0" err="1"/>
              <a:t>ставке</a:t>
            </a:r>
            <a:r>
              <a:rPr lang="en-US" sz="800" dirty="0"/>
              <a:t> 25%; </a:t>
            </a:r>
            <a:r>
              <a:rPr lang="en-US" sz="800" dirty="0" err="1"/>
              <a:t>Агенство</a:t>
            </a:r>
            <a:r>
              <a:rPr lang="en-US" sz="800" dirty="0"/>
              <a:t> </a:t>
            </a:r>
            <a:r>
              <a:rPr lang="en-US" sz="800" dirty="0" err="1"/>
              <a:t>по</a:t>
            </a:r>
            <a:r>
              <a:rPr lang="en-US" sz="800" dirty="0"/>
              <a:t> </a:t>
            </a:r>
            <a:r>
              <a:rPr lang="en-US" sz="800" dirty="0" err="1"/>
              <a:t>защите</a:t>
            </a:r>
            <a:r>
              <a:rPr lang="en-US" sz="800" dirty="0"/>
              <a:t> </a:t>
            </a:r>
            <a:r>
              <a:rPr lang="en-US" sz="800" dirty="0" err="1"/>
              <a:t>окружающей</a:t>
            </a:r>
            <a:r>
              <a:rPr lang="en-US" sz="800" dirty="0"/>
              <a:t> </a:t>
            </a:r>
            <a:r>
              <a:rPr lang="en-US" sz="800" dirty="0" err="1"/>
              <a:t>среды</a:t>
            </a:r>
            <a:r>
              <a:rPr lang="en-US" sz="800" dirty="0"/>
              <a:t> </a:t>
            </a:r>
            <a:r>
              <a:rPr lang="en-US" sz="800" dirty="0" err="1"/>
              <a:t>ставит</a:t>
            </a:r>
            <a:r>
              <a:rPr lang="en-US" sz="800" dirty="0"/>
              <a:t> </a:t>
            </a:r>
            <a:r>
              <a:rPr lang="en-US" sz="800" dirty="0" err="1"/>
              <a:t>новую</a:t>
            </a:r>
            <a:r>
              <a:rPr lang="en-US" sz="800" dirty="0"/>
              <a:t> </a:t>
            </a:r>
            <a:r>
              <a:rPr lang="en-US" sz="800" dirty="0" err="1"/>
              <a:t>цель</a:t>
            </a:r>
            <a:r>
              <a:rPr lang="en-US" sz="800" dirty="0"/>
              <a:t> 35%. </a:t>
            </a:r>
            <a:r>
              <a:rPr lang="en-US" sz="800" dirty="0" err="1"/>
              <a:t>Тем</a:t>
            </a:r>
            <a:r>
              <a:rPr lang="en-US" sz="800" dirty="0"/>
              <a:t> </a:t>
            </a:r>
            <a:r>
              <a:rPr lang="en-US" sz="800" dirty="0" err="1"/>
              <a:t>временем</a:t>
            </a:r>
            <a:r>
              <a:rPr lang="en-US" sz="800" dirty="0"/>
              <a:t> в </a:t>
            </a:r>
            <a:r>
              <a:rPr lang="en-US" sz="800" dirty="0" err="1"/>
              <a:t>Германии</a:t>
            </a:r>
            <a:r>
              <a:rPr lang="en-US" sz="800" dirty="0"/>
              <a:t> </a:t>
            </a:r>
            <a:r>
              <a:rPr lang="en-US" sz="800" dirty="0" err="1"/>
              <a:t>Elopak</a:t>
            </a:r>
            <a:r>
              <a:rPr lang="en-US" sz="800" dirty="0"/>
              <a:t> и SINTEF </a:t>
            </a:r>
            <a:r>
              <a:rPr lang="en-US" sz="800" dirty="0" err="1"/>
              <a:t>начали</a:t>
            </a:r>
            <a:r>
              <a:rPr lang="en-US" sz="800" dirty="0"/>
              <a:t> </a:t>
            </a:r>
            <a:r>
              <a:rPr lang="en-US" sz="800" dirty="0" err="1"/>
              <a:t>продавать</a:t>
            </a:r>
            <a:r>
              <a:rPr lang="en-US" sz="800" dirty="0"/>
              <a:t> </a:t>
            </a:r>
            <a:r>
              <a:rPr lang="en-US" sz="800" dirty="0" err="1"/>
              <a:t>первую</a:t>
            </a:r>
            <a:r>
              <a:rPr lang="en-US" sz="800" dirty="0"/>
              <a:t> </a:t>
            </a:r>
            <a:r>
              <a:rPr lang="en-US" sz="800" dirty="0" err="1"/>
              <a:t>инфракрасную</a:t>
            </a:r>
            <a:r>
              <a:rPr lang="en-US" sz="800" dirty="0"/>
              <a:t> </a:t>
            </a:r>
            <a:r>
              <a:rPr lang="en-US" sz="800" dirty="0" err="1"/>
              <a:t>сортировочную</a:t>
            </a:r>
            <a:r>
              <a:rPr lang="en-US" sz="800" dirty="0"/>
              <a:t> </a:t>
            </a:r>
            <a:r>
              <a:rPr lang="en-US" sz="800" dirty="0" err="1" smtClean="0"/>
              <a:t>машину</a:t>
            </a: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528846" y="1673050"/>
            <a:ext cx="1214876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mtClean="0"/>
              <a:t>2015</a:t>
            </a:r>
            <a:endParaRPr lang="pl-PL" sz="1000" smtClean="0"/>
          </a:p>
        </p:txBody>
      </p:sp>
      <p:sp>
        <p:nvSpPr>
          <p:cNvPr id="61" name="Прямоугольник 60"/>
          <p:cNvSpPr/>
          <p:nvPr/>
        </p:nvSpPr>
        <p:spPr>
          <a:xfrm>
            <a:off x="5238509" y="1630740"/>
            <a:ext cx="346749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58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63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45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326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908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89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71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652" algn="l" defTabSz="7791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err="1"/>
              <a:t>Калифорния</a:t>
            </a:r>
            <a:r>
              <a:rPr lang="en-US" sz="800" dirty="0"/>
              <a:t> </a:t>
            </a:r>
            <a:r>
              <a:rPr lang="en-US" sz="800" dirty="0" err="1"/>
              <a:t>ввела</a:t>
            </a:r>
            <a:r>
              <a:rPr lang="en-US" sz="800" dirty="0"/>
              <a:t> </a:t>
            </a:r>
            <a:r>
              <a:rPr lang="en-US" sz="800" dirty="0" err="1"/>
              <a:t>первый</a:t>
            </a:r>
            <a:r>
              <a:rPr lang="en-US" sz="800" dirty="0"/>
              <a:t> в </a:t>
            </a:r>
            <a:r>
              <a:rPr lang="en-US" sz="800" dirty="0" err="1"/>
              <a:t>истории</a:t>
            </a:r>
            <a:r>
              <a:rPr lang="en-US" sz="800" dirty="0"/>
              <a:t> </a:t>
            </a:r>
            <a:r>
              <a:rPr lang="en-US" sz="800" dirty="0" err="1"/>
              <a:t>штата</a:t>
            </a:r>
            <a:r>
              <a:rPr lang="en-US" sz="800" dirty="0"/>
              <a:t> </a:t>
            </a:r>
            <a:r>
              <a:rPr lang="en-US" sz="800" dirty="0" err="1"/>
              <a:t>запрет</a:t>
            </a:r>
            <a:r>
              <a:rPr lang="en-US" sz="800" dirty="0"/>
              <a:t> </a:t>
            </a:r>
            <a:r>
              <a:rPr lang="en-US" sz="800" dirty="0" err="1"/>
              <a:t>на</a:t>
            </a:r>
            <a:r>
              <a:rPr lang="en-US" sz="800" dirty="0"/>
              <a:t> </a:t>
            </a:r>
            <a:r>
              <a:rPr lang="en-US" sz="800" dirty="0" err="1"/>
              <a:t>пластиковые</a:t>
            </a:r>
            <a:r>
              <a:rPr lang="en-US" sz="800" dirty="0"/>
              <a:t> </a:t>
            </a:r>
            <a:r>
              <a:rPr lang="en-US" sz="800" dirty="0" err="1"/>
              <a:t>пакеты</a:t>
            </a:r>
            <a:r>
              <a:rPr lang="en-US" sz="800" dirty="0"/>
              <a:t> в </a:t>
            </a:r>
            <a:r>
              <a:rPr lang="en-US" sz="800" dirty="0" err="1"/>
              <a:t>продуктовых</a:t>
            </a:r>
            <a:r>
              <a:rPr lang="en-US" sz="800" dirty="0"/>
              <a:t> и </a:t>
            </a:r>
            <a:r>
              <a:rPr lang="en-US" sz="800" dirty="0" err="1"/>
              <a:t>бытовых</a:t>
            </a:r>
            <a:r>
              <a:rPr lang="en-US" sz="800" dirty="0"/>
              <a:t> </a:t>
            </a:r>
            <a:r>
              <a:rPr lang="en-US" sz="800" dirty="0" err="1" smtClean="0"/>
              <a:t>магазинах</a:t>
            </a: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402542" y="191578"/>
            <a:ext cx="8481695" cy="474379"/>
          </a:xfrm>
        </p:spPr>
        <p:txBody>
          <a:bodyPr/>
          <a:lstStyle/>
          <a:p>
            <a:r>
              <a:rPr lang="ru-RU" sz="1800" smtClean="0"/>
              <a:t>Прошлое, настоящее и будущее </a:t>
            </a:r>
            <a:endParaRPr lang="ru-RU" sz="1800"/>
          </a:p>
        </p:txBody>
      </p:sp>
      <p:sp>
        <p:nvSpPr>
          <p:cNvPr id="25" name="Прямоугольник 24"/>
          <p:cNvSpPr/>
          <p:nvPr/>
        </p:nvSpPr>
        <p:spPr>
          <a:xfrm>
            <a:off x="1370731" y="4072426"/>
            <a:ext cx="3373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University City, </a:t>
            </a:r>
            <a:r>
              <a:rPr lang="ru-RU" sz="800" dirty="0"/>
              <a:t>штат Миссури, становится одним из первых муниципалитетов в стране, который предлагает своим жителям переработку тротуаров Некоммерческая организация “</a:t>
            </a:r>
            <a:r>
              <a:rPr lang="ru-RU" sz="800" dirty="0" err="1"/>
              <a:t>Is</a:t>
            </a:r>
            <a:r>
              <a:rPr lang="ru-RU" sz="800" dirty="0"/>
              <a:t> </a:t>
            </a:r>
            <a:r>
              <a:rPr lang="ru-RU" sz="800" dirty="0" err="1"/>
              <a:t>Five</a:t>
            </a:r>
            <a:r>
              <a:rPr lang="ru-RU" sz="800" dirty="0"/>
              <a:t>” организует первую в Канаде сборку тротуаров из нескольких материалов в районе Бич, расположенном в восточной части Торонто, которая охватила 80 000 домохозяйств.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09466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9"/>
  <p:tag name="AS_OS" val="Unix 5.13.0.1029"/>
  <p:tag name="AS_RELEASE_DATE" val="2021.04.14"/>
  <p:tag name="AS_TITLE" val="Aspose.Slides for .NET Standard 2.0"/>
  <p:tag name="AS_VERSION" val="2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zJKN_FSUWnS03UkVSaP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reovjgTvCIs8T4Gfln1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иту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 pitchFamily="34" charset="0"/>
        <a:ea typeface="Arial" pitchFamily="34" charset="0"/>
        <a:cs typeface="Arial" pitchFamily="34" charset="0"/>
      </a:majorFont>
      <a:minorFont>
        <a:latin typeface="Arial" pitchFamily="34" charset="0"/>
        <a:ea typeface="Arial" pitchFamily="34" charset="0"/>
        <a:cs typeface="Arial" pitchFamily="34" charset="0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3.xml><?xml version="1.0" encoding="utf-8"?>
<a:theme xmlns:a="http://schemas.openxmlformats.org/drawingml/2006/main" name="sibur-in-16x9">
  <a:themeElements>
    <a:clrScheme name="Sibur-ЯРКАЯ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99CC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99CC00"/>
      </a:folHlink>
    </a:clrScheme>
    <a:fontScheme name="Сеть">
      <a:majorFont>
        <a:latin typeface="Arial" pitchFamily="34" charset="0"/>
        <a:ea typeface="Arial" pitchFamily="34" charset="0"/>
        <a:cs typeface="Arial" pitchFamily="34" charset="0"/>
      </a:majorFont>
      <a:minorFont>
        <a:latin typeface="Arial" pitchFamily="34" charset="0"/>
        <a:ea typeface="Arial" pitchFamily="34" charset="0"/>
        <a:cs typeface="Arial" pitchFamily="34" charset="0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ur-in-16x9" id="{FE9CC3FD-E76C-44D1-A74B-BF8422221C4B}" vid="{2F53D78C-3ACB-41F8-9410-F44F66AD6866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6611</Words>
  <Application>Microsoft Office PowerPoint</Application>
  <PresentationFormat>Экран (16:9)</PresentationFormat>
  <Paragraphs>867</Paragraphs>
  <Slides>48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65" baseType="lpstr">
      <vt:lpstr>SimSun</vt:lpstr>
      <vt:lpstr>Arial</vt:lpstr>
      <vt:lpstr>Arial</vt:lpstr>
      <vt:lpstr>Calibri</vt:lpstr>
      <vt:lpstr>Helvetica Neue</vt:lpstr>
      <vt:lpstr>Microsoft Sans Serif</vt:lpstr>
      <vt:lpstr>Roboto</vt:lpstr>
      <vt:lpstr>Source Sans Pro</vt:lpstr>
      <vt:lpstr>Times New Roman</vt:lpstr>
      <vt:lpstr>Trebuchet MS</vt:lpstr>
      <vt:lpstr>Wingdings</vt:lpstr>
      <vt:lpstr>Office Theme</vt:lpstr>
      <vt:lpstr>Титульные слайды</vt:lpstr>
      <vt:lpstr>sibur-in-16x9</vt:lpstr>
      <vt:lpstr>1_Office Theme</vt:lpstr>
      <vt:lpstr>Слайд think-cell</vt:lpstr>
      <vt:lpstr>think-cell Slide</vt:lpstr>
      <vt:lpstr>Нормативное регулирование вторичных полимеров. Пищевое применение</vt:lpstr>
      <vt:lpstr>Содержание</vt:lpstr>
      <vt:lpstr>Презентация PowerPoint</vt:lpstr>
      <vt:lpstr>Общие понятия</vt:lpstr>
      <vt:lpstr>Как вы считаете – когда люди начали задумываться о вторичной переработке?</vt:lpstr>
      <vt:lpstr>Презентация PowerPoint</vt:lpstr>
      <vt:lpstr>Прошлое, настоящее и будущее </vt:lpstr>
      <vt:lpstr>Прошлое, настоящее и будущее </vt:lpstr>
      <vt:lpstr>Прошлое, настоящее и будущее </vt:lpstr>
      <vt:lpstr>Глобальные тенденции в области устойчивого развития</vt:lpstr>
      <vt:lpstr>Мировой спрос на переработанные полимеры будет расти быстрее, чем на первичные в краткосрочной перспективе. Но абсолютное потребление все еще не велико</vt:lpstr>
      <vt:lpstr>Международные нефтехимические компании отвечают на просьбы транснациональных лидеров и правительств в отношении устойчивых решений</vt:lpstr>
      <vt:lpstr>Преимущества и недостатки различных устойчивых решений</vt:lpstr>
      <vt:lpstr>Презентация PowerPoint</vt:lpstr>
      <vt:lpstr>Презентация PowerPoint</vt:lpstr>
      <vt:lpstr>Ограничения в использовании вторичных материалов есть</vt:lpstr>
      <vt:lpstr>Ограничения в использовании вторичных материалов есть</vt:lpstr>
      <vt:lpstr>Прямых ограничений в использовании вторичных материалов нет</vt:lpstr>
      <vt:lpstr>Прямых ограничений в использовании вторичных материалов нет</vt:lpstr>
      <vt:lpstr>Прямых ограничений в использовании вторичных материалов нет</vt:lpstr>
      <vt:lpstr>Ограничений использования вторичных материалов нет</vt:lpstr>
      <vt:lpstr>Правительственная Дорожная карта* по развитию технологий и отрасли утилизации полимерных отходов</vt:lpstr>
      <vt:lpstr>Техническое регулирование ПЭТф: вторичное сырье в ГОСТ</vt:lpstr>
      <vt:lpstr>Презентация PowerPoint</vt:lpstr>
      <vt:lpstr>Презентация PowerPoint</vt:lpstr>
      <vt:lpstr>Перечень запретов  ППК РЭО товаров  и упаковки  одноразового  применения</vt:lpstr>
      <vt:lpstr>Доп. стимулирующие  меры Правительства  РФ по развитию ЭЗЦ</vt:lpstr>
      <vt:lpstr>Законодательство Россия, регуляция потоков вторичных полимеров </vt:lpstr>
      <vt:lpstr>Cравнение требований регулирования ко вторичным food contact (FC) материалам в Европе и США </vt:lpstr>
      <vt:lpstr>Презентация PowerPoint</vt:lpstr>
      <vt:lpstr>Расширенная ответственность  производителей (РОП):  Перезагрузка</vt:lpstr>
      <vt:lpstr>Ожидаемые изменения регуляторного ландшафта Преимущества вовлечения втор.сырья при пр-ве упаковки</vt:lpstr>
      <vt:lpstr>проекты в области технологии механической обработки</vt:lpstr>
      <vt:lpstr>Презентация PowerPoint</vt:lpstr>
      <vt:lpstr>Презентация PowerPoint</vt:lpstr>
      <vt:lpstr>Презентация PowerPoint</vt:lpstr>
      <vt:lpstr>СИБУР на базе инновационного центра Полилаб разработал  линейку вторичных полимеров  под брендом VIVILEN</vt:lpstr>
      <vt:lpstr>Цепочка создания продукта (на примере выдувного формования)</vt:lpstr>
      <vt:lpstr>Марочный ассортимент  вторичных компаундов VIVILEN</vt:lpstr>
      <vt:lpstr>Презентация PowerPoint</vt:lpstr>
      <vt:lpstr>ПолиЛаб «Vivilen rPET»</vt:lpstr>
      <vt:lpstr>проекты в области технологии химической переработки</vt:lpstr>
      <vt:lpstr>Переработка, cольвентный метод - перспективная технология производства полимеров первичного качества для упаковки продуктов питания и косметики</vt:lpstr>
      <vt:lpstr>Переработка, cольвентный метод - перспективная технология производства полимеров девственного качества для упаковки продуктов питания и косметики</vt:lpstr>
      <vt:lpstr>Презентация PowerPoint</vt:lpstr>
      <vt:lpstr>Подписывайтесь на новости СИБУР Полилаб  в социальных сетях</vt:lpstr>
      <vt:lpstr>Q&amp;A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Нормативное регулирование вторичных полимеров. Пищевое применение</dc:title>
  <dc:creator>Гейдарова Хураман Бахаддин кызы</dc:creator>
  <cp:lastModifiedBy>Гейдарова Хураман Бахаддин кызы</cp:lastModifiedBy>
  <cp:revision>14</cp:revision>
  <cp:lastPrinted>2022-09-28T06:22:38Z</cp:lastPrinted>
  <dcterms:created xsi:type="dcterms:W3CDTF">2022-09-28T06:22:38Z</dcterms:created>
  <dcterms:modified xsi:type="dcterms:W3CDTF">2022-09-28T09:44:14Z</dcterms:modified>
</cp:coreProperties>
</file>