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6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7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8.xml" ContentType="application/vnd.openxmlformats-officedocument.them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9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0.xml" ContentType="application/vnd.openxmlformats-officedocument.them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53.xml" ContentType="application/vnd.openxmlformats-officedocument.presentationml.tags+xml"/>
  <Override PartName="/ppt/notesSlides/notesSlide1.xml" ContentType="application/vnd.openxmlformats-officedocument.presentationml.notesSlide+xml"/>
  <Override PartName="/ppt/tags/tag254.xml" ContentType="application/vnd.openxmlformats-officedocument.presentationml.tags+xml"/>
  <Override PartName="/ppt/notesSlides/notesSlide2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78.xml" ContentType="application/vnd.openxmlformats-officedocument.presentationml.tags+xml"/>
  <Override PartName="/ppt/notesSlides/notesSlide4.xml" ContentType="application/vnd.openxmlformats-officedocument.presentationml.notesSlide+xml"/>
  <Override PartName="/ppt/tags/tag27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58.jpg" ContentType="image/jpeg"/>
  <Override PartName="/ppt/media/image59.jpg" ContentType="image/jpeg"/>
  <Override PartName="/ppt/tags/tag280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tags/tag28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82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4766" r:id="rId2"/>
    <p:sldMasterId id="2147484702" r:id="rId3"/>
    <p:sldMasterId id="2147484292" r:id="rId4"/>
    <p:sldMasterId id="2147484701" r:id="rId5"/>
    <p:sldMasterId id="2147484537" r:id="rId6"/>
    <p:sldMasterId id="2147484780" r:id="rId7"/>
    <p:sldMasterId id="2147484808" r:id="rId8"/>
    <p:sldMasterId id="2147484817" r:id="rId9"/>
    <p:sldMasterId id="2147484861" r:id="rId10"/>
  </p:sldMasterIdLst>
  <p:notesMasterIdLst>
    <p:notesMasterId r:id="rId38"/>
  </p:notesMasterIdLst>
  <p:handoutMasterIdLst>
    <p:handoutMasterId r:id="rId39"/>
  </p:handoutMasterIdLst>
  <p:sldIdLst>
    <p:sldId id="390" r:id="rId11"/>
    <p:sldId id="259" r:id="rId12"/>
    <p:sldId id="599" r:id="rId13"/>
    <p:sldId id="624" r:id="rId14"/>
    <p:sldId id="623" r:id="rId15"/>
    <p:sldId id="602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613" r:id="rId26"/>
    <p:sldId id="626" r:id="rId27"/>
    <p:sldId id="614" r:id="rId28"/>
    <p:sldId id="616" r:id="rId29"/>
    <p:sldId id="617" r:id="rId30"/>
    <p:sldId id="618" r:id="rId31"/>
    <p:sldId id="620" r:id="rId32"/>
    <p:sldId id="621" r:id="rId33"/>
    <p:sldId id="619" r:id="rId34"/>
    <p:sldId id="625" r:id="rId35"/>
    <p:sldId id="594" r:id="rId36"/>
    <p:sldId id="597" r:id="rId37"/>
  </p:sldIdLst>
  <p:sldSz cx="9144000" cy="5143500" type="screen16x9"/>
  <p:notesSz cx="6858000" cy="9144000"/>
  <p:custDataLst>
    <p:tags r:id="rId40"/>
  </p:custDataLst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 userDrawn="1">
          <p15:clr>
            <a:srgbClr val="A4A3A4"/>
          </p15:clr>
        </p15:guide>
        <p15:guide id="3" pos="226" userDrawn="1">
          <p15:clr>
            <a:srgbClr val="A4A3A4"/>
          </p15:clr>
        </p15:guide>
        <p15:guide id="4" orient="horz" pos="191" userDrawn="1">
          <p15:clr>
            <a:srgbClr val="A4A3A4"/>
          </p15:clr>
        </p15:guide>
        <p15:guide id="5" pos="5534" userDrawn="1">
          <p15:clr>
            <a:srgbClr val="A4A3A4"/>
          </p15:clr>
        </p15:guide>
        <p15:guide id="6" orient="horz" pos="1801" userDrawn="1">
          <p15:clr>
            <a:srgbClr val="A4A3A4"/>
          </p15:clr>
        </p15:guide>
        <p15:guide id="7" orient="horz" pos="1983" userDrawn="1">
          <p15:clr>
            <a:srgbClr val="A4A3A4"/>
          </p15:clr>
        </p15:guide>
        <p15:guide id="8" orient="horz" pos="2142" userDrawn="1">
          <p15:clr>
            <a:srgbClr val="A4A3A4"/>
          </p15:clr>
        </p15:guide>
        <p15:guide id="11" pos="385" userDrawn="1">
          <p15:clr>
            <a:srgbClr val="A4A3A4"/>
          </p15:clr>
        </p15:guide>
        <p15:guide id="12" pos="453" userDrawn="1">
          <p15:clr>
            <a:srgbClr val="A4A3A4"/>
          </p15:clr>
        </p15:guide>
        <p15:guide id="13" orient="horz" pos="713" userDrawn="1">
          <p15:clr>
            <a:srgbClr val="A4A3A4"/>
          </p15:clr>
        </p15:guide>
        <p15:guide id="1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4C"/>
    <a:srgbClr val="77E2C3"/>
    <a:srgbClr val="00313C"/>
    <a:srgbClr val="FABE19"/>
    <a:srgbClr val="E04E39"/>
    <a:srgbClr val="FA786E"/>
    <a:srgbClr val="008C95"/>
    <a:srgbClr val="E4F9F3"/>
    <a:srgbClr val="F1F9FB"/>
    <a:srgbClr val="2D3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76568" autoAdjust="0"/>
  </p:normalViewPr>
  <p:slideViewPr>
    <p:cSldViewPr snapToGrid="0">
      <p:cViewPr varScale="1">
        <p:scale>
          <a:sx n="114" d="100"/>
          <a:sy n="114" d="100"/>
        </p:scale>
        <p:origin x="1795" y="91"/>
      </p:cViewPr>
      <p:guideLst>
        <p:guide orient="horz" pos="2845"/>
        <p:guide pos="226"/>
        <p:guide orient="horz" pos="191"/>
        <p:guide pos="5534"/>
        <p:guide orient="horz" pos="1801"/>
        <p:guide orient="horz" pos="1983"/>
        <p:guide orient="horz" pos="2142"/>
        <p:guide pos="385"/>
        <p:guide pos="453"/>
        <p:guide orient="horz" pos="7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266666666666669"/>
          <c:y val="3.2500000000000001E-2"/>
          <c:w val="0.27466666666666667"/>
          <c:h val="0.935000000000000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3422222222222221"/>
                  <c:y val="-3.25000000000000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621B-4808-81DB-BE10E61E0D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B-4808-81DB-BE10E61E0D84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B-4808-81DB-BE10E61E0D84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621B-4808-81DB-BE10E61E0D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</c:f>
              <c:numCache>
                <c:formatCode>General</c:formatCode>
                <c:ptCount val="1"/>
                <c:pt idx="0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1B-4808-81DB-BE10E61E0D84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1193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B-4808-81DB-BE10E61E0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74413272"/>
        <c:axId val="1"/>
      </c:barChart>
      <c:catAx>
        <c:axId val="7744132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42.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44132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30120481927712"/>
          <c:y val="3.2500000000000001E-2"/>
          <c:w val="0.74939759036144582"/>
          <c:h val="0.935000000000000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124.52114320835895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9-41B8-81BF-03B5A4645F16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390.15992624462206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F9-41B8-81BF-03B5A4645F1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242.30885064535948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F9-41B8-81BF-03B5A4645F16}"/>
            </c:ext>
          </c:extLst>
        </c:ser>
        <c:ser>
          <c:idx val="3"/>
          <c:order val="3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Sheet1!$A$4</c:f>
              <c:numCache>
                <c:formatCode>General</c:formatCode>
                <c:ptCount val="1"/>
                <c:pt idx="0">
                  <c:v>220.49631223110021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F9-41B8-81BF-03B5A4645F16}"/>
            </c:ext>
          </c:extLst>
        </c:ser>
        <c:ser>
          <c:idx val="4"/>
          <c:order val="4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Sheet1!$A$5</c:f>
              <c:numCache>
                <c:formatCode>General</c:formatCode>
                <c:ptCount val="1"/>
                <c:pt idx="0">
                  <c:v>565.51376767055933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F9-41B8-81BF-03B5A4645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74453288"/>
        <c:axId val="1"/>
      </c:barChart>
      <c:catAx>
        <c:axId val="774453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4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44532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877033445977"/>
          <c:y val="0.11216754155730536"/>
          <c:w val="0.57082496417456108"/>
          <c:h val="0.5610881452318460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F3-43DB-B46D-06B793DDD2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F3-43DB-B46D-06B793DDD2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F3-43DB-B46D-06B793DDD29C}"/>
              </c:ext>
            </c:extLst>
          </c:dPt>
          <c:dLbls>
            <c:dLbl>
              <c:idx val="0"/>
              <c:layout>
                <c:manualLayout>
                  <c:x val="9.8909363864815705E-2"/>
                  <c:y val="-0.11574074074074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F3-43DB-B46D-06B793DDD29C}"/>
                </c:ext>
              </c:extLst>
            </c:dLbl>
            <c:dLbl>
              <c:idx val="1"/>
              <c:layout>
                <c:manualLayout>
                  <c:x val="-0.13658912152760264"/>
                  <c:y val="-0.180555555555555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F3-43DB-B46D-06B793DDD29C}"/>
                </c:ext>
              </c:extLst>
            </c:dLbl>
            <c:dLbl>
              <c:idx val="2"/>
              <c:layout>
                <c:manualLayout>
                  <c:x val="-4.7099697078483715E-2"/>
                  <c:y val="-7.8703703703703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F3-43DB-B46D-06B793DDD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Лист1!$C$7:$C$9</c:f>
              <c:strCache>
                <c:ptCount val="3"/>
                <c:pt idx="0">
                  <c:v>Гибкая упаковка</c:v>
                </c:pt>
                <c:pt idx="1">
                  <c:v>Жесткая упаковка</c:v>
                </c:pt>
                <c:pt idx="2">
                  <c:v>Гибкая трансп. и пром упаковка</c:v>
                </c:pt>
              </c:strCache>
            </c:strRef>
          </c:cat>
          <c:val>
            <c:numRef>
              <c:f>Лист1!$B$7:$B$9</c:f>
              <c:numCache>
                <c:formatCode>General</c:formatCode>
                <c:ptCount val="3"/>
                <c:pt idx="0">
                  <c:v>1543</c:v>
                </c:pt>
                <c:pt idx="1">
                  <c:v>1256</c:v>
                </c:pt>
                <c:pt idx="2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F3-43DB-B46D-06B793DDD2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795440452632198E-4"/>
          <c:y val="0.74131889763779524"/>
          <c:w val="0.9"/>
          <c:h val="0.15219962088072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56414534668152"/>
          <c:y val="0.14280318382183968"/>
          <c:w val="0.37049800704486469"/>
          <c:h val="0.66800635093070382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LL 03320 FE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Предел прочности при разрыве MD</c:v>
                </c:pt>
                <c:pt idx="1">
                  <c:v>Предел прочности при разрыве TD</c:v>
                </c:pt>
                <c:pt idx="2">
                  <c:v>Прочность на разрыв по Эльмендорфу MD</c:v>
                </c:pt>
                <c:pt idx="3">
                  <c:v>Прочность на разрыв по Эльмендорфу TD</c:v>
                </c:pt>
                <c:pt idx="4">
                  <c:v>Мутность</c:v>
                </c:pt>
                <c:pt idx="5">
                  <c:v>Ударная прочность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2.9</c:v>
                </c:pt>
                <c:pt idx="1">
                  <c:v>3</c:v>
                </c:pt>
                <c:pt idx="2">
                  <c:v>3</c:v>
                </c:pt>
                <c:pt idx="3">
                  <c:v>2.4</c:v>
                </c:pt>
                <c:pt idx="4">
                  <c:v>1.5</c:v>
                </c:pt>
                <c:pt idx="5" formatCode="0.0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4-4E94-99FB-2BA653CC27BC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LL 09200 FE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Предел прочности при разрыве MD</c:v>
                </c:pt>
                <c:pt idx="1">
                  <c:v>Предел прочности при разрыве TD</c:v>
                </c:pt>
                <c:pt idx="2">
                  <c:v>Прочность на разрыв по Эльмендорфу MD</c:v>
                </c:pt>
                <c:pt idx="3">
                  <c:v>Прочность на разрыв по Эльмендорфу TD</c:v>
                </c:pt>
                <c:pt idx="4">
                  <c:v>Мутность</c:v>
                </c:pt>
                <c:pt idx="5">
                  <c:v>Ударная прочность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2.4</c:v>
                </c:pt>
                <c:pt idx="1">
                  <c:v>2.1</c:v>
                </c:pt>
                <c:pt idx="2">
                  <c:v>2.5</c:v>
                </c:pt>
                <c:pt idx="3">
                  <c:v>1.4</c:v>
                </c:pt>
                <c:pt idx="4">
                  <c:v>0.5</c:v>
                </c:pt>
                <c:pt idx="5" formatCode="0.0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94-4E94-99FB-2BA653CC2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105984"/>
        <c:axId val="268111872"/>
      </c:radarChart>
      <c:catAx>
        <c:axId val="2681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111872"/>
        <c:crosses val="autoZero"/>
        <c:auto val="1"/>
        <c:lblAlgn val="ctr"/>
        <c:lblOffset val="100"/>
        <c:noMultiLvlLbl val="0"/>
      </c:catAx>
      <c:valAx>
        <c:axId val="268111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81059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203274772243079"/>
          <c:w val="0.99104215628602577"/>
          <c:h val="7.5579730435525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06535241534121"/>
          <c:y val="0.14348263279722023"/>
          <c:w val="0.42410603451535017"/>
          <c:h val="0.66678238996758488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LL 03320 FE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Плотность, г/см³</c:v>
                </c:pt>
                <c:pt idx="1">
                  <c:v>ПТР при 2,16 кг, г/10мин</c:v>
                </c:pt>
                <c:pt idx="2">
                  <c:v>Температура плавления, 0С</c:v>
                </c:pt>
                <c:pt idx="3">
                  <c:v>Гели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0-4592-9EFC-7830FAA51615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LL 09200 FE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Плотность, г/см³</c:v>
                </c:pt>
                <c:pt idx="1">
                  <c:v>ПТР при 2,16 кг, г/10мин</c:v>
                </c:pt>
                <c:pt idx="2">
                  <c:v>Температура плавления, 0С</c:v>
                </c:pt>
                <c:pt idx="3">
                  <c:v>Гели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2.8</c:v>
                </c:pt>
                <c:pt idx="1">
                  <c:v>3</c:v>
                </c:pt>
                <c:pt idx="2">
                  <c:v>2.7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4592-9EFC-7830FAA51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237824"/>
        <c:axId val="290243712"/>
      </c:radarChart>
      <c:catAx>
        <c:axId val="2902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90243712"/>
        <c:crosses val="autoZero"/>
        <c:auto val="1"/>
        <c:lblAlgn val="ctr"/>
        <c:lblOffset val="100"/>
        <c:noMultiLvlLbl val="0"/>
      </c:catAx>
      <c:valAx>
        <c:axId val="290243712"/>
        <c:scaling>
          <c:orientation val="minMax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902378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468835411209688E-2"/>
          <c:y val="0.88575072052101889"/>
          <c:w val="0.89999986663181308"/>
          <c:h val="6.0989959360063406E-2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82EE0-CFB6-4FEA-A4E3-F2B6E8BF302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4F40E-4D9F-4959-A664-AB2B5D0EB8FE}">
      <dgm:prSet phldrT="[Текст]" custT="1"/>
      <dgm:spPr/>
      <dgm:t>
        <a:bodyPr/>
        <a:lstStyle/>
        <a:p>
          <a:r>
            <a:rPr lang="ru-RU" sz="1000" b="1" dirty="0" smtClean="0"/>
            <a:t>Высокий предел прочности при разрыве </a:t>
          </a:r>
          <a:endParaRPr lang="ru-RU" sz="1000" b="1" dirty="0"/>
        </a:p>
      </dgm:t>
    </dgm:pt>
    <dgm:pt modelId="{B148C12F-7827-463D-9D5C-8B1BD21D4549}" type="parTrans" cxnId="{B5759D24-2803-4424-894F-7BD90DC6A236}">
      <dgm:prSet/>
      <dgm:spPr/>
      <dgm:t>
        <a:bodyPr/>
        <a:lstStyle/>
        <a:p>
          <a:endParaRPr lang="ru-RU"/>
        </a:p>
      </dgm:t>
    </dgm:pt>
    <dgm:pt modelId="{72531CBA-67FE-402E-AF9A-A232325ECA4F}" type="sibTrans" cxnId="{B5759D24-2803-4424-894F-7BD90DC6A236}">
      <dgm:prSet/>
      <dgm:spPr/>
      <dgm:t>
        <a:bodyPr/>
        <a:lstStyle/>
        <a:p>
          <a:endParaRPr lang="ru-RU"/>
        </a:p>
      </dgm:t>
    </dgm:pt>
    <dgm:pt modelId="{CEE6E4A6-4CA5-473A-B633-8E681FD285E5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</a:rPr>
            <a:t>Отличные оптические свойства</a:t>
          </a:r>
          <a:endParaRPr lang="ru-RU" sz="1000" b="1" dirty="0">
            <a:solidFill>
              <a:schemeClr val="bg1"/>
            </a:solidFill>
          </a:endParaRPr>
        </a:p>
      </dgm:t>
    </dgm:pt>
    <dgm:pt modelId="{444C9E19-93E2-4FA6-B5B9-A99FFA9B7B9F}" type="parTrans" cxnId="{2C95BE8B-0E13-4EBD-BE2E-F49380E21B02}">
      <dgm:prSet/>
      <dgm:spPr/>
      <dgm:t>
        <a:bodyPr/>
        <a:lstStyle/>
        <a:p>
          <a:endParaRPr lang="ru-RU"/>
        </a:p>
      </dgm:t>
    </dgm:pt>
    <dgm:pt modelId="{E0D426FA-DF21-43F9-87FF-0E2FAE81216A}" type="sibTrans" cxnId="{2C95BE8B-0E13-4EBD-BE2E-F49380E21B02}">
      <dgm:prSet/>
      <dgm:spPr/>
      <dgm:t>
        <a:bodyPr/>
        <a:lstStyle/>
        <a:p>
          <a:endParaRPr lang="ru-RU"/>
        </a:p>
      </dgm:t>
    </dgm:pt>
    <dgm:pt modelId="{E9FF1C06-B8EB-447C-B827-955AB65BF4CA}">
      <dgm:prSet phldrT="[Текст]" custT="1"/>
      <dgm:spPr/>
      <dgm:t>
        <a:bodyPr/>
        <a:lstStyle/>
        <a:p>
          <a:r>
            <a:rPr lang="ru-RU" sz="900" b="0" baseline="0" dirty="0" smtClean="0"/>
            <a:t>Преимущества в применениях, где важна видимость запакованного груза/продукта</a:t>
          </a:r>
        </a:p>
      </dgm:t>
    </dgm:pt>
    <dgm:pt modelId="{57739C77-0DC1-4C6E-9B51-26D4A43CB7BD}" type="parTrans" cxnId="{80D27C55-504C-4F0A-994A-C903011F21CB}">
      <dgm:prSet/>
      <dgm:spPr/>
      <dgm:t>
        <a:bodyPr/>
        <a:lstStyle/>
        <a:p>
          <a:endParaRPr lang="ru-RU"/>
        </a:p>
      </dgm:t>
    </dgm:pt>
    <dgm:pt modelId="{2FC1201C-C8C6-4291-8F71-E6F1882613E4}" type="sibTrans" cxnId="{80D27C55-504C-4F0A-994A-C903011F21CB}">
      <dgm:prSet/>
      <dgm:spPr/>
      <dgm:t>
        <a:bodyPr/>
        <a:lstStyle/>
        <a:p>
          <a:endParaRPr lang="ru-RU"/>
        </a:p>
      </dgm:t>
    </dgm:pt>
    <dgm:pt modelId="{75B8B08F-F5EA-4CDE-88B4-115E49569DC2}">
      <dgm:prSet custT="1"/>
      <dgm:spPr/>
      <dgm:t>
        <a:bodyPr/>
        <a:lstStyle/>
        <a:p>
          <a:r>
            <a:rPr lang="ru-RU" sz="1000" b="1" dirty="0" smtClean="0"/>
            <a:t>Улучшенные сварные свойства</a:t>
          </a:r>
          <a:endParaRPr lang="ru-RU" sz="1000" b="1" dirty="0"/>
        </a:p>
      </dgm:t>
    </dgm:pt>
    <dgm:pt modelId="{B7C4505D-92ED-458D-A499-E113C75938FE}" type="parTrans" cxnId="{020D0BE6-C717-48A4-836C-150AEAA3DD5E}">
      <dgm:prSet/>
      <dgm:spPr/>
      <dgm:t>
        <a:bodyPr/>
        <a:lstStyle/>
        <a:p>
          <a:endParaRPr lang="ru-RU"/>
        </a:p>
      </dgm:t>
    </dgm:pt>
    <dgm:pt modelId="{660EA7A5-DC65-4FA3-AF80-70440E7D55E9}" type="sibTrans" cxnId="{020D0BE6-C717-48A4-836C-150AEAA3DD5E}">
      <dgm:prSet/>
      <dgm:spPr/>
      <dgm:t>
        <a:bodyPr/>
        <a:lstStyle/>
        <a:p>
          <a:endParaRPr lang="ru-RU"/>
        </a:p>
      </dgm:t>
    </dgm:pt>
    <dgm:pt modelId="{60CCD4CF-C870-47C3-B3DC-564938738EEF}">
      <dgm:prSet custT="1"/>
      <dgm:spPr/>
      <dgm:t>
        <a:bodyPr/>
        <a:lstStyle/>
        <a:p>
          <a:r>
            <a:rPr lang="ru-RU" sz="900" dirty="0" smtClean="0"/>
            <a:t>Широкое температурное окно сварки</a:t>
          </a:r>
          <a:endParaRPr lang="ru-RU" sz="900" dirty="0"/>
        </a:p>
      </dgm:t>
    </dgm:pt>
    <dgm:pt modelId="{0A30F971-3855-452F-9C58-5F0FCB60D4BA}" type="parTrans" cxnId="{903085F3-C523-40E0-9487-E15157371DE1}">
      <dgm:prSet/>
      <dgm:spPr/>
      <dgm:t>
        <a:bodyPr/>
        <a:lstStyle/>
        <a:p>
          <a:endParaRPr lang="ru-RU"/>
        </a:p>
      </dgm:t>
    </dgm:pt>
    <dgm:pt modelId="{753260F9-9E1D-4634-ABE1-E842ADFFB04B}" type="sibTrans" cxnId="{903085F3-C523-40E0-9487-E15157371DE1}">
      <dgm:prSet/>
      <dgm:spPr/>
      <dgm:t>
        <a:bodyPr/>
        <a:lstStyle/>
        <a:p>
          <a:endParaRPr lang="ru-RU"/>
        </a:p>
      </dgm:t>
    </dgm:pt>
    <dgm:pt modelId="{345984DE-8D03-4DB6-98CC-CAA893F5D430}">
      <dgm:prSet phldrT="[Текст]" custT="1"/>
      <dgm:spPr/>
      <dgm:t>
        <a:bodyPr/>
        <a:lstStyle/>
        <a:p>
          <a:r>
            <a:rPr lang="ru-RU" sz="900" b="0" baseline="0" dirty="0" smtClean="0"/>
            <a:t>Возможное снижение толщины пленки</a:t>
          </a:r>
        </a:p>
      </dgm:t>
    </dgm:pt>
    <dgm:pt modelId="{BE22F9EA-6262-47A2-9109-DD71128D52BF}" type="parTrans" cxnId="{687895E3-7E18-459A-A381-399E463A4F92}">
      <dgm:prSet/>
      <dgm:spPr/>
      <dgm:t>
        <a:bodyPr/>
        <a:lstStyle/>
        <a:p>
          <a:endParaRPr lang="ru-RU"/>
        </a:p>
      </dgm:t>
    </dgm:pt>
    <dgm:pt modelId="{196F27DF-FF41-4B4A-910D-BF8564CD77D5}" type="sibTrans" cxnId="{687895E3-7E18-459A-A381-399E463A4F92}">
      <dgm:prSet/>
      <dgm:spPr/>
      <dgm:t>
        <a:bodyPr/>
        <a:lstStyle/>
        <a:p>
          <a:endParaRPr lang="ru-RU"/>
        </a:p>
      </dgm:t>
    </dgm:pt>
    <dgm:pt modelId="{75DB5885-75FB-44C5-9D09-708BEAE624C6}" type="pres">
      <dgm:prSet presAssocID="{37D82EE0-CFB6-4FEA-A4E3-F2B6E8BF3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D76CA-EE8A-4548-8F70-A371FC0EFF38}" type="pres">
      <dgm:prSet presAssocID="{C124F40E-4D9F-4959-A664-AB2B5D0EB8FE}" presName="vertFlow" presStyleCnt="0"/>
      <dgm:spPr/>
    </dgm:pt>
    <dgm:pt modelId="{71744E6F-18C4-47A6-B79C-2A4923DABFB8}" type="pres">
      <dgm:prSet presAssocID="{C124F40E-4D9F-4959-A664-AB2B5D0EB8FE}" presName="header" presStyleLbl="node1" presStyleIdx="0" presStyleCnt="3" custScaleX="220820" custLinFactY="-5122" custLinFactNeighborY="-100000"/>
      <dgm:spPr/>
      <dgm:t>
        <a:bodyPr/>
        <a:lstStyle/>
        <a:p>
          <a:endParaRPr lang="ru-RU"/>
        </a:p>
      </dgm:t>
    </dgm:pt>
    <dgm:pt modelId="{769241D2-B1CD-4781-956E-EF58A263A5C5}" type="pres">
      <dgm:prSet presAssocID="{BE22F9EA-6262-47A2-9109-DD71128D52BF}" presName="parTrans" presStyleLbl="sibTrans2D1" presStyleIdx="0" presStyleCnt="3" custScaleX="145477" custScaleY="256431" custLinFactNeighborY="2"/>
      <dgm:spPr/>
      <dgm:t>
        <a:bodyPr/>
        <a:lstStyle/>
        <a:p>
          <a:endParaRPr lang="ru-RU"/>
        </a:p>
      </dgm:t>
    </dgm:pt>
    <dgm:pt modelId="{94ABABA6-C804-488F-BFE3-2E7A8A41C8D1}" type="pres">
      <dgm:prSet presAssocID="{345984DE-8D03-4DB6-98CC-CAA893F5D430}" presName="child" presStyleLbl="alignAccFollowNode1" presStyleIdx="0" presStyleCnt="3" custScaleX="214851" custScaleY="95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09D61-2BE3-4D57-A559-7C49E8830199}" type="pres">
      <dgm:prSet presAssocID="{C124F40E-4D9F-4959-A664-AB2B5D0EB8FE}" presName="hSp" presStyleCnt="0"/>
      <dgm:spPr/>
    </dgm:pt>
    <dgm:pt modelId="{1C213D14-6432-46AD-983C-22A2AE3FEA25}" type="pres">
      <dgm:prSet presAssocID="{CEE6E4A6-4CA5-473A-B633-8E681FD285E5}" presName="vertFlow" presStyleCnt="0"/>
      <dgm:spPr/>
    </dgm:pt>
    <dgm:pt modelId="{7A5DE7DA-17B0-42E6-AAA3-0005F66A89E0}" type="pres">
      <dgm:prSet presAssocID="{CEE6E4A6-4CA5-473A-B633-8E681FD285E5}" presName="header" presStyleLbl="node1" presStyleIdx="1" presStyleCnt="3" custScaleX="220908" custLinFactY="-4335" custLinFactNeighborX="-1416" custLinFactNeighborY="-100000"/>
      <dgm:spPr/>
      <dgm:t>
        <a:bodyPr/>
        <a:lstStyle/>
        <a:p>
          <a:endParaRPr lang="ru-RU"/>
        </a:p>
      </dgm:t>
    </dgm:pt>
    <dgm:pt modelId="{9742CF8E-A2AE-4E68-AF06-DF9DDEC35304}" type="pres">
      <dgm:prSet presAssocID="{57739C77-0DC1-4C6E-9B51-26D4A43CB7BD}" presName="parTrans" presStyleLbl="sibTrans2D1" presStyleIdx="1" presStyleCnt="3" custScaleX="145477" custScaleY="256431" custLinFactNeighborY="2"/>
      <dgm:spPr/>
      <dgm:t>
        <a:bodyPr/>
        <a:lstStyle/>
        <a:p>
          <a:endParaRPr lang="ru-RU"/>
        </a:p>
      </dgm:t>
    </dgm:pt>
    <dgm:pt modelId="{E4FE3411-C60C-4EFF-8B66-4FF126E9029E}" type="pres">
      <dgm:prSet presAssocID="{E9FF1C06-B8EB-447C-B827-955AB65BF4CA}" presName="child" presStyleLbl="alignAccFollowNode1" presStyleIdx="1" presStyleCnt="3" custScaleX="214851" custScaleY="95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92CA9-5FF5-4746-89EC-1413F132382A}" type="pres">
      <dgm:prSet presAssocID="{CEE6E4A6-4CA5-473A-B633-8E681FD285E5}" presName="hSp" presStyleCnt="0"/>
      <dgm:spPr/>
    </dgm:pt>
    <dgm:pt modelId="{EF516F16-EA95-43AF-9B33-568BF05FA06F}" type="pres">
      <dgm:prSet presAssocID="{75B8B08F-F5EA-4CDE-88B4-115E49569DC2}" presName="vertFlow" presStyleCnt="0"/>
      <dgm:spPr/>
    </dgm:pt>
    <dgm:pt modelId="{ED513493-AFF5-4F43-903D-733E5F792198}" type="pres">
      <dgm:prSet presAssocID="{75B8B08F-F5EA-4CDE-88B4-115E49569DC2}" presName="header" presStyleLbl="node1" presStyleIdx="2" presStyleCnt="3" custScaleX="194493" custLinFactY="-5122" custLinFactNeighborX="-432" custLinFactNeighborY="-100000"/>
      <dgm:spPr/>
      <dgm:t>
        <a:bodyPr/>
        <a:lstStyle/>
        <a:p>
          <a:endParaRPr lang="ru-RU"/>
        </a:p>
      </dgm:t>
    </dgm:pt>
    <dgm:pt modelId="{E5DDD942-7591-47A3-A7C4-366F5CC29EDC}" type="pres">
      <dgm:prSet presAssocID="{0A30F971-3855-452F-9C58-5F0FCB60D4BA}" presName="parTrans" presStyleLbl="sibTrans2D1" presStyleIdx="2" presStyleCnt="3" custScaleX="145466" custScaleY="256431" custLinFactNeighborY="2"/>
      <dgm:spPr/>
      <dgm:t>
        <a:bodyPr/>
        <a:lstStyle/>
        <a:p>
          <a:endParaRPr lang="ru-RU"/>
        </a:p>
      </dgm:t>
    </dgm:pt>
    <dgm:pt modelId="{670532E6-7B2A-4068-BF24-8F1CC93BB77E}" type="pres">
      <dgm:prSet presAssocID="{60CCD4CF-C870-47C3-B3DC-564938738EEF}" presName="child" presStyleLbl="alignAccFollowNode1" presStyleIdx="2" presStyleCnt="3" custScaleX="190682" custScaleY="92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3A185-BEB5-4586-BEDD-AC1EF3D6716A}" type="presOf" srcId="{C124F40E-4D9F-4959-A664-AB2B5D0EB8FE}" destId="{71744E6F-18C4-47A6-B79C-2A4923DABFB8}" srcOrd="0" destOrd="0" presId="urn:microsoft.com/office/officeart/2005/8/layout/lProcess1"/>
    <dgm:cxn modelId="{3EA2314D-26AD-4C0A-8214-149361C6C337}" type="presOf" srcId="{75B8B08F-F5EA-4CDE-88B4-115E49569DC2}" destId="{ED513493-AFF5-4F43-903D-733E5F792198}" srcOrd="0" destOrd="0" presId="urn:microsoft.com/office/officeart/2005/8/layout/lProcess1"/>
    <dgm:cxn modelId="{2C95BE8B-0E13-4EBD-BE2E-F49380E21B02}" srcId="{37D82EE0-CFB6-4FEA-A4E3-F2B6E8BF302F}" destId="{CEE6E4A6-4CA5-473A-B633-8E681FD285E5}" srcOrd="1" destOrd="0" parTransId="{444C9E19-93E2-4FA6-B5B9-A99FFA9B7B9F}" sibTransId="{E0D426FA-DF21-43F9-87FF-0E2FAE81216A}"/>
    <dgm:cxn modelId="{903085F3-C523-40E0-9487-E15157371DE1}" srcId="{75B8B08F-F5EA-4CDE-88B4-115E49569DC2}" destId="{60CCD4CF-C870-47C3-B3DC-564938738EEF}" srcOrd="0" destOrd="0" parTransId="{0A30F971-3855-452F-9C58-5F0FCB60D4BA}" sibTransId="{753260F9-9E1D-4634-ABE1-E842ADFFB04B}"/>
    <dgm:cxn modelId="{687895E3-7E18-459A-A381-399E463A4F92}" srcId="{C124F40E-4D9F-4959-A664-AB2B5D0EB8FE}" destId="{345984DE-8D03-4DB6-98CC-CAA893F5D430}" srcOrd="0" destOrd="0" parTransId="{BE22F9EA-6262-47A2-9109-DD71128D52BF}" sibTransId="{196F27DF-FF41-4B4A-910D-BF8564CD77D5}"/>
    <dgm:cxn modelId="{5AE0397A-1C19-4D99-BD52-BCF99974E983}" type="presOf" srcId="{57739C77-0DC1-4C6E-9B51-26D4A43CB7BD}" destId="{9742CF8E-A2AE-4E68-AF06-DF9DDEC35304}" srcOrd="0" destOrd="0" presId="urn:microsoft.com/office/officeart/2005/8/layout/lProcess1"/>
    <dgm:cxn modelId="{805E2228-E9AF-4DC6-A44B-04D3481DDCE7}" type="presOf" srcId="{345984DE-8D03-4DB6-98CC-CAA893F5D430}" destId="{94ABABA6-C804-488F-BFE3-2E7A8A41C8D1}" srcOrd="0" destOrd="0" presId="urn:microsoft.com/office/officeart/2005/8/layout/lProcess1"/>
    <dgm:cxn modelId="{9766A5FD-2CEC-48A9-819A-9AA81AAD56F5}" type="presOf" srcId="{E9FF1C06-B8EB-447C-B827-955AB65BF4CA}" destId="{E4FE3411-C60C-4EFF-8B66-4FF126E9029E}" srcOrd="0" destOrd="0" presId="urn:microsoft.com/office/officeart/2005/8/layout/lProcess1"/>
    <dgm:cxn modelId="{020D0BE6-C717-48A4-836C-150AEAA3DD5E}" srcId="{37D82EE0-CFB6-4FEA-A4E3-F2B6E8BF302F}" destId="{75B8B08F-F5EA-4CDE-88B4-115E49569DC2}" srcOrd="2" destOrd="0" parTransId="{B7C4505D-92ED-458D-A499-E113C75938FE}" sibTransId="{660EA7A5-DC65-4FA3-AF80-70440E7D55E9}"/>
    <dgm:cxn modelId="{B5759D24-2803-4424-894F-7BD90DC6A236}" srcId="{37D82EE0-CFB6-4FEA-A4E3-F2B6E8BF302F}" destId="{C124F40E-4D9F-4959-A664-AB2B5D0EB8FE}" srcOrd="0" destOrd="0" parTransId="{B148C12F-7827-463D-9D5C-8B1BD21D4549}" sibTransId="{72531CBA-67FE-402E-AF9A-A232325ECA4F}"/>
    <dgm:cxn modelId="{4C04A5B6-275D-4B8B-83C4-259B2FFE70C8}" type="presOf" srcId="{BE22F9EA-6262-47A2-9109-DD71128D52BF}" destId="{769241D2-B1CD-4781-956E-EF58A263A5C5}" srcOrd="0" destOrd="0" presId="urn:microsoft.com/office/officeart/2005/8/layout/lProcess1"/>
    <dgm:cxn modelId="{F84D5F89-0C81-4C77-B610-8DA88A4B4F34}" type="presOf" srcId="{37D82EE0-CFB6-4FEA-A4E3-F2B6E8BF302F}" destId="{75DB5885-75FB-44C5-9D09-708BEAE624C6}" srcOrd="0" destOrd="0" presId="urn:microsoft.com/office/officeart/2005/8/layout/lProcess1"/>
    <dgm:cxn modelId="{065D4874-3B4A-43E5-A44F-DC52EF3E068C}" type="presOf" srcId="{0A30F971-3855-452F-9C58-5F0FCB60D4BA}" destId="{E5DDD942-7591-47A3-A7C4-366F5CC29EDC}" srcOrd="0" destOrd="0" presId="urn:microsoft.com/office/officeart/2005/8/layout/lProcess1"/>
    <dgm:cxn modelId="{7E7D9DD9-C757-4E94-8E00-1F71E99E45A8}" type="presOf" srcId="{60CCD4CF-C870-47C3-B3DC-564938738EEF}" destId="{670532E6-7B2A-4068-BF24-8F1CC93BB77E}" srcOrd="0" destOrd="0" presId="urn:microsoft.com/office/officeart/2005/8/layout/lProcess1"/>
    <dgm:cxn modelId="{80D27C55-504C-4F0A-994A-C903011F21CB}" srcId="{CEE6E4A6-4CA5-473A-B633-8E681FD285E5}" destId="{E9FF1C06-B8EB-447C-B827-955AB65BF4CA}" srcOrd="0" destOrd="0" parTransId="{57739C77-0DC1-4C6E-9B51-26D4A43CB7BD}" sibTransId="{2FC1201C-C8C6-4291-8F71-E6F1882613E4}"/>
    <dgm:cxn modelId="{AC688642-01BB-4FC1-8EE7-25B6D91288AD}" type="presOf" srcId="{CEE6E4A6-4CA5-473A-B633-8E681FD285E5}" destId="{7A5DE7DA-17B0-42E6-AAA3-0005F66A89E0}" srcOrd="0" destOrd="0" presId="urn:microsoft.com/office/officeart/2005/8/layout/lProcess1"/>
    <dgm:cxn modelId="{73296D76-6FAF-43F3-B30B-2CBB6F02BEEA}" type="presParOf" srcId="{75DB5885-75FB-44C5-9D09-708BEAE624C6}" destId="{77DD76CA-EE8A-4548-8F70-A371FC0EFF38}" srcOrd="0" destOrd="0" presId="urn:microsoft.com/office/officeart/2005/8/layout/lProcess1"/>
    <dgm:cxn modelId="{39404D53-0DB9-4ACB-B576-9377867F0DE5}" type="presParOf" srcId="{77DD76CA-EE8A-4548-8F70-A371FC0EFF38}" destId="{71744E6F-18C4-47A6-B79C-2A4923DABFB8}" srcOrd="0" destOrd="0" presId="urn:microsoft.com/office/officeart/2005/8/layout/lProcess1"/>
    <dgm:cxn modelId="{6196E5BB-FE2B-4C08-81E6-113925BC1781}" type="presParOf" srcId="{77DD76CA-EE8A-4548-8F70-A371FC0EFF38}" destId="{769241D2-B1CD-4781-956E-EF58A263A5C5}" srcOrd="1" destOrd="0" presId="urn:microsoft.com/office/officeart/2005/8/layout/lProcess1"/>
    <dgm:cxn modelId="{ADAB13C3-D062-4CAA-B13D-ECF15DE92A08}" type="presParOf" srcId="{77DD76CA-EE8A-4548-8F70-A371FC0EFF38}" destId="{94ABABA6-C804-488F-BFE3-2E7A8A41C8D1}" srcOrd="2" destOrd="0" presId="urn:microsoft.com/office/officeart/2005/8/layout/lProcess1"/>
    <dgm:cxn modelId="{21C94FFE-B134-41C3-90AD-54DB56FED8D8}" type="presParOf" srcId="{75DB5885-75FB-44C5-9D09-708BEAE624C6}" destId="{AC709D61-2BE3-4D57-A559-7C49E8830199}" srcOrd="1" destOrd="0" presId="urn:microsoft.com/office/officeart/2005/8/layout/lProcess1"/>
    <dgm:cxn modelId="{596DEC2D-B80F-4C52-A613-D8CD6B9342BB}" type="presParOf" srcId="{75DB5885-75FB-44C5-9D09-708BEAE624C6}" destId="{1C213D14-6432-46AD-983C-22A2AE3FEA25}" srcOrd="2" destOrd="0" presId="urn:microsoft.com/office/officeart/2005/8/layout/lProcess1"/>
    <dgm:cxn modelId="{3AE403B5-DA76-4314-BFFC-906EB2B34EC5}" type="presParOf" srcId="{1C213D14-6432-46AD-983C-22A2AE3FEA25}" destId="{7A5DE7DA-17B0-42E6-AAA3-0005F66A89E0}" srcOrd="0" destOrd="0" presId="urn:microsoft.com/office/officeart/2005/8/layout/lProcess1"/>
    <dgm:cxn modelId="{8EE8147E-0B97-4A99-A631-330543EFF546}" type="presParOf" srcId="{1C213D14-6432-46AD-983C-22A2AE3FEA25}" destId="{9742CF8E-A2AE-4E68-AF06-DF9DDEC35304}" srcOrd="1" destOrd="0" presId="urn:microsoft.com/office/officeart/2005/8/layout/lProcess1"/>
    <dgm:cxn modelId="{BCCA9969-0557-4C1B-BF89-5F8D71F324DB}" type="presParOf" srcId="{1C213D14-6432-46AD-983C-22A2AE3FEA25}" destId="{E4FE3411-C60C-4EFF-8B66-4FF126E9029E}" srcOrd="2" destOrd="0" presId="urn:microsoft.com/office/officeart/2005/8/layout/lProcess1"/>
    <dgm:cxn modelId="{FB95AF68-7E47-4222-860E-8ACE9CA36054}" type="presParOf" srcId="{75DB5885-75FB-44C5-9D09-708BEAE624C6}" destId="{E3D92CA9-5FF5-4746-89EC-1413F132382A}" srcOrd="3" destOrd="0" presId="urn:microsoft.com/office/officeart/2005/8/layout/lProcess1"/>
    <dgm:cxn modelId="{82557604-E051-41D3-8723-08D99B3AD14A}" type="presParOf" srcId="{75DB5885-75FB-44C5-9D09-708BEAE624C6}" destId="{EF516F16-EA95-43AF-9B33-568BF05FA06F}" srcOrd="4" destOrd="0" presId="urn:microsoft.com/office/officeart/2005/8/layout/lProcess1"/>
    <dgm:cxn modelId="{A7304C8C-4F73-49A5-B9C4-B47833603344}" type="presParOf" srcId="{EF516F16-EA95-43AF-9B33-568BF05FA06F}" destId="{ED513493-AFF5-4F43-903D-733E5F792198}" srcOrd="0" destOrd="0" presId="urn:microsoft.com/office/officeart/2005/8/layout/lProcess1"/>
    <dgm:cxn modelId="{D1E2414D-CDE6-44B9-8784-137E20F0CF6A}" type="presParOf" srcId="{EF516F16-EA95-43AF-9B33-568BF05FA06F}" destId="{E5DDD942-7591-47A3-A7C4-366F5CC29EDC}" srcOrd="1" destOrd="0" presId="urn:microsoft.com/office/officeart/2005/8/layout/lProcess1"/>
    <dgm:cxn modelId="{E85BE838-6740-4BB9-9013-829117879126}" type="presParOf" srcId="{EF516F16-EA95-43AF-9B33-568BF05FA06F}" destId="{670532E6-7B2A-4068-BF24-8F1CC93BB77E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44E6F-18C4-47A6-B79C-2A4923DABFB8}">
      <dsp:nvSpPr>
        <dsp:cNvPr id="0" name=""/>
        <dsp:cNvSpPr/>
      </dsp:nvSpPr>
      <dsp:spPr>
        <a:xfrm>
          <a:off x="3652" y="330490"/>
          <a:ext cx="2489856" cy="281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Высокий предел прочности при разрыве </a:t>
          </a:r>
          <a:endParaRPr lang="ru-RU" sz="1000" b="1" kern="1200" dirty="0"/>
        </a:p>
      </dsp:txBody>
      <dsp:txXfrm>
        <a:off x="11908" y="338746"/>
        <a:ext cx="2473344" cy="265375"/>
      </dsp:txXfrm>
    </dsp:sp>
    <dsp:sp modelId="{769241D2-B1CD-4781-956E-EF58A263A5C5}">
      <dsp:nvSpPr>
        <dsp:cNvPr id="0" name=""/>
        <dsp:cNvSpPr/>
      </dsp:nvSpPr>
      <dsp:spPr>
        <a:xfrm rot="5400000">
          <a:off x="1193454" y="624916"/>
          <a:ext cx="110252" cy="1264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BABA6-C804-488F-BFE3-2E7A8A41C8D1}">
      <dsp:nvSpPr>
        <dsp:cNvPr id="0" name=""/>
        <dsp:cNvSpPr/>
      </dsp:nvSpPr>
      <dsp:spPr>
        <a:xfrm>
          <a:off x="37303" y="763951"/>
          <a:ext cx="2422552" cy="2693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baseline="0" dirty="0" smtClean="0"/>
            <a:t>Возможное снижение толщины пленки</a:t>
          </a:r>
        </a:p>
      </dsp:txBody>
      <dsp:txXfrm>
        <a:off x="45192" y="771840"/>
        <a:ext cx="2406774" cy="253568"/>
      </dsp:txXfrm>
    </dsp:sp>
    <dsp:sp modelId="{7A5DE7DA-17B0-42E6-AAA3-0005F66A89E0}">
      <dsp:nvSpPr>
        <dsp:cNvPr id="0" name=""/>
        <dsp:cNvSpPr/>
      </dsp:nvSpPr>
      <dsp:spPr>
        <a:xfrm>
          <a:off x="2635399" y="332708"/>
          <a:ext cx="2490848" cy="281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</a:rPr>
            <a:t>Отличные оптические свойства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2643655" y="340964"/>
        <a:ext cx="2474336" cy="265375"/>
      </dsp:txXfrm>
    </dsp:sp>
    <dsp:sp modelId="{9742CF8E-A2AE-4E68-AF06-DF9DDEC35304}">
      <dsp:nvSpPr>
        <dsp:cNvPr id="0" name=""/>
        <dsp:cNvSpPr/>
      </dsp:nvSpPr>
      <dsp:spPr>
        <a:xfrm rot="5270905">
          <a:off x="3834566" y="626025"/>
          <a:ext cx="108715" cy="1264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E3411-C60C-4EFF-8B66-4FF126E9029E}">
      <dsp:nvSpPr>
        <dsp:cNvPr id="0" name=""/>
        <dsp:cNvSpPr/>
      </dsp:nvSpPr>
      <dsp:spPr>
        <a:xfrm>
          <a:off x="2685513" y="763951"/>
          <a:ext cx="2422552" cy="2693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baseline="0" dirty="0" smtClean="0"/>
            <a:t>Преимущества в применениях, где важна видимость запакованного груза/продукта</a:t>
          </a:r>
        </a:p>
      </dsp:txBody>
      <dsp:txXfrm>
        <a:off x="2693402" y="771840"/>
        <a:ext cx="2406774" cy="253568"/>
      </dsp:txXfrm>
    </dsp:sp>
    <dsp:sp modelId="{ED513493-AFF5-4F43-903D-733E5F792198}">
      <dsp:nvSpPr>
        <dsp:cNvPr id="0" name=""/>
        <dsp:cNvSpPr/>
      </dsp:nvSpPr>
      <dsp:spPr>
        <a:xfrm>
          <a:off x="5295199" y="330490"/>
          <a:ext cx="2193006" cy="281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Улучшенные сварные свойства</a:t>
          </a:r>
          <a:endParaRPr lang="ru-RU" sz="1000" b="1" kern="1200" dirty="0"/>
        </a:p>
      </dsp:txBody>
      <dsp:txXfrm>
        <a:off x="5303455" y="338746"/>
        <a:ext cx="2176494" cy="265375"/>
      </dsp:txXfrm>
    </dsp:sp>
    <dsp:sp modelId="{E5DDD942-7591-47A3-A7C4-366F5CC29EDC}">
      <dsp:nvSpPr>
        <dsp:cNvPr id="0" name=""/>
        <dsp:cNvSpPr/>
      </dsp:nvSpPr>
      <dsp:spPr>
        <a:xfrm rot="5360392">
          <a:off x="6339074" y="624916"/>
          <a:ext cx="110251" cy="12649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532E6-7B2A-4068-BF24-8F1CC93BB77E}">
      <dsp:nvSpPr>
        <dsp:cNvPr id="0" name=""/>
        <dsp:cNvSpPr/>
      </dsp:nvSpPr>
      <dsp:spPr>
        <a:xfrm>
          <a:off x="5321556" y="763951"/>
          <a:ext cx="2150035" cy="2604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Широкое температурное окно сварки</a:t>
          </a:r>
          <a:endParaRPr lang="ru-RU" sz="900" kern="1200" dirty="0"/>
        </a:p>
      </dsp:txBody>
      <dsp:txXfrm>
        <a:off x="5329185" y="771580"/>
        <a:ext cx="2134777" cy="24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0.00467</cdr:x>
      <cdr:y>0.7901</cdr:y>
    </cdr:from>
    <cdr:to>
      <cdr:x>0.96105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17" y="2040256"/>
          <a:ext cx="3830998" cy="542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FD7B56-D28B-B5A6-6A46-A445839B9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037CA7-3C27-D221-71CD-457849A20E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FACC9-E340-4F6F-9486-26F55C5CD30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EC058B-3F1E-E480-99B5-7513B3F5E4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A9E05F-97A2-2CB4-116A-03EE6B2DDA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C8A11-9272-4F6E-B1BC-10D6F78FE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84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A528-441E-4FF9-BC9D-7E85E8EAD4C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7FAD2-0F17-4F88-BC76-0AAB8E05B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1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10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8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98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3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39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54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66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14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6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04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9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79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6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35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54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96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5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7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8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0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9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FAD2-0F17-4F88-BC76-0AAB8E05B1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1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2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2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4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6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7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0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1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2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3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4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5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6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7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8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9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0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1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2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6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7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8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9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0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1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2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3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5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6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7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8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9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0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1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2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3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4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5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6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5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7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9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0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1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2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3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4.bin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5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6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6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7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8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9.bin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7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1.bin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7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3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7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4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7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5.bin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17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6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7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7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7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8.bin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7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9.bin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7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0.bin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18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1.bin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8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2.bin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18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3.bin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8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18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5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18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6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18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7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18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8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8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9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18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0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19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1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19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2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19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3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19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19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5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19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6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19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7.bin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8.xml"/><Relationship Id="rId1" Type="http://schemas.openxmlformats.org/officeDocument/2006/relationships/vmlDrawing" Target="../drawings/vmlDrawing19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8.bin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19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9.bin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19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0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20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1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20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2.bin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20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3.bin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4.xml"/><Relationship Id="rId1" Type="http://schemas.openxmlformats.org/officeDocument/2006/relationships/vmlDrawing" Target="../drawings/vmlDrawing20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20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5.bin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6.xml"/><Relationship Id="rId1" Type="http://schemas.openxmlformats.org/officeDocument/2006/relationships/vmlDrawing" Target="../drawings/vmlDrawing2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6.bin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2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7.bin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8.xml"/><Relationship Id="rId1" Type="http://schemas.openxmlformats.org/officeDocument/2006/relationships/vmlDrawing" Target="../drawings/vmlDrawing20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8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20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9.bin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2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0.bin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2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1.bin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2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2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2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3.bin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2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2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5.bin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2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7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29.xml"/><Relationship Id="rId1" Type="http://schemas.openxmlformats.org/officeDocument/2006/relationships/vmlDrawing" Target="../drawings/vmlDrawing2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8.bin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2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9.bin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2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0.bin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2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1.bin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2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2.bin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2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3.bin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2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4.bin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2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2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6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2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7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2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8.bin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2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9.bin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2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0.bin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2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1.bin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2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2.bin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44.xml"/><Relationship Id="rId1" Type="http://schemas.openxmlformats.org/officeDocument/2006/relationships/vmlDrawing" Target="../drawings/vmlDrawing2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3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2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4.bin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46.xml"/><Relationship Id="rId1" Type="http://schemas.openxmlformats.org/officeDocument/2006/relationships/vmlDrawing" Target="../drawings/vmlDrawing2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5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2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6.bin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2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7.bin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2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8.bin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2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9.bin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2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0.bin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2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1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7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8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9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tags" Target="../tags/tag100.xml"/><Relationship Id="rId7" Type="http://schemas.openxmlformats.org/officeDocument/2006/relationships/image" Target="../media/image3.wmf"/><Relationship Id="rId2" Type="http://schemas.openxmlformats.org/officeDocument/2006/relationships/tags" Target="../tags/tag99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6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9.bin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09206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89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15359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75770"/>
            <a:ext cx="6768592" cy="139337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40102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Полилиния 55"/>
          <p:cNvSpPr>
            <a:spLocks/>
          </p:cNvSpPr>
          <p:nvPr/>
        </p:nvSpPr>
        <p:spPr bwMode="auto">
          <a:xfrm>
            <a:off x="7430400" y="3429900"/>
            <a:ext cx="1713600" cy="17136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9079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 bwMode="auto">
          <a:xfrm>
            <a:off x="0" y="1510917"/>
            <a:ext cx="9144000" cy="30404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Контакты компании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8773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819429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51232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819429" y="426720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66587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2512327" y="273958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665877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8" name="Рисунок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12325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19" name="Рисунок 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819429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0" name="Рисунок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665877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1" name="Рисунок 6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58773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2" name="Рисунок 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512325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3" name="Рисунок 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819429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4" name="Рисунок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665877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58775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Тел.: +7 (495) 777-55-00; +7 (495) 780-55-00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4665877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E-mail: info@sibur.ru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990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2458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353367" y="121185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53367" y="169521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53367" y="217857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53367" y="266193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353367" y="314529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35336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Рисунок 14"/>
          <p:cNvSpPr>
            <a:spLocks noGrp="1"/>
          </p:cNvSpPr>
          <p:nvPr>
            <p:ph type="pic" sz="quarter" idx="51" hasCustomPrompt="1"/>
          </p:nvPr>
        </p:nvSpPr>
        <p:spPr>
          <a:xfrm>
            <a:off x="353367" y="36286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100358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5239384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5239384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5239384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5239384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5239384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5239384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5239384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4739958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4739958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4739958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39958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739958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9958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39958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802299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3719046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3719046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3719046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3719046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3719046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3719046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3719046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3219620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219620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219620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219620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3219620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3219620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3219620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9"/>
          </p:nvPr>
        </p:nvSpPr>
        <p:spPr>
          <a:xfrm>
            <a:off x="6728310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80"/>
          </p:nvPr>
        </p:nvSpPr>
        <p:spPr>
          <a:xfrm>
            <a:off x="6728310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81"/>
          </p:nvPr>
        </p:nvSpPr>
        <p:spPr>
          <a:xfrm>
            <a:off x="6728310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82"/>
          </p:nvPr>
        </p:nvSpPr>
        <p:spPr>
          <a:xfrm>
            <a:off x="6728310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83"/>
          </p:nvPr>
        </p:nvSpPr>
        <p:spPr>
          <a:xfrm>
            <a:off x="6728310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84"/>
          </p:nvPr>
        </p:nvSpPr>
        <p:spPr>
          <a:xfrm>
            <a:off x="6728310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85"/>
          </p:nvPr>
        </p:nvSpPr>
        <p:spPr>
          <a:xfrm>
            <a:off x="6728310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6228884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6228884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6228884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228884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228884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6228884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6228884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3559521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2861117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3127096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sz="4400" dirty="0"/>
            </a:lvl1pPr>
          </a:lstStyle>
          <a:p>
            <a:pPr lvl="0" algn="ctr"/>
            <a:r>
              <a:rPr lang="ru-RU" dirty="0"/>
              <a:t>03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97911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67053" y="3444258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67055" y="306142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5787191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58435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2310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138134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8426450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8426450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8426449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0324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60727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60727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1740735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766654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179297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591940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6004583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7525225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66654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792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919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6004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752522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5282120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9359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23317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0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293591" y="3417713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233171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9359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23317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9359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23317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190445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2682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913225" y="1520917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58775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2540416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2682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913226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877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254041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9881899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49911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354012" y="3417713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49911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2089583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208958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3825155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382515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72"/>
          </p:nvPr>
        </p:nvSpPr>
        <p:spPr>
          <a:xfrm>
            <a:off x="5549911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549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4"/>
          </p:nvPr>
        </p:nvSpPr>
        <p:spPr>
          <a:xfrm>
            <a:off x="7296299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7296299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768526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24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4572000" cy="34194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532945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71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21989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74823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8580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3048000" cy="3419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131889"/>
            <a:ext cx="3048000" cy="341947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1131888"/>
            <a:ext cx="3048000" cy="341947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892017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708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0"/>
            <a:ext cx="3048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-1"/>
            <a:ext cx="3048000" cy="455136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250634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73618" y="339724"/>
            <a:ext cx="250634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193225" y="339724"/>
            <a:ext cx="2592000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>
                <a:solidFill>
                  <a:schemeClr val="bg1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949439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9519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0"/>
            <a:ext cx="6096000" cy="15271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527173"/>
            <a:ext cx="6096000" cy="151288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3048000" y="3040063"/>
            <a:ext cx="6096000" cy="15113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456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5985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974"/>
            <a:ext cx="6768592" cy="1380754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121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8709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1144341"/>
            <a:ext cx="4572000" cy="3396756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744981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7676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60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736440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39294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5951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67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5364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56394" y="3427146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2542798" y="3420888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4731584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913225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6394" y="3044312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542799" y="3043238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731584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913225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68"/>
          </p:nvPr>
        </p:nvSpPr>
        <p:spPr>
          <a:xfrm>
            <a:off x="4727575" y="339725"/>
            <a:ext cx="4057650" cy="684213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100" b="1">
                <a:solidFill>
                  <a:schemeClr val="tx2"/>
                </a:solidFill>
                <a:latin typeface="+mj-lt"/>
              </a:defRPr>
            </a:lvl4pPr>
            <a:lvl5pPr>
              <a:defRPr sz="105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1594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03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0987" y="120560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0987" y="16878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987" y="2170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987" y="265224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0987" y="31344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0987" y="361666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0987" y="40988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2565312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4094891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5084563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1936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27137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4779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2477911" y="3420994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47791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477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2907277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9204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60208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1774497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194982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1774497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3194982" y="3417713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744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9498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774497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19498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3853571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906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48919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04800"/>
            <a:ext cx="6768592" cy="134982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63899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FFFFFF"/>
                </a:solidFill>
              </a:rPr>
              <a:t>Партнеры</a:t>
            </a:r>
            <a:r>
              <a:rPr lang="ru-RU" sz="1100" baseline="0" dirty="0">
                <a:solidFill>
                  <a:srgbClr val="FFFFFF"/>
                </a:solidFill>
              </a:rPr>
              <a:t> для роста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22299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7426800" y="1712699"/>
            <a:ext cx="1717200" cy="1718102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/>
        </p:nvSpPr>
        <p:spPr bwMode="auto">
          <a:xfrm>
            <a:off x="7426804" y="0"/>
            <a:ext cx="1717196" cy="1718102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1032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975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94070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8711728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5445073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054062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7481324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0618524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8090001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 + преамбула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836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339724"/>
            <a:ext cx="5546725" cy="684214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185888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7611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6634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5657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14680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637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12726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4"/>
          </p:nvPr>
        </p:nvSpPr>
        <p:spPr>
          <a:xfrm>
            <a:off x="3717925" y="1131888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45"/>
          </p:nvPr>
        </p:nvSpPr>
        <p:spPr>
          <a:xfrm>
            <a:off x="3717925" y="1622117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46"/>
          </p:nvPr>
        </p:nvSpPr>
        <p:spPr>
          <a:xfrm>
            <a:off x="3717925" y="2112346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47"/>
          </p:nvPr>
        </p:nvSpPr>
        <p:spPr>
          <a:xfrm>
            <a:off x="3717925" y="2602575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48"/>
          </p:nvPr>
        </p:nvSpPr>
        <p:spPr>
          <a:xfrm>
            <a:off x="3717925" y="3092804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49"/>
          </p:nvPr>
        </p:nvSpPr>
        <p:spPr>
          <a:xfrm>
            <a:off x="3717925" y="3583033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50"/>
          </p:nvPr>
        </p:nvSpPr>
        <p:spPr>
          <a:xfrm>
            <a:off x="3717925" y="4073262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1"/>
          </p:nvPr>
        </p:nvSpPr>
        <p:spPr>
          <a:xfrm>
            <a:off x="358775" y="339725"/>
            <a:ext cx="2513965" cy="4211638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9833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220" y="339724"/>
            <a:ext cx="550100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84220" y="121461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4220" y="169558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84220" y="217654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84220" y="265751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84220" y="31384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84220" y="361944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84220" y="410041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3"/>
          </p:nvPr>
        </p:nvSpPr>
        <p:spPr>
          <a:xfrm>
            <a:off x="3843338" y="1131888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4"/>
          </p:nvPr>
        </p:nvSpPr>
        <p:spPr>
          <a:xfrm>
            <a:off x="3843338" y="1612107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5"/>
          </p:nvPr>
        </p:nvSpPr>
        <p:spPr>
          <a:xfrm>
            <a:off x="3843338" y="2092326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6"/>
          </p:nvPr>
        </p:nvSpPr>
        <p:spPr>
          <a:xfrm>
            <a:off x="3843338" y="2572545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7"/>
          </p:nvPr>
        </p:nvSpPr>
        <p:spPr>
          <a:xfrm>
            <a:off x="3843338" y="3052764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8"/>
          </p:nvPr>
        </p:nvSpPr>
        <p:spPr>
          <a:xfrm>
            <a:off x="3843338" y="3532983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9"/>
          </p:nvPr>
        </p:nvSpPr>
        <p:spPr>
          <a:xfrm>
            <a:off x="3843338" y="4017679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82403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6436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342990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716800" y="342990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/>
              <a:t>Подзаголовок (заполняется по необходимости)</a:t>
            </a:r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8541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554609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5546970" cy="34194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67667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817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4000500" cy="34194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02480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339724"/>
            <a:ext cx="549592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288430" y="1131888"/>
            <a:ext cx="5496795" cy="3419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96703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текс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5600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4784725" y="1131888"/>
            <a:ext cx="4000500" cy="3419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1" name="Прямоугольник 8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822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4289"/>
            <a:ext cx="8462137" cy="206889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98376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61257"/>
            <a:ext cx="8462137" cy="210192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867320" y="470535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9320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0932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304800"/>
            <a:ext cx="8462137" cy="205838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1130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992" y="290286"/>
            <a:ext cx="5908549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6113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17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935539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4982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2622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9744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2" name="Группа 1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 userDrawn="1"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Прямая соединительная линия 6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Группа 62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64" name="Прямоугольник 6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7326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9" y="290285"/>
            <a:ext cx="5902452" cy="9370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49"/>
            <a:ext cx="6573598" cy="25703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49570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75770"/>
            <a:ext cx="6768592" cy="139337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40102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Полилиния 55"/>
          <p:cNvSpPr>
            <a:spLocks/>
          </p:cNvSpPr>
          <p:nvPr userDrawn="1"/>
        </p:nvSpPr>
        <p:spPr bwMode="auto">
          <a:xfrm>
            <a:off x="7430400" y="3429900"/>
            <a:ext cx="1713600" cy="17136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44640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138134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8426450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8426450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8426449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261962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974"/>
            <a:ext cx="6768592" cy="1380754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378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04800"/>
            <a:ext cx="6768592" cy="134982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63899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FFFFFF"/>
                </a:solidFill>
              </a:rPr>
              <a:t>Партнеры</a:t>
            </a:r>
            <a:r>
              <a:rPr lang="ru-RU" sz="1100" baseline="0" dirty="0">
                <a:solidFill>
                  <a:srgbClr val="FFFFFF"/>
                </a:solidFill>
              </a:rPr>
              <a:t> для роста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22299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800" y="1712699"/>
            <a:ext cx="1717200" cy="1718102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 userDrawn="1"/>
        </p:nvSpPr>
        <p:spPr bwMode="auto">
          <a:xfrm>
            <a:off x="7426804" y="0"/>
            <a:ext cx="1717196" cy="1718102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м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3436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6436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342990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716800" y="342990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/>
              <a:t>Подзаголовок (заполняется по необходимости)</a:t>
            </a:r>
            <a:endParaRPr lang="ru-RU" dirty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1977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4982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21788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392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925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801983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392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2959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99295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9885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30397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8" name="Прямоугольник 57"/>
          <p:cNvSpPr>
            <a:spLocks noChangeAspect="1"/>
          </p:cNvSpPr>
          <p:nvPr userDrawn="1"/>
        </p:nvSpPr>
        <p:spPr bwMode="auto">
          <a:xfrm>
            <a:off x="7426800" y="1712699"/>
            <a:ext cx="1717200" cy="171810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7427701" y="0"/>
            <a:ext cx="1716299" cy="17172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44793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0986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6052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6255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7198" y="3429900"/>
            <a:ext cx="1717201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3429900"/>
            <a:ext cx="17172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34398" y="3429900"/>
            <a:ext cx="1717202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63485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8506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 userDrawn="1"/>
        </p:nvGrpSpPr>
        <p:grpSpPr>
          <a:xfrm>
            <a:off x="3434400" y="3425398"/>
            <a:ext cx="1717200" cy="1718102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 userDrawn="1"/>
        </p:nvGrpSpPr>
        <p:grpSpPr>
          <a:xfrm>
            <a:off x="1717200" y="3425398"/>
            <a:ext cx="1717200" cy="1718102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0" y="3425398"/>
            <a:ext cx="1717200" cy="1718102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92" name="Группа 91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3" name="Прямоугольник 9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5" name="Группа 94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12" name="TextBox 111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Прямоугольник 11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6623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954275"/>
            <a:ext cx="8462137" cy="116348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3599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27197" y="0"/>
            <a:ext cx="1713601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13544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1949554"/>
            <a:ext cx="8462137" cy="122651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3423594" y="0"/>
            <a:ext cx="1717200" cy="1718102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1717200" y="0"/>
            <a:ext cx="1717200" cy="1718102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 userDrawn="1"/>
        </p:nvGrpSpPr>
        <p:grpSpPr>
          <a:xfrm>
            <a:off x="0" y="0"/>
            <a:ext cx="1717200" cy="1718102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97" name="Группа 9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8" name="Прямоугольник 9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9" name="Прямая соединительная линия 9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" name="Группа 9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17" name="TextBox 11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Прямоугольник 11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Прямоугольник 11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Прямоугольник 11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Прямоугольник 12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58389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666273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447133"/>
            <a:ext cx="586676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9731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74039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131888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371301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301225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7147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37130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301225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294667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86401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99295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9063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0" y="1131888"/>
            <a:ext cx="3419475" cy="3419475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061171" y="2064543"/>
            <a:ext cx="203483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18716750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276063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11696" y="1276063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2263771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6603996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6019100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131888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371301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301225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7147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37130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301225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30480955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504892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663714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822535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517591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676408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683522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89890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016053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686036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356019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026000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028752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698730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368708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038685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39112457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756514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166958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577402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987845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2" name="Рисунок 21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398286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5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1769214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179653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90092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6000531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4" name="Текст 23"/>
          <p:cNvSpPr>
            <a:spLocks noGrp="1"/>
          </p:cNvSpPr>
          <p:nvPr>
            <p:ph type="body" sz="quarter" idx="48" hasCustomPrompt="1"/>
          </p:nvPr>
        </p:nvSpPr>
        <p:spPr>
          <a:xfrm>
            <a:off x="7410970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38975487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0" y="1131888"/>
            <a:ext cx="9144000" cy="1908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Контакты компании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152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082345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082345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siburofficial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921528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403978" y="4005399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/>
              <a:t>СИБУР </a:t>
            </a:r>
            <a:r>
              <a:rPr lang="ru-RU" dirty="0" err="1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243162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СИБУР </a:t>
            </a:r>
            <a:r>
              <a:rPr lang="en-US" dirty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5243162" y="3538117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 dirty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0397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YouTube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2592000" y="1721491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Тел.: +7 (495) 777-55-00; +7 (495) 780-55-00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2592000" y="2116778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E-mail: info@sibur.ru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1401185"/>
            <a:ext cx="1353913" cy="13528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</p:spTree>
    <p:extLst>
      <p:ext uri="{BB962C8B-B14F-4D97-AF65-F5344CB8AC3E}">
        <p14:creationId xmlns:p14="http://schemas.microsoft.com/office/powerpoint/2010/main" val="2546284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 userDrawn="1"/>
        </p:nvSpPr>
        <p:spPr bwMode="auto">
          <a:xfrm>
            <a:off x="0" y="1510917"/>
            <a:ext cx="9144000" cy="30404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Контакты компании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8773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819429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51232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err="1"/>
              <a:t>Телеграм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819429" y="426720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СИБУР </a:t>
            </a:r>
            <a:r>
              <a:rPr lang="ru-RU" dirty="0" err="1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66587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СИБУР </a:t>
            </a:r>
            <a:r>
              <a:rPr lang="en-US" dirty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2512327" y="273958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665877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YouTube</a:t>
            </a:r>
            <a:endParaRPr lang="ru-RU" dirty="0"/>
          </a:p>
        </p:txBody>
      </p:sp>
      <p:sp>
        <p:nvSpPr>
          <p:cNvPr id="18" name="Рисунок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12325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19" name="Рисунок 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819429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0" name="Рисунок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665877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1" name="Рисунок 6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58773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2" name="Рисунок 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512325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3" name="Рисунок 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819429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4" name="Рисунок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665877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58775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Тел.: +7 (495) 777-55-00; +7 (495) 780-55-00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4665877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E-mail: info@sibur.ru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2766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353367" y="121185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53367" y="169521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53367" y="217857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53367" y="266193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353367" y="314529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35336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Рисунок 14"/>
          <p:cNvSpPr>
            <a:spLocks noGrp="1"/>
          </p:cNvSpPr>
          <p:nvPr>
            <p:ph type="pic" sz="quarter" idx="51" hasCustomPrompt="1"/>
          </p:nvPr>
        </p:nvSpPr>
        <p:spPr>
          <a:xfrm>
            <a:off x="353367" y="36286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84690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64958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055534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30397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8" name="Прямоугольник 57"/>
          <p:cNvSpPr>
            <a:spLocks noChangeAspect="1"/>
          </p:cNvSpPr>
          <p:nvPr/>
        </p:nvSpPr>
        <p:spPr bwMode="auto">
          <a:xfrm>
            <a:off x="7426800" y="1712699"/>
            <a:ext cx="1717200" cy="171810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7427701" y="0"/>
            <a:ext cx="1716299" cy="17172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319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5239384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5239384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5239384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5239384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5239384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5239384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5239384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4739958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4739958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4739958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39958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739958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9958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39958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1067874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3719046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3719046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3719046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3719046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3719046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3719046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3719046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3219620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219620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219620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219620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3219620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3219620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3219620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9"/>
          </p:nvPr>
        </p:nvSpPr>
        <p:spPr>
          <a:xfrm>
            <a:off x="6728310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80"/>
          </p:nvPr>
        </p:nvSpPr>
        <p:spPr>
          <a:xfrm>
            <a:off x="6728310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81"/>
          </p:nvPr>
        </p:nvSpPr>
        <p:spPr>
          <a:xfrm>
            <a:off x="6728310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82"/>
          </p:nvPr>
        </p:nvSpPr>
        <p:spPr>
          <a:xfrm>
            <a:off x="6728310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83"/>
          </p:nvPr>
        </p:nvSpPr>
        <p:spPr>
          <a:xfrm>
            <a:off x="6728310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84"/>
          </p:nvPr>
        </p:nvSpPr>
        <p:spPr>
          <a:xfrm>
            <a:off x="6728310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85"/>
          </p:nvPr>
        </p:nvSpPr>
        <p:spPr>
          <a:xfrm>
            <a:off x="6728310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6228884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6228884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6228884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228884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228884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6228884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6228884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3542321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615079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9699315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sz="4400" dirty="0"/>
            </a:lvl1pPr>
          </a:lstStyle>
          <a:p>
            <a:pPr lvl="0" algn="ctr"/>
            <a:r>
              <a:rPr lang="ru-RU" dirty="0"/>
              <a:t>03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86198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67053" y="3444258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67055" y="306142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6513017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119088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4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60727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60727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7966141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766654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179297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591940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6004583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7525225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66654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792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919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6004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752522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8094694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9359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23317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0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293591" y="3417713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233171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9359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23317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9359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23317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259080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1180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0986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43104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2682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913225" y="1520917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58775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2540416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2682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913226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877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254041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904459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49911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354012" y="3417713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49911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2089583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208958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3825155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382515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72"/>
          </p:nvPr>
        </p:nvSpPr>
        <p:spPr>
          <a:xfrm>
            <a:off x="5549911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549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4"/>
          </p:nvPr>
        </p:nvSpPr>
        <p:spPr>
          <a:xfrm>
            <a:off x="7296299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7296299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1403377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4572000" cy="34194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6797654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9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721989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660062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3048000" cy="3419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131889"/>
            <a:ext cx="3048000" cy="341947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1131888"/>
            <a:ext cx="3048000" cy="341947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9491565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0"/>
            <a:ext cx="3048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-1"/>
            <a:ext cx="3048000" cy="455136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250634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273618" y="339724"/>
            <a:ext cx="250634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193225" y="339724"/>
            <a:ext cx="2592000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>
                <a:solidFill>
                  <a:schemeClr val="bg1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32044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0"/>
            <a:ext cx="6096000" cy="15271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527173"/>
            <a:ext cx="6096000" cy="151288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3048000" y="3040063"/>
            <a:ext cx="6096000" cy="15113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24853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1144341"/>
            <a:ext cx="4572000" cy="3396756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2576081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60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4736440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042222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67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5364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56394" y="3427146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2542798" y="3420888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4731584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913225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6394" y="3044312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542799" y="3043238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731584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913225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68"/>
          </p:nvPr>
        </p:nvSpPr>
        <p:spPr>
          <a:xfrm>
            <a:off x="4727575" y="339725"/>
            <a:ext cx="4057650" cy="684213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100" b="1">
                <a:solidFill>
                  <a:schemeClr val="tx2"/>
                </a:solidFill>
                <a:latin typeface="+mj-lt"/>
              </a:defRPr>
            </a:lvl4pPr>
            <a:lvl5pPr>
              <a:defRPr sz="105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893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369038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4289"/>
            <a:ext cx="8462137" cy="206889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14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63212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6255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7198" y="3429900"/>
            <a:ext cx="1717201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3429900"/>
            <a:ext cx="17172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34398" y="3429900"/>
            <a:ext cx="1717202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729833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0987" y="120560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0987" y="16878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987" y="2170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987" y="265224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0987" y="31344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0987" y="361666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0987" y="40988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555595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0647164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74167685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1754532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27137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4779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2477911" y="3420994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47791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477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44892027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60208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1774497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194982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1774497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3194982" y="3417713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744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9498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774497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19498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53708658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007740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647048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9869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355951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2447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8506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3434400" y="3425398"/>
            <a:ext cx="1717200" cy="1718102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17200" y="3425398"/>
            <a:ext cx="1717200" cy="1718102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3425398"/>
            <a:ext cx="1717200" cy="1718102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Группа 4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35918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85301858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81503220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9359765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7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2425696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46118168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+ преамбула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339724"/>
            <a:ext cx="5546725" cy="684214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185888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7611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6634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5657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14680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637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12726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4"/>
          </p:nvPr>
        </p:nvSpPr>
        <p:spPr>
          <a:xfrm>
            <a:off x="3717925" y="1131888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45"/>
          </p:nvPr>
        </p:nvSpPr>
        <p:spPr>
          <a:xfrm>
            <a:off x="3717925" y="1622117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46"/>
          </p:nvPr>
        </p:nvSpPr>
        <p:spPr>
          <a:xfrm>
            <a:off x="3717925" y="2112346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47"/>
          </p:nvPr>
        </p:nvSpPr>
        <p:spPr>
          <a:xfrm>
            <a:off x="3717925" y="2602575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48"/>
          </p:nvPr>
        </p:nvSpPr>
        <p:spPr>
          <a:xfrm>
            <a:off x="3717925" y="3092804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49"/>
          </p:nvPr>
        </p:nvSpPr>
        <p:spPr>
          <a:xfrm>
            <a:off x="3717925" y="3583033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50"/>
          </p:nvPr>
        </p:nvSpPr>
        <p:spPr>
          <a:xfrm>
            <a:off x="3717925" y="4073262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1"/>
          </p:nvPr>
        </p:nvSpPr>
        <p:spPr>
          <a:xfrm>
            <a:off x="358775" y="339725"/>
            <a:ext cx="2513965" cy="4211638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499619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220" y="339724"/>
            <a:ext cx="550100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84220" y="121461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4220" y="169558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84220" y="217654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84220" y="265751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84220" y="31384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84220" y="361944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84220" y="410041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3"/>
          </p:nvPr>
        </p:nvSpPr>
        <p:spPr>
          <a:xfrm>
            <a:off x="3843338" y="1131888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4"/>
          </p:nvPr>
        </p:nvSpPr>
        <p:spPr>
          <a:xfrm>
            <a:off x="3843338" y="1612107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5"/>
          </p:nvPr>
        </p:nvSpPr>
        <p:spPr>
          <a:xfrm>
            <a:off x="3843338" y="2092326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6"/>
          </p:nvPr>
        </p:nvSpPr>
        <p:spPr>
          <a:xfrm>
            <a:off x="3843338" y="2572545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7"/>
          </p:nvPr>
        </p:nvSpPr>
        <p:spPr>
          <a:xfrm>
            <a:off x="3843338" y="3052764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8"/>
          </p:nvPr>
        </p:nvSpPr>
        <p:spPr>
          <a:xfrm>
            <a:off x="3843338" y="3532983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9"/>
          </p:nvPr>
        </p:nvSpPr>
        <p:spPr>
          <a:xfrm>
            <a:off x="3843338" y="4017679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620010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554609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5546970" cy="34194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824958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4000500" cy="34194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9528404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339724"/>
            <a:ext cx="549592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288430" y="1131888"/>
            <a:ext cx="5496795" cy="3419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7182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151047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954275"/>
            <a:ext cx="8462137" cy="116348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3599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27197" y="0"/>
            <a:ext cx="1713601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pic>
        <p:nvPicPr>
          <p:cNvPr id="57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4820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текс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4784725" y="1131888"/>
            <a:ext cx="4000500" cy="3419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483007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8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39174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73841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6263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32951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20598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5548540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0996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6305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3740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77569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789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01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4705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1949554"/>
            <a:ext cx="8462137" cy="122651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pic>
        <p:nvPicPr>
          <p:cNvPr id="57" name="Picture 29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/>
        </p:nvGrpSpPr>
        <p:grpSpPr>
          <a:xfrm>
            <a:off x="3423594" y="0"/>
            <a:ext cx="1717200" cy="1718102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717200" y="0"/>
            <a:ext cx="1717200" cy="1718102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0" y="0"/>
            <a:ext cx="1717200" cy="1718102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Группа 4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9184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0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589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2187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5071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7306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935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68083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119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3905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8127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1002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7079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2590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0880" y="347883"/>
            <a:ext cx="555434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91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429495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666273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447133"/>
            <a:ext cx="586676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90945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524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1917" y="347883"/>
            <a:ext cx="4030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60631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9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201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050654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1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8775" y="347883"/>
            <a:ext cx="4035425" cy="6731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709185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5" y="1203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" y="1203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99029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уллиты с фоном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3048000" cy="3419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131889"/>
            <a:ext cx="3048000" cy="341947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1131888"/>
            <a:ext cx="3048000" cy="341947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65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57279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936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837898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chemeClr val="tx2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/>
        </p:nvSpPr>
        <p:spPr>
          <a:xfrm>
            <a:off x="1965288" y="427329"/>
            <a:ext cx="1548000" cy="162176"/>
          </a:xfrm>
          <a:prstGeom prst="rect">
            <a:avLst/>
          </a:prstGeom>
        </p:spPr>
        <p:txBody>
          <a:bodyPr vert="horz" wrap="square" lIns="0" tIns="7509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76" defTabSz="914400">
              <a:spcBef>
                <a:spcPts val="59"/>
              </a:spcBef>
            </a:pPr>
            <a:r>
              <a:rPr lang="ru-RU" sz="1182" kern="0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lang="ru-RU" sz="1182" kern="0" spc="7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lang="ru-RU" sz="1182" kern="0" spc="9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spc="-5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lang="ru-RU" sz="1182" kern="0" dirty="0"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/>
        </p:nvSpPr>
        <p:spPr>
          <a:xfrm>
            <a:off x="358775" y="367065"/>
            <a:ext cx="1156927" cy="21833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573601" y="2573100"/>
            <a:ext cx="2570399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881506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237525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6573598" cy="5144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/>
        </p:nvSpPr>
        <p:spPr>
          <a:xfrm>
            <a:off x="1965288" y="427329"/>
            <a:ext cx="1548000" cy="162176"/>
          </a:xfrm>
          <a:prstGeom prst="rect">
            <a:avLst/>
          </a:prstGeom>
        </p:spPr>
        <p:txBody>
          <a:bodyPr vert="horz" wrap="square" lIns="0" tIns="7509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76" defTabSz="914400">
              <a:spcBef>
                <a:spcPts val="59"/>
              </a:spcBef>
            </a:pPr>
            <a:r>
              <a:rPr lang="ru-RU" sz="1182" kern="0" dirty="0">
                <a:solidFill>
                  <a:schemeClr val="bg1"/>
                </a:solidFill>
                <a:latin typeface="+mn-lt"/>
                <a:cs typeface="Roboto"/>
              </a:rPr>
              <a:t>Партнеры</a:t>
            </a:r>
            <a:r>
              <a:rPr lang="ru-RU" sz="1182" kern="0" spc="7" dirty="0">
                <a:solidFill>
                  <a:schemeClr val="bg1"/>
                </a:solidFill>
                <a:latin typeface="+mn-lt"/>
                <a:cs typeface="Roboto"/>
              </a:rPr>
              <a:t> </a:t>
            </a:r>
            <a:r>
              <a:rPr lang="ru-RU" sz="1182" kern="0" dirty="0">
                <a:solidFill>
                  <a:schemeClr val="bg1"/>
                </a:solidFill>
                <a:latin typeface="+mn-lt"/>
                <a:cs typeface="Roboto"/>
              </a:rPr>
              <a:t>для</a:t>
            </a:r>
            <a:r>
              <a:rPr lang="ru-RU" sz="1182" kern="0" spc="9" dirty="0">
                <a:solidFill>
                  <a:schemeClr val="bg1"/>
                </a:solidFill>
                <a:latin typeface="+mn-lt"/>
                <a:cs typeface="Roboto"/>
              </a:rPr>
              <a:t> </a:t>
            </a:r>
            <a:r>
              <a:rPr lang="ru-RU" sz="1182" kern="0" spc="-5" dirty="0">
                <a:solidFill>
                  <a:schemeClr val="bg1"/>
                </a:solidFill>
                <a:latin typeface="+mn-lt"/>
                <a:cs typeface="Roboto"/>
              </a:rPr>
              <a:t>роста</a:t>
            </a:r>
            <a:endParaRPr lang="ru-RU" sz="1182" kern="0"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/>
        </p:nvSpPr>
        <p:spPr>
          <a:xfrm>
            <a:off x="358775" y="367065"/>
            <a:ext cx="1156927" cy="21833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573601" y="2573100"/>
            <a:ext cx="2570399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40138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340939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6573598" cy="5144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/>
        </p:nvSpPr>
        <p:spPr>
          <a:xfrm>
            <a:off x="1965288" y="427329"/>
            <a:ext cx="1548000" cy="162176"/>
          </a:xfrm>
          <a:prstGeom prst="rect">
            <a:avLst/>
          </a:prstGeom>
        </p:spPr>
        <p:txBody>
          <a:bodyPr vert="horz" wrap="square" lIns="0" tIns="7509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76" defTabSz="914400">
              <a:spcBef>
                <a:spcPts val="59"/>
              </a:spcBef>
            </a:pPr>
            <a:r>
              <a:rPr lang="ru-RU" sz="1182" kern="0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lang="ru-RU" sz="1182" kern="0" spc="7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lang="ru-RU" sz="1182" kern="0" spc="9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spc="-5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lang="ru-RU" sz="1182" kern="0" dirty="0"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/>
        </p:nvSpPr>
        <p:spPr>
          <a:xfrm>
            <a:off x="358775" y="367065"/>
            <a:ext cx="1156927" cy="21833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573601" y="2573100"/>
            <a:ext cx="2570399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208473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25408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419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279043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312376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052933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chemeClr val="tx2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710823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2470548"/>
            <a:ext cx="5879250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Рисунок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234521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190000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64" name="object 12"/>
          <p:cNvSpPr/>
          <p:nvPr/>
        </p:nvSpPr>
        <p:spPr>
          <a:xfrm>
            <a:off x="476688" y="4535553"/>
            <a:ext cx="1378146" cy="260207"/>
          </a:xfrm>
          <a:custGeom>
            <a:avLst/>
            <a:gdLst/>
            <a:ahLst/>
            <a:cxnLst/>
            <a:rect l="l" t="t" r="r" b="b"/>
            <a:pathLst>
              <a:path w="3030220" h="572134">
                <a:moveTo>
                  <a:pt x="586587" y="71323"/>
                </a:moveTo>
                <a:lnTo>
                  <a:pt x="583882" y="49517"/>
                </a:lnTo>
                <a:lnTo>
                  <a:pt x="572173" y="26187"/>
                </a:lnTo>
                <a:lnTo>
                  <a:pt x="550849" y="7594"/>
                </a:lnTo>
                <a:lnTo>
                  <a:pt x="519328" y="0"/>
                </a:lnTo>
                <a:lnTo>
                  <a:pt x="113550" y="101"/>
                </a:lnTo>
                <a:lnTo>
                  <a:pt x="58267" y="20739"/>
                </a:lnTo>
                <a:lnTo>
                  <a:pt x="37490" y="65227"/>
                </a:lnTo>
                <a:lnTo>
                  <a:pt x="0" y="495071"/>
                </a:lnTo>
                <a:lnTo>
                  <a:pt x="2565" y="522262"/>
                </a:lnTo>
                <a:lnTo>
                  <a:pt x="15036" y="546963"/>
                </a:lnTo>
                <a:lnTo>
                  <a:pt x="36626" y="564908"/>
                </a:lnTo>
                <a:lnTo>
                  <a:pt x="66624" y="571842"/>
                </a:lnTo>
                <a:lnTo>
                  <a:pt x="469963" y="571842"/>
                </a:lnTo>
                <a:lnTo>
                  <a:pt x="527723" y="552221"/>
                </a:lnTo>
                <a:lnTo>
                  <a:pt x="548779" y="499859"/>
                </a:lnTo>
                <a:lnTo>
                  <a:pt x="552424" y="459994"/>
                </a:lnTo>
                <a:lnTo>
                  <a:pt x="564769" y="315506"/>
                </a:lnTo>
                <a:lnTo>
                  <a:pt x="320941" y="315506"/>
                </a:lnTo>
                <a:lnTo>
                  <a:pt x="310400" y="437730"/>
                </a:lnTo>
                <a:lnTo>
                  <a:pt x="248704" y="437730"/>
                </a:lnTo>
                <a:lnTo>
                  <a:pt x="275361" y="134200"/>
                </a:lnTo>
                <a:lnTo>
                  <a:pt x="336981" y="134200"/>
                </a:lnTo>
                <a:lnTo>
                  <a:pt x="327215" y="247764"/>
                </a:lnTo>
                <a:lnTo>
                  <a:pt x="570992" y="247764"/>
                </a:lnTo>
                <a:lnTo>
                  <a:pt x="586587" y="71323"/>
                </a:lnTo>
                <a:close/>
              </a:path>
              <a:path w="3030220" h="572134">
                <a:moveTo>
                  <a:pt x="1203756" y="12"/>
                </a:moveTo>
                <a:lnTo>
                  <a:pt x="1012317" y="114"/>
                </a:lnTo>
                <a:lnTo>
                  <a:pt x="966266" y="17932"/>
                </a:lnTo>
                <a:lnTo>
                  <a:pt x="931164" y="98285"/>
                </a:lnTo>
                <a:lnTo>
                  <a:pt x="867625" y="296252"/>
                </a:lnTo>
                <a:lnTo>
                  <a:pt x="899160" y="114"/>
                </a:lnTo>
                <a:lnTo>
                  <a:pt x="655510" y="12"/>
                </a:lnTo>
                <a:lnTo>
                  <a:pt x="604405" y="571855"/>
                </a:lnTo>
                <a:lnTo>
                  <a:pt x="788123" y="571855"/>
                </a:lnTo>
                <a:lnTo>
                  <a:pt x="837285" y="556158"/>
                </a:lnTo>
                <a:lnTo>
                  <a:pt x="934453" y="312801"/>
                </a:lnTo>
                <a:lnTo>
                  <a:pt x="909624" y="571855"/>
                </a:lnTo>
                <a:lnTo>
                  <a:pt x="1153515" y="571855"/>
                </a:lnTo>
                <a:lnTo>
                  <a:pt x="1203756" y="12"/>
                </a:lnTo>
                <a:close/>
              </a:path>
              <a:path w="3030220" h="572134">
                <a:moveTo>
                  <a:pt x="1815058" y="25"/>
                </a:moveTo>
                <a:lnTo>
                  <a:pt x="1265847" y="25"/>
                </a:lnTo>
                <a:lnTo>
                  <a:pt x="1215809" y="571792"/>
                </a:lnTo>
                <a:lnTo>
                  <a:pt x="1307376" y="571792"/>
                </a:lnTo>
                <a:lnTo>
                  <a:pt x="1702358" y="571792"/>
                </a:lnTo>
                <a:lnTo>
                  <a:pt x="1746643" y="556691"/>
                </a:lnTo>
                <a:lnTo>
                  <a:pt x="1771091" y="505726"/>
                </a:lnTo>
                <a:lnTo>
                  <a:pt x="1775828" y="452970"/>
                </a:lnTo>
                <a:lnTo>
                  <a:pt x="1788426" y="311061"/>
                </a:lnTo>
                <a:lnTo>
                  <a:pt x="1792185" y="268998"/>
                </a:lnTo>
                <a:lnTo>
                  <a:pt x="1789341" y="239585"/>
                </a:lnTo>
                <a:lnTo>
                  <a:pt x="1775777" y="215087"/>
                </a:lnTo>
                <a:lnTo>
                  <a:pt x="1751926" y="198335"/>
                </a:lnTo>
                <a:lnTo>
                  <a:pt x="1718233" y="192125"/>
                </a:lnTo>
                <a:lnTo>
                  <a:pt x="1544650" y="192125"/>
                </a:lnTo>
                <a:lnTo>
                  <a:pt x="1544650" y="311061"/>
                </a:lnTo>
                <a:lnTo>
                  <a:pt x="1532229" y="452970"/>
                </a:lnTo>
                <a:lnTo>
                  <a:pt x="1469923" y="452970"/>
                </a:lnTo>
                <a:lnTo>
                  <a:pt x="1482369" y="311061"/>
                </a:lnTo>
                <a:lnTo>
                  <a:pt x="1544650" y="311061"/>
                </a:lnTo>
                <a:lnTo>
                  <a:pt x="1544650" y="192125"/>
                </a:lnTo>
                <a:lnTo>
                  <a:pt x="1492821" y="192125"/>
                </a:lnTo>
                <a:lnTo>
                  <a:pt x="1497888" y="134137"/>
                </a:lnTo>
                <a:lnTo>
                  <a:pt x="1803234" y="134137"/>
                </a:lnTo>
                <a:lnTo>
                  <a:pt x="1815058" y="25"/>
                </a:lnTo>
                <a:close/>
              </a:path>
              <a:path w="3030220" h="572134">
                <a:moveTo>
                  <a:pt x="2426043" y="101"/>
                </a:moveTo>
                <a:lnTo>
                  <a:pt x="2182241" y="101"/>
                </a:lnTo>
                <a:lnTo>
                  <a:pt x="2159444" y="260807"/>
                </a:lnTo>
                <a:lnTo>
                  <a:pt x="2097646" y="260807"/>
                </a:lnTo>
                <a:lnTo>
                  <a:pt x="2120493" y="101"/>
                </a:lnTo>
                <a:lnTo>
                  <a:pt x="1876653" y="101"/>
                </a:lnTo>
                <a:lnTo>
                  <a:pt x="1850859" y="302818"/>
                </a:lnTo>
                <a:lnTo>
                  <a:pt x="1852777" y="328256"/>
                </a:lnTo>
                <a:lnTo>
                  <a:pt x="1863979" y="353225"/>
                </a:lnTo>
                <a:lnTo>
                  <a:pt x="1885873" y="372224"/>
                </a:lnTo>
                <a:lnTo>
                  <a:pt x="1919871" y="379780"/>
                </a:lnTo>
                <a:lnTo>
                  <a:pt x="2148954" y="379780"/>
                </a:lnTo>
                <a:lnTo>
                  <a:pt x="2144001" y="437794"/>
                </a:lnTo>
                <a:lnTo>
                  <a:pt x="1838960" y="437794"/>
                </a:lnTo>
                <a:lnTo>
                  <a:pt x="1827225" y="571881"/>
                </a:lnTo>
                <a:lnTo>
                  <a:pt x="2312416" y="571881"/>
                </a:lnTo>
                <a:lnTo>
                  <a:pt x="2336444" y="567817"/>
                </a:lnTo>
                <a:lnTo>
                  <a:pt x="2357602" y="555421"/>
                </a:lnTo>
                <a:lnTo>
                  <a:pt x="2373401" y="534428"/>
                </a:lnTo>
                <a:lnTo>
                  <a:pt x="2381351" y="504583"/>
                </a:lnTo>
                <a:lnTo>
                  <a:pt x="2426043" y="101"/>
                </a:lnTo>
                <a:close/>
              </a:path>
              <a:path w="3030220" h="572134">
                <a:moveTo>
                  <a:pt x="3030105" y="69596"/>
                </a:moveTo>
                <a:lnTo>
                  <a:pt x="3025876" y="40906"/>
                </a:lnTo>
                <a:lnTo>
                  <a:pt x="3010598" y="19011"/>
                </a:lnTo>
                <a:lnTo>
                  <a:pt x="2986963" y="5029"/>
                </a:lnTo>
                <a:lnTo>
                  <a:pt x="2957665" y="101"/>
                </a:lnTo>
                <a:lnTo>
                  <a:pt x="2780601" y="101"/>
                </a:lnTo>
                <a:lnTo>
                  <a:pt x="2780601" y="134239"/>
                </a:lnTo>
                <a:lnTo>
                  <a:pt x="2768155" y="276047"/>
                </a:lnTo>
                <a:lnTo>
                  <a:pt x="2707144" y="276047"/>
                </a:lnTo>
                <a:lnTo>
                  <a:pt x="2719527" y="134239"/>
                </a:lnTo>
                <a:lnTo>
                  <a:pt x="2780601" y="134239"/>
                </a:lnTo>
                <a:lnTo>
                  <a:pt x="2780601" y="101"/>
                </a:lnTo>
                <a:lnTo>
                  <a:pt x="2487434" y="101"/>
                </a:lnTo>
                <a:lnTo>
                  <a:pt x="2437447" y="571830"/>
                </a:lnTo>
                <a:lnTo>
                  <a:pt x="2681236" y="571830"/>
                </a:lnTo>
                <a:lnTo>
                  <a:pt x="2696641" y="394868"/>
                </a:lnTo>
                <a:lnTo>
                  <a:pt x="2783967" y="394868"/>
                </a:lnTo>
                <a:lnTo>
                  <a:pt x="2767698" y="394970"/>
                </a:lnTo>
                <a:lnTo>
                  <a:pt x="2933573" y="394970"/>
                </a:lnTo>
                <a:lnTo>
                  <a:pt x="2984665" y="378129"/>
                </a:lnTo>
                <a:lnTo>
                  <a:pt x="3007741" y="324523"/>
                </a:lnTo>
                <a:lnTo>
                  <a:pt x="3012071" y="276047"/>
                </a:lnTo>
                <a:lnTo>
                  <a:pt x="3015983" y="232117"/>
                </a:lnTo>
                <a:lnTo>
                  <a:pt x="3022142" y="162166"/>
                </a:lnTo>
                <a:lnTo>
                  <a:pt x="3024581" y="134239"/>
                </a:lnTo>
                <a:lnTo>
                  <a:pt x="3027426" y="101663"/>
                </a:lnTo>
                <a:lnTo>
                  <a:pt x="3030105" y="69596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3"/>
          <p:cNvSpPr txBox="1"/>
          <p:nvPr/>
        </p:nvSpPr>
        <p:spPr>
          <a:xfrm>
            <a:off x="2241063" y="4621554"/>
            <a:ext cx="177524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73"/>
              </a:lnSpc>
            </a:pP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sz="1433" spc="7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sz="1433" spc="11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spc="-5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sz="1433" dirty="0">
              <a:latin typeface="+mn-lt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7544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593709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61257"/>
            <a:ext cx="8462137" cy="210192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320" y="470535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264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940504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41904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279043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312376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052933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710823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2470548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Рисунок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234521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190000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64" name="object 12"/>
          <p:cNvSpPr/>
          <p:nvPr/>
        </p:nvSpPr>
        <p:spPr>
          <a:xfrm>
            <a:off x="476688" y="4535553"/>
            <a:ext cx="1378146" cy="260207"/>
          </a:xfrm>
          <a:custGeom>
            <a:avLst/>
            <a:gdLst/>
            <a:ahLst/>
            <a:cxnLst/>
            <a:rect l="l" t="t" r="r" b="b"/>
            <a:pathLst>
              <a:path w="3030220" h="572134">
                <a:moveTo>
                  <a:pt x="586587" y="71323"/>
                </a:moveTo>
                <a:lnTo>
                  <a:pt x="583882" y="49517"/>
                </a:lnTo>
                <a:lnTo>
                  <a:pt x="572173" y="26187"/>
                </a:lnTo>
                <a:lnTo>
                  <a:pt x="550849" y="7594"/>
                </a:lnTo>
                <a:lnTo>
                  <a:pt x="519328" y="0"/>
                </a:lnTo>
                <a:lnTo>
                  <a:pt x="113550" y="101"/>
                </a:lnTo>
                <a:lnTo>
                  <a:pt x="58267" y="20739"/>
                </a:lnTo>
                <a:lnTo>
                  <a:pt x="37490" y="65227"/>
                </a:lnTo>
                <a:lnTo>
                  <a:pt x="0" y="495071"/>
                </a:lnTo>
                <a:lnTo>
                  <a:pt x="2565" y="522262"/>
                </a:lnTo>
                <a:lnTo>
                  <a:pt x="15036" y="546963"/>
                </a:lnTo>
                <a:lnTo>
                  <a:pt x="36626" y="564908"/>
                </a:lnTo>
                <a:lnTo>
                  <a:pt x="66624" y="571842"/>
                </a:lnTo>
                <a:lnTo>
                  <a:pt x="469963" y="571842"/>
                </a:lnTo>
                <a:lnTo>
                  <a:pt x="527723" y="552221"/>
                </a:lnTo>
                <a:lnTo>
                  <a:pt x="548779" y="499859"/>
                </a:lnTo>
                <a:lnTo>
                  <a:pt x="552424" y="459994"/>
                </a:lnTo>
                <a:lnTo>
                  <a:pt x="564769" y="315506"/>
                </a:lnTo>
                <a:lnTo>
                  <a:pt x="320941" y="315506"/>
                </a:lnTo>
                <a:lnTo>
                  <a:pt x="310400" y="437730"/>
                </a:lnTo>
                <a:lnTo>
                  <a:pt x="248704" y="437730"/>
                </a:lnTo>
                <a:lnTo>
                  <a:pt x="275361" y="134200"/>
                </a:lnTo>
                <a:lnTo>
                  <a:pt x="336981" y="134200"/>
                </a:lnTo>
                <a:lnTo>
                  <a:pt x="327215" y="247764"/>
                </a:lnTo>
                <a:lnTo>
                  <a:pt x="570992" y="247764"/>
                </a:lnTo>
                <a:lnTo>
                  <a:pt x="586587" y="71323"/>
                </a:lnTo>
                <a:close/>
              </a:path>
              <a:path w="3030220" h="572134">
                <a:moveTo>
                  <a:pt x="1203756" y="12"/>
                </a:moveTo>
                <a:lnTo>
                  <a:pt x="1012317" y="114"/>
                </a:lnTo>
                <a:lnTo>
                  <a:pt x="966266" y="17932"/>
                </a:lnTo>
                <a:lnTo>
                  <a:pt x="931164" y="98285"/>
                </a:lnTo>
                <a:lnTo>
                  <a:pt x="867625" y="296252"/>
                </a:lnTo>
                <a:lnTo>
                  <a:pt x="899160" y="114"/>
                </a:lnTo>
                <a:lnTo>
                  <a:pt x="655510" y="12"/>
                </a:lnTo>
                <a:lnTo>
                  <a:pt x="604405" y="571855"/>
                </a:lnTo>
                <a:lnTo>
                  <a:pt x="788123" y="571855"/>
                </a:lnTo>
                <a:lnTo>
                  <a:pt x="837285" y="556158"/>
                </a:lnTo>
                <a:lnTo>
                  <a:pt x="934453" y="312801"/>
                </a:lnTo>
                <a:lnTo>
                  <a:pt x="909624" y="571855"/>
                </a:lnTo>
                <a:lnTo>
                  <a:pt x="1153515" y="571855"/>
                </a:lnTo>
                <a:lnTo>
                  <a:pt x="1203756" y="12"/>
                </a:lnTo>
                <a:close/>
              </a:path>
              <a:path w="3030220" h="572134">
                <a:moveTo>
                  <a:pt x="1815058" y="25"/>
                </a:moveTo>
                <a:lnTo>
                  <a:pt x="1265847" y="25"/>
                </a:lnTo>
                <a:lnTo>
                  <a:pt x="1215809" y="571792"/>
                </a:lnTo>
                <a:lnTo>
                  <a:pt x="1307376" y="571792"/>
                </a:lnTo>
                <a:lnTo>
                  <a:pt x="1702358" y="571792"/>
                </a:lnTo>
                <a:lnTo>
                  <a:pt x="1746643" y="556691"/>
                </a:lnTo>
                <a:lnTo>
                  <a:pt x="1771091" y="505726"/>
                </a:lnTo>
                <a:lnTo>
                  <a:pt x="1775828" y="452970"/>
                </a:lnTo>
                <a:lnTo>
                  <a:pt x="1788426" y="311061"/>
                </a:lnTo>
                <a:lnTo>
                  <a:pt x="1792185" y="268998"/>
                </a:lnTo>
                <a:lnTo>
                  <a:pt x="1789341" y="239585"/>
                </a:lnTo>
                <a:lnTo>
                  <a:pt x="1775777" y="215087"/>
                </a:lnTo>
                <a:lnTo>
                  <a:pt x="1751926" y="198335"/>
                </a:lnTo>
                <a:lnTo>
                  <a:pt x="1718233" y="192125"/>
                </a:lnTo>
                <a:lnTo>
                  <a:pt x="1544650" y="192125"/>
                </a:lnTo>
                <a:lnTo>
                  <a:pt x="1544650" y="311061"/>
                </a:lnTo>
                <a:lnTo>
                  <a:pt x="1532229" y="452970"/>
                </a:lnTo>
                <a:lnTo>
                  <a:pt x="1469923" y="452970"/>
                </a:lnTo>
                <a:lnTo>
                  <a:pt x="1482369" y="311061"/>
                </a:lnTo>
                <a:lnTo>
                  <a:pt x="1544650" y="311061"/>
                </a:lnTo>
                <a:lnTo>
                  <a:pt x="1544650" y="192125"/>
                </a:lnTo>
                <a:lnTo>
                  <a:pt x="1492821" y="192125"/>
                </a:lnTo>
                <a:lnTo>
                  <a:pt x="1497888" y="134137"/>
                </a:lnTo>
                <a:lnTo>
                  <a:pt x="1803234" y="134137"/>
                </a:lnTo>
                <a:lnTo>
                  <a:pt x="1815058" y="25"/>
                </a:lnTo>
                <a:close/>
              </a:path>
              <a:path w="3030220" h="572134">
                <a:moveTo>
                  <a:pt x="2426043" y="101"/>
                </a:moveTo>
                <a:lnTo>
                  <a:pt x="2182241" y="101"/>
                </a:lnTo>
                <a:lnTo>
                  <a:pt x="2159444" y="260807"/>
                </a:lnTo>
                <a:lnTo>
                  <a:pt x="2097646" y="260807"/>
                </a:lnTo>
                <a:lnTo>
                  <a:pt x="2120493" y="101"/>
                </a:lnTo>
                <a:lnTo>
                  <a:pt x="1876653" y="101"/>
                </a:lnTo>
                <a:lnTo>
                  <a:pt x="1850859" y="302818"/>
                </a:lnTo>
                <a:lnTo>
                  <a:pt x="1852777" y="328256"/>
                </a:lnTo>
                <a:lnTo>
                  <a:pt x="1863979" y="353225"/>
                </a:lnTo>
                <a:lnTo>
                  <a:pt x="1885873" y="372224"/>
                </a:lnTo>
                <a:lnTo>
                  <a:pt x="1919871" y="379780"/>
                </a:lnTo>
                <a:lnTo>
                  <a:pt x="2148954" y="379780"/>
                </a:lnTo>
                <a:lnTo>
                  <a:pt x="2144001" y="437794"/>
                </a:lnTo>
                <a:lnTo>
                  <a:pt x="1838960" y="437794"/>
                </a:lnTo>
                <a:lnTo>
                  <a:pt x="1827225" y="571881"/>
                </a:lnTo>
                <a:lnTo>
                  <a:pt x="2312416" y="571881"/>
                </a:lnTo>
                <a:lnTo>
                  <a:pt x="2336444" y="567817"/>
                </a:lnTo>
                <a:lnTo>
                  <a:pt x="2357602" y="555421"/>
                </a:lnTo>
                <a:lnTo>
                  <a:pt x="2373401" y="534428"/>
                </a:lnTo>
                <a:lnTo>
                  <a:pt x="2381351" y="504583"/>
                </a:lnTo>
                <a:lnTo>
                  <a:pt x="2426043" y="101"/>
                </a:lnTo>
                <a:close/>
              </a:path>
              <a:path w="3030220" h="572134">
                <a:moveTo>
                  <a:pt x="3030105" y="69596"/>
                </a:moveTo>
                <a:lnTo>
                  <a:pt x="3025876" y="40906"/>
                </a:lnTo>
                <a:lnTo>
                  <a:pt x="3010598" y="19011"/>
                </a:lnTo>
                <a:lnTo>
                  <a:pt x="2986963" y="5029"/>
                </a:lnTo>
                <a:lnTo>
                  <a:pt x="2957665" y="101"/>
                </a:lnTo>
                <a:lnTo>
                  <a:pt x="2780601" y="101"/>
                </a:lnTo>
                <a:lnTo>
                  <a:pt x="2780601" y="134239"/>
                </a:lnTo>
                <a:lnTo>
                  <a:pt x="2768155" y="276047"/>
                </a:lnTo>
                <a:lnTo>
                  <a:pt x="2707144" y="276047"/>
                </a:lnTo>
                <a:lnTo>
                  <a:pt x="2719527" y="134239"/>
                </a:lnTo>
                <a:lnTo>
                  <a:pt x="2780601" y="134239"/>
                </a:lnTo>
                <a:lnTo>
                  <a:pt x="2780601" y="101"/>
                </a:lnTo>
                <a:lnTo>
                  <a:pt x="2487434" y="101"/>
                </a:lnTo>
                <a:lnTo>
                  <a:pt x="2437447" y="571830"/>
                </a:lnTo>
                <a:lnTo>
                  <a:pt x="2681236" y="571830"/>
                </a:lnTo>
                <a:lnTo>
                  <a:pt x="2696641" y="394868"/>
                </a:lnTo>
                <a:lnTo>
                  <a:pt x="2783967" y="394868"/>
                </a:lnTo>
                <a:lnTo>
                  <a:pt x="2767698" y="394970"/>
                </a:lnTo>
                <a:lnTo>
                  <a:pt x="2933573" y="394970"/>
                </a:lnTo>
                <a:lnTo>
                  <a:pt x="2984665" y="378129"/>
                </a:lnTo>
                <a:lnTo>
                  <a:pt x="3007741" y="324523"/>
                </a:lnTo>
                <a:lnTo>
                  <a:pt x="3012071" y="276047"/>
                </a:lnTo>
                <a:lnTo>
                  <a:pt x="3015983" y="232117"/>
                </a:lnTo>
                <a:lnTo>
                  <a:pt x="3022142" y="162166"/>
                </a:lnTo>
                <a:lnTo>
                  <a:pt x="3024581" y="134239"/>
                </a:lnTo>
                <a:lnTo>
                  <a:pt x="3027426" y="101663"/>
                </a:lnTo>
                <a:lnTo>
                  <a:pt x="3030105" y="69596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3"/>
          <p:cNvSpPr txBox="1"/>
          <p:nvPr/>
        </p:nvSpPr>
        <p:spPr>
          <a:xfrm>
            <a:off x="2241063" y="4621554"/>
            <a:ext cx="177524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73"/>
              </a:lnSpc>
            </a:pP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sz="1433" spc="7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sz="1433" spc="11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spc="-5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sz="1433" dirty="0">
              <a:latin typeface="+mn-lt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8423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2073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71" y="296595"/>
            <a:ext cx="6881248" cy="682940"/>
          </a:xfrm>
        </p:spPr>
        <p:txBody>
          <a:bodyPr vert="horz"/>
          <a:lstStyle>
            <a:lvl1pPr>
              <a:lnSpc>
                <a:spcPct val="85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426798" y="1713150"/>
            <a:ext cx="1716299" cy="17172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7426798" y="3426300"/>
            <a:ext cx="1717202" cy="1717200"/>
            <a:chOff x="8230698" y="2542004"/>
            <a:chExt cx="1116001" cy="1116000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 bwMode="auto">
            <a:xfrm>
              <a:off x="8230698" y="2542004"/>
              <a:ext cx="1116001" cy="1116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олилиния 11"/>
            <p:cNvSpPr>
              <a:spLocks noChangeAspect="1"/>
            </p:cNvSpPr>
            <p:nvPr/>
          </p:nvSpPr>
          <p:spPr bwMode="auto">
            <a:xfrm>
              <a:off x="8614859" y="2885944"/>
              <a:ext cx="410362" cy="409942"/>
            </a:xfrm>
            <a:custGeom>
              <a:avLst/>
              <a:gdLst>
                <a:gd name="connsiteX0" fmla="*/ 324001 w 410362"/>
                <a:gd name="connsiteY0" fmla="*/ 0 h 409942"/>
                <a:gd name="connsiteX1" fmla="*/ 389299 w 410362"/>
                <a:gd name="connsiteY1" fmla="*/ 6583 h 409942"/>
                <a:gd name="connsiteX2" fmla="*/ 400493 w 410362"/>
                <a:gd name="connsiteY2" fmla="*/ 10058 h 409942"/>
                <a:gd name="connsiteX3" fmla="*/ 403779 w 410362"/>
                <a:gd name="connsiteY3" fmla="*/ 20645 h 409942"/>
                <a:gd name="connsiteX4" fmla="*/ 410362 w 410362"/>
                <a:gd name="connsiteY4" fmla="*/ 85942 h 409942"/>
                <a:gd name="connsiteX5" fmla="*/ 86361 w 410362"/>
                <a:gd name="connsiteY5" fmla="*/ 409942 h 409942"/>
                <a:gd name="connsiteX6" fmla="*/ 21063 w 410362"/>
                <a:gd name="connsiteY6" fmla="*/ 403359 h 409942"/>
                <a:gd name="connsiteX7" fmla="*/ 9869 w 410362"/>
                <a:gd name="connsiteY7" fmla="*/ 399884 h 409942"/>
                <a:gd name="connsiteX8" fmla="*/ 6583 w 410362"/>
                <a:gd name="connsiteY8" fmla="*/ 389297 h 409942"/>
                <a:gd name="connsiteX9" fmla="*/ 0 w 410362"/>
                <a:gd name="connsiteY9" fmla="*/ 324000 h 409942"/>
                <a:gd name="connsiteX10" fmla="*/ 324001 w 410362"/>
                <a:gd name="connsiteY10" fmla="*/ 0 h 4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62" h="409942">
                  <a:moveTo>
                    <a:pt x="324001" y="0"/>
                  </a:moveTo>
                  <a:cubicBezTo>
                    <a:pt x="346369" y="0"/>
                    <a:pt x="368207" y="2267"/>
                    <a:pt x="389299" y="6583"/>
                  </a:cubicBezTo>
                  <a:lnTo>
                    <a:pt x="400493" y="10058"/>
                  </a:lnTo>
                  <a:lnTo>
                    <a:pt x="403779" y="20645"/>
                  </a:lnTo>
                  <a:cubicBezTo>
                    <a:pt x="408095" y="41737"/>
                    <a:pt x="410362" y="63575"/>
                    <a:pt x="410362" y="85942"/>
                  </a:cubicBezTo>
                  <a:cubicBezTo>
                    <a:pt x="410362" y="264882"/>
                    <a:pt x="265302" y="409942"/>
                    <a:pt x="86361" y="409942"/>
                  </a:cubicBezTo>
                  <a:cubicBezTo>
                    <a:pt x="63993" y="409942"/>
                    <a:pt x="42155" y="407676"/>
                    <a:pt x="21063" y="403359"/>
                  </a:cubicBezTo>
                  <a:lnTo>
                    <a:pt x="9869" y="399884"/>
                  </a:lnTo>
                  <a:lnTo>
                    <a:pt x="6583" y="389297"/>
                  </a:lnTo>
                  <a:cubicBezTo>
                    <a:pt x="2267" y="368206"/>
                    <a:pt x="0" y="346368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олилиния 12"/>
            <p:cNvSpPr>
              <a:spLocks noChangeAspect="1"/>
            </p:cNvSpPr>
            <p:nvPr/>
          </p:nvSpPr>
          <p:spPr bwMode="auto">
            <a:xfrm>
              <a:off x="8377219" y="2647886"/>
              <a:ext cx="638133" cy="637942"/>
            </a:xfrm>
            <a:custGeom>
              <a:avLst/>
              <a:gdLst>
                <a:gd name="connsiteX0" fmla="*/ 324001 w 638133"/>
                <a:gd name="connsiteY0" fmla="*/ 0 h 637942"/>
                <a:gd name="connsiteX1" fmla="*/ 622540 w 638133"/>
                <a:gd name="connsiteY1" fmla="*/ 197885 h 637942"/>
                <a:gd name="connsiteX2" fmla="*/ 638133 w 638133"/>
                <a:gd name="connsiteY2" fmla="*/ 248116 h 637942"/>
                <a:gd name="connsiteX3" fmla="*/ 626939 w 638133"/>
                <a:gd name="connsiteY3" fmla="*/ 244641 h 637942"/>
                <a:gd name="connsiteX4" fmla="*/ 561641 w 638133"/>
                <a:gd name="connsiteY4" fmla="*/ 238058 h 637942"/>
                <a:gd name="connsiteX5" fmla="*/ 237640 w 638133"/>
                <a:gd name="connsiteY5" fmla="*/ 562058 h 637942"/>
                <a:gd name="connsiteX6" fmla="*/ 244223 w 638133"/>
                <a:gd name="connsiteY6" fmla="*/ 627355 h 637942"/>
                <a:gd name="connsiteX7" fmla="*/ 247509 w 638133"/>
                <a:gd name="connsiteY7" fmla="*/ 637942 h 637942"/>
                <a:gd name="connsiteX8" fmla="*/ 197885 w 638133"/>
                <a:gd name="connsiteY8" fmla="*/ 622538 h 637942"/>
                <a:gd name="connsiteX9" fmla="*/ 0 w 638133"/>
                <a:gd name="connsiteY9" fmla="*/ 324000 h 637942"/>
                <a:gd name="connsiteX10" fmla="*/ 324001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24001" y="0"/>
                  </a:moveTo>
                  <a:cubicBezTo>
                    <a:pt x="458207" y="0"/>
                    <a:pt x="573354" y="81596"/>
                    <a:pt x="622540" y="197885"/>
                  </a:cubicBezTo>
                  <a:lnTo>
                    <a:pt x="638133" y="248116"/>
                  </a:lnTo>
                  <a:lnTo>
                    <a:pt x="626939" y="244641"/>
                  </a:lnTo>
                  <a:cubicBezTo>
                    <a:pt x="605847" y="240325"/>
                    <a:pt x="584009" y="238058"/>
                    <a:pt x="561641" y="238058"/>
                  </a:cubicBezTo>
                  <a:cubicBezTo>
                    <a:pt x="382700" y="238058"/>
                    <a:pt x="237640" y="383118"/>
                    <a:pt x="237640" y="562058"/>
                  </a:cubicBezTo>
                  <a:cubicBezTo>
                    <a:pt x="237640" y="584426"/>
                    <a:pt x="239907" y="606264"/>
                    <a:pt x="244223" y="627355"/>
                  </a:cubicBezTo>
                  <a:lnTo>
                    <a:pt x="247509" y="637942"/>
                  </a:lnTo>
                  <a:lnTo>
                    <a:pt x="197885" y="622538"/>
                  </a:lnTo>
                  <a:cubicBezTo>
                    <a:pt x="81596" y="573353"/>
                    <a:pt x="0" y="458205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 bwMode="auto">
            <a:xfrm>
              <a:off x="8624728" y="2896002"/>
              <a:ext cx="638133" cy="637942"/>
            </a:xfrm>
            <a:custGeom>
              <a:avLst/>
              <a:gdLst>
                <a:gd name="connsiteX0" fmla="*/ 390624 w 638133"/>
                <a:gd name="connsiteY0" fmla="*/ 0 h 637942"/>
                <a:gd name="connsiteX1" fmla="*/ 440248 w 638133"/>
                <a:gd name="connsiteY1" fmla="*/ 15404 h 637942"/>
                <a:gd name="connsiteX2" fmla="*/ 638133 w 638133"/>
                <a:gd name="connsiteY2" fmla="*/ 313942 h 637942"/>
                <a:gd name="connsiteX3" fmla="*/ 314132 w 638133"/>
                <a:gd name="connsiteY3" fmla="*/ 637942 h 637942"/>
                <a:gd name="connsiteX4" fmla="*/ 15593 w 638133"/>
                <a:gd name="connsiteY4" fmla="*/ 440057 h 637942"/>
                <a:gd name="connsiteX5" fmla="*/ 0 w 638133"/>
                <a:gd name="connsiteY5" fmla="*/ 389826 h 637942"/>
                <a:gd name="connsiteX6" fmla="*/ 11194 w 638133"/>
                <a:gd name="connsiteY6" fmla="*/ 393301 h 637942"/>
                <a:gd name="connsiteX7" fmla="*/ 76492 w 638133"/>
                <a:gd name="connsiteY7" fmla="*/ 399884 h 637942"/>
                <a:gd name="connsiteX8" fmla="*/ 400493 w 638133"/>
                <a:gd name="connsiteY8" fmla="*/ 75884 h 637942"/>
                <a:gd name="connsiteX9" fmla="*/ 393910 w 638133"/>
                <a:gd name="connsiteY9" fmla="*/ 10587 h 637942"/>
                <a:gd name="connsiteX10" fmla="*/ 390624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90624" y="0"/>
                  </a:moveTo>
                  <a:lnTo>
                    <a:pt x="440248" y="15404"/>
                  </a:lnTo>
                  <a:cubicBezTo>
                    <a:pt x="556537" y="64590"/>
                    <a:pt x="638133" y="179737"/>
                    <a:pt x="638133" y="313942"/>
                  </a:cubicBezTo>
                  <a:cubicBezTo>
                    <a:pt x="638133" y="492882"/>
                    <a:pt x="493073" y="637942"/>
                    <a:pt x="314132" y="637942"/>
                  </a:cubicBezTo>
                  <a:cubicBezTo>
                    <a:pt x="179926" y="637942"/>
                    <a:pt x="64779" y="556346"/>
                    <a:pt x="15593" y="440057"/>
                  </a:cubicBezTo>
                  <a:lnTo>
                    <a:pt x="0" y="389826"/>
                  </a:lnTo>
                  <a:lnTo>
                    <a:pt x="11194" y="393301"/>
                  </a:lnTo>
                  <a:cubicBezTo>
                    <a:pt x="32286" y="397618"/>
                    <a:pt x="54124" y="399884"/>
                    <a:pt x="76492" y="399884"/>
                  </a:cubicBezTo>
                  <a:cubicBezTo>
                    <a:pt x="255433" y="399884"/>
                    <a:pt x="400493" y="254824"/>
                    <a:pt x="400493" y="75884"/>
                  </a:cubicBezTo>
                  <a:cubicBezTo>
                    <a:pt x="400493" y="53517"/>
                    <a:pt x="398226" y="31679"/>
                    <a:pt x="393910" y="10587"/>
                  </a:cubicBezTo>
                  <a:lnTo>
                    <a:pt x="390624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265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7148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859560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7426800" y="0"/>
            <a:ext cx="1717200" cy="1718102"/>
            <a:chOff x="3425397" y="3425398"/>
            <a:chExt cx="1717200" cy="1718102"/>
          </a:xfrm>
        </p:grpSpPr>
        <p:sp>
          <p:nvSpPr>
            <p:cNvPr id="5" name="Прямоугольник 4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Кольцо 5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Кольцо 6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426800" y="3425398"/>
            <a:ext cx="1717200" cy="1718102"/>
            <a:chOff x="7431300" y="1712699"/>
            <a:chExt cx="1717200" cy="1718102"/>
          </a:xfrm>
        </p:grpSpPr>
        <p:sp>
          <p:nvSpPr>
            <p:cNvPr id="10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426800" y="1718100"/>
            <a:ext cx="1716299" cy="1717200"/>
            <a:chOff x="7427701" y="1718100"/>
            <a:chExt cx="1716299" cy="1717200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7427701" y="1718100"/>
              <a:ext cx="1716299" cy="1717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7427701" y="1718100"/>
              <a:ext cx="1716299" cy="1717200"/>
            </a:xfrm>
            <a:custGeom>
              <a:avLst/>
              <a:gdLst>
                <a:gd name="connsiteX0" fmla="*/ 0 w 1716299"/>
                <a:gd name="connsiteY0" fmla="*/ 1313726 h 1717200"/>
                <a:gd name="connsiteX1" fmla="*/ 402843 w 1716299"/>
                <a:gd name="connsiteY1" fmla="*/ 1717200 h 1717200"/>
                <a:gd name="connsiteX2" fmla="*/ 0 w 1716299"/>
                <a:gd name="connsiteY2" fmla="*/ 1717200 h 1717200"/>
                <a:gd name="connsiteX3" fmla="*/ 0 w 1716299"/>
                <a:gd name="connsiteY3" fmla="*/ 550698 h 1717200"/>
                <a:gd name="connsiteX4" fmla="*/ 1164676 w 1716299"/>
                <a:gd name="connsiteY4" fmla="*/ 1717200 h 1717200"/>
                <a:gd name="connsiteX5" fmla="*/ 748795 w 1716299"/>
                <a:gd name="connsiteY5" fmla="*/ 1717200 h 1717200"/>
                <a:gd name="connsiteX6" fmla="*/ 0 w 1716299"/>
                <a:gd name="connsiteY6" fmla="*/ 966900 h 1717200"/>
                <a:gd name="connsiteX7" fmla="*/ 1311613 w 1716299"/>
                <a:gd name="connsiteY7" fmla="*/ 0 h 1717200"/>
                <a:gd name="connsiteX8" fmla="*/ 1716299 w 1716299"/>
                <a:gd name="connsiteY8" fmla="*/ 0 h 1717200"/>
                <a:gd name="connsiteX9" fmla="*/ 1716299 w 1716299"/>
                <a:gd name="connsiteY9" fmla="*/ 405500 h 1717200"/>
                <a:gd name="connsiteX10" fmla="*/ 559772 w 1716299"/>
                <a:gd name="connsiteY10" fmla="*/ 0 h 1717200"/>
                <a:gd name="connsiteX11" fmla="*/ 964903 w 1716299"/>
                <a:gd name="connsiteY11" fmla="*/ 0 h 1717200"/>
                <a:gd name="connsiteX12" fmla="*/ 1716299 w 1716299"/>
                <a:gd name="connsiteY12" fmla="*/ 752574 h 1717200"/>
                <a:gd name="connsiteX13" fmla="*/ 1716299 w 1716299"/>
                <a:gd name="connsiteY13" fmla="*/ 1158853 h 1717200"/>
                <a:gd name="connsiteX14" fmla="*/ 0 w 1716299"/>
                <a:gd name="connsiteY14" fmla="*/ 0 h 1717200"/>
                <a:gd name="connsiteX15" fmla="*/ 213062 w 1716299"/>
                <a:gd name="connsiteY15" fmla="*/ 0 h 1717200"/>
                <a:gd name="connsiteX16" fmla="*/ 1716299 w 1716299"/>
                <a:gd name="connsiteY16" fmla="*/ 1505594 h 1717200"/>
                <a:gd name="connsiteX17" fmla="*/ 1716299 w 1716299"/>
                <a:gd name="connsiteY17" fmla="*/ 1717200 h 1717200"/>
                <a:gd name="connsiteX18" fmla="*/ 1510628 w 1716299"/>
                <a:gd name="connsiteY18" fmla="*/ 1717200 h 1717200"/>
                <a:gd name="connsiteX19" fmla="*/ 0 w 1716299"/>
                <a:gd name="connsiteY19" fmla="*/ 203535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6299" h="1717200">
                  <a:moveTo>
                    <a:pt x="0" y="1313726"/>
                  </a:moveTo>
                  <a:lnTo>
                    <a:pt x="402843" y="1717200"/>
                  </a:lnTo>
                  <a:lnTo>
                    <a:pt x="0" y="1717200"/>
                  </a:lnTo>
                  <a:close/>
                  <a:moveTo>
                    <a:pt x="0" y="550698"/>
                  </a:moveTo>
                  <a:lnTo>
                    <a:pt x="1164676" y="1717200"/>
                  </a:lnTo>
                  <a:lnTo>
                    <a:pt x="748795" y="1717200"/>
                  </a:lnTo>
                  <a:lnTo>
                    <a:pt x="0" y="966900"/>
                  </a:lnTo>
                  <a:close/>
                  <a:moveTo>
                    <a:pt x="1311613" y="0"/>
                  </a:moveTo>
                  <a:lnTo>
                    <a:pt x="1716299" y="0"/>
                  </a:lnTo>
                  <a:lnTo>
                    <a:pt x="1716299" y="405500"/>
                  </a:lnTo>
                  <a:close/>
                  <a:moveTo>
                    <a:pt x="559772" y="0"/>
                  </a:moveTo>
                  <a:lnTo>
                    <a:pt x="964903" y="0"/>
                  </a:lnTo>
                  <a:lnTo>
                    <a:pt x="1716299" y="752574"/>
                  </a:lnTo>
                  <a:lnTo>
                    <a:pt x="1716299" y="1158853"/>
                  </a:lnTo>
                  <a:close/>
                  <a:moveTo>
                    <a:pt x="0" y="0"/>
                  </a:moveTo>
                  <a:lnTo>
                    <a:pt x="213062" y="0"/>
                  </a:lnTo>
                  <a:lnTo>
                    <a:pt x="1716299" y="1505594"/>
                  </a:lnTo>
                  <a:lnTo>
                    <a:pt x="1716299" y="1717200"/>
                  </a:lnTo>
                  <a:lnTo>
                    <a:pt x="1510628" y="1717200"/>
                  </a:lnTo>
                  <a:lnTo>
                    <a:pt x="0" y="2035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701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0513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910116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Ромб 4"/>
          <p:cNvSpPr/>
          <p:nvPr/>
        </p:nvSpPr>
        <p:spPr bwMode="auto">
          <a:xfrm>
            <a:off x="7426800" y="0"/>
            <a:ext cx="1717200" cy="1717200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8009825" y="583025"/>
            <a:ext cx="551150" cy="5511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426800" y="3426300"/>
            <a:ext cx="1716299" cy="171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26800" y="1713150"/>
            <a:ext cx="1716299" cy="1717200"/>
            <a:chOff x="7427701" y="1713150"/>
            <a:chExt cx="1716299" cy="1717200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661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0441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84237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426800" y="1713150"/>
            <a:ext cx="1717200" cy="1717200"/>
            <a:chOff x="5642293" y="1669691"/>
            <a:chExt cx="1717200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5642293" y="1669691"/>
              <a:ext cx="1717200" cy="17172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5642293" y="1674497"/>
              <a:ext cx="814205" cy="1707588"/>
            </a:xfrm>
            <a:custGeom>
              <a:avLst/>
              <a:gdLst>
                <a:gd name="connsiteX0" fmla="*/ 0 w 631564"/>
                <a:gd name="connsiteY0" fmla="*/ 0 h 1324544"/>
                <a:gd name="connsiteX1" fmla="*/ 97634 w 631564"/>
                <a:gd name="connsiteY1" fmla="*/ 9803 h 1324544"/>
                <a:gd name="connsiteX2" fmla="*/ 631564 w 631564"/>
                <a:gd name="connsiteY2" fmla="*/ 662272 h 1324544"/>
                <a:gd name="connsiteX3" fmla="*/ 97634 w 631564"/>
                <a:gd name="connsiteY3" fmla="*/ 1314741 h 1324544"/>
                <a:gd name="connsiteX4" fmla="*/ 0 w 631564"/>
                <a:gd name="connsiteY4" fmla="*/ 1324544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0" y="0"/>
                  </a:moveTo>
                  <a:lnTo>
                    <a:pt x="97634" y="9803"/>
                  </a:lnTo>
                  <a:cubicBezTo>
                    <a:pt x="402348" y="71905"/>
                    <a:pt x="631564" y="340428"/>
                    <a:pt x="631564" y="662272"/>
                  </a:cubicBezTo>
                  <a:cubicBezTo>
                    <a:pt x="631564" y="984116"/>
                    <a:pt x="402348" y="1252639"/>
                    <a:pt x="97634" y="1314741"/>
                  </a:cubicBezTo>
                  <a:lnTo>
                    <a:pt x="0" y="132454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 noChangeAspect="1"/>
            </p:cNvSpPr>
            <p:nvPr/>
          </p:nvSpPr>
          <p:spPr bwMode="auto">
            <a:xfrm>
              <a:off x="6545288" y="1674497"/>
              <a:ext cx="814205" cy="1707588"/>
            </a:xfrm>
            <a:custGeom>
              <a:avLst/>
              <a:gdLst>
                <a:gd name="connsiteX0" fmla="*/ 631564 w 631564"/>
                <a:gd name="connsiteY0" fmla="*/ 0 h 1324544"/>
                <a:gd name="connsiteX1" fmla="*/ 631564 w 631564"/>
                <a:gd name="connsiteY1" fmla="*/ 1324544 h 1324544"/>
                <a:gd name="connsiteX2" fmla="*/ 533931 w 631564"/>
                <a:gd name="connsiteY2" fmla="*/ 1314741 h 1324544"/>
                <a:gd name="connsiteX3" fmla="*/ 0 w 631564"/>
                <a:gd name="connsiteY3" fmla="*/ 662272 h 1324544"/>
                <a:gd name="connsiteX4" fmla="*/ 533931 w 631564"/>
                <a:gd name="connsiteY4" fmla="*/ 9803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631564" y="0"/>
                  </a:moveTo>
                  <a:lnTo>
                    <a:pt x="631564" y="1324544"/>
                  </a:lnTo>
                  <a:lnTo>
                    <a:pt x="533931" y="1314741"/>
                  </a:lnTo>
                  <a:cubicBezTo>
                    <a:pt x="229217" y="1252639"/>
                    <a:pt x="0" y="984116"/>
                    <a:pt x="0" y="662272"/>
                  </a:cubicBezTo>
                  <a:cubicBezTo>
                    <a:pt x="0" y="340428"/>
                    <a:pt x="229217" y="71905"/>
                    <a:pt x="533931" y="9803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/>
          </p:nvSpPr>
          <p:spPr bwMode="auto">
            <a:xfrm>
              <a:off x="6545448" y="2530091"/>
              <a:ext cx="814045" cy="851994"/>
            </a:xfrm>
            <a:custGeom>
              <a:avLst/>
              <a:gdLst>
                <a:gd name="connsiteX0" fmla="*/ 0 w 814045"/>
                <a:gd name="connsiteY0" fmla="*/ 0 h 851994"/>
                <a:gd name="connsiteX1" fmla="*/ 814045 w 814045"/>
                <a:gd name="connsiteY1" fmla="*/ 0 h 851994"/>
                <a:gd name="connsiteX2" fmla="*/ 814045 w 814045"/>
                <a:gd name="connsiteY2" fmla="*/ 851994 h 851994"/>
                <a:gd name="connsiteX3" fmla="*/ 688178 w 814045"/>
                <a:gd name="connsiteY3" fmla="*/ 839356 h 851994"/>
                <a:gd name="connsiteX4" fmla="*/ 13305 w 814045"/>
                <a:gd name="connsiteY4" fmla="*/ 150187 h 851994"/>
                <a:gd name="connsiteX5" fmla="*/ 0 w 814045"/>
                <a:gd name="connsiteY5" fmla="*/ 0 h 85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045" h="851994">
                  <a:moveTo>
                    <a:pt x="0" y="0"/>
                  </a:moveTo>
                  <a:lnTo>
                    <a:pt x="814045" y="0"/>
                  </a:lnTo>
                  <a:lnTo>
                    <a:pt x="814045" y="851994"/>
                  </a:lnTo>
                  <a:lnTo>
                    <a:pt x="688178" y="839356"/>
                  </a:lnTo>
                  <a:cubicBezTo>
                    <a:pt x="344448" y="769303"/>
                    <a:pt x="75237" y="495504"/>
                    <a:pt x="13305" y="150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15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6772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58357" cy="682940"/>
          </a:xfrm>
        </p:spPr>
        <p:txBody>
          <a:bodyPr vert="horz" lIns="0" tIns="0" rIns="0" bIns="0" rtlCol="0" anchor="t">
            <a:noAutofit/>
          </a:bodyPr>
          <a:lstStyle>
            <a:lvl1pPr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426798" y="1713150"/>
            <a:ext cx="1716299" cy="1717200"/>
            <a:chOff x="7427701" y="1713150"/>
            <a:chExt cx="1716299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083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643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92863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7426798" y="171315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7426798" y="0"/>
            <a:ext cx="1716299" cy="1717200"/>
            <a:chOff x="7427701" y="0"/>
            <a:chExt cx="1716299" cy="1717200"/>
          </a:xfrm>
        </p:grpSpPr>
        <p:sp>
          <p:nvSpPr>
            <p:cNvPr id="7" name="Полилиния 6"/>
            <p:cNvSpPr>
              <a:spLocks noChangeAspect="1"/>
            </p:cNvSpPr>
            <p:nvPr/>
          </p:nvSpPr>
          <p:spPr bwMode="auto">
            <a:xfrm>
              <a:off x="7427701" y="858600"/>
              <a:ext cx="1716298" cy="858600"/>
            </a:xfrm>
            <a:custGeom>
              <a:avLst/>
              <a:gdLst>
                <a:gd name="connsiteX0" fmla="*/ 857698 w 1716298"/>
                <a:gd name="connsiteY0" fmla="*/ 0 h 858600"/>
                <a:gd name="connsiteX1" fmla="*/ 1716298 w 1716298"/>
                <a:gd name="connsiteY1" fmla="*/ 858600 h 858600"/>
                <a:gd name="connsiteX2" fmla="*/ 0 w 1716298"/>
                <a:gd name="connsiteY2" fmla="*/ 858600 h 858600"/>
                <a:gd name="connsiteX3" fmla="*/ 0 w 1716298"/>
                <a:gd name="connsiteY3" fmla="*/ 840738 h 858600"/>
                <a:gd name="connsiteX4" fmla="*/ 3531 w 1716298"/>
                <a:gd name="connsiteY4" fmla="*/ 770813 h 858600"/>
                <a:gd name="connsiteX5" fmla="*/ 857698 w 1716298"/>
                <a:gd name="connsiteY5" fmla="*/ 0 h 8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298" h="858600">
                  <a:moveTo>
                    <a:pt x="857698" y="0"/>
                  </a:moveTo>
                  <a:cubicBezTo>
                    <a:pt x="1331890" y="0"/>
                    <a:pt x="1716298" y="384408"/>
                    <a:pt x="1716298" y="858600"/>
                  </a:cubicBezTo>
                  <a:lnTo>
                    <a:pt x="0" y="858600"/>
                  </a:lnTo>
                  <a:lnTo>
                    <a:pt x="0" y="840738"/>
                  </a:lnTo>
                  <a:lnTo>
                    <a:pt x="3531" y="770813"/>
                  </a:lnTo>
                  <a:cubicBezTo>
                    <a:pt x="47500" y="337859"/>
                    <a:pt x="413143" y="0"/>
                    <a:pt x="85769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7427701" y="0"/>
              <a:ext cx="1716299" cy="1717200"/>
            </a:xfrm>
            <a:custGeom>
              <a:avLst/>
              <a:gdLst>
                <a:gd name="connsiteX0" fmla="*/ 0 w 1716299"/>
                <a:gd name="connsiteY0" fmla="*/ 0 h 1717200"/>
                <a:gd name="connsiteX1" fmla="*/ 1716299 w 1716299"/>
                <a:gd name="connsiteY1" fmla="*/ 0 h 1717200"/>
                <a:gd name="connsiteX2" fmla="*/ 1716299 w 1716299"/>
                <a:gd name="connsiteY2" fmla="*/ 1717200 h 1717200"/>
                <a:gd name="connsiteX3" fmla="*/ 1716298 w 1716299"/>
                <a:gd name="connsiteY3" fmla="*/ 1717200 h 1717200"/>
                <a:gd name="connsiteX4" fmla="*/ 857698 w 1716299"/>
                <a:gd name="connsiteY4" fmla="*/ 858600 h 1717200"/>
                <a:gd name="connsiteX5" fmla="*/ 3531 w 1716299"/>
                <a:gd name="connsiteY5" fmla="*/ 1629413 h 1717200"/>
                <a:gd name="connsiteX6" fmla="*/ 0 w 1716299"/>
                <a:gd name="connsiteY6" fmla="*/ 1699338 h 1717200"/>
                <a:gd name="connsiteX7" fmla="*/ 0 w 1716299"/>
                <a:gd name="connsiteY7" fmla="*/ 0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299" h="1717200">
                  <a:moveTo>
                    <a:pt x="0" y="0"/>
                  </a:moveTo>
                  <a:lnTo>
                    <a:pt x="1716299" y="0"/>
                  </a:lnTo>
                  <a:lnTo>
                    <a:pt x="1716299" y="1717200"/>
                  </a:lnTo>
                  <a:lnTo>
                    <a:pt x="1716298" y="1717200"/>
                  </a:lnTo>
                  <a:cubicBezTo>
                    <a:pt x="1716298" y="1243008"/>
                    <a:pt x="1331890" y="858600"/>
                    <a:pt x="857698" y="858600"/>
                  </a:cubicBezTo>
                  <a:cubicBezTo>
                    <a:pt x="413143" y="858600"/>
                    <a:pt x="47500" y="1196459"/>
                    <a:pt x="3531" y="1629413"/>
                  </a:cubicBezTo>
                  <a:lnTo>
                    <a:pt x="0" y="1699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7426798" y="3426300"/>
            <a:ext cx="1716299" cy="1717200"/>
            <a:chOff x="-309902" y="1968471"/>
            <a:chExt cx="1716299" cy="1717200"/>
          </a:xfrm>
        </p:grpSpPr>
        <p:sp>
          <p:nvSpPr>
            <p:cNvPr id="10" name="Прямоугольник 9"/>
            <p:cNvSpPr>
              <a:spLocks noChangeAspect="1"/>
            </p:cNvSpPr>
            <p:nvPr/>
          </p:nvSpPr>
          <p:spPr bwMode="auto">
            <a:xfrm>
              <a:off x="-309902" y="1968471"/>
              <a:ext cx="1716299" cy="17172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-171753" y="2107071"/>
              <a:ext cx="1440000" cy="1440000"/>
            </a:xfrm>
            <a:custGeom>
              <a:avLst/>
              <a:gdLst>
                <a:gd name="connsiteX0" fmla="*/ 2807084 w 2836652"/>
                <a:gd name="connsiteY0" fmla="*/ 1727294 h 2844000"/>
                <a:gd name="connsiteX1" fmla="*/ 2776855 w 2836652"/>
                <a:gd name="connsiteY1" fmla="*/ 1844860 h 2844000"/>
                <a:gd name="connsiteX2" fmla="*/ 1841645 w 2836652"/>
                <a:gd name="connsiteY2" fmla="*/ 2780070 h 2844000"/>
                <a:gd name="connsiteX3" fmla="*/ 1801654 w 2836652"/>
                <a:gd name="connsiteY3" fmla="*/ 2790353 h 2844000"/>
                <a:gd name="connsiteX4" fmla="*/ 2799360 w 2836652"/>
                <a:gd name="connsiteY4" fmla="*/ 1093539 h 2844000"/>
                <a:gd name="connsiteX5" fmla="*/ 2826362 w 2836652"/>
                <a:gd name="connsiteY5" fmla="*/ 1218703 h 2844000"/>
                <a:gd name="connsiteX6" fmla="*/ 2836652 w 2836652"/>
                <a:gd name="connsiteY6" fmla="*/ 1363744 h 2844000"/>
                <a:gd name="connsiteX7" fmla="*/ 1437536 w 2836652"/>
                <a:gd name="connsiteY7" fmla="*/ 2843053 h 2844000"/>
                <a:gd name="connsiteX8" fmla="*/ 1418785 w 2836652"/>
                <a:gd name="connsiteY8" fmla="*/ 2844000 h 2844000"/>
                <a:gd name="connsiteX9" fmla="*/ 1265558 w 2836652"/>
                <a:gd name="connsiteY9" fmla="*/ 2835841 h 2844000"/>
                <a:gd name="connsiteX10" fmla="*/ 1166585 w 2836652"/>
                <a:gd name="connsiteY10" fmla="*/ 2819901 h 2844000"/>
                <a:gd name="connsiteX11" fmla="*/ 2611803 w 2836652"/>
                <a:gd name="connsiteY11" fmla="*/ 649925 h 2844000"/>
                <a:gd name="connsiteX12" fmla="*/ 2625925 w 2836652"/>
                <a:gd name="connsiteY12" fmla="*/ 670040 h 2844000"/>
                <a:gd name="connsiteX13" fmla="*/ 2716944 w 2836652"/>
                <a:gd name="connsiteY13" fmla="*/ 840735 h 2844000"/>
                <a:gd name="connsiteX14" fmla="*/ 2718971 w 2836652"/>
                <a:gd name="connsiteY14" fmla="*/ 846248 h 2844000"/>
                <a:gd name="connsiteX15" fmla="*/ 917377 w 2836652"/>
                <a:gd name="connsiteY15" fmla="*/ 2751106 h 2844000"/>
                <a:gd name="connsiteX16" fmla="*/ 837521 w 2836652"/>
                <a:gd name="connsiteY16" fmla="*/ 2720160 h 2844000"/>
                <a:gd name="connsiteX17" fmla="*/ 713705 w 2836652"/>
                <a:gd name="connsiteY17" fmla="*/ 2656817 h 2844000"/>
                <a:gd name="connsiteX18" fmla="*/ 2316702 w 2836652"/>
                <a:gd name="connsiteY18" fmla="*/ 320018 h 2844000"/>
                <a:gd name="connsiteX19" fmla="*/ 2323309 w 2836652"/>
                <a:gd name="connsiteY19" fmla="*/ 324716 h 2844000"/>
                <a:gd name="connsiteX20" fmla="*/ 2436281 w 2836652"/>
                <a:gd name="connsiteY20" fmla="*/ 428628 h 2844000"/>
                <a:gd name="connsiteX21" fmla="*/ 2470218 w 2836652"/>
                <a:gd name="connsiteY21" fmla="*/ 467338 h 2844000"/>
                <a:gd name="connsiteX22" fmla="*/ 524088 w 2836652"/>
                <a:gd name="connsiteY22" fmla="*/ 2525015 h 2844000"/>
                <a:gd name="connsiteX23" fmla="*/ 474563 w 2836652"/>
                <a:gd name="connsiteY23" fmla="*/ 2485283 h 2844000"/>
                <a:gd name="connsiteX24" fmla="*/ 371952 w 2836652"/>
                <a:gd name="connsiteY24" fmla="*/ 2384417 h 2844000"/>
                <a:gd name="connsiteX25" fmla="*/ 368400 w 2836652"/>
                <a:gd name="connsiteY25" fmla="*/ 2379992 h 2844000"/>
                <a:gd name="connsiteX26" fmla="*/ 1923462 w 2836652"/>
                <a:gd name="connsiteY26" fmla="*/ 93876 h 2844000"/>
                <a:gd name="connsiteX27" fmla="*/ 1972292 w 2836652"/>
                <a:gd name="connsiteY27" fmla="*/ 111748 h 2844000"/>
                <a:gd name="connsiteX28" fmla="*/ 2125317 w 2836652"/>
                <a:gd name="connsiteY28" fmla="*/ 190086 h 2844000"/>
                <a:gd name="connsiteX29" fmla="*/ 228354 w 2836652"/>
                <a:gd name="connsiteY29" fmla="*/ 2195778 h 2844000"/>
                <a:gd name="connsiteX30" fmla="*/ 152351 w 2836652"/>
                <a:gd name="connsiteY30" fmla="*/ 2069368 h 2844000"/>
                <a:gd name="connsiteX31" fmla="*/ 120718 w 2836652"/>
                <a:gd name="connsiteY31" fmla="*/ 1999949 h 2844000"/>
                <a:gd name="connsiteX32" fmla="*/ 1041461 w 2836652"/>
                <a:gd name="connsiteY32" fmla="*/ 52222 h 2844000"/>
                <a:gd name="connsiteX33" fmla="*/ 28920 w 2836652"/>
                <a:gd name="connsiteY33" fmla="*/ 1122800 h 2844000"/>
                <a:gd name="connsiteX34" fmla="*/ 60716 w 2836652"/>
                <a:gd name="connsiteY34" fmla="*/ 999141 h 2844000"/>
                <a:gd name="connsiteX35" fmla="*/ 995926 w 2836652"/>
                <a:gd name="connsiteY35" fmla="*/ 63930 h 2844000"/>
                <a:gd name="connsiteX36" fmla="*/ 1418785 w 2836652"/>
                <a:gd name="connsiteY36" fmla="*/ 0 h 2844000"/>
                <a:gd name="connsiteX37" fmla="*/ 1564176 w 2836652"/>
                <a:gd name="connsiteY37" fmla="*/ 7342 h 2844000"/>
                <a:gd name="connsiteX38" fmla="*/ 1675030 w 2836652"/>
                <a:gd name="connsiteY38" fmla="*/ 24260 h 2844000"/>
                <a:gd name="connsiteX39" fmla="*/ 37665 w 2836652"/>
                <a:gd name="connsiteY39" fmla="*/ 1755475 h 2844000"/>
                <a:gd name="connsiteX40" fmla="*/ 23926 w 2836652"/>
                <a:gd name="connsiteY40" fmla="*/ 1699895 h 2844000"/>
                <a:gd name="connsiteX41" fmla="*/ 4127 w 2836652"/>
                <a:gd name="connsiteY41" fmla="*/ 1567391 h 2844000"/>
                <a:gd name="connsiteX42" fmla="*/ 0 w 2836652"/>
                <a:gd name="connsiteY42" fmla="*/ 1485664 h 2844000"/>
                <a:gd name="connsiteX43" fmla="*/ 1404441 w 2836652"/>
                <a:gd name="connsiteY43" fmla="*/ 725 h 28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36652" h="2844000">
                  <a:moveTo>
                    <a:pt x="2807084" y="1727294"/>
                  </a:moveTo>
                  <a:lnTo>
                    <a:pt x="2776855" y="1844860"/>
                  </a:lnTo>
                  <a:cubicBezTo>
                    <a:pt x="2638361" y="2290130"/>
                    <a:pt x="2286915" y="2641576"/>
                    <a:pt x="1841645" y="2780070"/>
                  </a:cubicBezTo>
                  <a:lnTo>
                    <a:pt x="1801654" y="2790353"/>
                  </a:lnTo>
                  <a:close/>
                  <a:moveTo>
                    <a:pt x="2799360" y="1093539"/>
                  </a:moveTo>
                  <a:lnTo>
                    <a:pt x="2826362" y="1218703"/>
                  </a:lnTo>
                  <a:lnTo>
                    <a:pt x="2836652" y="1363744"/>
                  </a:lnTo>
                  <a:lnTo>
                    <a:pt x="1437536" y="2843053"/>
                  </a:lnTo>
                  <a:lnTo>
                    <a:pt x="1418785" y="2844000"/>
                  </a:lnTo>
                  <a:cubicBezTo>
                    <a:pt x="1367017" y="2844000"/>
                    <a:pt x="1315894" y="2841234"/>
                    <a:pt x="1265558" y="2835841"/>
                  </a:cubicBezTo>
                  <a:lnTo>
                    <a:pt x="1166585" y="2819901"/>
                  </a:lnTo>
                  <a:close/>
                  <a:moveTo>
                    <a:pt x="2611803" y="649925"/>
                  </a:moveTo>
                  <a:lnTo>
                    <a:pt x="2625925" y="670040"/>
                  </a:lnTo>
                  <a:cubicBezTo>
                    <a:pt x="2659968" y="724575"/>
                    <a:pt x="2690418" y="781584"/>
                    <a:pt x="2716944" y="840735"/>
                  </a:cubicBezTo>
                  <a:lnTo>
                    <a:pt x="2718971" y="846248"/>
                  </a:lnTo>
                  <a:lnTo>
                    <a:pt x="917377" y="2751106"/>
                  </a:lnTo>
                  <a:lnTo>
                    <a:pt x="837521" y="2720160"/>
                  </a:lnTo>
                  <a:lnTo>
                    <a:pt x="713705" y="2656817"/>
                  </a:lnTo>
                  <a:close/>
                  <a:moveTo>
                    <a:pt x="2316702" y="320018"/>
                  </a:moveTo>
                  <a:lnTo>
                    <a:pt x="2323309" y="324716"/>
                  </a:lnTo>
                  <a:cubicBezTo>
                    <a:pt x="2362814" y="357318"/>
                    <a:pt x="2400528" y="392012"/>
                    <a:pt x="2436281" y="428628"/>
                  </a:cubicBezTo>
                  <a:lnTo>
                    <a:pt x="2470218" y="467338"/>
                  </a:lnTo>
                  <a:lnTo>
                    <a:pt x="524088" y="2525015"/>
                  </a:lnTo>
                  <a:lnTo>
                    <a:pt x="474563" y="2485283"/>
                  </a:lnTo>
                  <a:cubicBezTo>
                    <a:pt x="438688" y="2453403"/>
                    <a:pt x="404438" y="2419734"/>
                    <a:pt x="371952" y="2384417"/>
                  </a:cubicBezTo>
                  <a:lnTo>
                    <a:pt x="368400" y="2379992"/>
                  </a:lnTo>
                  <a:close/>
                  <a:moveTo>
                    <a:pt x="1923462" y="93876"/>
                  </a:moveTo>
                  <a:lnTo>
                    <a:pt x="1972292" y="111748"/>
                  </a:lnTo>
                  <a:lnTo>
                    <a:pt x="2125317" y="190086"/>
                  </a:lnTo>
                  <a:lnTo>
                    <a:pt x="228354" y="2195778"/>
                  </a:lnTo>
                  <a:lnTo>
                    <a:pt x="152351" y="2069368"/>
                  </a:lnTo>
                  <a:lnTo>
                    <a:pt x="120718" y="1999949"/>
                  </a:lnTo>
                  <a:close/>
                  <a:moveTo>
                    <a:pt x="1041461" y="52222"/>
                  </a:moveTo>
                  <a:lnTo>
                    <a:pt x="28920" y="1122800"/>
                  </a:lnTo>
                  <a:lnTo>
                    <a:pt x="60716" y="999141"/>
                  </a:lnTo>
                  <a:cubicBezTo>
                    <a:pt x="199209" y="553870"/>
                    <a:pt x="550656" y="202424"/>
                    <a:pt x="995926" y="63930"/>
                  </a:cubicBezTo>
                  <a:close/>
                  <a:moveTo>
                    <a:pt x="1418785" y="0"/>
                  </a:moveTo>
                  <a:cubicBezTo>
                    <a:pt x="1467869" y="0"/>
                    <a:pt x="1516373" y="2487"/>
                    <a:pt x="1564176" y="7342"/>
                  </a:cubicBezTo>
                  <a:lnTo>
                    <a:pt x="1675030" y="24260"/>
                  </a:lnTo>
                  <a:lnTo>
                    <a:pt x="37665" y="1755475"/>
                  </a:lnTo>
                  <a:lnTo>
                    <a:pt x="23926" y="1699895"/>
                  </a:lnTo>
                  <a:cubicBezTo>
                    <a:pt x="15311" y="1656408"/>
                    <a:pt x="8678" y="1612207"/>
                    <a:pt x="4127" y="1567391"/>
                  </a:cubicBezTo>
                  <a:lnTo>
                    <a:pt x="0" y="1485664"/>
                  </a:lnTo>
                  <a:lnTo>
                    <a:pt x="1404441" y="72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954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7 свой вариан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771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49731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 noChangeAspect="1"/>
          </p:cNvSpPr>
          <p:nvPr>
            <p:ph type="pic" sz="quarter" idx="11"/>
          </p:nvPr>
        </p:nvSpPr>
        <p:spPr>
          <a:xfrm>
            <a:off x="7426800" y="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2"/>
          </p:nvPr>
        </p:nvSpPr>
        <p:spPr>
          <a:xfrm>
            <a:off x="7428250" y="1713150"/>
            <a:ext cx="171575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 noChangeAspect="1"/>
          </p:cNvSpPr>
          <p:nvPr>
            <p:ph type="pic" sz="quarter" idx="13"/>
          </p:nvPr>
        </p:nvSpPr>
        <p:spPr>
          <a:xfrm>
            <a:off x="7426800" y="342630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7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48348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48348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278874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92951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45293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785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2876559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2719306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15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158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716521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425610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9205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920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305149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033052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01327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841749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4444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444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4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8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00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944701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3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5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307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6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7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571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10900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649132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304800"/>
            <a:ext cx="8462137" cy="205838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7285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646841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318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4226983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4567624" cy="3028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40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576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796972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6098400" y="151854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621200" y="0"/>
            <a:ext cx="1522800" cy="152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575600" y="1518541"/>
            <a:ext cx="1522800" cy="1522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9"/>
          </p:nvPr>
        </p:nvSpPr>
        <p:spPr>
          <a:xfrm>
            <a:off x="7707337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4737334" y="1659593"/>
            <a:ext cx="1242551" cy="130628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1"/>
          </p:nvPr>
        </p:nvSpPr>
        <p:spPr>
          <a:xfrm>
            <a:off x="7707337" y="352871"/>
            <a:ext cx="1074058" cy="108643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1287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8400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576376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707086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5" y="347884"/>
            <a:ext cx="1271579" cy="255497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0419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098400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621200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576376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7335" y="3149601"/>
            <a:ext cx="1242551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7740490" y="347884"/>
            <a:ext cx="1044735" cy="2554973"/>
          </a:xfrm>
        </p:spPr>
        <p:txBody>
          <a:bodyPr lIns="0" tIns="0" rIns="0" bIns="0">
            <a:noAutofit/>
          </a:bodyPr>
          <a:lstStyle/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13754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4894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4188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3741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384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00677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992" y="290286"/>
            <a:ext cx="5908549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6113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0743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2899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607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5763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487953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4701178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66376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6077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162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069626" y="2846281"/>
            <a:ext cx="25020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285226" y="2846281"/>
            <a:ext cx="25020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2212811" y="2957660"/>
            <a:ext cx="218646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6442991" y="2957660"/>
            <a:ext cx="2186469" cy="151881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61981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433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46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92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5048432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6840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2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569678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8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1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040166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28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787664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-12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0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486359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12884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087973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98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8532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09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9239277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2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00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5548540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78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6305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77569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031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473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005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894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490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9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498323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202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720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68083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42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3905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925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1002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1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935691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422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209048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0880" y="347883"/>
            <a:ext cx="555434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315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9183916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046823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1917" y="347883"/>
            <a:ext cx="4030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06505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464308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201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97726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2900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8775" y="347883"/>
            <a:ext cx="4035425" cy="6731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08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23748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9" y="290285"/>
            <a:ext cx="5902452" cy="9370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49"/>
            <a:ext cx="6573598" cy="25703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75923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4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64" name="Объект 6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5" name="Слайд think-cell" r:id="rId8" imgW="270" imgH="270" progId="TCLayout.ActiveDocument.1">
                  <p:embed/>
                </p:oleObj>
              </mc:Choice>
              <mc:Fallback>
                <p:oleObj name="Слайд think-cell" r:id="rId8" imgW="270" imgH="270" progId="TCLayout.ActiveDocument.1">
                  <p:embed/>
                  <p:pic>
                    <p:nvPicPr>
                      <p:cNvPr id="64" name="Объект 6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Прямоугольник 64"/>
          <p:cNvSpPr/>
          <p:nvPr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6" name="Picture 29"/>
          <p:cNvPicPr>
            <a:picLocks noChangeAspect="1"/>
          </p:cNvPicPr>
          <p:nvPr/>
        </p:nvPicPr>
        <p:blipFill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266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уллиты + фото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088954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5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4" y="692270"/>
            <a:ext cx="8460105" cy="399879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9742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8528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0" y="1131888"/>
            <a:ext cx="3419475" cy="3419475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061171" y="2064543"/>
            <a:ext cx="203483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1898557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276063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11696" y="1276063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2263771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6603996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7711246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131888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371301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301225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7147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37130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301225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18702965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504892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663714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822535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517591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676408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683522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31217790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016053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686036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356019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026000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028752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698730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368708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038685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4174226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756514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166958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577402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987845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2" name="Рисунок 21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398286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5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1769214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179653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90092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6000531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4" name="Текст 23"/>
          <p:cNvSpPr>
            <a:spLocks noGrp="1"/>
          </p:cNvSpPr>
          <p:nvPr>
            <p:ph type="body" sz="quarter" idx="48" hasCustomPrompt="1"/>
          </p:nvPr>
        </p:nvSpPr>
        <p:spPr>
          <a:xfrm>
            <a:off x="7410970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18576863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1131888"/>
            <a:ext cx="9144000" cy="1908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Контакты компании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152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082345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082345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921528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403978" y="4005399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243162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5243162" y="3538117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0397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2592000" y="1721491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Тел.: +7 (495) 777-55-00; +7 (495) 780-55-00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2592000" y="2116778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E-mail: info@sibur.ru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1401185"/>
            <a:ext cx="1353913" cy="13528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</p:spTree>
    <p:extLst>
      <p:ext uri="{BB962C8B-B14F-4D97-AF65-F5344CB8AC3E}">
        <p14:creationId xmlns:p14="http://schemas.microsoft.com/office/powerpoint/2010/main" val="54122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slideLayout" Target="../slideLayouts/slideLayout238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slideLayout" Target="../slideLayouts/slideLayout237.xml"/><Relationship Id="rId25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240.xml"/><Relationship Id="rId29" Type="http://schemas.openxmlformats.org/officeDocument/2006/relationships/tags" Target="../tags/tag227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24" Type="http://schemas.openxmlformats.org/officeDocument/2006/relationships/slideLayout" Target="../slideLayouts/slideLayout24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23" Type="http://schemas.openxmlformats.org/officeDocument/2006/relationships/slideLayout" Target="../slideLayouts/slideLayout243.xml"/><Relationship Id="rId28" Type="http://schemas.openxmlformats.org/officeDocument/2006/relationships/tags" Target="../tags/tag226.xml"/><Relationship Id="rId10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23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Relationship Id="rId22" Type="http://schemas.openxmlformats.org/officeDocument/2006/relationships/slideLayout" Target="../slideLayouts/slideLayout242.xml"/><Relationship Id="rId27" Type="http://schemas.openxmlformats.org/officeDocument/2006/relationships/vmlDrawing" Target="../drawings/vmlDrawing215.vml"/><Relationship Id="rId30" Type="http://schemas.openxmlformats.org/officeDocument/2006/relationships/oleObject" Target="../embeddings/oleObject216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ags" Target="../tags/tag35.xml"/><Relationship Id="rId5" Type="http://schemas.openxmlformats.org/officeDocument/2006/relationships/slideLayout" Target="../slideLayouts/slideLayout35.xml"/><Relationship Id="rId10" Type="http://schemas.openxmlformats.org/officeDocument/2006/relationships/tags" Target="../tags/tag34.xml"/><Relationship Id="rId4" Type="http://schemas.openxmlformats.org/officeDocument/2006/relationships/slideLayout" Target="../slideLayouts/slideLayout34.xml"/><Relationship Id="rId9" Type="http://schemas.openxmlformats.org/officeDocument/2006/relationships/vmlDrawing" Target="../drawings/vmlDrawing3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oleObject" Target="../embeddings/oleObject40.bin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tags" Target="../tags/tag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tags" Target="../tags/tag43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vmlDrawing" Target="../drawings/vmlDrawing40.v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theme" Target="../theme/theme3.xml"/><Relationship Id="rId35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tags" Target="../tags/tag74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vmlDrawing" Target="../drawings/vmlDrawing70.v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oleObject" Target="../embeddings/oleObject70.bin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theme" Target="../theme/theme4.xml"/><Relationship Id="rId30" Type="http://schemas.openxmlformats.org/officeDocument/2006/relationships/tags" Target="../tags/tag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oleObject" Target="../embeddings/oleObject98.bin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ags" Target="../tags/tag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ags" Target="../tags/tag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97.vml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5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9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42" Type="http://schemas.openxmlformats.org/officeDocument/2006/relationships/slideLayout" Target="../slideLayouts/slideLayout142.xml"/><Relationship Id="rId47" Type="http://schemas.openxmlformats.org/officeDocument/2006/relationships/tags" Target="../tags/tag10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slideLayout" Target="../slideLayouts/slideLayout138.xml"/><Relationship Id="rId46" Type="http://schemas.openxmlformats.org/officeDocument/2006/relationships/tags" Target="../tags/tag106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41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slideLayout" Target="../slideLayouts/slideLayout137.xml"/><Relationship Id="rId40" Type="http://schemas.openxmlformats.org/officeDocument/2006/relationships/slideLayout" Target="../slideLayouts/slideLayout140.xml"/><Relationship Id="rId45" Type="http://schemas.openxmlformats.org/officeDocument/2006/relationships/vmlDrawing" Target="../drawings/vmlDrawing99.v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43.xml"/><Relationship Id="rId48" Type="http://schemas.openxmlformats.org/officeDocument/2006/relationships/oleObject" Target="../embeddings/oleObject100.bin"/><Relationship Id="rId8" Type="http://schemas.openxmlformats.org/officeDocument/2006/relationships/slideLayout" Target="../slideLayouts/slideLayout10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26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29" Type="http://schemas.openxmlformats.org/officeDocument/2006/relationships/tags" Target="../tags/tag151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28" Type="http://schemas.openxmlformats.org/officeDocument/2006/relationships/vmlDrawing" Target="../drawings/vmlDrawing143.v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31" Type="http://schemas.openxmlformats.org/officeDocument/2006/relationships/oleObject" Target="../embeddings/oleObject144.bin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theme" Target="../theme/theme7.xml"/><Relationship Id="rId30" Type="http://schemas.openxmlformats.org/officeDocument/2006/relationships/tags" Target="../tags/tag1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oleObject" Target="../embeddings/oleObject170.bin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ags" Target="../tags/tag179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tags" Target="../tags/tag178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69.vml"/><Relationship Id="rId4" Type="http://schemas.openxmlformats.org/officeDocument/2006/relationships/slideLayout" Target="../slideLayouts/slideLayout173.xml"/><Relationship Id="rId9" Type="http://schemas.openxmlformats.org/officeDocument/2006/relationships/theme" Target="../theme/theme8.xml"/><Relationship Id="rId1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0.xml"/><Relationship Id="rId18" Type="http://schemas.openxmlformats.org/officeDocument/2006/relationships/slideLayout" Target="../slideLayouts/slideLayout195.xml"/><Relationship Id="rId26" Type="http://schemas.openxmlformats.org/officeDocument/2006/relationships/slideLayout" Target="../slideLayouts/slideLayout203.xml"/><Relationship Id="rId39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98.xml"/><Relationship Id="rId34" Type="http://schemas.openxmlformats.org/officeDocument/2006/relationships/slideLayout" Target="../slideLayouts/slideLayout211.xml"/><Relationship Id="rId42" Type="http://schemas.openxmlformats.org/officeDocument/2006/relationships/slideLayout" Target="../slideLayouts/slideLayout219.xml"/><Relationship Id="rId47" Type="http://schemas.openxmlformats.org/officeDocument/2006/relationships/tags" Target="../tags/tag182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5" Type="http://schemas.openxmlformats.org/officeDocument/2006/relationships/slideLayout" Target="../slideLayouts/slideLayout202.xml"/><Relationship Id="rId33" Type="http://schemas.openxmlformats.org/officeDocument/2006/relationships/slideLayout" Target="../slideLayouts/slideLayout210.xml"/><Relationship Id="rId38" Type="http://schemas.openxmlformats.org/officeDocument/2006/relationships/slideLayout" Target="../slideLayouts/slideLayout215.xml"/><Relationship Id="rId46" Type="http://schemas.openxmlformats.org/officeDocument/2006/relationships/tags" Target="../tags/tag181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97.xml"/><Relationship Id="rId29" Type="http://schemas.openxmlformats.org/officeDocument/2006/relationships/slideLayout" Target="../slideLayouts/slideLayout206.xml"/><Relationship Id="rId41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24" Type="http://schemas.openxmlformats.org/officeDocument/2006/relationships/slideLayout" Target="../slideLayouts/slideLayout201.xml"/><Relationship Id="rId32" Type="http://schemas.openxmlformats.org/officeDocument/2006/relationships/slideLayout" Target="../slideLayouts/slideLayout209.xml"/><Relationship Id="rId37" Type="http://schemas.openxmlformats.org/officeDocument/2006/relationships/slideLayout" Target="../slideLayouts/slideLayout214.xml"/><Relationship Id="rId40" Type="http://schemas.openxmlformats.org/officeDocument/2006/relationships/slideLayout" Target="../slideLayouts/slideLayout217.xml"/><Relationship Id="rId45" Type="http://schemas.openxmlformats.org/officeDocument/2006/relationships/vmlDrawing" Target="../drawings/vmlDrawing171.v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23" Type="http://schemas.openxmlformats.org/officeDocument/2006/relationships/slideLayout" Target="../slideLayouts/slideLayout200.xml"/><Relationship Id="rId28" Type="http://schemas.openxmlformats.org/officeDocument/2006/relationships/slideLayout" Target="../slideLayouts/slideLayout205.xml"/><Relationship Id="rId36" Type="http://schemas.openxmlformats.org/officeDocument/2006/relationships/slideLayout" Target="../slideLayouts/slideLayout213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87.xml"/><Relationship Id="rId19" Type="http://schemas.openxmlformats.org/officeDocument/2006/relationships/slideLayout" Target="../slideLayouts/slideLayout196.xml"/><Relationship Id="rId31" Type="http://schemas.openxmlformats.org/officeDocument/2006/relationships/slideLayout" Target="../slideLayouts/slideLayout208.xml"/><Relationship Id="rId44" Type="http://schemas.openxmlformats.org/officeDocument/2006/relationships/theme" Target="../theme/theme9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99.xml"/><Relationship Id="rId27" Type="http://schemas.openxmlformats.org/officeDocument/2006/relationships/slideLayout" Target="../slideLayouts/slideLayout204.xml"/><Relationship Id="rId30" Type="http://schemas.openxmlformats.org/officeDocument/2006/relationships/slideLayout" Target="../slideLayouts/slideLayout207.xml"/><Relationship Id="rId35" Type="http://schemas.openxmlformats.org/officeDocument/2006/relationships/slideLayout" Target="../slideLayouts/slideLayout212.xml"/><Relationship Id="rId43" Type="http://schemas.openxmlformats.org/officeDocument/2006/relationships/slideLayout" Target="../slideLayouts/slideLayout220.xml"/><Relationship Id="rId48" Type="http://schemas.openxmlformats.org/officeDocument/2006/relationships/oleObject" Target="../embeddings/oleObject172.bin"/><Relationship Id="rId8" Type="http://schemas.openxmlformats.org/officeDocument/2006/relationships/slideLayout" Target="../slideLayouts/slideLayout1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0721311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Слайд think-cell" r:id="rId35" imgW="270" imgH="270" progId="TCLayout.ActiveDocument.1">
                  <p:embed/>
                </p:oleObj>
              </mc:Choice>
              <mc:Fallback>
                <p:oleObj name="Слайд think-cell" r:id="rId3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4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18" y="4757635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8" y="4757635"/>
            <a:ext cx="5311574" cy="19855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7635"/>
            <a:ext cx="955492" cy="1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grpSp>
        <p:nvGrpSpPr>
          <p:cNvPr id="6" name="Группа 5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8775" y="1131888"/>
            <a:ext cx="8426450" cy="3419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36" r:id="rId3"/>
    <p:sldLayoutId id="2147484637" r:id="rId4"/>
    <p:sldLayoutId id="2147484638" r:id="rId5"/>
    <p:sldLayoutId id="2147484207" r:id="rId6"/>
    <p:sldLayoutId id="2147484559" r:id="rId7"/>
    <p:sldLayoutId id="2147484581" r:id="rId8"/>
    <p:sldLayoutId id="2147484560" r:id="rId9"/>
    <p:sldLayoutId id="2147484564" r:id="rId10"/>
    <p:sldLayoutId id="2147484566" r:id="rId11"/>
    <p:sldLayoutId id="2147484562" r:id="rId12"/>
    <p:sldLayoutId id="2147484574" r:id="rId13"/>
    <p:sldLayoutId id="2147484563" r:id="rId14"/>
    <p:sldLayoutId id="2147484583" r:id="rId15"/>
    <p:sldLayoutId id="2147484584" r:id="rId16"/>
    <p:sldLayoutId id="2147484561" r:id="rId17"/>
    <p:sldLayoutId id="2147484585" r:id="rId18"/>
    <p:sldLayoutId id="2147484565" r:id="rId19"/>
    <p:sldLayoutId id="2147484567" r:id="rId20"/>
    <p:sldLayoutId id="2147484580" r:id="rId21"/>
    <p:sldLayoutId id="2147484568" r:id="rId22"/>
    <p:sldLayoutId id="2147484582" r:id="rId23"/>
    <p:sldLayoutId id="2147484573" r:id="rId24"/>
    <p:sldLayoutId id="2147484572" r:id="rId25"/>
    <p:sldLayoutId id="2147484775" r:id="rId26"/>
    <p:sldLayoutId id="2147484776" r:id="rId27"/>
    <p:sldLayoutId id="2147484777" r:id="rId28"/>
    <p:sldLayoutId id="2147484774" r:id="rId29"/>
    <p:sldLayoutId id="2147484778" r:id="rId3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000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400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9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80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840">
          <p15:clr>
            <a:srgbClr val="F26B43"/>
          </p15:clr>
        </p15:guide>
        <p15:guide id="8" pos="1920">
          <p15:clr>
            <a:srgbClr val="F26B43"/>
          </p15:clr>
        </p15:guide>
        <p15:guide id="9" pos="4800">
          <p15:clr>
            <a:srgbClr val="F26B43"/>
          </p15:clr>
        </p15:guide>
        <p15:guide id="10" pos="960">
          <p15:clr>
            <a:srgbClr val="F26B43"/>
          </p15:clr>
        </p15:guide>
        <p15:guide id="11" pos="2880">
          <p15:clr>
            <a:srgbClr val="F26B43"/>
          </p15:clr>
        </p15:guide>
        <p15:guide id="12" orient="horz" pos="957">
          <p15:clr>
            <a:srgbClr val="F26B43"/>
          </p15:clr>
        </p15:guide>
        <p15:guide id="13" orient="horz" pos="1914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3" name="Слайд think-cell" r:id="rId30" imgW="270" imgH="270" progId="TCLayout.ActiveDocument.1">
                  <p:embed/>
                </p:oleObj>
              </mc:Choice>
              <mc:Fallback>
                <p:oleObj name="Слайд think-cell" r:id="rId30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9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47883"/>
            <a:ext cx="8426451" cy="672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9" y="4755454"/>
            <a:ext cx="531784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37849" y="4760860"/>
            <a:ext cx="958450" cy="1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45282"/>
            <a:ext cx="8426452" cy="3406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78" name="Группа 77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79" name="Прямоугольник 78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80" name="Прямоугольник 79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81" name="Прямоугольник 80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82" name="Прямоугольник 8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83" name="Прямоугольник 8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4" name="Прямоугольник 8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5" name="Прямоугольник 8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86" name="Прямоугольник 8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61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90" name="Прямоугольник 8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 9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3" name="Прямоугольник 9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96" name="Прямоугольник 9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7" name="Прямоугольник 9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3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3" r:id="rId12"/>
    <p:sldLayoutId id="2147484874" r:id="rId13"/>
    <p:sldLayoutId id="2147484875" r:id="rId14"/>
    <p:sldLayoutId id="2147484876" r:id="rId15"/>
    <p:sldLayoutId id="2147484877" r:id="rId16"/>
    <p:sldLayoutId id="2147484878" r:id="rId17"/>
    <p:sldLayoutId id="2147484879" r:id="rId18"/>
    <p:sldLayoutId id="2147484880" r:id="rId19"/>
    <p:sldLayoutId id="2147484881" r:id="rId20"/>
    <p:sldLayoutId id="2147484882" r:id="rId21"/>
    <p:sldLayoutId id="2147484883" r:id="rId22"/>
    <p:sldLayoutId id="2147484884" r:id="rId23"/>
    <p:sldLayoutId id="2147484886" r:id="rId24"/>
    <p:sldLayoutId id="2147484894" r:id="rId2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31887"/>
            <a:ext cx="8426451" cy="341792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2" y="339723"/>
            <a:ext cx="8423271" cy="6829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2" y="4755453"/>
            <a:ext cx="322438" cy="2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79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2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Слайд think-cell" r:id="rId34" imgW="270" imgH="270" progId="TCLayout.ActiveDocument.1">
                  <p:embed/>
                </p:oleObj>
              </mc:Choice>
              <mc:Fallback>
                <p:oleObj name="Слайд think-cell" r:id="rId3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45282"/>
            <a:ext cx="8426451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307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60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22" r:id="rId9"/>
    <p:sldLayoutId id="2147484711" r:id="rId10"/>
    <p:sldLayoutId id="2147484712" r:id="rId11"/>
    <p:sldLayoutId id="2147484713" r:id="rId12"/>
    <p:sldLayoutId id="2147484714" r:id="rId13"/>
    <p:sldLayoutId id="2147484715" r:id="rId14"/>
    <p:sldLayoutId id="2147484716" r:id="rId15"/>
    <p:sldLayoutId id="2147484740" r:id="rId16"/>
    <p:sldLayoutId id="2147484741" r:id="rId17"/>
    <p:sldLayoutId id="2147484742" r:id="rId18"/>
    <p:sldLayoutId id="2147484745" r:id="rId19"/>
    <p:sldLayoutId id="2147484746" r:id="rId20"/>
    <p:sldLayoutId id="2147484747" r:id="rId21"/>
    <p:sldLayoutId id="2147484748" r:id="rId22"/>
    <p:sldLayoutId id="2147484743" r:id="rId23"/>
    <p:sldLayoutId id="2147484744" r:id="rId24"/>
    <p:sldLayoutId id="2147484717" r:id="rId25"/>
    <p:sldLayoutId id="2147484718" r:id="rId26"/>
    <p:sldLayoutId id="2147484719" r:id="rId27"/>
    <p:sldLayoutId id="2147484720" r:id="rId28"/>
    <p:sldLayoutId id="2147484721" r:id="rId2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baseline="0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3556842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0" name="Слайд think-cell" r:id="rId31" imgW="270" imgH="270" progId="TCLayout.ActiveDocument.1">
                  <p:embed/>
                </p:oleObj>
              </mc:Choice>
              <mc:Fallback>
                <p:oleObj name="Слайд think-cell" r:id="rId31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0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47883"/>
            <a:ext cx="8426451" cy="672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9" y="4755454"/>
            <a:ext cx="531784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37849" y="4760860"/>
            <a:ext cx="958450" cy="1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45282"/>
            <a:ext cx="8426452" cy="3406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6" r:id="rId2"/>
    <p:sldLayoutId id="2147484684" r:id="rId3"/>
    <p:sldLayoutId id="2147484686" r:id="rId4"/>
    <p:sldLayoutId id="2147484685" r:id="rId5"/>
    <p:sldLayoutId id="2147484672" r:id="rId6"/>
    <p:sldLayoutId id="2147484674" r:id="rId7"/>
    <p:sldLayoutId id="2147484673" r:id="rId8"/>
    <p:sldLayoutId id="2147484752" r:id="rId9"/>
    <p:sldLayoutId id="2147484753" r:id="rId10"/>
    <p:sldLayoutId id="2147484754" r:id="rId11"/>
    <p:sldLayoutId id="2147484675" r:id="rId12"/>
    <p:sldLayoutId id="2147484676" r:id="rId13"/>
    <p:sldLayoutId id="2147484751" r:id="rId14"/>
    <p:sldLayoutId id="2147484677" r:id="rId15"/>
    <p:sldLayoutId id="2147484749" r:id="rId16"/>
    <p:sldLayoutId id="2147484750" r:id="rId17"/>
    <p:sldLayoutId id="2147484681" r:id="rId18"/>
    <p:sldLayoutId id="2147484682" r:id="rId19"/>
    <p:sldLayoutId id="2147484683" r:id="rId20"/>
    <p:sldLayoutId id="2147484678" r:id="rId21"/>
    <p:sldLayoutId id="2147484679" r:id="rId22"/>
    <p:sldLayoutId id="2147484680" r:id="rId23"/>
    <p:sldLayoutId id="2147484779" r:id="rId24"/>
    <p:sldLayoutId id="2147484895" r:id="rId25"/>
    <p:sldLayoutId id="2147484896" r:id="rId2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4800">
          <p15:clr>
            <a:srgbClr val="F26B43"/>
          </p15:clr>
        </p15:guide>
        <p15:guide id="8" orient="horz" pos="1915">
          <p15:clr>
            <a:srgbClr val="F26B43"/>
          </p15:clr>
        </p15:guide>
        <p15:guide id="9" pos="3840">
          <p15:clr>
            <a:srgbClr val="F26B43"/>
          </p15:clr>
        </p15:guide>
        <p15:guide id="10" pos="960">
          <p15:clr>
            <a:srgbClr val="F26B43"/>
          </p15:clr>
        </p15:guide>
        <p15:guide id="11" pos="1920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0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45282"/>
            <a:ext cx="8405216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6695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9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55" r:id="rId2"/>
    <p:sldLayoutId id="2147484737" r:id="rId3"/>
    <p:sldLayoutId id="2147484736" r:id="rId4"/>
    <p:sldLayoutId id="2147484735" r:id="rId5"/>
    <p:sldLayoutId id="2147484734" r:id="rId6"/>
    <p:sldLayoutId id="2147484729" r:id="rId7"/>
    <p:sldLayoutId id="2147484730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b="1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503372853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8" name="Слайд think-cell" r:id="rId48" imgW="270" imgH="270" progId="TCLayout.ActiveDocument.1">
                  <p:embed/>
                </p:oleObj>
              </mc:Choice>
              <mc:Fallback>
                <p:oleObj name="Слайд think-cell" r:id="rId4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4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4" y="4754388"/>
            <a:ext cx="323197" cy="2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11643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5454"/>
            <a:ext cx="955492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31889"/>
            <a:ext cx="8426451" cy="3414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2" name="Группа 31"/>
          <p:cNvGrpSpPr/>
          <p:nvPr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612" r:id="rId2"/>
    <p:sldLayoutId id="2147484631" r:id="rId3"/>
    <p:sldLayoutId id="2147484635" r:id="rId4"/>
    <p:sldLayoutId id="2147484622" r:id="rId5"/>
    <p:sldLayoutId id="2147484621" r:id="rId6"/>
    <p:sldLayoutId id="2147484633" r:id="rId7"/>
    <p:sldLayoutId id="2147484615" r:id="rId8"/>
    <p:sldLayoutId id="2147484619" r:id="rId9"/>
    <p:sldLayoutId id="2147484617" r:id="rId10"/>
    <p:sldLayoutId id="2147484618" r:id="rId11"/>
    <p:sldLayoutId id="2147484614" r:id="rId12"/>
    <p:sldLayoutId id="2147484616" r:id="rId13"/>
    <p:sldLayoutId id="2147484620" r:id="rId14"/>
    <p:sldLayoutId id="2147484634" r:id="rId15"/>
    <p:sldLayoutId id="2147484695" r:id="rId16"/>
    <p:sldLayoutId id="2147484632" r:id="rId17"/>
    <p:sldLayoutId id="2147484696" r:id="rId18"/>
    <p:sldLayoutId id="2147484629" r:id="rId19"/>
    <p:sldLayoutId id="2147484670" r:id="rId20"/>
    <p:sldLayoutId id="2147484697" r:id="rId21"/>
    <p:sldLayoutId id="2147484698" r:id="rId22"/>
    <p:sldLayoutId id="2147484541" r:id="rId23"/>
    <p:sldLayoutId id="2147484613" r:id="rId24"/>
    <p:sldLayoutId id="2147484624" r:id="rId25"/>
    <p:sldLayoutId id="2147484623" r:id="rId26"/>
    <p:sldLayoutId id="2147484627" r:id="rId27"/>
    <p:sldLayoutId id="2147484628" r:id="rId28"/>
    <p:sldLayoutId id="2147484605" r:id="rId29"/>
    <p:sldLayoutId id="2147484542" r:id="rId30"/>
    <p:sldLayoutId id="2147484604" r:id="rId31"/>
    <p:sldLayoutId id="2147484663" r:id="rId32"/>
    <p:sldLayoutId id="2147484664" r:id="rId33"/>
    <p:sldLayoutId id="2147484665" r:id="rId34"/>
    <p:sldLayoutId id="2147484666" r:id="rId35"/>
    <p:sldLayoutId id="2147484667" r:id="rId36"/>
    <p:sldLayoutId id="2147484668" r:id="rId37"/>
    <p:sldLayoutId id="2147484543" r:id="rId38"/>
    <p:sldLayoutId id="2147484544" r:id="rId39"/>
    <p:sldLayoutId id="2147484756" r:id="rId40"/>
    <p:sldLayoutId id="2147484606" r:id="rId41"/>
    <p:sldLayoutId id="2147484757" r:id="rId42"/>
    <p:sldLayoutId id="2147484546" r:id="rId4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1620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915">
          <p15:clr>
            <a:srgbClr val="F26B43"/>
          </p15:clr>
        </p15:guide>
        <p15:guide id="13" orient="horz" pos="645">
          <p15:clr>
            <a:srgbClr val="F26B43"/>
          </p15:clr>
        </p15:guide>
        <p15:guide id="14" orient="horz" pos="96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4" name="Слайд think-cell" r:id="rId31" imgW="270" imgH="270" progId="TCLayout.ActiveDocument.1">
                  <p:embed/>
                </p:oleObj>
              </mc:Choice>
              <mc:Fallback>
                <p:oleObj name="Слайд think-cell" r:id="rId31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0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18" y="4757635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8" y="4757635"/>
            <a:ext cx="5311574" cy="19855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7635"/>
            <a:ext cx="955492" cy="1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6" name="Прямоугольник 35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61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8775" y="1131888"/>
            <a:ext cx="8426450" cy="3419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061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  <p:sldLayoutId id="2147484792" r:id="rId12"/>
    <p:sldLayoutId id="2147484793" r:id="rId13"/>
    <p:sldLayoutId id="2147484794" r:id="rId14"/>
    <p:sldLayoutId id="2147484795" r:id="rId15"/>
    <p:sldLayoutId id="2147484796" r:id="rId16"/>
    <p:sldLayoutId id="2147484797" r:id="rId17"/>
    <p:sldLayoutId id="2147484798" r:id="rId18"/>
    <p:sldLayoutId id="2147484799" r:id="rId19"/>
    <p:sldLayoutId id="2147484800" r:id="rId20"/>
    <p:sldLayoutId id="2147484801" r:id="rId21"/>
    <p:sldLayoutId id="2147484802" r:id="rId22"/>
    <p:sldLayoutId id="2147484803" r:id="rId23"/>
    <p:sldLayoutId id="2147484804" r:id="rId24"/>
    <p:sldLayoutId id="2147484805" r:id="rId25"/>
    <p:sldLayoutId id="2147484806" r:id="rId2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000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400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9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80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8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45282"/>
            <a:ext cx="8405216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6695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61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89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b="1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46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6" name="Слайд think-cell" r:id="rId48" imgW="270" imgH="270" progId="TCLayout.ActiveDocument.1">
                  <p:embed/>
                </p:oleObj>
              </mc:Choice>
              <mc:Fallback>
                <p:oleObj name="Слайд think-cell" r:id="rId4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4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4" y="4754388"/>
            <a:ext cx="323197" cy="2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11643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5454"/>
            <a:ext cx="955492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31889"/>
            <a:ext cx="8426451" cy="3414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7" name="Группа 56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58" name="Прямоугольник 57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0" name="Прямоугольник 59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61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76" name="Прямоугольник 7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7" name="Прямоугольник 7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8" name="Прямоугольник 7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9" name="Прямоугольник 7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  <p:sldLayoutId id="2147484829" r:id="rId12"/>
    <p:sldLayoutId id="2147484830" r:id="rId13"/>
    <p:sldLayoutId id="2147484831" r:id="rId14"/>
    <p:sldLayoutId id="2147484832" r:id="rId15"/>
    <p:sldLayoutId id="2147484833" r:id="rId16"/>
    <p:sldLayoutId id="2147484834" r:id="rId17"/>
    <p:sldLayoutId id="2147484835" r:id="rId18"/>
    <p:sldLayoutId id="2147484836" r:id="rId19"/>
    <p:sldLayoutId id="2147484837" r:id="rId20"/>
    <p:sldLayoutId id="2147484838" r:id="rId21"/>
    <p:sldLayoutId id="2147484839" r:id="rId22"/>
    <p:sldLayoutId id="2147484840" r:id="rId23"/>
    <p:sldLayoutId id="2147484841" r:id="rId24"/>
    <p:sldLayoutId id="2147484842" r:id="rId25"/>
    <p:sldLayoutId id="2147484843" r:id="rId26"/>
    <p:sldLayoutId id="2147484844" r:id="rId27"/>
    <p:sldLayoutId id="2147484845" r:id="rId28"/>
    <p:sldLayoutId id="2147484846" r:id="rId29"/>
    <p:sldLayoutId id="2147484847" r:id="rId30"/>
    <p:sldLayoutId id="2147484848" r:id="rId31"/>
    <p:sldLayoutId id="2147484849" r:id="rId32"/>
    <p:sldLayoutId id="2147484850" r:id="rId33"/>
    <p:sldLayoutId id="2147484851" r:id="rId34"/>
    <p:sldLayoutId id="2147484852" r:id="rId35"/>
    <p:sldLayoutId id="2147484853" r:id="rId36"/>
    <p:sldLayoutId id="2147484854" r:id="rId37"/>
    <p:sldLayoutId id="2147484855" r:id="rId38"/>
    <p:sldLayoutId id="2147484856" r:id="rId39"/>
    <p:sldLayoutId id="2147484857" r:id="rId40"/>
    <p:sldLayoutId id="2147484858" r:id="rId41"/>
    <p:sldLayoutId id="2147484859" r:id="rId42"/>
    <p:sldLayoutId id="2147484860" r:id="rId4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6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tags" Target="../tags/tag253.xml"/><Relationship Id="rId1" Type="http://schemas.openxmlformats.org/officeDocument/2006/relationships/vmlDrawing" Target="../drawings/vmlDrawing241.v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42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.xml"/><Relationship Id="rId7" Type="http://schemas.openxmlformats.org/officeDocument/2006/relationships/image" Target="../media/image12.jpeg"/><Relationship Id="rId2" Type="http://schemas.openxmlformats.org/officeDocument/2006/relationships/tags" Target="../tags/tag254.xml"/><Relationship Id="rId1" Type="http://schemas.openxmlformats.org/officeDocument/2006/relationships/vmlDrawing" Target="../drawings/vmlDrawing24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43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12.jpeg"/><Relationship Id="rId2" Type="http://schemas.openxmlformats.org/officeDocument/2006/relationships/tags" Target="../tags/tag280.xml"/><Relationship Id="rId1" Type="http://schemas.openxmlformats.org/officeDocument/2006/relationships/vmlDrawing" Target="../drawings/vmlDrawing24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44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12.jpeg"/><Relationship Id="rId2" Type="http://schemas.openxmlformats.org/officeDocument/2006/relationships/tags" Target="../tags/tag281.xml"/><Relationship Id="rId1" Type="http://schemas.openxmlformats.org/officeDocument/2006/relationships/vmlDrawing" Target="../drawings/vmlDrawing24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44.bin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5.xml"/><Relationship Id="rId6" Type="http://schemas.microsoft.com/office/2007/relationships/hdphoto" Target="../media/hdphoto2.wdp"/><Relationship Id="rId5" Type="http://schemas.openxmlformats.org/officeDocument/2006/relationships/image" Target="../media/image68.png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hyperlink" Target="https://t.me/siburpolylab" TargetMode="External"/><Relationship Id="rId3" Type="http://schemas.openxmlformats.org/officeDocument/2006/relationships/slideLayout" Target="../slideLayouts/slideLayout222.xml"/><Relationship Id="rId7" Type="http://schemas.openxmlformats.org/officeDocument/2006/relationships/image" Target="../media/image72.png"/><Relationship Id="rId12" Type="http://schemas.openxmlformats.org/officeDocument/2006/relationships/hyperlink" Target="https://vk.com/sibur_polylab" TargetMode="External"/><Relationship Id="rId2" Type="http://schemas.openxmlformats.org/officeDocument/2006/relationships/tags" Target="../tags/tag282.xml"/><Relationship Id="rId1" Type="http://schemas.openxmlformats.org/officeDocument/2006/relationships/vmlDrawing" Target="../drawings/vmlDrawing247.vml"/><Relationship Id="rId6" Type="http://schemas.openxmlformats.org/officeDocument/2006/relationships/image" Target="../media/image4.emf"/><Relationship Id="rId11" Type="http://schemas.openxmlformats.org/officeDocument/2006/relationships/image" Target="../media/image76.jpeg"/><Relationship Id="rId5" Type="http://schemas.openxmlformats.org/officeDocument/2006/relationships/oleObject" Target="../embeddings/oleObject245.bin"/><Relationship Id="rId10" Type="http://schemas.openxmlformats.org/officeDocument/2006/relationships/image" Target="../media/image75.jpe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chart" Target="../charts/chart1.xml"/><Relationship Id="rId3" Type="http://schemas.openxmlformats.org/officeDocument/2006/relationships/tags" Target="../tags/tag257.xml"/><Relationship Id="rId21" Type="http://schemas.openxmlformats.org/officeDocument/2006/relationships/tags" Target="../tags/tag275.xml"/><Relationship Id="rId34" Type="http://schemas.openxmlformats.org/officeDocument/2006/relationships/image" Target="../media/image18.png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notesSlide" Target="../notesSlides/notesSlide3.xml"/><Relationship Id="rId33" Type="http://schemas.openxmlformats.org/officeDocument/2006/relationships/image" Target="../media/image17.png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29" Type="http://schemas.openxmlformats.org/officeDocument/2006/relationships/image" Target="../media/image13.png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slideLayout" Target="../slideLayouts/slideLayout74.xml"/><Relationship Id="rId32" Type="http://schemas.openxmlformats.org/officeDocument/2006/relationships/image" Target="../media/image16.png"/><Relationship Id="rId37" Type="http://schemas.openxmlformats.org/officeDocument/2006/relationships/image" Target="../media/image20.png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chart" Target="../charts/chart3.xml"/><Relationship Id="rId36" Type="http://schemas.microsoft.com/office/2007/relationships/hdphoto" Target="../media/hdphoto1.wdp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image" Target="../media/image15.png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chart" Target="../charts/chart2.xml"/><Relationship Id="rId30" Type="http://schemas.openxmlformats.org/officeDocument/2006/relationships/image" Target="../media/image14.png"/><Relationship Id="rId35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12.jpeg"/><Relationship Id="rId2" Type="http://schemas.openxmlformats.org/officeDocument/2006/relationships/tags" Target="../tags/tag278.xml"/><Relationship Id="rId1" Type="http://schemas.openxmlformats.org/officeDocument/2006/relationships/vmlDrawing" Target="../drawings/vmlDrawing24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44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12.jpeg"/><Relationship Id="rId2" Type="http://schemas.openxmlformats.org/officeDocument/2006/relationships/tags" Target="../tags/tag279.xml"/><Relationship Id="rId1" Type="http://schemas.openxmlformats.org/officeDocument/2006/relationships/vmlDrawing" Target="../drawings/vmlDrawing24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44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9281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97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Рисунок 2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Прямоугольник 22"/>
          <p:cNvSpPr/>
          <p:nvPr/>
        </p:nvSpPr>
        <p:spPr bwMode="auto">
          <a:xfrm>
            <a:off x="-2" y="-1350"/>
            <a:ext cx="6573598" cy="5143500"/>
          </a:xfrm>
          <a:prstGeom prst="rect">
            <a:avLst/>
          </a:prstGeom>
          <a:gradFill>
            <a:gsLst>
              <a:gs pos="17000">
                <a:schemeClr val="accent1">
                  <a:lumMod val="5000"/>
                  <a:lumOff val="95000"/>
                  <a:alpha val="0"/>
                </a:schemeClr>
              </a:gs>
              <a:gs pos="57000">
                <a:schemeClr val="accent5">
                  <a:alpha val="71000"/>
                </a:schemeClr>
              </a:gs>
              <a:gs pos="85000">
                <a:schemeClr val="tx2">
                  <a:alpha val="86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8775" y="1959302"/>
            <a:ext cx="6125188" cy="1682230"/>
          </a:xfrm>
        </p:spPr>
        <p:txBody>
          <a:bodyPr vert="horz">
            <a:normAutofit fontScale="90000"/>
          </a:bodyPr>
          <a:lstStyle/>
          <a:p>
            <a:r>
              <a:rPr lang="ru-RU" sz="4000" dirty="0"/>
              <a:t>СОВРЕМЕННЫЕ ТРЕНДЫ И РЕШЕНИЯ В ПОЛИОЛЕФИНОВОЙ ГИБКОЙ УПАКОВКЕ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Екимов Александр, главный эксперт, </a:t>
            </a:r>
            <a:r>
              <a:rPr lang="ru-RU" dirty="0" smtClean="0"/>
              <a:t>СИБУР </a:t>
            </a:r>
            <a:r>
              <a:rPr lang="ru-RU" dirty="0" err="1" smtClean="0"/>
              <a:t>ПолиЛаб</a:t>
            </a:r>
            <a:endParaRPr lang="ru-RU" dirty="0"/>
          </a:p>
          <a:p>
            <a:r>
              <a:rPr lang="ru-RU" dirty="0" smtClean="0"/>
              <a:t>Матвеев Никита, эксперт, </a:t>
            </a:r>
            <a:r>
              <a:rPr lang="ru-RU" dirty="0" smtClean="0"/>
              <a:t>СИБУР </a:t>
            </a:r>
            <a:r>
              <a:rPr lang="ru-RU" dirty="0" err="1" smtClean="0"/>
              <a:t>ПолиЛаб</a:t>
            </a:r>
            <a:endParaRPr lang="ru-RU" dirty="0"/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Москва</a:t>
            </a:r>
          </a:p>
          <a:p>
            <a:r>
              <a:rPr lang="ru-RU" dirty="0">
                <a:solidFill>
                  <a:schemeClr val="bg1"/>
                </a:solidFill>
              </a:rPr>
              <a:t>2022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250" y="3400426"/>
            <a:ext cx="1268093" cy="784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573" y="2645051"/>
            <a:ext cx="976961" cy="7568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574" y="3387337"/>
            <a:ext cx="976961" cy="7971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250" y="2638426"/>
            <a:ext cx="1268093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66" y="118920"/>
            <a:ext cx="8426451" cy="672627"/>
          </a:xfrm>
        </p:spPr>
        <p:txBody>
          <a:bodyPr/>
          <a:lstStyle/>
          <a:p>
            <a:r>
              <a:rPr lang="ru-RU" dirty="0"/>
              <a:t>Немного азов ВМС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204217" y="2587752"/>
            <a:ext cx="8898890" cy="1874520"/>
            <a:chOff x="1697737" y="3037332"/>
            <a:chExt cx="8898890" cy="1874520"/>
          </a:xfrm>
        </p:grpSpPr>
        <p:sp>
          <p:nvSpPr>
            <p:cNvPr id="6" name="object 3"/>
            <p:cNvSpPr/>
            <p:nvPr/>
          </p:nvSpPr>
          <p:spPr>
            <a:xfrm>
              <a:off x="1697737" y="3037332"/>
              <a:ext cx="8898632" cy="18745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1714500" y="3044952"/>
              <a:ext cx="8810625" cy="1795780"/>
            </a:xfrm>
            <a:custGeom>
              <a:avLst/>
              <a:gdLst/>
              <a:ahLst/>
              <a:cxnLst/>
              <a:rect l="l" t="t" r="r" b="b"/>
              <a:pathLst>
                <a:path w="8810625" h="1795779">
                  <a:moveTo>
                    <a:pt x="8810244" y="0"/>
                  </a:moveTo>
                  <a:lnTo>
                    <a:pt x="0" y="0"/>
                  </a:lnTo>
                  <a:lnTo>
                    <a:pt x="0" y="1795272"/>
                  </a:lnTo>
                  <a:lnTo>
                    <a:pt x="8810244" y="1795272"/>
                  </a:lnTo>
                  <a:lnTo>
                    <a:pt x="8810244" y="0"/>
                  </a:lnTo>
                  <a:close/>
                </a:path>
              </a:pathLst>
            </a:custGeom>
            <a:solidFill>
              <a:srgbClr val="FAB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5"/>
          <p:cNvGrpSpPr/>
          <p:nvPr/>
        </p:nvGrpSpPr>
        <p:grpSpPr>
          <a:xfrm>
            <a:off x="164747" y="684727"/>
            <a:ext cx="8900160" cy="1801495"/>
            <a:chOff x="1674879" y="1167383"/>
            <a:chExt cx="8900160" cy="1801495"/>
          </a:xfrm>
        </p:grpSpPr>
        <p:sp>
          <p:nvSpPr>
            <p:cNvPr id="9" name="object 6"/>
            <p:cNvSpPr/>
            <p:nvPr/>
          </p:nvSpPr>
          <p:spPr>
            <a:xfrm>
              <a:off x="1674879" y="1167383"/>
              <a:ext cx="8900153" cy="18013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1691640" y="1175003"/>
              <a:ext cx="8811895" cy="1722120"/>
            </a:xfrm>
            <a:custGeom>
              <a:avLst/>
              <a:gdLst/>
              <a:ahLst/>
              <a:cxnLst/>
              <a:rect l="l" t="t" r="r" b="b"/>
              <a:pathLst>
                <a:path w="8811895" h="1722120">
                  <a:moveTo>
                    <a:pt x="8811767" y="0"/>
                  </a:moveTo>
                  <a:lnTo>
                    <a:pt x="0" y="0"/>
                  </a:lnTo>
                  <a:lnTo>
                    <a:pt x="0" y="1722120"/>
                  </a:lnTo>
                  <a:lnTo>
                    <a:pt x="8811767" y="1722120"/>
                  </a:lnTo>
                  <a:lnTo>
                    <a:pt x="8811767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8"/>
          <p:cNvSpPr txBox="1"/>
          <p:nvPr/>
        </p:nvSpPr>
        <p:spPr>
          <a:xfrm>
            <a:off x="272796" y="718509"/>
            <a:ext cx="4716145" cy="164083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35"/>
              </a:spcBef>
            </a:pPr>
            <a:r>
              <a:rPr lang="ru-RU" sz="1800" b="1" spc="-5" dirty="0" smtClean="0">
                <a:solidFill>
                  <a:srgbClr val="344446"/>
                </a:solidFill>
                <a:latin typeface="Carlito"/>
                <a:cs typeface="Carlito"/>
              </a:rPr>
              <a:t>Катализаторы </a:t>
            </a:r>
            <a:r>
              <a:rPr sz="1800" b="1" spc="-5" dirty="0" smtClean="0">
                <a:solidFill>
                  <a:srgbClr val="344446"/>
                </a:solidFill>
                <a:latin typeface="Carlito"/>
                <a:cs typeface="Carlito"/>
              </a:rPr>
              <a:t>Z</a:t>
            </a:r>
            <a:r>
              <a:rPr lang="en-US" sz="1800" b="1" spc="-5" dirty="0" smtClean="0">
                <a:solidFill>
                  <a:srgbClr val="344446"/>
                </a:solidFill>
                <a:latin typeface="Carlito"/>
                <a:cs typeface="Carlito"/>
              </a:rPr>
              <a:t>N &amp; Cr</a:t>
            </a:r>
            <a:r>
              <a:rPr sz="1800" b="1" spc="-5" dirty="0" smtClean="0">
                <a:solidFill>
                  <a:srgbClr val="344446"/>
                </a:solidFill>
                <a:latin typeface="Carlito"/>
                <a:cs typeface="Carlito"/>
              </a:rPr>
              <a:t> (</a:t>
            </a:r>
            <a:r>
              <a:rPr sz="1800" b="1" spc="-5" dirty="0">
                <a:solidFill>
                  <a:srgbClr val="344446"/>
                </a:solidFill>
                <a:latin typeface="Carlito"/>
                <a:cs typeface="Carlito"/>
              </a:rPr>
              <a:t>Multi-site)</a:t>
            </a:r>
            <a:endParaRPr sz="1800" dirty="0">
              <a:latin typeface="Carlito"/>
              <a:cs typeface="Carlito"/>
            </a:endParaRPr>
          </a:p>
          <a:p>
            <a:pPr marL="426720" marR="324485" indent="-172720">
              <a:lnSpc>
                <a:spcPts val="1800"/>
              </a:lnSpc>
              <a:spcBef>
                <a:spcPts val="1485"/>
              </a:spcBef>
              <a:buClr>
                <a:srgbClr val="CC3300"/>
              </a:buClr>
              <a:buSzPct val="118750"/>
              <a:buFont typeface="Wingdings"/>
              <a:buChar char=""/>
              <a:tabLst>
                <a:tab pos="427355" algn="l"/>
              </a:tabLst>
            </a:pPr>
            <a:r>
              <a:rPr lang="ru-RU" sz="1600" spc="-15" dirty="0" smtClean="0">
                <a:solidFill>
                  <a:srgbClr val="344446"/>
                </a:solidFill>
                <a:latin typeface="Carlito"/>
                <a:cs typeface="Carlito"/>
              </a:rPr>
              <a:t>Различные типы реакций на каждой частице катализатора</a:t>
            </a:r>
            <a:r>
              <a:rPr sz="1600" spc="-10" dirty="0" smtClean="0">
                <a:solidFill>
                  <a:srgbClr val="344446"/>
                </a:solidFill>
                <a:latin typeface="Carlito"/>
                <a:cs typeface="Carlito"/>
              </a:rPr>
              <a:t> (</a:t>
            </a:r>
            <a:r>
              <a:rPr lang="ru-RU" sz="1600" spc="-10" dirty="0" smtClean="0">
                <a:solidFill>
                  <a:srgbClr val="344446"/>
                </a:solidFill>
                <a:latin typeface="Carlito"/>
                <a:cs typeface="Carlito"/>
              </a:rPr>
              <a:t>гетерогенность</a:t>
            </a:r>
            <a:r>
              <a:rPr sz="1600" spc="-10" dirty="0" smtClean="0">
                <a:solidFill>
                  <a:srgbClr val="344446"/>
                </a:solidFill>
                <a:latin typeface="Carlito"/>
                <a:cs typeface="Carlito"/>
              </a:rPr>
              <a:t>)</a:t>
            </a:r>
            <a:endParaRPr sz="1600" dirty="0">
              <a:latin typeface="Carlito"/>
              <a:cs typeface="Carlito"/>
            </a:endParaRPr>
          </a:p>
          <a:p>
            <a:pPr marL="426720" marR="830580" indent="-172720">
              <a:lnSpc>
                <a:spcPts val="1800"/>
              </a:lnSpc>
              <a:spcBef>
                <a:spcPts val="900"/>
              </a:spcBef>
              <a:buClr>
                <a:srgbClr val="CC3300"/>
              </a:buClr>
              <a:buSzPct val="118750"/>
              <a:buFont typeface="Wingdings"/>
              <a:buChar char=""/>
              <a:tabLst>
                <a:tab pos="427355" algn="l"/>
              </a:tabLst>
            </a:pPr>
            <a:r>
              <a:rPr lang="ru-RU" sz="1600" spc="-15" dirty="0" smtClean="0">
                <a:solidFill>
                  <a:srgbClr val="344446"/>
                </a:solidFill>
                <a:latin typeface="Carlito"/>
                <a:cs typeface="Carlito"/>
              </a:rPr>
              <a:t>Среднее / Широкое ММР и распределение </a:t>
            </a:r>
            <a:r>
              <a:rPr lang="ru-RU" sz="1600" spc="-15" dirty="0" err="1" smtClean="0">
                <a:solidFill>
                  <a:srgbClr val="344446"/>
                </a:solidFill>
                <a:latin typeface="Carlito"/>
                <a:cs typeface="Carlito"/>
              </a:rPr>
              <a:t>сомономера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13" name="object 9"/>
          <p:cNvGrpSpPr/>
          <p:nvPr/>
        </p:nvGrpSpPr>
        <p:grpSpPr>
          <a:xfrm>
            <a:off x="5337048" y="1246631"/>
            <a:ext cx="3542029" cy="841375"/>
            <a:chOff x="6830568" y="1696211"/>
            <a:chExt cx="3542029" cy="841375"/>
          </a:xfrm>
        </p:grpSpPr>
        <p:sp>
          <p:nvSpPr>
            <p:cNvPr id="14" name="object 10"/>
            <p:cNvSpPr/>
            <p:nvPr/>
          </p:nvSpPr>
          <p:spPr>
            <a:xfrm>
              <a:off x="8452866" y="1869185"/>
              <a:ext cx="464820" cy="437515"/>
            </a:xfrm>
            <a:custGeom>
              <a:avLst/>
              <a:gdLst/>
              <a:ahLst/>
              <a:cxnLst/>
              <a:rect l="l" t="t" r="r" b="b"/>
              <a:pathLst>
                <a:path w="464820" h="437514">
                  <a:moveTo>
                    <a:pt x="232409" y="0"/>
                  </a:moveTo>
                  <a:lnTo>
                    <a:pt x="185559" y="4443"/>
                  </a:lnTo>
                  <a:lnTo>
                    <a:pt x="141928" y="17186"/>
                  </a:lnTo>
                  <a:lnTo>
                    <a:pt x="102449" y="37350"/>
                  </a:lnTo>
                  <a:lnTo>
                    <a:pt x="68056" y="64055"/>
                  </a:lnTo>
                  <a:lnTo>
                    <a:pt x="39681" y="96422"/>
                  </a:lnTo>
                  <a:lnTo>
                    <a:pt x="18258" y="133570"/>
                  </a:lnTo>
                  <a:lnTo>
                    <a:pt x="4720" y="174620"/>
                  </a:lnTo>
                  <a:lnTo>
                    <a:pt x="0" y="218693"/>
                  </a:lnTo>
                  <a:lnTo>
                    <a:pt x="4720" y="262767"/>
                  </a:lnTo>
                  <a:lnTo>
                    <a:pt x="18258" y="303817"/>
                  </a:lnTo>
                  <a:lnTo>
                    <a:pt x="39681" y="340965"/>
                  </a:lnTo>
                  <a:lnTo>
                    <a:pt x="68056" y="373332"/>
                  </a:lnTo>
                  <a:lnTo>
                    <a:pt x="102449" y="400037"/>
                  </a:lnTo>
                  <a:lnTo>
                    <a:pt x="141928" y="420201"/>
                  </a:lnTo>
                  <a:lnTo>
                    <a:pt x="185559" y="432944"/>
                  </a:lnTo>
                  <a:lnTo>
                    <a:pt x="232409" y="437388"/>
                  </a:lnTo>
                  <a:lnTo>
                    <a:pt x="279260" y="432944"/>
                  </a:lnTo>
                  <a:lnTo>
                    <a:pt x="322891" y="420201"/>
                  </a:lnTo>
                  <a:lnTo>
                    <a:pt x="362370" y="400037"/>
                  </a:lnTo>
                  <a:lnTo>
                    <a:pt x="396763" y="373332"/>
                  </a:lnTo>
                  <a:lnTo>
                    <a:pt x="425138" y="340965"/>
                  </a:lnTo>
                  <a:lnTo>
                    <a:pt x="446561" y="303817"/>
                  </a:lnTo>
                  <a:lnTo>
                    <a:pt x="460099" y="262767"/>
                  </a:lnTo>
                  <a:lnTo>
                    <a:pt x="464819" y="218693"/>
                  </a:lnTo>
                  <a:lnTo>
                    <a:pt x="460099" y="174620"/>
                  </a:lnTo>
                  <a:lnTo>
                    <a:pt x="446561" y="133570"/>
                  </a:lnTo>
                  <a:lnTo>
                    <a:pt x="425138" y="96422"/>
                  </a:lnTo>
                  <a:lnTo>
                    <a:pt x="396763" y="64055"/>
                  </a:lnTo>
                  <a:lnTo>
                    <a:pt x="362370" y="37350"/>
                  </a:lnTo>
                  <a:lnTo>
                    <a:pt x="322891" y="17186"/>
                  </a:lnTo>
                  <a:lnTo>
                    <a:pt x="279260" y="4443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8452866" y="1869185"/>
              <a:ext cx="464820" cy="437515"/>
            </a:xfrm>
            <a:custGeom>
              <a:avLst/>
              <a:gdLst/>
              <a:ahLst/>
              <a:cxnLst/>
              <a:rect l="l" t="t" r="r" b="b"/>
              <a:pathLst>
                <a:path w="464820" h="437514">
                  <a:moveTo>
                    <a:pt x="0" y="218693"/>
                  </a:moveTo>
                  <a:lnTo>
                    <a:pt x="4720" y="174620"/>
                  </a:lnTo>
                  <a:lnTo>
                    <a:pt x="18258" y="133570"/>
                  </a:lnTo>
                  <a:lnTo>
                    <a:pt x="39681" y="96422"/>
                  </a:lnTo>
                  <a:lnTo>
                    <a:pt x="68056" y="64055"/>
                  </a:lnTo>
                  <a:lnTo>
                    <a:pt x="102449" y="37350"/>
                  </a:lnTo>
                  <a:lnTo>
                    <a:pt x="141928" y="17186"/>
                  </a:lnTo>
                  <a:lnTo>
                    <a:pt x="185559" y="4443"/>
                  </a:lnTo>
                  <a:lnTo>
                    <a:pt x="232409" y="0"/>
                  </a:lnTo>
                  <a:lnTo>
                    <a:pt x="279260" y="4443"/>
                  </a:lnTo>
                  <a:lnTo>
                    <a:pt x="322891" y="17186"/>
                  </a:lnTo>
                  <a:lnTo>
                    <a:pt x="362370" y="37350"/>
                  </a:lnTo>
                  <a:lnTo>
                    <a:pt x="396763" y="64055"/>
                  </a:lnTo>
                  <a:lnTo>
                    <a:pt x="425138" y="96422"/>
                  </a:lnTo>
                  <a:lnTo>
                    <a:pt x="446561" y="133570"/>
                  </a:lnTo>
                  <a:lnTo>
                    <a:pt x="460099" y="174620"/>
                  </a:lnTo>
                  <a:lnTo>
                    <a:pt x="464819" y="218693"/>
                  </a:lnTo>
                  <a:lnTo>
                    <a:pt x="460099" y="262767"/>
                  </a:lnTo>
                  <a:lnTo>
                    <a:pt x="446561" y="303817"/>
                  </a:lnTo>
                  <a:lnTo>
                    <a:pt x="425138" y="340965"/>
                  </a:lnTo>
                  <a:lnTo>
                    <a:pt x="396763" y="373332"/>
                  </a:lnTo>
                  <a:lnTo>
                    <a:pt x="362370" y="400037"/>
                  </a:lnTo>
                  <a:lnTo>
                    <a:pt x="322891" y="420201"/>
                  </a:lnTo>
                  <a:lnTo>
                    <a:pt x="279260" y="432944"/>
                  </a:lnTo>
                  <a:lnTo>
                    <a:pt x="232409" y="437388"/>
                  </a:lnTo>
                  <a:lnTo>
                    <a:pt x="185559" y="432944"/>
                  </a:lnTo>
                  <a:lnTo>
                    <a:pt x="141928" y="420201"/>
                  </a:lnTo>
                  <a:lnTo>
                    <a:pt x="102449" y="400037"/>
                  </a:lnTo>
                  <a:lnTo>
                    <a:pt x="68056" y="373332"/>
                  </a:lnTo>
                  <a:lnTo>
                    <a:pt x="39681" y="340965"/>
                  </a:lnTo>
                  <a:lnTo>
                    <a:pt x="18258" y="303817"/>
                  </a:lnTo>
                  <a:lnTo>
                    <a:pt x="4720" y="262767"/>
                  </a:lnTo>
                  <a:lnTo>
                    <a:pt x="0" y="21869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6830568" y="1923287"/>
              <a:ext cx="1673860" cy="212090"/>
            </a:xfrm>
            <a:custGeom>
              <a:avLst/>
              <a:gdLst/>
              <a:ahLst/>
              <a:cxnLst/>
              <a:rect l="l" t="t" r="r" b="b"/>
              <a:pathLst>
                <a:path w="1673859" h="212089">
                  <a:moveTo>
                    <a:pt x="536006" y="103124"/>
                  </a:moveTo>
                  <a:lnTo>
                    <a:pt x="516254" y="103124"/>
                  </a:lnTo>
                  <a:lnTo>
                    <a:pt x="507873" y="112902"/>
                  </a:lnTo>
                  <a:lnTo>
                    <a:pt x="572897" y="172847"/>
                  </a:lnTo>
                  <a:lnTo>
                    <a:pt x="575055" y="175640"/>
                  </a:lnTo>
                  <a:lnTo>
                    <a:pt x="638682" y="209041"/>
                  </a:lnTo>
                  <a:lnTo>
                    <a:pt x="643635" y="210438"/>
                  </a:lnTo>
                  <a:lnTo>
                    <a:pt x="669416" y="211836"/>
                  </a:lnTo>
                  <a:lnTo>
                    <a:pt x="670940" y="211836"/>
                  </a:lnTo>
                  <a:lnTo>
                    <a:pt x="698880" y="210438"/>
                  </a:lnTo>
                  <a:lnTo>
                    <a:pt x="700277" y="209041"/>
                  </a:lnTo>
                  <a:lnTo>
                    <a:pt x="751789" y="197865"/>
                  </a:lnTo>
                  <a:lnTo>
                    <a:pt x="669416" y="197865"/>
                  </a:lnTo>
                  <a:lnTo>
                    <a:pt x="669416" y="196469"/>
                  </a:lnTo>
                  <a:lnTo>
                    <a:pt x="643635" y="196469"/>
                  </a:lnTo>
                  <a:lnTo>
                    <a:pt x="645032" y="184023"/>
                  </a:lnTo>
                  <a:lnTo>
                    <a:pt x="648225" y="184023"/>
                  </a:lnTo>
                  <a:lnTo>
                    <a:pt x="608706" y="163067"/>
                  </a:lnTo>
                  <a:lnTo>
                    <a:pt x="580643" y="163067"/>
                  </a:lnTo>
                  <a:lnTo>
                    <a:pt x="587628" y="151891"/>
                  </a:lnTo>
                  <a:lnTo>
                    <a:pt x="588907" y="151891"/>
                  </a:lnTo>
                  <a:lnTo>
                    <a:pt x="536006" y="103124"/>
                  </a:lnTo>
                  <a:close/>
                </a:path>
                <a:path w="1673859" h="212089">
                  <a:moveTo>
                    <a:pt x="694718" y="184148"/>
                  </a:moveTo>
                  <a:lnTo>
                    <a:pt x="670209" y="185257"/>
                  </a:lnTo>
                  <a:lnTo>
                    <a:pt x="670940" y="185292"/>
                  </a:lnTo>
                  <a:lnTo>
                    <a:pt x="669416" y="197865"/>
                  </a:lnTo>
                  <a:lnTo>
                    <a:pt x="751789" y="197865"/>
                  </a:lnTo>
                  <a:lnTo>
                    <a:pt x="758228" y="196469"/>
                  </a:lnTo>
                  <a:lnTo>
                    <a:pt x="697483" y="196469"/>
                  </a:lnTo>
                  <a:lnTo>
                    <a:pt x="694718" y="184148"/>
                  </a:lnTo>
                  <a:close/>
                </a:path>
                <a:path w="1673859" h="212089">
                  <a:moveTo>
                    <a:pt x="648551" y="184195"/>
                  </a:moveTo>
                  <a:lnTo>
                    <a:pt x="650621" y="185292"/>
                  </a:lnTo>
                  <a:lnTo>
                    <a:pt x="643635" y="196469"/>
                  </a:lnTo>
                  <a:lnTo>
                    <a:pt x="669416" y="196469"/>
                  </a:lnTo>
                  <a:lnTo>
                    <a:pt x="669416" y="185292"/>
                  </a:lnTo>
                  <a:lnTo>
                    <a:pt x="670209" y="185257"/>
                  </a:lnTo>
                  <a:lnTo>
                    <a:pt x="648551" y="184195"/>
                  </a:lnTo>
                  <a:close/>
                </a:path>
                <a:path w="1673859" h="212089">
                  <a:moveTo>
                    <a:pt x="795819" y="184023"/>
                  </a:moveTo>
                  <a:lnTo>
                    <a:pt x="697483" y="184023"/>
                  </a:lnTo>
                  <a:lnTo>
                    <a:pt x="697483" y="196469"/>
                  </a:lnTo>
                  <a:lnTo>
                    <a:pt x="758228" y="196469"/>
                  </a:lnTo>
                  <a:lnTo>
                    <a:pt x="764666" y="195072"/>
                  </a:lnTo>
                  <a:lnTo>
                    <a:pt x="766063" y="195072"/>
                  </a:lnTo>
                  <a:lnTo>
                    <a:pt x="795819" y="184023"/>
                  </a:lnTo>
                  <a:close/>
                </a:path>
                <a:path w="1673859" h="212089">
                  <a:moveTo>
                    <a:pt x="648225" y="184023"/>
                  </a:moveTo>
                  <a:lnTo>
                    <a:pt x="645032" y="184023"/>
                  </a:lnTo>
                  <a:lnTo>
                    <a:pt x="648551" y="184195"/>
                  </a:lnTo>
                  <a:lnTo>
                    <a:pt x="648225" y="184023"/>
                  </a:lnTo>
                  <a:close/>
                </a:path>
                <a:path w="1673859" h="212089">
                  <a:moveTo>
                    <a:pt x="758410" y="170333"/>
                  </a:moveTo>
                  <a:lnTo>
                    <a:pt x="694689" y="184023"/>
                  </a:lnTo>
                  <a:lnTo>
                    <a:pt x="697483" y="184023"/>
                  </a:lnTo>
                  <a:lnTo>
                    <a:pt x="795819" y="184023"/>
                  </a:lnTo>
                  <a:lnTo>
                    <a:pt x="799581" y="182625"/>
                  </a:lnTo>
                  <a:lnTo>
                    <a:pt x="762507" y="182625"/>
                  </a:lnTo>
                  <a:lnTo>
                    <a:pt x="758410" y="170333"/>
                  </a:lnTo>
                  <a:close/>
                </a:path>
                <a:path w="1673859" h="212089">
                  <a:moveTo>
                    <a:pt x="833441" y="170052"/>
                  </a:moveTo>
                  <a:lnTo>
                    <a:pt x="759713" y="170052"/>
                  </a:lnTo>
                  <a:lnTo>
                    <a:pt x="762507" y="182625"/>
                  </a:lnTo>
                  <a:lnTo>
                    <a:pt x="799581" y="182625"/>
                  </a:lnTo>
                  <a:lnTo>
                    <a:pt x="833441" y="170052"/>
                  </a:lnTo>
                  <a:close/>
                </a:path>
                <a:path w="1673859" h="212089">
                  <a:moveTo>
                    <a:pt x="395224" y="0"/>
                  </a:moveTo>
                  <a:lnTo>
                    <a:pt x="365886" y="0"/>
                  </a:lnTo>
                  <a:lnTo>
                    <a:pt x="341375" y="2794"/>
                  </a:lnTo>
                  <a:lnTo>
                    <a:pt x="339978" y="2794"/>
                  </a:lnTo>
                  <a:lnTo>
                    <a:pt x="283336" y="18161"/>
                  </a:lnTo>
                  <a:lnTo>
                    <a:pt x="282575" y="18161"/>
                  </a:lnTo>
                  <a:lnTo>
                    <a:pt x="154558" y="71120"/>
                  </a:lnTo>
                  <a:lnTo>
                    <a:pt x="153161" y="72516"/>
                  </a:lnTo>
                  <a:lnTo>
                    <a:pt x="0" y="151891"/>
                  </a:lnTo>
                  <a:lnTo>
                    <a:pt x="10540" y="175640"/>
                  </a:lnTo>
                  <a:lnTo>
                    <a:pt x="163702" y="96138"/>
                  </a:lnTo>
                  <a:lnTo>
                    <a:pt x="158750" y="83565"/>
                  </a:lnTo>
                  <a:lnTo>
                    <a:pt x="194918" y="83565"/>
                  </a:lnTo>
                  <a:lnTo>
                    <a:pt x="291718" y="44576"/>
                  </a:lnTo>
                  <a:lnTo>
                    <a:pt x="290322" y="44576"/>
                  </a:lnTo>
                  <a:lnTo>
                    <a:pt x="286130" y="30607"/>
                  </a:lnTo>
                  <a:lnTo>
                    <a:pt x="337523" y="30607"/>
                  </a:lnTo>
                  <a:lnTo>
                    <a:pt x="344114" y="28656"/>
                  </a:lnTo>
                  <a:lnTo>
                    <a:pt x="342773" y="15366"/>
                  </a:lnTo>
                  <a:lnTo>
                    <a:pt x="367283" y="15366"/>
                  </a:lnTo>
                  <a:lnTo>
                    <a:pt x="367283" y="12573"/>
                  </a:lnTo>
                  <a:lnTo>
                    <a:pt x="417709" y="12573"/>
                  </a:lnTo>
                  <a:lnTo>
                    <a:pt x="395224" y="1397"/>
                  </a:lnTo>
                  <a:lnTo>
                    <a:pt x="395224" y="0"/>
                  </a:lnTo>
                  <a:close/>
                </a:path>
                <a:path w="1673859" h="212089">
                  <a:moveTo>
                    <a:pt x="900302" y="117094"/>
                  </a:moveTo>
                  <a:lnTo>
                    <a:pt x="758316" y="170052"/>
                  </a:lnTo>
                  <a:lnTo>
                    <a:pt x="758410" y="170333"/>
                  </a:lnTo>
                  <a:lnTo>
                    <a:pt x="759713" y="170052"/>
                  </a:lnTo>
                  <a:lnTo>
                    <a:pt x="833441" y="170052"/>
                  </a:lnTo>
                  <a:lnTo>
                    <a:pt x="908684" y="142112"/>
                  </a:lnTo>
                  <a:lnTo>
                    <a:pt x="910081" y="142112"/>
                  </a:lnTo>
                  <a:lnTo>
                    <a:pt x="939430" y="129666"/>
                  </a:lnTo>
                  <a:lnTo>
                    <a:pt x="904493" y="129666"/>
                  </a:lnTo>
                  <a:lnTo>
                    <a:pt x="900302" y="117094"/>
                  </a:lnTo>
                  <a:close/>
                </a:path>
                <a:path w="1673859" h="212089">
                  <a:moveTo>
                    <a:pt x="590367" y="153344"/>
                  </a:moveTo>
                  <a:lnTo>
                    <a:pt x="580643" y="163067"/>
                  </a:lnTo>
                  <a:lnTo>
                    <a:pt x="608706" y="163067"/>
                  </a:lnTo>
                  <a:lnTo>
                    <a:pt x="590367" y="153344"/>
                  </a:lnTo>
                  <a:close/>
                </a:path>
                <a:path w="1673859" h="212089">
                  <a:moveTo>
                    <a:pt x="588907" y="151891"/>
                  </a:moveTo>
                  <a:lnTo>
                    <a:pt x="587628" y="151891"/>
                  </a:lnTo>
                  <a:lnTo>
                    <a:pt x="590367" y="153344"/>
                  </a:lnTo>
                  <a:lnTo>
                    <a:pt x="588907" y="151891"/>
                  </a:lnTo>
                  <a:close/>
                </a:path>
                <a:path w="1673859" h="212089">
                  <a:moveTo>
                    <a:pt x="1480724" y="72516"/>
                  </a:moveTo>
                  <a:lnTo>
                    <a:pt x="1415160" y="72516"/>
                  </a:lnTo>
                  <a:lnTo>
                    <a:pt x="1413763" y="84962"/>
                  </a:lnTo>
                  <a:lnTo>
                    <a:pt x="1412366" y="84962"/>
                  </a:lnTo>
                  <a:lnTo>
                    <a:pt x="1662810" y="135127"/>
                  </a:lnTo>
                  <a:lnTo>
                    <a:pt x="1665604" y="136525"/>
                  </a:lnTo>
                  <a:lnTo>
                    <a:pt x="1673352" y="136525"/>
                  </a:lnTo>
                  <a:lnTo>
                    <a:pt x="1673352" y="122682"/>
                  </a:lnTo>
                  <a:lnTo>
                    <a:pt x="1665604" y="122682"/>
                  </a:lnTo>
                  <a:lnTo>
                    <a:pt x="1665604" y="110109"/>
                  </a:lnTo>
                  <a:lnTo>
                    <a:pt x="1668399" y="110109"/>
                  </a:lnTo>
                  <a:lnTo>
                    <a:pt x="1542859" y="84962"/>
                  </a:lnTo>
                  <a:lnTo>
                    <a:pt x="1413763" y="84962"/>
                  </a:lnTo>
                  <a:lnTo>
                    <a:pt x="1412425" y="84702"/>
                  </a:lnTo>
                  <a:lnTo>
                    <a:pt x="1541558" y="84702"/>
                  </a:lnTo>
                  <a:lnTo>
                    <a:pt x="1480724" y="72516"/>
                  </a:lnTo>
                  <a:close/>
                </a:path>
                <a:path w="1673859" h="212089">
                  <a:moveTo>
                    <a:pt x="1192022" y="23749"/>
                  </a:moveTo>
                  <a:lnTo>
                    <a:pt x="1164081" y="23749"/>
                  </a:lnTo>
                  <a:lnTo>
                    <a:pt x="1043051" y="57150"/>
                  </a:lnTo>
                  <a:lnTo>
                    <a:pt x="1041653" y="57150"/>
                  </a:lnTo>
                  <a:lnTo>
                    <a:pt x="900302" y="117094"/>
                  </a:lnTo>
                  <a:lnTo>
                    <a:pt x="904493" y="129666"/>
                  </a:lnTo>
                  <a:lnTo>
                    <a:pt x="939430" y="129666"/>
                  </a:lnTo>
                  <a:lnTo>
                    <a:pt x="1051432" y="82169"/>
                  </a:lnTo>
                  <a:lnTo>
                    <a:pt x="1050035" y="82169"/>
                  </a:lnTo>
                  <a:lnTo>
                    <a:pt x="1045845" y="69723"/>
                  </a:lnTo>
                  <a:lnTo>
                    <a:pt x="1097103" y="69723"/>
                  </a:lnTo>
                  <a:lnTo>
                    <a:pt x="1166876" y="51273"/>
                  </a:lnTo>
                  <a:lnTo>
                    <a:pt x="1166876" y="36195"/>
                  </a:lnTo>
                  <a:lnTo>
                    <a:pt x="1302664" y="36195"/>
                  </a:lnTo>
                  <a:lnTo>
                    <a:pt x="1282318" y="32003"/>
                  </a:lnTo>
                  <a:lnTo>
                    <a:pt x="1280922" y="32003"/>
                  </a:lnTo>
                  <a:lnTo>
                    <a:pt x="1220724" y="25146"/>
                  </a:lnTo>
                  <a:lnTo>
                    <a:pt x="1192022" y="23749"/>
                  </a:lnTo>
                  <a:close/>
                </a:path>
                <a:path w="1673859" h="212089">
                  <a:moveTo>
                    <a:pt x="1673352" y="110109"/>
                  </a:moveTo>
                  <a:lnTo>
                    <a:pt x="1668399" y="110109"/>
                  </a:lnTo>
                  <a:lnTo>
                    <a:pt x="1665604" y="122682"/>
                  </a:lnTo>
                  <a:lnTo>
                    <a:pt x="1673352" y="122682"/>
                  </a:lnTo>
                  <a:lnTo>
                    <a:pt x="1673352" y="110109"/>
                  </a:lnTo>
                  <a:close/>
                </a:path>
                <a:path w="1673859" h="212089">
                  <a:moveTo>
                    <a:pt x="471617" y="44576"/>
                  </a:moveTo>
                  <a:lnTo>
                    <a:pt x="451865" y="44576"/>
                  </a:lnTo>
                  <a:lnTo>
                    <a:pt x="446358" y="56969"/>
                  </a:lnTo>
                  <a:lnTo>
                    <a:pt x="507873" y="112902"/>
                  </a:lnTo>
                  <a:lnTo>
                    <a:pt x="516254" y="103124"/>
                  </a:lnTo>
                  <a:lnTo>
                    <a:pt x="536006" y="103124"/>
                  </a:lnTo>
                  <a:lnTo>
                    <a:pt x="525399" y="93345"/>
                  </a:lnTo>
                  <a:lnTo>
                    <a:pt x="524001" y="93345"/>
                  </a:lnTo>
                  <a:lnTo>
                    <a:pt x="471617" y="44576"/>
                  </a:lnTo>
                  <a:close/>
                </a:path>
                <a:path w="1673859" h="212089">
                  <a:moveTo>
                    <a:pt x="194918" y="83565"/>
                  </a:moveTo>
                  <a:lnTo>
                    <a:pt x="158750" y="83565"/>
                  </a:lnTo>
                  <a:lnTo>
                    <a:pt x="163702" y="96138"/>
                  </a:lnTo>
                  <a:lnTo>
                    <a:pt x="194918" y="83565"/>
                  </a:lnTo>
                  <a:close/>
                </a:path>
                <a:path w="1673859" h="212089">
                  <a:moveTo>
                    <a:pt x="1350136" y="45974"/>
                  </a:moveTo>
                  <a:lnTo>
                    <a:pt x="1279525" y="45974"/>
                  </a:lnTo>
                  <a:lnTo>
                    <a:pt x="1278265" y="58573"/>
                  </a:lnTo>
                  <a:lnTo>
                    <a:pt x="1412425" y="84702"/>
                  </a:lnTo>
                  <a:lnTo>
                    <a:pt x="1415160" y="72516"/>
                  </a:lnTo>
                  <a:lnTo>
                    <a:pt x="1480724" y="72516"/>
                  </a:lnTo>
                  <a:lnTo>
                    <a:pt x="1350136" y="45974"/>
                  </a:lnTo>
                  <a:close/>
                </a:path>
                <a:path w="1673859" h="212089">
                  <a:moveTo>
                    <a:pt x="1051284" y="81838"/>
                  </a:moveTo>
                  <a:lnTo>
                    <a:pt x="1050035" y="82169"/>
                  </a:lnTo>
                  <a:lnTo>
                    <a:pt x="1051432" y="82169"/>
                  </a:lnTo>
                  <a:lnTo>
                    <a:pt x="1051284" y="81838"/>
                  </a:lnTo>
                  <a:close/>
                </a:path>
                <a:path w="1673859" h="212089">
                  <a:moveTo>
                    <a:pt x="1097103" y="69723"/>
                  </a:moveTo>
                  <a:lnTo>
                    <a:pt x="1045845" y="69723"/>
                  </a:lnTo>
                  <a:lnTo>
                    <a:pt x="1051284" y="81838"/>
                  </a:lnTo>
                  <a:lnTo>
                    <a:pt x="1097103" y="69723"/>
                  </a:lnTo>
                  <a:close/>
                </a:path>
                <a:path w="1673859" h="212089">
                  <a:moveTo>
                    <a:pt x="1309446" y="37591"/>
                  </a:moveTo>
                  <a:lnTo>
                    <a:pt x="1219327" y="37591"/>
                  </a:lnTo>
                  <a:lnTo>
                    <a:pt x="1219327" y="52959"/>
                  </a:lnTo>
                  <a:lnTo>
                    <a:pt x="1217929" y="52959"/>
                  </a:lnTo>
                  <a:lnTo>
                    <a:pt x="1278127" y="59944"/>
                  </a:lnTo>
                  <a:lnTo>
                    <a:pt x="1278265" y="58573"/>
                  </a:lnTo>
                  <a:lnTo>
                    <a:pt x="1278127" y="58547"/>
                  </a:lnTo>
                  <a:lnTo>
                    <a:pt x="1278748" y="52959"/>
                  </a:lnTo>
                  <a:lnTo>
                    <a:pt x="1219327" y="52959"/>
                  </a:lnTo>
                  <a:lnTo>
                    <a:pt x="1217936" y="52891"/>
                  </a:lnTo>
                  <a:lnTo>
                    <a:pt x="1278756" y="52891"/>
                  </a:lnTo>
                  <a:lnTo>
                    <a:pt x="1279525" y="45974"/>
                  </a:lnTo>
                  <a:lnTo>
                    <a:pt x="1350136" y="45974"/>
                  </a:lnTo>
                  <a:lnTo>
                    <a:pt x="1309446" y="37591"/>
                  </a:lnTo>
                  <a:close/>
                </a:path>
                <a:path w="1673859" h="212089">
                  <a:moveTo>
                    <a:pt x="417709" y="12573"/>
                  </a:moveTo>
                  <a:lnTo>
                    <a:pt x="389635" y="12573"/>
                  </a:lnTo>
                  <a:lnTo>
                    <a:pt x="389635" y="26415"/>
                  </a:lnTo>
                  <a:lnTo>
                    <a:pt x="387249" y="26415"/>
                  </a:lnTo>
                  <a:lnTo>
                    <a:pt x="446277" y="57150"/>
                  </a:lnTo>
                  <a:lnTo>
                    <a:pt x="446358" y="56969"/>
                  </a:lnTo>
                  <a:lnTo>
                    <a:pt x="443483" y="54356"/>
                  </a:lnTo>
                  <a:lnTo>
                    <a:pt x="451865" y="44576"/>
                  </a:lnTo>
                  <a:lnTo>
                    <a:pt x="471617" y="44576"/>
                  </a:lnTo>
                  <a:lnTo>
                    <a:pt x="459612" y="33400"/>
                  </a:lnTo>
                  <a:lnTo>
                    <a:pt x="417709" y="12573"/>
                  </a:lnTo>
                  <a:close/>
                </a:path>
                <a:path w="1673859" h="212089">
                  <a:moveTo>
                    <a:pt x="1302664" y="36195"/>
                  </a:moveTo>
                  <a:lnTo>
                    <a:pt x="1190625" y="36195"/>
                  </a:lnTo>
                  <a:lnTo>
                    <a:pt x="1190625" y="51562"/>
                  </a:lnTo>
                  <a:lnTo>
                    <a:pt x="1217936" y="52891"/>
                  </a:lnTo>
                  <a:lnTo>
                    <a:pt x="1219327" y="37591"/>
                  </a:lnTo>
                  <a:lnTo>
                    <a:pt x="1309446" y="37591"/>
                  </a:lnTo>
                  <a:lnTo>
                    <a:pt x="1302664" y="36195"/>
                  </a:lnTo>
                  <a:close/>
                </a:path>
                <a:path w="1673859" h="212089">
                  <a:moveTo>
                    <a:pt x="1190625" y="36195"/>
                  </a:moveTo>
                  <a:lnTo>
                    <a:pt x="1166876" y="36195"/>
                  </a:lnTo>
                  <a:lnTo>
                    <a:pt x="1171066" y="50164"/>
                  </a:lnTo>
                  <a:lnTo>
                    <a:pt x="1166876" y="51273"/>
                  </a:lnTo>
                  <a:lnTo>
                    <a:pt x="1166876" y="51562"/>
                  </a:lnTo>
                  <a:lnTo>
                    <a:pt x="1190625" y="51562"/>
                  </a:lnTo>
                  <a:lnTo>
                    <a:pt x="1190625" y="36195"/>
                  </a:lnTo>
                  <a:close/>
                </a:path>
                <a:path w="1673859" h="212089">
                  <a:moveTo>
                    <a:pt x="291571" y="44207"/>
                  </a:moveTo>
                  <a:lnTo>
                    <a:pt x="290322" y="44576"/>
                  </a:lnTo>
                  <a:lnTo>
                    <a:pt x="291718" y="44576"/>
                  </a:lnTo>
                  <a:lnTo>
                    <a:pt x="291571" y="44207"/>
                  </a:lnTo>
                  <a:close/>
                </a:path>
                <a:path w="1673859" h="212089">
                  <a:moveTo>
                    <a:pt x="337523" y="30607"/>
                  </a:moveTo>
                  <a:lnTo>
                    <a:pt x="286130" y="30607"/>
                  </a:lnTo>
                  <a:lnTo>
                    <a:pt x="291571" y="44207"/>
                  </a:lnTo>
                  <a:lnTo>
                    <a:pt x="337523" y="30607"/>
                  </a:lnTo>
                  <a:close/>
                </a:path>
                <a:path w="1673859" h="212089">
                  <a:moveTo>
                    <a:pt x="367283" y="15366"/>
                  </a:moveTo>
                  <a:lnTo>
                    <a:pt x="342773" y="15366"/>
                  </a:lnTo>
                  <a:lnTo>
                    <a:pt x="346963" y="27812"/>
                  </a:lnTo>
                  <a:lnTo>
                    <a:pt x="344114" y="28656"/>
                  </a:lnTo>
                  <a:lnTo>
                    <a:pt x="344170" y="29210"/>
                  </a:lnTo>
                  <a:lnTo>
                    <a:pt x="368680" y="26415"/>
                  </a:lnTo>
                  <a:lnTo>
                    <a:pt x="367283" y="26415"/>
                  </a:lnTo>
                  <a:lnTo>
                    <a:pt x="367283" y="15366"/>
                  </a:lnTo>
                  <a:close/>
                </a:path>
                <a:path w="1673859" h="212089">
                  <a:moveTo>
                    <a:pt x="389635" y="12573"/>
                  </a:moveTo>
                  <a:lnTo>
                    <a:pt x="367283" y="12573"/>
                  </a:lnTo>
                  <a:lnTo>
                    <a:pt x="368680" y="26415"/>
                  </a:lnTo>
                  <a:lnTo>
                    <a:pt x="387249" y="26415"/>
                  </a:lnTo>
                  <a:lnTo>
                    <a:pt x="384809" y="25146"/>
                  </a:lnTo>
                  <a:lnTo>
                    <a:pt x="389635" y="12573"/>
                  </a:lnTo>
                  <a:close/>
                </a:path>
              </a:pathLst>
            </a:custGeom>
            <a:solidFill>
              <a:srgbClr val="4A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6882384" y="2074163"/>
              <a:ext cx="3489960" cy="463550"/>
            </a:xfrm>
            <a:custGeom>
              <a:avLst/>
              <a:gdLst/>
              <a:ahLst/>
              <a:cxnLst/>
              <a:rect l="l" t="t" r="r" b="b"/>
              <a:pathLst>
                <a:path w="3489959" h="463550">
                  <a:moveTo>
                    <a:pt x="10541" y="254762"/>
                  </a:moveTo>
                  <a:lnTo>
                    <a:pt x="0" y="278511"/>
                  </a:lnTo>
                  <a:lnTo>
                    <a:pt x="186817" y="370966"/>
                  </a:lnTo>
                  <a:lnTo>
                    <a:pt x="188214" y="370966"/>
                  </a:lnTo>
                  <a:lnTo>
                    <a:pt x="344297" y="435356"/>
                  </a:lnTo>
                  <a:lnTo>
                    <a:pt x="345694" y="435356"/>
                  </a:lnTo>
                  <a:lnTo>
                    <a:pt x="475742" y="463296"/>
                  </a:lnTo>
                  <a:lnTo>
                    <a:pt x="481330" y="463296"/>
                  </a:lnTo>
                  <a:lnTo>
                    <a:pt x="554683" y="450723"/>
                  </a:lnTo>
                  <a:lnTo>
                    <a:pt x="478536" y="450723"/>
                  </a:lnTo>
                  <a:lnTo>
                    <a:pt x="477139" y="438150"/>
                  </a:lnTo>
                  <a:lnTo>
                    <a:pt x="479469" y="437748"/>
                  </a:lnTo>
                  <a:lnTo>
                    <a:pt x="409538" y="422656"/>
                  </a:lnTo>
                  <a:lnTo>
                    <a:pt x="348488" y="422656"/>
                  </a:lnTo>
                  <a:lnTo>
                    <a:pt x="351282" y="410083"/>
                  </a:lnTo>
                  <a:lnTo>
                    <a:pt x="353314" y="410083"/>
                  </a:lnTo>
                  <a:lnTo>
                    <a:pt x="228321" y="358266"/>
                  </a:lnTo>
                  <a:lnTo>
                    <a:pt x="192405" y="358266"/>
                  </a:lnTo>
                  <a:lnTo>
                    <a:pt x="197483" y="346840"/>
                  </a:lnTo>
                  <a:lnTo>
                    <a:pt x="10541" y="254762"/>
                  </a:lnTo>
                  <a:close/>
                </a:path>
                <a:path w="3489959" h="463550">
                  <a:moveTo>
                    <a:pt x="613053" y="414729"/>
                  </a:moveTo>
                  <a:lnTo>
                    <a:pt x="479469" y="437748"/>
                  </a:lnTo>
                  <a:lnTo>
                    <a:pt x="481330" y="438150"/>
                  </a:lnTo>
                  <a:lnTo>
                    <a:pt x="478536" y="450723"/>
                  </a:lnTo>
                  <a:lnTo>
                    <a:pt x="554683" y="450723"/>
                  </a:lnTo>
                  <a:lnTo>
                    <a:pt x="619887" y="439547"/>
                  </a:lnTo>
                  <a:lnTo>
                    <a:pt x="621284" y="439547"/>
                  </a:lnTo>
                  <a:lnTo>
                    <a:pt x="654019" y="426847"/>
                  </a:lnTo>
                  <a:lnTo>
                    <a:pt x="617093" y="426847"/>
                  </a:lnTo>
                  <a:lnTo>
                    <a:pt x="613053" y="414729"/>
                  </a:lnTo>
                  <a:close/>
                </a:path>
                <a:path w="3489959" h="463550">
                  <a:moveTo>
                    <a:pt x="1651918" y="292481"/>
                  </a:moveTo>
                  <a:lnTo>
                    <a:pt x="1552575" y="292481"/>
                  </a:lnTo>
                  <a:lnTo>
                    <a:pt x="1552575" y="306577"/>
                  </a:lnTo>
                  <a:lnTo>
                    <a:pt x="1551177" y="306577"/>
                  </a:lnTo>
                  <a:lnTo>
                    <a:pt x="2283079" y="400303"/>
                  </a:lnTo>
                  <a:lnTo>
                    <a:pt x="2655189" y="438150"/>
                  </a:lnTo>
                  <a:lnTo>
                    <a:pt x="2656713" y="438150"/>
                  </a:lnTo>
                  <a:lnTo>
                    <a:pt x="2830195" y="447928"/>
                  </a:lnTo>
                  <a:lnTo>
                    <a:pt x="2913380" y="449325"/>
                  </a:lnTo>
                  <a:lnTo>
                    <a:pt x="2992501" y="449325"/>
                  </a:lnTo>
                  <a:lnTo>
                    <a:pt x="3121904" y="435356"/>
                  </a:lnTo>
                  <a:lnTo>
                    <a:pt x="2991104" y="435356"/>
                  </a:lnTo>
                  <a:lnTo>
                    <a:pt x="2990950" y="433959"/>
                  </a:lnTo>
                  <a:lnTo>
                    <a:pt x="2830195" y="433959"/>
                  </a:lnTo>
                  <a:lnTo>
                    <a:pt x="2830195" y="424052"/>
                  </a:lnTo>
                  <a:lnTo>
                    <a:pt x="2656713" y="424052"/>
                  </a:lnTo>
                  <a:lnTo>
                    <a:pt x="2658110" y="411480"/>
                  </a:lnTo>
                  <a:lnTo>
                    <a:pt x="2285111" y="373761"/>
                  </a:lnTo>
                  <a:lnTo>
                    <a:pt x="1761738" y="306577"/>
                  </a:lnTo>
                  <a:lnTo>
                    <a:pt x="1552575" y="306577"/>
                  </a:lnTo>
                  <a:lnTo>
                    <a:pt x="1551189" y="306462"/>
                  </a:lnTo>
                  <a:lnTo>
                    <a:pt x="1760835" y="306462"/>
                  </a:lnTo>
                  <a:lnTo>
                    <a:pt x="1651918" y="292481"/>
                  </a:lnTo>
                  <a:close/>
                </a:path>
                <a:path w="3489959" h="463550">
                  <a:moveTo>
                    <a:pt x="3259812" y="393621"/>
                  </a:moveTo>
                  <a:lnTo>
                    <a:pt x="2989707" y="422656"/>
                  </a:lnTo>
                  <a:lnTo>
                    <a:pt x="2991104" y="422656"/>
                  </a:lnTo>
                  <a:lnTo>
                    <a:pt x="2991104" y="435356"/>
                  </a:lnTo>
                  <a:lnTo>
                    <a:pt x="3121904" y="435356"/>
                  </a:lnTo>
                  <a:lnTo>
                    <a:pt x="3265424" y="419862"/>
                  </a:lnTo>
                  <a:lnTo>
                    <a:pt x="3268218" y="418464"/>
                  </a:lnTo>
                  <a:lnTo>
                    <a:pt x="3306508" y="405891"/>
                  </a:lnTo>
                  <a:lnTo>
                    <a:pt x="3264027" y="405891"/>
                  </a:lnTo>
                  <a:lnTo>
                    <a:pt x="3259812" y="393621"/>
                  </a:lnTo>
                  <a:close/>
                </a:path>
                <a:path w="3489959" h="463550">
                  <a:moveTo>
                    <a:pt x="2831589" y="421282"/>
                  </a:moveTo>
                  <a:lnTo>
                    <a:pt x="2830195" y="433959"/>
                  </a:lnTo>
                  <a:lnTo>
                    <a:pt x="2990950" y="433959"/>
                  </a:lnTo>
                  <a:lnTo>
                    <a:pt x="2989707" y="422656"/>
                  </a:lnTo>
                  <a:lnTo>
                    <a:pt x="2913380" y="422656"/>
                  </a:lnTo>
                  <a:lnTo>
                    <a:pt x="2831589" y="421282"/>
                  </a:lnTo>
                  <a:close/>
                </a:path>
                <a:path w="3489959" h="463550">
                  <a:moveTo>
                    <a:pt x="686426" y="414274"/>
                  </a:moveTo>
                  <a:lnTo>
                    <a:pt x="615696" y="414274"/>
                  </a:lnTo>
                  <a:lnTo>
                    <a:pt x="617093" y="426847"/>
                  </a:lnTo>
                  <a:lnTo>
                    <a:pt x="654019" y="426847"/>
                  </a:lnTo>
                  <a:lnTo>
                    <a:pt x="686426" y="414274"/>
                  </a:lnTo>
                  <a:close/>
                </a:path>
                <a:path w="3489959" h="463550">
                  <a:moveTo>
                    <a:pt x="2658110" y="411480"/>
                  </a:moveTo>
                  <a:lnTo>
                    <a:pt x="2656713" y="424052"/>
                  </a:lnTo>
                  <a:lnTo>
                    <a:pt x="2830195" y="424052"/>
                  </a:lnTo>
                  <a:lnTo>
                    <a:pt x="2830195" y="421259"/>
                  </a:lnTo>
                  <a:lnTo>
                    <a:pt x="2831592" y="421259"/>
                  </a:lnTo>
                  <a:lnTo>
                    <a:pt x="2658110" y="411480"/>
                  </a:lnTo>
                  <a:close/>
                </a:path>
                <a:path w="3489959" h="463550">
                  <a:moveTo>
                    <a:pt x="353158" y="410487"/>
                  </a:moveTo>
                  <a:lnTo>
                    <a:pt x="348488" y="422656"/>
                  </a:lnTo>
                  <a:lnTo>
                    <a:pt x="409538" y="422656"/>
                  </a:lnTo>
                  <a:lnTo>
                    <a:pt x="353158" y="410487"/>
                  </a:lnTo>
                  <a:close/>
                </a:path>
                <a:path w="3489959" h="463550">
                  <a:moveTo>
                    <a:pt x="2831592" y="421259"/>
                  </a:moveTo>
                  <a:lnTo>
                    <a:pt x="2830195" y="421259"/>
                  </a:lnTo>
                  <a:lnTo>
                    <a:pt x="2831589" y="421282"/>
                  </a:lnTo>
                  <a:close/>
                </a:path>
                <a:path w="3489959" h="463550">
                  <a:moveTo>
                    <a:pt x="750062" y="361061"/>
                  </a:moveTo>
                  <a:lnTo>
                    <a:pt x="612901" y="414274"/>
                  </a:lnTo>
                  <a:lnTo>
                    <a:pt x="613053" y="414729"/>
                  </a:lnTo>
                  <a:lnTo>
                    <a:pt x="615696" y="414274"/>
                  </a:lnTo>
                  <a:lnTo>
                    <a:pt x="686426" y="414274"/>
                  </a:lnTo>
                  <a:lnTo>
                    <a:pt x="758444" y="386334"/>
                  </a:lnTo>
                  <a:lnTo>
                    <a:pt x="759841" y="386334"/>
                  </a:lnTo>
                  <a:lnTo>
                    <a:pt x="788780" y="373761"/>
                  </a:lnTo>
                  <a:lnTo>
                    <a:pt x="754252" y="373761"/>
                  </a:lnTo>
                  <a:lnTo>
                    <a:pt x="750062" y="361061"/>
                  </a:lnTo>
                  <a:close/>
                </a:path>
                <a:path w="3489959" h="463550">
                  <a:moveTo>
                    <a:pt x="353314" y="410083"/>
                  </a:moveTo>
                  <a:lnTo>
                    <a:pt x="351282" y="410083"/>
                  </a:lnTo>
                  <a:lnTo>
                    <a:pt x="353158" y="410487"/>
                  </a:lnTo>
                  <a:lnTo>
                    <a:pt x="353314" y="410083"/>
                  </a:lnTo>
                  <a:close/>
                </a:path>
                <a:path w="3489959" h="463550">
                  <a:moveTo>
                    <a:pt x="3344798" y="393319"/>
                  </a:moveTo>
                  <a:lnTo>
                    <a:pt x="3262630" y="393319"/>
                  </a:lnTo>
                  <a:lnTo>
                    <a:pt x="3264027" y="405891"/>
                  </a:lnTo>
                  <a:lnTo>
                    <a:pt x="3306508" y="405891"/>
                  </a:lnTo>
                  <a:lnTo>
                    <a:pt x="3344798" y="393319"/>
                  </a:lnTo>
                  <a:close/>
                </a:path>
                <a:path w="3489959" h="463550">
                  <a:moveTo>
                    <a:pt x="3361944" y="359663"/>
                  </a:moveTo>
                  <a:lnTo>
                    <a:pt x="3259709" y="393319"/>
                  </a:lnTo>
                  <a:lnTo>
                    <a:pt x="3259812" y="393621"/>
                  </a:lnTo>
                  <a:lnTo>
                    <a:pt x="3262630" y="393319"/>
                  </a:lnTo>
                  <a:lnTo>
                    <a:pt x="3344798" y="393319"/>
                  </a:lnTo>
                  <a:lnTo>
                    <a:pt x="3370326" y="384937"/>
                  </a:lnTo>
                  <a:lnTo>
                    <a:pt x="3373120" y="383539"/>
                  </a:lnTo>
                  <a:lnTo>
                    <a:pt x="3390673" y="372363"/>
                  </a:lnTo>
                  <a:lnTo>
                    <a:pt x="3366135" y="372363"/>
                  </a:lnTo>
                  <a:lnTo>
                    <a:pt x="3361182" y="361061"/>
                  </a:lnTo>
                  <a:lnTo>
                    <a:pt x="3362188" y="360404"/>
                  </a:lnTo>
                  <a:lnTo>
                    <a:pt x="3361944" y="359663"/>
                  </a:lnTo>
                  <a:close/>
                </a:path>
                <a:path w="3489959" h="463550">
                  <a:moveTo>
                    <a:pt x="1127887" y="251968"/>
                  </a:moveTo>
                  <a:lnTo>
                    <a:pt x="1126490" y="251968"/>
                  </a:lnTo>
                  <a:lnTo>
                    <a:pt x="1027176" y="261747"/>
                  </a:lnTo>
                  <a:lnTo>
                    <a:pt x="1025779" y="261747"/>
                  </a:lnTo>
                  <a:lnTo>
                    <a:pt x="890016" y="299593"/>
                  </a:lnTo>
                  <a:lnTo>
                    <a:pt x="888619" y="299593"/>
                  </a:lnTo>
                  <a:lnTo>
                    <a:pt x="750062" y="361061"/>
                  </a:lnTo>
                  <a:lnTo>
                    <a:pt x="754252" y="373761"/>
                  </a:lnTo>
                  <a:lnTo>
                    <a:pt x="788780" y="373761"/>
                  </a:lnTo>
                  <a:lnTo>
                    <a:pt x="898398" y="326136"/>
                  </a:lnTo>
                  <a:lnTo>
                    <a:pt x="897001" y="326136"/>
                  </a:lnTo>
                  <a:lnTo>
                    <a:pt x="892810" y="312165"/>
                  </a:lnTo>
                  <a:lnTo>
                    <a:pt x="945330" y="312165"/>
                  </a:lnTo>
                  <a:lnTo>
                    <a:pt x="1029912" y="287717"/>
                  </a:lnTo>
                  <a:lnTo>
                    <a:pt x="1028573" y="274320"/>
                  </a:lnTo>
                  <a:lnTo>
                    <a:pt x="1127887" y="274320"/>
                  </a:lnTo>
                  <a:lnTo>
                    <a:pt x="1127887" y="264540"/>
                  </a:lnTo>
                  <a:lnTo>
                    <a:pt x="1369257" y="264540"/>
                  </a:lnTo>
                  <a:lnTo>
                    <a:pt x="1251712" y="254762"/>
                  </a:lnTo>
                  <a:lnTo>
                    <a:pt x="1250315" y="254762"/>
                  </a:lnTo>
                  <a:lnTo>
                    <a:pt x="1127887" y="251968"/>
                  </a:lnTo>
                  <a:close/>
                </a:path>
                <a:path w="3489959" h="463550">
                  <a:moveTo>
                    <a:pt x="3433942" y="313581"/>
                  </a:moveTo>
                  <a:lnTo>
                    <a:pt x="3362188" y="360404"/>
                  </a:lnTo>
                  <a:lnTo>
                    <a:pt x="3366135" y="372363"/>
                  </a:lnTo>
                  <a:lnTo>
                    <a:pt x="3390673" y="372363"/>
                  </a:lnTo>
                  <a:lnTo>
                    <a:pt x="3447923" y="335914"/>
                  </a:lnTo>
                  <a:lnTo>
                    <a:pt x="3450717" y="334518"/>
                  </a:lnTo>
                  <a:lnTo>
                    <a:pt x="3452241" y="333121"/>
                  </a:lnTo>
                  <a:lnTo>
                    <a:pt x="3458093" y="324738"/>
                  </a:lnTo>
                  <a:lnTo>
                    <a:pt x="3441700" y="324738"/>
                  </a:lnTo>
                  <a:lnTo>
                    <a:pt x="3431921" y="316357"/>
                  </a:lnTo>
                  <a:lnTo>
                    <a:pt x="3433942" y="313581"/>
                  </a:lnTo>
                  <a:close/>
                </a:path>
                <a:path w="3489959" h="463550">
                  <a:moveTo>
                    <a:pt x="197993" y="345694"/>
                  </a:moveTo>
                  <a:lnTo>
                    <a:pt x="197483" y="346840"/>
                  </a:lnTo>
                  <a:lnTo>
                    <a:pt x="197993" y="347090"/>
                  </a:lnTo>
                  <a:lnTo>
                    <a:pt x="192405" y="358266"/>
                  </a:lnTo>
                  <a:lnTo>
                    <a:pt x="228321" y="358266"/>
                  </a:lnTo>
                  <a:lnTo>
                    <a:pt x="197993" y="345694"/>
                  </a:lnTo>
                  <a:close/>
                </a:path>
                <a:path w="3489959" h="463550">
                  <a:moveTo>
                    <a:pt x="898253" y="325774"/>
                  </a:moveTo>
                  <a:lnTo>
                    <a:pt x="897001" y="326136"/>
                  </a:lnTo>
                  <a:lnTo>
                    <a:pt x="898398" y="326136"/>
                  </a:lnTo>
                  <a:lnTo>
                    <a:pt x="898253" y="325774"/>
                  </a:lnTo>
                  <a:close/>
                </a:path>
                <a:path w="3489959" h="463550">
                  <a:moveTo>
                    <a:pt x="945330" y="312165"/>
                  </a:moveTo>
                  <a:lnTo>
                    <a:pt x="892810" y="312165"/>
                  </a:lnTo>
                  <a:lnTo>
                    <a:pt x="898253" y="325774"/>
                  </a:lnTo>
                  <a:lnTo>
                    <a:pt x="945330" y="312165"/>
                  </a:lnTo>
                  <a:close/>
                </a:path>
                <a:path w="3489959" h="463550">
                  <a:moveTo>
                    <a:pt x="3466871" y="312165"/>
                  </a:moveTo>
                  <a:lnTo>
                    <a:pt x="3436112" y="312165"/>
                  </a:lnTo>
                  <a:lnTo>
                    <a:pt x="3441700" y="324738"/>
                  </a:lnTo>
                  <a:lnTo>
                    <a:pt x="3458093" y="324738"/>
                  </a:lnTo>
                  <a:lnTo>
                    <a:pt x="3466871" y="312165"/>
                  </a:lnTo>
                  <a:close/>
                </a:path>
                <a:path w="3489959" h="463550">
                  <a:moveTo>
                    <a:pt x="3453754" y="286378"/>
                  </a:moveTo>
                  <a:lnTo>
                    <a:pt x="3433942" y="313581"/>
                  </a:lnTo>
                  <a:lnTo>
                    <a:pt x="3436112" y="312165"/>
                  </a:lnTo>
                  <a:lnTo>
                    <a:pt x="3466871" y="312165"/>
                  </a:lnTo>
                  <a:lnTo>
                    <a:pt x="3476625" y="298196"/>
                  </a:lnTo>
                  <a:lnTo>
                    <a:pt x="3478022" y="295275"/>
                  </a:lnTo>
                  <a:lnTo>
                    <a:pt x="3478022" y="292481"/>
                  </a:lnTo>
                  <a:lnTo>
                    <a:pt x="3478660" y="289687"/>
                  </a:lnTo>
                  <a:lnTo>
                    <a:pt x="3465449" y="289687"/>
                  </a:lnTo>
                  <a:lnTo>
                    <a:pt x="3453638" y="286893"/>
                  </a:lnTo>
                  <a:lnTo>
                    <a:pt x="3453754" y="286378"/>
                  </a:lnTo>
                  <a:close/>
                </a:path>
                <a:path w="3489959" h="463550">
                  <a:moveTo>
                    <a:pt x="1402842" y="267335"/>
                  </a:moveTo>
                  <a:lnTo>
                    <a:pt x="1250315" y="267335"/>
                  </a:lnTo>
                  <a:lnTo>
                    <a:pt x="1250315" y="281305"/>
                  </a:lnTo>
                  <a:lnTo>
                    <a:pt x="1551189" y="306462"/>
                  </a:lnTo>
                  <a:lnTo>
                    <a:pt x="1552575" y="292481"/>
                  </a:lnTo>
                  <a:lnTo>
                    <a:pt x="1651918" y="292481"/>
                  </a:lnTo>
                  <a:lnTo>
                    <a:pt x="1553972" y="279908"/>
                  </a:lnTo>
                  <a:lnTo>
                    <a:pt x="1402842" y="267335"/>
                  </a:lnTo>
                  <a:close/>
                </a:path>
                <a:path w="3489959" h="463550">
                  <a:moveTo>
                    <a:pt x="3480257" y="282701"/>
                  </a:moveTo>
                  <a:lnTo>
                    <a:pt x="3456432" y="282701"/>
                  </a:lnTo>
                  <a:lnTo>
                    <a:pt x="3465449" y="289687"/>
                  </a:lnTo>
                  <a:lnTo>
                    <a:pt x="3478660" y="289687"/>
                  </a:lnTo>
                  <a:lnTo>
                    <a:pt x="3480257" y="282701"/>
                  </a:lnTo>
                  <a:close/>
                </a:path>
                <a:path w="3489959" h="463550">
                  <a:moveTo>
                    <a:pt x="1127887" y="274320"/>
                  </a:moveTo>
                  <a:lnTo>
                    <a:pt x="1028573" y="274320"/>
                  </a:lnTo>
                  <a:lnTo>
                    <a:pt x="1032764" y="286893"/>
                  </a:lnTo>
                  <a:lnTo>
                    <a:pt x="1029912" y="287717"/>
                  </a:lnTo>
                  <a:lnTo>
                    <a:pt x="1029970" y="288289"/>
                  </a:lnTo>
                  <a:lnTo>
                    <a:pt x="1129014" y="278537"/>
                  </a:lnTo>
                  <a:lnTo>
                    <a:pt x="1127887" y="278511"/>
                  </a:lnTo>
                  <a:lnTo>
                    <a:pt x="1127887" y="274320"/>
                  </a:lnTo>
                  <a:close/>
                </a:path>
                <a:path w="3489959" h="463550">
                  <a:moveTo>
                    <a:pt x="3463961" y="241191"/>
                  </a:moveTo>
                  <a:lnTo>
                    <a:pt x="3453754" y="286378"/>
                  </a:lnTo>
                  <a:lnTo>
                    <a:pt x="3456432" y="282701"/>
                  </a:lnTo>
                  <a:lnTo>
                    <a:pt x="3480257" y="282701"/>
                  </a:lnTo>
                  <a:lnTo>
                    <a:pt x="3488563" y="246380"/>
                  </a:lnTo>
                  <a:lnTo>
                    <a:pt x="3488563" y="244983"/>
                  </a:lnTo>
                  <a:lnTo>
                    <a:pt x="3464052" y="244983"/>
                  </a:lnTo>
                  <a:lnTo>
                    <a:pt x="3463961" y="241191"/>
                  </a:lnTo>
                  <a:close/>
                </a:path>
                <a:path w="3489959" h="463550">
                  <a:moveTo>
                    <a:pt x="1369257" y="264540"/>
                  </a:moveTo>
                  <a:lnTo>
                    <a:pt x="1127887" y="264540"/>
                  </a:lnTo>
                  <a:lnTo>
                    <a:pt x="1129284" y="278511"/>
                  </a:lnTo>
                  <a:lnTo>
                    <a:pt x="1129014" y="278537"/>
                  </a:lnTo>
                  <a:lnTo>
                    <a:pt x="1250315" y="281305"/>
                  </a:lnTo>
                  <a:lnTo>
                    <a:pt x="1250315" y="267335"/>
                  </a:lnTo>
                  <a:lnTo>
                    <a:pt x="1402842" y="267335"/>
                  </a:lnTo>
                  <a:lnTo>
                    <a:pt x="1369257" y="264540"/>
                  </a:lnTo>
                  <a:close/>
                </a:path>
                <a:path w="3489959" h="463550">
                  <a:moveTo>
                    <a:pt x="3488563" y="243586"/>
                  </a:moveTo>
                  <a:lnTo>
                    <a:pt x="3476625" y="243586"/>
                  </a:lnTo>
                  <a:lnTo>
                    <a:pt x="3464052" y="244983"/>
                  </a:lnTo>
                  <a:lnTo>
                    <a:pt x="3488563" y="244983"/>
                  </a:lnTo>
                  <a:lnTo>
                    <a:pt x="3488563" y="243586"/>
                  </a:lnTo>
                  <a:close/>
                </a:path>
                <a:path w="3489959" h="463550">
                  <a:moveTo>
                    <a:pt x="3489813" y="240791"/>
                  </a:moveTo>
                  <a:lnTo>
                    <a:pt x="3464052" y="240791"/>
                  </a:lnTo>
                  <a:lnTo>
                    <a:pt x="3464052" y="243586"/>
                  </a:lnTo>
                  <a:lnTo>
                    <a:pt x="3489960" y="243586"/>
                  </a:lnTo>
                  <a:lnTo>
                    <a:pt x="3489813" y="240791"/>
                  </a:lnTo>
                  <a:close/>
                </a:path>
                <a:path w="3489959" h="463550">
                  <a:moveTo>
                    <a:pt x="3488563" y="216915"/>
                  </a:moveTo>
                  <a:lnTo>
                    <a:pt x="3475228" y="216915"/>
                  </a:lnTo>
                  <a:lnTo>
                    <a:pt x="3463450" y="219710"/>
                  </a:lnTo>
                  <a:lnTo>
                    <a:pt x="3463961" y="241191"/>
                  </a:lnTo>
                  <a:lnTo>
                    <a:pt x="3464052" y="240791"/>
                  </a:lnTo>
                  <a:lnTo>
                    <a:pt x="3489813" y="240791"/>
                  </a:lnTo>
                  <a:lnTo>
                    <a:pt x="3488563" y="216915"/>
                  </a:lnTo>
                  <a:close/>
                </a:path>
                <a:path w="3489959" h="463550">
                  <a:moveTo>
                    <a:pt x="3459575" y="196659"/>
                  </a:moveTo>
                  <a:lnTo>
                    <a:pt x="3463417" y="219710"/>
                  </a:lnTo>
                  <a:lnTo>
                    <a:pt x="3463417" y="218312"/>
                  </a:lnTo>
                  <a:lnTo>
                    <a:pt x="3475228" y="216915"/>
                  </a:lnTo>
                  <a:lnTo>
                    <a:pt x="3488563" y="216915"/>
                  </a:lnTo>
                  <a:lnTo>
                    <a:pt x="3487166" y="215519"/>
                  </a:lnTo>
                  <a:lnTo>
                    <a:pt x="3484372" y="198755"/>
                  </a:lnTo>
                  <a:lnTo>
                    <a:pt x="3460623" y="198755"/>
                  </a:lnTo>
                  <a:lnTo>
                    <a:pt x="3459575" y="196659"/>
                  </a:lnTo>
                  <a:close/>
                </a:path>
                <a:path w="3489959" h="463550">
                  <a:moveTo>
                    <a:pt x="3483207" y="191770"/>
                  </a:moveTo>
                  <a:lnTo>
                    <a:pt x="3471037" y="191770"/>
                  </a:lnTo>
                  <a:lnTo>
                    <a:pt x="3460623" y="198755"/>
                  </a:lnTo>
                  <a:lnTo>
                    <a:pt x="3484372" y="198755"/>
                  </a:lnTo>
                  <a:lnTo>
                    <a:pt x="3483207" y="191770"/>
                  </a:lnTo>
                  <a:close/>
                </a:path>
                <a:path w="3489959" h="463550">
                  <a:moveTo>
                    <a:pt x="3434832" y="146865"/>
                  </a:moveTo>
                  <a:lnTo>
                    <a:pt x="3459575" y="196659"/>
                  </a:lnTo>
                  <a:lnTo>
                    <a:pt x="3459226" y="194563"/>
                  </a:lnTo>
                  <a:lnTo>
                    <a:pt x="3471037" y="191770"/>
                  </a:lnTo>
                  <a:lnTo>
                    <a:pt x="3483207" y="191770"/>
                  </a:lnTo>
                  <a:lnTo>
                    <a:pt x="3482975" y="190373"/>
                  </a:lnTo>
                  <a:lnTo>
                    <a:pt x="3482975" y="186182"/>
                  </a:lnTo>
                  <a:lnTo>
                    <a:pt x="3465286" y="149733"/>
                  </a:lnTo>
                  <a:lnTo>
                    <a:pt x="3437509" y="149733"/>
                  </a:lnTo>
                  <a:lnTo>
                    <a:pt x="3434832" y="146865"/>
                  </a:lnTo>
                  <a:close/>
                </a:path>
                <a:path w="3489959" h="463550">
                  <a:moveTo>
                    <a:pt x="3460540" y="139953"/>
                  </a:moveTo>
                  <a:lnTo>
                    <a:pt x="3445891" y="139953"/>
                  </a:lnTo>
                  <a:lnTo>
                    <a:pt x="3437509" y="149733"/>
                  </a:lnTo>
                  <a:lnTo>
                    <a:pt x="3465286" y="149733"/>
                  </a:lnTo>
                  <a:lnTo>
                    <a:pt x="3460540" y="139953"/>
                  </a:lnTo>
                  <a:close/>
                </a:path>
                <a:path w="3489959" h="463550">
                  <a:moveTo>
                    <a:pt x="3413092" y="86740"/>
                  </a:moveTo>
                  <a:lnTo>
                    <a:pt x="3396234" y="86740"/>
                  </a:lnTo>
                  <a:lnTo>
                    <a:pt x="3390646" y="99440"/>
                  </a:lnTo>
                  <a:lnTo>
                    <a:pt x="3434832" y="146865"/>
                  </a:lnTo>
                  <a:lnTo>
                    <a:pt x="3445891" y="139953"/>
                  </a:lnTo>
                  <a:lnTo>
                    <a:pt x="3460540" y="139953"/>
                  </a:lnTo>
                  <a:lnTo>
                    <a:pt x="3457829" y="134365"/>
                  </a:lnTo>
                  <a:lnTo>
                    <a:pt x="3455035" y="131572"/>
                  </a:lnTo>
                  <a:lnTo>
                    <a:pt x="3413092" y="86740"/>
                  </a:lnTo>
                  <a:close/>
                </a:path>
                <a:path w="3489959" h="463550">
                  <a:moveTo>
                    <a:pt x="3390515" y="99374"/>
                  </a:moveTo>
                  <a:lnTo>
                    <a:pt x="3390646" y="99440"/>
                  </a:lnTo>
                  <a:lnTo>
                    <a:pt x="3390515" y="99374"/>
                  </a:lnTo>
                  <a:close/>
                </a:path>
                <a:path w="3489959" h="463550">
                  <a:moveTo>
                    <a:pt x="3346631" y="47625"/>
                  </a:moveTo>
                  <a:lnTo>
                    <a:pt x="3319272" y="47625"/>
                  </a:lnTo>
                  <a:lnTo>
                    <a:pt x="3316478" y="60198"/>
                  </a:lnTo>
                  <a:lnTo>
                    <a:pt x="3313684" y="60198"/>
                  </a:lnTo>
                  <a:lnTo>
                    <a:pt x="3390515" y="99374"/>
                  </a:lnTo>
                  <a:lnTo>
                    <a:pt x="3387852" y="96520"/>
                  </a:lnTo>
                  <a:lnTo>
                    <a:pt x="3396234" y="86740"/>
                  </a:lnTo>
                  <a:lnTo>
                    <a:pt x="3413092" y="86740"/>
                  </a:lnTo>
                  <a:lnTo>
                    <a:pt x="3405251" y="78359"/>
                  </a:lnTo>
                  <a:lnTo>
                    <a:pt x="3405251" y="76962"/>
                  </a:lnTo>
                  <a:lnTo>
                    <a:pt x="3401060" y="75564"/>
                  </a:lnTo>
                  <a:lnTo>
                    <a:pt x="3371124" y="60198"/>
                  </a:lnTo>
                  <a:lnTo>
                    <a:pt x="3316478" y="60198"/>
                  </a:lnTo>
                  <a:lnTo>
                    <a:pt x="3313972" y="59549"/>
                  </a:lnTo>
                  <a:lnTo>
                    <a:pt x="3369861" y="59549"/>
                  </a:lnTo>
                  <a:lnTo>
                    <a:pt x="3346631" y="47625"/>
                  </a:lnTo>
                  <a:close/>
                </a:path>
                <a:path w="3489959" h="463550">
                  <a:moveTo>
                    <a:pt x="1953514" y="65786"/>
                  </a:moveTo>
                  <a:lnTo>
                    <a:pt x="1947926" y="65786"/>
                  </a:lnTo>
                  <a:lnTo>
                    <a:pt x="1943735" y="68580"/>
                  </a:lnTo>
                  <a:lnTo>
                    <a:pt x="1941576" y="72771"/>
                  </a:lnTo>
                  <a:lnTo>
                    <a:pt x="1941576" y="83947"/>
                  </a:lnTo>
                  <a:lnTo>
                    <a:pt x="1943735" y="88137"/>
                  </a:lnTo>
                  <a:lnTo>
                    <a:pt x="1947926" y="90932"/>
                  </a:lnTo>
                  <a:lnTo>
                    <a:pt x="1953514" y="92328"/>
                  </a:lnTo>
                  <a:lnTo>
                    <a:pt x="1953514" y="65786"/>
                  </a:lnTo>
                  <a:close/>
                </a:path>
                <a:path w="3489959" h="463550">
                  <a:moveTo>
                    <a:pt x="2074545" y="65786"/>
                  </a:moveTo>
                  <a:lnTo>
                    <a:pt x="1962531" y="65786"/>
                  </a:lnTo>
                  <a:lnTo>
                    <a:pt x="1962531" y="68580"/>
                  </a:lnTo>
                  <a:lnTo>
                    <a:pt x="1965325" y="72771"/>
                  </a:lnTo>
                  <a:lnTo>
                    <a:pt x="1965325" y="83947"/>
                  </a:lnTo>
                  <a:lnTo>
                    <a:pt x="1962531" y="88137"/>
                  </a:lnTo>
                  <a:lnTo>
                    <a:pt x="1962531" y="92328"/>
                  </a:lnTo>
                  <a:lnTo>
                    <a:pt x="2075942" y="92328"/>
                  </a:lnTo>
                  <a:lnTo>
                    <a:pt x="2213102" y="85344"/>
                  </a:lnTo>
                  <a:lnTo>
                    <a:pt x="2313389" y="78359"/>
                  </a:lnTo>
                  <a:lnTo>
                    <a:pt x="2074545" y="78359"/>
                  </a:lnTo>
                  <a:lnTo>
                    <a:pt x="2074545" y="65786"/>
                  </a:lnTo>
                  <a:close/>
                </a:path>
                <a:path w="3489959" h="463550">
                  <a:moveTo>
                    <a:pt x="1959102" y="65786"/>
                  </a:moveTo>
                  <a:lnTo>
                    <a:pt x="1953514" y="78359"/>
                  </a:lnTo>
                  <a:lnTo>
                    <a:pt x="1953514" y="90932"/>
                  </a:lnTo>
                  <a:lnTo>
                    <a:pt x="1959102" y="90932"/>
                  </a:lnTo>
                  <a:lnTo>
                    <a:pt x="1962531" y="88137"/>
                  </a:lnTo>
                  <a:lnTo>
                    <a:pt x="1962531" y="68580"/>
                  </a:lnTo>
                  <a:lnTo>
                    <a:pt x="1959102" y="65786"/>
                  </a:lnTo>
                  <a:close/>
                </a:path>
                <a:path w="3489959" h="463550">
                  <a:moveTo>
                    <a:pt x="3142869" y="0"/>
                  </a:moveTo>
                  <a:lnTo>
                    <a:pt x="3065272" y="0"/>
                  </a:lnTo>
                  <a:lnTo>
                    <a:pt x="2211705" y="58800"/>
                  </a:lnTo>
                  <a:lnTo>
                    <a:pt x="2074545" y="65786"/>
                  </a:lnTo>
                  <a:lnTo>
                    <a:pt x="2074545" y="78359"/>
                  </a:lnTo>
                  <a:lnTo>
                    <a:pt x="2313389" y="78359"/>
                  </a:lnTo>
                  <a:lnTo>
                    <a:pt x="3066669" y="26543"/>
                  </a:lnTo>
                  <a:lnTo>
                    <a:pt x="3065272" y="26543"/>
                  </a:lnTo>
                  <a:lnTo>
                    <a:pt x="3065272" y="12573"/>
                  </a:lnTo>
                  <a:lnTo>
                    <a:pt x="3234591" y="12573"/>
                  </a:lnTo>
                  <a:lnTo>
                    <a:pt x="3212846" y="6985"/>
                  </a:lnTo>
                  <a:lnTo>
                    <a:pt x="3211449" y="6985"/>
                  </a:lnTo>
                  <a:lnTo>
                    <a:pt x="3142869" y="0"/>
                  </a:lnTo>
                  <a:close/>
                </a:path>
                <a:path w="3489959" h="463550">
                  <a:moveTo>
                    <a:pt x="3261772" y="19558"/>
                  </a:moveTo>
                  <a:lnTo>
                    <a:pt x="3210052" y="19558"/>
                  </a:lnTo>
                  <a:lnTo>
                    <a:pt x="3208786" y="32329"/>
                  </a:lnTo>
                  <a:lnTo>
                    <a:pt x="3313972" y="59549"/>
                  </a:lnTo>
                  <a:lnTo>
                    <a:pt x="3319272" y="47625"/>
                  </a:lnTo>
                  <a:lnTo>
                    <a:pt x="3346631" y="47625"/>
                  </a:lnTo>
                  <a:lnTo>
                    <a:pt x="3324860" y="36449"/>
                  </a:lnTo>
                  <a:lnTo>
                    <a:pt x="3322066" y="35051"/>
                  </a:lnTo>
                  <a:lnTo>
                    <a:pt x="3261772" y="19558"/>
                  </a:lnTo>
                  <a:close/>
                </a:path>
                <a:path w="3489959" h="463550">
                  <a:moveTo>
                    <a:pt x="3234591" y="12573"/>
                  </a:moveTo>
                  <a:lnTo>
                    <a:pt x="3141472" y="12573"/>
                  </a:lnTo>
                  <a:lnTo>
                    <a:pt x="3141472" y="26543"/>
                  </a:lnTo>
                  <a:lnTo>
                    <a:pt x="3140075" y="26543"/>
                  </a:lnTo>
                  <a:lnTo>
                    <a:pt x="3208655" y="33655"/>
                  </a:lnTo>
                  <a:lnTo>
                    <a:pt x="3208786" y="32329"/>
                  </a:lnTo>
                  <a:lnTo>
                    <a:pt x="3208020" y="32131"/>
                  </a:lnTo>
                  <a:lnTo>
                    <a:pt x="3210052" y="19558"/>
                  </a:lnTo>
                  <a:lnTo>
                    <a:pt x="3261772" y="19558"/>
                  </a:lnTo>
                  <a:lnTo>
                    <a:pt x="3234591" y="12573"/>
                  </a:lnTo>
                  <a:close/>
                </a:path>
                <a:path w="3489959" h="463550">
                  <a:moveTo>
                    <a:pt x="3141472" y="12573"/>
                  </a:moveTo>
                  <a:lnTo>
                    <a:pt x="3065272" y="12573"/>
                  </a:lnTo>
                  <a:lnTo>
                    <a:pt x="3066669" y="26543"/>
                  </a:lnTo>
                  <a:lnTo>
                    <a:pt x="3140075" y="26543"/>
                  </a:lnTo>
                  <a:lnTo>
                    <a:pt x="3141472" y="12573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9218676" y="1740407"/>
              <a:ext cx="283845" cy="97790"/>
            </a:xfrm>
            <a:custGeom>
              <a:avLst/>
              <a:gdLst/>
              <a:ahLst/>
              <a:cxnLst/>
              <a:rect l="l" t="t" r="r" b="b"/>
              <a:pathLst>
                <a:path w="283845" h="97789">
                  <a:moveTo>
                    <a:pt x="25908" y="97536"/>
                  </a:moveTo>
                  <a:lnTo>
                    <a:pt x="24638" y="24384"/>
                  </a:lnTo>
                  <a:lnTo>
                    <a:pt x="0" y="24384"/>
                  </a:lnTo>
                  <a:lnTo>
                    <a:pt x="1270" y="97536"/>
                  </a:lnTo>
                  <a:lnTo>
                    <a:pt x="25908" y="97536"/>
                  </a:lnTo>
                  <a:close/>
                </a:path>
                <a:path w="283845" h="97789">
                  <a:moveTo>
                    <a:pt x="152400" y="76200"/>
                  </a:moveTo>
                  <a:lnTo>
                    <a:pt x="151003" y="0"/>
                  </a:lnTo>
                  <a:lnTo>
                    <a:pt x="124968" y="0"/>
                  </a:lnTo>
                  <a:lnTo>
                    <a:pt x="126365" y="76200"/>
                  </a:lnTo>
                  <a:lnTo>
                    <a:pt x="152400" y="76200"/>
                  </a:lnTo>
                  <a:close/>
                </a:path>
                <a:path w="283845" h="97789">
                  <a:moveTo>
                    <a:pt x="283464" y="80772"/>
                  </a:moveTo>
                  <a:lnTo>
                    <a:pt x="282067" y="6096"/>
                  </a:lnTo>
                  <a:lnTo>
                    <a:pt x="256032" y="6096"/>
                  </a:lnTo>
                  <a:lnTo>
                    <a:pt x="257429" y="80772"/>
                  </a:lnTo>
                  <a:lnTo>
                    <a:pt x="283464" y="80772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7123176" y="2372867"/>
              <a:ext cx="2923540" cy="120650"/>
            </a:xfrm>
            <a:custGeom>
              <a:avLst/>
              <a:gdLst/>
              <a:ahLst/>
              <a:cxnLst/>
              <a:rect l="l" t="t" r="r" b="b"/>
              <a:pathLst>
                <a:path w="2923540" h="120650">
                  <a:moveTo>
                    <a:pt x="25908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5908" y="76200"/>
                  </a:lnTo>
                  <a:lnTo>
                    <a:pt x="25908" y="0"/>
                  </a:lnTo>
                  <a:close/>
                </a:path>
                <a:path w="2923540" h="120650">
                  <a:moveTo>
                    <a:pt x="402336" y="45720"/>
                  </a:moveTo>
                  <a:lnTo>
                    <a:pt x="374904" y="45720"/>
                  </a:lnTo>
                  <a:lnTo>
                    <a:pt x="374904" y="120396"/>
                  </a:lnTo>
                  <a:lnTo>
                    <a:pt x="402336" y="120396"/>
                  </a:lnTo>
                  <a:lnTo>
                    <a:pt x="402336" y="45720"/>
                  </a:lnTo>
                  <a:close/>
                </a:path>
                <a:path w="2923540" h="120650">
                  <a:moveTo>
                    <a:pt x="2923032" y="32004"/>
                  </a:moveTo>
                  <a:lnTo>
                    <a:pt x="2897124" y="32004"/>
                  </a:lnTo>
                  <a:lnTo>
                    <a:pt x="2897124" y="108204"/>
                  </a:lnTo>
                  <a:lnTo>
                    <a:pt x="2923032" y="108204"/>
                  </a:lnTo>
                  <a:lnTo>
                    <a:pt x="2923032" y="32004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7171944" y="1865375"/>
              <a:ext cx="1089660" cy="230504"/>
            </a:xfrm>
            <a:custGeom>
              <a:avLst/>
              <a:gdLst/>
              <a:ahLst/>
              <a:cxnLst/>
              <a:rect l="l" t="t" r="r" b="b"/>
              <a:pathLst>
                <a:path w="1089659" h="230505">
                  <a:moveTo>
                    <a:pt x="27419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27419" y="74676"/>
                  </a:lnTo>
                  <a:lnTo>
                    <a:pt x="27419" y="0"/>
                  </a:lnTo>
                  <a:close/>
                </a:path>
                <a:path w="1089659" h="230505">
                  <a:moveTo>
                    <a:pt x="481584" y="156972"/>
                  </a:moveTo>
                  <a:lnTo>
                    <a:pt x="455676" y="156972"/>
                  </a:lnTo>
                  <a:lnTo>
                    <a:pt x="455676" y="230124"/>
                  </a:lnTo>
                  <a:lnTo>
                    <a:pt x="481584" y="230124"/>
                  </a:lnTo>
                  <a:lnTo>
                    <a:pt x="481584" y="156972"/>
                  </a:lnTo>
                  <a:close/>
                </a:path>
                <a:path w="1089659" h="230505">
                  <a:moveTo>
                    <a:pt x="818375" y="18288"/>
                  </a:moveTo>
                  <a:lnTo>
                    <a:pt x="790956" y="18288"/>
                  </a:lnTo>
                  <a:lnTo>
                    <a:pt x="790956" y="91440"/>
                  </a:lnTo>
                  <a:lnTo>
                    <a:pt x="818375" y="91440"/>
                  </a:lnTo>
                  <a:lnTo>
                    <a:pt x="818375" y="18288"/>
                  </a:lnTo>
                  <a:close/>
                </a:path>
                <a:path w="1089659" h="230505">
                  <a:moveTo>
                    <a:pt x="1089660" y="44196"/>
                  </a:moveTo>
                  <a:lnTo>
                    <a:pt x="1062228" y="44196"/>
                  </a:lnTo>
                  <a:lnTo>
                    <a:pt x="1062228" y="120396"/>
                  </a:lnTo>
                  <a:lnTo>
                    <a:pt x="1089660" y="120396"/>
                  </a:lnTo>
                  <a:lnTo>
                    <a:pt x="1089660" y="44196"/>
                  </a:lnTo>
                  <a:close/>
                </a:path>
              </a:pathLst>
            </a:custGeom>
            <a:solidFill>
              <a:srgbClr val="4A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8649462" y="1696211"/>
              <a:ext cx="40005" cy="173355"/>
            </a:xfrm>
            <a:custGeom>
              <a:avLst/>
              <a:gdLst/>
              <a:ahLst/>
              <a:cxnLst/>
              <a:rect l="l" t="t" r="r" b="b"/>
              <a:pathLst>
                <a:path w="40004" h="173355">
                  <a:moveTo>
                    <a:pt x="39624" y="99822"/>
                  </a:moveTo>
                  <a:lnTo>
                    <a:pt x="26225" y="99822"/>
                  </a:lnTo>
                  <a:lnTo>
                    <a:pt x="25273" y="0"/>
                  </a:lnTo>
                  <a:lnTo>
                    <a:pt x="9906" y="0"/>
                  </a:lnTo>
                  <a:lnTo>
                    <a:pt x="10858" y="99822"/>
                  </a:lnTo>
                  <a:lnTo>
                    <a:pt x="0" y="99822"/>
                  </a:lnTo>
                  <a:lnTo>
                    <a:pt x="11239" y="139801"/>
                  </a:lnTo>
                  <a:lnTo>
                    <a:pt x="11303" y="146304"/>
                  </a:lnTo>
                  <a:lnTo>
                    <a:pt x="13068" y="146304"/>
                  </a:lnTo>
                  <a:lnTo>
                    <a:pt x="20574" y="172974"/>
                  </a:lnTo>
                  <a:lnTo>
                    <a:pt x="39624" y="998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8649462" y="1796033"/>
              <a:ext cx="40005" cy="73660"/>
            </a:xfrm>
            <a:custGeom>
              <a:avLst/>
              <a:gdLst/>
              <a:ahLst/>
              <a:cxnLst/>
              <a:rect l="l" t="t" r="r" b="b"/>
              <a:pathLst>
                <a:path w="40004" h="73660">
                  <a:moveTo>
                    <a:pt x="39624" y="0"/>
                  </a:moveTo>
                  <a:lnTo>
                    <a:pt x="20574" y="73151"/>
                  </a:lnTo>
                  <a:lnTo>
                    <a:pt x="0" y="0"/>
                  </a:lnTo>
                  <a:lnTo>
                    <a:pt x="39624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8860536" y="1783079"/>
              <a:ext cx="894715" cy="226060"/>
            </a:xfrm>
            <a:custGeom>
              <a:avLst/>
              <a:gdLst/>
              <a:ahLst/>
              <a:cxnLst/>
              <a:rect l="l" t="t" r="r" b="b"/>
              <a:pathLst>
                <a:path w="894715" h="226060">
                  <a:moveTo>
                    <a:pt x="697801" y="49034"/>
                  </a:moveTo>
                  <a:lnTo>
                    <a:pt x="651192" y="36576"/>
                  </a:lnTo>
                  <a:lnTo>
                    <a:pt x="635050" y="32385"/>
                  </a:lnTo>
                  <a:lnTo>
                    <a:pt x="602742" y="24003"/>
                  </a:lnTo>
                  <a:lnTo>
                    <a:pt x="601345" y="24003"/>
                  </a:lnTo>
                  <a:lnTo>
                    <a:pt x="576072" y="19812"/>
                  </a:lnTo>
                  <a:lnTo>
                    <a:pt x="552958" y="19812"/>
                  </a:lnTo>
                  <a:lnTo>
                    <a:pt x="518033" y="21209"/>
                  </a:lnTo>
                  <a:lnTo>
                    <a:pt x="516636" y="21209"/>
                  </a:lnTo>
                  <a:lnTo>
                    <a:pt x="476631" y="26797"/>
                  </a:lnTo>
                  <a:lnTo>
                    <a:pt x="386334" y="42164"/>
                  </a:lnTo>
                  <a:lnTo>
                    <a:pt x="384937" y="42164"/>
                  </a:lnTo>
                  <a:lnTo>
                    <a:pt x="224663" y="86995"/>
                  </a:lnTo>
                  <a:lnTo>
                    <a:pt x="221869" y="88392"/>
                  </a:lnTo>
                  <a:lnTo>
                    <a:pt x="219252" y="89738"/>
                  </a:lnTo>
                  <a:lnTo>
                    <a:pt x="218059" y="25908"/>
                  </a:lnTo>
                  <a:lnTo>
                    <a:pt x="192024" y="25908"/>
                  </a:lnTo>
                  <a:lnTo>
                    <a:pt x="193421" y="100584"/>
                  </a:lnTo>
                  <a:lnTo>
                    <a:pt x="198005" y="100584"/>
                  </a:lnTo>
                  <a:lnTo>
                    <a:pt x="0" y="201803"/>
                  </a:lnTo>
                  <a:lnTo>
                    <a:pt x="11176" y="225552"/>
                  </a:lnTo>
                  <a:lnTo>
                    <a:pt x="233045" y="112141"/>
                  </a:lnTo>
                  <a:lnTo>
                    <a:pt x="232879" y="111798"/>
                  </a:lnTo>
                  <a:lnTo>
                    <a:pt x="231648" y="112141"/>
                  </a:lnTo>
                  <a:lnTo>
                    <a:pt x="227457" y="99568"/>
                  </a:lnTo>
                  <a:lnTo>
                    <a:pt x="232879" y="111798"/>
                  </a:lnTo>
                  <a:lnTo>
                    <a:pt x="276542" y="99568"/>
                  </a:lnTo>
                  <a:lnTo>
                    <a:pt x="391287" y="67437"/>
                  </a:lnTo>
                  <a:lnTo>
                    <a:pt x="390652" y="67437"/>
                  </a:lnTo>
                  <a:lnTo>
                    <a:pt x="387731" y="54864"/>
                  </a:lnTo>
                  <a:lnTo>
                    <a:pt x="391248" y="67335"/>
                  </a:lnTo>
                  <a:lnTo>
                    <a:pt x="463296" y="54864"/>
                  </a:lnTo>
                  <a:lnTo>
                    <a:pt x="478675" y="52209"/>
                  </a:lnTo>
                  <a:lnTo>
                    <a:pt x="477393" y="39370"/>
                  </a:lnTo>
                  <a:lnTo>
                    <a:pt x="480187" y="51943"/>
                  </a:lnTo>
                  <a:lnTo>
                    <a:pt x="478675" y="52209"/>
                  </a:lnTo>
                  <a:lnTo>
                    <a:pt x="478790" y="53340"/>
                  </a:lnTo>
                  <a:lnTo>
                    <a:pt x="519430" y="47752"/>
                  </a:lnTo>
                  <a:lnTo>
                    <a:pt x="554355" y="46355"/>
                  </a:lnTo>
                  <a:lnTo>
                    <a:pt x="552958" y="46355"/>
                  </a:lnTo>
                  <a:lnTo>
                    <a:pt x="552958" y="33782"/>
                  </a:lnTo>
                  <a:lnTo>
                    <a:pt x="552958" y="32385"/>
                  </a:lnTo>
                  <a:lnTo>
                    <a:pt x="554355" y="46355"/>
                  </a:lnTo>
                  <a:lnTo>
                    <a:pt x="573278" y="46355"/>
                  </a:lnTo>
                  <a:lnTo>
                    <a:pt x="573278" y="45199"/>
                  </a:lnTo>
                  <a:lnTo>
                    <a:pt x="571881" y="44958"/>
                  </a:lnTo>
                  <a:lnTo>
                    <a:pt x="573278" y="32385"/>
                  </a:lnTo>
                  <a:lnTo>
                    <a:pt x="573278" y="45199"/>
                  </a:lnTo>
                  <a:lnTo>
                    <a:pt x="596404" y="49034"/>
                  </a:lnTo>
                  <a:lnTo>
                    <a:pt x="598551" y="36576"/>
                  </a:lnTo>
                  <a:lnTo>
                    <a:pt x="597166" y="49034"/>
                  </a:lnTo>
                  <a:lnTo>
                    <a:pt x="697801" y="49034"/>
                  </a:lnTo>
                  <a:close/>
                </a:path>
                <a:path w="894715" h="226060">
                  <a:moveTo>
                    <a:pt x="894588" y="98171"/>
                  </a:moveTo>
                  <a:lnTo>
                    <a:pt x="807110" y="77216"/>
                  </a:lnTo>
                  <a:lnTo>
                    <a:pt x="769518" y="68224"/>
                  </a:lnTo>
                  <a:lnTo>
                    <a:pt x="768223" y="0"/>
                  </a:lnTo>
                  <a:lnTo>
                    <a:pt x="753186" y="0"/>
                  </a:lnTo>
                  <a:lnTo>
                    <a:pt x="753186" y="73152"/>
                  </a:lnTo>
                  <a:lnTo>
                    <a:pt x="751840" y="77216"/>
                  </a:lnTo>
                  <a:lnTo>
                    <a:pt x="752741" y="73152"/>
                  </a:lnTo>
                  <a:lnTo>
                    <a:pt x="753186" y="73152"/>
                  </a:lnTo>
                  <a:lnTo>
                    <a:pt x="753186" y="0"/>
                  </a:lnTo>
                  <a:lnTo>
                    <a:pt x="743712" y="0"/>
                  </a:lnTo>
                  <a:lnTo>
                    <a:pt x="744880" y="61658"/>
                  </a:lnTo>
                  <a:lnTo>
                    <a:pt x="698258" y="49149"/>
                  </a:lnTo>
                  <a:lnTo>
                    <a:pt x="597154" y="49149"/>
                  </a:lnTo>
                  <a:lnTo>
                    <a:pt x="596392" y="49149"/>
                  </a:lnTo>
                  <a:lnTo>
                    <a:pt x="749681" y="89789"/>
                  </a:lnTo>
                  <a:lnTo>
                    <a:pt x="889000" y="123444"/>
                  </a:lnTo>
                  <a:lnTo>
                    <a:pt x="894588" y="98171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8452866" y="1869185"/>
              <a:ext cx="464820" cy="437515"/>
            </a:xfrm>
            <a:custGeom>
              <a:avLst/>
              <a:gdLst/>
              <a:ahLst/>
              <a:cxnLst/>
              <a:rect l="l" t="t" r="r" b="b"/>
              <a:pathLst>
                <a:path w="464820" h="437514">
                  <a:moveTo>
                    <a:pt x="232409" y="0"/>
                  </a:moveTo>
                  <a:lnTo>
                    <a:pt x="185559" y="4443"/>
                  </a:lnTo>
                  <a:lnTo>
                    <a:pt x="141928" y="17186"/>
                  </a:lnTo>
                  <a:lnTo>
                    <a:pt x="102449" y="37350"/>
                  </a:lnTo>
                  <a:lnTo>
                    <a:pt x="68056" y="64055"/>
                  </a:lnTo>
                  <a:lnTo>
                    <a:pt x="39681" y="96422"/>
                  </a:lnTo>
                  <a:lnTo>
                    <a:pt x="18258" y="133570"/>
                  </a:lnTo>
                  <a:lnTo>
                    <a:pt x="4720" y="174620"/>
                  </a:lnTo>
                  <a:lnTo>
                    <a:pt x="0" y="218693"/>
                  </a:lnTo>
                  <a:lnTo>
                    <a:pt x="4720" y="262767"/>
                  </a:lnTo>
                  <a:lnTo>
                    <a:pt x="18258" y="303817"/>
                  </a:lnTo>
                  <a:lnTo>
                    <a:pt x="39681" y="340965"/>
                  </a:lnTo>
                  <a:lnTo>
                    <a:pt x="68056" y="373332"/>
                  </a:lnTo>
                  <a:lnTo>
                    <a:pt x="102449" y="400037"/>
                  </a:lnTo>
                  <a:lnTo>
                    <a:pt x="141928" y="420201"/>
                  </a:lnTo>
                  <a:lnTo>
                    <a:pt x="185559" y="432944"/>
                  </a:lnTo>
                  <a:lnTo>
                    <a:pt x="232409" y="437388"/>
                  </a:lnTo>
                  <a:lnTo>
                    <a:pt x="279260" y="432944"/>
                  </a:lnTo>
                  <a:lnTo>
                    <a:pt x="322891" y="420201"/>
                  </a:lnTo>
                  <a:lnTo>
                    <a:pt x="362370" y="400037"/>
                  </a:lnTo>
                  <a:lnTo>
                    <a:pt x="396763" y="373332"/>
                  </a:lnTo>
                  <a:lnTo>
                    <a:pt x="425138" y="340965"/>
                  </a:lnTo>
                  <a:lnTo>
                    <a:pt x="446561" y="303817"/>
                  </a:lnTo>
                  <a:lnTo>
                    <a:pt x="460099" y="262767"/>
                  </a:lnTo>
                  <a:lnTo>
                    <a:pt x="464819" y="218693"/>
                  </a:lnTo>
                  <a:lnTo>
                    <a:pt x="460099" y="174620"/>
                  </a:lnTo>
                  <a:lnTo>
                    <a:pt x="446561" y="133570"/>
                  </a:lnTo>
                  <a:lnTo>
                    <a:pt x="425138" y="96422"/>
                  </a:lnTo>
                  <a:lnTo>
                    <a:pt x="396763" y="64055"/>
                  </a:lnTo>
                  <a:lnTo>
                    <a:pt x="362370" y="37350"/>
                  </a:lnTo>
                  <a:lnTo>
                    <a:pt x="322891" y="17186"/>
                  </a:lnTo>
                  <a:lnTo>
                    <a:pt x="279260" y="4443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8452866" y="1869185"/>
              <a:ext cx="464820" cy="437515"/>
            </a:xfrm>
            <a:custGeom>
              <a:avLst/>
              <a:gdLst/>
              <a:ahLst/>
              <a:cxnLst/>
              <a:rect l="l" t="t" r="r" b="b"/>
              <a:pathLst>
                <a:path w="464820" h="437514">
                  <a:moveTo>
                    <a:pt x="0" y="218693"/>
                  </a:moveTo>
                  <a:lnTo>
                    <a:pt x="4720" y="174620"/>
                  </a:lnTo>
                  <a:lnTo>
                    <a:pt x="18258" y="133570"/>
                  </a:lnTo>
                  <a:lnTo>
                    <a:pt x="39681" y="96422"/>
                  </a:lnTo>
                  <a:lnTo>
                    <a:pt x="68056" y="64055"/>
                  </a:lnTo>
                  <a:lnTo>
                    <a:pt x="102449" y="37350"/>
                  </a:lnTo>
                  <a:lnTo>
                    <a:pt x="141928" y="17186"/>
                  </a:lnTo>
                  <a:lnTo>
                    <a:pt x="185559" y="4443"/>
                  </a:lnTo>
                  <a:lnTo>
                    <a:pt x="232409" y="0"/>
                  </a:lnTo>
                  <a:lnTo>
                    <a:pt x="279260" y="4443"/>
                  </a:lnTo>
                  <a:lnTo>
                    <a:pt x="322891" y="17186"/>
                  </a:lnTo>
                  <a:lnTo>
                    <a:pt x="362370" y="37350"/>
                  </a:lnTo>
                  <a:lnTo>
                    <a:pt x="396763" y="64055"/>
                  </a:lnTo>
                  <a:lnTo>
                    <a:pt x="425138" y="96422"/>
                  </a:lnTo>
                  <a:lnTo>
                    <a:pt x="446561" y="133570"/>
                  </a:lnTo>
                  <a:lnTo>
                    <a:pt x="460099" y="174620"/>
                  </a:lnTo>
                  <a:lnTo>
                    <a:pt x="464819" y="218693"/>
                  </a:lnTo>
                  <a:lnTo>
                    <a:pt x="460099" y="262767"/>
                  </a:lnTo>
                  <a:lnTo>
                    <a:pt x="446561" y="303817"/>
                  </a:lnTo>
                  <a:lnTo>
                    <a:pt x="425138" y="340965"/>
                  </a:lnTo>
                  <a:lnTo>
                    <a:pt x="396763" y="373332"/>
                  </a:lnTo>
                  <a:lnTo>
                    <a:pt x="362370" y="400037"/>
                  </a:lnTo>
                  <a:lnTo>
                    <a:pt x="322891" y="420201"/>
                  </a:lnTo>
                  <a:lnTo>
                    <a:pt x="279260" y="432944"/>
                  </a:lnTo>
                  <a:lnTo>
                    <a:pt x="232409" y="437388"/>
                  </a:lnTo>
                  <a:lnTo>
                    <a:pt x="185559" y="432944"/>
                  </a:lnTo>
                  <a:lnTo>
                    <a:pt x="141928" y="420201"/>
                  </a:lnTo>
                  <a:lnTo>
                    <a:pt x="102449" y="400037"/>
                  </a:lnTo>
                  <a:lnTo>
                    <a:pt x="68056" y="373332"/>
                  </a:lnTo>
                  <a:lnTo>
                    <a:pt x="39681" y="340965"/>
                  </a:lnTo>
                  <a:lnTo>
                    <a:pt x="18258" y="303817"/>
                  </a:lnTo>
                  <a:lnTo>
                    <a:pt x="4720" y="262767"/>
                  </a:lnTo>
                  <a:lnTo>
                    <a:pt x="0" y="21869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6830568" y="1923287"/>
              <a:ext cx="1673860" cy="212090"/>
            </a:xfrm>
            <a:custGeom>
              <a:avLst/>
              <a:gdLst/>
              <a:ahLst/>
              <a:cxnLst/>
              <a:rect l="l" t="t" r="r" b="b"/>
              <a:pathLst>
                <a:path w="1673859" h="212089">
                  <a:moveTo>
                    <a:pt x="536006" y="103124"/>
                  </a:moveTo>
                  <a:lnTo>
                    <a:pt x="516254" y="103124"/>
                  </a:lnTo>
                  <a:lnTo>
                    <a:pt x="507873" y="112902"/>
                  </a:lnTo>
                  <a:lnTo>
                    <a:pt x="572897" y="172847"/>
                  </a:lnTo>
                  <a:lnTo>
                    <a:pt x="575055" y="175640"/>
                  </a:lnTo>
                  <a:lnTo>
                    <a:pt x="638682" y="209041"/>
                  </a:lnTo>
                  <a:lnTo>
                    <a:pt x="643635" y="210438"/>
                  </a:lnTo>
                  <a:lnTo>
                    <a:pt x="669416" y="211836"/>
                  </a:lnTo>
                  <a:lnTo>
                    <a:pt x="670940" y="211836"/>
                  </a:lnTo>
                  <a:lnTo>
                    <a:pt x="698880" y="210438"/>
                  </a:lnTo>
                  <a:lnTo>
                    <a:pt x="700277" y="209041"/>
                  </a:lnTo>
                  <a:lnTo>
                    <a:pt x="751789" y="197865"/>
                  </a:lnTo>
                  <a:lnTo>
                    <a:pt x="669416" y="197865"/>
                  </a:lnTo>
                  <a:lnTo>
                    <a:pt x="669416" y="196469"/>
                  </a:lnTo>
                  <a:lnTo>
                    <a:pt x="643635" y="196469"/>
                  </a:lnTo>
                  <a:lnTo>
                    <a:pt x="645032" y="184023"/>
                  </a:lnTo>
                  <a:lnTo>
                    <a:pt x="648225" y="184023"/>
                  </a:lnTo>
                  <a:lnTo>
                    <a:pt x="608706" y="163067"/>
                  </a:lnTo>
                  <a:lnTo>
                    <a:pt x="580643" y="163067"/>
                  </a:lnTo>
                  <a:lnTo>
                    <a:pt x="587628" y="151891"/>
                  </a:lnTo>
                  <a:lnTo>
                    <a:pt x="588907" y="151891"/>
                  </a:lnTo>
                  <a:lnTo>
                    <a:pt x="536006" y="103124"/>
                  </a:lnTo>
                  <a:close/>
                </a:path>
                <a:path w="1673859" h="212089">
                  <a:moveTo>
                    <a:pt x="694718" y="184148"/>
                  </a:moveTo>
                  <a:lnTo>
                    <a:pt x="670209" y="185257"/>
                  </a:lnTo>
                  <a:lnTo>
                    <a:pt x="670940" y="185292"/>
                  </a:lnTo>
                  <a:lnTo>
                    <a:pt x="669416" y="197865"/>
                  </a:lnTo>
                  <a:lnTo>
                    <a:pt x="751789" y="197865"/>
                  </a:lnTo>
                  <a:lnTo>
                    <a:pt x="758228" y="196469"/>
                  </a:lnTo>
                  <a:lnTo>
                    <a:pt x="697483" y="196469"/>
                  </a:lnTo>
                  <a:lnTo>
                    <a:pt x="694718" y="184148"/>
                  </a:lnTo>
                  <a:close/>
                </a:path>
                <a:path w="1673859" h="212089">
                  <a:moveTo>
                    <a:pt x="648551" y="184195"/>
                  </a:moveTo>
                  <a:lnTo>
                    <a:pt x="650621" y="185292"/>
                  </a:lnTo>
                  <a:lnTo>
                    <a:pt x="643635" y="196469"/>
                  </a:lnTo>
                  <a:lnTo>
                    <a:pt x="669416" y="196469"/>
                  </a:lnTo>
                  <a:lnTo>
                    <a:pt x="669416" y="185292"/>
                  </a:lnTo>
                  <a:lnTo>
                    <a:pt x="670209" y="185257"/>
                  </a:lnTo>
                  <a:lnTo>
                    <a:pt x="648551" y="184195"/>
                  </a:lnTo>
                  <a:close/>
                </a:path>
                <a:path w="1673859" h="212089">
                  <a:moveTo>
                    <a:pt x="795819" y="184023"/>
                  </a:moveTo>
                  <a:lnTo>
                    <a:pt x="697483" y="184023"/>
                  </a:lnTo>
                  <a:lnTo>
                    <a:pt x="697483" y="196469"/>
                  </a:lnTo>
                  <a:lnTo>
                    <a:pt x="758228" y="196469"/>
                  </a:lnTo>
                  <a:lnTo>
                    <a:pt x="764666" y="195072"/>
                  </a:lnTo>
                  <a:lnTo>
                    <a:pt x="766063" y="195072"/>
                  </a:lnTo>
                  <a:lnTo>
                    <a:pt x="795819" y="184023"/>
                  </a:lnTo>
                  <a:close/>
                </a:path>
                <a:path w="1673859" h="212089">
                  <a:moveTo>
                    <a:pt x="648225" y="184023"/>
                  </a:moveTo>
                  <a:lnTo>
                    <a:pt x="645032" y="184023"/>
                  </a:lnTo>
                  <a:lnTo>
                    <a:pt x="648551" y="184195"/>
                  </a:lnTo>
                  <a:lnTo>
                    <a:pt x="648225" y="184023"/>
                  </a:lnTo>
                  <a:close/>
                </a:path>
                <a:path w="1673859" h="212089">
                  <a:moveTo>
                    <a:pt x="758410" y="170333"/>
                  </a:moveTo>
                  <a:lnTo>
                    <a:pt x="694689" y="184023"/>
                  </a:lnTo>
                  <a:lnTo>
                    <a:pt x="697483" y="184023"/>
                  </a:lnTo>
                  <a:lnTo>
                    <a:pt x="795819" y="184023"/>
                  </a:lnTo>
                  <a:lnTo>
                    <a:pt x="799581" y="182625"/>
                  </a:lnTo>
                  <a:lnTo>
                    <a:pt x="762507" y="182625"/>
                  </a:lnTo>
                  <a:lnTo>
                    <a:pt x="758410" y="170333"/>
                  </a:lnTo>
                  <a:close/>
                </a:path>
                <a:path w="1673859" h="212089">
                  <a:moveTo>
                    <a:pt x="833441" y="170052"/>
                  </a:moveTo>
                  <a:lnTo>
                    <a:pt x="759713" y="170052"/>
                  </a:lnTo>
                  <a:lnTo>
                    <a:pt x="762507" y="182625"/>
                  </a:lnTo>
                  <a:lnTo>
                    <a:pt x="799581" y="182625"/>
                  </a:lnTo>
                  <a:lnTo>
                    <a:pt x="833441" y="170052"/>
                  </a:lnTo>
                  <a:close/>
                </a:path>
                <a:path w="1673859" h="212089">
                  <a:moveTo>
                    <a:pt x="395224" y="0"/>
                  </a:moveTo>
                  <a:lnTo>
                    <a:pt x="365886" y="0"/>
                  </a:lnTo>
                  <a:lnTo>
                    <a:pt x="341375" y="2794"/>
                  </a:lnTo>
                  <a:lnTo>
                    <a:pt x="339978" y="2794"/>
                  </a:lnTo>
                  <a:lnTo>
                    <a:pt x="283336" y="18161"/>
                  </a:lnTo>
                  <a:lnTo>
                    <a:pt x="282575" y="18161"/>
                  </a:lnTo>
                  <a:lnTo>
                    <a:pt x="154558" y="71120"/>
                  </a:lnTo>
                  <a:lnTo>
                    <a:pt x="153161" y="72516"/>
                  </a:lnTo>
                  <a:lnTo>
                    <a:pt x="0" y="151891"/>
                  </a:lnTo>
                  <a:lnTo>
                    <a:pt x="10540" y="175640"/>
                  </a:lnTo>
                  <a:lnTo>
                    <a:pt x="163702" y="96138"/>
                  </a:lnTo>
                  <a:lnTo>
                    <a:pt x="158750" y="83565"/>
                  </a:lnTo>
                  <a:lnTo>
                    <a:pt x="194918" y="83565"/>
                  </a:lnTo>
                  <a:lnTo>
                    <a:pt x="291718" y="44576"/>
                  </a:lnTo>
                  <a:lnTo>
                    <a:pt x="290322" y="44576"/>
                  </a:lnTo>
                  <a:lnTo>
                    <a:pt x="286130" y="30607"/>
                  </a:lnTo>
                  <a:lnTo>
                    <a:pt x="337523" y="30607"/>
                  </a:lnTo>
                  <a:lnTo>
                    <a:pt x="344114" y="28656"/>
                  </a:lnTo>
                  <a:lnTo>
                    <a:pt x="342773" y="15366"/>
                  </a:lnTo>
                  <a:lnTo>
                    <a:pt x="367283" y="15366"/>
                  </a:lnTo>
                  <a:lnTo>
                    <a:pt x="367283" y="12573"/>
                  </a:lnTo>
                  <a:lnTo>
                    <a:pt x="417709" y="12573"/>
                  </a:lnTo>
                  <a:lnTo>
                    <a:pt x="395224" y="1397"/>
                  </a:lnTo>
                  <a:lnTo>
                    <a:pt x="395224" y="0"/>
                  </a:lnTo>
                  <a:close/>
                </a:path>
                <a:path w="1673859" h="212089">
                  <a:moveTo>
                    <a:pt x="900302" y="117094"/>
                  </a:moveTo>
                  <a:lnTo>
                    <a:pt x="758316" y="170052"/>
                  </a:lnTo>
                  <a:lnTo>
                    <a:pt x="758410" y="170333"/>
                  </a:lnTo>
                  <a:lnTo>
                    <a:pt x="759713" y="170052"/>
                  </a:lnTo>
                  <a:lnTo>
                    <a:pt x="833441" y="170052"/>
                  </a:lnTo>
                  <a:lnTo>
                    <a:pt x="908684" y="142112"/>
                  </a:lnTo>
                  <a:lnTo>
                    <a:pt x="910081" y="142112"/>
                  </a:lnTo>
                  <a:lnTo>
                    <a:pt x="939430" y="129666"/>
                  </a:lnTo>
                  <a:lnTo>
                    <a:pt x="904493" y="129666"/>
                  </a:lnTo>
                  <a:lnTo>
                    <a:pt x="900302" y="117094"/>
                  </a:lnTo>
                  <a:close/>
                </a:path>
                <a:path w="1673859" h="212089">
                  <a:moveTo>
                    <a:pt x="590367" y="153344"/>
                  </a:moveTo>
                  <a:lnTo>
                    <a:pt x="580643" y="163067"/>
                  </a:lnTo>
                  <a:lnTo>
                    <a:pt x="608706" y="163067"/>
                  </a:lnTo>
                  <a:lnTo>
                    <a:pt x="590367" y="153344"/>
                  </a:lnTo>
                  <a:close/>
                </a:path>
                <a:path w="1673859" h="212089">
                  <a:moveTo>
                    <a:pt x="588907" y="151891"/>
                  </a:moveTo>
                  <a:lnTo>
                    <a:pt x="587628" y="151891"/>
                  </a:lnTo>
                  <a:lnTo>
                    <a:pt x="590367" y="153344"/>
                  </a:lnTo>
                  <a:lnTo>
                    <a:pt x="588907" y="151891"/>
                  </a:lnTo>
                  <a:close/>
                </a:path>
                <a:path w="1673859" h="212089">
                  <a:moveTo>
                    <a:pt x="1480724" y="72516"/>
                  </a:moveTo>
                  <a:lnTo>
                    <a:pt x="1415160" y="72516"/>
                  </a:lnTo>
                  <a:lnTo>
                    <a:pt x="1413763" y="84962"/>
                  </a:lnTo>
                  <a:lnTo>
                    <a:pt x="1412366" y="84962"/>
                  </a:lnTo>
                  <a:lnTo>
                    <a:pt x="1662810" y="135127"/>
                  </a:lnTo>
                  <a:lnTo>
                    <a:pt x="1665604" y="136525"/>
                  </a:lnTo>
                  <a:lnTo>
                    <a:pt x="1673352" y="136525"/>
                  </a:lnTo>
                  <a:lnTo>
                    <a:pt x="1673352" y="122682"/>
                  </a:lnTo>
                  <a:lnTo>
                    <a:pt x="1665604" y="122682"/>
                  </a:lnTo>
                  <a:lnTo>
                    <a:pt x="1665604" y="110109"/>
                  </a:lnTo>
                  <a:lnTo>
                    <a:pt x="1668399" y="110109"/>
                  </a:lnTo>
                  <a:lnTo>
                    <a:pt x="1542859" y="84962"/>
                  </a:lnTo>
                  <a:lnTo>
                    <a:pt x="1413763" y="84962"/>
                  </a:lnTo>
                  <a:lnTo>
                    <a:pt x="1412425" y="84702"/>
                  </a:lnTo>
                  <a:lnTo>
                    <a:pt x="1541558" y="84702"/>
                  </a:lnTo>
                  <a:lnTo>
                    <a:pt x="1480724" y="72516"/>
                  </a:lnTo>
                  <a:close/>
                </a:path>
                <a:path w="1673859" h="212089">
                  <a:moveTo>
                    <a:pt x="1192022" y="23749"/>
                  </a:moveTo>
                  <a:lnTo>
                    <a:pt x="1164081" y="23749"/>
                  </a:lnTo>
                  <a:lnTo>
                    <a:pt x="1043051" y="57150"/>
                  </a:lnTo>
                  <a:lnTo>
                    <a:pt x="1041653" y="57150"/>
                  </a:lnTo>
                  <a:lnTo>
                    <a:pt x="900302" y="117094"/>
                  </a:lnTo>
                  <a:lnTo>
                    <a:pt x="904493" y="129666"/>
                  </a:lnTo>
                  <a:lnTo>
                    <a:pt x="939430" y="129666"/>
                  </a:lnTo>
                  <a:lnTo>
                    <a:pt x="1051432" y="82169"/>
                  </a:lnTo>
                  <a:lnTo>
                    <a:pt x="1050035" y="82169"/>
                  </a:lnTo>
                  <a:lnTo>
                    <a:pt x="1045845" y="69723"/>
                  </a:lnTo>
                  <a:lnTo>
                    <a:pt x="1097103" y="69723"/>
                  </a:lnTo>
                  <a:lnTo>
                    <a:pt x="1166876" y="51273"/>
                  </a:lnTo>
                  <a:lnTo>
                    <a:pt x="1166876" y="36195"/>
                  </a:lnTo>
                  <a:lnTo>
                    <a:pt x="1302664" y="36195"/>
                  </a:lnTo>
                  <a:lnTo>
                    <a:pt x="1282318" y="32003"/>
                  </a:lnTo>
                  <a:lnTo>
                    <a:pt x="1280922" y="32003"/>
                  </a:lnTo>
                  <a:lnTo>
                    <a:pt x="1220724" y="25146"/>
                  </a:lnTo>
                  <a:lnTo>
                    <a:pt x="1192022" y="23749"/>
                  </a:lnTo>
                  <a:close/>
                </a:path>
                <a:path w="1673859" h="212089">
                  <a:moveTo>
                    <a:pt x="1673352" y="110109"/>
                  </a:moveTo>
                  <a:lnTo>
                    <a:pt x="1668399" y="110109"/>
                  </a:lnTo>
                  <a:lnTo>
                    <a:pt x="1665604" y="122682"/>
                  </a:lnTo>
                  <a:lnTo>
                    <a:pt x="1673352" y="122682"/>
                  </a:lnTo>
                  <a:lnTo>
                    <a:pt x="1673352" y="110109"/>
                  </a:lnTo>
                  <a:close/>
                </a:path>
                <a:path w="1673859" h="212089">
                  <a:moveTo>
                    <a:pt x="471617" y="44576"/>
                  </a:moveTo>
                  <a:lnTo>
                    <a:pt x="451865" y="44576"/>
                  </a:lnTo>
                  <a:lnTo>
                    <a:pt x="446358" y="56969"/>
                  </a:lnTo>
                  <a:lnTo>
                    <a:pt x="507873" y="112902"/>
                  </a:lnTo>
                  <a:lnTo>
                    <a:pt x="516254" y="103124"/>
                  </a:lnTo>
                  <a:lnTo>
                    <a:pt x="536006" y="103124"/>
                  </a:lnTo>
                  <a:lnTo>
                    <a:pt x="525399" y="93345"/>
                  </a:lnTo>
                  <a:lnTo>
                    <a:pt x="524001" y="93345"/>
                  </a:lnTo>
                  <a:lnTo>
                    <a:pt x="471617" y="44576"/>
                  </a:lnTo>
                  <a:close/>
                </a:path>
                <a:path w="1673859" h="212089">
                  <a:moveTo>
                    <a:pt x="194918" y="83565"/>
                  </a:moveTo>
                  <a:lnTo>
                    <a:pt x="158750" y="83565"/>
                  </a:lnTo>
                  <a:lnTo>
                    <a:pt x="163702" y="96138"/>
                  </a:lnTo>
                  <a:lnTo>
                    <a:pt x="194918" y="83565"/>
                  </a:lnTo>
                  <a:close/>
                </a:path>
                <a:path w="1673859" h="212089">
                  <a:moveTo>
                    <a:pt x="1350136" y="45974"/>
                  </a:moveTo>
                  <a:lnTo>
                    <a:pt x="1279525" y="45974"/>
                  </a:lnTo>
                  <a:lnTo>
                    <a:pt x="1278265" y="58573"/>
                  </a:lnTo>
                  <a:lnTo>
                    <a:pt x="1412425" y="84702"/>
                  </a:lnTo>
                  <a:lnTo>
                    <a:pt x="1415160" y="72516"/>
                  </a:lnTo>
                  <a:lnTo>
                    <a:pt x="1480724" y="72516"/>
                  </a:lnTo>
                  <a:lnTo>
                    <a:pt x="1350136" y="45974"/>
                  </a:lnTo>
                  <a:close/>
                </a:path>
                <a:path w="1673859" h="212089">
                  <a:moveTo>
                    <a:pt x="1051284" y="81838"/>
                  </a:moveTo>
                  <a:lnTo>
                    <a:pt x="1050035" y="82169"/>
                  </a:lnTo>
                  <a:lnTo>
                    <a:pt x="1051432" y="82169"/>
                  </a:lnTo>
                  <a:lnTo>
                    <a:pt x="1051284" y="81838"/>
                  </a:lnTo>
                  <a:close/>
                </a:path>
                <a:path w="1673859" h="212089">
                  <a:moveTo>
                    <a:pt x="1097103" y="69723"/>
                  </a:moveTo>
                  <a:lnTo>
                    <a:pt x="1045845" y="69723"/>
                  </a:lnTo>
                  <a:lnTo>
                    <a:pt x="1051284" y="81838"/>
                  </a:lnTo>
                  <a:lnTo>
                    <a:pt x="1097103" y="69723"/>
                  </a:lnTo>
                  <a:close/>
                </a:path>
                <a:path w="1673859" h="212089">
                  <a:moveTo>
                    <a:pt x="1309446" y="37591"/>
                  </a:moveTo>
                  <a:lnTo>
                    <a:pt x="1219327" y="37591"/>
                  </a:lnTo>
                  <a:lnTo>
                    <a:pt x="1219327" y="52959"/>
                  </a:lnTo>
                  <a:lnTo>
                    <a:pt x="1217929" y="52959"/>
                  </a:lnTo>
                  <a:lnTo>
                    <a:pt x="1278127" y="59944"/>
                  </a:lnTo>
                  <a:lnTo>
                    <a:pt x="1278265" y="58573"/>
                  </a:lnTo>
                  <a:lnTo>
                    <a:pt x="1278127" y="58547"/>
                  </a:lnTo>
                  <a:lnTo>
                    <a:pt x="1278748" y="52959"/>
                  </a:lnTo>
                  <a:lnTo>
                    <a:pt x="1219327" y="52959"/>
                  </a:lnTo>
                  <a:lnTo>
                    <a:pt x="1217936" y="52891"/>
                  </a:lnTo>
                  <a:lnTo>
                    <a:pt x="1278756" y="52891"/>
                  </a:lnTo>
                  <a:lnTo>
                    <a:pt x="1279525" y="45974"/>
                  </a:lnTo>
                  <a:lnTo>
                    <a:pt x="1350136" y="45974"/>
                  </a:lnTo>
                  <a:lnTo>
                    <a:pt x="1309446" y="37591"/>
                  </a:lnTo>
                  <a:close/>
                </a:path>
                <a:path w="1673859" h="212089">
                  <a:moveTo>
                    <a:pt x="417709" y="12573"/>
                  </a:moveTo>
                  <a:lnTo>
                    <a:pt x="389635" y="12573"/>
                  </a:lnTo>
                  <a:lnTo>
                    <a:pt x="389635" y="26415"/>
                  </a:lnTo>
                  <a:lnTo>
                    <a:pt x="387249" y="26415"/>
                  </a:lnTo>
                  <a:lnTo>
                    <a:pt x="446277" y="57150"/>
                  </a:lnTo>
                  <a:lnTo>
                    <a:pt x="446358" y="56969"/>
                  </a:lnTo>
                  <a:lnTo>
                    <a:pt x="443483" y="54356"/>
                  </a:lnTo>
                  <a:lnTo>
                    <a:pt x="451865" y="44576"/>
                  </a:lnTo>
                  <a:lnTo>
                    <a:pt x="471617" y="44576"/>
                  </a:lnTo>
                  <a:lnTo>
                    <a:pt x="459612" y="33400"/>
                  </a:lnTo>
                  <a:lnTo>
                    <a:pt x="417709" y="12573"/>
                  </a:lnTo>
                  <a:close/>
                </a:path>
                <a:path w="1673859" h="212089">
                  <a:moveTo>
                    <a:pt x="1302664" y="36195"/>
                  </a:moveTo>
                  <a:lnTo>
                    <a:pt x="1190625" y="36195"/>
                  </a:lnTo>
                  <a:lnTo>
                    <a:pt x="1190625" y="51562"/>
                  </a:lnTo>
                  <a:lnTo>
                    <a:pt x="1217936" y="52891"/>
                  </a:lnTo>
                  <a:lnTo>
                    <a:pt x="1219327" y="37591"/>
                  </a:lnTo>
                  <a:lnTo>
                    <a:pt x="1309446" y="37591"/>
                  </a:lnTo>
                  <a:lnTo>
                    <a:pt x="1302664" y="36195"/>
                  </a:lnTo>
                  <a:close/>
                </a:path>
                <a:path w="1673859" h="212089">
                  <a:moveTo>
                    <a:pt x="1190625" y="36195"/>
                  </a:moveTo>
                  <a:lnTo>
                    <a:pt x="1166876" y="36195"/>
                  </a:lnTo>
                  <a:lnTo>
                    <a:pt x="1171066" y="50164"/>
                  </a:lnTo>
                  <a:lnTo>
                    <a:pt x="1166876" y="51273"/>
                  </a:lnTo>
                  <a:lnTo>
                    <a:pt x="1166876" y="51562"/>
                  </a:lnTo>
                  <a:lnTo>
                    <a:pt x="1190625" y="51562"/>
                  </a:lnTo>
                  <a:lnTo>
                    <a:pt x="1190625" y="36195"/>
                  </a:lnTo>
                  <a:close/>
                </a:path>
                <a:path w="1673859" h="212089">
                  <a:moveTo>
                    <a:pt x="291571" y="44207"/>
                  </a:moveTo>
                  <a:lnTo>
                    <a:pt x="290322" y="44576"/>
                  </a:lnTo>
                  <a:lnTo>
                    <a:pt x="291718" y="44576"/>
                  </a:lnTo>
                  <a:lnTo>
                    <a:pt x="291571" y="44207"/>
                  </a:lnTo>
                  <a:close/>
                </a:path>
                <a:path w="1673859" h="212089">
                  <a:moveTo>
                    <a:pt x="337523" y="30607"/>
                  </a:moveTo>
                  <a:lnTo>
                    <a:pt x="286130" y="30607"/>
                  </a:lnTo>
                  <a:lnTo>
                    <a:pt x="291571" y="44207"/>
                  </a:lnTo>
                  <a:lnTo>
                    <a:pt x="337523" y="30607"/>
                  </a:lnTo>
                  <a:close/>
                </a:path>
                <a:path w="1673859" h="212089">
                  <a:moveTo>
                    <a:pt x="367283" y="15366"/>
                  </a:moveTo>
                  <a:lnTo>
                    <a:pt x="342773" y="15366"/>
                  </a:lnTo>
                  <a:lnTo>
                    <a:pt x="346963" y="27812"/>
                  </a:lnTo>
                  <a:lnTo>
                    <a:pt x="344114" y="28656"/>
                  </a:lnTo>
                  <a:lnTo>
                    <a:pt x="344170" y="29210"/>
                  </a:lnTo>
                  <a:lnTo>
                    <a:pt x="368680" y="26415"/>
                  </a:lnTo>
                  <a:lnTo>
                    <a:pt x="367283" y="26415"/>
                  </a:lnTo>
                  <a:lnTo>
                    <a:pt x="367283" y="15366"/>
                  </a:lnTo>
                  <a:close/>
                </a:path>
                <a:path w="1673859" h="212089">
                  <a:moveTo>
                    <a:pt x="389635" y="12573"/>
                  </a:moveTo>
                  <a:lnTo>
                    <a:pt x="367283" y="12573"/>
                  </a:lnTo>
                  <a:lnTo>
                    <a:pt x="368680" y="26415"/>
                  </a:lnTo>
                  <a:lnTo>
                    <a:pt x="387249" y="26415"/>
                  </a:lnTo>
                  <a:lnTo>
                    <a:pt x="384809" y="25146"/>
                  </a:lnTo>
                  <a:lnTo>
                    <a:pt x="389635" y="12573"/>
                  </a:lnTo>
                  <a:close/>
                </a:path>
              </a:pathLst>
            </a:custGeom>
            <a:solidFill>
              <a:srgbClr val="4A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6882384" y="2074163"/>
              <a:ext cx="3489960" cy="463550"/>
            </a:xfrm>
            <a:custGeom>
              <a:avLst/>
              <a:gdLst/>
              <a:ahLst/>
              <a:cxnLst/>
              <a:rect l="l" t="t" r="r" b="b"/>
              <a:pathLst>
                <a:path w="3489959" h="463550">
                  <a:moveTo>
                    <a:pt x="10541" y="254762"/>
                  </a:moveTo>
                  <a:lnTo>
                    <a:pt x="0" y="278511"/>
                  </a:lnTo>
                  <a:lnTo>
                    <a:pt x="186817" y="370966"/>
                  </a:lnTo>
                  <a:lnTo>
                    <a:pt x="188214" y="370966"/>
                  </a:lnTo>
                  <a:lnTo>
                    <a:pt x="344297" y="435356"/>
                  </a:lnTo>
                  <a:lnTo>
                    <a:pt x="345694" y="435356"/>
                  </a:lnTo>
                  <a:lnTo>
                    <a:pt x="475742" y="463296"/>
                  </a:lnTo>
                  <a:lnTo>
                    <a:pt x="481330" y="463296"/>
                  </a:lnTo>
                  <a:lnTo>
                    <a:pt x="554683" y="450723"/>
                  </a:lnTo>
                  <a:lnTo>
                    <a:pt x="478536" y="450723"/>
                  </a:lnTo>
                  <a:lnTo>
                    <a:pt x="477139" y="438150"/>
                  </a:lnTo>
                  <a:lnTo>
                    <a:pt x="479469" y="437748"/>
                  </a:lnTo>
                  <a:lnTo>
                    <a:pt x="409538" y="422656"/>
                  </a:lnTo>
                  <a:lnTo>
                    <a:pt x="348488" y="422656"/>
                  </a:lnTo>
                  <a:lnTo>
                    <a:pt x="351282" y="410083"/>
                  </a:lnTo>
                  <a:lnTo>
                    <a:pt x="353314" y="410083"/>
                  </a:lnTo>
                  <a:lnTo>
                    <a:pt x="228321" y="358266"/>
                  </a:lnTo>
                  <a:lnTo>
                    <a:pt x="192405" y="358266"/>
                  </a:lnTo>
                  <a:lnTo>
                    <a:pt x="197483" y="346840"/>
                  </a:lnTo>
                  <a:lnTo>
                    <a:pt x="10541" y="254762"/>
                  </a:lnTo>
                  <a:close/>
                </a:path>
                <a:path w="3489959" h="463550">
                  <a:moveTo>
                    <a:pt x="613053" y="414729"/>
                  </a:moveTo>
                  <a:lnTo>
                    <a:pt x="479469" y="437748"/>
                  </a:lnTo>
                  <a:lnTo>
                    <a:pt x="481330" y="438150"/>
                  </a:lnTo>
                  <a:lnTo>
                    <a:pt x="478536" y="450723"/>
                  </a:lnTo>
                  <a:lnTo>
                    <a:pt x="554683" y="450723"/>
                  </a:lnTo>
                  <a:lnTo>
                    <a:pt x="619887" y="439547"/>
                  </a:lnTo>
                  <a:lnTo>
                    <a:pt x="621284" y="439547"/>
                  </a:lnTo>
                  <a:lnTo>
                    <a:pt x="654019" y="426847"/>
                  </a:lnTo>
                  <a:lnTo>
                    <a:pt x="617093" y="426847"/>
                  </a:lnTo>
                  <a:lnTo>
                    <a:pt x="613053" y="414729"/>
                  </a:lnTo>
                  <a:close/>
                </a:path>
                <a:path w="3489959" h="463550">
                  <a:moveTo>
                    <a:pt x="1651918" y="292481"/>
                  </a:moveTo>
                  <a:lnTo>
                    <a:pt x="1552575" y="292481"/>
                  </a:lnTo>
                  <a:lnTo>
                    <a:pt x="1552575" y="306577"/>
                  </a:lnTo>
                  <a:lnTo>
                    <a:pt x="1551177" y="306577"/>
                  </a:lnTo>
                  <a:lnTo>
                    <a:pt x="2283079" y="400303"/>
                  </a:lnTo>
                  <a:lnTo>
                    <a:pt x="2655189" y="438150"/>
                  </a:lnTo>
                  <a:lnTo>
                    <a:pt x="2656713" y="438150"/>
                  </a:lnTo>
                  <a:lnTo>
                    <a:pt x="2830195" y="447928"/>
                  </a:lnTo>
                  <a:lnTo>
                    <a:pt x="2913380" y="449325"/>
                  </a:lnTo>
                  <a:lnTo>
                    <a:pt x="2992501" y="449325"/>
                  </a:lnTo>
                  <a:lnTo>
                    <a:pt x="3121904" y="435356"/>
                  </a:lnTo>
                  <a:lnTo>
                    <a:pt x="2991104" y="435356"/>
                  </a:lnTo>
                  <a:lnTo>
                    <a:pt x="2990950" y="433959"/>
                  </a:lnTo>
                  <a:lnTo>
                    <a:pt x="2830195" y="433959"/>
                  </a:lnTo>
                  <a:lnTo>
                    <a:pt x="2830195" y="424052"/>
                  </a:lnTo>
                  <a:lnTo>
                    <a:pt x="2656713" y="424052"/>
                  </a:lnTo>
                  <a:lnTo>
                    <a:pt x="2658110" y="411480"/>
                  </a:lnTo>
                  <a:lnTo>
                    <a:pt x="2285111" y="373761"/>
                  </a:lnTo>
                  <a:lnTo>
                    <a:pt x="1761738" y="306577"/>
                  </a:lnTo>
                  <a:lnTo>
                    <a:pt x="1552575" y="306577"/>
                  </a:lnTo>
                  <a:lnTo>
                    <a:pt x="1551189" y="306462"/>
                  </a:lnTo>
                  <a:lnTo>
                    <a:pt x="1760835" y="306462"/>
                  </a:lnTo>
                  <a:lnTo>
                    <a:pt x="1651918" y="292481"/>
                  </a:lnTo>
                  <a:close/>
                </a:path>
                <a:path w="3489959" h="463550">
                  <a:moveTo>
                    <a:pt x="3259812" y="393621"/>
                  </a:moveTo>
                  <a:lnTo>
                    <a:pt x="2989707" y="422656"/>
                  </a:lnTo>
                  <a:lnTo>
                    <a:pt x="2991104" y="422656"/>
                  </a:lnTo>
                  <a:lnTo>
                    <a:pt x="2991104" y="435356"/>
                  </a:lnTo>
                  <a:lnTo>
                    <a:pt x="3121904" y="435356"/>
                  </a:lnTo>
                  <a:lnTo>
                    <a:pt x="3265424" y="419862"/>
                  </a:lnTo>
                  <a:lnTo>
                    <a:pt x="3268218" y="418464"/>
                  </a:lnTo>
                  <a:lnTo>
                    <a:pt x="3306508" y="405891"/>
                  </a:lnTo>
                  <a:lnTo>
                    <a:pt x="3264027" y="405891"/>
                  </a:lnTo>
                  <a:lnTo>
                    <a:pt x="3259812" y="393621"/>
                  </a:lnTo>
                  <a:close/>
                </a:path>
                <a:path w="3489959" h="463550">
                  <a:moveTo>
                    <a:pt x="2831589" y="421282"/>
                  </a:moveTo>
                  <a:lnTo>
                    <a:pt x="2830195" y="433959"/>
                  </a:lnTo>
                  <a:lnTo>
                    <a:pt x="2990950" y="433959"/>
                  </a:lnTo>
                  <a:lnTo>
                    <a:pt x="2989707" y="422656"/>
                  </a:lnTo>
                  <a:lnTo>
                    <a:pt x="2913380" y="422656"/>
                  </a:lnTo>
                  <a:lnTo>
                    <a:pt x="2831589" y="421282"/>
                  </a:lnTo>
                  <a:close/>
                </a:path>
                <a:path w="3489959" h="463550">
                  <a:moveTo>
                    <a:pt x="686426" y="414274"/>
                  </a:moveTo>
                  <a:lnTo>
                    <a:pt x="615696" y="414274"/>
                  </a:lnTo>
                  <a:lnTo>
                    <a:pt x="617093" y="426847"/>
                  </a:lnTo>
                  <a:lnTo>
                    <a:pt x="654019" y="426847"/>
                  </a:lnTo>
                  <a:lnTo>
                    <a:pt x="686426" y="414274"/>
                  </a:lnTo>
                  <a:close/>
                </a:path>
                <a:path w="3489959" h="463550">
                  <a:moveTo>
                    <a:pt x="2658110" y="411480"/>
                  </a:moveTo>
                  <a:lnTo>
                    <a:pt x="2656713" y="424052"/>
                  </a:lnTo>
                  <a:lnTo>
                    <a:pt x="2830195" y="424052"/>
                  </a:lnTo>
                  <a:lnTo>
                    <a:pt x="2830195" y="421259"/>
                  </a:lnTo>
                  <a:lnTo>
                    <a:pt x="2831592" y="421259"/>
                  </a:lnTo>
                  <a:lnTo>
                    <a:pt x="2658110" y="411480"/>
                  </a:lnTo>
                  <a:close/>
                </a:path>
                <a:path w="3489959" h="463550">
                  <a:moveTo>
                    <a:pt x="353158" y="410487"/>
                  </a:moveTo>
                  <a:lnTo>
                    <a:pt x="348488" y="422656"/>
                  </a:lnTo>
                  <a:lnTo>
                    <a:pt x="409538" y="422656"/>
                  </a:lnTo>
                  <a:lnTo>
                    <a:pt x="353158" y="410487"/>
                  </a:lnTo>
                  <a:close/>
                </a:path>
                <a:path w="3489959" h="463550">
                  <a:moveTo>
                    <a:pt x="2831592" y="421259"/>
                  </a:moveTo>
                  <a:lnTo>
                    <a:pt x="2830195" y="421259"/>
                  </a:lnTo>
                  <a:lnTo>
                    <a:pt x="2831589" y="421282"/>
                  </a:lnTo>
                  <a:close/>
                </a:path>
                <a:path w="3489959" h="463550">
                  <a:moveTo>
                    <a:pt x="750062" y="361061"/>
                  </a:moveTo>
                  <a:lnTo>
                    <a:pt x="612901" y="414274"/>
                  </a:lnTo>
                  <a:lnTo>
                    <a:pt x="613053" y="414729"/>
                  </a:lnTo>
                  <a:lnTo>
                    <a:pt x="615696" y="414274"/>
                  </a:lnTo>
                  <a:lnTo>
                    <a:pt x="686426" y="414274"/>
                  </a:lnTo>
                  <a:lnTo>
                    <a:pt x="758444" y="386334"/>
                  </a:lnTo>
                  <a:lnTo>
                    <a:pt x="759841" y="386334"/>
                  </a:lnTo>
                  <a:lnTo>
                    <a:pt x="788780" y="373761"/>
                  </a:lnTo>
                  <a:lnTo>
                    <a:pt x="754252" y="373761"/>
                  </a:lnTo>
                  <a:lnTo>
                    <a:pt x="750062" y="361061"/>
                  </a:lnTo>
                  <a:close/>
                </a:path>
                <a:path w="3489959" h="463550">
                  <a:moveTo>
                    <a:pt x="353314" y="410083"/>
                  </a:moveTo>
                  <a:lnTo>
                    <a:pt x="351282" y="410083"/>
                  </a:lnTo>
                  <a:lnTo>
                    <a:pt x="353158" y="410487"/>
                  </a:lnTo>
                  <a:lnTo>
                    <a:pt x="353314" y="410083"/>
                  </a:lnTo>
                  <a:close/>
                </a:path>
                <a:path w="3489959" h="463550">
                  <a:moveTo>
                    <a:pt x="3344798" y="393319"/>
                  </a:moveTo>
                  <a:lnTo>
                    <a:pt x="3262630" y="393319"/>
                  </a:lnTo>
                  <a:lnTo>
                    <a:pt x="3264027" y="405891"/>
                  </a:lnTo>
                  <a:lnTo>
                    <a:pt x="3306508" y="405891"/>
                  </a:lnTo>
                  <a:lnTo>
                    <a:pt x="3344798" y="393319"/>
                  </a:lnTo>
                  <a:close/>
                </a:path>
                <a:path w="3489959" h="463550">
                  <a:moveTo>
                    <a:pt x="3361944" y="359663"/>
                  </a:moveTo>
                  <a:lnTo>
                    <a:pt x="3259709" y="393319"/>
                  </a:lnTo>
                  <a:lnTo>
                    <a:pt x="3259812" y="393621"/>
                  </a:lnTo>
                  <a:lnTo>
                    <a:pt x="3262630" y="393319"/>
                  </a:lnTo>
                  <a:lnTo>
                    <a:pt x="3344798" y="393319"/>
                  </a:lnTo>
                  <a:lnTo>
                    <a:pt x="3370326" y="384937"/>
                  </a:lnTo>
                  <a:lnTo>
                    <a:pt x="3373120" y="383539"/>
                  </a:lnTo>
                  <a:lnTo>
                    <a:pt x="3390673" y="372363"/>
                  </a:lnTo>
                  <a:lnTo>
                    <a:pt x="3366135" y="372363"/>
                  </a:lnTo>
                  <a:lnTo>
                    <a:pt x="3361182" y="361061"/>
                  </a:lnTo>
                  <a:lnTo>
                    <a:pt x="3362188" y="360404"/>
                  </a:lnTo>
                  <a:lnTo>
                    <a:pt x="3361944" y="359663"/>
                  </a:lnTo>
                  <a:close/>
                </a:path>
                <a:path w="3489959" h="463550">
                  <a:moveTo>
                    <a:pt x="1127887" y="251968"/>
                  </a:moveTo>
                  <a:lnTo>
                    <a:pt x="1126490" y="251968"/>
                  </a:lnTo>
                  <a:lnTo>
                    <a:pt x="1027176" y="261747"/>
                  </a:lnTo>
                  <a:lnTo>
                    <a:pt x="1025779" y="261747"/>
                  </a:lnTo>
                  <a:lnTo>
                    <a:pt x="890016" y="299593"/>
                  </a:lnTo>
                  <a:lnTo>
                    <a:pt x="888619" y="299593"/>
                  </a:lnTo>
                  <a:lnTo>
                    <a:pt x="750062" y="361061"/>
                  </a:lnTo>
                  <a:lnTo>
                    <a:pt x="754252" y="373761"/>
                  </a:lnTo>
                  <a:lnTo>
                    <a:pt x="788780" y="373761"/>
                  </a:lnTo>
                  <a:lnTo>
                    <a:pt x="898398" y="326136"/>
                  </a:lnTo>
                  <a:lnTo>
                    <a:pt x="897001" y="326136"/>
                  </a:lnTo>
                  <a:lnTo>
                    <a:pt x="892810" y="312165"/>
                  </a:lnTo>
                  <a:lnTo>
                    <a:pt x="945330" y="312165"/>
                  </a:lnTo>
                  <a:lnTo>
                    <a:pt x="1029912" y="287717"/>
                  </a:lnTo>
                  <a:lnTo>
                    <a:pt x="1028573" y="274320"/>
                  </a:lnTo>
                  <a:lnTo>
                    <a:pt x="1127887" y="274320"/>
                  </a:lnTo>
                  <a:lnTo>
                    <a:pt x="1127887" y="264540"/>
                  </a:lnTo>
                  <a:lnTo>
                    <a:pt x="1369257" y="264540"/>
                  </a:lnTo>
                  <a:lnTo>
                    <a:pt x="1251712" y="254762"/>
                  </a:lnTo>
                  <a:lnTo>
                    <a:pt x="1250315" y="254762"/>
                  </a:lnTo>
                  <a:lnTo>
                    <a:pt x="1127887" y="251968"/>
                  </a:lnTo>
                  <a:close/>
                </a:path>
                <a:path w="3489959" h="463550">
                  <a:moveTo>
                    <a:pt x="3433942" y="313581"/>
                  </a:moveTo>
                  <a:lnTo>
                    <a:pt x="3362188" y="360404"/>
                  </a:lnTo>
                  <a:lnTo>
                    <a:pt x="3366135" y="372363"/>
                  </a:lnTo>
                  <a:lnTo>
                    <a:pt x="3390673" y="372363"/>
                  </a:lnTo>
                  <a:lnTo>
                    <a:pt x="3447923" y="335914"/>
                  </a:lnTo>
                  <a:lnTo>
                    <a:pt x="3450717" y="334518"/>
                  </a:lnTo>
                  <a:lnTo>
                    <a:pt x="3452241" y="333121"/>
                  </a:lnTo>
                  <a:lnTo>
                    <a:pt x="3458093" y="324738"/>
                  </a:lnTo>
                  <a:lnTo>
                    <a:pt x="3441700" y="324738"/>
                  </a:lnTo>
                  <a:lnTo>
                    <a:pt x="3431921" y="316357"/>
                  </a:lnTo>
                  <a:lnTo>
                    <a:pt x="3433942" y="313581"/>
                  </a:lnTo>
                  <a:close/>
                </a:path>
                <a:path w="3489959" h="463550">
                  <a:moveTo>
                    <a:pt x="197993" y="345694"/>
                  </a:moveTo>
                  <a:lnTo>
                    <a:pt x="197483" y="346840"/>
                  </a:lnTo>
                  <a:lnTo>
                    <a:pt x="197993" y="347090"/>
                  </a:lnTo>
                  <a:lnTo>
                    <a:pt x="192405" y="358266"/>
                  </a:lnTo>
                  <a:lnTo>
                    <a:pt x="228321" y="358266"/>
                  </a:lnTo>
                  <a:lnTo>
                    <a:pt x="197993" y="345694"/>
                  </a:lnTo>
                  <a:close/>
                </a:path>
                <a:path w="3489959" h="463550">
                  <a:moveTo>
                    <a:pt x="898253" y="325774"/>
                  </a:moveTo>
                  <a:lnTo>
                    <a:pt x="897001" y="326136"/>
                  </a:lnTo>
                  <a:lnTo>
                    <a:pt x="898398" y="326136"/>
                  </a:lnTo>
                  <a:lnTo>
                    <a:pt x="898253" y="325774"/>
                  </a:lnTo>
                  <a:close/>
                </a:path>
                <a:path w="3489959" h="463550">
                  <a:moveTo>
                    <a:pt x="945330" y="312165"/>
                  </a:moveTo>
                  <a:lnTo>
                    <a:pt x="892810" y="312165"/>
                  </a:lnTo>
                  <a:lnTo>
                    <a:pt x="898253" y="325774"/>
                  </a:lnTo>
                  <a:lnTo>
                    <a:pt x="945330" y="312165"/>
                  </a:lnTo>
                  <a:close/>
                </a:path>
                <a:path w="3489959" h="463550">
                  <a:moveTo>
                    <a:pt x="3466871" y="312165"/>
                  </a:moveTo>
                  <a:lnTo>
                    <a:pt x="3436112" y="312165"/>
                  </a:lnTo>
                  <a:lnTo>
                    <a:pt x="3441700" y="324738"/>
                  </a:lnTo>
                  <a:lnTo>
                    <a:pt x="3458093" y="324738"/>
                  </a:lnTo>
                  <a:lnTo>
                    <a:pt x="3466871" y="312165"/>
                  </a:lnTo>
                  <a:close/>
                </a:path>
                <a:path w="3489959" h="463550">
                  <a:moveTo>
                    <a:pt x="3453754" y="286378"/>
                  </a:moveTo>
                  <a:lnTo>
                    <a:pt x="3433942" y="313581"/>
                  </a:lnTo>
                  <a:lnTo>
                    <a:pt x="3436112" y="312165"/>
                  </a:lnTo>
                  <a:lnTo>
                    <a:pt x="3466871" y="312165"/>
                  </a:lnTo>
                  <a:lnTo>
                    <a:pt x="3476625" y="298196"/>
                  </a:lnTo>
                  <a:lnTo>
                    <a:pt x="3478022" y="295275"/>
                  </a:lnTo>
                  <a:lnTo>
                    <a:pt x="3478022" y="292481"/>
                  </a:lnTo>
                  <a:lnTo>
                    <a:pt x="3478660" y="289687"/>
                  </a:lnTo>
                  <a:lnTo>
                    <a:pt x="3465449" y="289687"/>
                  </a:lnTo>
                  <a:lnTo>
                    <a:pt x="3453638" y="286893"/>
                  </a:lnTo>
                  <a:lnTo>
                    <a:pt x="3453754" y="286378"/>
                  </a:lnTo>
                  <a:close/>
                </a:path>
                <a:path w="3489959" h="463550">
                  <a:moveTo>
                    <a:pt x="1402842" y="267335"/>
                  </a:moveTo>
                  <a:lnTo>
                    <a:pt x="1250315" y="267335"/>
                  </a:lnTo>
                  <a:lnTo>
                    <a:pt x="1250315" y="281305"/>
                  </a:lnTo>
                  <a:lnTo>
                    <a:pt x="1551189" y="306462"/>
                  </a:lnTo>
                  <a:lnTo>
                    <a:pt x="1552575" y="292481"/>
                  </a:lnTo>
                  <a:lnTo>
                    <a:pt x="1651918" y="292481"/>
                  </a:lnTo>
                  <a:lnTo>
                    <a:pt x="1553972" y="279908"/>
                  </a:lnTo>
                  <a:lnTo>
                    <a:pt x="1402842" y="267335"/>
                  </a:lnTo>
                  <a:close/>
                </a:path>
                <a:path w="3489959" h="463550">
                  <a:moveTo>
                    <a:pt x="3480257" y="282701"/>
                  </a:moveTo>
                  <a:lnTo>
                    <a:pt x="3456432" y="282701"/>
                  </a:lnTo>
                  <a:lnTo>
                    <a:pt x="3465449" y="289687"/>
                  </a:lnTo>
                  <a:lnTo>
                    <a:pt x="3478660" y="289687"/>
                  </a:lnTo>
                  <a:lnTo>
                    <a:pt x="3480257" y="282701"/>
                  </a:lnTo>
                  <a:close/>
                </a:path>
                <a:path w="3489959" h="463550">
                  <a:moveTo>
                    <a:pt x="1127887" y="274320"/>
                  </a:moveTo>
                  <a:lnTo>
                    <a:pt x="1028573" y="274320"/>
                  </a:lnTo>
                  <a:lnTo>
                    <a:pt x="1032764" y="286893"/>
                  </a:lnTo>
                  <a:lnTo>
                    <a:pt x="1029912" y="287717"/>
                  </a:lnTo>
                  <a:lnTo>
                    <a:pt x="1029970" y="288289"/>
                  </a:lnTo>
                  <a:lnTo>
                    <a:pt x="1129014" y="278537"/>
                  </a:lnTo>
                  <a:lnTo>
                    <a:pt x="1127887" y="278511"/>
                  </a:lnTo>
                  <a:lnTo>
                    <a:pt x="1127887" y="274320"/>
                  </a:lnTo>
                  <a:close/>
                </a:path>
                <a:path w="3489959" h="463550">
                  <a:moveTo>
                    <a:pt x="3463961" y="241191"/>
                  </a:moveTo>
                  <a:lnTo>
                    <a:pt x="3453754" y="286378"/>
                  </a:lnTo>
                  <a:lnTo>
                    <a:pt x="3456432" y="282701"/>
                  </a:lnTo>
                  <a:lnTo>
                    <a:pt x="3480257" y="282701"/>
                  </a:lnTo>
                  <a:lnTo>
                    <a:pt x="3488563" y="246380"/>
                  </a:lnTo>
                  <a:lnTo>
                    <a:pt x="3488563" y="244983"/>
                  </a:lnTo>
                  <a:lnTo>
                    <a:pt x="3464052" y="244983"/>
                  </a:lnTo>
                  <a:lnTo>
                    <a:pt x="3463961" y="241191"/>
                  </a:lnTo>
                  <a:close/>
                </a:path>
                <a:path w="3489959" h="463550">
                  <a:moveTo>
                    <a:pt x="1369257" y="264540"/>
                  </a:moveTo>
                  <a:lnTo>
                    <a:pt x="1127887" y="264540"/>
                  </a:lnTo>
                  <a:lnTo>
                    <a:pt x="1129284" y="278511"/>
                  </a:lnTo>
                  <a:lnTo>
                    <a:pt x="1129014" y="278537"/>
                  </a:lnTo>
                  <a:lnTo>
                    <a:pt x="1250315" y="281305"/>
                  </a:lnTo>
                  <a:lnTo>
                    <a:pt x="1250315" y="267335"/>
                  </a:lnTo>
                  <a:lnTo>
                    <a:pt x="1402842" y="267335"/>
                  </a:lnTo>
                  <a:lnTo>
                    <a:pt x="1369257" y="264540"/>
                  </a:lnTo>
                  <a:close/>
                </a:path>
                <a:path w="3489959" h="463550">
                  <a:moveTo>
                    <a:pt x="3488563" y="243586"/>
                  </a:moveTo>
                  <a:lnTo>
                    <a:pt x="3476625" y="243586"/>
                  </a:lnTo>
                  <a:lnTo>
                    <a:pt x="3464052" y="244983"/>
                  </a:lnTo>
                  <a:lnTo>
                    <a:pt x="3488563" y="244983"/>
                  </a:lnTo>
                  <a:lnTo>
                    <a:pt x="3488563" y="243586"/>
                  </a:lnTo>
                  <a:close/>
                </a:path>
                <a:path w="3489959" h="463550">
                  <a:moveTo>
                    <a:pt x="3489813" y="240791"/>
                  </a:moveTo>
                  <a:lnTo>
                    <a:pt x="3464052" y="240791"/>
                  </a:lnTo>
                  <a:lnTo>
                    <a:pt x="3464052" y="243586"/>
                  </a:lnTo>
                  <a:lnTo>
                    <a:pt x="3489960" y="243586"/>
                  </a:lnTo>
                  <a:lnTo>
                    <a:pt x="3489813" y="240791"/>
                  </a:lnTo>
                  <a:close/>
                </a:path>
                <a:path w="3489959" h="463550">
                  <a:moveTo>
                    <a:pt x="3488563" y="216915"/>
                  </a:moveTo>
                  <a:lnTo>
                    <a:pt x="3475228" y="216915"/>
                  </a:lnTo>
                  <a:lnTo>
                    <a:pt x="3463450" y="219710"/>
                  </a:lnTo>
                  <a:lnTo>
                    <a:pt x="3463961" y="241191"/>
                  </a:lnTo>
                  <a:lnTo>
                    <a:pt x="3464052" y="240791"/>
                  </a:lnTo>
                  <a:lnTo>
                    <a:pt x="3489813" y="240791"/>
                  </a:lnTo>
                  <a:lnTo>
                    <a:pt x="3488563" y="216915"/>
                  </a:lnTo>
                  <a:close/>
                </a:path>
                <a:path w="3489959" h="463550">
                  <a:moveTo>
                    <a:pt x="3459575" y="196659"/>
                  </a:moveTo>
                  <a:lnTo>
                    <a:pt x="3463417" y="219710"/>
                  </a:lnTo>
                  <a:lnTo>
                    <a:pt x="3463417" y="218312"/>
                  </a:lnTo>
                  <a:lnTo>
                    <a:pt x="3475228" y="216915"/>
                  </a:lnTo>
                  <a:lnTo>
                    <a:pt x="3488563" y="216915"/>
                  </a:lnTo>
                  <a:lnTo>
                    <a:pt x="3487166" y="215519"/>
                  </a:lnTo>
                  <a:lnTo>
                    <a:pt x="3484372" y="198755"/>
                  </a:lnTo>
                  <a:lnTo>
                    <a:pt x="3460623" y="198755"/>
                  </a:lnTo>
                  <a:lnTo>
                    <a:pt x="3459575" y="196659"/>
                  </a:lnTo>
                  <a:close/>
                </a:path>
                <a:path w="3489959" h="463550">
                  <a:moveTo>
                    <a:pt x="3483207" y="191770"/>
                  </a:moveTo>
                  <a:lnTo>
                    <a:pt x="3471037" y="191770"/>
                  </a:lnTo>
                  <a:lnTo>
                    <a:pt x="3460623" y="198755"/>
                  </a:lnTo>
                  <a:lnTo>
                    <a:pt x="3484372" y="198755"/>
                  </a:lnTo>
                  <a:lnTo>
                    <a:pt x="3483207" y="191770"/>
                  </a:lnTo>
                  <a:close/>
                </a:path>
                <a:path w="3489959" h="463550">
                  <a:moveTo>
                    <a:pt x="3434832" y="146865"/>
                  </a:moveTo>
                  <a:lnTo>
                    <a:pt x="3459575" y="196659"/>
                  </a:lnTo>
                  <a:lnTo>
                    <a:pt x="3459226" y="194563"/>
                  </a:lnTo>
                  <a:lnTo>
                    <a:pt x="3471037" y="191770"/>
                  </a:lnTo>
                  <a:lnTo>
                    <a:pt x="3483207" y="191770"/>
                  </a:lnTo>
                  <a:lnTo>
                    <a:pt x="3482975" y="190373"/>
                  </a:lnTo>
                  <a:lnTo>
                    <a:pt x="3482975" y="186182"/>
                  </a:lnTo>
                  <a:lnTo>
                    <a:pt x="3465286" y="149733"/>
                  </a:lnTo>
                  <a:lnTo>
                    <a:pt x="3437509" y="149733"/>
                  </a:lnTo>
                  <a:lnTo>
                    <a:pt x="3434832" y="146865"/>
                  </a:lnTo>
                  <a:close/>
                </a:path>
                <a:path w="3489959" h="463550">
                  <a:moveTo>
                    <a:pt x="3460540" y="139953"/>
                  </a:moveTo>
                  <a:lnTo>
                    <a:pt x="3445891" y="139953"/>
                  </a:lnTo>
                  <a:lnTo>
                    <a:pt x="3437509" y="149733"/>
                  </a:lnTo>
                  <a:lnTo>
                    <a:pt x="3465286" y="149733"/>
                  </a:lnTo>
                  <a:lnTo>
                    <a:pt x="3460540" y="139953"/>
                  </a:lnTo>
                  <a:close/>
                </a:path>
                <a:path w="3489959" h="463550">
                  <a:moveTo>
                    <a:pt x="3413092" y="86740"/>
                  </a:moveTo>
                  <a:lnTo>
                    <a:pt x="3396234" y="86740"/>
                  </a:lnTo>
                  <a:lnTo>
                    <a:pt x="3390646" y="99440"/>
                  </a:lnTo>
                  <a:lnTo>
                    <a:pt x="3434832" y="146865"/>
                  </a:lnTo>
                  <a:lnTo>
                    <a:pt x="3445891" y="139953"/>
                  </a:lnTo>
                  <a:lnTo>
                    <a:pt x="3460540" y="139953"/>
                  </a:lnTo>
                  <a:lnTo>
                    <a:pt x="3457829" y="134365"/>
                  </a:lnTo>
                  <a:lnTo>
                    <a:pt x="3455035" y="131572"/>
                  </a:lnTo>
                  <a:lnTo>
                    <a:pt x="3413092" y="86740"/>
                  </a:lnTo>
                  <a:close/>
                </a:path>
                <a:path w="3489959" h="463550">
                  <a:moveTo>
                    <a:pt x="3390515" y="99374"/>
                  </a:moveTo>
                  <a:lnTo>
                    <a:pt x="3390646" y="99440"/>
                  </a:lnTo>
                  <a:lnTo>
                    <a:pt x="3390515" y="99374"/>
                  </a:lnTo>
                  <a:close/>
                </a:path>
                <a:path w="3489959" h="463550">
                  <a:moveTo>
                    <a:pt x="3346631" y="47625"/>
                  </a:moveTo>
                  <a:lnTo>
                    <a:pt x="3319272" y="47625"/>
                  </a:lnTo>
                  <a:lnTo>
                    <a:pt x="3316478" y="60198"/>
                  </a:lnTo>
                  <a:lnTo>
                    <a:pt x="3313684" y="60198"/>
                  </a:lnTo>
                  <a:lnTo>
                    <a:pt x="3390515" y="99374"/>
                  </a:lnTo>
                  <a:lnTo>
                    <a:pt x="3387852" y="96520"/>
                  </a:lnTo>
                  <a:lnTo>
                    <a:pt x="3396234" y="86740"/>
                  </a:lnTo>
                  <a:lnTo>
                    <a:pt x="3413092" y="86740"/>
                  </a:lnTo>
                  <a:lnTo>
                    <a:pt x="3405251" y="78359"/>
                  </a:lnTo>
                  <a:lnTo>
                    <a:pt x="3405251" y="76962"/>
                  </a:lnTo>
                  <a:lnTo>
                    <a:pt x="3401060" y="75564"/>
                  </a:lnTo>
                  <a:lnTo>
                    <a:pt x="3371124" y="60198"/>
                  </a:lnTo>
                  <a:lnTo>
                    <a:pt x="3316478" y="60198"/>
                  </a:lnTo>
                  <a:lnTo>
                    <a:pt x="3313972" y="59549"/>
                  </a:lnTo>
                  <a:lnTo>
                    <a:pt x="3369861" y="59549"/>
                  </a:lnTo>
                  <a:lnTo>
                    <a:pt x="3346631" y="47625"/>
                  </a:lnTo>
                  <a:close/>
                </a:path>
                <a:path w="3489959" h="463550">
                  <a:moveTo>
                    <a:pt x="1953514" y="65786"/>
                  </a:moveTo>
                  <a:lnTo>
                    <a:pt x="1947926" y="65786"/>
                  </a:lnTo>
                  <a:lnTo>
                    <a:pt x="1943735" y="68580"/>
                  </a:lnTo>
                  <a:lnTo>
                    <a:pt x="1941576" y="72771"/>
                  </a:lnTo>
                  <a:lnTo>
                    <a:pt x="1941576" y="83947"/>
                  </a:lnTo>
                  <a:lnTo>
                    <a:pt x="1943735" y="88137"/>
                  </a:lnTo>
                  <a:lnTo>
                    <a:pt x="1947926" y="90932"/>
                  </a:lnTo>
                  <a:lnTo>
                    <a:pt x="1953514" y="92328"/>
                  </a:lnTo>
                  <a:lnTo>
                    <a:pt x="1953514" y="65786"/>
                  </a:lnTo>
                  <a:close/>
                </a:path>
                <a:path w="3489959" h="463550">
                  <a:moveTo>
                    <a:pt x="2074545" y="65786"/>
                  </a:moveTo>
                  <a:lnTo>
                    <a:pt x="1962531" y="65786"/>
                  </a:lnTo>
                  <a:lnTo>
                    <a:pt x="1962531" y="68580"/>
                  </a:lnTo>
                  <a:lnTo>
                    <a:pt x="1965325" y="72771"/>
                  </a:lnTo>
                  <a:lnTo>
                    <a:pt x="1965325" y="83947"/>
                  </a:lnTo>
                  <a:lnTo>
                    <a:pt x="1962531" y="88137"/>
                  </a:lnTo>
                  <a:lnTo>
                    <a:pt x="1962531" y="92328"/>
                  </a:lnTo>
                  <a:lnTo>
                    <a:pt x="2075942" y="92328"/>
                  </a:lnTo>
                  <a:lnTo>
                    <a:pt x="2213102" y="85344"/>
                  </a:lnTo>
                  <a:lnTo>
                    <a:pt x="2313389" y="78359"/>
                  </a:lnTo>
                  <a:lnTo>
                    <a:pt x="2074545" y="78359"/>
                  </a:lnTo>
                  <a:lnTo>
                    <a:pt x="2074545" y="65786"/>
                  </a:lnTo>
                  <a:close/>
                </a:path>
                <a:path w="3489959" h="463550">
                  <a:moveTo>
                    <a:pt x="1959102" y="65786"/>
                  </a:moveTo>
                  <a:lnTo>
                    <a:pt x="1953514" y="78359"/>
                  </a:lnTo>
                  <a:lnTo>
                    <a:pt x="1953514" y="90932"/>
                  </a:lnTo>
                  <a:lnTo>
                    <a:pt x="1959102" y="90932"/>
                  </a:lnTo>
                  <a:lnTo>
                    <a:pt x="1962531" y="88137"/>
                  </a:lnTo>
                  <a:lnTo>
                    <a:pt x="1962531" y="68580"/>
                  </a:lnTo>
                  <a:lnTo>
                    <a:pt x="1959102" y="65786"/>
                  </a:lnTo>
                  <a:close/>
                </a:path>
                <a:path w="3489959" h="463550">
                  <a:moveTo>
                    <a:pt x="3142869" y="0"/>
                  </a:moveTo>
                  <a:lnTo>
                    <a:pt x="3065272" y="0"/>
                  </a:lnTo>
                  <a:lnTo>
                    <a:pt x="2211705" y="58800"/>
                  </a:lnTo>
                  <a:lnTo>
                    <a:pt x="2074545" y="65786"/>
                  </a:lnTo>
                  <a:lnTo>
                    <a:pt x="2074545" y="78359"/>
                  </a:lnTo>
                  <a:lnTo>
                    <a:pt x="2313389" y="78359"/>
                  </a:lnTo>
                  <a:lnTo>
                    <a:pt x="3066669" y="26543"/>
                  </a:lnTo>
                  <a:lnTo>
                    <a:pt x="3065272" y="26543"/>
                  </a:lnTo>
                  <a:lnTo>
                    <a:pt x="3065272" y="12573"/>
                  </a:lnTo>
                  <a:lnTo>
                    <a:pt x="3234591" y="12573"/>
                  </a:lnTo>
                  <a:lnTo>
                    <a:pt x="3212846" y="6985"/>
                  </a:lnTo>
                  <a:lnTo>
                    <a:pt x="3211449" y="6985"/>
                  </a:lnTo>
                  <a:lnTo>
                    <a:pt x="3142869" y="0"/>
                  </a:lnTo>
                  <a:close/>
                </a:path>
                <a:path w="3489959" h="463550">
                  <a:moveTo>
                    <a:pt x="3261772" y="19558"/>
                  </a:moveTo>
                  <a:lnTo>
                    <a:pt x="3210052" y="19558"/>
                  </a:lnTo>
                  <a:lnTo>
                    <a:pt x="3208786" y="32329"/>
                  </a:lnTo>
                  <a:lnTo>
                    <a:pt x="3313972" y="59549"/>
                  </a:lnTo>
                  <a:lnTo>
                    <a:pt x="3319272" y="47625"/>
                  </a:lnTo>
                  <a:lnTo>
                    <a:pt x="3346631" y="47625"/>
                  </a:lnTo>
                  <a:lnTo>
                    <a:pt x="3324860" y="36449"/>
                  </a:lnTo>
                  <a:lnTo>
                    <a:pt x="3322066" y="35051"/>
                  </a:lnTo>
                  <a:lnTo>
                    <a:pt x="3261772" y="19558"/>
                  </a:lnTo>
                  <a:close/>
                </a:path>
                <a:path w="3489959" h="463550">
                  <a:moveTo>
                    <a:pt x="3234591" y="12573"/>
                  </a:moveTo>
                  <a:lnTo>
                    <a:pt x="3141472" y="12573"/>
                  </a:lnTo>
                  <a:lnTo>
                    <a:pt x="3141472" y="26543"/>
                  </a:lnTo>
                  <a:lnTo>
                    <a:pt x="3140075" y="26543"/>
                  </a:lnTo>
                  <a:lnTo>
                    <a:pt x="3208655" y="33655"/>
                  </a:lnTo>
                  <a:lnTo>
                    <a:pt x="3208786" y="32329"/>
                  </a:lnTo>
                  <a:lnTo>
                    <a:pt x="3208020" y="32131"/>
                  </a:lnTo>
                  <a:lnTo>
                    <a:pt x="3210052" y="19558"/>
                  </a:lnTo>
                  <a:lnTo>
                    <a:pt x="3261772" y="19558"/>
                  </a:lnTo>
                  <a:lnTo>
                    <a:pt x="3234591" y="12573"/>
                  </a:lnTo>
                  <a:close/>
                </a:path>
                <a:path w="3489959" h="463550">
                  <a:moveTo>
                    <a:pt x="3141472" y="12573"/>
                  </a:moveTo>
                  <a:lnTo>
                    <a:pt x="3065272" y="12573"/>
                  </a:lnTo>
                  <a:lnTo>
                    <a:pt x="3066669" y="26543"/>
                  </a:lnTo>
                  <a:lnTo>
                    <a:pt x="3140075" y="26543"/>
                  </a:lnTo>
                  <a:lnTo>
                    <a:pt x="3141472" y="12573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9218676" y="1740407"/>
              <a:ext cx="283845" cy="97790"/>
            </a:xfrm>
            <a:custGeom>
              <a:avLst/>
              <a:gdLst/>
              <a:ahLst/>
              <a:cxnLst/>
              <a:rect l="l" t="t" r="r" b="b"/>
              <a:pathLst>
                <a:path w="283845" h="97789">
                  <a:moveTo>
                    <a:pt x="25908" y="97536"/>
                  </a:moveTo>
                  <a:lnTo>
                    <a:pt x="24638" y="24384"/>
                  </a:lnTo>
                  <a:lnTo>
                    <a:pt x="0" y="24384"/>
                  </a:lnTo>
                  <a:lnTo>
                    <a:pt x="1270" y="97536"/>
                  </a:lnTo>
                  <a:lnTo>
                    <a:pt x="25908" y="97536"/>
                  </a:lnTo>
                  <a:close/>
                </a:path>
                <a:path w="283845" h="97789">
                  <a:moveTo>
                    <a:pt x="152400" y="76200"/>
                  </a:moveTo>
                  <a:lnTo>
                    <a:pt x="151003" y="0"/>
                  </a:lnTo>
                  <a:lnTo>
                    <a:pt x="124968" y="0"/>
                  </a:lnTo>
                  <a:lnTo>
                    <a:pt x="126365" y="76200"/>
                  </a:lnTo>
                  <a:lnTo>
                    <a:pt x="152400" y="76200"/>
                  </a:lnTo>
                  <a:close/>
                </a:path>
                <a:path w="283845" h="97789">
                  <a:moveTo>
                    <a:pt x="283464" y="80772"/>
                  </a:moveTo>
                  <a:lnTo>
                    <a:pt x="282067" y="6096"/>
                  </a:lnTo>
                  <a:lnTo>
                    <a:pt x="256032" y="6096"/>
                  </a:lnTo>
                  <a:lnTo>
                    <a:pt x="257429" y="80772"/>
                  </a:lnTo>
                  <a:lnTo>
                    <a:pt x="283464" y="80772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10020300" y="2404871"/>
              <a:ext cx="26034" cy="76200"/>
            </a:xfrm>
            <a:custGeom>
              <a:avLst/>
              <a:gdLst/>
              <a:ahLst/>
              <a:cxnLst/>
              <a:rect l="l" t="t" r="r" b="b"/>
              <a:pathLst>
                <a:path w="26034" h="76200">
                  <a:moveTo>
                    <a:pt x="25907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5907" y="7620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8649462" y="1696211"/>
              <a:ext cx="40005" cy="173355"/>
            </a:xfrm>
            <a:custGeom>
              <a:avLst/>
              <a:gdLst/>
              <a:ahLst/>
              <a:cxnLst/>
              <a:rect l="l" t="t" r="r" b="b"/>
              <a:pathLst>
                <a:path w="40004" h="173355">
                  <a:moveTo>
                    <a:pt x="39624" y="99822"/>
                  </a:moveTo>
                  <a:lnTo>
                    <a:pt x="26225" y="99822"/>
                  </a:lnTo>
                  <a:lnTo>
                    <a:pt x="25273" y="0"/>
                  </a:lnTo>
                  <a:lnTo>
                    <a:pt x="9906" y="0"/>
                  </a:lnTo>
                  <a:lnTo>
                    <a:pt x="10858" y="99822"/>
                  </a:lnTo>
                  <a:lnTo>
                    <a:pt x="0" y="99822"/>
                  </a:lnTo>
                  <a:lnTo>
                    <a:pt x="11239" y="139801"/>
                  </a:lnTo>
                  <a:lnTo>
                    <a:pt x="11303" y="146304"/>
                  </a:lnTo>
                  <a:lnTo>
                    <a:pt x="13068" y="146304"/>
                  </a:lnTo>
                  <a:lnTo>
                    <a:pt x="20574" y="172974"/>
                  </a:lnTo>
                  <a:lnTo>
                    <a:pt x="39624" y="998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8649462" y="1796033"/>
              <a:ext cx="40005" cy="73660"/>
            </a:xfrm>
            <a:custGeom>
              <a:avLst/>
              <a:gdLst/>
              <a:ahLst/>
              <a:cxnLst/>
              <a:rect l="l" t="t" r="r" b="b"/>
              <a:pathLst>
                <a:path w="40004" h="73660">
                  <a:moveTo>
                    <a:pt x="39624" y="0"/>
                  </a:moveTo>
                  <a:lnTo>
                    <a:pt x="20574" y="73151"/>
                  </a:lnTo>
                  <a:lnTo>
                    <a:pt x="0" y="0"/>
                  </a:lnTo>
                  <a:lnTo>
                    <a:pt x="39624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8860536" y="1783079"/>
              <a:ext cx="894715" cy="226060"/>
            </a:xfrm>
            <a:custGeom>
              <a:avLst/>
              <a:gdLst/>
              <a:ahLst/>
              <a:cxnLst/>
              <a:rect l="l" t="t" r="r" b="b"/>
              <a:pathLst>
                <a:path w="894715" h="226060">
                  <a:moveTo>
                    <a:pt x="697801" y="49034"/>
                  </a:moveTo>
                  <a:lnTo>
                    <a:pt x="651192" y="36576"/>
                  </a:lnTo>
                  <a:lnTo>
                    <a:pt x="635050" y="32385"/>
                  </a:lnTo>
                  <a:lnTo>
                    <a:pt x="602742" y="24003"/>
                  </a:lnTo>
                  <a:lnTo>
                    <a:pt x="601345" y="24003"/>
                  </a:lnTo>
                  <a:lnTo>
                    <a:pt x="576072" y="19812"/>
                  </a:lnTo>
                  <a:lnTo>
                    <a:pt x="552958" y="19812"/>
                  </a:lnTo>
                  <a:lnTo>
                    <a:pt x="518033" y="21209"/>
                  </a:lnTo>
                  <a:lnTo>
                    <a:pt x="516636" y="21209"/>
                  </a:lnTo>
                  <a:lnTo>
                    <a:pt x="476631" y="26797"/>
                  </a:lnTo>
                  <a:lnTo>
                    <a:pt x="386334" y="42164"/>
                  </a:lnTo>
                  <a:lnTo>
                    <a:pt x="384937" y="42164"/>
                  </a:lnTo>
                  <a:lnTo>
                    <a:pt x="224663" y="86995"/>
                  </a:lnTo>
                  <a:lnTo>
                    <a:pt x="221869" y="88392"/>
                  </a:lnTo>
                  <a:lnTo>
                    <a:pt x="219252" y="89738"/>
                  </a:lnTo>
                  <a:lnTo>
                    <a:pt x="218059" y="25908"/>
                  </a:lnTo>
                  <a:lnTo>
                    <a:pt x="192024" y="25908"/>
                  </a:lnTo>
                  <a:lnTo>
                    <a:pt x="193421" y="100584"/>
                  </a:lnTo>
                  <a:lnTo>
                    <a:pt x="198005" y="100584"/>
                  </a:lnTo>
                  <a:lnTo>
                    <a:pt x="0" y="201803"/>
                  </a:lnTo>
                  <a:lnTo>
                    <a:pt x="11176" y="225552"/>
                  </a:lnTo>
                  <a:lnTo>
                    <a:pt x="233045" y="112141"/>
                  </a:lnTo>
                  <a:lnTo>
                    <a:pt x="232879" y="111798"/>
                  </a:lnTo>
                  <a:lnTo>
                    <a:pt x="231648" y="112141"/>
                  </a:lnTo>
                  <a:lnTo>
                    <a:pt x="227457" y="99568"/>
                  </a:lnTo>
                  <a:lnTo>
                    <a:pt x="232879" y="111798"/>
                  </a:lnTo>
                  <a:lnTo>
                    <a:pt x="276542" y="99568"/>
                  </a:lnTo>
                  <a:lnTo>
                    <a:pt x="391287" y="67437"/>
                  </a:lnTo>
                  <a:lnTo>
                    <a:pt x="390652" y="67437"/>
                  </a:lnTo>
                  <a:lnTo>
                    <a:pt x="387731" y="54864"/>
                  </a:lnTo>
                  <a:lnTo>
                    <a:pt x="391248" y="67335"/>
                  </a:lnTo>
                  <a:lnTo>
                    <a:pt x="463296" y="54864"/>
                  </a:lnTo>
                  <a:lnTo>
                    <a:pt x="478675" y="52209"/>
                  </a:lnTo>
                  <a:lnTo>
                    <a:pt x="477393" y="39370"/>
                  </a:lnTo>
                  <a:lnTo>
                    <a:pt x="480187" y="51943"/>
                  </a:lnTo>
                  <a:lnTo>
                    <a:pt x="478675" y="52209"/>
                  </a:lnTo>
                  <a:lnTo>
                    <a:pt x="478790" y="53340"/>
                  </a:lnTo>
                  <a:lnTo>
                    <a:pt x="519430" y="47752"/>
                  </a:lnTo>
                  <a:lnTo>
                    <a:pt x="554355" y="46355"/>
                  </a:lnTo>
                  <a:lnTo>
                    <a:pt x="552958" y="46355"/>
                  </a:lnTo>
                  <a:lnTo>
                    <a:pt x="552958" y="33782"/>
                  </a:lnTo>
                  <a:lnTo>
                    <a:pt x="552958" y="32385"/>
                  </a:lnTo>
                  <a:lnTo>
                    <a:pt x="554355" y="46355"/>
                  </a:lnTo>
                  <a:lnTo>
                    <a:pt x="573278" y="46355"/>
                  </a:lnTo>
                  <a:lnTo>
                    <a:pt x="573278" y="45199"/>
                  </a:lnTo>
                  <a:lnTo>
                    <a:pt x="571881" y="44958"/>
                  </a:lnTo>
                  <a:lnTo>
                    <a:pt x="573278" y="32385"/>
                  </a:lnTo>
                  <a:lnTo>
                    <a:pt x="573278" y="45199"/>
                  </a:lnTo>
                  <a:lnTo>
                    <a:pt x="596404" y="49034"/>
                  </a:lnTo>
                  <a:lnTo>
                    <a:pt x="598551" y="36576"/>
                  </a:lnTo>
                  <a:lnTo>
                    <a:pt x="597166" y="49034"/>
                  </a:lnTo>
                  <a:lnTo>
                    <a:pt x="697801" y="49034"/>
                  </a:lnTo>
                  <a:close/>
                </a:path>
                <a:path w="894715" h="226060">
                  <a:moveTo>
                    <a:pt x="894588" y="98171"/>
                  </a:moveTo>
                  <a:lnTo>
                    <a:pt x="807110" y="77216"/>
                  </a:lnTo>
                  <a:lnTo>
                    <a:pt x="769518" y="68224"/>
                  </a:lnTo>
                  <a:lnTo>
                    <a:pt x="768223" y="0"/>
                  </a:lnTo>
                  <a:lnTo>
                    <a:pt x="753186" y="0"/>
                  </a:lnTo>
                  <a:lnTo>
                    <a:pt x="753186" y="73152"/>
                  </a:lnTo>
                  <a:lnTo>
                    <a:pt x="751840" y="77216"/>
                  </a:lnTo>
                  <a:lnTo>
                    <a:pt x="752741" y="73152"/>
                  </a:lnTo>
                  <a:lnTo>
                    <a:pt x="753186" y="73152"/>
                  </a:lnTo>
                  <a:lnTo>
                    <a:pt x="753186" y="0"/>
                  </a:lnTo>
                  <a:lnTo>
                    <a:pt x="743712" y="0"/>
                  </a:lnTo>
                  <a:lnTo>
                    <a:pt x="744880" y="61658"/>
                  </a:lnTo>
                  <a:lnTo>
                    <a:pt x="698258" y="49149"/>
                  </a:lnTo>
                  <a:lnTo>
                    <a:pt x="597154" y="49149"/>
                  </a:lnTo>
                  <a:lnTo>
                    <a:pt x="596392" y="49149"/>
                  </a:lnTo>
                  <a:lnTo>
                    <a:pt x="749681" y="89789"/>
                  </a:lnTo>
                  <a:lnTo>
                    <a:pt x="889000" y="123444"/>
                  </a:lnTo>
                  <a:lnTo>
                    <a:pt x="894588" y="98171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29"/>
          <p:cNvSpPr txBox="1"/>
          <p:nvPr/>
        </p:nvSpPr>
        <p:spPr>
          <a:xfrm>
            <a:off x="6731508" y="890142"/>
            <a:ext cx="5689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marR="5080" indent="-190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rlito"/>
                <a:cs typeface="Carlito"/>
              </a:rPr>
              <a:t>C</a:t>
            </a:r>
            <a:r>
              <a:rPr sz="1100" b="1" spc="-10" dirty="0">
                <a:latin typeface="Carlito"/>
                <a:cs typeface="Carlito"/>
              </a:rPr>
              <a:t>a</a:t>
            </a:r>
            <a:r>
              <a:rPr sz="1100" b="1" dirty="0">
                <a:latin typeface="Carlito"/>
                <a:cs typeface="Carlito"/>
              </a:rPr>
              <a:t>t</a:t>
            </a:r>
            <a:r>
              <a:rPr sz="1100" b="1" spc="-5" dirty="0">
                <a:latin typeface="Carlito"/>
                <a:cs typeface="Carlito"/>
              </a:rPr>
              <a:t>a</a:t>
            </a:r>
            <a:r>
              <a:rPr sz="1100" b="1" dirty="0">
                <a:latin typeface="Carlito"/>
                <a:cs typeface="Carlito"/>
              </a:rPr>
              <a:t>lyst  </a:t>
            </a:r>
            <a:r>
              <a:rPr sz="1100" b="1" spc="-10" dirty="0">
                <a:latin typeface="Carlito"/>
                <a:cs typeface="Carlito"/>
              </a:rPr>
              <a:t>S</a:t>
            </a:r>
            <a:r>
              <a:rPr sz="1100" b="1" spc="-5" dirty="0">
                <a:latin typeface="Carlito"/>
                <a:cs typeface="Carlito"/>
              </a:rPr>
              <a:t>upp</a:t>
            </a:r>
            <a:r>
              <a:rPr sz="1100" b="1" spc="-10" dirty="0">
                <a:latin typeface="Carlito"/>
                <a:cs typeface="Carlito"/>
              </a:rPr>
              <a:t>o</a:t>
            </a:r>
            <a:r>
              <a:rPr sz="1100" b="1" dirty="0">
                <a:latin typeface="Carlito"/>
                <a:cs typeface="Carlito"/>
              </a:rPr>
              <a:t>rt</a:t>
            </a:r>
            <a:endParaRPr sz="1100" dirty="0">
              <a:latin typeface="Carlito"/>
              <a:cs typeface="Carlito"/>
            </a:endParaRPr>
          </a:p>
        </p:txBody>
      </p:sp>
      <p:sp>
        <p:nvSpPr>
          <p:cNvPr id="34" name="object 30"/>
          <p:cNvSpPr txBox="1"/>
          <p:nvPr/>
        </p:nvSpPr>
        <p:spPr>
          <a:xfrm>
            <a:off x="7581646" y="712913"/>
            <a:ext cx="11283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A40020"/>
                </a:solidFill>
                <a:latin typeface="Carlito"/>
                <a:cs typeface="Carlito"/>
              </a:rPr>
              <a:t>Low</a:t>
            </a:r>
            <a:r>
              <a:rPr sz="1400" b="1" spc="-30" dirty="0">
                <a:solidFill>
                  <a:srgbClr val="A40020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A40020"/>
                </a:solidFill>
                <a:latin typeface="Carlito"/>
                <a:cs typeface="Carlito"/>
              </a:rPr>
              <a:t>MW</a:t>
            </a: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1400" b="1" spc="-5" dirty="0">
                <a:solidFill>
                  <a:srgbClr val="A40020"/>
                </a:solidFill>
                <a:latin typeface="Carlito"/>
                <a:cs typeface="Carlito"/>
              </a:rPr>
              <a:t>High</a:t>
            </a:r>
            <a:r>
              <a:rPr sz="1400" b="1" spc="-45" dirty="0">
                <a:solidFill>
                  <a:srgbClr val="A40020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A40020"/>
                </a:solidFill>
                <a:latin typeface="Carlito"/>
                <a:cs typeface="Carlito"/>
              </a:rPr>
              <a:t>Branching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35" name="object 31"/>
          <p:cNvSpPr txBox="1"/>
          <p:nvPr/>
        </p:nvSpPr>
        <p:spPr>
          <a:xfrm>
            <a:off x="6280064" y="1973135"/>
            <a:ext cx="109347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0099"/>
                </a:solidFill>
                <a:latin typeface="Carlito"/>
                <a:cs typeface="Carlito"/>
              </a:rPr>
              <a:t>High</a:t>
            </a:r>
            <a:r>
              <a:rPr sz="1400" b="1" spc="-2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000099"/>
                </a:solidFill>
                <a:latin typeface="Carlito"/>
                <a:cs typeface="Carlito"/>
              </a:rPr>
              <a:t>MW</a:t>
            </a: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0099"/>
                </a:solidFill>
                <a:latin typeface="Carlito"/>
                <a:cs typeface="Carlito"/>
              </a:rPr>
              <a:t>Low</a:t>
            </a:r>
            <a:r>
              <a:rPr sz="1400" b="1" spc="-7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000099"/>
                </a:solidFill>
                <a:latin typeface="Carlito"/>
                <a:cs typeface="Carlito"/>
              </a:rPr>
              <a:t>Branching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36" name="object 32"/>
          <p:cNvSpPr txBox="1"/>
          <p:nvPr/>
        </p:nvSpPr>
        <p:spPr>
          <a:xfrm>
            <a:off x="5036185" y="1016000"/>
            <a:ext cx="14141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73335"/>
                </a:solidFill>
                <a:latin typeface="Carlito"/>
                <a:cs typeface="Carlito"/>
              </a:rPr>
              <a:t>Medium MW  Medium</a:t>
            </a:r>
            <a:r>
              <a:rPr sz="1400" b="1" spc="-100" dirty="0">
                <a:solidFill>
                  <a:srgbClr val="273335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273335"/>
                </a:solidFill>
                <a:latin typeface="Carlito"/>
                <a:cs typeface="Carlito"/>
              </a:rPr>
              <a:t>Branching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7" name="object 33"/>
          <p:cNvSpPr txBox="1"/>
          <p:nvPr/>
        </p:nvSpPr>
        <p:spPr>
          <a:xfrm>
            <a:off x="7220458" y="1633474"/>
            <a:ext cx="800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00099"/>
                </a:solidFill>
                <a:latin typeface="Carlito"/>
                <a:cs typeface="Carlito"/>
              </a:rPr>
              <a:t>C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8" name="object 34"/>
          <p:cNvSpPr txBox="1"/>
          <p:nvPr/>
        </p:nvSpPr>
        <p:spPr>
          <a:xfrm>
            <a:off x="7289037" y="1493646"/>
            <a:ext cx="92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A40020"/>
                </a:solidFill>
                <a:latin typeface="Carlito"/>
                <a:cs typeface="Carlito"/>
              </a:rPr>
              <a:t>D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9" name="object 35"/>
          <p:cNvSpPr txBox="1"/>
          <p:nvPr/>
        </p:nvSpPr>
        <p:spPr>
          <a:xfrm>
            <a:off x="7033006" y="1524381"/>
            <a:ext cx="83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4AAF00"/>
                </a:solidFill>
                <a:latin typeface="Carlito"/>
                <a:cs typeface="Carlito"/>
              </a:rPr>
              <a:t>B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40" name="object 36"/>
          <p:cNvGrpSpPr/>
          <p:nvPr/>
        </p:nvGrpSpPr>
        <p:grpSpPr>
          <a:xfrm>
            <a:off x="4995671" y="3063240"/>
            <a:ext cx="3840479" cy="710565"/>
            <a:chOff x="6489191" y="3512820"/>
            <a:chExt cx="3840479" cy="710565"/>
          </a:xfrm>
        </p:grpSpPr>
        <p:sp>
          <p:nvSpPr>
            <p:cNvPr id="41" name="object 37"/>
            <p:cNvSpPr/>
            <p:nvPr/>
          </p:nvSpPr>
          <p:spPr>
            <a:xfrm>
              <a:off x="8170925" y="3708654"/>
              <a:ext cx="497205" cy="500380"/>
            </a:xfrm>
            <a:custGeom>
              <a:avLst/>
              <a:gdLst/>
              <a:ahLst/>
              <a:cxnLst/>
              <a:rect l="l" t="t" r="r" b="b"/>
              <a:pathLst>
                <a:path w="497204" h="500379">
                  <a:moveTo>
                    <a:pt x="248412" y="0"/>
                  </a:moveTo>
                  <a:lnTo>
                    <a:pt x="203768" y="4026"/>
                  </a:lnTo>
                  <a:lnTo>
                    <a:pt x="161746" y="15635"/>
                  </a:lnTo>
                  <a:lnTo>
                    <a:pt x="123048" y="34120"/>
                  </a:lnTo>
                  <a:lnTo>
                    <a:pt x="88377" y="58777"/>
                  </a:lnTo>
                  <a:lnTo>
                    <a:pt x="58434" y="88900"/>
                  </a:lnTo>
                  <a:lnTo>
                    <a:pt x="33923" y="123782"/>
                  </a:lnTo>
                  <a:lnTo>
                    <a:pt x="15545" y="162719"/>
                  </a:lnTo>
                  <a:lnTo>
                    <a:pt x="4003" y="205006"/>
                  </a:lnTo>
                  <a:lnTo>
                    <a:pt x="0" y="249936"/>
                  </a:lnTo>
                  <a:lnTo>
                    <a:pt x="4003" y="294865"/>
                  </a:lnTo>
                  <a:lnTo>
                    <a:pt x="15545" y="337152"/>
                  </a:lnTo>
                  <a:lnTo>
                    <a:pt x="33923" y="376089"/>
                  </a:lnTo>
                  <a:lnTo>
                    <a:pt x="58434" y="410972"/>
                  </a:lnTo>
                  <a:lnTo>
                    <a:pt x="88377" y="441094"/>
                  </a:lnTo>
                  <a:lnTo>
                    <a:pt x="123048" y="465751"/>
                  </a:lnTo>
                  <a:lnTo>
                    <a:pt x="161746" y="484236"/>
                  </a:lnTo>
                  <a:lnTo>
                    <a:pt x="203768" y="495845"/>
                  </a:lnTo>
                  <a:lnTo>
                    <a:pt x="248412" y="499872"/>
                  </a:lnTo>
                  <a:lnTo>
                    <a:pt x="293055" y="495845"/>
                  </a:lnTo>
                  <a:lnTo>
                    <a:pt x="335077" y="484236"/>
                  </a:lnTo>
                  <a:lnTo>
                    <a:pt x="373775" y="465751"/>
                  </a:lnTo>
                  <a:lnTo>
                    <a:pt x="408446" y="441094"/>
                  </a:lnTo>
                  <a:lnTo>
                    <a:pt x="438389" y="410972"/>
                  </a:lnTo>
                  <a:lnTo>
                    <a:pt x="462900" y="376089"/>
                  </a:lnTo>
                  <a:lnTo>
                    <a:pt x="481278" y="337152"/>
                  </a:lnTo>
                  <a:lnTo>
                    <a:pt x="492820" y="294865"/>
                  </a:lnTo>
                  <a:lnTo>
                    <a:pt x="496824" y="249936"/>
                  </a:lnTo>
                  <a:lnTo>
                    <a:pt x="492820" y="205006"/>
                  </a:lnTo>
                  <a:lnTo>
                    <a:pt x="481278" y="162719"/>
                  </a:lnTo>
                  <a:lnTo>
                    <a:pt x="462900" y="123782"/>
                  </a:lnTo>
                  <a:lnTo>
                    <a:pt x="438389" y="88900"/>
                  </a:lnTo>
                  <a:lnTo>
                    <a:pt x="408446" y="58777"/>
                  </a:lnTo>
                  <a:lnTo>
                    <a:pt x="373775" y="34120"/>
                  </a:lnTo>
                  <a:lnTo>
                    <a:pt x="335077" y="15635"/>
                  </a:lnTo>
                  <a:lnTo>
                    <a:pt x="293055" y="4026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/>
            <p:cNvSpPr/>
            <p:nvPr/>
          </p:nvSpPr>
          <p:spPr>
            <a:xfrm>
              <a:off x="8170925" y="3708654"/>
              <a:ext cx="497205" cy="500380"/>
            </a:xfrm>
            <a:custGeom>
              <a:avLst/>
              <a:gdLst/>
              <a:ahLst/>
              <a:cxnLst/>
              <a:rect l="l" t="t" r="r" b="b"/>
              <a:pathLst>
                <a:path w="497204" h="500379">
                  <a:moveTo>
                    <a:pt x="0" y="249936"/>
                  </a:moveTo>
                  <a:lnTo>
                    <a:pt x="4003" y="205006"/>
                  </a:lnTo>
                  <a:lnTo>
                    <a:pt x="15545" y="162719"/>
                  </a:lnTo>
                  <a:lnTo>
                    <a:pt x="33923" y="123782"/>
                  </a:lnTo>
                  <a:lnTo>
                    <a:pt x="58434" y="88900"/>
                  </a:lnTo>
                  <a:lnTo>
                    <a:pt x="88377" y="58777"/>
                  </a:lnTo>
                  <a:lnTo>
                    <a:pt x="123048" y="34120"/>
                  </a:lnTo>
                  <a:lnTo>
                    <a:pt x="161746" y="15635"/>
                  </a:lnTo>
                  <a:lnTo>
                    <a:pt x="203768" y="4026"/>
                  </a:lnTo>
                  <a:lnTo>
                    <a:pt x="248412" y="0"/>
                  </a:lnTo>
                  <a:lnTo>
                    <a:pt x="293055" y="4026"/>
                  </a:lnTo>
                  <a:lnTo>
                    <a:pt x="335077" y="15635"/>
                  </a:lnTo>
                  <a:lnTo>
                    <a:pt x="373775" y="34120"/>
                  </a:lnTo>
                  <a:lnTo>
                    <a:pt x="408446" y="58777"/>
                  </a:lnTo>
                  <a:lnTo>
                    <a:pt x="438389" y="88900"/>
                  </a:lnTo>
                  <a:lnTo>
                    <a:pt x="462900" y="123782"/>
                  </a:lnTo>
                  <a:lnTo>
                    <a:pt x="481278" y="162719"/>
                  </a:lnTo>
                  <a:lnTo>
                    <a:pt x="492820" y="205006"/>
                  </a:lnTo>
                  <a:lnTo>
                    <a:pt x="496824" y="249936"/>
                  </a:lnTo>
                  <a:lnTo>
                    <a:pt x="492820" y="294865"/>
                  </a:lnTo>
                  <a:lnTo>
                    <a:pt x="481278" y="337152"/>
                  </a:lnTo>
                  <a:lnTo>
                    <a:pt x="462900" y="376089"/>
                  </a:lnTo>
                  <a:lnTo>
                    <a:pt x="438389" y="410972"/>
                  </a:lnTo>
                  <a:lnTo>
                    <a:pt x="408446" y="441094"/>
                  </a:lnTo>
                  <a:lnTo>
                    <a:pt x="373775" y="465751"/>
                  </a:lnTo>
                  <a:lnTo>
                    <a:pt x="335077" y="484236"/>
                  </a:lnTo>
                  <a:lnTo>
                    <a:pt x="293055" y="495845"/>
                  </a:lnTo>
                  <a:lnTo>
                    <a:pt x="248412" y="499872"/>
                  </a:lnTo>
                  <a:lnTo>
                    <a:pt x="203768" y="495845"/>
                  </a:lnTo>
                  <a:lnTo>
                    <a:pt x="161746" y="484236"/>
                  </a:lnTo>
                  <a:lnTo>
                    <a:pt x="123048" y="465751"/>
                  </a:lnTo>
                  <a:lnTo>
                    <a:pt x="88377" y="441094"/>
                  </a:lnTo>
                  <a:lnTo>
                    <a:pt x="58434" y="410972"/>
                  </a:lnTo>
                  <a:lnTo>
                    <a:pt x="33923" y="376089"/>
                  </a:lnTo>
                  <a:lnTo>
                    <a:pt x="15545" y="337152"/>
                  </a:lnTo>
                  <a:lnTo>
                    <a:pt x="4003" y="294865"/>
                  </a:lnTo>
                  <a:lnTo>
                    <a:pt x="0" y="24993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/>
            <p:cNvSpPr/>
            <p:nvPr/>
          </p:nvSpPr>
          <p:spPr>
            <a:xfrm>
              <a:off x="6489192" y="3631691"/>
              <a:ext cx="3840479" cy="591820"/>
            </a:xfrm>
            <a:custGeom>
              <a:avLst/>
              <a:gdLst/>
              <a:ahLst/>
              <a:cxnLst/>
              <a:rect l="l" t="t" r="r" b="b"/>
              <a:pathLst>
                <a:path w="3840479" h="591820">
                  <a:moveTo>
                    <a:pt x="830580" y="138684"/>
                  </a:moveTo>
                  <a:lnTo>
                    <a:pt x="829056" y="53340"/>
                  </a:lnTo>
                  <a:lnTo>
                    <a:pt x="800100" y="53340"/>
                  </a:lnTo>
                  <a:lnTo>
                    <a:pt x="801624" y="138684"/>
                  </a:lnTo>
                  <a:lnTo>
                    <a:pt x="830580" y="138684"/>
                  </a:lnTo>
                  <a:close/>
                </a:path>
                <a:path w="3840479" h="591820">
                  <a:moveTo>
                    <a:pt x="1021537" y="481711"/>
                  </a:moveTo>
                  <a:lnTo>
                    <a:pt x="958481" y="467868"/>
                  </a:lnTo>
                  <a:lnTo>
                    <a:pt x="901192" y="455295"/>
                  </a:lnTo>
                  <a:lnTo>
                    <a:pt x="813803" y="438619"/>
                  </a:lnTo>
                  <a:lnTo>
                    <a:pt x="812419" y="353568"/>
                  </a:lnTo>
                  <a:lnTo>
                    <a:pt x="784860" y="353568"/>
                  </a:lnTo>
                  <a:lnTo>
                    <a:pt x="786155" y="433349"/>
                  </a:lnTo>
                  <a:lnTo>
                    <a:pt x="615061" y="400685"/>
                  </a:lnTo>
                  <a:lnTo>
                    <a:pt x="613664" y="399288"/>
                  </a:lnTo>
                  <a:lnTo>
                    <a:pt x="574446" y="394970"/>
                  </a:lnTo>
                  <a:lnTo>
                    <a:pt x="485648" y="385191"/>
                  </a:lnTo>
                  <a:lnTo>
                    <a:pt x="428244" y="381000"/>
                  </a:lnTo>
                  <a:lnTo>
                    <a:pt x="375793" y="381000"/>
                  </a:lnTo>
                  <a:lnTo>
                    <a:pt x="372999" y="382397"/>
                  </a:lnTo>
                  <a:lnTo>
                    <a:pt x="120396" y="443268"/>
                  </a:lnTo>
                  <a:lnTo>
                    <a:pt x="120396" y="370332"/>
                  </a:lnTo>
                  <a:lnTo>
                    <a:pt x="92964" y="370332"/>
                  </a:lnTo>
                  <a:lnTo>
                    <a:pt x="92964" y="449884"/>
                  </a:lnTo>
                  <a:lnTo>
                    <a:pt x="18288" y="467868"/>
                  </a:lnTo>
                  <a:lnTo>
                    <a:pt x="23228" y="494538"/>
                  </a:lnTo>
                  <a:lnTo>
                    <a:pt x="377952" y="409067"/>
                  </a:lnTo>
                  <a:lnTo>
                    <a:pt x="375793" y="409067"/>
                  </a:lnTo>
                  <a:lnTo>
                    <a:pt x="375793" y="394970"/>
                  </a:lnTo>
                  <a:lnTo>
                    <a:pt x="377952" y="409067"/>
                  </a:lnTo>
                  <a:lnTo>
                    <a:pt x="426847" y="409067"/>
                  </a:lnTo>
                  <a:lnTo>
                    <a:pt x="482854" y="413169"/>
                  </a:lnTo>
                  <a:lnTo>
                    <a:pt x="484251" y="399288"/>
                  </a:lnTo>
                  <a:lnTo>
                    <a:pt x="484251" y="413258"/>
                  </a:lnTo>
                  <a:lnTo>
                    <a:pt x="482854" y="413169"/>
                  </a:lnTo>
                  <a:lnTo>
                    <a:pt x="610870" y="427228"/>
                  </a:lnTo>
                  <a:lnTo>
                    <a:pt x="895654" y="481711"/>
                  </a:lnTo>
                  <a:lnTo>
                    <a:pt x="898398" y="467868"/>
                  </a:lnTo>
                  <a:lnTo>
                    <a:pt x="897013" y="481711"/>
                  </a:lnTo>
                  <a:lnTo>
                    <a:pt x="1021537" y="481711"/>
                  </a:lnTo>
                  <a:close/>
                </a:path>
                <a:path w="3840479" h="591820">
                  <a:moveTo>
                    <a:pt x="1754124" y="289052"/>
                  </a:moveTo>
                  <a:lnTo>
                    <a:pt x="1482852" y="243484"/>
                  </a:lnTo>
                  <a:lnTo>
                    <a:pt x="1482852" y="160020"/>
                  </a:lnTo>
                  <a:lnTo>
                    <a:pt x="1455420" y="160020"/>
                  </a:lnTo>
                  <a:lnTo>
                    <a:pt x="1455420" y="238887"/>
                  </a:lnTo>
                  <a:lnTo>
                    <a:pt x="1088047" y="177165"/>
                  </a:lnTo>
                  <a:lnTo>
                    <a:pt x="1013206" y="164592"/>
                  </a:lnTo>
                  <a:lnTo>
                    <a:pt x="1011809" y="163195"/>
                  </a:lnTo>
                  <a:lnTo>
                    <a:pt x="346036" y="107188"/>
                  </a:lnTo>
                  <a:lnTo>
                    <a:pt x="177038" y="93218"/>
                  </a:lnTo>
                  <a:lnTo>
                    <a:pt x="176974" y="93814"/>
                  </a:lnTo>
                  <a:lnTo>
                    <a:pt x="179832" y="94615"/>
                  </a:lnTo>
                  <a:lnTo>
                    <a:pt x="175641" y="107188"/>
                  </a:lnTo>
                  <a:lnTo>
                    <a:pt x="176974" y="93814"/>
                  </a:lnTo>
                  <a:lnTo>
                    <a:pt x="135559" y="82143"/>
                  </a:lnTo>
                  <a:lnTo>
                    <a:pt x="134239" y="0"/>
                  </a:lnTo>
                  <a:lnTo>
                    <a:pt x="108204" y="0"/>
                  </a:lnTo>
                  <a:lnTo>
                    <a:pt x="109397" y="74777"/>
                  </a:lnTo>
                  <a:lnTo>
                    <a:pt x="6350" y="45720"/>
                  </a:lnTo>
                  <a:lnTo>
                    <a:pt x="0" y="72263"/>
                  </a:lnTo>
                  <a:lnTo>
                    <a:pt x="173482" y="121285"/>
                  </a:lnTo>
                  <a:lnTo>
                    <a:pt x="174244" y="121285"/>
                  </a:lnTo>
                  <a:lnTo>
                    <a:pt x="1009650" y="191135"/>
                  </a:lnTo>
                  <a:lnTo>
                    <a:pt x="1749933" y="316992"/>
                  </a:lnTo>
                  <a:lnTo>
                    <a:pt x="1754124" y="289052"/>
                  </a:lnTo>
                  <a:close/>
                </a:path>
                <a:path w="3840479" h="591820">
                  <a:moveTo>
                    <a:pt x="1761744" y="480568"/>
                  </a:moveTo>
                  <a:lnTo>
                    <a:pt x="1749171" y="455295"/>
                  </a:lnTo>
                  <a:lnTo>
                    <a:pt x="1632331" y="519811"/>
                  </a:lnTo>
                  <a:lnTo>
                    <a:pt x="1632496" y="520204"/>
                  </a:lnTo>
                  <a:lnTo>
                    <a:pt x="1633728" y="519811"/>
                  </a:lnTo>
                  <a:lnTo>
                    <a:pt x="1637919" y="532384"/>
                  </a:lnTo>
                  <a:lnTo>
                    <a:pt x="1632496" y="520204"/>
                  </a:lnTo>
                  <a:lnTo>
                    <a:pt x="1519732" y="555383"/>
                  </a:lnTo>
                  <a:lnTo>
                    <a:pt x="1521079" y="568833"/>
                  </a:lnTo>
                  <a:lnTo>
                    <a:pt x="1516888" y="556260"/>
                  </a:lnTo>
                  <a:lnTo>
                    <a:pt x="1519732" y="555383"/>
                  </a:lnTo>
                  <a:lnTo>
                    <a:pt x="1519682" y="554863"/>
                  </a:lnTo>
                  <a:lnTo>
                    <a:pt x="1487385" y="558901"/>
                  </a:lnTo>
                  <a:lnTo>
                    <a:pt x="1486027" y="473964"/>
                  </a:lnTo>
                  <a:lnTo>
                    <a:pt x="1459992" y="473964"/>
                  </a:lnTo>
                  <a:lnTo>
                    <a:pt x="1461389" y="560832"/>
                  </a:lnTo>
                  <a:lnTo>
                    <a:pt x="1471828" y="560832"/>
                  </a:lnTo>
                  <a:lnTo>
                    <a:pt x="1452499" y="563245"/>
                  </a:lnTo>
                  <a:lnTo>
                    <a:pt x="1453896" y="563245"/>
                  </a:lnTo>
                  <a:lnTo>
                    <a:pt x="1453896" y="577342"/>
                  </a:lnTo>
                  <a:lnTo>
                    <a:pt x="1452499" y="563245"/>
                  </a:lnTo>
                  <a:lnTo>
                    <a:pt x="1421003" y="563245"/>
                  </a:lnTo>
                  <a:lnTo>
                    <a:pt x="1420368" y="577342"/>
                  </a:lnTo>
                  <a:lnTo>
                    <a:pt x="1420368" y="574548"/>
                  </a:lnTo>
                  <a:lnTo>
                    <a:pt x="1420368" y="563245"/>
                  </a:lnTo>
                  <a:lnTo>
                    <a:pt x="1421003" y="563245"/>
                  </a:lnTo>
                  <a:lnTo>
                    <a:pt x="1385316" y="560451"/>
                  </a:lnTo>
                  <a:lnTo>
                    <a:pt x="1385201" y="561530"/>
                  </a:lnTo>
                  <a:lnTo>
                    <a:pt x="1386713" y="561848"/>
                  </a:lnTo>
                  <a:lnTo>
                    <a:pt x="1383919" y="574548"/>
                  </a:lnTo>
                  <a:lnTo>
                    <a:pt x="1385201" y="561530"/>
                  </a:lnTo>
                  <a:lnTo>
                    <a:pt x="1022705" y="481965"/>
                  </a:lnTo>
                  <a:lnTo>
                    <a:pt x="897001" y="481965"/>
                  </a:lnTo>
                  <a:lnTo>
                    <a:pt x="895604" y="481965"/>
                  </a:lnTo>
                  <a:lnTo>
                    <a:pt x="1381125" y="588518"/>
                  </a:lnTo>
                  <a:lnTo>
                    <a:pt x="1383919" y="588518"/>
                  </a:lnTo>
                  <a:lnTo>
                    <a:pt x="1420368" y="591312"/>
                  </a:lnTo>
                  <a:lnTo>
                    <a:pt x="1455293" y="591312"/>
                  </a:lnTo>
                  <a:lnTo>
                    <a:pt x="1522476" y="582930"/>
                  </a:lnTo>
                  <a:lnTo>
                    <a:pt x="1524635" y="582930"/>
                  </a:lnTo>
                  <a:lnTo>
                    <a:pt x="1542643" y="577342"/>
                  </a:lnTo>
                  <a:lnTo>
                    <a:pt x="1570062" y="568833"/>
                  </a:lnTo>
                  <a:lnTo>
                    <a:pt x="1642110" y="546481"/>
                  </a:lnTo>
                  <a:lnTo>
                    <a:pt x="1644269" y="545084"/>
                  </a:lnTo>
                  <a:lnTo>
                    <a:pt x="1667383" y="532384"/>
                  </a:lnTo>
                  <a:lnTo>
                    <a:pt x="1690281" y="519811"/>
                  </a:lnTo>
                  <a:lnTo>
                    <a:pt x="1761744" y="480568"/>
                  </a:lnTo>
                  <a:close/>
                </a:path>
                <a:path w="3840479" h="591820">
                  <a:moveTo>
                    <a:pt x="2784945" y="118770"/>
                  </a:moveTo>
                  <a:lnTo>
                    <a:pt x="2745702" y="105029"/>
                  </a:lnTo>
                  <a:lnTo>
                    <a:pt x="2733725" y="100838"/>
                  </a:lnTo>
                  <a:lnTo>
                    <a:pt x="2709799" y="92456"/>
                  </a:lnTo>
                  <a:lnTo>
                    <a:pt x="2707005" y="91059"/>
                  </a:lnTo>
                  <a:lnTo>
                    <a:pt x="2668524" y="86868"/>
                  </a:lnTo>
                  <a:lnTo>
                    <a:pt x="2667127" y="86868"/>
                  </a:lnTo>
                  <a:lnTo>
                    <a:pt x="2625090" y="88265"/>
                  </a:lnTo>
                  <a:lnTo>
                    <a:pt x="2623693" y="88265"/>
                  </a:lnTo>
                  <a:lnTo>
                    <a:pt x="2529967" y="98044"/>
                  </a:lnTo>
                  <a:lnTo>
                    <a:pt x="2528570" y="99441"/>
                  </a:lnTo>
                  <a:lnTo>
                    <a:pt x="2480919" y="109969"/>
                  </a:lnTo>
                  <a:lnTo>
                    <a:pt x="2479675" y="32004"/>
                  </a:lnTo>
                  <a:lnTo>
                    <a:pt x="2453640" y="32004"/>
                  </a:lnTo>
                  <a:lnTo>
                    <a:pt x="2454973" y="115697"/>
                  </a:lnTo>
                  <a:lnTo>
                    <a:pt x="2325624" y="144272"/>
                  </a:lnTo>
                  <a:lnTo>
                    <a:pt x="2086356" y="215519"/>
                  </a:lnTo>
                  <a:lnTo>
                    <a:pt x="2092706" y="242189"/>
                  </a:lnTo>
                  <a:lnTo>
                    <a:pt x="2331974" y="170815"/>
                  </a:lnTo>
                  <a:lnTo>
                    <a:pt x="2331885" y="170535"/>
                  </a:lnTo>
                  <a:lnTo>
                    <a:pt x="2330577" y="170815"/>
                  </a:lnTo>
                  <a:lnTo>
                    <a:pt x="2327783" y="156845"/>
                  </a:lnTo>
                  <a:lnTo>
                    <a:pt x="2331885" y="170535"/>
                  </a:lnTo>
                  <a:lnTo>
                    <a:pt x="2393772" y="156845"/>
                  </a:lnTo>
                  <a:lnTo>
                    <a:pt x="2533396" y="125984"/>
                  </a:lnTo>
                  <a:lnTo>
                    <a:pt x="2532761" y="125984"/>
                  </a:lnTo>
                  <a:lnTo>
                    <a:pt x="2531364" y="112014"/>
                  </a:lnTo>
                  <a:lnTo>
                    <a:pt x="2533383" y="125920"/>
                  </a:lnTo>
                  <a:lnTo>
                    <a:pt x="2626487" y="116205"/>
                  </a:lnTo>
                  <a:lnTo>
                    <a:pt x="2625090" y="116205"/>
                  </a:lnTo>
                  <a:lnTo>
                    <a:pt x="2625090" y="112014"/>
                  </a:lnTo>
                  <a:lnTo>
                    <a:pt x="2625090" y="102235"/>
                  </a:lnTo>
                  <a:lnTo>
                    <a:pt x="2626474" y="116166"/>
                  </a:lnTo>
                  <a:lnTo>
                    <a:pt x="2666047" y="114846"/>
                  </a:lnTo>
                  <a:lnTo>
                    <a:pt x="2665730" y="114808"/>
                  </a:lnTo>
                  <a:lnTo>
                    <a:pt x="2666987" y="102235"/>
                  </a:lnTo>
                  <a:lnTo>
                    <a:pt x="2667127" y="100838"/>
                  </a:lnTo>
                  <a:lnTo>
                    <a:pt x="2667127" y="114808"/>
                  </a:lnTo>
                  <a:lnTo>
                    <a:pt x="2666047" y="114846"/>
                  </a:lnTo>
                  <a:lnTo>
                    <a:pt x="2702102" y="118770"/>
                  </a:lnTo>
                  <a:lnTo>
                    <a:pt x="2705608" y="105029"/>
                  </a:lnTo>
                  <a:lnTo>
                    <a:pt x="2704223" y="118770"/>
                  </a:lnTo>
                  <a:lnTo>
                    <a:pt x="2784945" y="118770"/>
                  </a:lnTo>
                  <a:close/>
                </a:path>
                <a:path w="3840479" h="591820">
                  <a:moveTo>
                    <a:pt x="3840480" y="237998"/>
                  </a:moveTo>
                  <a:lnTo>
                    <a:pt x="3833495" y="211328"/>
                  </a:lnTo>
                  <a:lnTo>
                    <a:pt x="3797693" y="222186"/>
                  </a:lnTo>
                  <a:lnTo>
                    <a:pt x="3796411" y="143256"/>
                  </a:lnTo>
                  <a:lnTo>
                    <a:pt x="3768852" y="143256"/>
                  </a:lnTo>
                  <a:lnTo>
                    <a:pt x="3770249" y="228600"/>
                  </a:lnTo>
                  <a:lnTo>
                    <a:pt x="3776535" y="228600"/>
                  </a:lnTo>
                  <a:lnTo>
                    <a:pt x="3383178" y="347891"/>
                  </a:lnTo>
                  <a:lnTo>
                    <a:pt x="3381883" y="268224"/>
                  </a:lnTo>
                  <a:lnTo>
                    <a:pt x="3379343" y="268224"/>
                  </a:lnTo>
                  <a:lnTo>
                    <a:pt x="3379343" y="353568"/>
                  </a:lnTo>
                  <a:lnTo>
                    <a:pt x="3379343" y="362458"/>
                  </a:lnTo>
                  <a:lnTo>
                    <a:pt x="3377361" y="353568"/>
                  </a:lnTo>
                  <a:lnTo>
                    <a:pt x="3379343" y="353568"/>
                  </a:lnTo>
                  <a:lnTo>
                    <a:pt x="3379343" y="268224"/>
                  </a:lnTo>
                  <a:lnTo>
                    <a:pt x="3355848" y="268224"/>
                  </a:lnTo>
                  <a:lnTo>
                    <a:pt x="3357156" y="348488"/>
                  </a:lnTo>
                  <a:lnTo>
                    <a:pt x="3356356" y="348488"/>
                  </a:lnTo>
                  <a:lnTo>
                    <a:pt x="3354832" y="362458"/>
                  </a:lnTo>
                  <a:lnTo>
                    <a:pt x="3354832" y="361061"/>
                  </a:lnTo>
                  <a:lnTo>
                    <a:pt x="3354832" y="348488"/>
                  </a:lnTo>
                  <a:lnTo>
                    <a:pt x="3356356" y="348488"/>
                  </a:lnTo>
                  <a:lnTo>
                    <a:pt x="3333877" y="347091"/>
                  </a:lnTo>
                  <a:lnTo>
                    <a:pt x="3286379" y="341503"/>
                  </a:lnTo>
                  <a:lnTo>
                    <a:pt x="3286341" y="342150"/>
                  </a:lnTo>
                  <a:lnTo>
                    <a:pt x="3289173" y="342900"/>
                  </a:lnTo>
                  <a:lnTo>
                    <a:pt x="3285617" y="355473"/>
                  </a:lnTo>
                  <a:lnTo>
                    <a:pt x="3286341" y="342150"/>
                  </a:lnTo>
                  <a:lnTo>
                    <a:pt x="3247199" y="331724"/>
                  </a:lnTo>
                  <a:lnTo>
                    <a:pt x="3200196" y="319214"/>
                  </a:lnTo>
                  <a:lnTo>
                    <a:pt x="3195320" y="331724"/>
                  </a:lnTo>
                  <a:lnTo>
                    <a:pt x="3199511" y="319024"/>
                  </a:lnTo>
                  <a:lnTo>
                    <a:pt x="3200196" y="319214"/>
                  </a:lnTo>
                  <a:lnTo>
                    <a:pt x="3200273" y="319024"/>
                  </a:lnTo>
                  <a:lnTo>
                    <a:pt x="3055620" y="249174"/>
                  </a:lnTo>
                  <a:lnTo>
                    <a:pt x="3029585" y="236601"/>
                  </a:lnTo>
                  <a:lnTo>
                    <a:pt x="3029381" y="237121"/>
                  </a:lnTo>
                  <a:lnTo>
                    <a:pt x="3030982" y="237998"/>
                  </a:lnTo>
                  <a:lnTo>
                    <a:pt x="3024632" y="249174"/>
                  </a:lnTo>
                  <a:lnTo>
                    <a:pt x="3029381" y="237121"/>
                  </a:lnTo>
                  <a:lnTo>
                    <a:pt x="2961386" y="199644"/>
                  </a:lnTo>
                  <a:lnTo>
                    <a:pt x="2985516" y="199644"/>
                  </a:lnTo>
                  <a:lnTo>
                    <a:pt x="2984119" y="114300"/>
                  </a:lnTo>
                  <a:lnTo>
                    <a:pt x="2956560" y="114300"/>
                  </a:lnTo>
                  <a:lnTo>
                    <a:pt x="2957919" y="197739"/>
                  </a:lnTo>
                  <a:lnTo>
                    <a:pt x="2888818" y="159639"/>
                  </a:lnTo>
                  <a:lnTo>
                    <a:pt x="2868549" y="148463"/>
                  </a:lnTo>
                  <a:lnTo>
                    <a:pt x="2865755" y="147066"/>
                  </a:lnTo>
                  <a:lnTo>
                    <a:pt x="2785592" y="118999"/>
                  </a:lnTo>
                  <a:lnTo>
                    <a:pt x="2704211" y="118999"/>
                  </a:lnTo>
                  <a:lnTo>
                    <a:pt x="2702052" y="118999"/>
                  </a:lnTo>
                  <a:lnTo>
                    <a:pt x="2858135" y="173609"/>
                  </a:lnTo>
                  <a:lnTo>
                    <a:pt x="2858262" y="173062"/>
                  </a:lnTo>
                  <a:lnTo>
                    <a:pt x="2856738" y="172212"/>
                  </a:lnTo>
                  <a:lnTo>
                    <a:pt x="2861564" y="159639"/>
                  </a:lnTo>
                  <a:lnTo>
                    <a:pt x="2858262" y="173062"/>
                  </a:lnTo>
                  <a:lnTo>
                    <a:pt x="3019044" y="261747"/>
                  </a:lnTo>
                  <a:lnTo>
                    <a:pt x="3189732" y="344297"/>
                  </a:lnTo>
                  <a:lnTo>
                    <a:pt x="3192526" y="345694"/>
                  </a:lnTo>
                  <a:lnTo>
                    <a:pt x="3282823" y="369443"/>
                  </a:lnTo>
                  <a:lnTo>
                    <a:pt x="3284220" y="369443"/>
                  </a:lnTo>
                  <a:lnTo>
                    <a:pt x="3331083" y="375031"/>
                  </a:lnTo>
                  <a:lnTo>
                    <a:pt x="3332480" y="375031"/>
                  </a:lnTo>
                  <a:lnTo>
                    <a:pt x="3354832" y="376428"/>
                  </a:lnTo>
                  <a:lnTo>
                    <a:pt x="3383534" y="376428"/>
                  </a:lnTo>
                  <a:lnTo>
                    <a:pt x="3429647" y="362458"/>
                  </a:lnTo>
                  <a:lnTo>
                    <a:pt x="3840480" y="237998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/>
            <p:cNvSpPr/>
            <p:nvPr/>
          </p:nvSpPr>
          <p:spPr>
            <a:xfrm>
              <a:off x="8373618" y="3512819"/>
              <a:ext cx="41275" cy="197485"/>
            </a:xfrm>
            <a:custGeom>
              <a:avLst/>
              <a:gdLst/>
              <a:ahLst/>
              <a:cxnLst/>
              <a:rect l="l" t="t" r="r" b="b"/>
              <a:pathLst>
                <a:path w="41275" h="197485">
                  <a:moveTo>
                    <a:pt x="41148" y="112014"/>
                  </a:moveTo>
                  <a:lnTo>
                    <a:pt x="30746" y="112014"/>
                  </a:lnTo>
                  <a:lnTo>
                    <a:pt x="29718" y="0"/>
                  </a:lnTo>
                  <a:lnTo>
                    <a:pt x="11430" y="0"/>
                  </a:lnTo>
                  <a:lnTo>
                    <a:pt x="12458" y="112014"/>
                  </a:lnTo>
                  <a:lnTo>
                    <a:pt x="0" y="112014"/>
                  </a:lnTo>
                  <a:lnTo>
                    <a:pt x="20955" y="197358"/>
                  </a:lnTo>
                  <a:lnTo>
                    <a:pt x="28702" y="164592"/>
                  </a:lnTo>
                  <a:lnTo>
                    <a:pt x="31242" y="164592"/>
                  </a:lnTo>
                  <a:lnTo>
                    <a:pt x="31140" y="154292"/>
                  </a:lnTo>
                  <a:lnTo>
                    <a:pt x="41148" y="1120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/>
            <p:cNvSpPr/>
            <p:nvPr/>
          </p:nvSpPr>
          <p:spPr>
            <a:xfrm>
              <a:off x="8373617" y="3624834"/>
              <a:ext cx="41275" cy="85725"/>
            </a:xfrm>
            <a:custGeom>
              <a:avLst/>
              <a:gdLst/>
              <a:ahLst/>
              <a:cxnLst/>
              <a:rect l="l" t="t" r="r" b="b"/>
              <a:pathLst>
                <a:path w="41275" h="85725">
                  <a:moveTo>
                    <a:pt x="41148" y="0"/>
                  </a:moveTo>
                  <a:lnTo>
                    <a:pt x="20954" y="85344"/>
                  </a:lnTo>
                  <a:lnTo>
                    <a:pt x="0" y="0"/>
                  </a:lnTo>
                  <a:lnTo>
                    <a:pt x="41148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2"/>
          <p:cNvSpPr txBox="1"/>
          <p:nvPr/>
        </p:nvSpPr>
        <p:spPr>
          <a:xfrm>
            <a:off x="6631812" y="2692095"/>
            <a:ext cx="7753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rlito"/>
                <a:cs typeface="Carlito"/>
              </a:rPr>
              <a:t>Ca</a:t>
            </a:r>
            <a:r>
              <a:rPr sz="1100" b="1" dirty="0">
                <a:latin typeface="Carlito"/>
                <a:cs typeface="Carlito"/>
              </a:rPr>
              <a:t>t</a:t>
            </a:r>
            <a:r>
              <a:rPr sz="1100" b="1" spc="-10" dirty="0">
                <a:latin typeface="Carlito"/>
                <a:cs typeface="Carlito"/>
              </a:rPr>
              <a:t>a</a:t>
            </a:r>
            <a:r>
              <a:rPr sz="1100" b="1" dirty="0">
                <a:latin typeface="Carlito"/>
                <a:cs typeface="Carlito"/>
              </a:rPr>
              <a:t>lyst</a:t>
            </a:r>
            <a:endParaRPr sz="1100" dirty="0">
              <a:latin typeface="Carlito"/>
              <a:cs typeface="Carlito"/>
            </a:endParaRPr>
          </a:p>
          <a:p>
            <a:pPr marL="2540">
              <a:lnSpc>
                <a:spcPct val="100000"/>
              </a:lnSpc>
            </a:pPr>
            <a:r>
              <a:rPr sz="1100" b="1" spc="-10" dirty="0">
                <a:latin typeface="Carlito"/>
                <a:cs typeface="Carlito"/>
              </a:rPr>
              <a:t>S</a:t>
            </a:r>
            <a:r>
              <a:rPr sz="1100" b="1" spc="-5" dirty="0">
                <a:latin typeface="Carlito"/>
                <a:cs typeface="Carlito"/>
              </a:rPr>
              <a:t>upp</a:t>
            </a:r>
            <a:r>
              <a:rPr sz="1100" b="1" spc="-10" dirty="0">
                <a:latin typeface="Carlito"/>
                <a:cs typeface="Carlito"/>
              </a:rPr>
              <a:t>o</a:t>
            </a:r>
            <a:r>
              <a:rPr sz="1100" b="1" dirty="0">
                <a:latin typeface="Carlito"/>
                <a:cs typeface="Carlito"/>
              </a:rPr>
              <a:t>rt</a:t>
            </a:r>
            <a:endParaRPr sz="1100" dirty="0">
              <a:latin typeface="Carlito"/>
              <a:cs typeface="Carlito"/>
            </a:endParaRPr>
          </a:p>
        </p:txBody>
      </p:sp>
      <p:grpSp>
        <p:nvGrpSpPr>
          <p:cNvPr id="47" name="object 43"/>
          <p:cNvGrpSpPr/>
          <p:nvPr/>
        </p:nvGrpSpPr>
        <p:grpSpPr>
          <a:xfrm>
            <a:off x="4995671" y="3063240"/>
            <a:ext cx="3797935" cy="710565"/>
            <a:chOff x="6489191" y="3512820"/>
            <a:chExt cx="3797935" cy="710565"/>
          </a:xfrm>
        </p:grpSpPr>
        <p:sp>
          <p:nvSpPr>
            <p:cNvPr id="48" name="object 44"/>
            <p:cNvSpPr/>
            <p:nvPr/>
          </p:nvSpPr>
          <p:spPr>
            <a:xfrm>
              <a:off x="8170925" y="3708654"/>
              <a:ext cx="497205" cy="500380"/>
            </a:xfrm>
            <a:custGeom>
              <a:avLst/>
              <a:gdLst/>
              <a:ahLst/>
              <a:cxnLst/>
              <a:rect l="l" t="t" r="r" b="b"/>
              <a:pathLst>
                <a:path w="497204" h="500379">
                  <a:moveTo>
                    <a:pt x="248412" y="0"/>
                  </a:moveTo>
                  <a:lnTo>
                    <a:pt x="203768" y="4026"/>
                  </a:lnTo>
                  <a:lnTo>
                    <a:pt x="161746" y="15635"/>
                  </a:lnTo>
                  <a:lnTo>
                    <a:pt x="123048" y="34120"/>
                  </a:lnTo>
                  <a:lnTo>
                    <a:pt x="88377" y="58777"/>
                  </a:lnTo>
                  <a:lnTo>
                    <a:pt x="58434" y="88900"/>
                  </a:lnTo>
                  <a:lnTo>
                    <a:pt x="33923" y="123782"/>
                  </a:lnTo>
                  <a:lnTo>
                    <a:pt x="15545" y="162719"/>
                  </a:lnTo>
                  <a:lnTo>
                    <a:pt x="4003" y="205006"/>
                  </a:lnTo>
                  <a:lnTo>
                    <a:pt x="0" y="249936"/>
                  </a:lnTo>
                  <a:lnTo>
                    <a:pt x="4003" y="294865"/>
                  </a:lnTo>
                  <a:lnTo>
                    <a:pt x="15545" y="337152"/>
                  </a:lnTo>
                  <a:lnTo>
                    <a:pt x="33923" y="376089"/>
                  </a:lnTo>
                  <a:lnTo>
                    <a:pt x="58434" y="410972"/>
                  </a:lnTo>
                  <a:lnTo>
                    <a:pt x="88377" y="441094"/>
                  </a:lnTo>
                  <a:lnTo>
                    <a:pt x="123048" y="465751"/>
                  </a:lnTo>
                  <a:lnTo>
                    <a:pt x="161746" y="484236"/>
                  </a:lnTo>
                  <a:lnTo>
                    <a:pt x="203768" y="495845"/>
                  </a:lnTo>
                  <a:lnTo>
                    <a:pt x="248412" y="499872"/>
                  </a:lnTo>
                  <a:lnTo>
                    <a:pt x="293055" y="495845"/>
                  </a:lnTo>
                  <a:lnTo>
                    <a:pt x="335077" y="484236"/>
                  </a:lnTo>
                  <a:lnTo>
                    <a:pt x="373775" y="465751"/>
                  </a:lnTo>
                  <a:lnTo>
                    <a:pt x="408446" y="441094"/>
                  </a:lnTo>
                  <a:lnTo>
                    <a:pt x="438389" y="410972"/>
                  </a:lnTo>
                  <a:lnTo>
                    <a:pt x="462900" y="376089"/>
                  </a:lnTo>
                  <a:lnTo>
                    <a:pt x="481278" y="337152"/>
                  </a:lnTo>
                  <a:lnTo>
                    <a:pt x="492820" y="294865"/>
                  </a:lnTo>
                  <a:lnTo>
                    <a:pt x="496824" y="249936"/>
                  </a:lnTo>
                  <a:lnTo>
                    <a:pt x="492820" y="205006"/>
                  </a:lnTo>
                  <a:lnTo>
                    <a:pt x="481278" y="162719"/>
                  </a:lnTo>
                  <a:lnTo>
                    <a:pt x="462900" y="123782"/>
                  </a:lnTo>
                  <a:lnTo>
                    <a:pt x="438389" y="88900"/>
                  </a:lnTo>
                  <a:lnTo>
                    <a:pt x="408446" y="58777"/>
                  </a:lnTo>
                  <a:lnTo>
                    <a:pt x="373775" y="34120"/>
                  </a:lnTo>
                  <a:lnTo>
                    <a:pt x="335077" y="15635"/>
                  </a:lnTo>
                  <a:lnTo>
                    <a:pt x="293055" y="4026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/>
            <p:cNvSpPr/>
            <p:nvPr/>
          </p:nvSpPr>
          <p:spPr>
            <a:xfrm>
              <a:off x="8170925" y="3708654"/>
              <a:ext cx="497205" cy="500380"/>
            </a:xfrm>
            <a:custGeom>
              <a:avLst/>
              <a:gdLst/>
              <a:ahLst/>
              <a:cxnLst/>
              <a:rect l="l" t="t" r="r" b="b"/>
              <a:pathLst>
                <a:path w="497204" h="500379">
                  <a:moveTo>
                    <a:pt x="0" y="249936"/>
                  </a:moveTo>
                  <a:lnTo>
                    <a:pt x="4003" y="205006"/>
                  </a:lnTo>
                  <a:lnTo>
                    <a:pt x="15545" y="162719"/>
                  </a:lnTo>
                  <a:lnTo>
                    <a:pt x="33923" y="123782"/>
                  </a:lnTo>
                  <a:lnTo>
                    <a:pt x="58434" y="88900"/>
                  </a:lnTo>
                  <a:lnTo>
                    <a:pt x="88377" y="58777"/>
                  </a:lnTo>
                  <a:lnTo>
                    <a:pt x="123048" y="34120"/>
                  </a:lnTo>
                  <a:lnTo>
                    <a:pt x="161746" y="15635"/>
                  </a:lnTo>
                  <a:lnTo>
                    <a:pt x="203768" y="4026"/>
                  </a:lnTo>
                  <a:lnTo>
                    <a:pt x="248412" y="0"/>
                  </a:lnTo>
                  <a:lnTo>
                    <a:pt x="293055" y="4026"/>
                  </a:lnTo>
                  <a:lnTo>
                    <a:pt x="335077" y="15635"/>
                  </a:lnTo>
                  <a:lnTo>
                    <a:pt x="373775" y="34120"/>
                  </a:lnTo>
                  <a:lnTo>
                    <a:pt x="408446" y="58777"/>
                  </a:lnTo>
                  <a:lnTo>
                    <a:pt x="438389" y="88900"/>
                  </a:lnTo>
                  <a:lnTo>
                    <a:pt x="462900" y="123782"/>
                  </a:lnTo>
                  <a:lnTo>
                    <a:pt x="481278" y="162719"/>
                  </a:lnTo>
                  <a:lnTo>
                    <a:pt x="492820" y="205006"/>
                  </a:lnTo>
                  <a:lnTo>
                    <a:pt x="496824" y="249936"/>
                  </a:lnTo>
                  <a:lnTo>
                    <a:pt x="492820" y="294865"/>
                  </a:lnTo>
                  <a:lnTo>
                    <a:pt x="481278" y="337152"/>
                  </a:lnTo>
                  <a:lnTo>
                    <a:pt x="462900" y="376089"/>
                  </a:lnTo>
                  <a:lnTo>
                    <a:pt x="438389" y="410972"/>
                  </a:lnTo>
                  <a:lnTo>
                    <a:pt x="408446" y="441094"/>
                  </a:lnTo>
                  <a:lnTo>
                    <a:pt x="373775" y="465751"/>
                  </a:lnTo>
                  <a:lnTo>
                    <a:pt x="335077" y="484236"/>
                  </a:lnTo>
                  <a:lnTo>
                    <a:pt x="293055" y="495845"/>
                  </a:lnTo>
                  <a:lnTo>
                    <a:pt x="248412" y="499872"/>
                  </a:lnTo>
                  <a:lnTo>
                    <a:pt x="203768" y="495845"/>
                  </a:lnTo>
                  <a:lnTo>
                    <a:pt x="161746" y="484236"/>
                  </a:lnTo>
                  <a:lnTo>
                    <a:pt x="123048" y="465751"/>
                  </a:lnTo>
                  <a:lnTo>
                    <a:pt x="88377" y="441094"/>
                  </a:lnTo>
                  <a:lnTo>
                    <a:pt x="58434" y="410972"/>
                  </a:lnTo>
                  <a:lnTo>
                    <a:pt x="33923" y="376089"/>
                  </a:lnTo>
                  <a:lnTo>
                    <a:pt x="15545" y="337152"/>
                  </a:lnTo>
                  <a:lnTo>
                    <a:pt x="4003" y="294865"/>
                  </a:lnTo>
                  <a:lnTo>
                    <a:pt x="0" y="24993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/>
            <p:cNvSpPr/>
            <p:nvPr/>
          </p:nvSpPr>
          <p:spPr>
            <a:xfrm>
              <a:off x="6489192" y="3631691"/>
              <a:ext cx="3797935" cy="591820"/>
            </a:xfrm>
            <a:custGeom>
              <a:avLst/>
              <a:gdLst/>
              <a:ahLst/>
              <a:cxnLst/>
              <a:rect l="l" t="t" r="r" b="b"/>
              <a:pathLst>
                <a:path w="3797934" h="591820">
                  <a:moveTo>
                    <a:pt x="830580" y="138684"/>
                  </a:moveTo>
                  <a:lnTo>
                    <a:pt x="829056" y="53340"/>
                  </a:lnTo>
                  <a:lnTo>
                    <a:pt x="800100" y="53340"/>
                  </a:lnTo>
                  <a:lnTo>
                    <a:pt x="801624" y="138684"/>
                  </a:lnTo>
                  <a:lnTo>
                    <a:pt x="830580" y="138684"/>
                  </a:lnTo>
                  <a:close/>
                </a:path>
                <a:path w="3797934" h="591820">
                  <a:moveTo>
                    <a:pt x="1021537" y="481711"/>
                  </a:moveTo>
                  <a:lnTo>
                    <a:pt x="958481" y="467868"/>
                  </a:lnTo>
                  <a:lnTo>
                    <a:pt x="901192" y="455295"/>
                  </a:lnTo>
                  <a:lnTo>
                    <a:pt x="813803" y="438619"/>
                  </a:lnTo>
                  <a:lnTo>
                    <a:pt x="812419" y="353568"/>
                  </a:lnTo>
                  <a:lnTo>
                    <a:pt x="784860" y="353568"/>
                  </a:lnTo>
                  <a:lnTo>
                    <a:pt x="786155" y="433349"/>
                  </a:lnTo>
                  <a:lnTo>
                    <a:pt x="615061" y="400685"/>
                  </a:lnTo>
                  <a:lnTo>
                    <a:pt x="613664" y="399288"/>
                  </a:lnTo>
                  <a:lnTo>
                    <a:pt x="574446" y="394970"/>
                  </a:lnTo>
                  <a:lnTo>
                    <a:pt x="485648" y="385191"/>
                  </a:lnTo>
                  <a:lnTo>
                    <a:pt x="428244" y="381000"/>
                  </a:lnTo>
                  <a:lnTo>
                    <a:pt x="375793" y="381000"/>
                  </a:lnTo>
                  <a:lnTo>
                    <a:pt x="372999" y="382397"/>
                  </a:lnTo>
                  <a:lnTo>
                    <a:pt x="18288" y="467868"/>
                  </a:lnTo>
                  <a:lnTo>
                    <a:pt x="23228" y="494538"/>
                  </a:lnTo>
                  <a:lnTo>
                    <a:pt x="377952" y="409067"/>
                  </a:lnTo>
                  <a:lnTo>
                    <a:pt x="375793" y="409067"/>
                  </a:lnTo>
                  <a:lnTo>
                    <a:pt x="375793" y="394970"/>
                  </a:lnTo>
                  <a:lnTo>
                    <a:pt x="377952" y="409067"/>
                  </a:lnTo>
                  <a:lnTo>
                    <a:pt x="426847" y="409067"/>
                  </a:lnTo>
                  <a:lnTo>
                    <a:pt x="482854" y="413169"/>
                  </a:lnTo>
                  <a:lnTo>
                    <a:pt x="484251" y="399288"/>
                  </a:lnTo>
                  <a:lnTo>
                    <a:pt x="484251" y="413258"/>
                  </a:lnTo>
                  <a:lnTo>
                    <a:pt x="482854" y="413169"/>
                  </a:lnTo>
                  <a:lnTo>
                    <a:pt x="610870" y="427228"/>
                  </a:lnTo>
                  <a:lnTo>
                    <a:pt x="895654" y="481711"/>
                  </a:lnTo>
                  <a:lnTo>
                    <a:pt x="898398" y="467868"/>
                  </a:lnTo>
                  <a:lnTo>
                    <a:pt x="897013" y="481711"/>
                  </a:lnTo>
                  <a:lnTo>
                    <a:pt x="1021537" y="481711"/>
                  </a:lnTo>
                  <a:close/>
                </a:path>
                <a:path w="3797934" h="591820">
                  <a:moveTo>
                    <a:pt x="1754124" y="289052"/>
                  </a:moveTo>
                  <a:lnTo>
                    <a:pt x="1088047" y="177165"/>
                  </a:lnTo>
                  <a:lnTo>
                    <a:pt x="1013206" y="164592"/>
                  </a:lnTo>
                  <a:lnTo>
                    <a:pt x="1011809" y="163195"/>
                  </a:lnTo>
                  <a:lnTo>
                    <a:pt x="346036" y="107188"/>
                  </a:lnTo>
                  <a:lnTo>
                    <a:pt x="177038" y="93218"/>
                  </a:lnTo>
                  <a:lnTo>
                    <a:pt x="176974" y="93814"/>
                  </a:lnTo>
                  <a:lnTo>
                    <a:pt x="179832" y="94615"/>
                  </a:lnTo>
                  <a:lnTo>
                    <a:pt x="175641" y="107188"/>
                  </a:lnTo>
                  <a:lnTo>
                    <a:pt x="176974" y="93814"/>
                  </a:lnTo>
                  <a:lnTo>
                    <a:pt x="135559" y="82143"/>
                  </a:lnTo>
                  <a:lnTo>
                    <a:pt x="134239" y="0"/>
                  </a:lnTo>
                  <a:lnTo>
                    <a:pt x="108204" y="0"/>
                  </a:lnTo>
                  <a:lnTo>
                    <a:pt x="109397" y="74777"/>
                  </a:lnTo>
                  <a:lnTo>
                    <a:pt x="6350" y="45720"/>
                  </a:lnTo>
                  <a:lnTo>
                    <a:pt x="0" y="72263"/>
                  </a:lnTo>
                  <a:lnTo>
                    <a:pt x="173482" y="121285"/>
                  </a:lnTo>
                  <a:lnTo>
                    <a:pt x="174244" y="121285"/>
                  </a:lnTo>
                  <a:lnTo>
                    <a:pt x="1009650" y="191135"/>
                  </a:lnTo>
                  <a:lnTo>
                    <a:pt x="1749933" y="316992"/>
                  </a:lnTo>
                  <a:lnTo>
                    <a:pt x="1754124" y="289052"/>
                  </a:lnTo>
                  <a:close/>
                </a:path>
                <a:path w="3797934" h="591820">
                  <a:moveTo>
                    <a:pt x="1761744" y="480568"/>
                  </a:moveTo>
                  <a:lnTo>
                    <a:pt x="1749171" y="455295"/>
                  </a:lnTo>
                  <a:lnTo>
                    <a:pt x="1632331" y="519811"/>
                  </a:lnTo>
                  <a:lnTo>
                    <a:pt x="1632496" y="520204"/>
                  </a:lnTo>
                  <a:lnTo>
                    <a:pt x="1633728" y="519811"/>
                  </a:lnTo>
                  <a:lnTo>
                    <a:pt x="1637919" y="532384"/>
                  </a:lnTo>
                  <a:lnTo>
                    <a:pt x="1632496" y="520204"/>
                  </a:lnTo>
                  <a:lnTo>
                    <a:pt x="1519732" y="555383"/>
                  </a:lnTo>
                  <a:lnTo>
                    <a:pt x="1521079" y="568833"/>
                  </a:lnTo>
                  <a:lnTo>
                    <a:pt x="1516888" y="556260"/>
                  </a:lnTo>
                  <a:lnTo>
                    <a:pt x="1519732" y="555383"/>
                  </a:lnTo>
                  <a:lnTo>
                    <a:pt x="1519682" y="554863"/>
                  </a:lnTo>
                  <a:lnTo>
                    <a:pt x="1487385" y="558901"/>
                  </a:lnTo>
                  <a:lnTo>
                    <a:pt x="1486027" y="473964"/>
                  </a:lnTo>
                  <a:lnTo>
                    <a:pt x="1459992" y="473964"/>
                  </a:lnTo>
                  <a:lnTo>
                    <a:pt x="1461389" y="560832"/>
                  </a:lnTo>
                  <a:lnTo>
                    <a:pt x="1471828" y="560832"/>
                  </a:lnTo>
                  <a:lnTo>
                    <a:pt x="1452499" y="563245"/>
                  </a:lnTo>
                  <a:lnTo>
                    <a:pt x="1453896" y="563245"/>
                  </a:lnTo>
                  <a:lnTo>
                    <a:pt x="1453896" y="577342"/>
                  </a:lnTo>
                  <a:lnTo>
                    <a:pt x="1452499" y="563245"/>
                  </a:lnTo>
                  <a:lnTo>
                    <a:pt x="1421003" y="563245"/>
                  </a:lnTo>
                  <a:lnTo>
                    <a:pt x="1420368" y="577342"/>
                  </a:lnTo>
                  <a:lnTo>
                    <a:pt x="1420368" y="574548"/>
                  </a:lnTo>
                  <a:lnTo>
                    <a:pt x="1420368" y="563245"/>
                  </a:lnTo>
                  <a:lnTo>
                    <a:pt x="1421003" y="563245"/>
                  </a:lnTo>
                  <a:lnTo>
                    <a:pt x="1385316" y="560451"/>
                  </a:lnTo>
                  <a:lnTo>
                    <a:pt x="1385201" y="561530"/>
                  </a:lnTo>
                  <a:lnTo>
                    <a:pt x="1386713" y="561848"/>
                  </a:lnTo>
                  <a:lnTo>
                    <a:pt x="1383919" y="574548"/>
                  </a:lnTo>
                  <a:lnTo>
                    <a:pt x="1385201" y="561530"/>
                  </a:lnTo>
                  <a:lnTo>
                    <a:pt x="1022705" y="481965"/>
                  </a:lnTo>
                  <a:lnTo>
                    <a:pt x="897001" y="481965"/>
                  </a:lnTo>
                  <a:lnTo>
                    <a:pt x="895604" y="481965"/>
                  </a:lnTo>
                  <a:lnTo>
                    <a:pt x="1381125" y="588518"/>
                  </a:lnTo>
                  <a:lnTo>
                    <a:pt x="1383919" y="588518"/>
                  </a:lnTo>
                  <a:lnTo>
                    <a:pt x="1420368" y="591312"/>
                  </a:lnTo>
                  <a:lnTo>
                    <a:pt x="1455293" y="591312"/>
                  </a:lnTo>
                  <a:lnTo>
                    <a:pt x="1522476" y="582930"/>
                  </a:lnTo>
                  <a:lnTo>
                    <a:pt x="1524635" y="582930"/>
                  </a:lnTo>
                  <a:lnTo>
                    <a:pt x="1542643" y="577342"/>
                  </a:lnTo>
                  <a:lnTo>
                    <a:pt x="1570062" y="568833"/>
                  </a:lnTo>
                  <a:lnTo>
                    <a:pt x="1642110" y="546481"/>
                  </a:lnTo>
                  <a:lnTo>
                    <a:pt x="1644269" y="545084"/>
                  </a:lnTo>
                  <a:lnTo>
                    <a:pt x="1667383" y="532384"/>
                  </a:lnTo>
                  <a:lnTo>
                    <a:pt x="1690281" y="519811"/>
                  </a:lnTo>
                  <a:lnTo>
                    <a:pt x="1761744" y="480568"/>
                  </a:lnTo>
                  <a:close/>
                </a:path>
                <a:path w="3797934" h="591820">
                  <a:moveTo>
                    <a:pt x="2481072" y="118872"/>
                  </a:moveTo>
                  <a:lnTo>
                    <a:pt x="2479675" y="32004"/>
                  </a:lnTo>
                  <a:lnTo>
                    <a:pt x="2453640" y="32004"/>
                  </a:lnTo>
                  <a:lnTo>
                    <a:pt x="2455037" y="118872"/>
                  </a:lnTo>
                  <a:lnTo>
                    <a:pt x="2481072" y="118872"/>
                  </a:lnTo>
                  <a:close/>
                </a:path>
                <a:path w="3797934" h="591820">
                  <a:moveTo>
                    <a:pt x="2985516" y="199644"/>
                  </a:moveTo>
                  <a:lnTo>
                    <a:pt x="2984119" y="114300"/>
                  </a:lnTo>
                  <a:lnTo>
                    <a:pt x="2956560" y="114300"/>
                  </a:lnTo>
                  <a:lnTo>
                    <a:pt x="2957957" y="199644"/>
                  </a:lnTo>
                  <a:lnTo>
                    <a:pt x="2985516" y="199644"/>
                  </a:lnTo>
                  <a:close/>
                </a:path>
                <a:path w="3797934" h="591820">
                  <a:moveTo>
                    <a:pt x="3383280" y="353568"/>
                  </a:moveTo>
                  <a:lnTo>
                    <a:pt x="3381883" y="268224"/>
                  </a:lnTo>
                  <a:lnTo>
                    <a:pt x="3355848" y="268224"/>
                  </a:lnTo>
                  <a:lnTo>
                    <a:pt x="3357245" y="353568"/>
                  </a:lnTo>
                  <a:lnTo>
                    <a:pt x="3383280" y="353568"/>
                  </a:lnTo>
                  <a:close/>
                </a:path>
                <a:path w="3797934" h="591820">
                  <a:moveTo>
                    <a:pt x="3797808" y="228600"/>
                  </a:moveTo>
                  <a:lnTo>
                    <a:pt x="3796411" y="143256"/>
                  </a:lnTo>
                  <a:lnTo>
                    <a:pt x="3768852" y="143256"/>
                  </a:lnTo>
                  <a:lnTo>
                    <a:pt x="3770249" y="228600"/>
                  </a:lnTo>
                  <a:lnTo>
                    <a:pt x="3797808" y="22860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8373618" y="3512819"/>
              <a:ext cx="41275" cy="197485"/>
            </a:xfrm>
            <a:custGeom>
              <a:avLst/>
              <a:gdLst/>
              <a:ahLst/>
              <a:cxnLst/>
              <a:rect l="l" t="t" r="r" b="b"/>
              <a:pathLst>
                <a:path w="41275" h="197485">
                  <a:moveTo>
                    <a:pt x="41148" y="112014"/>
                  </a:moveTo>
                  <a:lnTo>
                    <a:pt x="30746" y="112014"/>
                  </a:lnTo>
                  <a:lnTo>
                    <a:pt x="29718" y="0"/>
                  </a:lnTo>
                  <a:lnTo>
                    <a:pt x="11430" y="0"/>
                  </a:lnTo>
                  <a:lnTo>
                    <a:pt x="12458" y="112014"/>
                  </a:lnTo>
                  <a:lnTo>
                    <a:pt x="0" y="112014"/>
                  </a:lnTo>
                  <a:lnTo>
                    <a:pt x="20955" y="197358"/>
                  </a:lnTo>
                  <a:lnTo>
                    <a:pt x="28702" y="164592"/>
                  </a:lnTo>
                  <a:lnTo>
                    <a:pt x="31242" y="164592"/>
                  </a:lnTo>
                  <a:lnTo>
                    <a:pt x="31140" y="154292"/>
                  </a:lnTo>
                  <a:lnTo>
                    <a:pt x="41148" y="1120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/>
            <p:cNvSpPr/>
            <p:nvPr/>
          </p:nvSpPr>
          <p:spPr>
            <a:xfrm>
              <a:off x="8373617" y="3624834"/>
              <a:ext cx="41275" cy="85725"/>
            </a:xfrm>
            <a:custGeom>
              <a:avLst/>
              <a:gdLst/>
              <a:ahLst/>
              <a:cxnLst/>
              <a:rect l="l" t="t" r="r" b="b"/>
              <a:pathLst>
                <a:path w="41275" h="85725">
                  <a:moveTo>
                    <a:pt x="41148" y="0"/>
                  </a:moveTo>
                  <a:lnTo>
                    <a:pt x="20954" y="85344"/>
                  </a:lnTo>
                  <a:lnTo>
                    <a:pt x="0" y="0"/>
                  </a:lnTo>
                  <a:lnTo>
                    <a:pt x="41148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49"/>
          <p:cNvSpPr txBox="1"/>
          <p:nvPr/>
        </p:nvSpPr>
        <p:spPr>
          <a:xfrm>
            <a:off x="6993636" y="3344672"/>
            <a:ext cx="97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9FF"/>
                </a:solidFill>
                <a:latin typeface="Carlito"/>
                <a:cs typeface="Carlito"/>
              </a:rPr>
              <a:t>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4" name="object 50"/>
          <p:cNvSpPr txBox="1"/>
          <p:nvPr/>
        </p:nvSpPr>
        <p:spPr>
          <a:xfrm>
            <a:off x="6771132" y="3392170"/>
            <a:ext cx="142240" cy="3257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4450" marR="5080" indent="-44450">
              <a:lnSpc>
                <a:spcPct val="78600"/>
              </a:lnSpc>
              <a:spcBef>
                <a:spcPts val="385"/>
              </a:spcBef>
            </a:pPr>
            <a:r>
              <a:rPr sz="1100" b="1" dirty="0">
                <a:solidFill>
                  <a:srgbClr val="0099FF"/>
                </a:solidFill>
                <a:latin typeface="Carlito"/>
                <a:cs typeface="Carlito"/>
              </a:rPr>
              <a:t>A  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5" name="object 51"/>
          <p:cNvSpPr txBox="1"/>
          <p:nvPr/>
        </p:nvSpPr>
        <p:spPr>
          <a:xfrm>
            <a:off x="410208" y="2759702"/>
            <a:ext cx="4446145" cy="12118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r>
              <a:rPr lang="ru-RU" sz="1800" b="1" spc="-5" dirty="0" err="1" smtClean="0">
                <a:solidFill>
                  <a:srgbClr val="344446"/>
                </a:solidFill>
                <a:latin typeface="Carlito"/>
                <a:cs typeface="Carlito"/>
              </a:rPr>
              <a:t>Металлоценовый</a:t>
            </a:r>
            <a:r>
              <a:rPr lang="ru-RU" sz="1800" b="1" spc="-5" dirty="0" smtClean="0">
                <a:solidFill>
                  <a:srgbClr val="344446"/>
                </a:solidFill>
                <a:latin typeface="Carlito"/>
                <a:cs typeface="Carlito"/>
              </a:rPr>
              <a:t> катализ</a:t>
            </a:r>
            <a:r>
              <a:rPr sz="1800" b="1" spc="-5" dirty="0" smtClean="0">
                <a:solidFill>
                  <a:srgbClr val="344446"/>
                </a:solidFill>
                <a:latin typeface="Carlito"/>
                <a:cs typeface="Carlito"/>
              </a:rPr>
              <a:t> (</a:t>
            </a:r>
            <a:r>
              <a:rPr sz="1800" b="1" spc="-5" dirty="0">
                <a:solidFill>
                  <a:srgbClr val="344446"/>
                </a:solidFill>
                <a:latin typeface="Carlito"/>
                <a:cs typeface="Carlito"/>
              </a:rPr>
              <a:t>Single-site)</a:t>
            </a:r>
            <a:endParaRPr sz="1800" dirty="0">
              <a:latin typeface="Carlito"/>
              <a:cs typeface="Carlito"/>
            </a:endParaRPr>
          </a:p>
          <a:p>
            <a:pPr marL="240665" indent="-172720">
              <a:lnSpc>
                <a:spcPct val="100000"/>
              </a:lnSpc>
              <a:spcBef>
                <a:spcPts val="475"/>
              </a:spcBef>
              <a:buClr>
                <a:srgbClr val="CC3300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lang="ru-RU" sz="1600" spc="-5" dirty="0" smtClean="0">
                <a:solidFill>
                  <a:srgbClr val="344446"/>
                </a:solidFill>
                <a:latin typeface="Carlito"/>
                <a:cs typeface="Carlito"/>
              </a:rPr>
              <a:t>Однотипность реакции на каждой частице катализатора</a:t>
            </a:r>
            <a:r>
              <a:rPr sz="1600" spc="50" dirty="0" smtClean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344446"/>
                </a:solidFill>
                <a:latin typeface="Carlito"/>
                <a:cs typeface="Carlito"/>
              </a:rPr>
              <a:t>(homogeneous)</a:t>
            </a:r>
            <a:endParaRPr sz="1600" dirty="0">
              <a:latin typeface="Carlito"/>
              <a:cs typeface="Carlito"/>
            </a:endParaRPr>
          </a:p>
          <a:p>
            <a:pPr marL="240665" indent="-172720">
              <a:lnSpc>
                <a:spcPts val="1860"/>
              </a:lnSpc>
              <a:spcBef>
                <a:spcPts val="780"/>
              </a:spcBef>
              <a:buClr>
                <a:srgbClr val="CC3300"/>
              </a:buClr>
              <a:buSzPct val="118750"/>
              <a:buFont typeface="Wingdings"/>
              <a:buChar char=""/>
              <a:tabLst>
                <a:tab pos="241300" algn="l"/>
              </a:tabLst>
            </a:pPr>
            <a:r>
              <a:rPr lang="ru-RU" sz="1600" spc="-10" dirty="0" smtClean="0">
                <a:solidFill>
                  <a:srgbClr val="344446"/>
                </a:solidFill>
                <a:latin typeface="Carlito"/>
                <a:cs typeface="Carlito"/>
              </a:rPr>
              <a:t>Узкое ММР и распределение </a:t>
            </a:r>
            <a:r>
              <a:rPr lang="ru-RU" sz="1600" spc="-10" dirty="0" err="1" smtClean="0">
                <a:solidFill>
                  <a:srgbClr val="344446"/>
                </a:solidFill>
                <a:latin typeface="Carlito"/>
                <a:cs typeface="Carlito"/>
              </a:rPr>
              <a:t>сомономера</a:t>
            </a:r>
            <a:endParaRPr sz="1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5550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азов ВМС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4" name="object 4"/>
          <p:cNvSpPr/>
          <p:nvPr/>
        </p:nvSpPr>
        <p:spPr>
          <a:xfrm>
            <a:off x="5091703" y="196103"/>
            <a:ext cx="3546177" cy="209930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 txBox="1"/>
          <p:nvPr/>
        </p:nvSpPr>
        <p:spPr>
          <a:xfrm>
            <a:off x="364757" y="684196"/>
            <a:ext cx="4148628" cy="42851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2425" marR="3810" lvl="0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200" dirty="0" err="1" smtClean="0"/>
              <a:t>Металлоценовые</a:t>
            </a:r>
            <a:r>
              <a:rPr lang="ru-RU" sz="1200" dirty="0" smtClean="0"/>
              <a:t> </a:t>
            </a:r>
            <a:r>
              <a:rPr lang="ru-RU" sz="1200" dirty="0"/>
              <a:t>катализаторы дают более узкое ММР</a:t>
            </a:r>
            <a:r>
              <a:rPr lang="ru-RU" sz="1200" dirty="0" smtClean="0"/>
              <a:t>.</a:t>
            </a:r>
          </a:p>
          <a:p>
            <a:pPr marL="352425" marR="3810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200" dirty="0"/>
              <a:t>У </a:t>
            </a:r>
            <a:r>
              <a:rPr lang="en-US" sz="1200" dirty="0" err="1"/>
              <a:t>mPE</a:t>
            </a:r>
            <a:r>
              <a:rPr lang="ru-RU" sz="1200" dirty="0"/>
              <a:t> меньше % низкомолекулярных фракций (</a:t>
            </a:r>
            <a:r>
              <a:rPr lang="ru-RU" sz="1200" dirty="0" err="1"/>
              <a:t>органолептика</a:t>
            </a:r>
            <a:r>
              <a:rPr lang="ru-RU" sz="1200" dirty="0"/>
              <a:t>, дым, загрязнения</a:t>
            </a:r>
            <a:r>
              <a:rPr lang="ru-RU" sz="1200" dirty="0" smtClean="0"/>
              <a:t>)</a:t>
            </a:r>
            <a:endParaRPr lang="ru-RU" sz="1200" spc="-4" dirty="0" smtClean="0">
              <a:solidFill>
                <a:srgbClr val="003D4C"/>
              </a:solidFill>
              <a:latin typeface="Carlito"/>
              <a:cs typeface="Carlito"/>
            </a:endParaRPr>
          </a:p>
          <a:p>
            <a:pPr marL="352425" marR="3810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200" spc="-4" dirty="0" smtClean="0">
                <a:solidFill>
                  <a:srgbClr val="003D4C"/>
                </a:solidFill>
                <a:latin typeface="Carlito"/>
                <a:cs typeface="Carlito"/>
              </a:rPr>
              <a:t>Для достижения той же плотности требуется меньше </a:t>
            </a:r>
            <a:r>
              <a:rPr lang="ru-RU" sz="1200" spc="-4" dirty="0" err="1" smtClean="0">
                <a:solidFill>
                  <a:srgbClr val="003D4C"/>
                </a:solidFill>
                <a:latin typeface="Carlito"/>
                <a:cs typeface="Carlito"/>
              </a:rPr>
              <a:t>сомономера</a:t>
            </a:r>
            <a:r>
              <a:rPr lang="ru-RU" sz="1200" spc="-4" dirty="0" smtClean="0">
                <a:solidFill>
                  <a:srgbClr val="003D4C"/>
                </a:solidFill>
                <a:latin typeface="Carlito"/>
                <a:cs typeface="Carlito"/>
              </a:rPr>
              <a:t> (экономика!)</a:t>
            </a:r>
          </a:p>
          <a:p>
            <a:pPr marL="352425" marR="3810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200" dirty="0" smtClean="0">
                <a:latin typeface="Carlito"/>
                <a:cs typeface="Carlito"/>
              </a:rPr>
              <a:t>Управление молекулярной архитектурой путем независимого манипулирования ключевыми параметрами:</a:t>
            </a:r>
            <a:endParaRPr lang="en-US" sz="1200" dirty="0" smtClean="0">
              <a:latin typeface="Carlito"/>
              <a:cs typeface="Carlito"/>
            </a:endParaRPr>
          </a:p>
          <a:p>
            <a:pPr marL="352425" marR="3810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endParaRPr lang="en-US" sz="12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100" i="1" spc="-5" dirty="0">
                <a:latin typeface="Carlito"/>
                <a:cs typeface="Carlito"/>
              </a:rPr>
              <a:t>Molecular </a:t>
            </a:r>
            <a:r>
              <a:rPr lang="en-US" sz="1100" i="1" spc="-15" dirty="0">
                <a:latin typeface="Carlito"/>
                <a:cs typeface="Carlito"/>
              </a:rPr>
              <a:t>Weight </a:t>
            </a:r>
            <a:r>
              <a:rPr lang="en-US" sz="1100" i="1" spc="-10" dirty="0">
                <a:latin typeface="Carlito"/>
                <a:cs typeface="Carlito"/>
              </a:rPr>
              <a:t>Distribution</a:t>
            </a:r>
            <a:r>
              <a:rPr lang="en-US" sz="1100" i="1" spc="15" dirty="0">
                <a:latin typeface="Carlito"/>
                <a:cs typeface="Carlito"/>
              </a:rPr>
              <a:t> </a:t>
            </a:r>
            <a:r>
              <a:rPr lang="en-US" sz="1100" i="1" spc="-5" dirty="0">
                <a:latin typeface="Carlito"/>
                <a:cs typeface="Carlito"/>
              </a:rPr>
              <a:t>(MWD)</a:t>
            </a:r>
            <a:endParaRPr lang="en-US" sz="11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100" i="1" spc="-5" dirty="0" err="1">
                <a:latin typeface="Carlito"/>
                <a:cs typeface="Carlito"/>
              </a:rPr>
              <a:t>Comonomer</a:t>
            </a:r>
            <a:r>
              <a:rPr lang="en-US" sz="1100" i="1" spc="-5" dirty="0">
                <a:latin typeface="Carlito"/>
                <a:cs typeface="Carlito"/>
              </a:rPr>
              <a:t> </a:t>
            </a:r>
            <a:r>
              <a:rPr lang="en-US" sz="1100" i="1" spc="-10" dirty="0">
                <a:latin typeface="Carlito"/>
                <a:cs typeface="Carlito"/>
              </a:rPr>
              <a:t>Distribution</a:t>
            </a:r>
            <a:r>
              <a:rPr lang="en-US" sz="1100" i="1" spc="45" dirty="0">
                <a:latin typeface="Carlito"/>
                <a:cs typeface="Carlito"/>
              </a:rPr>
              <a:t> </a:t>
            </a:r>
            <a:r>
              <a:rPr lang="en-US" sz="1100" i="1" spc="-10" dirty="0">
                <a:latin typeface="Carlito"/>
                <a:cs typeface="Carlito"/>
              </a:rPr>
              <a:t>(CD)</a:t>
            </a:r>
            <a:endParaRPr lang="en-US" sz="1100" dirty="0">
              <a:latin typeface="Carlito"/>
              <a:cs typeface="Carlito"/>
            </a:endParaRPr>
          </a:p>
          <a:p>
            <a:pPr marL="299085" indent="-287020">
              <a:lnSpc>
                <a:spcPts val="207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100" i="1" spc="-5" dirty="0">
                <a:latin typeface="Carlito"/>
                <a:cs typeface="Carlito"/>
              </a:rPr>
              <a:t>Long Chain Branching</a:t>
            </a:r>
            <a:r>
              <a:rPr lang="en-US" sz="1100" i="1" spc="20" dirty="0">
                <a:latin typeface="Carlito"/>
                <a:cs typeface="Carlito"/>
              </a:rPr>
              <a:t> </a:t>
            </a:r>
            <a:r>
              <a:rPr lang="en-US" sz="1100" i="1" spc="-20" dirty="0">
                <a:latin typeface="Carlito"/>
                <a:cs typeface="Carlito"/>
              </a:rPr>
              <a:t>(LCB)</a:t>
            </a:r>
            <a:endParaRPr lang="en-US" sz="1100" dirty="0">
              <a:latin typeface="Carlito"/>
              <a:cs typeface="Carlito"/>
            </a:endParaRPr>
          </a:p>
          <a:p>
            <a:pPr marL="299085" indent="-287020">
              <a:lnSpc>
                <a:spcPts val="207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100" i="1" spc="-5" dirty="0">
                <a:latin typeface="Carlito"/>
                <a:cs typeface="Carlito"/>
              </a:rPr>
              <a:t>CD with respect </a:t>
            </a:r>
            <a:r>
              <a:rPr lang="en-US" sz="1100" i="1" spc="-15" dirty="0">
                <a:latin typeface="Carlito"/>
                <a:cs typeface="Carlito"/>
              </a:rPr>
              <a:t>to</a:t>
            </a:r>
            <a:r>
              <a:rPr lang="en-US" sz="1100" i="1" spc="25" dirty="0">
                <a:latin typeface="Carlito"/>
                <a:cs typeface="Carlito"/>
              </a:rPr>
              <a:t> </a:t>
            </a:r>
            <a:r>
              <a:rPr lang="en-US" sz="1100" i="1" dirty="0">
                <a:latin typeface="Carlito"/>
                <a:cs typeface="Carlito"/>
              </a:rPr>
              <a:t>MW</a:t>
            </a:r>
            <a:endParaRPr lang="en-US" sz="1100" dirty="0">
              <a:latin typeface="Carlito"/>
              <a:cs typeface="Carlito"/>
            </a:endParaRPr>
          </a:p>
          <a:p>
            <a:pPr marL="352425" marR="3810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endParaRPr sz="1400" dirty="0">
              <a:latin typeface="Carlito"/>
              <a:cs typeface="Carlito"/>
            </a:endParaRPr>
          </a:p>
          <a:p>
            <a:pPr marL="177165">
              <a:spcBef>
                <a:spcPts val="1373"/>
              </a:spcBef>
              <a:tabLst>
                <a:tab pos="520541" algn="l"/>
              </a:tabLst>
            </a:pPr>
            <a:endParaRPr sz="1600" dirty="0">
              <a:latin typeface="Carlito"/>
              <a:cs typeface="Carlito"/>
            </a:endParaRPr>
          </a:p>
        </p:txBody>
      </p:sp>
      <p:grpSp>
        <p:nvGrpSpPr>
          <p:cNvPr id="16" name="object 5"/>
          <p:cNvGrpSpPr/>
          <p:nvPr/>
        </p:nvGrpSpPr>
        <p:grpSpPr>
          <a:xfrm>
            <a:off x="5091703" y="2422828"/>
            <a:ext cx="3651544" cy="2093551"/>
            <a:chOff x="3561430" y="3546486"/>
            <a:chExt cx="5099685" cy="2634615"/>
          </a:xfrm>
        </p:grpSpPr>
        <p:sp>
          <p:nvSpPr>
            <p:cNvPr id="17" name="object 6"/>
            <p:cNvSpPr/>
            <p:nvPr/>
          </p:nvSpPr>
          <p:spPr>
            <a:xfrm>
              <a:off x="3561430" y="3711587"/>
              <a:ext cx="5099165" cy="2469319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7"/>
            <p:cNvSpPr/>
            <p:nvPr/>
          </p:nvSpPr>
          <p:spPr>
            <a:xfrm>
              <a:off x="3935721" y="3546486"/>
              <a:ext cx="4213071" cy="123709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6"/>
          <p:cNvGrpSpPr/>
          <p:nvPr/>
        </p:nvGrpSpPr>
        <p:grpSpPr>
          <a:xfrm>
            <a:off x="267578" y="2858946"/>
            <a:ext cx="4159279" cy="2173569"/>
            <a:chOff x="2993389" y="2085975"/>
            <a:chExt cx="6014720" cy="2902585"/>
          </a:xfrm>
        </p:grpSpPr>
        <p:sp>
          <p:nvSpPr>
            <p:cNvPr id="20" name="object 7"/>
            <p:cNvSpPr/>
            <p:nvPr/>
          </p:nvSpPr>
          <p:spPr>
            <a:xfrm>
              <a:off x="3006089" y="2098675"/>
              <a:ext cx="5989320" cy="2877185"/>
            </a:xfrm>
            <a:custGeom>
              <a:avLst/>
              <a:gdLst/>
              <a:ahLst/>
              <a:cxnLst/>
              <a:rect l="l" t="t" r="r" b="b"/>
              <a:pathLst>
                <a:path w="5989320" h="2877185">
                  <a:moveTo>
                    <a:pt x="0" y="479551"/>
                  </a:moveTo>
                  <a:lnTo>
                    <a:pt x="2475" y="430529"/>
                  </a:lnTo>
                  <a:lnTo>
                    <a:pt x="9739" y="382921"/>
                  </a:lnTo>
                  <a:lnTo>
                    <a:pt x="21553" y="336968"/>
                  </a:lnTo>
                  <a:lnTo>
                    <a:pt x="37675" y="292911"/>
                  </a:lnTo>
                  <a:lnTo>
                    <a:pt x="57864" y="250993"/>
                  </a:lnTo>
                  <a:lnTo>
                    <a:pt x="81880" y="211453"/>
                  </a:lnTo>
                  <a:lnTo>
                    <a:pt x="109482" y="174534"/>
                  </a:lnTo>
                  <a:lnTo>
                    <a:pt x="140430" y="140477"/>
                  </a:lnTo>
                  <a:lnTo>
                    <a:pt x="174482" y="109523"/>
                  </a:lnTo>
                  <a:lnTo>
                    <a:pt x="211397" y="81914"/>
                  </a:lnTo>
                  <a:lnTo>
                    <a:pt x="250936" y="57890"/>
                  </a:lnTo>
                  <a:lnTo>
                    <a:pt x="292858" y="37693"/>
                  </a:lnTo>
                  <a:lnTo>
                    <a:pt x="336920" y="21564"/>
                  </a:lnTo>
                  <a:lnTo>
                    <a:pt x="382884" y="9745"/>
                  </a:lnTo>
                  <a:lnTo>
                    <a:pt x="430508" y="2476"/>
                  </a:lnTo>
                  <a:lnTo>
                    <a:pt x="479551" y="0"/>
                  </a:lnTo>
                  <a:lnTo>
                    <a:pt x="5509641" y="0"/>
                  </a:lnTo>
                  <a:lnTo>
                    <a:pt x="5558684" y="2476"/>
                  </a:lnTo>
                  <a:lnTo>
                    <a:pt x="5606308" y="9745"/>
                  </a:lnTo>
                  <a:lnTo>
                    <a:pt x="5652272" y="21564"/>
                  </a:lnTo>
                  <a:lnTo>
                    <a:pt x="5696334" y="37693"/>
                  </a:lnTo>
                  <a:lnTo>
                    <a:pt x="5738256" y="57890"/>
                  </a:lnTo>
                  <a:lnTo>
                    <a:pt x="5777795" y="81914"/>
                  </a:lnTo>
                  <a:lnTo>
                    <a:pt x="5814710" y="109523"/>
                  </a:lnTo>
                  <a:lnTo>
                    <a:pt x="5848762" y="140477"/>
                  </a:lnTo>
                  <a:lnTo>
                    <a:pt x="5879710" y="174534"/>
                  </a:lnTo>
                  <a:lnTo>
                    <a:pt x="5907312" y="211453"/>
                  </a:lnTo>
                  <a:lnTo>
                    <a:pt x="5931328" y="250993"/>
                  </a:lnTo>
                  <a:lnTo>
                    <a:pt x="5951517" y="292911"/>
                  </a:lnTo>
                  <a:lnTo>
                    <a:pt x="5967639" y="336968"/>
                  </a:lnTo>
                  <a:lnTo>
                    <a:pt x="5979453" y="382921"/>
                  </a:lnTo>
                  <a:lnTo>
                    <a:pt x="5986717" y="430529"/>
                  </a:lnTo>
                  <a:lnTo>
                    <a:pt x="5989193" y="479551"/>
                  </a:lnTo>
                  <a:lnTo>
                    <a:pt x="5989193" y="2397633"/>
                  </a:lnTo>
                  <a:lnTo>
                    <a:pt x="5986717" y="2446676"/>
                  </a:lnTo>
                  <a:lnTo>
                    <a:pt x="5979453" y="2494300"/>
                  </a:lnTo>
                  <a:lnTo>
                    <a:pt x="5967639" y="2540264"/>
                  </a:lnTo>
                  <a:lnTo>
                    <a:pt x="5951517" y="2584326"/>
                  </a:lnTo>
                  <a:lnTo>
                    <a:pt x="5931328" y="2626248"/>
                  </a:lnTo>
                  <a:lnTo>
                    <a:pt x="5907312" y="2665787"/>
                  </a:lnTo>
                  <a:lnTo>
                    <a:pt x="5879710" y="2702702"/>
                  </a:lnTo>
                  <a:lnTo>
                    <a:pt x="5848762" y="2736754"/>
                  </a:lnTo>
                  <a:lnTo>
                    <a:pt x="5814710" y="2767702"/>
                  </a:lnTo>
                  <a:lnTo>
                    <a:pt x="5777795" y="2795304"/>
                  </a:lnTo>
                  <a:lnTo>
                    <a:pt x="5738256" y="2819320"/>
                  </a:lnTo>
                  <a:lnTo>
                    <a:pt x="5696334" y="2839509"/>
                  </a:lnTo>
                  <a:lnTo>
                    <a:pt x="5652272" y="2855631"/>
                  </a:lnTo>
                  <a:lnTo>
                    <a:pt x="5606308" y="2867445"/>
                  </a:lnTo>
                  <a:lnTo>
                    <a:pt x="5558684" y="2874709"/>
                  </a:lnTo>
                  <a:lnTo>
                    <a:pt x="5509641" y="2877185"/>
                  </a:lnTo>
                  <a:lnTo>
                    <a:pt x="479551" y="2877185"/>
                  </a:lnTo>
                  <a:lnTo>
                    <a:pt x="430508" y="2874709"/>
                  </a:lnTo>
                  <a:lnTo>
                    <a:pt x="382884" y="2867445"/>
                  </a:lnTo>
                  <a:lnTo>
                    <a:pt x="336920" y="2855631"/>
                  </a:lnTo>
                  <a:lnTo>
                    <a:pt x="292858" y="2839509"/>
                  </a:lnTo>
                  <a:lnTo>
                    <a:pt x="250936" y="2819320"/>
                  </a:lnTo>
                  <a:lnTo>
                    <a:pt x="211397" y="2795304"/>
                  </a:lnTo>
                  <a:lnTo>
                    <a:pt x="174482" y="2767702"/>
                  </a:lnTo>
                  <a:lnTo>
                    <a:pt x="140430" y="2736754"/>
                  </a:lnTo>
                  <a:lnTo>
                    <a:pt x="109482" y="2702702"/>
                  </a:lnTo>
                  <a:lnTo>
                    <a:pt x="81880" y="2665787"/>
                  </a:lnTo>
                  <a:lnTo>
                    <a:pt x="57864" y="2626248"/>
                  </a:lnTo>
                  <a:lnTo>
                    <a:pt x="37675" y="2584326"/>
                  </a:lnTo>
                  <a:lnTo>
                    <a:pt x="21553" y="2540264"/>
                  </a:lnTo>
                  <a:lnTo>
                    <a:pt x="9739" y="2494300"/>
                  </a:lnTo>
                  <a:lnTo>
                    <a:pt x="2475" y="2446676"/>
                  </a:lnTo>
                  <a:lnTo>
                    <a:pt x="0" y="2397633"/>
                  </a:lnTo>
                  <a:lnTo>
                    <a:pt x="0" y="479551"/>
                  </a:lnTo>
                  <a:close/>
                </a:path>
              </a:pathLst>
            </a:custGeom>
            <a:ln w="25399">
              <a:solidFill>
                <a:srgbClr val="00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/>
            <p:cNvSpPr/>
            <p:nvPr/>
          </p:nvSpPr>
          <p:spPr>
            <a:xfrm>
              <a:off x="3186325" y="3789717"/>
              <a:ext cx="5636422" cy="941389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38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997843" y="3058532"/>
            <a:ext cx="6146157" cy="1507105"/>
          </a:xfrm>
          <a:prstGeom prst="rect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371" y="217180"/>
            <a:ext cx="5544185" cy="672627"/>
          </a:xfrm>
        </p:spPr>
        <p:txBody>
          <a:bodyPr/>
          <a:lstStyle/>
          <a:p>
            <a:r>
              <a:rPr lang="ru-RU" dirty="0"/>
              <a:t>Немного азов </a:t>
            </a:r>
            <a:r>
              <a:rPr lang="ru-RU" dirty="0" smtClean="0"/>
              <a:t>ВМС </a:t>
            </a:r>
            <a:r>
              <a:rPr lang="en-US" dirty="0" smtClean="0"/>
              <a:t>(BOCD)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3080" y="791547"/>
            <a:ext cx="57167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BOCD Index = ( Content of SCB at the high </a:t>
            </a:r>
            <a:r>
              <a:rPr lang="en-US" sz="1050" dirty="0" smtClean="0"/>
              <a:t>molecular </a:t>
            </a:r>
            <a:r>
              <a:rPr lang="en-US" sz="1050" dirty="0"/>
              <a:t>weight side - Content of SCB at the </a:t>
            </a:r>
            <a:r>
              <a:rPr lang="en-US" sz="1050" dirty="0" smtClean="0"/>
              <a:t>low molecular </a:t>
            </a:r>
            <a:r>
              <a:rPr lang="en-US" sz="1050" dirty="0"/>
              <a:t>weight side ) / ( Content of SCB at </a:t>
            </a:r>
            <a:r>
              <a:rPr lang="en-US" sz="1050" dirty="0" smtClean="0"/>
              <a:t>the low </a:t>
            </a:r>
            <a:r>
              <a:rPr lang="en-US" sz="1050" dirty="0"/>
              <a:t>molecular weight side </a:t>
            </a:r>
            <a:r>
              <a:rPr lang="en-US" sz="1050" dirty="0" smtClean="0"/>
              <a:t>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3" y="348248"/>
            <a:ext cx="2624137" cy="155271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3" y="2491654"/>
            <a:ext cx="2606964" cy="1569410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63513" y="1937046"/>
            <a:ext cx="2624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 с узким распределением </a:t>
            </a:r>
            <a:r>
              <a:rPr lang="ru-RU" sz="1400" dirty="0" err="1" smtClean="0"/>
              <a:t>сомономера</a:t>
            </a:r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63513" y="4057939"/>
            <a:ext cx="2606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 с </a:t>
            </a:r>
            <a:r>
              <a:rPr lang="en-US" sz="1600" dirty="0" smtClean="0"/>
              <a:t>BOCD</a:t>
            </a:r>
            <a:endParaRPr lang="ru-RU" sz="16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641" y="3174282"/>
            <a:ext cx="1242785" cy="102362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302" y="3174282"/>
            <a:ext cx="1453340" cy="102362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046" y="1464174"/>
            <a:ext cx="2362436" cy="147995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922" y="1494649"/>
            <a:ext cx="2771228" cy="141900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426" y="3174282"/>
            <a:ext cx="1453340" cy="102362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766" y="3174282"/>
            <a:ext cx="1289773" cy="102362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70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1" name="Рисунок 10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104241"/>
            <a:ext cx="8426451" cy="672627"/>
          </a:xfrm>
        </p:spPr>
        <p:txBody>
          <a:bodyPr/>
          <a:lstStyle/>
          <a:p>
            <a:r>
              <a:rPr lang="ru-RU" dirty="0" smtClean="0"/>
              <a:t>Наиболее распространенные типы </a:t>
            </a:r>
            <a:r>
              <a:rPr lang="en-US" dirty="0" smtClean="0"/>
              <a:t>LLDPE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4"/>
          </p:nvPr>
        </p:nvSpPr>
        <p:spPr>
          <a:xfrm>
            <a:off x="-13906" y="1528614"/>
            <a:ext cx="3034807" cy="1210588"/>
          </a:xfrm>
        </p:spPr>
        <p:txBody>
          <a:bodyPr/>
          <a:lstStyle/>
          <a:p>
            <a:pPr marL="163830" algn="ctr">
              <a:spcBef>
                <a:spcPts val="75"/>
              </a:spcBef>
            </a:pPr>
            <a:r>
              <a:rPr lang="en-US" sz="2000" spc="-4" dirty="0">
                <a:latin typeface="Trebuchet MS"/>
                <a:cs typeface="Trebuchet MS"/>
              </a:rPr>
              <a:t>Conventional</a:t>
            </a:r>
            <a:r>
              <a:rPr lang="en-US" sz="2000" spc="-34" dirty="0">
                <a:latin typeface="Trebuchet MS"/>
                <a:cs typeface="Trebuchet MS"/>
              </a:rPr>
              <a:t> </a:t>
            </a:r>
            <a:r>
              <a:rPr lang="en-US" sz="2000" spc="-4" dirty="0" smtClean="0">
                <a:latin typeface="Trebuchet MS"/>
                <a:cs typeface="Trebuchet MS"/>
              </a:rPr>
              <a:t>Ziegler</a:t>
            </a:r>
            <a:endParaRPr lang="ru-RU" sz="2000" dirty="0" smtClean="0">
              <a:latin typeface="Trebuchet MS"/>
              <a:cs typeface="Trebuchet MS"/>
            </a:endParaRPr>
          </a:p>
          <a:p>
            <a:pPr marL="163830" algn="ctr">
              <a:spcBef>
                <a:spcPts val="75"/>
              </a:spcBef>
            </a:pPr>
            <a:r>
              <a:rPr lang="en-US" spc="-4" dirty="0" smtClean="0">
                <a:latin typeface="Trebuchet MS"/>
                <a:cs typeface="Trebuchet MS"/>
              </a:rPr>
              <a:t>Broad </a:t>
            </a:r>
            <a:r>
              <a:rPr lang="en-US" spc="-4" dirty="0">
                <a:latin typeface="Trebuchet MS"/>
                <a:cs typeface="Trebuchet MS"/>
              </a:rPr>
              <a:t>MWD  </a:t>
            </a:r>
            <a:endParaRPr lang="ru-RU" spc="-4" dirty="0" smtClean="0">
              <a:latin typeface="Trebuchet MS"/>
              <a:cs typeface="Trebuchet MS"/>
            </a:endParaRPr>
          </a:p>
          <a:p>
            <a:pPr marL="163830" algn="ctr">
              <a:spcBef>
                <a:spcPts val="75"/>
              </a:spcBef>
            </a:pPr>
            <a:r>
              <a:rPr lang="en-US" dirty="0" err="1" smtClean="0">
                <a:solidFill>
                  <a:srgbClr val="FF9933"/>
                </a:solidFill>
                <a:latin typeface="Trebuchet MS"/>
                <a:cs typeface="Trebuchet MS"/>
              </a:rPr>
              <a:t>Comonomer</a:t>
            </a:r>
            <a:r>
              <a:rPr lang="en-US" dirty="0" smtClean="0">
                <a:solidFill>
                  <a:srgbClr val="FF9933"/>
                </a:solidFill>
                <a:latin typeface="Trebuchet MS"/>
                <a:cs typeface="Trebuchet MS"/>
              </a:rPr>
              <a:t> </a:t>
            </a:r>
            <a:r>
              <a:rPr lang="en-US" spc="-4" dirty="0">
                <a:solidFill>
                  <a:srgbClr val="FF9933"/>
                </a:solidFill>
                <a:latin typeface="Trebuchet MS"/>
                <a:cs typeface="Trebuchet MS"/>
              </a:rPr>
              <a:t>decreases </a:t>
            </a:r>
            <a:r>
              <a:rPr lang="en-US" dirty="0">
                <a:solidFill>
                  <a:srgbClr val="FF9933"/>
                </a:solidFill>
                <a:latin typeface="Trebuchet MS"/>
                <a:cs typeface="Trebuchet MS"/>
              </a:rPr>
              <a:t>with</a:t>
            </a:r>
            <a:r>
              <a:rPr lang="en-US" spc="-83" dirty="0">
                <a:solidFill>
                  <a:srgbClr val="FF9933"/>
                </a:solidFill>
                <a:latin typeface="Trebuchet MS"/>
                <a:cs typeface="Trebuchet MS"/>
              </a:rPr>
              <a:t> </a:t>
            </a:r>
            <a:r>
              <a:rPr lang="en-US" spc="-4" dirty="0">
                <a:solidFill>
                  <a:srgbClr val="FF9933"/>
                </a:solidFill>
                <a:latin typeface="Trebuchet MS"/>
                <a:cs typeface="Trebuchet MS"/>
              </a:rPr>
              <a:t>Mw</a:t>
            </a:r>
            <a:endParaRPr lang="en-US" dirty="0">
              <a:latin typeface="Trebuchet MS"/>
              <a:cs typeface="Trebuchet MS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5"/>
          </p:nvPr>
        </p:nvSpPr>
        <p:spPr>
          <a:xfrm>
            <a:off x="3044190" y="1528614"/>
            <a:ext cx="3051810" cy="877163"/>
          </a:xfrm>
        </p:spPr>
        <p:txBody>
          <a:bodyPr/>
          <a:lstStyle/>
          <a:p>
            <a:pPr marL="9525" algn="ctr">
              <a:spcBef>
                <a:spcPts val="75"/>
              </a:spcBef>
            </a:pPr>
            <a:r>
              <a:rPr lang="en-US" sz="1900" spc="-4" dirty="0" smtClean="0">
                <a:latin typeface="Trebuchet MS"/>
                <a:cs typeface="Trebuchet MS"/>
              </a:rPr>
              <a:t>Conventional</a:t>
            </a:r>
            <a:r>
              <a:rPr lang="ru-RU" sz="1900" spc="-4" dirty="0" smtClean="0">
                <a:latin typeface="Trebuchet MS"/>
                <a:cs typeface="Trebuchet MS"/>
              </a:rPr>
              <a:t> </a:t>
            </a:r>
            <a:r>
              <a:rPr lang="en-US" sz="1900" spc="-4" dirty="0" err="1" smtClean="0">
                <a:latin typeface="Trebuchet MS"/>
                <a:cs typeface="Trebuchet MS"/>
              </a:rPr>
              <a:t>Metallocene</a:t>
            </a:r>
            <a:endParaRPr lang="en-US" sz="1900" dirty="0">
              <a:latin typeface="Trebuchet MS"/>
              <a:cs typeface="Trebuchet MS"/>
            </a:endParaRPr>
          </a:p>
          <a:p>
            <a:pPr marL="80963" marR="74295" indent="11113" algn="ctr"/>
            <a:r>
              <a:rPr lang="en-US" spc="-15" dirty="0">
                <a:latin typeface="Trebuchet MS"/>
                <a:cs typeface="Trebuchet MS"/>
              </a:rPr>
              <a:t>Very </a:t>
            </a:r>
            <a:r>
              <a:rPr lang="en-US" spc="-4" dirty="0">
                <a:latin typeface="Trebuchet MS"/>
                <a:cs typeface="Trebuchet MS"/>
              </a:rPr>
              <a:t>narrow </a:t>
            </a:r>
            <a:r>
              <a:rPr lang="en-US" spc="-4" dirty="0" smtClean="0">
                <a:latin typeface="Trebuchet MS"/>
                <a:cs typeface="Trebuchet MS"/>
              </a:rPr>
              <a:t>MWD</a:t>
            </a:r>
            <a:endParaRPr lang="ru-RU" spc="-4" dirty="0">
              <a:latin typeface="Trebuchet MS"/>
              <a:cs typeface="Trebuchet MS"/>
            </a:endParaRPr>
          </a:p>
          <a:p>
            <a:pPr marL="80963" marR="74295" indent="11113" algn="ctr"/>
            <a:r>
              <a:rPr lang="en-US" dirty="0" err="1" smtClean="0">
                <a:solidFill>
                  <a:srgbClr val="FF9933"/>
                </a:solidFill>
                <a:latin typeface="Trebuchet MS"/>
                <a:cs typeface="Trebuchet MS"/>
              </a:rPr>
              <a:t>Comonomer</a:t>
            </a:r>
            <a:r>
              <a:rPr lang="en-US" dirty="0" smtClean="0">
                <a:solidFill>
                  <a:srgbClr val="FF9933"/>
                </a:solidFill>
                <a:latin typeface="Trebuchet MS"/>
                <a:cs typeface="Trebuchet MS"/>
              </a:rPr>
              <a:t> </a:t>
            </a:r>
            <a:r>
              <a:rPr lang="en-US" dirty="0">
                <a:solidFill>
                  <a:srgbClr val="FF9933"/>
                </a:solidFill>
                <a:latin typeface="Trebuchet MS"/>
                <a:cs typeface="Trebuchet MS"/>
              </a:rPr>
              <a:t>evenly</a:t>
            </a:r>
            <a:r>
              <a:rPr lang="en-US" spc="-71" dirty="0">
                <a:solidFill>
                  <a:srgbClr val="FF9933"/>
                </a:solidFill>
                <a:latin typeface="Trebuchet MS"/>
                <a:cs typeface="Trebuchet MS"/>
              </a:rPr>
              <a:t> </a:t>
            </a:r>
            <a:r>
              <a:rPr lang="en-US" spc="-4" dirty="0" smtClean="0">
                <a:solidFill>
                  <a:srgbClr val="FF9933"/>
                </a:solidFill>
                <a:latin typeface="Trebuchet MS"/>
                <a:cs typeface="Trebuchet MS"/>
              </a:rPr>
              <a:t>distributed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07996"/>
          </a:xfrm>
        </p:spPr>
        <p:txBody>
          <a:bodyPr/>
          <a:lstStyle/>
          <a:p>
            <a:pPr marL="454025" indent="-361950">
              <a:spcBef>
                <a:spcPts val="75"/>
              </a:spcBef>
            </a:pPr>
            <a:r>
              <a:rPr lang="en-US" sz="2000" dirty="0" smtClean="0">
                <a:latin typeface="Trebuchet MS"/>
                <a:cs typeface="Trebuchet MS"/>
              </a:rPr>
              <a:t>High performance</a:t>
            </a:r>
            <a:endParaRPr lang="en-US" sz="2000" dirty="0">
              <a:latin typeface="Trebuchet MS"/>
              <a:cs typeface="Trebuchet MS"/>
            </a:endParaRPr>
          </a:p>
          <a:p>
            <a:pPr marL="9525" marR="3810" indent="565785"/>
            <a:r>
              <a:rPr lang="en-US" spc="-4" dirty="0">
                <a:latin typeface="Trebuchet MS"/>
                <a:cs typeface="Trebuchet MS"/>
              </a:rPr>
              <a:t>Narrow MWD  </a:t>
            </a:r>
            <a:r>
              <a:rPr lang="en-US" dirty="0" err="1">
                <a:solidFill>
                  <a:srgbClr val="FF9933"/>
                </a:solidFill>
                <a:latin typeface="Trebuchet MS"/>
                <a:cs typeface="Trebuchet MS"/>
              </a:rPr>
              <a:t>Comonomer</a:t>
            </a:r>
            <a:r>
              <a:rPr lang="en-US" dirty="0">
                <a:solidFill>
                  <a:srgbClr val="FF9933"/>
                </a:solidFill>
                <a:latin typeface="Trebuchet MS"/>
                <a:cs typeface="Trebuchet MS"/>
              </a:rPr>
              <a:t> </a:t>
            </a:r>
            <a:r>
              <a:rPr lang="en-US" spc="-4" dirty="0">
                <a:solidFill>
                  <a:srgbClr val="FF9933"/>
                </a:solidFill>
                <a:latin typeface="Trebuchet MS"/>
                <a:cs typeface="Trebuchet MS"/>
              </a:rPr>
              <a:t>increases </a:t>
            </a:r>
            <a:r>
              <a:rPr lang="en-US" dirty="0">
                <a:solidFill>
                  <a:srgbClr val="FF9933"/>
                </a:solidFill>
                <a:latin typeface="Trebuchet MS"/>
                <a:cs typeface="Trebuchet MS"/>
              </a:rPr>
              <a:t>with</a:t>
            </a:r>
            <a:r>
              <a:rPr lang="en-US" spc="-105" dirty="0">
                <a:solidFill>
                  <a:srgbClr val="FF9933"/>
                </a:solidFill>
                <a:latin typeface="Trebuchet MS"/>
                <a:cs typeface="Trebuchet MS"/>
              </a:rPr>
              <a:t> </a:t>
            </a:r>
            <a:r>
              <a:rPr lang="en-US" spc="-4" dirty="0">
                <a:solidFill>
                  <a:srgbClr val="FF9933"/>
                </a:solidFill>
                <a:latin typeface="Trebuchet MS"/>
                <a:cs typeface="Trebuchet MS"/>
              </a:rPr>
              <a:t>Mw</a:t>
            </a:r>
            <a:endParaRPr lang="en-US" dirty="0">
              <a:latin typeface="Trebuchet MS"/>
              <a:cs typeface="Trebuchet MS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object 3"/>
          <p:cNvSpPr txBox="1"/>
          <p:nvPr/>
        </p:nvSpPr>
        <p:spPr>
          <a:xfrm>
            <a:off x="1261034" y="1963960"/>
            <a:ext cx="198548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3830">
              <a:spcBef>
                <a:spcPts val="75"/>
              </a:spcBef>
            </a:pPr>
            <a:endParaRPr sz="1050" dirty="0">
              <a:latin typeface="Trebuchet MS"/>
              <a:cs typeface="Trebuchet MS"/>
            </a:endParaRPr>
          </a:p>
        </p:txBody>
      </p:sp>
      <p:grpSp>
        <p:nvGrpSpPr>
          <p:cNvPr id="41" name="object 4"/>
          <p:cNvGrpSpPr/>
          <p:nvPr/>
        </p:nvGrpSpPr>
        <p:grpSpPr>
          <a:xfrm>
            <a:off x="593598" y="2477690"/>
            <a:ext cx="2016919" cy="2032635"/>
            <a:chOff x="152400" y="3593858"/>
            <a:chExt cx="2689225" cy="2710180"/>
          </a:xfrm>
        </p:grpSpPr>
        <p:sp>
          <p:nvSpPr>
            <p:cNvPr id="42" name="object 5"/>
            <p:cNvSpPr/>
            <p:nvPr/>
          </p:nvSpPr>
          <p:spPr>
            <a:xfrm>
              <a:off x="152400" y="3593858"/>
              <a:ext cx="2689225" cy="2710180"/>
            </a:xfrm>
            <a:custGeom>
              <a:avLst/>
              <a:gdLst/>
              <a:ahLst/>
              <a:cxnLst/>
              <a:rect l="l" t="t" r="r" b="b"/>
              <a:pathLst>
                <a:path w="2689225" h="2710179">
                  <a:moveTo>
                    <a:pt x="2689225" y="0"/>
                  </a:moveTo>
                  <a:lnTo>
                    <a:pt x="0" y="0"/>
                  </a:lnTo>
                  <a:lnTo>
                    <a:pt x="0" y="2709926"/>
                  </a:lnTo>
                  <a:lnTo>
                    <a:pt x="2689225" y="2709926"/>
                  </a:lnTo>
                  <a:lnTo>
                    <a:pt x="2689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43" name="object 6"/>
            <p:cNvSpPr/>
            <p:nvPr/>
          </p:nvSpPr>
          <p:spPr>
            <a:xfrm>
              <a:off x="246062" y="3724033"/>
              <a:ext cx="2498725" cy="2474976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44" name="object 7"/>
            <p:cNvSpPr/>
            <p:nvPr/>
          </p:nvSpPr>
          <p:spPr>
            <a:xfrm>
              <a:off x="246062" y="3724147"/>
              <a:ext cx="2512060" cy="2481580"/>
            </a:xfrm>
            <a:custGeom>
              <a:avLst/>
              <a:gdLst/>
              <a:ahLst/>
              <a:cxnLst/>
              <a:rect l="l" t="t" r="r" b="b"/>
              <a:pathLst>
                <a:path w="2512060" h="2481579">
                  <a:moveTo>
                    <a:pt x="0" y="2479624"/>
                  </a:moveTo>
                  <a:lnTo>
                    <a:pt x="2498788" y="2481211"/>
                  </a:lnTo>
                </a:path>
                <a:path w="2512060" h="2481579">
                  <a:moveTo>
                    <a:pt x="2509837" y="0"/>
                  </a:moveTo>
                  <a:lnTo>
                    <a:pt x="2511488" y="2474861"/>
                  </a:lnTo>
                </a:path>
              </a:pathLst>
            </a:custGeom>
            <a:ln w="11113">
              <a:solidFill>
                <a:srgbClr val="FFFFC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45" name="object 8"/>
            <p:cNvSpPr/>
            <p:nvPr/>
          </p:nvSpPr>
          <p:spPr>
            <a:xfrm>
              <a:off x="250825" y="3728796"/>
              <a:ext cx="2489200" cy="2465705"/>
            </a:xfrm>
            <a:custGeom>
              <a:avLst/>
              <a:gdLst/>
              <a:ahLst/>
              <a:cxnLst/>
              <a:rect l="l" t="t" r="r" b="b"/>
              <a:pathLst>
                <a:path w="2489200" h="2465704">
                  <a:moveTo>
                    <a:pt x="0" y="2465451"/>
                  </a:moveTo>
                  <a:lnTo>
                    <a:pt x="2489200" y="2465451"/>
                  </a:lnTo>
                  <a:lnTo>
                    <a:pt x="2489200" y="0"/>
                  </a:lnTo>
                  <a:lnTo>
                    <a:pt x="0" y="0"/>
                  </a:lnTo>
                  <a:lnTo>
                    <a:pt x="0" y="2465451"/>
                  </a:lnTo>
                  <a:close/>
                </a:path>
              </a:pathLst>
            </a:custGeom>
            <a:ln w="11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46" name="object 9"/>
            <p:cNvSpPr/>
            <p:nvPr/>
          </p:nvSpPr>
          <p:spPr>
            <a:xfrm>
              <a:off x="236537" y="3724147"/>
              <a:ext cx="2443480" cy="2475230"/>
            </a:xfrm>
            <a:custGeom>
              <a:avLst/>
              <a:gdLst/>
              <a:ahLst/>
              <a:cxnLst/>
              <a:rect l="l" t="t" r="r" b="b"/>
              <a:pathLst>
                <a:path w="2443480" h="2475229">
                  <a:moveTo>
                    <a:pt x="9525" y="0"/>
                  </a:moveTo>
                  <a:lnTo>
                    <a:pt x="11112" y="2474861"/>
                  </a:lnTo>
                </a:path>
                <a:path w="2443480" h="2475229">
                  <a:moveTo>
                    <a:pt x="0" y="2474861"/>
                  </a:moveTo>
                  <a:lnTo>
                    <a:pt x="15989" y="2465451"/>
                  </a:lnTo>
                  <a:lnTo>
                    <a:pt x="35534" y="2454160"/>
                  </a:lnTo>
                  <a:lnTo>
                    <a:pt x="53301" y="2454160"/>
                  </a:lnTo>
                  <a:lnTo>
                    <a:pt x="72847" y="2454160"/>
                  </a:lnTo>
                  <a:lnTo>
                    <a:pt x="90614" y="2454160"/>
                  </a:lnTo>
                  <a:lnTo>
                    <a:pt x="119049" y="2444750"/>
                  </a:lnTo>
                  <a:lnTo>
                    <a:pt x="138595" y="2444750"/>
                  </a:lnTo>
                  <a:lnTo>
                    <a:pt x="158140" y="2444750"/>
                  </a:lnTo>
                  <a:lnTo>
                    <a:pt x="175907" y="2444750"/>
                  </a:lnTo>
                  <a:lnTo>
                    <a:pt x="195453" y="2435339"/>
                  </a:lnTo>
                  <a:lnTo>
                    <a:pt x="213220" y="2425928"/>
                  </a:lnTo>
                  <a:lnTo>
                    <a:pt x="232765" y="2425928"/>
                  </a:lnTo>
                  <a:lnTo>
                    <a:pt x="261200" y="2425928"/>
                  </a:lnTo>
                  <a:lnTo>
                    <a:pt x="280746" y="2405227"/>
                  </a:lnTo>
                  <a:lnTo>
                    <a:pt x="298513" y="2405227"/>
                  </a:lnTo>
                  <a:lnTo>
                    <a:pt x="318058" y="2395816"/>
                  </a:lnTo>
                  <a:lnTo>
                    <a:pt x="346481" y="2395816"/>
                  </a:lnTo>
                  <a:lnTo>
                    <a:pt x="364248" y="2384526"/>
                  </a:lnTo>
                  <a:lnTo>
                    <a:pt x="383794" y="2375115"/>
                  </a:lnTo>
                  <a:lnTo>
                    <a:pt x="403339" y="2365705"/>
                  </a:lnTo>
                  <a:lnTo>
                    <a:pt x="429996" y="2345004"/>
                  </a:lnTo>
                  <a:lnTo>
                    <a:pt x="449541" y="2339365"/>
                  </a:lnTo>
                  <a:lnTo>
                    <a:pt x="469087" y="2328075"/>
                  </a:lnTo>
                  <a:lnTo>
                    <a:pt x="497522" y="2309253"/>
                  </a:lnTo>
                  <a:lnTo>
                    <a:pt x="515289" y="2297963"/>
                  </a:lnTo>
                  <a:lnTo>
                    <a:pt x="534835" y="2267851"/>
                  </a:lnTo>
                  <a:lnTo>
                    <a:pt x="563257" y="2258441"/>
                  </a:lnTo>
                  <a:lnTo>
                    <a:pt x="581025" y="2228329"/>
                  </a:lnTo>
                  <a:lnTo>
                    <a:pt x="600570" y="2198217"/>
                  </a:lnTo>
                  <a:lnTo>
                    <a:pt x="629005" y="2179396"/>
                  </a:lnTo>
                  <a:lnTo>
                    <a:pt x="648550" y="2137994"/>
                  </a:lnTo>
                  <a:lnTo>
                    <a:pt x="675208" y="2107882"/>
                  </a:lnTo>
                  <a:lnTo>
                    <a:pt x="694753" y="2079650"/>
                  </a:lnTo>
                  <a:lnTo>
                    <a:pt x="723176" y="2038248"/>
                  </a:lnTo>
                  <a:lnTo>
                    <a:pt x="739165" y="1989315"/>
                  </a:lnTo>
                  <a:lnTo>
                    <a:pt x="767600" y="1949792"/>
                  </a:lnTo>
                  <a:lnTo>
                    <a:pt x="785368" y="1898980"/>
                  </a:lnTo>
                  <a:lnTo>
                    <a:pt x="804913" y="1848103"/>
                  </a:lnTo>
                  <a:lnTo>
                    <a:pt x="833335" y="1778508"/>
                  </a:lnTo>
                  <a:lnTo>
                    <a:pt x="861771" y="1718310"/>
                  </a:lnTo>
                  <a:lnTo>
                    <a:pt x="879538" y="1648714"/>
                  </a:lnTo>
                  <a:lnTo>
                    <a:pt x="907973" y="1578990"/>
                  </a:lnTo>
                  <a:lnTo>
                    <a:pt x="927519" y="1518792"/>
                  </a:lnTo>
                  <a:lnTo>
                    <a:pt x="955941" y="1458595"/>
                  </a:lnTo>
                  <a:lnTo>
                    <a:pt x="975487" y="1371981"/>
                  </a:lnTo>
                  <a:lnTo>
                    <a:pt x="1002144" y="1302384"/>
                  </a:lnTo>
                  <a:lnTo>
                    <a:pt x="1021689" y="1212088"/>
                  </a:lnTo>
                  <a:lnTo>
                    <a:pt x="1050099" y="1132966"/>
                  </a:lnTo>
                  <a:lnTo>
                    <a:pt x="1078547" y="1042669"/>
                  </a:lnTo>
                  <a:lnTo>
                    <a:pt x="1098105" y="942975"/>
                  </a:lnTo>
                  <a:lnTo>
                    <a:pt x="1124775" y="863853"/>
                  </a:lnTo>
                  <a:lnTo>
                    <a:pt x="1144333" y="794257"/>
                  </a:lnTo>
                  <a:lnTo>
                    <a:pt x="1172781" y="722757"/>
                  </a:lnTo>
                  <a:lnTo>
                    <a:pt x="1201102" y="664337"/>
                  </a:lnTo>
                  <a:lnTo>
                    <a:pt x="1220660" y="604138"/>
                  </a:lnTo>
                  <a:lnTo>
                    <a:pt x="1247330" y="562737"/>
                  </a:lnTo>
                  <a:lnTo>
                    <a:pt x="1275778" y="527050"/>
                  </a:lnTo>
                  <a:lnTo>
                    <a:pt x="1304226" y="496950"/>
                  </a:lnTo>
                  <a:lnTo>
                    <a:pt x="1323784" y="476250"/>
                  </a:lnTo>
                  <a:lnTo>
                    <a:pt x="1352232" y="476250"/>
                  </a:lnTo>
                  <a:lnTo>
                    <a:pt x="1380553" y="487552"/>
                  </a:lnTo>
                  <a:lnTo>
                    <a:pt x="1426781" y="543940"/>
                  </a:lnTo>
                  <a:lnTo>
                    <a:pt x="1455229" y="604138"/>
                  </a:lnTo>
                  <a:lnTo>
                    <a:pt x="1483677" y="664337"/>
                  </a:lnTo>
                  <a:lnTo>
                    <a:pt x="1512125" y="743457"/>
                  </a:lnTo>
                  <a:lnTo>
                    <a:pt x="1531683" y="833754"/>
                  </a:lnTo>
                  <a:lnTo>
                    <a:pt x="1560131" y="924051"/>
                  </a:lnTo>
                  <a:lnTo>
                    <a:pt x="1588452" y="1003172"/>
                  </a:lnTo>
                  <a:lnTo>
                    <a:pt x="1615122" y="1082166"/>
                  </a:lnTo>
                  <a:lnTo>
                    <a:pt x="1643570" y="1163065"/>
                  </a:lnTo>
                  <a:lnTo>
                    <a:pt x="1663128" y="1242187"/>
                  </a:lnTo>
                  <a:lnTo>
                    <a:pt x="1691576" y="1323085"/>
                  </a:lnTo>
                  <a:lnTo>
                    <a:pt x="1720024" y="1402079"/>
                  </a:lnTo>
                  <a:lnTo>
                    <a:pt x="1744916" y="1488694"/>
                  </a:lnTo>
                  <a:lnTo>
                    <a:pt x="1773237" y="1578990"/>
                  </a:lnTo>
                  <a:lnTo>
                    <a:pt x="1801685" y="1660016"/>
                  </a:lnTo>
                  <a:lnTo>
                    <a:pt x="1830133" y="1759712"/>
                  </a:lnTo>
                  <a:lnTo>
                    <a:pt x="1858581" y="1829308"/>
                  </a:lnTo>
                  <a:lnTo>
                    <a:pt x="1876361" y="1908390"/>
                  </a:lnTo>
                  <a:lnTo>
                    <a:pt x="1904809" y="1978025"/>
                  </a:lnTo>
                  <a:lnTo>
                    <a:pt x="1933257" y="2049538"/>
                  </a:lnTo>
                  <a:lnTo>
                    <a:pt x="1961578" y="2098471"/>
                  </a:lnTo>
                  <a:lnTo>
                    <a:pt x="1990026" y="2149284"/>
                  </a:lnTo>
                  <a:lnTo>
                    <a:pt x="2018474" y="2198217"/>
                  </a:lnTo>
                  <a:lnTo>
                    <a:pt x="2046922" y="2228329"/>
                  </a:lnTo>
                  <a:lnTo>
                    <a:pt x="2075370" y="2267851"/>
                  </a:lnTo>
                  <a:lnTo>
                    <a:pt x="2103818" y="2288552"/>
                  </a:lnTo>
                  <a:lnTo>
                    <a:pt x="2132266" y="2318664"/>
                  </a:lnTo>
                  <a:lnTo>
                    <a:pt x="2160587" y="2339365"/>
                  </a:lnTo>
                  <a:lnTo>
                    <a:pt x="2187257" y="2354414"/>
                  </a:lnTo>
                  <a:lnTo>
                    <a:pt x="2215705" y="2375115"/>
                  </a:lnTo>
                  <a:lnTo>
                    <a:pt x="2244153" y="2395816"/>
                  </a:lnTo>
                  <a:lnTo>
                    <a:pt x="2272601" y="2405227"/>
                  </a:lnTo>
                  <a:lnTo>
                    <a:pt x="2301049" y="2414638"/>
                  </a:lnTo>
                  <a:lnTo>
                    <a:pt x="2329497" y="2444750"/>
                  </a:lnTo>
                  <a:lnTo>
                    <a:pt x="2357818" y="2444750"/>
                  </a:lnTo>
                  <a:lnTo>
                    <a:pt x="2386266" y="2454160"/>
                  </a:lnTo>
                  <a:lnTo>
                    <a:pt x="2414714" y="2454160"/>
                  </a:lnTo>
                  <a:lnTo>
                    <a:pt x="2443162" y="2474861"/>
                  </a:lnTo>
                </a:path>
              </a:pathLst>
            </a:custGeom>
            <a:ln w="11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47" name="object 10"/>
            <p:cNvSpPr/>
            <p:nvPr/>
          </p:nvSpPr>
          <p:spPr>
            <a:xfrm>
              <a:off x="827087" y="4505197"/>
              <a:ext cx="1461135" cy="796925"/>
            </a:xfrm>
            <a:custGeom>
              <a:avLst/>
              <a:gdLst/>
              <a:ahLst/>
              <a:cxnLst/>
              <a:rect l="l" t="t" r="r" b="b"/>
              <a:pathLst>
                <a:path w="1461135" h="796925">
                  <a:moveTo>
                    <a:pt x="15875" y="0"/>
                  </a:moveTo>
                  <a:lnTo>
                    <a:pt x="0" y="48894"/>
                  </a:lnTo>
                  <a:lnTo>
                    <a:pt x="1443037" y="796924"/>
                  </a:lnTo>
                  <a:lnTo>
                    <a:pt x="1460563" y="745997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48" name="object 11"/>
          <p:cNvSpPr/>
          <p:nvPr/>
        </p:nvSpPr>
        <p:spPr>
          <a:xfrm>
            <a:off x="3462338" y="2583561"/>
            <a:ext cx="1870710" cy="1429"/>
          </a:xfrm>
          <a:custGeom>
            <a:avLst/>
            <a:gdLst/>
            <a:ahLst/>
            <a:cxnLst/>
            <a:rect l="l" t="t" r="r" b="b"/>
            <a:pathLst>
              <a:path w="2494279" h="1904">
                <a:moveTo>
                  <a:pt x="0" y="0"/>
                </a:moveTo>
                <a:lnTo>
                  <a:pt x="2494026" y="1524"/>
                </a:lnTo>
              </a:path>
            </a:pathLst>
          </a:custGeom>
          <a:ln w="11113">
            <a:solidFill>
              <a:srgbClr val="FFFF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grpSp>
        <p:nvGrpSpPr>
          <p:cNvPr id="49" name="object 12"/>
          <p:cNvGrpSpPr/>
          <p:nvPr/>
        </p:nvGrpSpPr>
        <p:grpSpPr>
          <a:xfrm>
            <a:off x="3703758" y="2579845"/>
            <a:ext cx="1870188" cy="1797632"/>
            <a:chOff x="3000375" y="3584397"/>
            <a:chExt cx="2679700" cy="2727325"/>
          </a:xfrm>
        </p:grpSpPr>
        <p:sp>
          <p:nvSpPr>
            <p:cNvPr id="50" name="object 13"/>
            <p:cNvSpPr/>
            <p:nvPr/>
          </p:nvSpPr>
          <p:spPr>
            <a:xfrm>
              <a:off x="3000375" y="3584397"/>
              <a:ext cx="2679700" cy="2727325"/>
            </a:xfrm>
            <a:custGeom>
              <a:avLst/>
              <a:gdLst/>
              <a:ahLst/>
              <a:cxnLst/>
              <a:rect l="l" t="t" r="r" b="b"/>
              <a:pathLst>
                <a:path w="2679700" h="2727325">
                  <a:moveTo>
                    <a:pt x="2679700" y="0"/>
                  </a:moveTo>
                  <a:lnTo>
                    <a:pt x="0" y="0"/>
                  </a:lnTo>
                  <a:lnTo>
                    <a:pt x="0" y="2727325"/>
                  </a:lnTo>
                  <a:lnTo>
                    <a:pt x="2679700" y="2727325"/>
                  </a:lnTo>
                  <a:lnTo>
                    <a:pt x="267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51" name="object 14"/>
            <p:cNvSpPr/>
            <p:nvPr/>
          </p:nvSpPr>
          <p:spPr>
            <a:xfrm>
              <a:off x="3092450" y="3714508"/>
              <a:ext cx="2494027" cy="2494026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52" name="object 15"/>
            <p:cNvSpPr/>
            <p:nvPr/>
          </p:nvSpPr>
          <p:spPr>
            <a:xfrm>
              <a:off x="3092450" y="3714622"/>
              <a:ext cx="2495550" cy="2500630"/>
            </a:xfrm>
            <a:custGeom>
              <a:avLst/>
              <a:gdLst/>
              <a:ahLst/>
              <a:cxnLst/>
              <a:rect l="l" t="t" r="r" b="b"/>
              <a:pathLst>
                <a:path w="2495550" h="2500629">
                  <a:moveTo>
                    <a:pt x="0" y="2498674"/>
                  </a:moveTo>
                  <a:lnTo>
                    <a:pt x="2494026" y="2500261"/>
                  </a:lnTo>
                </a:path>
                <a:path w="2495550" h="2500629">
                  <a:moveTo>
                    <a:pt x="2494026" y="0"/>
                  </a:moveTo>
                  <a:lnTo>
                    <a:pt x="2495550" y="2493911"/>
                  </a:lnTo>
                </a:path>
              </a:pathLst>
            </a:custGeom>
            <a:ln w="11113">
              <a:solidFill>
                <a:srgbClr val="FFFFC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53" name="object 16"/>
            <p:cNvSpPr/>
            <p:nvPr/>
          </p:nvSpPr>
          <p:spPr>
            <a:xfrm>
              <a:off x="3097276" y="3719271"/>
              <a:ext cx="2484755" cy="2484755"/>
            </a:xfrm>
            <a:custGeom>
              <a:avLst/>
              <a:gdLst/>
              <a:ahLst/>
              <a:cxnLst/>
              <a:rect l="l" t="t" r="r" b="b"/>
              <a:pathLst>
                <a:path w="2484754" h="2484754">
                  <a:moveTo>
                    <a:pt x="0" y="2484501"/>
                  </a:moveTo>
                  <a:lnTo>
                    <a:pt x="2484501" y="2484501"/>
                  </a:lnTo>
                  <a:lnTo>
                    <a:pt x="2484501" y="0"/>
                  </a:lnTo>
                  <a:lnTo>
                    <a:pt x="0" y="0"/>
                  </a:lnTo>
                  <a:lnTo>
                    <a:pt x="0" y="2484501"/>
                  </a:lnTo>
                  <a:close/>
                </a:path>
              </a:pathLst>
            </a:custGeom>
            <a:ln w="11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54" name="object 17"/>
            <p:cNvSpPr/>
            <p:nvPr/>
          </p:nvSpPr>
          <p:spPr>
            <a:xfrm>
              <a:off x="3513201" y="3881246"/>
              <a:ext cx="1447800" cy="2345055"/>
            </a:xfrm>
            <a:custGeom>
              <a:avLst/>
              <a:gdLst/>
              <a:ahLst/>
              <a:cxnLst/>
              <a:rect l="l" t="t" r="r" b="b"/>
              <a:pathLst>
                <a:path w="1447800" h="2345054">
                  <a:moveTo>
                    <a:pt x="0" y="2344750"/>
                  </a:moveTo>
                  <a:lnTo>
                    <a:pt x="5714" y="2318385"/>
                  </a:lnTo>
                  <a:lnTo>
                    <a:pt x="11429" y="2318385"/>
                  </a:lnTo>
                  <a:lnTo>
                    <a:pt x="24002" y="2318385"/>
                  </a:lnTo>
                  <a:lnTo>
                    <a:pt x="36575" y="2318385"/>
                  </a:lnTo>
                  <a:lnTo>
                    <a:pt x="48133" y="2318385"/>
                  </a:lnTo>
                  <a:lnTo>
                    <a:pt x="60706" y="2308974"/>
                  </a:lnTo>
                  <a:lnTo>
                    <a:pt x="73278" y="2308974"/>
                  </a:lnTo>
                  <a:lnTo>
                    <a:pt x="84709" y="2308974"/>
                  </a:lnTo>
                  <a:lnTo>
                    <a:pt x="90550" y="2308974"/>
                  </a:lnTo>
                  <a:lnTo>
                    <a:pt x="103124" y="2297671"/>
                  </a:lnTo>
                  <a:lnTo>
                    <a:pt x="115697" y="2297671"/>
                  </a:lnTo>
                  <a:lnTo>
                    <a:pt x="125984" y="2297671"/>
                  </a:lnTo>
                  <a:lnTo>
                    <a:pt x="137540" y="2288247"/>
                  </a:lnTo>
                  <a:lnTo>
                    <a:pt x="150113" y="2288247"/>
                  </a:lnTo>
                  <a:lnTo>
                    <a:pt x="161544" y="2278837"/>
                  </a:lnTo>
                  <a:lnTo>
                    <a:pt x="174116" y="2278837"/>
                  </a:lnTo>
                  <a:lnTo>
                    <a:pt x="186816" y="2278837"/>
                  </a:lnTo>
                  <a:lnTo>
                    <a:pt x="198247" y="2269426"/>
                  </a:lnTo>
                  <a:lnTo>
                    <a:pt x="210820" y="2258123"/>
                  </a:lnTo>
                  <a:lnTo>
                    <a:pt x="222376" y="2248700"/>
                  </a:lnTo>
                  <a:lnTo>
                    <a:pt x="234950" y="2248700"/>
                  </a:lnTo>
                  <a:lnTo>
                    <a:pt x="247523" y="2227986"/>
                  </a:lnTo>
                  <a:lnTo>
                    <a:pt x="258952" y="2227986"/>
                  </a:lnTo>
                  <a:lnTo>
                    <a:pt x="271652" y="2218575"/>
                  </a:lnTo>
                  <a:lnTo>
                    <a:pt x="284225" y="2197849"/>
                  </a:lnTo>
                  <a:lnTo>
                    <a:pt x="301371" y="2192210"/>
                  </a:lnTo>
                  <a:lnTo>
                    <a:pt x="314071" y="2171484"/>
                  </a:lnTo>
                  <a:lnTo>
                    <a:pt x="326644" y="2171484"/>
                  </a:lnTo>
                  <a:lnTo>
                    <a:pt x="338074" y="2152650"/>
                  </a:lnTo>
                  <a:lnTo>
                    <a:pt x="350647" y="2131936"/>
                  </a:lnTo>
                  <a:lnTo>
                    <a:pt x="363347" y="2111222"/>
                  </a:lnTo>
                  <a:lnTo>
                    <a:pt x="374776" y="2092388"/>
                  </a:lnTo>
                  <a:lnTo>
                    <a:pt x="393064" y="2062251"/>
                  </a:lnTo>
                  <a:lnTo>
                    <a:pt x="405764" y="2041537"/>
                  </a:lnTo>
                  <a:lnTo>
                    <a:pt x="417195" y="2011400"/>
                  </a:lnTo>
                  <a:lnTo>
                    <a:pt x="429768" y="1971852"/>
                  </a:lnTo>
                  <a:lnTo>
                    <a:pt x="442468" y="1932304"/>
                  </a:lnTo>
                  <a:lnTo>
                    <a:pt x="459613" y="1902167"/>
                  </a:lnTo>
                  <a:lnTo>
                    <a:pt x="472186" y="1851317"/>
                  </a:lnTo>
                  <a:lnTo>
                    <a:pt x="484886" y="1802358"/>
                  </a:lnTo>
                  <a:lnTo>
                    <a:pt x="503174" y="1762810"/>
                  </a:lnTo>
                  <a:lnTo>
                    <a:pt x="514603" y="1702562"/>
                  </a:lnTo>
                  <a:lnTo>
                    <a:pt x="527303" y="1642237"/>
                  </a:lnTo>
                  <a:lnTo>
                    <a:pt x="538734" y="1572640"/>
                  </a:lnTo>
                  <a:lnTo>
                    <a:pt x="557022" y="1502917"/>
                  </a:lnTo>
                  <a:lnTo>
                    <a:pt x="569595" y="1421891"/>
                  </a:lnTo>
                  <a:lnTo>
                    <a:pt x="588010" y="1342770"/>
                  </a:lnTo>
                  <a:lnTo>
                    <a:pt x="600583" y="1265554"/>
                  </a:lnTo>
                  <a:lnTo>
                    <a:pt x="612013" y="1175258"/>
                  </a:lnTo>
                  <a:lnTo>
                    <a:pt x="630427" y="1084833"/>
                  </a:lnTo>
                  <a:lnTo>
                    <a:pt x="643001" y="996314"/>
                  </a:lnTo>
                  <a:lnTo>
                    <a:pt x="661415" y="915288"/>
                  </a:lnTo>
                  <a:lnTo>
                    <a:pt x="672846" y="824864"/>
                  </a:lnTo>
                  <a:lnTo>
                    <a:pt x="685419" y="736345"/>
                  </a:lnTo>
                  <a:lnTo>
                    <a:pt x="703834" y="636523"/>
                  </a:lnTo>
                  <a:lnTo>
                    <a:pt x="715263" y="546226"/>
                  </a:lnTo>
                  <a:lnTo>
                    <a:pt x="733551" y="435101"/>
                  </a:lnTo>
                  <a:lnTo>
                    <a:pt x="746251" y="338963"/>
                  </a:lnTo>
                  <a:lnTo>
                    <a:pt x="762253" y="248665"/>
                  </a:lnTo>
                  <a:lnTo>
                    <a:pt x="780541" y="169544"/>
                  </a:lnTo>
                  <a:lnTo>
                    <a:pt x="793241" y="99821"/>
                  </a:lnTo>
                  <a:lnTo>
                    <a:pt x="811529" y="49021"/>
                  </a:lnTo>
                  <a:lnTo>
                    <a:pt x="822960" y="9397"/>
                  </a:lnTo>
                  <a:lnTo>
                    <a:pt x="841375" y="0"/>
                  </a:lnTo>
                  <a:lnTo>
                    <a:pt x="853948" y="0"/>
                  </a:lnTo>
                  <a:lnTo>
                    <a:pt x="872236" y="9397"/>
                  </a:lnTo>
                  <a:lnTo>
                    <a:pt x="890651" y="49021"/>
                  </a:lnTo>
                  <a:lnTo>
                    <a:pt x="902081" y="88518"/>
                  </a:lnTo>
                  <a:lnTo>
                    <a:pt x="920369" y="148844"/>
                  </a:lnTo>
                  <a:lnTo>
                    <a:pt x="938784" y="229742"/>
                  </a:lnTo>
                  <a:lnTo>
                    <a:pt x="951357" y="318261"/>
                  </a:lnTo>
                  <a:lnTo>
                    <a:pt x="969772" y="425703"/>
                  </a:lnTo>
                  <a:lnTo>
                    <a:pt x="986916" y="555625"/>
                  </a:lnTo>
                  <a:lnTo>
                    <a:pt x="1005204" y="685545"/>
                  </a:lnTo>
                  <a:lnTo>
                    <a:pt x="1017904" y="824864"/>
                  </a:lnTo>
                  <a:lnTo>
                    <a:pt x="1036193" y="966215"/>
                  </a:lnTo>
                  <a:lnTo>
                    <a:pt x="1054608" y="1114933"/>
                  </a:lnTo>
                  <a:lnTo>
                    <a:pt x="1072896" y="1244853"/>
                  </a:lnTo>
                  <a:lnTo>
                    <a:pt x="1084326" y="1391792"/>
                  </a:lnTo>
                  <a:lnTo>
                    <a:pt x="1102740" y="1502917"/>
                  </a:lnTo>
                  <a:lnTo>
                    <a:pt x="1121028" y="1621536"/>
                  </a:lnTo>
                  <a:lnTo>
                    <a:pt x="1139316" y="1732673"/>
                  </a:lnTo>
                  <a:lnTo>
                    <a:pt x="1157732" y="1821192"/>
                  </a:lnTo>
                  <a:lnTo>
                    <a:pt x="1176020" y="1902167"/>
                  </a:lnTo>
                  <a:lnTo>
                    <a:pt x="1194435" y="1981276"/>
                  </a:lnTo>
                  <a:lnTo>
                    <a:pt x="1212723" y="2052840"/>
                  </a:lnTo>
                  <a:lnTo>
                    <a:pt x="1224152" y="2111222"/>
                  </a:lnTo>
                  <a:lnTo>
                    <a:pt x="1242568" y="2162073"/>
                  </a:lnTo>
                  <a:lnTo>
                    <a:pt x="1260856" y="2209152"/>
                  </a:lnTo>
                  <a:lnTo>
                    <a:pt x="1279271" y="2239289"/>
                  </a:lnTo>
                  <a:lnTo>
                    <a:pt x="1297559" y="2269426"/>
                  </a:lnTo>
                  <a:lnTo>
                    <a:pt x="1315847" y="2278837"/>
                  </a:lnTo>
                  <a:lnTo>
                    <a:pt x="1334262" y="2297671"/>
                  </a:lnTo>
                  <a:lnTo>
                    <a:pt x="1352550" y="2297671"/>
                  </a:lnTo>
                  <a:lnTo>
                    <a:pt x="1370964" y="2308974"/>
                  </a:lnTo>
                  <a:lnTo>
                    <a:pt x="1389252" y="2318385"/>
                  </a:lnTo>
                  <a:lnTo>
                    <a:pt x="1411097" y="2318385"/>
                  </a:lnTo>
                  <a:lnTo>
                    <a:pt x="1429385" y="2318385"/>
                  </a:lnTo>
                  <a:lnTo>
                    <a:pt x="1447800" y="2327808"/>
                  </a:lnTo>
                </a:path>
              </a:pathLst>
            </a:custGeom>
            <a:ln w="11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55" name="object 18"/>
            <p:cNvSpPr/>
            <p:nvPr/>
          </p:nvSpPr>
          <p:spPr>
            <a:xfrm>
              <a:off x="3703701" y="4922646"/>
              <a:ext cx="1333500" cy="53975"/>
            </a:xfrm>
            <a:custGeom>
              <a:avLst/>
              <a:gdLst/>
              <a:ahLst/>
              <a:cxnLst/>
              <a:rect l="l" t="t" r="r" b="b"/>
              <a:pathLst>
                <a:path w="1333500" h="53975">
                  <a:moveTo>
                    <a:pt x="1333500" y="0"/>
                  </a:moveTo>
                  <a:lnTo>
                    <a:pt x="0" y="0"/>
                  </a:lnTo>
                  <a:lnTo>
                    <a:pt x="0" y="53975"/>
                  </a:lnTo>
                  <a:lnTo>
                    <a:pt x="1333500" y="53975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grpSp>
        <p:nvGrpSpPr>
          <p:cNvPr id="56" name="object 19"/>
          <p:cNvGrpSpPr/>
          <p:nvPr/>
        </p:nvGrpSpPr>
        <p:grpSpPr>
          <a:xfrm>
            <a:off x="6641090" y="2583561"/>
            <a:ext cx="1790124" cy="1793916"/>
            <a:chOff x="5830951" y="3584397"/>
            <a:chExt cx="2670175" cy="2727325"/>
          </a:xfrm>
        </p:grpSpPr>
        <p:sp>
          <p:nvSpPr>
            <p:cNvPr id="57" name="object 20"/>
            <p:cNvSpPr/>
            <p:nvPr/>
          </p:nvSpPr>
          <p:spPr>
            <a:xfrm>
              <a:off x="5830951" y="3584397"/>
              <a:ext cx="2670175" cy="2727325"/>
            </a:xfrm>
            <a:custGeom>
              <a:avLst/>
              <a:gdLst/>
              <a:ahLst/>
              <a:cxnLst/>
              <a:rect l="l" t="t" r="r" b="b"/>
              <a:pathLst>
                <a:path w="2670175" h="2727325">
                  <a:moveTo>
                    <a:pt x="2670175" y="0"/>
                  </a:moveTo>
                  <a:lnTo>
                    <a:pt x="0" y="0"/>
                  </a:lnTo>
                  <a:lnTo>
                    <a:pt x="0" y="2727325"/>
                  </a:lnTo>
                  <a:lnTo>
                    <a:pt x="2670175" y="2727325"/>
                  </a:lnTo>
                  <a:lnTo>
                    <a:pt x="2670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58" name="object 21"/>
            <p:cNvSpPr/>
            <p:nvPr/>
          </p:nvSpPr>
          <p:spPr>
            <a:xfrm>
              <a:off x="5923026" y="3714508"/>
              <a:ext cx="2482850" cy="2494026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59" name="object 22"/>
            <p:cNvSpPr/>
            <p:nvPr/>
          </p:nvSpPr>
          <p:spPr>
            <a:xfrm>
              <a:off x="5923026" y="3714622"/>
              <a:ext cx="2487930" cy="2500630"/>
            </a:xfrm>
            <a:custGeom>
              <a:avLst/>
              <a:gdLst/>
              <a:ahLst/>
              <a:cxnLst/>
              <a:rect l="l" t="t" r="r" b="b"/>
              <a:pathLst>
                <a:path w="2487929" h="2500629">
                  <a:moveTo>
                    <a:pt x="0" y="2498674"/>
                  </a:moveTo>
                  <a:lnTo>
                    <a:pt x="2482850" y="2500261"/>
                  </a:lnTo>
                </a:path>
                <a:path w="2487929" h="2500629">
                  <a:moveTo>
                    <a:pt x="2486025" y="0"/>
                  </a:moveTo>
                  <a:lnTo>
                    <a:pt x="2487549" y="2493911"/>
                  </a:lnTo>
                </a:path>
              </a:pathLst>
            </a:custGeom>
            <a:ln w="11113">
              <a:solidFill>
                <a:srgbClr val="FFFFC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64" name="object 23"/>
            <p:cNvSpPr/>
            <p:nvPr/>
          </p:nvSpPr>
          <p:spPr>
            <a:xfrm>
              <a:off x="5927725" y="3719271"/>
              <a:ext cx="2473325" cy="2484755"/>
            </a:xfrm>
            <a:custGeom>
              <a:avLst/>
              <a:gdLst/>
              <a:ahLst/>
              <a:cxnLst/>
              <a:rect l="l" t="t" r="r" b="b"/>
              <a:pathLst>
                <a:path w="2473325" h="2484754">
                  <a:moveTo>
                    <a:pt x="0" y="2484501"/>
                  </a:moveTo>
                  <a:lnTo>
                    <a:pt x="2473325" y="2484501"/>
                  </a:lnTo>
                  <a:lnTo>
                    <a:pt x="2473325" y="0"/>
                  </a:lnTo>
                  <a:lnTo>
                    <a:pt x="0" y="0"/>
                  </a:lnTo>
                  <a:lnTo>
                    <a:pt x="0" y="2484501"/>
                  </a:lnTo>
                  <a:close/>
                </a:path>
              </a:pathLst>
            </a:custGeom>
            <a:ln w="19049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65" name="object 24"/>
            <p:cNvSpPr/>
            <p:nvPr/>
          </p:nvSpPr>
          <p:spPr>
            <a:xfrm>
              <a:off x="6308725" y="4065396"/>
              <a:ext cx="1524000" cy="2148205"/>
            </a:xfrm>
            <a:custGeom>
              <a:avLst/>
              <a:gdLst/>
              <a:ahLst/>
              <a:cxnLst/>
              <a:rect l="l" t="t" r="r" b="b"/>
              <a:pathLst>
                <a:path w="1524000" h="2148204">
                  <a:moveTo>
                    <a:pt x="0" y="2147900"/>
                  </a:moveTo>
                  <a:lnTo>
                    <a:pt x="5079" y="2138489"/>
                  </a:lnTo>
                  <a:lnTo>
                    <a:pt x="17779" y="2138489"/>
                  </a:lnTo>
                  <a:lnTo>
                    <a:pt x="31750" y="2129078"/>
                  </a:lnTo>
                  <a:lnTo>
                    <a:pt x="45720" y="2129078"/>
                  </a:lnTo>
                  <a:lnTo>
                    <a:pt x="52070" y="2117788"/>
                  </a:lnTo>
                  <a:lnTo>
                    <a:pt x="64770" y="2129078"/>
                  </a:lnTo>
                  <a:lnTo>
                    <a:pt x="78739" y="2117788"/>
                  </a:lnTo>
                  <a:lnTo>
                    <a:pt x="92710" y="2117788"/>
                  </a:lnTo>
                  <a:lnTo>
                    <a:pt x="105410" y="2108377"/>
                  </a:lnTo>
                  <a:lnTo>
                    <a:pt x="113029" y="2108377"/>
                  </a:lnTo>
                  <a:lnTo>
                    <a:pt x="125729" y="2089543"/>
                  </a:lnTo>
                  <a:lnTo>
                    <a:pt x="139700" y="2098954"/>
                  </a:lnTo>
                  <a:lnTo>
                    <a:pt x="152400" y="2089543"/>
                  </a:lnTo>
                  <a:lnTo>
                    <a:pt x="166370" y="2089543"/>
                  </a:lnTo>
                  <a:lnTo>
                    <a:pt x="180339" y="2089543"/>
                  </a:lnTo>
                  <a:lnTo>
                    <a:pt x="193039" y="2078253"/>
                  </a:lnTo>
                  <a:lnTo>
                    <a:pt x="207009" y="2068842"/>
                  </a:lnTo>
                  <a:lnTo>
                    <a:pt x="213359" y="2068842"/>
                  </a:lnTo>
                  <a:lnTo>
                    <a:pt x="227329" y="2059432"/>
                  </a:lnTo>
                  <a:lnTo>
                    <a:pt x="240029" y="2038718"/>
                  </a:lnTo>
                  <a:lnTo>
                    <a:pt x="254000" y="2029307"/>
                  </a:lnTo>
                  <a:lnTo>
                    <a:pt x="267970" y="2018017"/>
                  </a:lnTo>
                  <a:lnTo>
                    <a:pt x="280670" y="2012365"/>
                  </a:lnTo>
                  <a:lnTo>
                    <a:pt x="294640" y="1991664"/>
                  </a:lnTo>
                  <a:lnTo>
                    <a:pt x="308609" y="1991664"/>
                  </a:lnTo>
                  <a:lnTo>
                    <a:pt x="321309" y="1972830"/>
                  </a:lnTo>
                  <a:lnTo>
                    <a:pt x="335279" y="1961540"/>
                  </a:lnTo>
                  <a:lnTo>
                    <a:pt x="347979" y="1942718"/>
                  </a:lnTo>
                  <a:lnTo>
                    <a:pt x="361950" y="1931415"/>
                  </a:lnTo>
                  <a:lnTo>
                    <a:pt x="375920" y="1901304"/>
                  </a:lnTo>
                  <a:lnTo>
                    <a:pt x="388620" y="1891893"/>
                  </a:lnTo>
                  <a:lnTo>
                    <a:pt x="402590" y="1861769"/>
                  </a:lnTo>
                  <a:lnTo>
                    <a:pt x="415290" y="1831644"/>
                  </a:lnTo>
                  <a:lnTo>
                    <a:pt x="429259" y="1812823"/>
                  </a:lnTo>
                  <a:lnTo>
                    <a:pt x="443229" y="1782711"/>
                  </a:lnTo>
                  <a:lnTo>
                    <a:pt x="463550" y="1743176"/>
                  </a:lnTo>
                  <a:lnTo>
                    <a:pt x="476250" y="1713052"/>
                  </a:lnTo>
                  <a:lnTo>
                    <a:pt x="487679" y="1682940"/>
                  </a:lnTo>
                  <a:lnTo>
                    <a:pt x="501650" y="1652816"/>
                  </a:lnTo>
                  <a:lnTo>
                    <a:pt x="514350" y="1601990"/>
                  </a:lnTo>
                  <a:lnTo>
                    <a:pt x="528320" y="1562455"/>
                  </a:lnTo>
                  <a:lnTo>
                    <a:pt x="542290" y="1511680"/>
                  </a:lnTo>
                  <a:lnTo>
                    <a:pt x="561340" y="1462658"/>
                  </a:lnTo>
                  <a:lnTo>
                    <a:pt x="575309" y="1402461"/>
                  </a:lnTo>
                  <a:lnTo>
                    <a:pt x="589279" y="1342262"/>
                  </a:lnTo>
                  <a:lnTo>
                    <a:pt x="601979" y="1281937"/>
                  </a:lnTo>
                  <a:lnTo>
                    <a:pt x="615950" y="1212341"/>
                  </a:lnTo>
                  <a:lnTo>
                    <a:pt x="636270" y="1163320"/>
                  </a:lnTo>
                  <a:lnTo>
                    <a:pt x="648970" y="1095628"/>
                  </a:lnTo>
                  <a:lnTo>
                    <a:pt x="662940" y="1025905"/>
                  </a:lnTo>
                  <a:lnTo>
                    <a:pt x="676909" y="965707"/>
                  </a:lnTo>
                  <a:lnTo>
                    <a:pt x="697229" y="886713"/>
                  </a:lnTo>
                  <a:lnTo>
                    <a:pt x="709929" y="816990"/>
                  </a:lnTo>
                  <a:lnTo>
                    <a:pt x="723900" y="736091"/>
                  </a:lnTo>
                  <a:lnTo>
                    <a:pt x="736600" y="656970"/>
                  </a:lnTo>
                  <a:lnTo>
                    <a:pt x="756920" y="576071"/>
                  </a:lnTo>
                  <a:lnTo>
                    <a:pt x="770890" y="485647"/>
                  </a:lnTo>
                  <a:lnTo>
                    <a:pt x="791209" y="397255"/>
                  </a:lnTo>
                  <a:lnTo>
                    <a:pt x="805179" y="316229"/>
                  </a:lnTo>
                  <a:lnTo>
                    <a:pt x="817879" y="246633"/>
                  </a:lnTo>
                  <a:lnTo>
                    <a:pt x="838200" y="199516"/>
                  </a:lnTo>
                  <a:lnTo>
                    <a:pt x="852170" y="139319"/>
                  </a:lnTo>
                  <a:lnTo>
                    <a:pt x="864870" y="99821"/>
                  </a:lnTo>
                  <a:lnTo>
                    <a:pt x="885190" y="69722"/>
                  </a:lnTo>
                  <a:lnTo>
                    <a:pt x="899159" y="39496"/>
                  </a:lnTo>
                  <a:lnTo>
                    <a:pt x="919479" y="20700"/>
                  </a:lnTo>
                  <a:lnTo>
                    <a:pt x="932179" y="0"/>
                  </a:lnTo>
                  <a:lnTo>
                    <a:pt x="952500" y="0"/>
                  </a:lnTo>
                  <a:lnTo>
                    <a:pt x="986790" y="30098"/>
                  </a:lnTo>
                  <a:lnTo>
                    <a:pt x="1019809" y="111125"/>
                  </a:lnTo>
                  <a:lnTo>
                    <a:pt x="1033779" y="180720"/>
                  </a:lnTo>
                  <a:lnTo>
                    <a:pt x="1054100" y="256031"/>
                  </a:lnTo>
                  <a:lnTo>
                    <a:pt x="1068070" y="346328"/>
                  </a:lnTo>
                  <a:lnTo>
                    <a:pt x="1087120" y="446150"/>
                  </a:lnTo>
                  <a:lnTo>
                    <a:pt x="1101090" y="557276"/>
                  </a:lnTo>
                  <a:lnTo>
                    <a:pt x="1121409" y="666369"/>
                  </a:lnTo>
                  <a:lnTo>
                    <a:pt x="1141729" y="775588"/>
                  </a:lnTo>
                  <a:lnTo>
                    <a:pt x="1155700" y="886713"/>
                  </a:lnTo>
                  <a:lnTo>
                    <a:pt x="1174750" y="995807"/>
                  </a:lnTo>
                  <a:lnTo>
                    <a:pt x="1186179" y="1106932"/>
                  </a:lnTo>
                  <a:lnTo>
                    <a:pt x="1206500" y="1202943"/>
                  </a:lnTo>
                  <a:lnTo>
                    <a:pt x="1226820" y="1312036"/>
                  </a:lnTo>
                  <a:lnTo>
                    <a:pt x="1240790" y="1411858"/>
                  </a:lnTo>
                  <a:lnTo>
                    <a:pt x="1261109" y="1492758"/>
                  </a:lnTo>
                  <a:lnTo>
                    <a:pt x="1281429" y="1592580"/>
                  </a:lnTo>
                  <a:lnTo>
                    <a:pt x="1301750" y="1682940"/>
                  </a:lnTo>
                  <a:lnTo>
                    <a:pt x="1314450" y="1761997"/>
                  </a:lnTo>
                  <a:lnTo>
                    <a:pt x="1334770" y="1842947"/>
                  </a:lnTo>
                  <a:lnTo>
                    <a:pt x="1355090" y="1901304"/>
                  </a:lnTo>
                  <a:lnTo>
                    <a:pt x="1375409" y="1961540"/>
                  </a:lnTo>
                  <a:lnTo>
                    <a:pt x="1389379" y="2002955"/>
                  </a:lnTo>
                  <a:lnTo>
                    <a:pt x="1408429" y="2038718"/>
                  </a:lnTo>
                  <a:lnTo>
                    <a:pt x="1428750" y="2059432"/>
                  </a:lnTo>
                  <a:lnTo>
                    <a:pt x="1449070" y="2078253"/>
                  </a:lnTo>
                  <a:lnTo>
                    <a:pt x="1469390" y="2108377"/>
                  </a:lnTo>
                  <a:lnTo>
                    <a:pt x="1483359" y="2117788"/>
                  </a:lnTo>
                  <a:lnTo>
                    <a:pt x="1503679" y="2129078"/>
                  </a:lnTo>
                  <a:lnTo>
                    <a:pt x="1524000" y="2147900"/>
                  </a:lnTo>
                </a:path>
              </a:pathLst>
            </a:custGeom>
            <a:ln w="11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66" name="object 25"/>
            <p:cNvSpPr/>
            <p:nvPr/>
          </p:nvSpPr>
          <p:spPr>
            <a:xfrm>
              <a:off x="6485001" y="4240021"/>
              <a:ext cx="1424305" cy="1050925"/>
            </a:xfrm>
            <a:custGeom>
              <a:avLst/>
              <a:gdLst/>
              <a:ahLst/>
              <a:cxnLst/>
              <a:rect l="l" t="t" r="r" b="b"/>
              <a:pathLst>
                <a:path w="1424304" h="1050925">
                  <a:moveTo>
                    <a:pt x="1401699" y="0"/>
                  </a:moveTo>
                  <a:lnTo>
                    <a:pt x="0" y="1003807"/>
                  </a:lnTo>
                  <a:lnTo>
                    <a:pt x="22225" y="1050924"/>
                  </a:lnTo>
                  <a:lnTo>
                    <a:pt x="1423924" y="47116"/>
                  </a:lnTo>
                  <a:lnTo>
                    <a:pt x="140169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grpSp>
        <p:nvGrpSpPr>
          <p:cNvPr id="67" name="object 26"/>
          <p:cNvGrpSpPr/>
          <p:nvPr/>
        </p:nvGrpSpPr>
        <p:grpSpPr>
          <a:xfrm>
            <a:off x="1712119" y="4929054"/>
            <a:ext cx="1975961" cy="83344"/>
            <a:chOff x="758825" y="6572072"/>
            <a:chExt cx="2634615" cy="111125"/>
          </a:xfrm>
        </p:grpSpPr>
        <p:sp>
          <p:nvSpPr>
            <p:cNvPr id="98" name="object 27"/>
            <p:cNvSpPr/>
            <p:nvPr/>
          </p:nvSpPr>
          <p:spPr>
            <a:xfrm>
              <a:off x="849312" y="6626695"/>
              <a:ext cx="2538730" cy="1905"/>
            </a:xfrm>
            <a:custGeom>
              <a:avLst/>
              <a:gdLst/>
              <a:ahLst/>
              <a:cxnLst/>
              <a:rect l="l" t="t" r="r" b="b"/>
              <a:pathLst>
                <a:path w="2538729" h="1904">
                  <a:moveTo>
                    <a:pt x="2538412" y="0"/>
                  </a:moveTo>
                  <a:lnTo>
                    <a:pt x="0" y="1879"/>
                  </a:lnTo>
                </a:path>
              </a:pathLst>
            </a:custGeom>
            <a:ln w="111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99" name="object 28"/>
            <p:cNvSpPr/>
            <p:nvPr/>
          </p:nvSpPr>
          <p:spPr>
            <a:xfrm>
              <a:off x="758825" y="6572072"/>
              <a:ext cx="141605" cy="111125"/>
            </a:xfrm>
            <a:custGeom>
              <a:avLst/>
              <a:gdLst/>
              <a:ahLst/>
              <a:cxnLst/>
              <a:rect l="l" t="t" r="r" b="b"/>
              <a:pathLst>
                <a:path w="141605" h="111125">
                  <a:moveTo>
                    <a:pt x="141287" y="0"/>
                  </a:moveTo>
                  <a:lnTo>
                    <a:pt x="0" y="54622"/>
                  </a:lnTo>
                  <a:lnTo>
                    <a:pt x="141287" y="111125"/>
                  </a:lnTo>
                  <a:lnTo>
                    <a:pt x="98425" y="5462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103" name="object 32"/>
          <p:cNvSpPr txBox="1"/>
          <p:nvPr/>
        </p:nvSpPr>
        <p:spPr>
          <a:xfrm>
            <a:off x="357393" y="4325007"/>
            <a:ext cx="28622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dirty="0">
                <a:latin typeface="Arial"/>
                <a:cs typeface="Arial"/>
              </a:rPr>
              <a:t>L</a:t>
            </a:r>
            <a:r>
              <a:rPr sz="1050" b="1" spc="-8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w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33"/>
          <p:cNvSpPr txBox="1"/>
          <p:nvPr/>
        </p:nvSpPr>
        <p:spPr>
          <a:xfrm>
            <a:off x="8511379" y="4306492"/>
            <a:ext cx="50775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spc="-8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105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050" b="1" spc="-8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1050" b="1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endParaRPr sz="105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5" name="object 34"/>
          <p:cNvSpPr txBox="1"/>
          <p:nvPr/>
        </p:nvSpPr>
        <p:spPr>
          <a:xfrm>
            <a:off x="2630743" y="4325007"/>
            <a:ext cx="83677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560546" algn="l"/>
              </a:tabLst>
            </a:pPr>
            <a:r>
              <a:rPr sz="1050" b="1" dirty="0">
                <a:latin typeface="Arial"/>
                <a:cs typeface="Arial"/>
              </a:rPr>
              <a:t>High	</a:t>
            </a:r>
            <a:r>
              <a:rPr sz="1050" b="1" spc="-8" dirty="0">
                <a:latin typeface="Arial"/>
                <a:cs typeface="Arial"/>
              </a:rPr>
              <a:t>Lo</a:t>
            </a:r>
            <a:r>
              <a:rPr sz="1050" b="1" dirty="0">
                <a:latin typeface="Arial"/>
                <a:cs typeface="Arial"/>
              </a:rPr>
              <a:t>w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6" name="object 35"/>
          <p:cNvSpPr txBox="1"/>
          <p:nvPr/>
        </p:nvSpPr>
        <p:spPr>
          <a:xfrm>
            <a:off x="5712227" y="4328616"/>
            <a:ext cx="84629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570071" algn="l"/>
              </a:tabLst>
            </a:pPr>
            <a:r>
              <a:rPr sz="1050" b="1" spc="-8" dirty="0">
                <a:latin typeface="Arial"/>
                <a:cs typeface="Arial"/>
              </a:rPr>
              <a:t>H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8" dirty="0">
                <a:latin typeface="Arial"/>
                <a:cs typeface="Arial"/>
              </a:rPr>
              <a:t>g</a:t>
            </a:r>
            <a:r>
              <a:rPr sz="1050" b="1" dirty="0">
                <a:latin typeface="Arial"/>
                <a:cs typeface="Arial"/>
              </a:rPr>
              <a:t>h</a:t>
            </a:r>
            <a:r>
              <a:rPr sz="1050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sz="1050" b="1" spc="-8" dirty="0">
                <a:solidFill>
                  <a:schemeClr val="bg1"/>
                </a:solidFill>
                <a:latin typeface="Arial"/>
                <a:cs typeface="Arial"/>
              </a:rPr>
              <a:t>Lo</a:t>
            </a:r>
            <a:r>
              <a:rPr sz="1050" b="1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7" name="object 36"/>
          <p:cNvSpPr txBox="1"/>
          <p:nvPr/>
        </p:nvSpPr>
        <p:spPr>
          <a:xfrm>
            <a:off x="8011435" y="2781467"/>
            <a:ext cx="359073" cy="132152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398"/>
              </a:lnSpc>
            </a:pPr>
            <a:r>
              <a:rPr sz="1200" b="1" spc="-4" dirty="0">
                <a:latin typeface="Arial"/>
                <a:cs typeface="Arial"/>
              </a:rPr>
              <a:t>Comonomer</a:t>
            </a:r>
            <a:r>
              <a:rPr sz="1200" b="1" spc="-34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content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8" name="object 37"/>
          <p:cNvSpPr txBox="1"/>
          <p:nvPr/>
        </p:nvSpPr>
        <p:spPr>
          <a:xfrm>
            <a:off x="7830797" y="3967101"/>
            <a:ext cx="153888" cy="3486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238"/>
              </a:lnSpc>
            </a:pPr>
            <a:r>
              <a:rPr sz="1050" b="1" spc="-8" dirty="0">
                <a:solidFill>
                  <a:srgbClr val="003D4C"/>
                </a:solidFill>
                <a:latin typeface="Arial"/>
                <a:cs typeface="Arial"/>
              </a:rPr>
              <a:t>Lo</a:t>
            </a:r>
            <a:r>
              <a:rPr sz="1050" b="1" dirty="0">
                <a:solidFill>
                  <a:srgbClr val="003D4C"/>
                </a:solidFill>
                <a:latin typeface="Arial"/>
                <a:cs typeface="Arial"/>
              </a:rPr>
              <a:t>w</a:t>
            </a:r>
            <a:endParaRPr sz="1050" dirty="0">
              <a:solidFill>
                <a:srgbClr val="003D4C"/>
              </a:solidFill>
              <a:latin typeface="Arial"/>
              <a:cs typeface="Arial"/>
            </a:endParaRPr>
          </a:p>
        </p:txBody>
      </p:sp>
      <p:sp>
        <p:nvSpPr>
          <p:cNvPr id="109" name="object 38"/>
          <p:cNvSpPr txBox="1"/>
          <p:nvPr/>
        </p:nvSpPr>
        <p:spPr>
          <a:xfrm>
            <a:off x="7900150" y="2636610"/>
            <a:ext cx="307777" cy="36436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238"/>
              </a:lnSpc>
            </a:pPr>
            <a:r>
              <a:rPr sz="1050" b="1" spc="-8" dirty="0">
                <a:latin typeface="Arial"/>
                <a:cs typeface="Arial"/>
              </a:rPr>
              <a:t>H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8" dirty="0">
                <a:latin typeface="Arial"/>
                <a:cs typeface="Arial"/>
              </a:rPr>
              <a:t>g</a:t>
            </a:r>
            <a:r>
              <a:rPr sz="1050" b="1" dirty="0">
                <a:latin typeface="Arial"/>
                <a:cs typeface="Arial"/>
              </a:rPr>
              <a:t>h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0" name="object 39"/>
          <p:cNvSpPr txBox="1"/>
          <p:nvPr/>
        </p:nvSpPr>
        <p:spPr>
          <a:xfrm>
            <a:off x="3371279" y="1971104"/>
            <a:ext cx="209169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endParaRPr sz="1050" dirty="0">
              <a:latin typeface="Trebuchet MS"/>
              <a:cs typeface="Trebuchet MS"/>
            </a:endParaRPr>
          </a:p>
        </p:txBody>
      </p:sp>
      <p:sp>
        <p:nvSpPr>
          <p:cNvPr id="112" name="object 41"/>
          <p:cNvSpPr txBox="1"/>
          <p:nvPr/>
        </p:nvSpPr>
        <p:spPr>
          <a:xfrm>
            <a:off x="5548694" y="1971104"/>
            <a:ext cx="194833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55295">
              <a:spcBef>
                <a:spcPts val="75"/>
              </a:spcBef>
            </a:pPr>
            <a:endParaRPr sz="1050" dirty="0">
              <a:latin typeface="Trebuchet MS"/>
              <a:cs typeface="Trebuchet MS"/>
            </a:endParaRPr>
          </a:p>
        </p:txBody>
      </p:sp>
      <p:sp>
        <p:nvSpPr>
          <p:cNvPr id="114" name="object 43"/>
          <p:cNvSpPr txBox="1"/>
          <p:nvPr/>
        </p:nvSpPr>
        <p:spPr>
          <a:xfrm>
            <a:off x="1480844" y="527105"/>
            <a:ext cx="2862739" cy="483787"/>
          </a:xfrm>
          <a:prstGeom prst="rect">
            <a:avLst/>
          </a:prstGeom>
          <a:ln w="28575">
            <a:solidFill>
              <a:srgbClr val="003D4C"/>
            </a:solidFill>
          </a:ln>
        </p:spPr>
        <p:txBody>
          <a:bodyPr vert="horz" wrap="square" lIns="0" tIns="159068" rIns="0" bIns="0" rtlCol="0">
            <a:spAutoFit/>
          </a:bodyPr>
          <a:lstStyle/>
          <a:p>
            <a:pPr algn="ctr">
              <a:spcBef>
                <a:spcPts val="1253"/>
              </a:spcBef>
            </a:pPr>
            <a:r>
              <a:rPr sz="2100" b="1" spc="-4" dirty="0">
                <a:latin typeface="Trebuchet MS"/>
                <a:cs typeface="Trebuchet MS"/>
              </a:rPr>
              <a:t>LCB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116" name="object 45"/>
          <p:cNvSpPr txBox="1"/>
          <p:nvPr/>
        </p:nvSpPr>
        <p:spPr>
          <a:xfrm>
            <a:off x="4823899" y="445186"/>
            <a:ext cx="2862739" cy="651300"/>
          </a:xfrm>
          <a:prstGeom prst="rect">
            <a:avLst/>
          </a:prstGeom>
          <a:ln w="28575">
            <a:solidFill>
              <a:srgbClr val="003D4C"/>
            </a:solidFill>
          </a:ln>
        </p:spPr>
        <p:txBody>
          <a:bodyPr vert="horz" wrap="square" lIns="0" tIns="10001" rIns="0" bIns="0" rtlCol="0">
            <a:spAutoFit/>
          </a:bodyPr>
          <a:lstStyle/>
          <a:p>
            <a:pPr marL="824389" marR="139541" indent="-679133">
              <a:lnSpc>
                <a:spcPts val="2520"/>
              </a:lnSpc>
              <a:spcBef>
                <a:spcPts val="79"/>
              </a:spcBef>
            </a:pPr>
            <a:r>
              <a:rPr sz="2100" b="1" spc="-4" dirty="0">
                <a:latin typeface="Trebuchet MS"/>
                <a:cs typeface="Trebuchet MS"/>
              </a:rPr>
              <a:t>Reverse</a:t>
            </a:r>
            <a:r>
              <a:rPr sz="2100" b="1" spc="-30" dirty="0">
                <a:latin typeface="Trebuchet MS"/>
                <a:cs typeface="Trebuchet MS"/>
              </a:rPr>
              <a:t> </a:t>
            </a:r>
            <a:r>
              <a:rPr sz="2100" b="1" spc="-4" dirty="0">
                <a:latin typeface="Trebuchet MS"/>
                <a:cs typeface="Trebuchet MS"/>
              </a:rPr>
              <a:t>Comonomer  Distribution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55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2"/>
          <p:cNvSpPr/>
          <p:nvPr/>
        </p:nvSpPr>
        <p:spPr>
          <a:xfrm>
            <a:off x="2001269" y="2033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61" name="object 3"/>
          <p:cNvSpPr/>
          <p:nvPr/>
        </p:nvSpPr>
        <p:spPr>
          <a:xfrm>
            <a:off x="2001269" y="960903"/>
            <a:ext cx="973931" cy="1017270"/>
          </a:xfrm>
          <a:custGeom>
            <a:avLst/>
            <a:gdLst/>
            <a:ahLst/>
            <a:cxnLst/>
            <a:rect l="l" t="t" r="r" b="b"/>
            <a:pathLst>
              <a:path w="1298575" h="1356360">
                <a:moveTo>
                  <a:pt x="0" y="1191907"/>
                </a:moveTo>
                <a:lnTo>
                  <a:pt x="215690" y="1355884"/>
                </a:lnTo>
              </a:path>
              <a:path w="1298575" h="1356360">
                <a:moveTo>
                  <a:pt x="0" y="953583"/>
                </a:moveTo>
                <a:lnTo>
                  <a:pt x="432210" y="1282233"/>
                </a:lnTo>
              </a:path>
              <a:path w="1298575" h="1356360">
                <a:moveTo>
                  <a:pt x="0" y="715144"/>
                </a:moveTo>
                <a:lnTo>
                  <a:pt x="649227" y="1208582"/>
                </a:lnTo>
              </a:path>
              <a:path w="1298575" h="1356360">
                <a:moveTo>
                  <a:pt x="0" y="476820"/>
                </a:moveTo>
                <a:lnTo>
                  <a:pt x="865581" y="1134931"/>
                </a:lnTo>
              </a:path>
              <a:path w="1298575" h="1356360">
                <a:moveTo>
                  <a:pt x="0" y="238497"/>
                </a:moveTo>
                <a:lnTo>
                  <a:pt x="1081935" y="1061280"/>
                </a:lnTo>
              </a:path>
              <a:path w="1298575" h="1356360">
                <a:moveTo>
                  <a:pt x="0" y="0"/>
                </a:moveTo>
                <a:lnTo>
                  <a:pt x="1298289" y="987629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62" name="object 4"/>
          <p:cNvSpPr/>
          <p:nvPr/>
        </p:nvSpPr>
        <p:spPr>
          <a:xfrm>
            <a:off x="2001269" y="2033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63" name="object 5"/>
          <p:cNvSpPr/>
          <p:nvPr/>
        </p:nvSpPr>
        <p:spPr>
          <a:xfrm>
            <a:off x="2101813" y="1978338"/>
            <a:ext cx="61913" cy="200025"/>
          </a:xfrm>
          <a:custGeom>
            <a:avLst/>
            <a:gdLst/>
            <a:ahLst/>
            <a:cxnLst/>
            <a:rect l="l" t="t" r="r" b="b"/>
            <a:pathLst>
              <a:path w="82550" h="266700">
                <a:moveTo>
                  <a:pt x="82294" y="0"/>
                </a:moveTo>
                <a:lnTo>
                  <a:pt x="0" y="26629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68" name="object 6"/>
          <p:cNvSpPr/>
          <p:nvPr/>
        </p:nvSpPr>
        <p:spPr>
          <a:xfrm>
            <a:off x="2201861" y="1702147"/>
            <a:ext cx="773906" cy="1199198"/>
          </a:xfrm>
          <a:custGeom>
            <a:avLst/>
            <a:gdLst/>
            <a:ahLst/>
            <a:cxnLst/>
            <a:rect l="l" t="t" r="r" b="b"/>
            <a:pathLst>
              <a:path w="1031875" h="1598929">
                <a:moveTo>
                  <a:pt x="165417" y="294603"/>
                </a:moveTo>
                <a:lnTo>
                  <a:pt x="0" y="827010"/>
                </a:lnTo>
              </a:path>
              <a:path w="1031875" h="1598929">
                <a:moveTo>
                  <a:pt x="382435" y="220952"/>
                </a:moveTo>
                <a:lnTo>
                  <a:pt x="134059" y="1020170"/>
                </a:lnTo>
              </a:path>
              <a:path w="1031875" h="1598929">
                <a:moveTo>
                  <a:pt x="598789" y="147301"/>
                </a:moveTo>
                <a:lnTo>
                  <a:pt x="268285" y="1212612"/>
                </a:lnTo>
              </a:path>
              <a:path w="1031875" h="1598929">
                <a:moveTo>
                  <a:pt x="815143" y="73650"/>
                </a:moveTo>
                <a:lnTo>
                  <a:pt x="401681" y="1405911"/>
                </a:lnTo>
              </a:path>
              <a:path w="1031875" h="1598929">
                <a:moveTo>
                  <a:pt x="1031497" y="0"/>
                </a:moveTo>
                <a:lnTo>
                  <a:pt x="535741" y="1598377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69" name="object 7"/>
          <p:cNvSpPr/>
          <p:nvPr/>
        </p:nvSpPr>
        <p:spPr>
          <a:xfrm>
            <a:off x="2001269" y="2033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0" name="object 8"/>
          <p:cNvSpPr/>
          <p:nvPr/>
        </p:nvSpPr>
        <p:spPr>
          <a:xfrm>
            <a:off x="1901221" y="2178577"/>
            <a:ext cx="200978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2674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1" name="object 9"/>
          <p:cNvSpPr/>
          <p:nvPr/>
        </p:nvSpPr>
        <p:spPr>
          <a:xfrm>
            <a:off x="1801174" y="2322926"/>
            <a:ext cx="401003" cy="0"/>
          </a:xfrm>
          <a:custGeom>
            <a:avLst/>
            <a:gdLst/>
            <a:ahLst/>
            <a:cxnLst/>
            <a:rect l="l" t="t" r="r" b="b"/>
            <a:pathLst>
              <a:path w="534669">
                <a:moveTo>
                  <a:pt x="53424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2" name="object 10"/>
          <p:cNvSpPr/>
          <p:nvPr/>
        </p:nvSpPr>
        <p:spPr>
          <a:xfrm>
            <a:off x="1700630" y="2467796"/>
            <a:ext cx="601980" cy="0"/>
          </a:xfrm>
          <a:custGeom>
            <a:avLst/>
            <a:gdLst/>
            <a:ahLst/>
            <a:cxnLst/>
            <a:rect l="l" t="t" r="r" b="b"/>
            <a:pathLst>
              <a:path w="802639">
                <a:moveTo>
                  <a:pt x="80236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3" name="object 11"/>
          <p:cNvSpPr/>
          <p:nvPr/>
        </p:nvSpPr>
        <p:spPr>
          <a:xfrm>
            <a:off x="1600085" y="2612128"/>
            <a:ext cx="803434" cy="0"/>
          </a:xfrm>
          <a:custGeom>
            <a:avLst/>
            <a:gdLst/>
            <a:ahLst/>
            <a:cxnLst/>
            <a:rect l="l" t="t" r="r" b="b"/>
            <a:pathLst>
              <a:path w="1071245">
                <a:moveTo>
                  <a:pt x="107065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4" name="object 12"/>
          <p:cNvSpPr/>
          <p:nvPr/>
        </p:nvSpPr>
        <p:spPr>
          <a:xfrm>
            <a:off x="1500038" y="2757102"/>
            <a:ext cx="1003459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13374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5" name="object 13"/>
          <p:cNvSpPr/>
          <p:nvPr/>
        </p:nvSpPr>
        <p:spPr>
          <a:xfrm>
            <a:off x="1399493" y="2901451"/>
            <a:ext cx="1204436" cy="0"/>
          </a:xfrm>
          <a:custGeom>
            <a:avLst/>
            <a:gdLst/>
            <a:ahLst/>
            <a:cxnLst/>
            <a:rect l="l" t="t" r="r" b="b"/>
            <a:pathLst>
              <a:path w="1605914">
                <a:moveTo>
                  <a:pt x="16055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6" name="object 14"/>
          <p:cNvSpPr/>
          <p:nvPr/>
        </p:nvSpPr>
        <p:spPr>
          <a:xfrm>
            <a:off x="2001269" y="2033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7" name="object 15"/>
          <p:cNvSpPr/>
          <p:nvPr/>
        </p:nvSpPr>
        <p:spPr>
          <a:xfrm>
            <a:off x="1839003" y="1978859"/>
            <a:ext cx="61913" cy="200025"/>
          </a:xfrm>
          <a:custGeom>
            <a:avLst/>
            <a:gdLst/>
            <a:ahLst/>
            <a:cxnLst/>
            <a:rect l="l" t="t" r="r" b="b"/>
            <a:pathLst>
              <a:path w="82550" h="266700">
                <a:moveTo>
                  <a:pt x="82294" y="2662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8" name="object 16"/>
          <p:cNvSpPr/>
          <p:nvPr/>
        </p:nvSpPr>
        <p:spPr>
          <a:xfrm>
            <a:off x="1027096" y="1702668"/>
            <a:ext cx="773906" cy="1199198"/>
          </a:xfrm>
          <a:custGeom>
            <a:avLst/>
            <a:gdLst/>
            <a:ahLst/>
            <a:cxnLst/>
            <a:rect l="l" t="t" r="r" b="b"/>
            <a:pathLst>
              <a:path w="1031875" h="1598929">
                <a:moveTo>
                  <a:pt x="1031442" y="827010"/>
                </a:moveTo>
                <a:lnTo>
                  <a:pt x="866190" y="294603"/>
                </a:lnTo>
              </a:path>
              <a:path w="1031875" h="1598929">
                <a:moveTo>
                  <a:pt x="897382" y="1020170"/>
                </a:moveTo>
                <a:lnTo>
                  <a:pt x="649172" y="220952"/>
                </a:lnTo>
              </a:path>
              <a:path w="1031875" h="1598929">
                <a:moveTo>
                  <a:pt x="763322" y="1212612"/>
                </a:moveTo>
                <a:lnTo>
                  <a:pt x="432818" y="147301"/>
                </a:lnTo>
              </a:path>
              <a:path w="1031875" h="1598929">
                <a:moveTo>
                  <a:pt x="629926" y="1405911"/>
                </a:moveTo>
                <a:lnTo>
                  <a:pt x="216353" y="73650"/>
                </a:lnTo>
              </a:path>
              <a:path w="1031875" h="1598929">
                <a:moveTo>
                  <a:pt x="495866" y="1598377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9" name="object 17"/>
          <p:cNvSpPr/>
          <p:nvPr/>
        </p:nvSpPr>
        <p:spPr>
          <a:xfrm>
            <a:off x="2001269" y="2033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grpSp>
        <p:nvGrpSpPr>
          <p:cNvPr id="80" name="object 18"/>
          <p:cNvGrpSpPr/>
          <p:nvPr/>
        </p:nvGrpSpPr>
        <p:grpSpPr>
          <a:xfrm>
            <a:off x="1026796" y="961125"/>
            <a:ext cx="1948815" cy="1940243"/>
            <a:chOff x="988061" y="2195900"/>
            <a:chExt cx="2598420" cy="2586990"/>
          </a:xfrm>
        </p:grpSpPr>
        <p:sp>
          <p:nvSpPr>
            <p:cNvPr id="81" name="object 19"/>
            <p:cNvSpPr/>
            <p:nvPr/>
          </p:nvSpPr>
          <p:spPr>
            <a:xfrm>
              <a:off x="988460" y="2196299"/>
              <a:ext cx="1298575" cy="1356360"/>
            </a:xfrm>
            <a:custGeom>
              <a:avLst/>
              <a:gdLst/>
              <a:ahLst/>
              <a:cxnLst/>
              <a:rect l="l" t="t" r="r" b="b"/>
              <a:pathLst>
                <a:path w="1298575" h="1356360">
                  <a:moveTo>
                    <a:pt x="1082544" y="1355884"/>
                  </a:moveTo>
                  <a:lnTo>
                    <a:pt x="1298234" y="1191907"/>
                  </a:lnTo>
                </a:path>
                <a:path w="1298575" h="1356360">
                  <a:moveTo>
                    <a:pt x="866190" y="1282233"/>
                  </a:moveTo>
                  <a:lnTo>
                    <a:pt x="1298234" y="953583"/>
                  </a:lnTo>
                </a:path>
                <a:path w="1298575" h="1356360">
                  <a:moveTo>
                    <a:pt x="649172" y="1208582"/>
                  </a:moveTo>
                  <a:lnTo>
                    <a:pt x="1298234" y="715144"/>
                  </a:lnTo>
                </a:path>
                <a:path w="1298575" h="1356360">
                  <a:moveTo>
                    <a:pt x="432818" y="1134931"/>
                  </a:moveTo>
                  <a:lnTo>
                    <a:pt x="1298234" y="476820"/>
                  </a:lnTo>
                </a:path>
                <a:path w="1298575" h="1356360">
                  <a:moveTo>
                    <a:pt x="216353" y="1061280"/>
                  </a:moveTo>
                  <a:lnTo>
                    <a:pt x="1298234" y="238497"/>
                  </a:lnTo>
                </a:path>
                <a:path w="1298575" h="1356360">
                  <a:moveTo>
                    <a:pt x="0" y="987629"/>
                  </a:moveTo>
                  <a:lnTo>
                    <a:pt x="129823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82" name="object 20"/>
            <p:cNvSpPr/>
            <p:nvPr/>
          </p:nvSpPr>
          <p:spPr>
            <a:xfrm>
              <a:off x="989124" y="2196299"/>
              <a:ext cx="2597150" cy="2586355"/>
            </a:xfrm>
            <a:custGeom>
              <a:avLst/>
              <a:gdLst/>
              <a:ahLst/>
              <a:cxnLst/>
              <a:rect l="l" t="t" r="r" b="b"/>
              <a:pathLst>
                <a:path w="2597150" h="2586354">
                  <a:moveTo>
                    <a:pt x="1298234" y="1429535"/>
                  </a:moveTo>
                  <a:lnTo>
                    <a:pt x="1298234" y="0"/>
                  </a:lnTo>
                </a:path>
                <a:path w="2597150" h="2586354">
                  <a:moveTo>
                    <a:pt x="1298234" y="1429535"/>
                  </a:moveTo>
                  <a:lnTo>
                    <a:pt x="2596524" y="987629"/>
                  </a:lnTo>
                </a:path>
                <a:path w="2597150" h="2586354">
                  <a:moveTo>
                    <a:pt x="1298234" y="1429535"/>
                  </a:moveTo>
                  <a:lnTo>
                    <a:pt x="2100768" y="2586006"/>
                  </a:lnTo>
                </a:path>
                <a:path w="2597150" h="2586354">
                  <a:moveTo>
                    <a:pt x="1298234" y="1429535"/>
                  </a:moveTo>
                  <a:lnTo>
                    <a:pt x="495866" y="2586006"/>
                  </a:lnTo>
                </a:path>
                <a:path w="2597150" h="2586354">
                  <a:moveTo>
                    <a:pt x="1298234" y="1429535"/>
                  </a:moveTo>
                  <a:lnTo>
                    <a:pt x="0" y="987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83" name="object 21"/>
            <p:cNvSpPr/>
            <p:nvPr/>
          </p:nvSpPr>
          <p:spPr>
            <a:xfrm>
              <a:off x="1204482" y="2433754"/>
              <a:ext cx="2165350" cy="2155825"/>
            </a:xfrm>
            <a:custGeom>
              <a:avLst/>
              <a:gdLst/>
              <a:ahLst/>
              <a:cxnLst/>
              <a:rect l="l" t="t" r="r" b="b"/>
              <a:pathLst>
                <a:path w="2165350" h="2155825">
                  <a:moveTo>
                    <a:pt x="1082544" y="0"/>
                  </a:moveTo>
                  <a:lnTo>
                    <a:pt x="2165143" y="823478"/>
                  </a:lnTo>
                </a:path>
                <a:path w="2165350" h="2155825">
                  <a:moveTo>
                    <a:pt x="2165143" y="823478"/>
                  </a:moveTo>
                  <a:lnTo>
                    <a:pt x="1751682" y="2155739"/>
                  </a:lnTo>
                </a:path>
                <a:path w="2165350" h="2155825">
                  <a:moveTo>
                    <a:pt x="1751682" y="2155739"/>
                  </a:moveTo>
                  <a:lnTo>
                    <a:pt x="413572" y="2155739"/>
                  </a:lnTo>
                </a:path>
                <a:path w="2165350" h="2155825">
                  <a:moveTo>
                    <a:pt x="413572" y="2155739"/>
                  </a:moveTo>
                  <a:lnTo>
                    <a:pt x="0" y="823478"/>
                  </a:lnTo>
                </a:path>
                <a:path w="2165350" h="2155825">
                  <a:moveTo>
                    <a:pt x="0" y="823478"/>
                  </a:moveTo>
                  <a:lnTo>
                    <a:pt x="1082544" y="0"/>
                  </a:lnTo>
                </a:path>
              </a:pathLst>
            </a:custGeom>
            <a:ln w="16301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84" name="object 22"/>
            <p:cNvSpPr/>
            <p:nvPr/>
          </p:nvSpPr>
          <p:spPr>
            <a:xfrm>
              <a:off x="1729550" y="2433754"/>
              <a:ext cx="1542415" cy="2146935"/>
            </a:xfrm>
            <a:custGeom>
              <a:avLst/>
              <a:gdLst/>
              <a:ahLst/>
              <a:cxnLst/>
              <a:rect l="l" t="t" r="r" b="b"/>
              <a:pathLst>
                <a:path w="1542414" h="2146935">
                  <a:moveTo>
                    <a:pt x="557476" y="0"/>
                  </a:moveTo>
                  <a:lnTo>
                    <a:pt x="1541854" y="856829"/>
                  </a:lnTo>
                </a:path>
                <a:path w="1542414" h="2146935">
                  <a:moveTo>
                    <a:pt x="1541854" y="856829"/>
                  </a:moveTo>
                  <a:lnTo>
                    <a:pt x="1219977" y="2146706"/>
                  </a:lnTo>
                </a:path>
                <a:path w="1542414" h="2146935">
                  <a:moveTo>
                    <a:pt x="1219977" y="2146706"/>
                  </a:moveTo>
                  <a:lnTo>
                    <a:pt x="0" y="1995096"/>
                  </a:lnTo>
                </a:path>
                <a:path w="1542414" h="2146935">
                  <a:moveTo>
                    <a:pt x="0" y="1995096"/>
                  </a:moveTo>
                  <a:lnTo>
                    <a:pt x="15927" y="1007605"/>
                  </a:lnTo>
                </a:path>
                <a:path w="1542414" h="2146935">
                  <a:moveTo>
                    <a:pt x="15927" y="1007605"/>
                  </a:moveTo>
                  <a:lnTo>
                    <a:pt x="557476" y="0"/>
                  </a:lnTo>
                </a:path>
              </a:pathLst>
            </a:custGeom>
            <a:ln w="16301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85" name="object 23"/>
            <p:cNvSpPr/>
            <p:nvPr/>
          </p:nvSpPr>
          <p:spPr>
            <a:xfrm>
              <a:off x="1204482" y="3029216"/>
              <a:ext cx="1771650" cy="1434465"/>
            </a:xfrm>
            <a:custGeom>
              <a:avLst/>
              <a:gdLst/>
              <a:ahLst/>
              <a:cxnLst/>
              <a:rect l="l" t="t" r="r" b="b"/>
              <a:pathLst>
                <a:path w="1771650" h="1434464">
                  <a:moveTo>
                    <a:pt x="1082544" y="0"/>
                  </a:moveTo>
                  <a:lnTo>
                    <a:pt x="1771591" y="362117"/>
                  </a:lnTo>
                </a:path>
                <a:path w="1771650" h="1434464">
                  <a:moveTo>
                    <a:pt x="1771591" y="362117"/>
                  </a:moveTo>
                  <a:lnTo>
                    <a:pt x="1664078" y="1434376"/>
                  </a:lnTo>
                </a:path>
                <a:path w="1771650" h="1434464">
                  <a:moveTo>
                    <a:pt x="1664078" y="1434376"/>
                  </a:moveTo>
                  <a:lnTo>
                    <a:pt x="636563" y="1239154"/>
                  </a:lnTo>
                </a:path>
                <a:path w="1771650" h="1434464">
                  <a:moveTo>
                    <a:pt x="636563" y="1239154"/>
                  </a:moveTo>
                  <a:lnTo>
                    <a:pt x="0" y="228017"/>
                  </a:lnTo>
                </a:path>
                <a:path w="1771650" h="1434464">
                  <a:moveTo>
                    <a:pt x="0" y="228017"/>
                  </a:moveTo>
                  <a:lnTo>
                    <a:pt x="1082544" y="0"/>
                  </a:lnTo>
                </a:path>
              </a:pathLst>
            </a:custGeom>
            <a:ln w="16301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86" name="object 24"/>
          <p:cNvSpPr txBox="1"/>
          <p:nvPr/>
        </p:nvSpPr>
        <p:spPr>
          <a:xfrm>
            <a:off x="1582913" y="762474"/>
            <a:ext cx="1230212" cy="13994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lang="ru-RU" sz="825" b="1" spc="-8" dirty="0" err="1" smtClean="0">
                <a:latin typeface="Arial"/>
                <a:cs typeface="Arial"/>
              </a:rPr>
              <a:t>Перерабатываемость</a:t>
            </a:r>
            <a:endParaRPr sz="825" dirty="0">
              <a:latin typeface="Arial"/>
              <a:cs typeface="Arial"/>
            </a:endParaRPr>
          </a:p>
        </p:txBody>
      </p:sp>
      <p:sp>
        <p:nvSpPr>
          <p:cNvPr id="87" name="object 25"/>
          <p:cNvSpPr txBox="1"/>
          <p:nvPr/>
        </p:nvSpPr>
        <p:spPr>
          <a:xfrm>
            <a:off x="3007521" y="1613152"/>
            <a:ext cx="802005" cy="266900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lang="ru-RU" sz="825" b="1" spc="-8" dirty="0" smtClean="0">
                <a:latin typeface="Arial"/>
                <a:cs typeface="Arial"/>
              </a:rPr>
              <a:t>Стабильность рукава</a:t>
            </a:r>
            <a:endParaRPr sz="825" dirty="0">
              <a:latin typeface="Arial"/>
              <a:cs typeface="Arial"/>
            </a:endParaRPr>
          </a:p>
        </p:txBody>
      </p:sp>
      <p:sp>
        <p:nvSpPr>
          <p:cNvPr id="88" name="object 26"/>
          <p:cNvSpPr txBox="1"/>
          <p:nvPr/>
        </p:nvSpPr>
        <p:spPr>
          <a:xfrm>
            <a:off x="2625252" y="2846328"/>
            <a:ext cx="531971" cy="13994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825" b="1" spc="-8" dirty="0">
                <a:latin typeface="Arial"/>
                <a:cs typeface="Arial"/>
              </a:rPr>
              <a:t>Sealability</a:t>
            </a:r>
            <a:endParaRPr sz="825" dirty="0">
              <a:latin typeface="Arial"/>
              <a:cs typeface="Arial"/>
            </a:endParaRPr>
          </a:p>
        </p:txBody>
      </p:sp>
      <p:sp>
        <p:nvSpPr>
          <p:cNvPr id="89" name="object 27"/>
          <p:cNvSpPr txBox="1"/>
          <p:nvPr/>
        </p:nvSpPr>
        <p:spPr>
          <a:xfrm>
            <a:off x="926877" y="2846328"/>
            <a:ext cx="449835" cy="13994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lang="ru-RU" sz="825" b="1" spc="-8" dirty="0" smtClean="0">
                <a:latin typeface="Arial"/>
                <a:cs typeface="Arial"/>
              </a:rPr>
              <a:t>Оптика</a:t>
            </a:r>
            <a:endParaRPr sz="825" dirty="0">
              <a:latin typeface="Arial"/>
              <a:cs typeface="Arial"/>
            </a:endParaRPr>
          </a:p>
        </p:txBody>
      </p:sp>
      <p:sp>
        <p:nvSpPr>
          <p:cNvPr id="90" name="object 28"/>
          <p:cNvSpPr txBox="1"/>
          <p:nvPr/>
        </p:nvSpPr>
        <p:spPr>
          <a:xfrm>
            <a:off x="358794" y="1613152"/>
            <a:ext cx="635318" cy="13994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lang="ru-RU" sz="825" b="1" spc="-8" dirty="0" err="1" smtClean="0">
                <a:latin typeface="Arial"/>
                <a:cs typeface="Arial"/>
              </a:rPr>
              <a:t>Физмех</a:t>
            </a:r>
            <a:endParaRPr sz="825" dirty="0">
              <a:latin typeface="Arial"/>
              <a:cs typeface="Arial"/>
            </a:endParaRPr>
          </a:p>
        </p:txBody>
      </p:sp>
      <p:grpSp>
        <p:nvGrpSpPr>
          <p:cNvPr id="91" name="object 29"/>
          <p:cNvGrpSpPr/>
          <p:nvPr/>
        </p:nvGrpSpPr>
        <p:grpSpPr>
          <a:xfrm>
            <a:off x="3168060" y="1928792"/>
            <a:ext cx="1374934" cy="790575"/>
            <a:chOff x="3843080" y="3486122"/>
            <a:chExt cx="1833245" cy="1054100"/>
          </a:xfrm>
        </p:grpSpPr>
        <p:sp>
          <p:nvSpPr>
            <p:cNvPr id="92" name="object 30"/>
            <p:cNvSpPr/>
            <p:nvPr/>
          </p:nvSpPr>
          <p:spPr>
            <a:xfrm>
              <a:off x="3843481" y="3486523"/>
              <a:ext cx="1832610" cy="1053465"/>
            </a:xfrm>
            <a:custGeom>
              <a:avLst/>
              <a:gdLst/>
              <a:ahLst/>
              <a:cxnLst/>
              <a:rect l="l" t="t" r="r" b="b"/>
              <a:pathLst>
                <a:path w="1832610" h="1053464">
                  <a:moveTo>
                    <a:pt x="1831985" y="0"/>
                  </a:moveTo>
                  <a:lnTo>
                    <a:pt x="0" y="0"/>
                  </a:lnTo>
                  <a:lnTo>
                    <a:pt x="0" y="1052942"/>
                  </a:lnTo>
                  <a:lnTo>
                    <a:pt x="1831985" y="1052942"/>
                  </a:lnTo>
                  <a:lnTo>
                    <a:pt x="1831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93" name="object 31"/>
            <p:cNvSpPr/>
            <p:nvPr/>
          </p:nvSpPr>
          <p:spPr>
            <a:xfrm>
              <a:off x="3843481" y="3486523"/>
              <a:ext cx="1832610" cy="1053465"/>
            </a:xfrm>
            <a:custGeom>
              <a:avLst/>
              <a:gdLst/>
              <a:ahLst/>
              <a:cxnLst/>
              <a:rect l="l" t="t" r="r" b="b"/>
              <a:pathLst>
                <a:path w="1832610" h="1053464">
                  <a:moveTo>
                    <a:pt x="0" y="1052942"/>
                  </a:moveTo>
                  <a:lnTo>
                    <a:pt x="1831985" y="1052942"/>
                  </a:lnTo>
                  <a:lnTo>
                    <a:pt x="1831985" y="0"/>
                  </a:lnTo>
                  <a:lnTo>
                    <a:pt x="0" y="0"/>
                  </a:lnTo>
                  <a:lnTo>
                    <a:pt x="0" y="1052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94" name="object 32"/>
            <p:cNvSpPr/>
            <p:nvPr/>
          </p:nvSpPr>
          <p:spPr>
            <a:xfrm>
              <a:off x="3882637" y="3587272"/>
              <a:ext cx="111125" cy="0"/>
            </a:xfrm>
            <a:custGeom>
              <a:avLst/>
              <a:gdLst/>
              <a:ahLst/>
              <a:cxnLst/>
              <a:rect l="l" t="t" r="r" b="b"/>
              <a:pathLst>
                <a:path w="111125">
                  <a:moveTo>
                    <a:pt x="0" y="0"/>
                  </a:moveTo>
                  <a:lnTo>
                    <a:pt x="110831" y="0"/>
                  </a:lnTo>
                </a:path>
              </a:pathLst>
            </a:custGeom>
            <a:ln w="16675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95" name="object 33"/>
            <p:cNvSpPr/>
            <p:nvPr/>
          </p:nvSpPr>
          <p:spPr>
            <a:xfrm>
              <a:off x="3882637" y="3938331"/>
              <a:ext cx="111125" cy="0"/>
            </a:xfrm>
            <a:custGeom>
              <a:avLst/>
              <a:gdLst/>
              <a:ahLst/>
              <a:cxnLst/>
              <a:rect l="l" t="t" r="r" b="b"/>
              <a:pathLst>
                <a:path w="111125">
                  <a:moveTo>
                    <a:pt x="0" y="0"/>
                  </a:moveTo>
                  <a:lnTo>
                    <a:pt x="110831" y="0"/>
                  </a:lnTo>
                </a:path>
              </a:pathLst>
            </a:custGeom>
            <a:ln w="1667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96" name="object 34"/>
            <p:cNvSpPr/>
            <p:nvPr/>
          </p:nvSpPr>
          <p:spPr>
            <a:xfrm>
              <a:off x="3882637" y="4289215"/>
              <a:ext cx="111125" cy="0"/>
            </a:xfrm>
            <a:custGeom>
              <a:avLst/>
              <a:gdLst/>
              <a:ahLst/>
              <a:cxnLst/>
              <a:rect l="l" t="t" r="r" b="b"/>
              <a:pathLst>
                <a:path w="111125">
                  <a:moveTo>
                    <a:pt x="0" y="0"/>
                  </a:moveTo>
                  <a:lnTo>
                    <a:pt x="110831" y="0"/>
                  </a:lnTo>
                </a:path>
              </a:pathLst>
            </a:custGeom>
            <a:ln w="1667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97" name="object 35"/>
          <p:cNvSpPr txBox="1"/>
          <p:nvPr/>
        </p:nvSpPr>
        <p:spPr>
          <a:xfrm>
            <a:off x="3168361" y="1929093"/>
            <a:ext cx="1374458" cy="7906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7160">
              <a:spcBef>
                <a:spcPts val="90"/>
              </a:spcBef>
            </a:pPr>
            <a:r>
              <a:rPr lang="en-US" sz="825" b="1" spc="-8" dirty="0" smtClean="0">
                <a:latin typeface="Arial"/>
                <a:cs typeface="Arial"/>
              </a:rPr>
              <a:t>High Performance</a:t>
            </a:r>
            <a:endParaRPr sz="825" dirty="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938" dirty="0">
              <a:latin typeface="Arial"/>
              <a:cs typeface="Arial"/>
            </a:endParaRPr>
          </a:p>
          <a:p>
            <a:pPr marL="137160"/>
            <a:r>
              <a:rPr lang="en-US" sz="825" b="1" spc="-8" dirty="0" smtClean="0">
                <a:latin typeface="Arial"/>
                <a:cs typeface="Arial"/>
              </a:rPr>
              <a:t>Dow </a:t>
            </a:r>
            <a:r>
              <a:rPr sz="825" b="1" spc="-8" dirty="0" smtClean="0">
                <a:latin typeface="Arial"/>
                <a:cs typeface="Arial"/>
              </a:rPr>
              <a:t>Solution </a:t>
            </a:r>
            <a:r>
              <a:rPr sz="825" b="1" spc="-8" dirty="0">
                <a:latin typeface="Arial"/>
                <a:cs typeface="Arial"/>
              </a:rPr>
              <a:t>C8</a:t>
            </a:r>
            <a:r>
              <a:rPr sz="825" b="1" spc="-19" dirty="0">
                <a:latin typeface="Arial"/>
                <a:cs typeface="Arial"/>
              </a:rPr>
              <a:t> </a:t>
            </a:r>
            <a:endParaRPr sz="825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975" dirty="0">
              <a:latin typeface="Arial"/>
              <a:cs typeface="Arial"/>
            </a:endParaRPr>
          </a:p>
          <a:p>
            <a:pPr marL="137160" marR="16193">
              <a:lnSpc>
                <a:spcPts val="945"/>
              </a:lnSpc>
            </a:pPr>
            <a:r>
              <a:rPr sz="825" b="1" spc="-8" dirty="0">
                <a:latin typeface="Arial"/>
                <a:cs typeface="Arial"/>
              </a:rPr>
              <a:t>Conventional Gas</a:t>
            </a:r>
            <a:r>
              <a:rPr sz="825" b="1" spc="-38" dirty="0">
                <a:latin typeface="Arial"/>
                <a:cs typeface="Arial"/>
              </a:rPr>
              <a:t> </a:t>
            </a:r>
            <a:r>
              <a:rPr sz="825" b="1" spc="-8" dirty="0">
                <a:latin typeface="Arial"/>
                <a:cs typeface="Arial"/>
              </a:rPr>
              <a:t>Phase  </a:t>
            </a:r>
            <a:r>
              <a:rPr sz="825" b="1" spc="-8" dirty="0" err="1" smtClean="0">
                <a:latin typeface="Arial"/>
                <a:cs typeface="Arial"/>
              </a:rPr>
              <a:t>Metallocene</a:t>
            </a:r>
            <a:r>
              <a:rPr lang="en-US" sz="825" b="1" spc="-8" dirty="0" smtClean="0">
                <a:latin typeface="Arial"/>
                <a:cs typeface="Arial"/>
              </a:rPr>
              <a:t> 1</a:t>
            </a:r>
            <a:r>
              <a:rPr lang="en-US" sz="825" b="1" spc="-8" baseline="30000" dirty="0" smtClean="0">
                <a:latin typeface="Arial"/>
                <a:cs typeface="Arial"/>
              </a:rPr>
              <a:t>st</a:t>
            </a:r>
            <a:r>
              <a:rPr lang="en-US" sz="825" b="1" spc="-8" dirty="0" smtClean="0">
                <a:latin typeface="Arial"/>
                <a:cs typeface="Arial"/>
              </a:rPr>
              <a:t> Gen</a:t>
            </a:r>
            <a:endParaRPr sz="825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320" y="3482969"/>
            <a:ext cx="4052987" cy="91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marR="3810" lvl="0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400" dirty="0" smtClean="0"/>
              <a:t>Моно-</a:t>
            </a:r>
            <a:r>
              <a:rPr lang="ru-RU" sz="1400" dirty="0" err="1" smtClean="0"/>
              <a:t>Титаноцен</a:t>
            </a:r>
            <a:r>
              <a:rPr lang="ru-RU" sz="1400" dirty="0" smtClean="0"/>
              <a:t> + МАО + </a:t>
            </a:r>
            <a:r>
              <a:rPr lang="ru-RU" sz="1400" dirty="0" err="1" smtClean="0"/>
              <a:t>борсодерж</a:t>
            </a:r>
            <a:r>
              <a:rPr lang="ru-RU" sz="1400" dirty="0" smtClean="0"/>
              <a:t> </a:t>
            </a:r>
            <a:r>
              <a:rPr lang="ru-RU" sz="1400" dirty="0" err="1" smtClean="0"/>
              <a:t>сокатализаторы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352425" marR="3810" lvl="0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en-US" sz="1400" dirty="0" smtClean="0"/>
              <a:t>II </a:t>
            </a:r>
            <a:r>
              <a:rPr lang="ru-RU" sz="1400" dirty="0" smtClean="0"/>
              <a:t>поколение? (</a:t>
            </a:r>
            <a:r>
              <a:rPr lang="ru-RU" sz="1400" dirty="0" err="1" smtClean="0"/>
              <a:t>одноцентровой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652" y="1466386"/>
            <a:ext cx="2179223" cy="171307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58774" y="104241"/>
            <a:ext cx="8426451" cy="672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dirty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en-US" kern="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8774" y="130217"/>
            <a:ext cx="4068083" cy="672627"/>
          </a:xfrm>
        </p:spPr>
        <p:txBody>
          <a:bodyPr/>
          <a:lstStyle/>
          <a:p>
            <a:r>
              <a:rPr lang="ru-RU" dirty="0"/>
              <a:t>Наиболее распространенные типы </a:t>
            </a:r>
            <a:r>
              <a:rPr lang="en-US" dirty="0"/>
              <a:t>LLDPE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72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bject 11"/>
          <p:cNvSpPr/>
          <p:nvPr/>
        </p:nvSpPr>
        <p:spPr>
          <a:xfrm>
            <a:off x="1331119" y="846321"/>
            <a:ext cx="3078956" cy="1782413"/>
          </a:xfrm>
          <a:prstGeom prst="rect">
            <a:avLst/>
          </a:prstGeom>
          <a:solidFill>
            <a:srgbClr val="77E2C3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66" y="118920"/>
            <a:ext cx="8426451" cy="672627"/>
          </a:xfrm>
        </p:spPr>
        <p:txBody>
          <a:bodyPr/>
          <a:lstStyle/>
          <a:p>
            <a:r>
              <a:rPr lang="ru-RU" dirty="0"/>
              <a:t>Наиболее распространенные типы </a:t>
            </a:r>
            <a:r>
              <a:rPr lang="en-US" dirty="0"/>
              <a:t>LLDPE</a:t>
            </a:r>
            <a:endParaRPr lang="ru-RU" dirty="0"/>
          </a:p>
        </p:txBody>
      </p:sp>
      <p:sp>
        <p:nvSpPr>
          <p:cNvPr id="39" name="object 2"/>
          <p:cNvSpPr txBox="1"/>
          <p:nvPr/>
        </p:nvSpPr>
        <p:spPr>
          <a:xfrm>
            <a:off x="1671479" y="2238578"/>
            <a:ext cx="222313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70034" marR="3810" indent="-260985">
              <a:spcBef>
                <a:spcPts val="71"/>
              </a:spcBef>
            </a:pPr>
            <a:r>
              <a:rPr sz="1200" b="1" u="heavy" spc="-8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Formulation</a:t>
            </a:r>
            <a:r>
              <a:rPr sz="1200" b="1" spc="-8" dirty="0">
                <a:latin typeface="Trebuchet MS"/>
                <a:cs typeface="Trebuchet MS"/>
              </a:rPr>
              <a:t> </a:t>
            </a:r>
            <a:r>
              <a:rPr sz="1200" b="1" spc="-4" dirty="0">
                <a:latin typeface="Trebuchet MS"/>
                <a:cs typeface="Trebuchet MS"/>
              </a:rPr>
              <a:t>: monolayer 50µm  </a:t>
            </a:r>
            <a:r>
              <a:rPr sz="1200" b="1" spc="-4" dirty="0">
                <a:solidFill>
                  <a:srgbClr val="FF9933"/>
                </a:solidFill>
                <a:latin typeface="Trebuchet MS"/>
                <a:cs typeface="Trebuchet MS"/>
              </a:rPr>
              <a:t>95% mLLDPE </a:t>
            </a:r>
            <a:r>
              <a:rPr sz="1200" b="1" spc="-4" dirty="0">
                <a:latin typeface="Trebuchet MS"/>
                <a:cs typeface="Trebuchet MS"/>
              </a:rPr>
              <a:t>+ 5%</a:t>
            </a:r>
            <a:r>
              <a:rPr sz="1200" b="1" spc="19" dirty="0">
                <a:latin typeface="Trebuchet MS"/>
                <a:cs typeface="Trebuchet MS"/>
              </a:rPr>
              <a:t> </a:t>
            </a:r>
            <a:r>
              <a:rPr sz="1200" b="1" spc="-4" dirty="0">
                <a:latin typeface="Trebuchet MS"/>
                <a:cs typeface="Trebuchet MS"/>
              </a:rPr>
              <a:t>LDPE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40" name="object 4"/>
          <p:cNvGrpSpPr/>
          <p:nvPr/>
        </p:nvGrpSpPr>
        <p:grpSpPr>
          <a:xfrm>
            <a:off x="1571015" y="918920"/>
            <a:ext cx="1212081" cy="1313632"/>
            <a:chOff x="409666" y="1025310"/>
            <a:chExt cx="1831975" cy="1971675"/>
          </a:xfrm>
        </p:grpSpPr>
        <p:sp>
          <p:nvSpPr>
            <p:cNvPr id="41" name="object 5"/>
            <p:cNvSpPr/>
            <p:nvPr/>
          </p:nvSpPr>
          <p:spPr>
            <a:xfrm>
              <a:off x="471513" y="1084781"/>
              <a:ext cx="1770053" cy="1912164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42" name="object 6"/>
            <p:cNvSpPr/>
            <p:nvPr/>
          </p:nvSpPr>
          <p:spPr>
            <a:xfrm>
              <a:off x="409666" y="1025310"/>
              <a:ext cx="1831900" cy="1971635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grpSp>
        <p:nvGrpSpPr>
          <p:cNvPr id="43" name="object 7"/>
          <p:cNvGrpSpPr/>
          <p:nvPr/>
        </p:nvGrpSpPr>
        <p:grpSpPr>
          <a:xfrm>
            <a:off x="2986182" y="1357121"/>
            <a:ext cx="676275" cy="408623"/>
            <a:chOff x="2457576" y="1809495"/>
            <a:chExt cx="901700" cy="544830"/>
          </a:xfrm>
        </p:grpSpPr>
        <p:sp>
          <p:nvSpPr>
            <p:cNvPr id="44" name="object 8"/>
            <p:cNvSpPr/>
            <p:nvPr/>
          </p:nvSpPr>
          <p:spPr>
            <a:xfrm>
              <a:off x="3110102" y="1809495"/>
              <a:ext cx="249554" cy="544830"/>
            </a:xfrm>
            <a:custGeom>
              <a:avLst/>
              <a:gdLst/>
              <a:ahLst/>
              <a:cxnLst/>
              <a:rect l="l" t="t" r="r" b="b"/>
              <a:pathLst>
                <a:path w="249554" h="544830">
                  <a:moveTo>
                    <a:pt x="249174" y="0"/>
                  </a:moveTo>
                  <a:lnTo>
                    <a:pt x="0" y="249300"/>
                  </a:lnTo>
                  <a:lnTo>
                    <a:pt x="0" y="544576"/>
                  </a:lnTo>
                  <a:lnTo>
                    <a:pt x="249174" y="295275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CD7A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45" name="object 9"/>
            <p:cNvSpPr/>
            <p:nvPr/>
          </p:nvSpPr>
          <p:spPr>
            <a:xfrm>
              <a:off x="2457576" y="1809495"/>
              <a:ext cx="901700" cy="249554"/>
            </a:xfrm>
            <a:custGeom>
              <a:avLst/>
              <a:gdLst/>
              <a:ahLst/>
              <a:cxnLst/>
              <a:rect l="l" t="t" r="r" b="b"/>
              <a:pathLst>
                <a:path w="901700" h="249555">
                  <a:moveTo>
                    <a:pt x="901700" y="0"/>
                  </a:moveTo>
                  <a:lnTo>
                    <a:pt x="249300" y="0"/>
                  </a:lnTo>
                  <a:lnTo>
                    <a:pt x="0" y="249300"/>
                  </a:lnTo>
                  <a:lnTo>
                    <a:pt x="652526" y="249300"/>
                  </a:lnTo>
                  <a:lnTo>
                    <a:pt x="901700" y="0"/>
                  </a:lnTo>
                  <a:close/>
                </a:path>
              </a:pathLst>
            </a:custGeom>
            <a:solidFill>
              <a:srgbClr val="FFAC3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46" name="object 10"/>
          <p:cNvSpPr txBox="1"/>
          <p:nvPr/>
        </p:nvSpPr>
        <p:spPr>
          <a:xfrm>
            <a:off x="2986182" y="1544098"/>
            <a:ext cx="489585" cy="210153"/>
          </a:xfrm>
          <a:prstGeom prst="rect">
            <a:avLst/>
          </a:prstGeom>
          <a:solidFill>
            <a:srgbClr val="FF9900">
              <a:alpha val="59999"/>
            </a:srgbClr>
          </a:solidFill>
        </p:spPr>
        <p:txBody>
          <a:bodyPr vert="horz" wrap="square" lIns="0" tIns="2381" rIns="0" bIns="0" rtlCol="0">
            <a:spAutoFit/>
          </a:bodyPr>
          <a:lstStyle/>
          <a:p>
            <a:pPr marL="34290">
              <a:spcBef>
                <a:spcPts val="19"/>
              </a:spcBef>
            </a:pPr>
            <a:r>
              <a:rPr sz="1350" b="1" spc="-4" dirty="0">
                <a:latin typeface="Trebuchet MS"/>
                <a:cs typeface="Trebuchet MS"/>
              </a:rPr>
              <a:t>Mono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7" name="object 11"/>
          <p:cNvSpPr/>
          <p:nvPr/>
        </p:nvSpPr>
        <p:spPr>
          <a:xfrm>
            <a:off x="4733926" y="842963"/>
            <a:ext cx="3078956" cy="1782413"/>
          </a:xfrm>
          <a:prstGeom prst="rect">
            <a:avLst/>
          </a:prstGeom>
          <a:solidFill>
            <a:srgbClr val="77E2C3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48" name="object 12"/>
          <p:cNvSpPr txBox="1"/>
          <p:nvPr/>
        </p:nvSpPr>
        <p:spPr>
          <a:xfrm>
            <a:off x="4765452" y="1003649"/>
            <a:ext cx="2580322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651">
              <a:spcBef>
                <a:spcPts val="79"/>
              </a:spcBef>
              <a:buClr>
                <a:srgbClr val="FF9933"/>
              </a:buClr>
              <a:buSzPct val="115000"/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lang="ru-RU" b="1" spc="-4" dirty="0" smtClean="0">
                <a:latin typeface="Trebuchet MS"/>
                <a:cs typeface="Trebuchet MS"/>
              </a:rPr>
              <a:t>Лучше </a:t>
            </a:r>
            <a:r>
              <a:rPr lang="ru-RU" b="1" spc="-4" dirty="0" err="1" smtClean="0">
                <a:latin typeface="Trebuchet MS"/>
                <a:cs typeface="Trebuchet MS"/>
              </a:rPr>
              <a:t>перерабатываемость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9" name="object 13"/>
          <p:cNvSpPr txBox="1"/>
          <p:nvPr/>
        </p:nvSpPr>
        <p:spPr>
          <a:xfrm>
            <a:off x="5108638" y="1571910"/>
            <a:ext cx="2576036" cy="87908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314" marR="110966" indent="-215265">
              <a:spcBef>
                <a:spcPts val="75"/>
              </a:spcBef>
              <a:buClr>
                <a:srgbClr val="FF9933"/>
              </a:buClr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sz="1350" b="1" spc="-4" dirty="0">
                <a:latin typeface="Trebuchet MS"/>
                <a:cs typeface="Trebuchet MS"/>
              </a:rPr>
              <a:t>Bubble </a:t>
            </a:r>
            <a:r>
              <a:rPr sz="1350" b="1" dirty="0">
                <a:latin typeface="Trebuchet MS"/>
                <a:cs typeface="Trebuchet MS"/>
              </a:rPr>
              <a:t>stability </a:t>
            </a:r>
            <a:r>
              <a:rPr sz="1350" b="1" spc="-8" dirty="0">
                <a:latin typeface="Trebuchet MS"/>
                <a:cs typeface="Trebuchet MS"/>
              </a:rPr>
              <a:t>comparable  </a:t>
            </a:r>
            <a:r>
              <a:rPr sz="1350" b="1" spc="-4" dirty="0">
                <a:latin typeface="Trebuchet MS"/>
                <a:cs typeface="Trebuchet MS"/>
              </a:rPr>
              <a:t>to conventional</a:t>
            </a:r>
            <a:r>
              <a:rPr sz="1350" b="1" spc="-26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LLDPE</a:t>
            </a:r>
            <a:endParaRPr sz="1350" dirty="0">
              <a:latin typeface="Trebuchet MS"/>
              <a:cs typeface="Trebuchet MS"/>
            </a:endParaRPr>
          </a:p>
          <a:p>
            <a:pPr marL="224314" marR="3810" indent="-215265">
              <a:spcBef>
                <a:spcPts val="323"/>
              </a:spcBef>
              <a:buClr>
                <a:srgbClr val="FF9933"/>
              </a:buClr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1350" b="1" dirty="0" smtClean="0">
                <a:latin typeface="Trebuchet MS"/>
                <a:cs typeface="Trebuchet MS"/>
              </a:rPr>
              <a:t>High Performance </a:t>
            </a:r>
            <a:r>
              <a:rPr sz="1350" b="1" dirty="0" smtClean="0">
                <a:latin typeface="Trebuchet MS"/>
                <a:cs typeface="Trebuchet MS"/>
              </a:rPr>
              <a:t>was </a:t>
            </a:r>
            <a:r>
              <a:rPr sz="1350" b="1" spc="-4" dirty="0">
                <a:latin typeface="Trebuchet MS"/>
                <a:cs typeface="Trebuchet MS"/>
              </a:rPr>
              <a:t>run </a:t>
            </a:r>
            <a:r>
              <a:rPr sz="1350" b="1" dirty="0">
                <a:latin typeface="Trebuchet MS"/>
                <a:cs typeface="Trebuchet MS"/>
              </a:rPr>
              <a:t>at </a:t>
            </a:r>
            <a:r>
              <a:rPr sz="1350" b="1" spc="-4" dirty="0">
                <a:solidFill>
                  <a:srgbClr val="FFA420"/>
                </a:solidFill>
                <a:latin typeface="Trebuchet MS"/>
                <a:cs typeface="Trebuchet MS"/>
              </a:rPr>
              <a:t>20</a:t>
            </a:r>
            <a:r>
              <a:rPr sz="1350" b="1" spc="-4" dirty="0">
                <a:solidFill>
                  <a:srgbClr val="FF9933"/>
                </a:solidFill>
                <a:latin typeface="Trebuchet MS"/>
                <a:cs typeface="Trebuchet MS"/>
              </a:rPr>
              <a:t>%</a:t>
            </a:r>
            <a:r>
              <a:rPr sz="1350" b="1" spc="-71" dirty="0">
                <a:solidFill>
                  <a:srgbClr val="FF9933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FF9933"/>
                </a:solidFill>
                <a:latin typeface="Trebuchet MS"/>
                <a:cs typeface="Trebuchet MS"/>
              </a:rPr>
              <a:t>higher  </a:t>
            </a:r>
            <a:r>
              <a:rPr sz="1350" b="1" spc="-4" dirty="0">
                <a:solidFill>
                  <a:srgbClr val="FF9933"/>
                </a:solidFill>
                <a:latin typeface="Trebuchet MS"/>
                <a:cs typeface="Trebuchet MS"/>
              </a:rPr>
              <a:t>output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50" name="object 14"/>
          <p:cNvSpPr/>
          <p:nvPr/>
        </p:nvSpPr>
        <p:spPr>
          <a:xfrm>
            <a:off x="4733926" y="3057686"/>
            <a:ext cx="3078956" cy="1782318"/>
          </a:xfrm>
          <a:prstGeom prst="rect">
            <a:avLst/>
          </a:prstGeom>
          <a:solidFill>
            <a:srgbClr val="77E2C3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51" name="object 15"/>
          <p:cNvSpPr txBox="1"/>
          <p:nvPr/>
        </p:nvSpPr>
        <p:spPr>
          <a:xfrm>
            <a:off x="4765452" y="3045047"/>
            <a:ext cx="203025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651">
              <a:spcBef>
                <a:spcPts val="75"/>
              </a:spcBef>
              <a:buClr>
                <a:srgbClr val="FF9933"/>
              </a:buClr>
              <a:buSzPct val="115000"/>
              <a:buFont typeface="Trebuchet MS"/>
              <a:buChar char="•"/>
              <a:tabLst>
                <a:tab pos="266700" algn="l"/>
                <a:tab pos="267176" algn="l"/>
              </a:tabLst>
            </a:pPr>
            <a:r>
              <a:rPr lang="ru-RU" b="1" dirty="0" smtClean="0">
                <a:latin typeface="Trebuchet MS"/>
                <a:cs typeface="Trebuchet MS"/>
              </a:rPr>
              <a:t>Оптика</a:t>
            </a:r>
            <a:r>
              <a:rPr b="1" spc="-4" dirty="0" smtClean="0">
                <a:latin typeface="Trebuchet MS"/>
                <a:cs typeface="Trebuchet MS"/>
              </a:rPr>
              <a:t>: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52" name="object 16"/>
          <p:cNvSpPr txBox="1"/>
          <p:nvPr/>
        </p:nvSpPr>
        <p:spPr>
          <a:xfrm>
            <a:off x="7042785" y="3998023"/>
            <a:ext cx="21621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spc="-158" dirty="0">
                <a:latin typeface="Trebuchet MS"/>
                <a:cs typeface="Trebuchet MS"/>
              </a:rPr>
              <a:t>9.7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3" name="object 17"/>
          <p:cNvSpPr txBox="1"/>
          <p:nvPr/>
        </p:nvSpPr>
        <p:spPr>
          <a:xfrm>
            <a:off x="5942553" y="3998023"/>
            <a:ext cx="22526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dirty="0">
                <a:solidFill>
                  <a:srgbClr val="FF9933"/>
                </a:solidFill>
                <a:latin typeface="Trebuchet MS"/>
                <a:cs typeface="Trebuchet MS"/>
              </a:rPr>
              <a:t>7</a:t>
            </a:r>
            <a:r>
              <a:rPr sz="1050" b="1" spc="-4" dirty="0">
                <a:solidFill>
                  <a:srgbClr val="FF9933"/>
                </a:solidFill>
                <a:latin typeface="Trebuchet MS"/>
                <a:cs typeface="Trebuchet MS"/>
              </a:rPr>
              <a:t>.9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4" name="object 18"/>
          <p:cNvSpPr txBox="1"/>
          <p:nvPr/>
        </p:nvSpPr>
        <p:spPr>
          <a:xfrm>
            <a:off x="4929854" y="3998023"/>
            <a:ext cx="55911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spc="-4" dirty="0">
                <a:latin typeface="Trebuchet MS"/>
                <a:cs typeface="Trebuchet MS"/>
              </a:rPr>
              <a:t>Haze</a:t>
            </a:r>
            <a:r>
              <a:rPr sz="1050" b="1" spc="-45" dirty="0">
                <a:latin typeface="Trebuchet MS"/>
                <a:cs typeface="Trebuchet MS"/>
              </a:rPr>
              <a:t> </a:t>
            </a:r>
            <a:r>
              <a:rPr sz="1050" b="1" spc="-4" dirty="0">
                <a:latin typeface="Trebuchet MS"/>
                <a:cs typeface="Trebuchet MS"/>
              </a:rPr>
              <a:t>(%)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5" name="object 19"/>
          <p:cNvSpPr txBox="1"/>
          <p:nvPr/>
        </p:nvSpPr>
        <p:spPr>
          <a:xfrm>
            <a:off x="4902422" y="4158082"/>
            <a:ext cx="234315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073468" algn="l"/>
                <a:tab pos="2174558" algn="l"/>
              </a:tabLst>
            </a:pPr>
            <a:r>
              <a:rPr sz="1050" b="1" dirty="0">
                <a:latin typeface="Trebuchet MS"/>
                <a:cs typeface="Trebuchet MS"/>
              </a:rPr>
              <a:t>Glo</a:t>
            </a:r>
            <a:r>
              <a:rPr sz="1050" b="1" spc="-8" dirty="0">
                <a:latin typeface="Trebuchet MS"/>
                <a:cs typeface="Trebuchet MS"/>
              </a:rPr>
              <a:t>s</a:t>
            </a:r>
            <a:r>
              <a:rPr sz="1050" b="1" dirty="0">
                <a:latin typeface="Trebuchet MS"/>
                <a:cs typeface="Trebuchet MS"/>
              </a:rPr>
              <a:t>s</a:t>
            </a:r>
            <a:r>
              <a:rPr sz="1050" b="1" spc="-1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(</a:t>
            </a:r>
            <a:r>
              <a:rPr sz="1050" b="1" spc="-4" dirty="0">
                <a:latin typeface="Trebuchet MS"/>
                <a:cs typeface="Trebuchet MS"/>
              </a:rPr>
              <a:t>‰</a:t>
            </a:r>
            <a:r>
              <a:rPr sz="1050" b="1" dirty="0">
                <a:latin typeface="Trebuchet MS"/>
                <a:cs typeface="Trebuchet MS"/>
              </a:rPr>
              <a:t>)	</a:t>
            </a:r>
            <a:r>
              <a:rPr sz="1050" b="1" spc="4" dirty="0">
                <a:solidFill>
                  <a:srgbClr val="FF9933"/>
                </a:solidFill>
                <a:latin typeface="Trebuchet MS"/>
                <a:cs typeface="Trebuchet MS"/>
              </a:rPr>
              <a:t>7</a:t>
            </a:r>
            <a:r>
              <a:rPr sz="1050" b="1" dirty="0">
                <a:solidFill>
                  <a:srgbClr val="FF9933"/>
                </a:solidFill>
                <a:latin typeface="Trebuchet MS"/>
                <a:cs typeface="Trebuchet MS"/>
              </a:rPr>
              <a:t>1	</a:t>
            </a:r>
            <a:r>
              <a:rPr sz="1050" b="1" spc="4" dirty="0">
                <a:latin typeface="Trebuchet MS"/>
                <a:cs typeface="Trebuchet MS"/>
              </a:rPr>
              <a:t>66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6" name="object 20"/>
          <p:cNvSpPr txBox="1"/>
          <p:nvPr/>
        </p:nvSpPr>
        <p:spPr>
          <a:xfrm>
            <a:off x="6612826" y="3561016"/>
            <a:ext cx="1086803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6213" marR="3810" indent="-167164">
              <a:spcBef>
                <a:spcPts val="75"/>
              </a:spcBef>
            </a:pPr>
            <a:r>
              <a:rPr sz="1050" b="1" spc="-4" dirty="0">
                <a:latin typeface="Trebuchet MS"/>
                <a:cs typeface="Trebuchet MS"/>
              </a:rPr>
              <a:t>Competitive</a:t>
            </a:r>
            <a:r>
              <a:rPr sz="1050" b="1" spc="-49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mPE  </a:t>
            </a:r>
            <a:r>
              <a:rPr sz="1050" b="1" spc="-4" dirty="0">
                <a:latin typeface="Trebuchet MS"/>
                <a:cs typeface="Trebuchet MS"/>
              </a:rPr>
              <a:t>formulation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57" name="object 21"/>
          <p:cNvSpPr txBox="1"/>
          <p:nvPr/>
        </p:nvSpPr>
        <p:spPr>
          <a:xfrm>
            <a:off x="5580444" y="3603645"/>
            <a:ext cx="1019858" cy="26866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lang="en-US" sz="800" b="1" dirty="0" smtClean="0">
                <a:solidFill>
                  <a:srgbClr val="FF9933"/>
                </a:solidFill>
                <a:latin typeface="Trebuchet MS"/>
                <a:cs typeface="Trebuchet MS"/>
              </a:rPr>
              <a:t>High Performance</a:t>
            </a:r>
          </a:p>
          <a:p>
            <a:pPr algn="ctr">
              <a:spcBef>
                <a:spcPts val="75"/>
              </a:spcBef>
            </a:pPr>
            <a:r>
              <a:rPr sz="800" b="1" spc="-4" dirty="0" smtClean="0">
                <a:solidFill>
                  <a:srgbClr val="FF9933"/>
                </a:solidFill>
                <a:latin typeface="Trebuchet MS"/>
                <a:cs typeface="Trebuchet MS"/>
              </a:rPr>
              <a:t>formulation</a:t>
            </a:r>
            <a:endParaRPr sz="800" dirty="0">
              <a:latin typeface="Trebuchet MS"/>
              <a:cs typeface="Trebuchet MS"/>
            </a:endParaRPr>
          </a:p>
        </p:txBody>
      </p:sp>
      <p:grpSp>
        <p:nvGrpSpPr>
          <p:cNvPr id="58" name="object 22"/>
          <p:cNvGrpSpPr/>
          <p:nvPr/>
        </p:nvGrpSpPr>
        <p:grpSpPr>
          <a:xfrm>
            <a:off x="1331119" y="3057687"/>
            <a:ext cx="6456045" cy="1782604"/>
            <a:chOff x="250825" y="4076915"/>
            <a:chExt cx="8608060" cy="2376805"/>
          </a:xfrm>
        </p:grpSpPr>
        <p:sp>
          <p:nvSpPr>
            <p:cNvPr id="59" name="object 23"/>
            <p:cNvSpPr/>
            <p:nvPr/>
          </p:nvSpPr>
          <p:spPr>
            <a:xfrm>
              <a:off x="4932426" y="4719827"/>
              <a:ext cx="3911600" cy="0"/>
            </a:xfrm>
            <a:custGeom>
              <a:avLst/>
              <a:gdLst/>
              <a:ahLst/>
              <a:cxnLst/>
              <a:rect l="l" t="t" r="r" b="b"/>
              <a:pathLst>
                <a:path w="3911600">
                  <a:moveTo>
                    <a:pt x="0" y="0"/>
                  </a:moveTo>
                  <a:lnTo>
                    <a:pt x="39116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64" name="object 24"/>
            <p:cNvSpPr/>
            <p:nvPr/>
          </p:nvSpPr>
          <p:spPr>
            <a:xfrm>
              <a:off x="4932426" y="5302376"/>
              <a:ext cx="3911600" cy="0"/>
            </a:xfrm>
            <a:custGeom>
              <a:avLst/>
              <a:gdLst/>
              <a:ahLst/>
              <a:cxnLst/>
              <a:rect l="l" t="t" r="r" b="b"/>
              <a:pathLst>
                <a:path w="3911600">
                  <a:moveTo>
                    <a:pt x="0" y="0"/>
                  </a:moveTo>
                  <a:lnTo>
                    <a:pt x="39116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65" name="object 25"/>
            <p:cNvSpPr/>
            <p:nvPr/>
          </p:nvSpPr>
          <p:spPr>
            <a:xfrm>
              <a:off x="4932426" y="5818339"/>
              <a:ext cx="3911600" cy="0"/>
            </a:xfrm>
            <a:custGeom>
              <a:avLst/>
              <a:gdLst/>
              <a:ahLst/>
              <a:cxnLst/>
              <a:rect l="l" t="t" r="r" b="b"/>
              <a:pathLst>
                <a:path w="3911600">
                  <a:moveTo>
                    <a:pt x="0" y="0"/>
                  </a:moveTo>
                  <a:lnTo>
                    <a:pt x="39116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66" name="object 26"/>
            <p:cNvSpPr/>
            <p:nvPr/>
          </p:nvSpPr>
          <p:spPr>
            <a:xfrm>
              <a:off x="250825" y="4076915"/>
              <a:ext cx="4105275" cy="2376424"/>
            </a:xfrm>
            <a:prstGeom prst="rect">
              <a:avLst/>
            </a:prstGeom>
            <a:solidFill>
              <a:srgbClr val="77E2C3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67" name="object 27"/>
          <p:cNvSpPr txBox="1"/>
          <p:nvPr/>
        </p:nvSpPr>
        <p:spPr>
          <a:xfrm>
            <a:off x="1362075" y="3045047"/>
            <a:ext cx="173307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175">
              <a:spcBef>
                <a:spcPts val="75"/>
              </a:spcBef>
              <a:buClr>
                <a:srgbClr val="FF9933"/>
              </a:buClr>
              <a:buSzPct val="115000"/>
              <a:buFont typeface="Trebuchet MS"/>
              <a:buChar char="•"/>
              <a:tabLst>
                <a:tab pos="266224" algn="l"/>
                <a:tab pos="266700" algn="l"/>
              </a:tabLst>
            </a:pPr>
            <a:r>
              <a:rPr lang="ru-RU" b="1" dirty="0" smtClean="0">
                <a:latin typeface="Trebuchet MS"/>
                <a:cs typeface="Trebuchet MS"/>
              </a:rPr>
              <a:t>Жесткость</a:t>
            </a:r>
            <a:r>
              <a:rPr b="1" spc="-4" dirty="0" smtClean="0">
                <a:latin typeface="Trebuchet MS"/>
                <a:cs typeface="Trebuchet MS"/>
              </a:rPr>
              <a:t>:</a:t>
            </a:r>
            <a:endParaRPr dirty="0">
              <a:latin typeface="Trebuchet MS"/>
              <a:cs typeface="Trebuchet MS"/>
            </a:endParaRPr>
          </a:p>
        </p:txBody>
      </p:sp>
      <p:grpSp>
        <p:nvGrpSpPr>
          <p:cNvPr id="98" name="object 28"/>
          <p:cNvGrpSpPr/>
          <p:nvPr/>
        </p:nvGrpSpPr>
        <p:grpSpPr>
          <a:xfrm>
            <a:off x="1586849" y="3334997"/>
            <a:ext cx="2357914" cy="1442085"/>
            <a:chOff x="591798" y="4446662"/>
            <a:chExt cx="3143885" cy="1922780"/>
          </a:xfrm>
        </p:grpSpPr>
        <p:sp>
          <p:nvSpPr>
            <p:cNvPr id="99" name="object 29"/>
            <p:cNvSpPr/>
            <p:nvPr/>
          </p:nvSpPr>
          <p:spPr>
            <a:xfrm>
              <a:off x="595925" y="4450790"/>
              <a:ext cx="3135630" cy="1914525"/>
            </a:xfrm>
            <a:custGeom>
              <a:avLst/>
              <a:gdLst/>
              <a:ahLst/>
              <a:cxnLst/>
              <a:rect l="l" t="t" r="r" b="b"/>
              <a:pathLst>
                <a:path w="3135629" h="1914525">
                  <a:moveTo>
                    <a:pt x="3135115" y="0"/>
                  </a:moveTo>
                  <a:lnTo>
                    <a:pt x="0" y="0"/>
                  </a:lnTo>
                  <a:lnTo>
                    <a:pt x="0" y="1914358"/>
                  </a:lnTo>
                  <a:lnTo>
                    <a:pt x="3135115" y="1914358"/>
                  </a:lnTo>
                  <a:lnTo>
                    <a:pt x="3135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00" name="object 30"/>
            <p:cNvSpPr/>
            <p:nvPr/>
          </p:nvSpPr>
          <p:spPr>
            <a:xfrm>
              <a:off x="595925" y="4450790"/>
              <a:ext cx="3135630" cy="1914525"/>
            </a:xfrm>
            <a:custGeom>
              <a:avLst/>
              <a:gdLst/>
              <a:ahLst/>
              <a:cxnLst/>
              <a:rect l="l" t="t" r="r" b="b"/>
              <a:pathLst>
                <a:path w="3135629" h="1914525">
                  <a:moveTo>
                    <a:pt x="0" y="1914358"/>
                  </a:moveTo>
                  <a:lnTo>
                    <a:pt x="3135115" y="1914358"/>
                  </a:lnTo>
                  <a:lnTo>
                    <a:pt x="3135115" y="0"/>
                  </a:lnTo>
                  <a:lnTo>
                    <a:pt x="0" y="0"/>
                  </a:lnTo>
                  <a:lnTo>
                    <a:pt x="0" y="1914358"/>
                  </a:lnTo>
                  <a:close/>
                </a:path>
              </a:pathLst>
            </a:custGeom>
            <a:ln w="80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01" name="object 31"/>
            <p:cNvSpPr/>
            <p:nvPr/>
          </p:nvSpPr>
          <p:spPr>
            <a:xfrm>
              <a:off x="676783" y="4531423"/>
              <a:ext cx="1955800" cy="24765"/>
            </a:xfrm>
            <a:custGeom>
              <a:avLst/>
              <a:gdLst/>
              <a:ahLst/>
              <a:cxnLst/>
              <a:rect l="l" t="t" r="r" b="b"/>
              <a:pathLst>
                <a:path w="1955800" h="24764">
                  <a:moveTo>
                    <a:pt x="1955355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0" y="16103"/>
                  </a:lnTo>
                  <a:lnTo>
                    <a:pt x="0" y="24155"/>
                  </a:lnTo>
                  <a:lnTo>
                    <a:pt x="1955355" y="24155"/>
                  </a:lnTo>
                  <a:lnTo>
                    <a:pt x="1955355" y="16103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02" name="object 32"/>
            <p:cNvSpPr/>
            <p:nvPr/>
          </p:nvSpPr>
          <p:spPr>
            <a:xfrm>
              <a:off x="676793" y="455558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03" name="object 33"/>
            <p:cNvSpPr/>
            <p:nvPr/>
          </p:nvSpPr>
          <p:spPr>
            <a:xfrm>
              <a:off x="676783" y="4563643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1955355" y="8102"/>
                  </a:moveTo>
                  <a:lnTo>
                    <a:pt x="0" y="8102"/>
                  </a:lnTo>
                  <a:lnTo>
                    <a:pt x="0" y="16421"/>
                  </a:lnTo>
                  <a:lnTo>
                    <a:pt x="1955355" y="16421"/>
                  </a:lnTo>
                  <a:lnTo>
                    <a:pt x="1955355" y="8102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04" name="object 34"/>
            <p:cNvSpPr/>
            <p:nvPr/>
          </p:nvSpPr>
          <p:spPr>
            <a:xfrm>
              <a:off x="676783" y="4580064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1955355" y="0"/>
                  </a:moveTo>
                  <a:lnTo>
                    <a:pt x="0" y="0"/>
                  </a:lnTo>
                  <a:lnTo>
                    <a:pt x="0" y="7950"/>
                  </a:lnTo>
                  <a:lnTo>
                    <a:pt x="0" y="16002"/>
                  </a:lnTo>
                  <a:lnTo>
                    <a:pt x="1955355" y="16002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05" name="object 35"/>
            <p:cNvSpPr/>
            <p:nvPr/>
          </p:nvSpPr>
          <p:spPr>
            <a:xfrm>
              <a:off x="676793" y="459606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06" name="object 36"/>
            <p:cNvSpPr/>
            <p:nvPr/>
          </p:nvSpPr>
          <p:spPr>
            <a:xfrm>
              <a:off x="676793" y="460411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07" name="object 37"/>
            <p:cNvSpPr/>
            <p:nvPr/>
          </p:nvSpPr>
          <p:spPr>
            <a:xfrm>
              <a:off x="676783" y="4612182"/>
              <a:ext cx="1955800" cy="24765"/>
            </a:xfrm>
            <a:custGeom>
              <a:avLst/>
              <a:gdLst/>
              <a:ahLst/>
              <a:cxnLst/>
              <a:rect l="l" t="t" r="r" b="b"/>
              <a:pathLst>
                <a:path w="1955800" h="24764">
                  <a:moveTo>
                    <a:pt x="1955355" y="16103"/>
                  </a:moveTo>
                  <a:lnTo>
                    <a:pt x="0" y="16103"/>
                  </a:lnTo>
                  <a:lnTo>
                    <a:pt x="0" y="24155"/>
                  </a:lnTo>
                  <a:lnTo>
                    <a:pt x="1955355" y="24155"/>
                  </a:lnTo>
                  <a:lnTo>
                    <a:pt x="1955355" y="16103"/>
                  </a:lnTo>
                  <a:close/>
                </a:path>
                <a:path w="1955800" h="24764">
                  <a:moveTo>
                    <a:pt x="1955355" y="8051"/>
                  </a:moveTo>
                  <a:lnTo>
                    <a:pt x="0" y="8051"/>
                  </a:lnTo>
                  <a:lnTo>
                    <a:pt x="0" y="16090"/>
                  </a:lnTo>
                  <a:lnTo>
                    <a:pt x="1955355" y="16090"/>
                  </a:lnTo>
                  <a:lnTo>
                    <a:pt x="1955355" y="8051"/>
                  </a:lnTo>
                  <a:close/>
                </a:path>
                <a:path w="1955800" h="24764">
                  <a:moveTo>
                    <a:pt x="1955355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08" name="object 38"/>
            <p:cNvSpPr/>
            <p:nvPr/>
          </p:nvSpPr>
          <p:spPr>
            <a:xfrm>
              <a:off x="676793" y="463633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09" name="object 39"/>
            <p:cNvSpPr/>
            <p:nvPr/>
          </p:nvSpPr>
          <p:spPr>
            <a:xfrm>
              <a:off x="676793" y="4644334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1955349" y="0"/>
                  </a:moveTo>
                  <a:lnTo>
                    <a:pt x="0" y="0"/>
                  </a:lnTo>
                  <a:lnTo>
                    <a:pt x="0" y="8314"/>
                  </a:lnTo>
                  <a:lnTo>
                    <a:pt x="1955349" y="8314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10" name="object 40"/>
            <p:cNvSpPr/>
            <p:nvPr/>
          </p:nvSpPr>
          <p:spPr>
            <a:xfrm>
              <a:off x="676793" y="465265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11" name="object 41"/>
            <p:cNvSpPr/>
            <p:nvPr/>
          </p:nvSpPr>
          <p:spPr>
            <a:xfrm>
              <a:off x="676793" y="466071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12" name="object 42"/>
            <p:cNvSpPr/>
            <p:nvPr/>
          </p:nvSpPr>
          <p:spPr>
            <a:xfrm>
              <a:off x="676793" y="466876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13" name="object 43"/>
            <p:cNvSpPr/>
            <p:nvPr/>
          </p:nvSpPr>
          <p:spPr>
            <a:xfrm>
              <a:off x="676793" y="467681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14" name="object 44"/>
            <p:cNvSpPr/>
            <p:nvPr/>
          </p:nvSpPr>
          <p:spPr>
            <a:xfrm>
              <a:off x="676793" y="468487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15" name="object 45"/>
            <p:cNvSpPr/>
            <p:nvPr/>
          </p:nvSpPr>
          <p:spPr>
            <a:xfrm>
              <a:off x="676793" y="469292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16" name="object 46"/>
            <p:cNvSpPr/>
            <p:nvPr/>
          </p:nvSpPr>
          <p:spPr>
            <a:xfrm>
              <a:off x="676793" y="470098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17" name="object 47"/>
            <p:cNvSpPr/>
            <p:nvPr/>
          </p:nvSpPr>
          <p:spPr>
            <a:xfrm>
              <a:off x="676783" y="4708981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1955355" y="8331"/>
                  </a:moveTo>
                  <a:lnTo>
                    <a:pt x="0" y="8331"/>
                  </a:lnTo>
                  <a:lnTo>
                    <a:pt x="0" y="16370"/>
                  </a:lnTo>
                  <a:lnTo>
                    <a:pt x="1955355" y="16370"/>
                  </a:lnTo>
                  <a:lnTo>
                    <a:pt x="1955355" y="8331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0" y="0"/>
                  </a:lnTo>
                  <a:lnTo>
                    <a:pt x="0" y="8318"/>
                  </a:lnTo>
                  <a:lnTo>
                    <a:pt x="1955355" y="8318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18" name="object 48"/>
            <p:cNvSpPr/>
            <p:nvPr/>
          </p:nvSpPr>
          <p:spPr>
            <a:xfrm>
              <a:off x="676793" y="472535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19" name="object 49"/>
            <p:cNvSpPr/>
            <p:nvPr/>
          </p:nvSpPr>
          <p:spPr>
            <a:xfrm>
              <a:off x="676793" y="473341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20" name="object 50"/>
            <p:cNvSpPr/>
            <p:nvPr/>
          </p:nvSpPr>
          <p:spPr>
            <a:xfrm>
              <a:off x="676793" y="474146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21" name="object 51"/>
            <p:cNvSpPr/>
            <p:nvPr/>
          </p:nvSpPr>
          <p:spPr>
            <a:xfrm>
              <a:off x="676793" y="474951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22" name="object 52"/>
            <p:cNvSpPr/>
            <p:nvPr/>
          </p:nvSpPr>
          <p:spPr>
            <a:xfrm>
              <a:off x="676793" y="475757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23" name="object 53"/>
            <p:cNvSpPr/>
            <p:nvPr/>
          </p:nvSpPr>
          <p:spPr>
            <a:xfrm>
              <a:off x="676793" y="476562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24" name="object 54"/>
            <p:cNvSpPr/>
            <p:nvPr/>
          </p:nvSpPr>
          <p:spPr>
            <a:xfrm>
              <a:off x="676793" y="4773626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1955349" y="0"/>
                  </a:moveTo>
                  <a:lnTo>
                    <a:pt x="0" y="0"/>
                  </a:lnTo>
                  <a:lnTo>
                    <a:pt x="0" y="8314"/>
                  </a:lnTo>
                  <a:lnTo>
                    <a:pt x="1955349" y="8314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25" name="object 55"/>
            <p:cNvSpPr/>
            <p:nvPr/>
          </p:nvSpPr>
          <p:spPr>
            <a:xfrm>
              <a:off x="676793" y="478194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26" name="object 56"/>
            <p:cNvSpPr/>
            <p:nvPr/>
          </p:nvSpPr>
          <p:spPr>
            <a:xfrm>
              <a:off x="676793" y="479000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27" name="object 57"/>
            <p:cNvSpPr/>
            <p:nvPr/>
          </p:nvSpPr>
          <p:spPr>
            <a:xfrm>
              <a:off x="676793" y="479805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28" name="object 58"/>
            <p:cNvSpPr/>
            <p:nvPr/>
          </p:nvSpPr>
          <p:spPr>
            <a:xfrm>
              <a:off x="676793" y="480611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29" name="object 59"/>
            <p:cNvSpPr/>
            <p:nvPr/>
          </p:nvSpPr>
          <p:spPr>
            <a:xfrm>
              <a:off x="676793" y="481416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30" name="object 60"/>
            <p:cNvSpPr/>
            <p:nvPr/>
          </p:nvSpPr>
          <p:spPr>
            <a:xfrm>
              <a:off x="676793" y="482221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31" name="object 61"/>
            <p:cNvSpPr/>
            <p:nvPr/>
          </p:nvSpPr>
          <p:spPr>
            <a:xfrm>
              <a:off x="676793" y="483027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32" name="object 62"/>
            <p:cNvSpPr/>
            <p:nvPr/>
          </p:nvSpPr>
          <p:spPr>
            <a:xfrm>
              <a:off x="676793" y="4838272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1955349" y="0"/>
                  </a:moveTo>
                  <a:lnTo>
                    <a:pt x="0" y="0"/>
                  </a:lnTo>
                  <a:lnTo>
                    <a:pt x="0" y="8314"/>
                  </a:lnTo>
                  <a:lnTo>
                    <a:pt x="1955349" y="8314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33" name="object 63"/>
            <p:cNvSpPr/>
            <p:nvPr/>
          </p:nvSpPr>
          <p:spPr>
            <a:xfrm>
              <a:off x="676793" y="484659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34" name="object 64"/>
            <p:cNvSpPr/>
            <p:nvPr/>
          </p:nvSpPr>
          <p:spPr>
            <a:xfrm>
              <a:off x="676793" y="485464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35" name="object 65"/>
            <p:cNvSpPr/>
            <p:nvPr/>
          </p:nvSpPr>
          <p:spPr>
            <a:xfrm>
              <a:off x="676793" y="486270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36" name="object 66"/>
            <p:cNvSpPr/>
            <p:nvPr/>
          </p:nvSpPr>
          <p:spPr>
            <a:xfrm>
              <a:off x="676793" y="487075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37" name="object 67"/>
            <p:cNvSpPr/>
            <p:nvPr/>
          </p:nvSpPr>
          <p:spPr>
            <a:xfrm>
              <a:off x="676793" y="487881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38" name="object 68"/>
            <p:cNvSpPr/>
            <p:nvPr/>
          </p:nvSpPr>
          <p:spPr>
            <a:xfrm>
              <a:off x="676793" y="488686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39" name="object 69"/>
            <p:cNvSpPr/>
            <p:nvPr/>
          </p:nvSpPr>
          <p:spPr>
            <a:xfrm>
              <a:off x="676793" y="489491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0" name="object 70"/>
            <p:cNvSpPr/>
            <p:nvPr/>
          </p:nvSpPr>
          <p:spPr>
            <a:xfrm>
              <a:off x="676793" y="490297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1" name="object 71"/>
            <p:cNvSpPr/>
            <p:nvPr/>
          </p:nvSpPr>
          <p:spPr>
            <a:xfrm>
              <a:off x="676793" y="4910972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1955349" y="0"/>
                  </a:moveTo>
                  <a:lnTo>
                    <a:pt x="0" y="0"/>
                  </a:lnTo>
                  <a:lnTo>
                    <a:pt x="0" y="8314"/>
                  </a:lnTo>
                  <a:lnTo>
                    <a:pt x="1955349" y="8314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2" name="object 72"/>
            <p:cNvSpPr/>
            <p:nvPr/>
          </p:nvSpPr>
          <p:spPr>
            <a:xfrm>
              <a:off x="676793" y="491929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3" name="object 73"/>
            <p:cNvSpPr/>
            <p:nvPr/>
          </p:nvSpPr>
          <p:spPr>
            <a:xfrm>
              <a:off x="676793" y="492734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49" y="0"/>
                  </a:moveTo>
                  <a:lnTo>
                    <a:pt x="0" y="0"/>
                  </a:lnTo>
                  <a:lnTo>
                    <a:pt x="0" y="8045"/>
                  </a:lnTo>
                  <a:lnTo>
                    <a:pt x="1955349" y="8045"/>
                  </a:lnTo>
                  <a:lnTo>
                    <a:pt x="1955349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4" name="object 74"/>
            <p:cNvSpPr/>
            <p:nvPr/>
          </p:nvSpPr>
          <p:spPr>
            <a:xfrm>
              <a:off x="676783" y="493541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1955355" y="0"/>
                  </a:moveTo>
                  <a:lnTo>
                    <a:pt x="0" y="0"/>
                  </a:lnTo>
                  <a:lnTo>
                    <a:pt x="0" y="3987"/>
                  </a:lnTo>
                  <a:lnTo>
                    <a:pt x="0" y="8039"/>
                  </a:lnTo>
                  <a:lnTo>
                    <a:pt x="1955355" y="8039"/>
                  </a:lnTo>
                  <a:lnTo>
                    <a:pt x="1955355" y="3987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5" name="object 75"/>
            <p:cNvSpPr/>
            <p:nvPr/>
          </p:nvSpPr>
          <p:spPr>
            <a:xfrm>
              <a:off x="676783" y="494346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6" name="object 76"/>
            <p:cNvSpPr/>
            <p:nvPr/>
          </p:nvSpPr>
          <p:spPr>
            <a:xfrm>
              <a:off x="676783" y="4951513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0" y="16103"/>
                  </a:lnTo>
                  <a:lnTo>
                    <a:pt x="214147" y="16103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497052" y="16103"/>
                  </a:lnTo>
                  <a:lnTo>
                    <a:pt x="1955355" y="16103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7" name="object 77"/>
            <p:cNvSpPr/>
            <p:nvPr/>
          </p:nvSpPr>
          <p:spPr>
            <a:xfrm>
              <a:off x="676783" y="4967515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8" name="object 78"/>
            <p:cNvSpPr/>
            <p:nvPr/>
          </p:nvSpPr>
          <p:spPr>
            <a:xfrm>
              <a:off x="676783" y="4975618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214147" y="0"/>
                  </a:moveTo>
                  <a:lnTo>
                    <a:pt x="0" y="0"/>
                  </a:lnTo>
                  <a:lnTo>
                    <a:pt x="0" y="8318"/>
                  </a:lnTo>
                  <a:lnTo>
                    <a:pt x="214147" y="8318"/>
                  </a:lnTo>
                  <a:lnTo>
                    <a:pt x="214147" y="0"/>
                  </a:lnTo>
                  <a:close/>
                </a:path>
                <a:path w="1955800" h="8889">
                  <a:moveTo>
                    <a:pt x="1955355" y="0"/>
                  </a:moveTo>
                  <a:lnTo>
                    <a:pt x="497052" y="0"/>
                  </a:lnTo>
                  <a:lnTo>
                    <a:pt x="497052" y="8318"/>
                  </a:lnTo>
                  <a:lnTo>
                    <a:pt x="1955355" y="8318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9" name="object 79"/>
            <p:cNvSpPr/>
            <p:nvPr/>
          </p:nvSpPr>
          <p:spPr>
            <a:xfrm>
              <a:off x="676783" y="4983949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50" name="object 80"/>
            <p:cNvSpPr/>
            <p:nvPr/>
          </p:nvSpPr>
          <p:spPr>
            <a:xfrm>
              <a:off x="676783" y="4992001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51" name="object 81"/>
            <p:cNvSpPr/>
            <p:nvPr/>
          </p:nvSpPr>
          <p:spPr>
            <a:xfrm>
              <a:off x="676783" y="5000053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52" name="object 82"/>
            <p:cNvSpPr/>
            <p:nvPr/>
          </p:nvSpPr>
          <p:spPr>
            <a:xfrm>
              <a:off x="676783" y="5008105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53" name="object 83"/>
            <p:cNvSpPr/>
            <p:nvPr/>
          </p:nvSpPr>
          <p:spPr>
            <a:xfrm>
              <a:off x="676783" y="501615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54" name="object 84"/>
            <p:cNvSpPr/>
            <p:nvPr/>
          </p:nvSpPr>
          <p:spPr>
            <a:xfrm>
              <a:off x="676783" y="5024106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0" y="16103"/>
                  </a:lnTo>
                  <a:lnTo>
                    <a:pt x="214147" y="16103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497052" y="16103"/>
                  </a:lnTo>
                  <a:lnTo>
                    <a:pt x="1955355" y="16103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55" name="object 85"/>
            <p:cNvSpPr/>
            <p:nvPr/>
          </p:nvSpPr>
          <p:spPr>
            <a:xfrm>
              <a:off x="676783" y="5040274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214147" y="0"/>
                  </a:moveTo>
                  <a:lnTo>
                    <a:pt x="0" y="0"/>
                  </a:lnTo>
                  <a:lnTo>
                    <a:pt x="0" y="8305"/>
                  </a:lnTo>
                  <a:lnTo>
                    <a:pt x="214147" y="8305"/>
                  </a:lnTo>
                  <a:lnTo>
                    <a:pt x="214147" y="0"/>
                  </a:lnTo>
                  <a:close/>
                </a:path>
                <a:path w="1955800" h="8889">
                  <a:moveTo>
                    <a:pt x="1955355" y="0"/>
                  </a:moveTo>
                  <a:lnTo>
                    <a:pt x="497052" y="0"/>
                  </a:lnTo>
                  <a:lnTo>
                    <a:pt x="497052" y="8305"/>
                  </a:lnTo>
                  <a:lnTo>
                    <a:pt x="1955355" y="8305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56" name="object 86"/>
            <p:cNvSpPr/>
            <p:nvPr/>
          </p:nvSpPr>
          <p:spPr>
            <a:xfrm>
              <a:off x="676783" y="504859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57" name="object 87"/>
            <p:cNvSpPr/>
            <p:nvPr/>
          </p:nvSpPr>
          <p:spPr>
            <a:xfrm>
              <a:off x="676783" y="505664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58" name="object 88"/>
            <p:cNvSpPr/>
            <p:nvPr/>
          </p:nvSpPr>
          <p:spPr>
            <a:xfrm>
              <a:off x="676783" y="506469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59" name="object 89"/>
            <p:cNvSpPr/>
            <p:nvPr/>
          </p:nvSpPr>
          <p:spPr>
            <a:xfrm>
              <a:off x="676783" y="507276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60" name="object 90"/>
            <p:cNvSpPr/>
            <p:nvPr/>
          </p:nvSpPr>
          <p:spPr>
            <a:xfrm>
              <a:off x="676783" y="508069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61" name="object 91"/>
            <p:cNvSpPr/>
            <p:nvPr/>
          </p:nvSpPr>
          <p:spPr>
            <a:xfrm>
              <a:off x="676783" y="508875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62" name="object 92"/>
            <p:cNvSpPr/>
            <p:nvPr/>
          </p:nvSpPr>
          <p:spPr>
            <a:xfrm>
              <a:off x="676783" y="509681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63" name="object 93"/>
            <p:cNvSpPr/>
            <p:nvPr/>
          </p:nvSpPr>
          <p:spPr>
            <a:xfrm>
              <a:off x="676783" y="5104866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8102"/>
                  </a:moveTo>
                  <a:lnTo>
                    <a:pt x="0" y="8102"/>
                  </a:lnTo>
                  <a:lnTo>
                    <a:pt x="0" y="16421"/>
                  </a:lnTo>
                  <a:lnTo>
                    <a:pt x="214147" y="16421"/>
                  </a:lnTo>
                  <a:lnTo>
                    <a:pt x="214147" y="8102"/>
                  </a:lnTo>
                  <a:close/>
                </a:path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955355" y="8102"/>
                  </a:moveTo>
                  <a:lnTo>
                    <a:pt x="497052" y="8102"/>
                  </a:lnTo>
                  <a:lnTo>
                    <a:pt x="497052" y="16421"/>
                  </a:lnTo>
                  <a:lnTo>
                    <a:pt x="1955355" y="16421"/>
                  </a:lnTo>
                  <a:lnTo>
                    <a:pt x="1955355" y="8102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497052" y="0"/>
                  </a:lnTo>
                  <a:lnTo>
                    <a:pt x="497052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64" name="object 94"/>
            <p:cNvSpPr/>
            <p:nvPr/>
          </p:nvSpPr>
          <p:spPr>
            <a:xfrm>
              <a:off x="676783" y="5121287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497052" y="0"/>
                  </a:lnTo>
                  <a:lnTo>
                    <a:pt x="497052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65" name="object 95"/>
            <p:cNvSpPr/>
            <p:nvPr/>
          </p:nvSpPr>
          <p:spPr>
            <a:xfrm>
              <a:off x="676783" y="5129351"/>
              <a:ext cx="1955800" cy="24130"/>
            </a:xfrm>
            <a:custGeom>
              <a:avLst/>
              <a:gdLst/>
              <a:ahLst/>
              <a:cxnLst/>
              <a:rect l="l" t="t" r="r" b="b"/>
              <a:pathLst>
                <a:path w="1955800" h="24129">
                  <a:moveTo>
                    <a:pt x="214147" y="0"/>
                  </a:moveTo>
                  <a:lnTo>
                    <a:pt x="0" y="0"/>
                  </a:lnTo>
                  <a:lnTo>
                    <a:pt x="0" y="7937"/>
                  </a:lnTo>
                  <a:lnTo>
                    <a:pt x="0" y="15989"/>
                  </a:lnTo>
                  <a:lnTo>
                    <a:pt x="0" y="24041"/>
                  </a:lnTo>
                  <a:lnTo>
                    <a:pt x="214147" y="24041"/>
                  </a:lnTo>
                  <a:lnTo>
                    <a:pt x="214147" y="1598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24129">
                  <a:moveTo>
                    <a:pt x="1955355" y="0"/>
                  </a:moveTo>
                  <a:lnTo>
                    <a:pt x="497052" y="0"/>
                  </a:lnTo>
                  <a:lnTo>
                    <a:pt x="497052" y="7937"/>
                  </a:lnTo>
                  <a:lnTo>
                    <a:pt x="497052" y="15989"/>
                  </a:lnTo>
                  <a:lnTo>
                    <a:pt x="497052" y="24041"/>
                  </a:lnTo>
                  <a:lnTo>
                    <a:pt x="1955355" y="24041"/>
                  </a:lnTo>
                  <a:lnTo>
                    <a:pt x="1955355" y="1598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66" name="object 96"/>
            <p:cNvSpPr/>
            <p:nvPr/>
          </p:nvSpPr>
          <p:spPr>
            <a:xfrm>
              <a:off x="676783" y="5153405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8051"/>
                  </a:moveTo>
                  <a:lnTo>
                    <a:pt x="0" y="8051"/>
                  </a:lnTo>
                  <a:lnTo>
                    <a:pt x="0" y="16090"/>
                  </a:lnTo>
                  <a:lnTo>
                    <a:pt x="214147" y="16090"/>
                  </a:lnTo>
                  <a:lnTo>
                    <a:pt x="214147" y="8051"/>
                  </a:lnTo>
                  <a:close/>
                </a:path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955355" y="8051"/>
                  </a:moveTo>
                  <a:lnTo>
                    <a:pt x="497052" y="8051"/>
                  </a:lnTo>
                  <a:lnTo>
                    <a:pt x="497052" y="16090"/>
                  </a:lnTo>
                  <a:lnTo>
                    <a:pt x="1955355" y="16090"/>
                  </a:lnTo>
                  <a:lnTo>
                    <a:pt x="1955355" y="8051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497052" y="0"/>
                  </a:lnTo>
                  <a:lnTo>
                    <a:pt x="497052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67" name="object 97"/>
            <p:cNvSpPr/>
            <p:nvPr/>
          </p:nvSpPr>
          <p:spPr>
            <a:xfrm>
              <a:off x="676783" y="5169509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8102"/>
                  </a:moveTo>
                  <a:lnTo>
                    <a:pt x="0" y="8102"/>
                  </a:lnTo>
                  <a:lnTo>
                    <a:pt x="0" y="16421"/>
                  </a:lnTo>
                  <a:lnTo>
                    <a:pt x="214147" y="16421"/>
                  </a:lnTo>
                  <a:lnTo>
                    <a:pt x="214147" y="8102"/>
                  </a:lnTo>
                  <a:close/>
                </a:path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955355" y="8102"/>
                  </a:moveTo>
                  <a:lnTo>
                    <a:pt x="497052" y="8102"/>
                  </a:lnTo>
                  <a:lnTo>
                    <a:pt x="497052" y="12077"/>
                  </a:lnTo>
                  <a:lnTo>
                    <a:pt x="771626" y="12077"/>
                  </a:lnTo>
                  <a:lnTo>
                    <a:pt x="771626" y="16421"/>
                  </a:lnTo>
                  <a:lnTo>
                    <a:pt x="1474749" y="16421"/>
                  </a:lnTo>
                  <a:lnTo>
                    <a:pt x="1474749" y="12077"/>
                  </a:lnTo>
                  <a:lnTo>
                    <a:pt x="1749336" y="12077"/>
                  </a:lnTo>
                  <a:lnTo>
                    <a:pt x="1749336" y="16421"/>
                  </a:lnTo>
                  <a:lnTo>
                    <a:pt x="1955355" y="16421"/>
                  </a:lnTo>
                  <a:lnTo>
                    <a:pt x="1955355" y="12077"/>
                  </a:lnTo>
                  <a:lnTo>
                    <a:pt x="1955355" y="8102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497052" y="0"/>
                  </a:lnTo>
                  <a:lnTo>
                    <a:pt x="497052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68" name="object 98"/>
            <p:cNvSpPr/>
            <p:nvPr/>
          </p:nvSpPr>
          <p:spPr>
            <a:xfrm>
              <a:off x="676783" y="5185828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0" y="16103"/>
                  </a:lnTo>
                  <a:lnTo>
                    <a:pt x="214147" y="16103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771626" y="16103"/>
                  </a:lnTo>
                  <a:lnTo>
                    <a:pt x="1191780" y="16103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749336" y="16103"/>
                  </a:lnTo>
                  <a:lnTo>
                    <a:pt x="1955355" y="16103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69" name="object 99"/>
            <p:cNvSpPr/>
            <p:nvPr/>
          </p:nvSpPr>
          <p:spPr>
            <a:xfrm>
              <a:off x="676783" y="5201945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8051"/>
                  </a:moveTo>
                  <a:lnTo>
                    <a:pt x="0" y="8051"/>
                  </a:lnTo>
                  <a:lnTo>
                    <a:pt x="0" y="16090"/>
                  </a:lnTo>
                  <a:lnTo>
                    <a:pt x="214147" y="16090"/>
                  </a:lnTo>
                  <a:lnTo>
                    <a:pt x="214147" y="8051"/>
                  </a:lnTo>
                  <a:close/>
                </a:path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8051"/>
                  </a:moveTo>
                  <a:lnTo>
                    <a:pt x="771626" y="8051"/>
                  </a:lnTo>
                  <a:lnTo>
                    <a:pt x="771626" y="16090"/>
                  </a:lnTo>
                  <a:lnTo>
                    <a:pt x="1191780" y="16090"/>
                  </a:lnTo>
                  <a:lnTo>
                    <a:pt x="1191780" y="8051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8051"/>
                  </a:moveTo>
                  <a:lnTo>
                    <a:pt x="1749336" y="8051"/>
                  </a:lnTo>
                  <a:lnTo>
                    <a:pt x="1749336" y="16090"/>
                  </a:lnTo>
                  <a:lnTo>
                    <a:pt x="1955355" y="16090"/>
                  </a:lnTo>
                  <a:lnTo>
                    <a:pt x="1955355" y="8051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70" name="object 100"/>
            <p:cNvSpPr/>
            <p:nvPr/>
          </p:nvSpPr>
          <p:spPr>
            <a:xfrm>
              <a:off x="676783" y="5218048"/>
              <a:ext cx="1955800" cy="33020"/>
            </a:xfrm>
            <a:custGeom>
              <a:avLst/>
              <a:gdLst/>
              <a:ahLst/>
              <a:cxnLst/>
              <a:rect l="l" t="t" r="r" b="b"/>
              <a:pathLst>
                <a:path w="1955800" h="33020">
                  <a:moveTo>
                    <a:pt x="214147" y="8051"/>
                  </a:moveTo>
                  <a:lnTo>
                    <a:pt x="0" y="8051"/>
                  </a:lnTo>
                  <a:lnTo>
                    <a:pt x="0" y="16103"/>
                  </a:lnTo>
                  <a:lnTo>
                    <a:pt x="0" y="24104"/>
                  </a:lnTo>
                  <a:lnTo>
                    <a:pt x="0" y="32423"/>
                  </a:lnTo>
                  <a:lnTo>
                    <a:pt x="214147" y="32423"/>
                  </a:lnTo>
                  <a:lnTo>
                    <a:pt x="214147" y="24155"/>
                  </a:lnTo>
                  <a:lnTo>
                    <a:pt x="214147" y="16103"/>
                  </a:lnTo>
                  <a:lnTo>
                    <a:pt x="214147" y="8051"/>
                  </a:lnTo>
                  <a:close/>
                </a:path>
                <a:path w="1955800" h="3302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33020">
                  <a:moveTo>
                    <a:pt x="1191780" y="8051"/>
                  </a:moveTo>
                  <a:lnTo>
                    <a:pt x="771626" y="8051"/>
                  </a:lnTo>
                  <a:lnTo>
                    <a:pt x="771626" y="16103"/>
                  </a:lnTo>
                  <a:lnTo>
                    <a:pt x="771626" y="24104"/>
                  </a:lnTo>
                  <a:lnTo>
                    <a:pt x="771626" y="32423"/>
                  </a:lnTo>
                  <a:lnTo>
                    <a:pt x="1191780" y="32423"/>
                  </a:lnTo>
                  <a:lnTo>
                    <a:pt x="1191780" y="24155"/>
                  </a:lnTo>
                  <a:lnTo>
                    <a:pt x="1191780" y="16103"/>
                  </a:lnTo>
                  <a:lnTo>
                    <a:pt x="1191780" y="8051"/>
                  </a:lnTo>
                  <a:close/>
                </a:path>
                <a:path w="1955800" h="33020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33020">
                  <a:moveTo>
                    <a:pt x="1955355" y="8051"/>
                  </a:moveTo>
                  <a:lnTo>
                    <a:pt x="1749336" y="8051"/>
                  </a:lnTo>
                  <a:lnTo>
                    <a:pt x="1749336" y="16103"/>
                  </a:lnTo>
                  <a:lnTo>
                    <a:pt x="1749336" y="24104"/>
                  </a:lnTo>
                  <a:lnTo>
                    <a:pt x="1749336" y="32423"/>
                  </a:lnTo>
                  <a:lnTo>
                    <a:pt x="1955355" y="32423"/>
                  </a:lnTo>
                  <a:lnTo>
                    <a:pt x="1955355" y="24155"/>
                  </a:lnTo>
                  <a:lnTo>
                    <a:pt x="1955355" y="16103"/>
                  </a:lnTo>
                  <a:lnTo>
                    <a:pt x="1955355" y="8051"/>
                  </a:lnTo>
                  <a:close/>
                </a:path>
                <a:path w="1955800" h="3302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71" name="object 101"/>
            <p:cNvSpPr/>
            <p:nvPr/>
          </p:nvSpPr>
          <p:spPr>
            <a:xfrm>
              <a:off x="676783" y="5250471"/>
              <a:ext cx="1955800" cy="32384"/>
            </a:xfrm>
            <a:custGeom>
              <a:avLst/>
              <a:gdLst/>
              <a:ahLst/>
              <a:cxnLst/>
              <a:rect l="l" t="t" r="r" b="b"/>
              <a:pathLst>
                <a:path w="1955800" h="32385">
                  <a:moveTo>
                    <a:pt x="214147" y="24168"/>
                  </a:moveTo>
                  <a:lnTo>
                    <a:pt x="0" y="24168"/>
                  </a:lnTo>
                  <a:lnTo>
                    <a:pt x="0" y="32207"/>
                  </a:lnTo>
                  <a:lnTo>
                    <a:pt x="214147" y="32207"/>
                  </a:lnTo>
                  <a:lnTo>
                    <a:pt x="214147" y="24168"/>
                  </a:lnTo>
                  <a:close/>
                </a:path>
                <a:path w="1955800" h="32385">
                  <a:moveTo>
                    <a:pt x="214147" y="16116"/>
                  </a:moveTo>
                  <a:lnTo>
                    <a:pt x="0" y="16116"/>
                  </a:lnTo>
                  <a:lnTo>
                    <a:pt x="0" y="24155"/>
                  </a:lnTo>
                  <a:lnTo>
                    <a:pt x="214147" y="24155"/>
                  </a:lnTo>
                  <a:lnTo>
                    <a:pt x="214147" y="16116"/>
                  </a:lnTo>
                  <a:close/>
                </a:path>
                <a:path w="1955800" h="32385">
                  <a:moveTo>
                    <a:pt x="214147" y="8064"/>
                  </a:moveTo>
                  <a:lnTo>
                    <a:pt x="0" y="8064"/>
                  </a:lnTo>
                  <a:lnTo>
                    <a:pt x="0" y="16103"/>
                  </a:lnTo>
                  <a:lnTo>
                    <a:pt x="214147" y="16103"/>
                  </a:lnTo>
                  <a:lnTo>
                    <a:pt x="214147" y="8064"/>
                  </a:lnTo>
                  <a:close/>
                </a:path>
                <a:path w="1955800" h="32385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32385">
                  <a:moveTo>
                    <a:pt x="1191780" y="24168"/>
                  </a:moveTo>
                  <a:lnTo>
                    <a:pt x="771626" y="24168"/>
                  </a:lnTo>
                  <a:lnTo>
                    <a:pt x="771626" y="32207"/>
                  </a:lnTo>
                  <a:lnTo>
                    <a:pt x="1191780" y="32207"/>
                  </a:lnTo>
                  <a:lnTo>
                    <a:pt x="1191780" y="24168"/>
                  </a:lnTo>
                  <a:close/>
                </a:path>
                <a:path w="1955800" h="32385">
                  <a:moveTo>
                    <a:pt x="1191780" y="16116"/>
                  </a:moveTo>
                  <a:lnTo>
                    <a:pt x="771626" y="16116"/>
                  </a:lnTo>
                  <a:lnTo>
                    <a:pt x="771626" y="24155"/>
                  </a:lnTo>
                  <a:lnTo>
                    <a:pt x="1191780" y="24155"/>
                  </a:lnTo>
                  <a:lnTo>
                    <a:pt x="1191780" y="16116"/>
                  </a:lnTo>
                  <a:close/>
                </a:path>
                <a:path w="1955800" h="32385">
                  <a:moveTo>
                    <a:pt x="1191780" y="8064"/>
                  </a:moveTo>
                  <a:lnTo>
                    <a:pt x="771626" y="8064"/>
                  </a:lnTo>
                  <a:lnTo>
                    <a:pt x="771626" y="16103"/>
                  </a:lnTo>
                  <a:lnTo>
                    <a:pt x="1191780" y="16103"/>
                  </a:lnTo>
                  <a:lnTo>
                    <a:pt x="1191780" y="8064"/>
                  </a:lnTo>
                  <a:close/>
                </a:path>
                <a:path w="1955800" h="32385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32385">
                  <a:moveTo>
                    <a:pt x="1955355" y="24168"/>
                  </a:moveTo>
                  <a:lnTo>
                    <a:pt x="1749336" y="24168"/>
                  </a:lnTo>
                  <a:lnTo>
                    <a:pt x="1749336" y="32207"/>
                  </a:lnTo>
                  <a:lnTo>
                    <a:pt x="1955355" y="32207"/>
                  </a:lnTo>
                  <a:lnTo>
                    <a:pt x="1955355" y="24168"/>
                  </a:lnTo>
                  <a:close/>
                </a:path>
                <a:path w="1955800" h="32385">
                  <a:moveTo>
                    <a:pt x="1955355" y="16116"/>
                  </a:moveTo>
                  <a:lnTo>
                    <a:pt x="1749336" y="16116"/>
                  </a:lnTo>
                  <a:lnTo>
                    <a:pt x="1749336" y="24155"/>
                  </a:lnTo>
                  <a:lnTo>
                    <a:pt x="1955355" y="24155"/>
                  </a:lnTo>
                  <a:lnTo>
                    <a:pt x="1955355" y="16116"/>
                  </a:lnTo>
                  <a:close/>
                </a:path>
                <a:path w="1955800" h="32385">
                  <a:moveTo>
                    <a:pt x="1955355" y="8064"/>
                  </a:moveTo>
                  <a:lnTo>
                    <a:pt x="1749336" y="8064"/>
                  </a:lnTo>
                  <a:lnTo>
                    <a:pt x="1749336" y="16103"/>
                  </a:lnTo>
                  <a:lnTo>
                    <a:pt x="1955355" y="16103"/>
                  </a:lnTo>
                  <a:lnTo>
                    <a:pt x="1955355" y="8064"/>
                  </a:lnTo>
                  <a:close/>
                </a:path>
                <a:path w="1955800" h="32385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72" name="object 102"/>
            <p:cNvSpPr/>
            <p:nvPr/>
          </p:nvSpPr>
          <p:spPr>
            <a:xfrm>
              <a:off x="676783" y="5282691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0" y="16103"/>
                  </a:lnTo>
                  <a:lnTo>
                    <a:pt x="214147" y="16103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771626" y="16103"/>
                  </a:lnTo>
                  <a:lnTo>
                    <a:pt x="1191780" y="16103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749336" y="16103"/>
                  </a:lnTo>
                  <a:lnTo>
                    <a:pt x="1955355" y="16103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73" name="object 103"/>
            <p:cNvSpPr/>
            <p:nvPr/>
          </p:nvSpPr>
          <p:spPr>
            <a:xfrm>
              <a:off x="676783" y="5298795"/>
              <a:ext cx="1955800" cy="24765"/>
            </a:xfrm>
            <a:custGeom>
              <a:avLst/>
              <a:gdLst/>
              <a:ahLst/>
              <a:cxnLst/>
              <a:rect l="l" t="t" r="r" b="b"/>
              <a:pathLst>
                <a:path w="1955800" h="24764">
                  <a:moveTo>
                    <a:pt x="214147" y="8064"/>
                  </a:moveTo>
                  <a:lnTo>
                    <a:pt x="0" y="8064"/>
                  </a:lnTo>
                  <a:lnTo>
                    <a:pt x="0" y="16065"/>
                  </a:lnTo>
                  <a:lnTo>
                    <a:pt x="0" y="24371"/>
                  </a:lnTo>
                  <a:lnTo>
                    <a:pt x="214147" y="24371"/>
                  </a:lnTo>
                  <a:lnTo>
                    <a:pt x="214147" y="16103"/>
                  </a:lnTo>
                  <a:lnTo>
                    <a:pt x="214147" y="8064"/>
                  </a:lnTo>
                  <a:close/>
                </a:path>
                <a:path w="1955800" h="2476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24764">
                  <a:moveTo>
                    <a:pt x="1191780" y="8064"/>
                  </a:moveTo>
                  <a:lnTo>
                    <a:pt x="771626" y="8064"/>
                  </a:lnTo>
                  <a:lnTo>
                    <a:pt x="771626" y="16065"/>
                  </a:lnTo>
                  <a:lnTo>
                    <a:pt x="771626" y="24371"/>
                  </a:lnTo>
                  <a:lnTo>
                    <a:pt x="1191780" y="24371"/>
                  </a:lnTo>
                  <a:lnTo>
                    <a:pt x="1191780" y="16103"/>
                  </a:lnTo>
                  <a:lnTo>
                    <a:pt x="1191780" y="8064"/>
                  </a:lnTo>
                  <a:close/>
                </a:path>
                <a:path w="1955800" h="2476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24764">
                  <a:moveTo>
                    <a:pt x="1955355" y="8064"/>
                  </a:moveTo>
                  <a:lnTo>
                    <a:pt x="1749336" y="8064"/>
                  </a:lnTo>
                  <a:lnTo>
                    <a:pt x="1749336" y="16065"/>
                  </a:lnTo>
                  <a:lnTo>
                    <a:pt x="1749336" y="24371"/>
                  </a:lnTo>
                  <a:lnTo>
                    <a:pt x="1955355" y="24371"/>
                  </a:lnTo>
                  <a:lnTo>
                    <a:pt x="1955355" y="16103"/>
                  </a:lnTo>
                  <a:lnTo>
                    <a:pt x="1955355" y="8064"/>
                  </a:lnTo>
                  <a:close/>
                </a:path>
                <a:path w="1955800" h="2476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74" name="object 104"/>
            <p:cNvSpPr/>
            <p:nvPr/>
          </p:nvSpPr>
          <p:spPr>
            <a:xfrm>
              <a:off x="676783" y="5323179"/>
              <a:ext cx="1955800" cy="32384"/>
            </a:xfrm>
            <a:custGeom>
              <a:avLst/>
              <a:gdLst/>
              <a:ahLst/>
              <a:cxnLst/>
              <a:rect l="l" t="t" r="r" b="b"/>
              <a:pathLst>
                <a:path w="1955800" h="32385">
                  <a:moveTo>
                    <a:pt x="214147" y="16116"/>
                  </a:moveTo>
                  <a:lnTo>
                    <a:pt x="0" y="16116"/>
                  </a:lnTo>
                  <a:lnTo>
                    <a:pt x="0" y="24155"/>
                  </a:lnTo>
                  <a:lnTo>
                    <a:pt x="0" y="32207"/>
                  </a:lnTo>
                  <a:lnTo>
                    <a:pt x="214147" y="32207"/>
                  </a:lnTo>
                  <a:lnTo>
                    <a:pt x="214147" y="24168"/>
                  </a:lnTo>
                  <a:lnTo>
                    <a:pt x="214147" y="16116"/>
                  </a:lnTo>
                  <a:close/>
                </a:path>
                <a:path w="1955800" h="32385">
                  <a:moveTo>
                    <a:pt x="214147" y="8064"/>
                  </a:moveTo>
                  <a:lnTo>
                    <a:pt x="0" y="8064"/>
                  </a:lnTo>
                  <a:lnTo>
                    <a:pt x="0" y="16103"/>
                  </a:lnTo>
                  <a:lnTo>
                    <a:pt x="214147" y="16103"/>
                  </a:lnTo>
                  <a:lnTo>
                    <a:pt x="214147" y="8064"/>
                  </a:lnTo>
                  <a:close/>
                </a:path>
                <a:path w="1955800" h="32385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32385">
                  <a:moveTo>
                    <a:pt x="1191780" y="16116"/>
                  </a:moveTo>
                  <a:lnTo>
                    <a:pt x="771626" y="16116"/>
                  </a:lnTo>
                  <a:lnTo>
                    <a:pt x="771626" y="24155"/>
                  </a:lnTo>
                  <a:lnTo>
                    <a:pt x="771626" y="32207"/>
                  </a:lnTo>
                  <a:lnTo>
                    <a:pt x="1191780" y="32207"/>
                  </a:lnTo>
                  <a:lnTo>
                    <a:pt x="1191780" y="24168"/>
                  </a:lnTo>
                  <a:lnTo>
                    <a:pt x="1191780" y="16116"/>
                  </a:lnTo>
                  <a:close/>
                </a:path>
                <a:path w="1955800" h="32385">
                  <a:moveTo>
                    <a:pt x="1191780" y="8064"/>
                  </a:moveTo>
                  <a:lnTo>
                    <a:pt x="771626" y="8064"/>
                  </a:lnTo>
                  <a:lnTo>
                    <a:pt x="771626" y="16103"/>
                  </a:lnTo>
                  <a:lnTo>
                    <a:pt x="1191780" y="16103"/>
                  </a:lnTo>
                  <a:lnTo>
                    <a:pt x="1191780" y="8064"/>
                  </a:lnTo>
                  <a:close/>
                </a:path>
                <a:path w="1955800" h="32385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32385">
                  <a:moveTo>
                    <a:pt x="1955355" y="16116"/>
                  </a:moveTo>
                  <a:lnTo>
                    <a:pt x="1749336" y="16116"/>
                  </a:lnTo>
                  <a:lnTo>
                    <a:pt x="1749336" y="24155"/>
                  </a:lnTo>
                  <a:lnTo>
                    <a:pt x="1749336" y="32207"/>
                  </a:lnTo>
                  <a:lnTo>
                    <a:pt x="1955355" y="32207"/>
                  </a:lnTo>
                  <a:lnTo>
                    <a:pt x="1955355" y="24168"/>
                  </a:lnTo>
                  <a:lnTo>
                    <a:pt x="1955355" y="16116"/>
                  </a:lnTo>
                  <a:close/>
                </a:path>
                <a:path w="1955800" h="32385">
                  <a:moveTo>
                    <a:pt x="1955355" y="8064"/>
                  </a:moveTo>
                  <a:lnTo>
                    <a:pt x="1749336" y="8064"/>
                  </a:lnTo>
                  <a:lnTo>
                    <a:pt x="1749336" y="16103"/>
                  </a:lnTo>
                  <a:lnTo>
                    <a:pt x="1955355" y="16103"/>
                  </a:lnTo>
                  <a:lnTo>
                    <a:pt x="1955355" y="8064"/>
                  </a:lnTo>
                  <a:close/>
                </a:path>
                <a:path w="1955800" h="32385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75" name="object 105"/>
            <p:cNvSpPr/>
            <p:nvPr/>
          </p:nvSpPr>
          <p:spPr>
            <a:xfrm>
              <a:off x="676783" y="5355386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8051"/>
                  </a:moveTo>
                  <a:lnTo>
                    <a:pt x="0" y="8051"/>
                  </a:lnTo>
                  <a:lnTo>
                    <a:pt x="0" y="16090"/>
                  </a:lnTo>
                  <a:lnTo>
                    <a:pt x="214147" y="16090"/>
                  </a:lnTo>
                  <a:lnTo>
                    <a:pt x="214147" y="8051"/>
                  </a:lnTo>
                  <a:close/>
                </a:path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8051"/>
                  </a:moveTo>
                  <a:lnTo>
                    <a:pt x="771626" y="8051"/>
                  </a:lnTo>
                  <a:lnTo>
                    <a:pt x="771626" y="16090"/>
                  </a:lnTo>
                  <a:lnTo>
                    <a:pt x="1191780" y="16090"/>
                  </a:lnTo>
                  <a:lnTo>
                    <a:pt x="1191780" y="8051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8051"/>
                  </a:moveTo>
                  <a:lnTo>
                    <a:pt x="1749336" y="8051"/>
                  </a:lnTo>
                  <a:lnTo>
                    <a:pt x="1749336" y="16090"/>
                  </a:lnTo>
                  <a:lnTo>
                    <a:pt x="1955355" y="16090"/>
                  </a:lnTo>
                  <a:lnTo>
                    <a:pt x="1955355" y="8051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76" name="object 106"/>
            <p:cNvSpPr/>
            <p:nvPr/>
          </p:nvSpPr>
          <p:spPr>
            <a:xfrm>
              <a:off x="676783" y="5371477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0" y="16357"/>
                  </a:lnTo>
                  <a:lnTo>
                    <a:pt x="214147" y="16357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771626" y="16357"/>
                  </a:lnTo>
                  <a:lnTo>
                    <a:pt x="1191780" y="16357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749336" y="16357"/>
                  </a:lnTo>
                  <a:lnTo>
                    <a:pt x="1955355" y="16357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77" name="object 107"/>
            <p:cNvSpPr/>
            <p:nvPr/>
          </p:nvSpPr>
          <p:spPr>
            <a:xfrm>
              <a:off x="676783" y="5387835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8051"/>
                  </a:moveTo>
                  <a:lnTo>
                    <a:pt x="0" y="8051"/>
                  </a:lnTo>
                  <a:lnTo>
                    <a:pt x="0" y="16103"/>
                  </a:lnTo>
                  <a:lnTo>
                    <a:pt x="214147" y="16103"/>
                  </a:lnTo>
                  <a:lnTo>
                    <a:pt x="214147" y="8051"/>
                  </a:lnTo>
                  <a:close/>
                </a:path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8051"/>
                  </a:moveTo>
                  <a:lnTo>
                    <a:pt x="771626" y="8051"/>
                  </a:lnTo>
                  <a:lnTo>
                    <a:pt x="771626" y="16103"/>
                  </a:lnTo>
                  <a:lnTo>
                    <a:pt x="1191780" y="16103"/>
                  </a:lnTo>
                  <a:lnTo>
                    <a:pt x="1191780" y="8051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8051"/>
                  </a:moveTo>
                  <a:lnTo>
                    <a:pt x="1749336" y="8051"/>
                  </a:lnTo>
                  <a:lnTo>
                    <a:pt x="1749336" y="16103"/>
                  </a:lnTo>
                  <a:lnTo>
                    <a:pt x="1955355" y="16103"/>
                  </a:lnTo>
                  <a:lnTo>
                    <a:pt x="1955355" y="8051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78" name="object 108"/>
            <p:cNvSpPr/>
            <p:nvPr/>
          </p:nvSpPr>
          <p:spPr>
            <a:xfrm>
              <a:off x="676783" y="5403925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0" y="16090"/>
                  </a:lnTo>
                  <a:lnTo>
                    <a:pt x="214147" y="16090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771626" y="16090"/>
                  </a:lnTo>
                  <a:lnTo>
                    <a:pt x="1191780" y="16090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749336" y="16090"/>
                  </a:lnTo>
                  <a:lnTo>
                    <a:pt x="1955355" y="16090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79" name="object 109"/>
            <p:cNvSpPr/>
            <p:nvPr/>
          </p:nvSpPr>
          <p:spPr>
            <a:xfrm>
              <a:off x="676783" y="5420016"/>
              <a:ext cx="1955800" cy="24765"/>
            </a:xfrm>
            <a:custGeom>
              <a:avLst/>
              <a:gdLst/>
              <a:ahLst/>
              <a:cxnLst/>
              <a:rect l="l" t="t" r="r" b="b"/>
              <a:pathLst>
                <a:path w="1955800" h="2476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0" y="16103"/>
                  </a:lnTo>
                  <a:lnTo>
                    <a:pt x="0" y="24142"/>
                  </a:lnTo>
                  <a:lnTo>
                    <a:pt x="214147" y="24142"/>
                  </a:lnTo>
                  <a:lnTo>
                    <a:pt x="214147" y="16103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2476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771626" y="16103"/>
                  </a:lnTo>
                  <a:lnTo>
                    <a:pt x="771626" y="24142"/>
                  </a:lnTo>
                  <a:lnTo>
                    <a:pt x="1191780" y="24142"/>
                  </a:lnTo>
                  <a:lnTo>
                    <a:pt x="1191780" y="16103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2476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749336" y="16103"/>
                  </a:lnTo>
                  <a:lnTo>
                    <a:pt x="1749336" y="24142"/>
                  </a:lnTo>
                  <a:lnTo>
                    <a:pt x="1955355" y="24142"/>
                  </a:lnTo>
                  <a:lnTo>
                    <a:pt x="1955355" y="16103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80" name="object 110"/>
            <p:cNvSpPr/>
            <p:nvPr/>
          </p:nvSpPr>
          <p:spPr>
            <a:xfrm>
              <a:off x="676783" y="5444159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214147" y="0"/>
                  </a:moveTo>
                  <a:lnTo>
                    <a:pt x="0" y="0"/>
                  </a:lnTo>
                  <a:lnTo>
                    <a:pt x="0" y="8318"/>
                  </a:lnTo>
                  <a:lnTo>
                    <a:pt x="214147" y="8318"/>
                  </a:lnTo>
                  <a:lnTo>
                    <a:pt x="214147" y="0"/>
                  </a:lnTo>
                  <a:close/>
                </a:path>
                <a:path w="1955800" h="8889">
                  <a:moveTo>
                    <a:pt x="1191780" y="0"/>
                  </a:moveTo>
                  <a:lnTo>
                    <a:pt x="771626" y="0"/>
                  </a:lnTo>
                  <a:lnTo>
                    <a:pt x="771626" y="8318"/>
                  </a:lnTo>
                  <a:lnTo>
                    <a:pt x="1191780" y="8318"/>
                  </a:lnTo>
                  <a:lnTo>
                    <a:pt x="1191780" y="0"/>
                  </a:lnTo>
                  <a:close/>
                </a:path>
                <a:path w="1955800" h="8889">
                  <a:moveTo>
                    <a:pt x="1955355" y="0"/>
                  </a:moveTo>
                  <a:lnTo>
                    <a:pt x="1749336" y="0"/>
                  </a:lnTo>
                  <a:lnTo>
                    <a:pt x="1749336" y="8318"/>
                  </a:lnTo>
                  <a:lnTo>
                    <a:pt x="1955355" y="8318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81" name="object 111"/>
            <p:cNvSpPr/>
            <p:nvPr/>
          </p:nvSpPr>
          <p:spPr>
            <a:xfrm>
              <a:off x="676783" y="5452465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0" y="16103"/>
                  </a:lnTo>
                  <a:lnTo>
                    <a:pt x="214147" y="16103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771626" y="16103"/>
                  </a:lnTo>
                  <a:lnTo>
                    <a:pt x="1191780" y="16103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749336" y="16103"/>
                  </a:lnTo>
                  <a:lnTo>
                    <a:pt x="1955355" y="16103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82" name="object 112"/>
            <p:cNvSpPr/>
            <p:nvPr/>
          </p:nvSpPr>
          <p:spPr>
            <a:xfrm>
              <a:off x="676783" y="546856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83" name="object 113"/>
            <p:cNvSpPr/>
            <p:nvPr/>
          </p:nvSpPr>
          <p:spPr>
            <a:xfrm>
              <a:off x="676783" y="547660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84" name="object 114"/>
            <p:cNvSpPr/>
            <p:nvPr/>
          </p:nvSpPr>
          <p:spPr>
            <a:xfrm>
              <a:off x="676783" y="5484647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85" name="object 115"/>
            <p:cNvSpPr/>
            <p:nvPr/>
          </p:nvSpPr>
          <p:spPr>
            <a:xfrm>
              <a:off x="676783" y="5492711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86" name="object 116"/>
            <p:cNvSpPr/>
            <p:nvPr/>
          </p:nvSpPr>
          <p:spPr>
            <a:xfrm>
              <a:off x="676783" y="550075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87" name="object 117"/>
            <p:cNvSpPr/>
            <p:nvPr/>
          </p:nvSpPr>
          <p:spPr>
            <a:xfrm>
              <a:off x="676783" y="5508789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88" name="object 118"/>
            <p:cNvSpPr/>
            <p:nvPr/>
          </p:nvSpPr>
          <p:spPr>
            <a:xfrm>
              <a:off x="676783" y="5516841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214147" y="0"/>
                  </a:moveTo>
                  <a:lnTo>
                    <a:pt x="0" y="0"/>
                  </a:lnTo>
                  <a:lnTo>
                    <a:pt x="0" y="8305"/>
                  </a:lnTo>
                  <a:lnTo>
                    <a:pt x="214147" y="8305"/>
                  </a:lnTo>
                  <a:lnTo>
                    <a:pt x="214147" y="0"/>
                  </a:lnTo>
                  <a:close/>
                </a:path>
                <a:path w="1955800" h="8889">
                  <a:moveTo>
                    <a:pt x="1191780" y="0"/>
                  </a:moveTo>
                  <a:lnTo>
                    <a:pt x="771626" y="0"/>
                  </a:lnTo>
                  <a:lnTo>
                    <a:pt x="771626" y="8305"/>
                  </a:lnTo>
                  <a:lnTo>
                    <a:pt x="1191780" y="8305"/>
                  </a:lnTo>
                  <a:lnTo>
                    <a:pt x="1191780" y="0"/>
                  </a:lnTo>
                  <a:close/>
                </a:path>
                <a:path w="1955800" h="8889">
                  <a:moveTo>
                    <a:pt x="1955355" y="0"/>
                  </a:moveTo>
                  <a:lnTo>
                    <a:pt x="1749336" y="0"/>
                  </a:lnTo>
                  <a:lnTo>
                    <a:pt x="1749336" y="8305"/>
                  </a:lnTo>
                  <a:lnTo>
                    <a:pt x="1955355" y="8305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89" name="object 119"/>
            <p:cNvSpPr/>
            <p:nvPr/>
          </p:nvSpPr>
          <p:spPr>
            <a:xfrm>
              <a:off x="676783" y="552516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90" name="object 120"/>
            <p:cNvSpPr/>
            <p:nvPr/>
          </p:nvSpPr>
          <p:spPr>
            <a:xfrm>
              <a:off x="676783" y="5533199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0" y="16090"/>
                  </a:lnTo>
                  <a:lnTo>
                    <a:pt x="214147" y="16090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771626" y="16090"/>
                  </a:lnTo>
                  <a:lnTo>
                    <a:pt x="1191780" y="16090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749336" y="16090"/>
                  </a:lnTo>
                  <a:lnTo>
                    <a:pt x="1955355" y="16090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91" name="object 121"/>
            <p:cNvSpPr/>
            <p:nvPr/>
          </p:nvSpPr>
          <p:spPr>
            <a:xfrm>
              <a:off x="676783" y="554929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92" name="object 122"/>
            <p:cNvSpPr/>
            <p:nvPr/>
          </p:nvSpPr>
          <p:spPr>
            <a:xfrm>
              <a:off x="676783" y="5557341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93" name="object 123"/>
            <p:cNvSpPr/>
            <p:nvPr/>
          </p:nvSpPr>
          <p:spPr>
            <a:xfrm>
              <a:off x="676783" y="5565381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94" name="object 124"/>
            <p:cNvSpPr/>
            <p:nvPr/>
          </p:nvSpPr>
          <p:spPr>
            <a:xfrm>
              <a:off x="676783" y="557343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95" name="object 125"/>
            <p:cNvSpPr/>
            <p:nvPr/>
          </p:nvSpPr>
          <p:spPr>
            <a:xfrm>
              <a:off x="676783" y="5581484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214147" y="0"/>
                  </a:moveTo>
                  <a:lnTo>
                    <a:pt x="0" y="0"/>
                  </a:lnTo>
                  <a:lnTo>
                    <a:pt x="0" y="8305"/>
                  </a:lnTo>
                  <a:lnTo>
                    <a:pt x="214147" y="8305"/>
                  </a:lnTo>
                  <a:lnTo>
                    <a:pt x="214147" y="0"/>
                  </a:lnTo>
                  <a:close/>
                </a:path>
                <a:path w="1955800" h="8889">
                  <a:moveTo>
                    <a:pt x="1191780" y="0"/>
                  </a:moveTo>
                  <a:lnTo>
                    <a:pt x="771626" y="0"/>
                  </a:lnTo>
                  <a:lnTo>
                    <a:pt x="771626" y="8305"/>
                  </a:lnTo>
                  <a:lnTo>
                    <a:pt x="1191780" y="8305"/>
                  </a:lnTo>
                  <a:lnTo>
                    <a:pt x="1191780" y="0"/>
                  </a:lnTo>
                  <a:close/>
                </a:path>
                <a:path w="1955800" h="8889">
                  <a:moveTo>
                    <a:pt x="1955355" y="0"/>
                  </a:moveTo>
                  <a:lnTo>
                    <a:pt x="1749336" y="0"/>
                  </a:lnTo>
                  <a:lnTo>
                    <a:pt x="1749336" y="8305"/>
                  </a:lnTo>
                  <a:lnTo>
                    <a:pt x="1955355" y="8305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96" name="object 126"/>
            <p:cNvSpPr/>
            <p:nvPr/>
          </p:nvSpPr>
          <p:spPr>
            <a:xfrm>
              <a:off x="676783" y="558979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97" name="object 127"/>
            <p:cNvSpPr/>
            <p:nvPr/>
          </p:nvSpPr>
          <p:spPr>
            <a:xfrm>
              <a:off x="676783" y="559784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98" name="object 128"/>
            <p:cNvSpPr/>
            <p:nvPr/>
          </p:nvSpPr>
          <p:spPr>
            <a:xfrm>
              <a:off x="676783" y="5605881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8051"/>
                  </a:moveTo>
                  <a:lnTo>
                    <a:pt x="0" y="8051"/>
                  </a:lnTo>
                  <a:lnTo>
                    <a:pt x="0" y="16103"/>
                  </a:lnTo>
                  <a:lnTo>
                    <a:pt x="214147" y="16103"/>
                  </a:lnTo>
                  <a:lnTo>
                    <a:pt x="214147" y="8051"/>
                  </a:lnTo>
                  <a:close/>
                </a:path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8051"/>
                  </a:moveTo>
                  <a:lnTo>
                    <a:pt x="771626" y="8051"/>
                  </a:lnTo>
                  <a:lnTo>
                    <a:pt x="771626" y="16103"/>
                  </a:lnTo>
                  <a:lnTo>
                    <a:pt x="1191780" y="16103"/>
                  </a:lnTo>
                  <a:lnTo>
                    <a:pt x="1191780" y="8051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8051"/>
                  </a:moveTo>
                  <a:lnTo>
                    <a:pt x="1749336" y="8051"/>
                  </a:lnTo>
                  <a:lnTo>
                    <a:pt x="1749336" y="16103"/>
                  </a:lnTo>
                  <a:lnTo>
                    <a:pt x="1955355" y="16103"/>
                  </a:lnTo>
                  <a:lnTo>
                    <a:pt x="1955355" y="8051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99" name="object 129"/>
            <p:cNvSpPr/>
            <p:nvPr/>
          </p:nvSpPr>
          <p:spPr>
            <a:xfrm>
              <a:off x="676783" y="562197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0" name="object 130"/>
            <p:cNvSpPr/>
            <p:nvPr/>
          </p:nvSpPr>
          <p:spPr>
            <a:xfrm>
              <a:off x="676783" y="563002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1" name="object 131"/>
            <p:cNvSpPr/>
            <p:nvPr/>
          </p:nvSpPr>
          <p:spPr>
            <a:xfrm>
              <a:off x="676783" y="5638063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2" name="object 132"/>
            <p:cNvSpPr/>
            <p:nvPr/>
          </p:nvSpPr>
          <p:spPr>
            <a:xfrm>
              <a:off x="676783" y="5646114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214147" y="0"/>
                  </a:moveTo>
                  <a:lnTo>
                    <a:pt x="0" y="0"/>
                  </a:lnTo>
                  <a:lnTo>
                    <a:pt x="0" y="8318"/>
                  </a:lnTo>
                  <a:lnTo>
                    <a:pt x="214147" y="8318"/>
                  </a:lnTo>
                  <a:lnTo>
                    <a:pt x="214147" y="0"/>
                  </a:lnTo>
                  <a:close/>
                </a:path>
                <a:path w="1955800" h="8889">
                  <a:moveTo>
                    <a:pt x="1191780" y="0"/>
                  </a:moveTo>
                  <a:lnTo>
                    <a:pt x="771626" y="0"/>
                  </a:lnTo>
                  <a:lnTo>
                    <a:pt x="771626" y="8318"/>
                  </a:lnTo>
                  <a:lnTo>
                    <a:pt x="1191780" y="8318"/>
                  </a:lnTo>
                  <a:lnTo>
                    <a:pt x="1191780" y="0"/>
                  </a:lnTo>
                  <a:close/>
                </a:path>
                <a:path w="1955800" h="8889">
                  <a:moveTo>
                    <a:pt x="1955355" y="0"/>
                  </a:moveTo>
                  <a:lnTo>
                    <a:pt x="1749336" y="0"/>
                  </a:lnTo>
                  <a:lnTo>
                    <a:pt x="1749336" y="8318"/>
                  </a:lnTo>
                  <a:lnTo>
                    <a:pt x="1955355" y="8318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3" name="object 133"/>
            <p:cNvSpPr/>
            <p:nvPr/>
          </p:nvSpPr>
          <p:spPr>
            <a:xfrm>
              <a:off x="676783" y="5654433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4" name="object 134"/>
            <p:cNvSpPr/>
            <p:nvPr/>
          </p:nvSpPr>
          <p:spPr>
            <a:xfrm>
              <a:off x="676783" y="566247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5" name="object 135"/>
            <p:cNvSpPr/>
            <p:nvPr/>
          </p:nvSpPr>
          <p:spPr>
            <a:xfrm>
              <a:off x="676783" y="5670511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6" name="object 136"/>
            <p:cNvSpPr/>
            <p:nvPr/>
          </p:nvSpPr>
          <p:spPr>
            <a:xfrm>
              <a:off x="676783" y="5678563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7" name="object 137"/>
            <p:cNvSpPr/>
            <p:nvPr/>
          </p:nvSpPr>
          <p:spPr>
            <a:xfrm>
              <a:off x="676783" y="5686615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8" name="object 138"/>
            <p:cNvSpPr/>
            <p:nvPr/>
          </p:nvSpPr>
          <p:spPr>
            <a:xfrm>
              <a:off x="676783" y="569465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9" name="object 139"/>
            <p:cNvSpPr/>
            <p:nvPr/>
          </p:nvSpPr>
          <p:spPr>
            <a:xfrm>
              <a:off x="676783" y="5702693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0" name="object 140"/>
            <p:cNvSpPr/>
            <p:nvPr/>
          </p:nvSpPr>
          <p:spPr>
            <a:xfrm>
              <a:off x="676783" y="5710757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214147" y="0"/>
                  </a:moveTo>
                  <a:lnTo>
                    <a:pt x="0" y="0"/>
                  </a:lnTo>
                  <a:lnTo>
                    <a:pt x="0" y="8305"/>
                  </a:lnTo>
                  <a:lnTo>
                    <a:pt x="214147" y="8305"/>
                  </a:lnTo>
                  <a:lnTo>
                    <a:pt x="214147" y="0"/>
                  </a:lnTo>
                  <a:close/>
                </a:path>
                <a:path w="1955800" h="8889">
                  <a:moveTo>
                    <a:pt x="1191780" y="0"/>
                  </a:moveTo>
                  <a:lnTo>
                    <a:pt x="771626" y="0"/>
                  </a:lnTo>
                  <a:lnTo>
                    <a:pt x="771626" y="8305"/>
                  </a:lnTo>
                  <a:lnTo>
                    <a:pt x="1191780" y="8305"/>
                  </a:lnTo>
                  <a:lnTo>
                    <a:pt x="1191780" y="0"/>
                  </a:lnTo>
                  <a:close/>
                </a:path>
                <a:path w="1955800" h="8889">
                  <a:moveTo>
                    <a:pt x="1955355" y="0"/>
                  </a:moveTo>
                  <a:lnTo>
                    <a:pt x="1749336" y="0"/>
                  </a:lnTo>
                  <a:lnTo>
                    <a:pt x="1749336" y="8305"/>
                  </a:lnTo>
                  <a:lnTo>
                    <a:pt x="1955355" y="8305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1" name="object 141"/>
            <p:cNvSpPr/>
            <p:nvPr/>
          </p:nvSpPr>
          <p:spPr>
            <a:xfrm>
              <a:off x="676783" y="5719063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2" name="object 142"/>
            <p:cNvSpPr/>
            <p:nvPr/>
          </p:nvSpPr>
          <p:spPr>
            <a:xfrm>
              <a:off x="676783" y="572710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3" name="object 143"/>
            <p:cNvSpPr/>
            <p:nvPr/>
          </p:nvSpPr>
          <p:spPr>
            <a:xfrm>
              <a:off x="676783" y="573515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4" name="object 144"/>
            <p:cNvSpPr/>
            <p:nvPr/>
          </p:nvSpPr>
          <p:spPr>
            <a:xfrm>
              <a:off x="676783" y="574320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5" name="object 145"/>
            <p:cNvSpPr/>
            <p:nvPr/>
          </p:nvSpPr>
          <p:spPr>
            <a:xfrm>
              <a:off x="676783" y="5751245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6" name="object 146"/>
            <p:cNvSpPr/>
            <p:nvPr/>
          </p:nvSpPr>
          <p:spPr>
            <a:xfrm>
              <a:off x="676783" y="5759284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7" name="object 147"/>
            <p:cNvSpPr/>
            <p:nvPr/>
          </p:nvSpPr>
          <p:spPr>
            <a:xfrm>
              <a:off x="676783" y="576733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8" name="object 148"/>
            <p:cNvSpPr/>
            <p:nvPr/>
          </p:nvSpPr>
          <p:spPr>
            <a:xfrm>
              <a:off x="676783" y="577538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9" name="object 149"/>
            <p:cNvSpPr/>
            <p:nvPr/>
          </p:nvSpPr>
          <p:spPr>
            <a:xfrm>
              <a:off x="676783" y="5783427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214147" y="0"/>
                  </a:moveTo>
                  <a:lnTo>
                    <a:pt x="0" y="0"/>
                  </a:lnTo>
                  <a:lnTo>
                    <a:pt x="0" y="8318"/>
                  </a:lnTo>
                  <a:lnTo>
                    <a:pt x="214147" y="8318"/>
                  </a:lnTo>
                  <a:lnTo>
                    <a:pt x="214147" y="0"/>
                  </a:lnTo>
                  <a:close/>
                </a:path>
                <a:path w="1955800" h="8889">
                  <a:moveTo>
                    <a:pt x="1191780" y="0"/>
                  </a:moveTo>
                  <a:lnTo>
                    <a:pt x="771626" y="0"/>
                  </a:lnTo>
                  <a:lnTo>
                    <a:pt x="771626" y="8318"/>
                  </a:lnTo>
                  <a:lnTo>
                    <a:pt x="1191780" y="8318"/>
                  </a:lnTo>
                  <a:lnTo>
                    <a:pt x="1191780" y="0"/>
                  </a:lnTo>
                  <a:close/>
                </a:path>
                <a:path w="1955800" h="8889">
                  <a:moveTo>
                    <a:pt x="1955355" y="0"/>
                  </a:moveTo>
                  <a:lnTo>
                    <a:pt x="1749336" y="0"/>
                  </a:lnTo>
                  <a:lnTo>
                    <a:pt x="1749336" y="8318"/>
                  </a:lnTo>
                  <a:lnTo>
                    <a:pt x="1955355" y="8318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20" name="object 150"/>
            <p:cNvSpPr/>
            <p:nvPr/>
          </p:nvSpPr>
          <p:spPr>
            <a:xfrm>
              <a:off x="676783" y="5791745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21" name="object 151"/>
            <p:cNvSpPr/>
            <p:nvPr/>
          </p:nvSpPr>
          <p:spPr>
            <a:xfrm>
              <a:off x="676783" y="5799797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22" name="object 152"/>
            <p:cNvSpPr/>
            <p:nvPr/>
          </p:nvSpPr>
          <p:spPr>
            <a:xfrm>
              <a:off x="676783" y="5807836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23" name="object 153"/>
            <p:cNvSpPr/>
            <p:nvPr/>
          </p:nvSpPr>
          <p:spPr>
            <a:xfrm>
              <a:off x="676783" y="581588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24" name="object 154"/>
            <p:cNvSpPr/>
            <p:nvPr/>
          </p:nvSpPr>
          <p:spPr>
            <a:xfrm>
              <a:off x="676783" y="5823927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25" name="object 155"/>
            <p:cNvSpPr/>
            <p:nvPr/>
          </p:nvSpPr>
          <p:spPr>
            <a:xfrm>
              <a:off x="676783" y="5831979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26" name="object 156"/>
            <p:cNvSpPr/>
            <p:nvPr/>
          </p:nvSpPr>
          <p:spPr>
            <a:xfrm>
              <a:off x="676783" y="584001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27" name="object 157"/>
            <p:cNvSpPr/>
            <p:nvPr/>
          </p:nvSpPr>
          <p:spPr>
            <a:xfrm>
              <a:off x="676783" y="5848070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305"/>
                  </a:lnTo>
                  <a:lnTo>
                    <a:pt x="0" y="16357"/>
                  </a:lnTo>
                  <a:lnTo>
                    <a:pt x="214147" y="16357"/>
                  </a:lnTo>
                  <a:lnTo>
                    <a:pt x="214147" y="8305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305"/>
                  </a:lnTo>
                  <a:lnTo>
                    <a:pt x="771626" y="16357"/>
                  </a:lnTo>
                  <a:lnTo>
                    <a:pt x="1191780" y="16357"/>
                  </a:lnTo>
                  <a:lnTo>
                    <a:pt x="1191780" y="8305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305"/>
                  </a:lnTo>
                  <a:lnTo>
                    <a:pt x="1749336" y="16357"/>
                  </a:lnTo>
                  <a:lnTo>
                    <a:pt x="1955355" y="16357"/>
                  </a:lnTo>
                  <a:lnTo>
                    <a:pt x="1955355" y="8305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28" name="object 158"/>
            <p:cNvSpPr/>
            <p:nvPr/>
          </p:nvSpPr>
          <p:spPr>
            <a:xfrm>
              <a:off x="676783" y="5864427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29" name="object 159"/>
            <p:cNvSpPr/>
            <p:nvPr/>
          </p:nvSpPr>
          <p:spPr>
            <a:xfrm>
              <a:off x="676783" y="5872479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30" name="object 160"/>
            <p:cNvSpPr/>
            <p:nvPr/>
          </p:nvSpPr>
          <p:spPr>
            <a:xfrm>
              <a:off x="676783" y="5880518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31" name="object 161"/>
            <p:cNvSpPr/>
            <p:nvPr/>
          </p:nvSpPr>
          <p:spPr>
            <a:xfrm>
              <a:off x="676783" y="5888557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32" name="object 162"/>
            <p:cNvSpPr/>
            <p:nvPr/>
          </p:nvSpPr>
          <p:spPr>
            <a:xfrm>
              <a:off x="676783" y="5896609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33" name="object 163"/>
            <p:cNvSpPr/>
            <p:nvPr/>
          </p:nvSpPr>
          <p:spPr>
            <a:xfrm>
              <a:off x="676783" y="5904661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34" name="object 164"/>
            <p:cNvSpPr/>
            <p:nvPr/>
          </p:nvSpPr>
          <p:spPr>
            <a:xfrm>
              <a:off x="676783" y="5912700"/>
              <a:ext cx="1955800" cy="8890"/>
            </a:xfrm>
            <a:custGeom>
              <a:avLst/>
              <a:gdLst/>
              <a:ahLst/>
              <a:cxnLst/>
              <a:rect l="l" t="t" r="r" b="b"/>
              <a:pathLst>
                <a:path w="1955800" h="8889">
                  <a:moveTo>
                    <a:pt x="214147" y="0"/>
                  </a:moveTo>
                  <a:lnTo>
                    <a:pt x="0" y="0"/>
                  </a:lnTo>
                  <a:lnTo>
                    <a:pt x="0" y="8318"/>
                  </a:lnTo>
                  <a:lnTo>
                    <a:pt x="214147" y="8318"/>
                  </a:lnTo>
                  <a:lnTo>
                    <a:pt x="214147" y="0"/>
                  </a:lnTo>
                  <a:close/>
                </a:path>
                <a:path w="1955800" h="8889">
                  <a:moveTo>
                    <a:pt x="1191780" y="0"/>
                  </a:moveTo>
                  <a:lnTo>
                    <a:pt x="771626" y="0"/>
                  </a:lnTo>
                  <a:lnTo>
                    <a:pt x="771626" y="8318"/>
                  </a:lnTo>
                  <a:lnTo>
                    <a:pt x="1191780" y="8318"/>
                  </a:lnTo>
                  <a:lnTo>
                    <a:pt x="1191780" y="0"/>
                  </a:lnTo>
                  <a:close/>
                </a:path>
                <a:path w="1955800" h="8889">
                  <a:moveTo>
                    <a:pt x="1955355" y="0"/>
                  </a:moveTo>
                  <a:lnTo>
                    <a:pt x="1749336" y="0"/>
                  </a:lnTo>
                  <a:lnTo>
                    <a:pt x="1749336" y="8318"/>
                  </a:lnTo>
                  <a:lnTo>
                    <a:pt x="1955355" y="8318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35" name="object 165"/>
            <p:cNvSpPr/>
            <p:nvPr/>
          </p:nvSpPr>
          <p:spPr>
            <a:xfrm>
              <a:off x="676783" y="5921019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36" name="object 166"/>
            <p:cNvSpPr/>
            <p:nvPr/>
          </p:nvSpPr>
          <p:spPr>
            <a:xfrm>
              <a:off x="676783" y="5929070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37" name="object 167"/>
            <p:cNvSpPr/>
            <p:nvPr/>
          </p:nvSpPr>
          <p:spPr>
            <a:xfrm>
              <a:off x="676783" y="5937110"/>
              <a:ext cx="1955800" cy="24130"/>
            </a:xfrm>
            <a:custGeom>
              <a:avLst/>
              <a:gdLst/>
              <a:ahLst/>
              <a:cxnLst/>
              <a:rect l="l" t="t" r="r" b="b"/>
              <a:pathLst>
                <a:path w="1955800" h="24129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0" y="16090"/>
                  </a:lnTo>
                  <a:lnTo>
                    <a:pt x="0" y="24130"/>
                  </a:lnTo>
                  <a:lnTo>
                    <a:pt x="214147" y="24130"/>
                  </a:lnTo>
                  <a:lnTo>
                    <a:pt x="214147" y="16090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24129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771626" y="16090"/>
                  </a:lnTo>
                  <a:lnTo>
                    <a:pt x="771626" y="24130"/>
                  </a:lnTo>
                  <a:lnTo>
                    <a:pt x="1191780" y="24130"/>
                  </a:lnTo>
                  <a:lnTo>
                    <a:pt x="1191780" y="16090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24129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749336" y="16090"/>
                  </a:lnTo>
                  <a:lnTo>
                    <a:pt x="1749336" y="24130"/>
                  </a:lnTo>
                  <a:lnTo>
                    <a:pt x="1955355" y="24130"/>
                  </a:lnTo>
                  <a:lnTo>
                    <a:pt x="1955355" y="16090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38" name="object 168"/>
            <p:cNvSpPr/>
            <p:nvPr/>
          </p:nvSpPr>
          <p:spPr>
            <a:xfrm>
              <a:off x="676783" y="596125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39" name="object 169"/>
            <p:cNvSpPr/>
            <p:nvPr/>
          </p:nvSpPr>
          <p:spPr>
            <a:xfrm>
              <a:off x="676783" y="5969291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40" name="object 170"/>
            <p:cNvSpPr/>
            <p:nvPr/>
          </p:nvSpPr>
          <p:spPr>
            <a:xfrm>
              <a:off x="676783" y="5977330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51"/>
                  </a:lnTo>
                  <a:lnTo>
                    <a:pt x="0" y="16357"/>
                  </a:lnTo>
                  <a:lnTo>
                    <a:pt x="214147" y="16357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51"/>
                  </a:lnTo>
                  <a:lnTo>
                    <a:pt x="771626" y="16357"/>
                  </a:lnTo>
                  <a:lnTo>
                    <a:pt x="1191780" y="16357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51"/>
                  </a:lnTo>
                  <a:lnTo>
                    <a:pt x="1749336" y="16357"/>
                  </a:lnTo>
                  <a:lnTo>
                    <a:pt x="1955355" y="16357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41" name="object 171"/>
            <p:cNvSpPr/>
            <p:nvPr/>
          </p:nvSpPr>
          <p:spPr>
            <a:xfrm>
              <a:off x="676783" y="5993701"/>
              <a:ext cx="1955800" cy="16510"/>
            </a:xfrm>
            <a:custGeom>
              <a:avLst/>
              <a:gdLst/>
              <a:ahLst/>
              <a:cxnLst/>
              <a:rect l="l" t="t" r="r" b="b"/>
              <a:pathLst>
                <a:path w="1955800" h="16510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0" y="16090"/>
                  </a:lnTo>
                  <a:lnTo>
                    <a:pt x="214147" y="16090"/>
                  </a:lnTo>
                  <a:lnTo>
                    <a:pt x="214147" y="8051"/>
                  </a:lnTo>
                  <a:lnTo>
                    <a:pt x="214147" y="0"/>
                  </a:lnTo>
                  <a:close/>
                </a:path>
                <a:path w="1955800" h="16510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771626" y="16090"/>
                  </a:lnTo>
                  <a:lnTo>
                    <a:pt x="1191780" y="16090"/>
                  </a:lnTo>
                  <a:lnTo>
                    <a:pt x="1191780" y="8051"/>
                  </a:lnTo>
                  <a:lnTo>
                    <a:pt x="1191780" y="0"/>
                  </a:lnTo>
                  <a:close/>
                </a:path>
                <a:path w="1955800" h="16510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749336" y="16090"/>
                  </a:lnTo>
                  <a:lnTo>
                    <a:pt x="1955355" y="16090"/>
                  </a:lnTo>
                  <a:lnTo>
                    <a:pt x="1955355" y="8051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42" name="object 172"/>
            <p:cNvSpPr/>
            <p:nvPr/>
          </p:nvSpPr>
          <p:spPr>
            <a:xfrm>
              <a:off x="676783" y="6009792"/>
              <a:ext cx="1955800" cy="8255"/>
            </a:xfrm>
            <a:custGeom>
              <a:avLst/>
              <a:gdLst/>
              <a:ahLst/>
              <a:cxnLst/>
              <a:rect l="l" t="t" r="r" b="b"/>
              <a:pathLst>
                <a:path w="1955800" h="8254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8254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8254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43" name="object 173"/>
            <p:cNvSpPr/>
            <p:nvPr/>
          </p:nvSpPr>
          <p:spPr>
            <a:xfrm>
              <a:off x="676783" y="6017844"/>
              <a:ext cx="1955800" cy="24130"/>
            </a:xfrm>
            <a:custGeom>
              <a:avLst/>
              <a:gdLst/>
              <a:ahLst/>
              <a:cxnLst/>
              <a:rect l="l" t="t" r="r" b="b"/>
              <a:pathLst>
                <a:path w="1955800" h="24129">
                  <a:moveTo>
                    <a:pt x="214147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0" y="16090"/>
                  </a:lnTo>
                  <a:lnTo>
                    <a:pt x="0" y="24130"/>
                  </a:lnTo>
                  <a:lnTo>
                    <a:pt x="214147" y="24130"/>
                  </a:lnTo>
                  <a:lnTo>
                    <a:pt x="214147" y="16090"/>
                  </a:lnTo>
                  <a:lnTo>
                    <a:pt x="214147" y="8039"/>
                  </a:lnTo>
                  <a:lnTo>
                    <a:pt x="214147" y="0"/>
                  </a:lnTo>
                  <a:close/>
                </a:path>
                <a:path w="1955800" h="24129">
                  <a:moveTo>
                    <a:pt x="1191780" y="0"/>
                  </a:moveTo>
                  <a:lnTo>
                    <a:pt x="771626" y="0"/>
                  </a:lnTo>
                  <a:lnTo>
                    <a:pt x="771626" y="8039"/>
                  </a:lnTo>
                  <a:lnTo>
                    <a:pt x="771626" y="16090"/>
                  </a:lnTo>
                  <a:lnTo>
                    <a:pt x="771626" y="24130"/>
                  </a:lnTo>
                  <a:lnTo>
                    <a:pt x="1191780" y="24130"/>
                  </a:lnTo>
                  <a:lnTo>
                    <a:pt x="1191780" y="16090"/>
                  </a:lnTo>
                  <a:lnTo>
                    <a:pt x="1191780" y="8039"/>
                  </a:lnTo>
                  <a:lnTo>
                    <a:pt x="1191780" y="0"/>
                  </a:lnTo>
                  <a:close/>
                </a:path>
                <a:path w="1955800" h="24129">
                  <a:moveTo>
                    <a:pt x="1955355" y="0"/>
                  </a:moveTo>
                  <a:lnTo>
                    <a:pt x="1749336" y="0"/>
                  </a:lnTo>
                  <a:lnTo>
                    <a:pt x="1749336" y="8039"/>
                  </a:lnTo>
                  <a:lnTo>
                    <a:pt x="1749336" y="16090"/>
                  </a:lnTo>
                  <a:lnTo>
                    <a:pt x="1749336" y="24130"/>
                  </a:lnTo>
                  <a:lnTo>
                    <a:pt x="1955355" y="24130"/>
                  </a:lnTo>
                  <a:lnTo>
                    <a:pt x="1955355" y="16090"/>
                  </a:lnTo>
                  <a:lnTo>
                    <a:pt x="1955355" y="8039"/>
                  </a:lnTo>
                  <a:lnTo>
                    <a:pt x="195535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44" name="object 174"/>
            <p:cNvSpPr/>
            <p:nvPr/>
          </p:nvSpPr>
          <p:spPr>
            <a:xfrm>
              <a:off x="676795" y="4531486"/>
              <a:ext cx="1963420" cy="1518920"/>
            </a:xfrm>
            <a:custGeom>
              <a:avLst/>
              <a:gdLst/>
              <a:ahLst/>
              <a:cxnLst/>
              <a:rect l="l" t="t" r="r" b="b"/>
              <a:pathLst>
                <a:path w="1963420" h="1518920">
                  <a:moveTo>
                    <a:pt x="8051" y="12065"/>
                  </a:moveTo>
                  <a:lnTo>
                    <a:pt x="0" y="12065"/>
                  </a:lnTo>
                  <a:lnTo>
                    <a:pt x="0" y="1514513"/>
                  </a:lnTo>
                  <a:lnTo>
                    <a:pt x="8051" y="1514513"/>
                  </a:lnTo>
                  <a:lnTo>
                    <a:pt x="8051" y="12065"/>
                  </a:lnTo>
                  <a:close/>
                </a:path>
                <a:path w="1963420" h="1518920">
                  <a:moveTo>
                    <a:pt x="1951393" y="0"/>
                  </a:moveTo>
                  <a:lnTo>
                    <a:pt x="4025" y="0"/>
                  </a:lnTo>
                  <a:lnTo>
                    <a:pt x="4025" y="8026"/>
                  </a:lnTo>
                  <a:lnTo>
                    <a:pt x="1951393" y="8026"/>
                  </a:lnTo>
                  <a:lnTo>
                    <a:pt x="1951393" y="0"/>
                  </a:lnTo>
                  <a:close/>
                </a:path>
                <a:path w="1963420" h="1518920">
                  <a:moveTo>
                    <a:pt x="1959368" y="1510499"/>
                  </a:moveTo>
                  <a:lnTo>
                    <a:pt x="12077" y="1510499"/>
                  </a:lnTo>
                  <a:lnTo>
                    <a:pt x="12077" y="1518526"/>
                  </a:lnTo>
                  <a:lnTo>
                    <a:pt x="1959368" y="1518526"/>
                  </a:lnTo>
                  <a:lnTo>
                    <a:pt x="1959368" y="1510499"/>
                  </a:lnTo>
                  <a:close/>
                </a:path>
                <a:path w="1963420" h="1518920">
                  <a:moveTo>
                    <a:pt x="1963407" y="4013"/>
                  </a:moveTo>
                  <a:lnTo>
                    <a:pt x="1955342" y="4013"/>
                  </a:lnTo>
                  <a:lnTo>
                    <a:pt x="1955342" y="1506461"/>
                  </a:lnTo>
                  <a:lnTo>
                    <a:pt x="1963407" y="1506461"/>
                  </a:lnTo>
                  <a:lnTo>
                    <a:pt x="1963407" y="401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45" name="object 175"/>
            <p:cNvSpPr/>
            <p:nvPr/>
          </p:nvSpPr>
          <p:spPr>
            <a:xfrm>
              <a:off x="890930" y="4939389"/>
              <a:ext cx="283210" cy="1102995"/>
            </a:xfrm>
            <a:custGeom>
              <a:avLst/>
              <a:gdLst/>
              <a:ahLst/>
              <a:cxnLst/>
              <a:rect l="l" t="t" r="r" b="b"/>
              <a:pathLst>
                <a:path w="283209" h="1102995">
                  <a:moveTo>
                    <a:pt x="282906" y="0"/>
                  </a:moveTo>
                  <a:lnTo>
                    <a:pt x="0" y="0"/>
                  </a:lnTo>
                  <a:lnTo>
                    <a:pt x="0" y="1102579"/>
                  </a:lnTo>
                  <a:lnTo>
                    <a:pt x="282906" y="1102579"/>
                  </a:lnTo>
                  <a:lnTo>
                    <a:pt x="2829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46" name="object 176"/>
            <p:cNvSpPr/>
            <p:nvPr/>
          </p:nvSpPr>
          <p:spPr>
            <a:xfrm>
              <a:off x="890930" y="4939389"/>
              <a:ext cx="283210" cy="1102995"/>
            </a:xfrm>
            <a:custGeom>
              <a:avLst/>
              <a:gdLst/>
              <a:ahLst/>
              <a:cxnLst/>
              <a:rect l="l" t="t" r="r" b="b"/>
              <a:pathLst>
                <a:path w="283209" h="1102995">
                  <a:moveTo>
                    <a:pt x="282906" y="1102579"/>
                  </a:moveTo>
                  <a:lnTo>
                    <a:pt x="282906" y="0"/>
                  </a:lnTo>
                  <a:lnTo>
                    <a:pt x="0" y="0"/>
                  </a:lnTo>
                  <a:lnTo>
                    <a:pt x="0" y="1102579"/>
                  </a:lnTo>
                  <a:lnTo>
                    <a:pt x="282906" y="1102579"/>
                  </a:lnTo>
                </a:path>
              </a:pathLst>
            </a:custGeom>
            <a:ln w="8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47" name="object 177"/>
            <p:cNvSpPr/>
            <p:nvPr/>
          </p:nvSpPr>
          <p:spPr>
            <a:xfrm>
              <a:off x="1868573" y="5181586"/>
              <a:ext cx="283210" cy="860425"/>
            </a:xfrm>
            <a:custGeom>
              <a:avLst/>
              <a:gdLst/>
              <a:ahLst/>
              <a:cxnLst/>
              <a:rect l="l" t="t" r="r" b="b"/>
              <a:pathLst>
                <a:path w="283210" h="860425">
                  <a:moveTo>
                    <a:pt x="282906" y="0"/>
                  </a:moveTo>
                  <a:lnTo>
                    <a:pt x="0" y="0"/>
                  </a:lnTo>
                  <a:lnTo>
                    <a:pt x="0" y="860382"/>
                  </a:lnTo>
                  <a:lnTo>
                    <a:pt x="282906" y="860382"/>
                  </a:lnTo>
                  <a:lnTo>
                    <a:pt x="2829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48" name="object 178"/>
            <p:cNvSpPr/>
            <p:nvPr/>
          </p:nvSpPr>
          <p:spPr>
            <a:xfrm>
              <a:off x="1868573" y="5181586"/>
              <a:ext cx="283210" cy="860425"/>
            </a:xfrm>
            <a:custGeom>
              <a:avLst/>
              <a:gdLst/>
              <a:ahLst/>
              <a:cxnLst/>
              <a:rect l="l" t="t" r="r" b="b"/>
              <a:pathLst>
                <a:path w="283210" h="860425">
                  <a:moveTo>
                    <a:pt x="282906" y="860382"/>
                  </a:moveTo>
                  <a:lnTo>
                    <a:pt x="282906" y="0"/>
                  </a:lnTo>
                  <a:lnTo>
                    <a:pt x="0" y="0"/>
                  </a:lnTo>
                  <a:lnTo>
                    <a:pt x="0" y="860382"/>
                  </a:lnTo>
                  <a:lnTo>
                    <a:pt x="282906" y="860382"/>
                  </a:lnTo>
                </a:path>
              </a:pathLst>
            </a:custGeom>
            <a:ln w="80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49" name="object 179"/>
            <p:cNvSpPr/>
            <p:nvPr/>
          </p:nvSpPr>
          <p:spPr>
            <a:xfrm>
              <a:off x="1173837" y="5181586"/>
              <a:ext cx="274955" cy="860425"/>
            </a:xfrm>
            <a:custGeom>
              <a:avLst/>
              <a:gdLst/>
              <a:ahLst/>
              <a:cxnLst/>
              <a:rect l="l" t="t" r="r" b="b"/>
              <a:pathLst>
                <a:path w="274955" h="860425">
                  <a:moveTo>
                    <a:pt x="274581" y="0"/>
                  </a:moveTo>
                  <a:lnTo>
                    <a:pt x="0" y="0"/>
                  </a:lnTo>
                  <a:lnTo>
                    <a:pt x="0" y="860382"/>
                  </a:lnTo>
                  <a:lnTo>
                    <a:pt x="274581" y="860382"/>
                  </a:lnTo>
                  <a:lnTo>
                    <a:pt x="2745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50" name="object 180"/>
            <p:cNvSpPr/>
            <p:nvPr/>
          </p:nvSpPr>
          <p:spPr>
            <a:xfrm>
              <a:off x="1173837" y="5181586"/>
              <a:ext cx="274955" cy="860425"/>
            </a:xfrm>
            <a:custGeom>
              <a:avLst/>
              <a:gdLst/>
              <a:ahLst/>
              <a:cxnLst/>
              <a:rect l="l" t="t" r="r" b="b"/>
              <a:pathLst>
                <a:path w="274955" h="860425">
                  <a:moveTo>
                    <a:pt x="274581" y="860382"/>
                  </a:moveTo>
                  <a:lnTo>
                    <a:pt x="274581" y="0"/>
                  </a:lnTo>
                  <a:lnTo>
                    <a:pt x="0" y="0"/>
                  </a:lnTo>
                  <a:lnTo>
                    <a:pt x="0" y="860382"/>
                  </a:lnTo>
                  <a:lnTo>
                    <a:pt x="274581" y="860382"/>
                  </a:lnTo>
                </a:path>
              </a:pathLst>
            </a:custGeom>
            <a:ln w="8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51" name="object 181"/>
            <p:cNvSpPr/>
            <p:nvPr/>
          </p:nvSpPr>
          <p:spPr>
            <a:xfrm>
              <a:off x="2151544" y="5181586"/>
              <a:ext cx="274955" cy="860425"/>
            </a:xfrm>
            <a:custGeom>
              <a:avLst/>
              <a:gdLst/>
              <a:ahLst/>
              <a:cxnLst/>
              <a:rect l="l" t="t" r="r" b="b"/>
              <a:pathLst>
                <a:path w="274955" h="860425">
                  <a:moveTo>
                    <a:pt x="274581" y="0"/>
                  </a:moveTo>
                  <a:lnTo>
                    <a:pt x="0" y="0"/>
                  </a:lnTo>
                  <a:lnTo>
                    <a:pt x="0" y="860382"/>
                  </a:lnTo>
                  <a:lnTo>
                    <a:pt x="274581" y="860382"/>
                  </a:lnTo>
                  <a:lnTo>
                    <a:pt x="2745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52" name="object 182"/>
            <p:cNvSpPr/>
            <p:nvPr/>
          </p:nvSpPr>
          <p:spPr>
            <a:xfrm>
              <a:off x="2151544" y="5181586"/>
              <a:ext cx="274955" cy="860425"/>
            </a:xfrm>
            <a:custGeom>
              <a:avLst/>
              <a:gdLst/>
              <a:ahLst/>
              <a:cxnLst/>
              <a:rect l="l" t="t" r="r" b="b"/>
              <a:pathLst>
                <a:path w="274955" h="860425">
                  <a:moveTo>
                    <a:pt x="274581" y="860382"/>
                  </a:moveTo>
                  <a:lnTo>
                    <a:pt x="274581" y="0"/>
                  </a:lnTo>
                  <a:lnTo>
                    <a:pt x="0" y="0"/>
                  </a:lnTo>
                  <a:lnTo>
                    <a:pt x="0" y="860382"/>
                  </a:lnTo>
                  <a:lnTo>
                    <a:pt x="274581" y="860382"/>
                  </a:lnTo>
                </a:path>
              </a:pathLst>
            </a:custGeom>
            <a:ln w="8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53" name="object 183"/>
            <p:cNvSpPr/>
            <p:nvPr/>
          </p:nvSpPr>
          <p:spPr>
            <a:xfrm>
              <a:off x="680826" y="6045995"/>
              <a:ext cx="1955800" cy="33020"/>
            </a:xfrm>
            <a:custGeom>
              <a:avLst/>
              <a:gdLst/>
              <a:ahLst/>
              <a:cxnLst/>
              <a:rect l="l" t="t" r="r" b="b"/>
              <a:pathLst>
                <a:path w="1955800" h="33020">
                  <a:moveTo>
                    <a:pt x="0" y="0"/>
                  </a:moveTo>
                  <a:lnTo>
                    <a:pt x="1947368" y="0"/>
                  </a:lnTo>
                </a:path>
                <a:path w="1955800" h="33020">
                  <a:moveTo>
                    <a:pt x="0" y="32451"/>
                  </a:moveTo>
                  <a:lnTo>
                    <a:pt x="0" y="8043"/>
                  </a:lnTo>
                </a:path>
                <a:path w="1955800" h="33020">
                  <a:moveTo>
                    <a:pt x="977674" y="32451"/>
                  </a:moveTo>
                  <a:lnTo>
                    <a:pt x="977674" y="8043"/>
                  </a:lnTo>
                </a:path>
                <a:path w="1955800" h="33020">
                  <a:moveTo>
                    <a:pt x="1955349" y="32451"/>
                  </a:moveTo>
                  <a:lnTo>
                    <a:pt x="1955349" y="8043"/>
                  </a:lnTo>
                </a:path>
              </a:pathLst>
            </a:custGeom>
            <a:ln w="8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254" name="object 184"/>
          <p:cNvSpPr txBox="1"/>
          <p:nvPr/>
        </p:nvSpPr>
        <p:spPr>
          <a:xfrm>
            <a:off x="1737996" y="4588912"/>
            <a:ext cx="569119" cy="972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563" b="1" spc="8" dirty="0">
                <a:latin typeface="Arial"/>
                <a:cs typeface="Arial"/>
              </a:rPr>
              <a:t>Secant</a:t>
            </a:r>
            <a:r>
              <a:rPr sz="563" b="1" spc="-49" dirty="0">
                <a:latin typeface="Arial"/>
                <a:cs typeface="Arial"/>
              </a:rPr>
              <a:t> </a:t>
            </a:r>
            <a:r>
              <a:rPr sz="563" b="1" spc="-8" dirty="0">
                <a:latin typeface="Arial"/>
                <a:cs typeface="Arial"/>
              </a:rPr>
              <a:t>Modulus</a:t>
            </a:r>
            <a:endParaRPr sz="563">
              <a:latin typeface="Arial"/>
              <a:cs typeface="Arial"/>
            </a:endParaRPr>
          </a:p>
        </p:txBody>
      </p:sp>
      <p:sp>
        <p:nvSpPr>
          <p:cNvPr id="255" name="object 185"/>
          <p:cNvSpPr txBox="1"/>
          <p:nvPr/>
        </p:nvSpPr>
        <p:spPr>
          <a:xfrm>
            <a:off x="2544044" y="4588912"/>
            <a:ext cx="419100" cy="972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563" b="1" dirty="0">
                <a:latin typeface="Arial"/>
                <a:cs typeface="Arial"/>
              </a:rPr>
              <a:t>Dart</a:t>
            </a:r>
            <a:r>
              <a:rPr sz="563" b="1" spc="-45" dirty="0">
                <a:latin typeface="Arial"/>
                <a:cs typeface="Arial"/>
              </a:rPr>
              <a:t> </a:t>
            </a:r>
            <a:r>
              <a:rPr sz="563" b="1" spc="4" dirty="0">
                <a:latin typeface="Arial"/>
                <a:cs typeface="Arial"/>
              </a:rPr>
              <a:t>impact</a:t>
            </a:r>
            <a:endParaRPr sz="563">
              <a:latin typeface="Arial"/>
              <a:cs typeface="Arial"/>
            </a:endParaRPr>
          </a:p>
        </p:txBody>
      </p:sp>
      <p:grpSp>
        <p:nvGrpSpPr>
          <p:cNvPr id="256" name="object 186"/>
          <p:cNvGrpSpPr/>
          <p:nvPr/>
        </p:nvGrpSpPr>
        <p:grpSpPr>
          <a:xfrm>
            <a:off x="3217003" y="3540916"/>
            <a:ext cx="703421" cy="848678"/>
            <a:chOff x="2765338" y="4721221"/>
            <a:chExt cx="937894" cy="1131570"/>
          </a:xfrm>
        </p:grpSpPr>
        <p:sp>
          <p:nvSpPr>
            <p:cNvPr id="257" name="object 187"/>
            <p:cNvSpPr/>
            <p:nvPr/>
          </p:nvSpPr>
          <p:spPr>
            <a:xfrm>
              <a:off x="2769465" y="4725349"/>
              <a:ext cx="929640" cy="1123315"/>
            </a:xfrm>
            <a:custGeom>
              <a:avLst/>
              <a:gdLst/>
              <a:ahLst/>
              <a:cxnLst/>
              <a:rect l="l" t="t" r="r" b="b"/>
              <a:pathLst>
                <a:path w="929639" h="1123314">
                  <a:moveTo>
                    <a:pt x="0" y="1122713"/>
                  </a:moveTo>
                  <a:lnTo>
                    <a:pt x="929330" y="1122713"/>
                  </a:lnTo>
                  <a:lnTo>
                    <a:pt x="929330" y="0"/>
                  </a:lnTo>
                  <a:lnTo>
                    <a:pt x="0" y="0"/>
                  </a:lnTo>
                  <a:lnTo>
                    <a:pt x="0" y="1122713"/>
                  </a:lnTo>
                  <a:close/>
                </a:path>
              </a:pathLst>
            </a:custGeom>
            <a:ln w="80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58" name="object 188"/>
            <p:cNvSpPr/>
            <p:nvPr/>
          </p:nvSpPr>
          <p:spPr>
            <a:xfrm>
              <a:off x="2890677" y="4781996"/>
              <a:ext cx="57150" cy="56515"/>
            </a:xfrm>
            <a:custGeom>
              <a:avLst/>
              <a:gdLst/>
              <a:ahLst/>
              <a:cxnLst/>
              <a:rect l="l" t="t" r="r" b="b"/>
              <a:pathLst>
                <a:path w="57150" h="56514">
                  <a:moveTo>
                    <a:pt x="56689" y="0"/>
                  </a:moveTo>
                  <a:lnTo>
                    <a:pt x="0" y="0"/>
                  </a:lnTo>
                  <a:lnTo>
                    <a:pt x="0" y="56321"/>
                  </a:lnTo>
                  <a:lnTo>
                    <a:pt x="56689" y="56321"/>
                  </a:lnTo>
                  <a:lnTo>
                    <a:pt x="5668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59" name="object 189"/>
            <p:cNvSpPr/>
            <p:nvPr/>
          </p:nvSpPr>
          <p:spPr>
            <a:xfrm>
              <a:off x="2890677" y="4781996"/>
              <a:ext cx="57150" cy="56515"/>
            </a:xfrm>
            <a:custGeom>
              <a:avLst/>
              <a:gdLst/>
              <a:ahLst/>
              <a:cxnLst/>
              <a:rect l="l" t="t" r="r" b="b"/>
              <a:pathLst>
                <a:path w="57150" h="56514">
                  <a:moveTo>
                    <a:pt x="0" y="56321"/>
                  </a:moveTo>
                  <a:lnTo>
                    <a:pt x="56689" y="56321"/>
                  </a:lnTo>
                  <a:lnTo>
                    <a:pt x="56689" y="0"/>
                  </a:lnTo>
                  <a:lnTo>
                    <a:pt x="0" y="0"/>
                  </a:lnTo>
                  <a:lnTo>
                    <a:pt x="0" y="56321"/>
                  </a:lnTo>
                  <a:close/>
                </a:path>
              </a:pathLst>
            </a:custGeom>
            <a:ln w="8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260" name="object 190"/>
          <p:cNvSpPr txBox="1"/>
          <p:nvPr/>
        </p:nvSpPr>
        <p:spPr>
          <a:xfrm>
            <a:off x="3368128" y="3546759"/>
            <a:ext cx="461010" cy="19668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41"/>
              </a:spcBef>
            </a:pPr>
            <a:r>
              <a:rPr lang="en-US" sz="600" b="1" spc="11" dirty="0" smtClean="0">
                <a:latin typeface="Arial"/>
                <a:cs typeface="Arial"/>
              </a:rPr>
              <a:t>Base </a:t>
            </a:r>
            <a:r>
              <a:rPr sz="600" b="1" spc="11" dirty="0" smtClean="0">
                <a:latin typeface="Arial"/>
                <a:cs typeface="Arial"/>
              </a:rPr>
              <a:t>formulation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61" name="object 191"/>
          <p:cNvGrpSpPr/>
          <p:nvPr/>
        </p:nvGrpSpPr>
        <p:grpSpPr>
          <a:xfrm>
            <a:off x="3307913" y="4001367"/>
            <a:ext cx="49054" cy="49054"/>
            <a:chOff x="2886550" y="5335156"/>
            <a:chExt cx="65405" cy="65405"/>
          </a:xfrm>
        </p:grpSpPr>
        <p:sp>
          <p:nvSpPr>
            <p:cNvPr id="262" name="object 192"/>
            <p:cNvSpPr/>
            <p:nvPr/>
          </p:nvSpPr>
          <p:spPr>
            <a:xfrm>
              <a:off x="2890677" y="533928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689" y="0"/>
                  </a:moveTo>
                  <a:lnTo>
                    <a:pt x="0" y="0"/>
                  </a:lnTo>
                  <a:lnTo>
                    <a:pt x="0" y="56589"/>
                  </a:lnTo>
                  <a:lnTo>
                    <a:pt x="56689" y="56589"/>
                  </a:lnTo>
                  <a:lnTo>
                    <a:pt x="566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63" name="object 193"/>
            <p:cNvSpPr/>
            <p:nvPr/>
          </p:nvSpPr>
          <p:spPr>
            <a:xfrm>
              <a:off x="2890677" y="533928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56589"/>
                  </a:moveTo>
                  <a:lnTo>
                    <a:pt x="56689" y="56589"/>
                  </a:lnTo>
                  <a:lnTo>
                    <a:pt x="56689" y="0"/>
                  </a:lnTo>
                  <a:lnTo>
                    <a:pt x="0" y="0"/>
                  </a:lnTo>
                  <a:lnTo>
                    <a:pt x="0" y="56589"/>
                  </a:lnTo>
                  <a:close/>
                </a:path>
              </a:pathLst>
            </a:custGeom>
            <a:ln w="80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264" name="object 194"/>
          <p:cNvSpPr txBox="1"/>
          <p:nvPr/>
        </p:nvSpPr>
        <p:spPr>
          <a:xfrm>
            <a:off x="3368128" y="3964765"/>
            <a:ext cx="474821" cy="10435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600" b="1" spc="-8" dirty="0">
                <a:latin typeface="Arial"/>
                <a:cs typeface="Arial"/>
              </a:rPr>
              <a:t>C</a:t>
            </a:r>
            <a:r>
              <a:rPr sz="600" b="1" spc="11" dirty="0">
                <a:latin typeface="Arial"/>
                <a:cs typeface="Arial"/>
              </a:rPr>
              <a:t>o</a:t>
            </a:r>
            <a:r>
              <a:rPr sz="600" b="1" spc="38" dirty="0">
                <a:latin typeface="Arial"/>
                <a:cs typeface="Arial"/>
              </a:rPr>
              <a:t>m</a:t>
            </a:r>
            <a:r>
              <a:rPr sz="600" b="1" spc="11" dirty="0">
                <a:latin typeface="Arial"/>
                <a:cs typeface="Arial"/>
              </a:rPr>
              <a:t>p</a:t>
            </a:r>
            <a:r>
              <a:rPr sz="600" b="1" spc="45" dirty="0">
                <a:latin typeface="Arial"/>
                <a:cs typeface="Arial"/>
              </a:rPr>
              <a:t>e</a:t>
            </a:r>
            <a:r>
              <a:rPr sz="600" b="1" spc="-15" dirty="0">
                <a:latin typeface="Arial"/>
                <a:cs typeface="Arial"/>
              </a:rPr>
              <a:t>t</a:t>
            </a:r>
            <a:r>
              <a:rPr sz="600" b="1" spc="19" dirty="0">
                <a:latin typeface="Arial"/>
                <a:cs typeface="Arial"/>
              </a:rPr>
              <a:t>i</a:t>
            </a:r>
            <a:r>
              <a:rPr sz="600" b="1" spc="-15" dirty="0">
                <a:latin typeface="Arial"/>
                <a:cs typeface="Arial"/>
              </a:rPr>
              <a:t>t</a:t>
            </a:r>
            <a:r>
              <a:rPr sz="600" b="1" spc="19" dirty="0">
                <a:latin typeface="Arial"/>
                <a:cs typeface="Arial"/>
              </a:rPr>
              <a:t>i</a:t>
            </a:r>
            <a:r>
              <a:rPr sz="600" b="1" dirty="0">
                <a:latin typeface="Arial"/>
                <a:cs typeface="Arial"/>
              </a:rPr>
              <a:t>v</a:t>
            </a:r>
            <a:r>
              <a:rPr sz="600" b="1" spc="11" dirty="0"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265" name="object 195"/>
          <p:cNvSpPr txBox="1"/>
          <p:nvPr/>
        </p:nvSpPr>
        <p:spPr>
          <a:xfrm>
            <a:off x="3368128" y="4061718"/>
            <a:ext cx="402431" cy="10435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600" b="1" spc="23" dirty="0">
                <a:latin typeface="Arial"/>
                <a:cs typeface="Arial"/>
              </a:rPr>
              <a:t>gas</a:t>
            </a:r>
            <a:r>
              <a:rPr sz="600" b="1" spc="-71" dirty="0">
                <a:latin typeface="Arial"/>
                <a:cs typeface="Arial"/>
              </a:rPr>
              <a:t> </a:t>
            </a:r>
            <a:r>
              <a:rPr sz="600" b="1" spc="4" dirty="0">
                <a:latin typeface="Arial"/>
                <a:cs typeface="Arial"/>
              </a:rPr>
              <a:t>phase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6" name="object 196"/>
          <p:cNvSpPr txBox="1"/>
          <p:nvPr/>
        </p:nvSpPr>
        <p:spPr>
          <a:xfrm>
            <a:off x="3368128" y="4158671"/>
            <a:ext cx="493395" cy="10435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600" b="1" spc="19" dirty="0">
                <a:latin typeface="Arial"/>
                <a:cs typeface="Arial"/>
              </a:rPr>
              <a:t>metallocene</a:t>
            </a:r>
            <a:endParaRPr sz="600">
              <a:latin typeface="Arial"/>
              <a:cs typeface="Arial"/>
            </a:endParaRPr>
          </a:p>
        </p:txBody>
      </p:sp>
      <p:sp>
        <p:nvSpPr>
          <p:cNvPr id="267" name="object 197"/>
          <p:cNvSpPr txBox="1"/>
          <p:nvPr/>
        </p:nvSpPr>
        <p:spPr>
          <a:xfrm>
            <a:off x="3368128" y="4255624"/>
            <a:ext cx="461010" cy="10435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600" b="1" spc="11" dirty="0">
                <a:latin typeface="Arial"/>
                <a:cs typeface="Arial"/>
              </a:rPr>
              <a:t>formulation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7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66" y="118920"/>
            <a:ext cx="8426451" cy="672627"/>
          </a:xfrm>
        </p:spPr>
        <p:txBody>
          <a:bodyPr/>
          <a:lstStyle/>
          <a:p>
            <a:r>
              <a:rPr lang="ru-RU" dirty="0"/>
              <a:t>Наиболее распространенные типы </a:t>
            </a:r>
            <a:r>
              <a:rPr lang="en-US" dirty="0"/>
              <a:t>LLDPE</a:t>
            </a:r>
            <a:endParaRPr lang="ru-RU" dirty="0"/>
          </a:p>
        </p:txBody>
      </p:sp>
      <p:grpSp>
        <p:nvGrpSpPr>
          <p:cNvPr id="12" name="object 3"/>
          <p:cNvGrpSpPr/>
          <p:nvPr/>
        </p:nvGrpSpPr>
        <p:grpSpPr>
          <a:xfrm>
            <a:off x="1174479" y="1045831"/>
            <a:ext cx="2809399" cy="1620203"/>
            <a:chOff x="179514" y="811530"/>
            <a:chExt cx="3745865" cy="2160270"/>
          </a:xfrm>
        </p:grpSpPr>
        <p:sp>
          <p:nvSpPr>
            <p:cNvPr id="13" name="object 4"/>
            <p:cNvSpPr/>
            <p:nvPr/>
          </p:nvSpPr>
          <p:spPr>
            <a:xfrm>
              <a:off x="179514" y="811530"/>
              <a:ext cx="1729232" cy="216027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14" name="object 5"/>
            <p:cNvSpPr/>
            <p:nvPr/>
          </p:nvSpPr>
          <p:spPr>
            <a:xfrm>
              <a:off x="1777238" y="948944"/>
              <a:ext cx="2147697" cy="183540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17" name="object 8"/>
          <p:cNvSpPr/>
          <p:nvPr/>
        </p:nvSpPr>
        <p:spPr>
          <a:xfrm>
            <a:off x="2579179" y="3271520"/>
            <a:ext cx="2912733" cy="14478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19" name="object 10"/>
          <p:cNvSpPr txBox="1"/>
          <p:nvPr/>
        </p:nvSpPr>
        <p:spPr>
          <a:xfrm>
            <a:off x="2372772" y="3031070"/>
            <a:ext cx="3923221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b="1" spc="-4" dirty="0" smtClean="0">
                <a:solidFill>
                  <a:srgbClr val="FF9933"/>
                </a:solidFill>
                <a:latin typeface="Trebuchet MS"/>
                <a:cs typeface="Trebuchet MS"/>
              </a:rPr>
              <a:t>Температура инициации сварки (</a:t>
            </a:r>
            <a:r>
              <a:rPr lang="en-US" b="1" spc="-4" dirty="0" smtClean="0">
                <a:solidFill>
                  <a:srgbClr val="FF9933"/>
                </a:solidFill>
                <a:latin typeface="Trebuchet MS"/>
                <a:cs typeface="Trebuchet MS"/>
              </a:rPr>
              <a:t>SIT)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21" name="object 12"/>
          <p:cNvSpPr/>
          <p:nvPr/>
        </p:nvSpPr>
        <p:spPr>
          <a:xfrm>
            <a:off x="4600226" y="1231388"/>
            <a:ext cx="3553016" cy="122329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22" name="object 13"/>
          <p:cNvSpPr txBox="1"/>
          <p:nvPr/>
        </p:nvSpPr>
        <p:spPr>
          <a:xfrm>
            <a:off x="4717066" y="1486364"/>
            <a:ext cx="3066574" cy="67133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63341" indent="-257651">
              <a:spcBef>
                <a:spcPts val="75"/>
              </a:spcBef>
              <a:buClr>
                <a:srgbClr val="FF9933"/>
              </a:buClr>
              <a:buSzPct val="113888"/>
              <a:buFont typeface="Trebuchet MS"/>
              <a:buChar char="•"/>
              <a:tabLst>
                <a:tab pos="266700" algn="l"/>
                <a:tab pos="267176" algn="l"/>
              </a:tabLst>
            </a:pPr>
            <a:r>
              <a:rPr sz="1350" b="1" dirty="0">
                <a:latin typeface="Trebuchet MS"/>
                <a:cs typeface="Trebuchet MS"/>
              </a:rPr>
              <a:t>Lower seal </a:t>
            </a:r>
            <a:r>
              <a:rPr sz="1350" b="1" spc="-8" dirty="0">
                <a:latin typeface="Trebuchet MS"/>
                <a:cs typeface="Trebuchet MS"/>
              </a:rPr>
              <a:t>temperature </a:t>
            </a:r>
            <a:r>
              <a:rPr sz="1350" b="1" dirty="0">
                <a:latin typeface="Trebuchet MS"/>
                <a:cs typeface="Trebuchet MS"/>
              </a:rPr>
              <a:t>- broader  processing</a:t>
            </a:r>
            <a:r>
              <a:rPr sz="1350" b="1" spc="-26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window</a:t>
            </a:r>
            <a:endParaRPr sz="1350" dirty="0">
              <a:latin typeface="Trebuchet MS"/>
              <a:cs typeface="Trebuchet MS"/>
            </a:endParaRPr>
          </a:p>
          <a:p>
            <a:pPr marL="266700" indent="-257651">
              <a:spcBef>
                <a:spcPts val="323"/>
              </a:spcBef>
              <a:buClr>
                <a:srgbClr val="FF9933"/>
              </a:buClr>
              <a:buSzPct val="113888"/>
              <a:buFont typeface="Trebuchet MS"/>
              <a:buChar char="•"/>
              <a:tabLst>
                <a:tab pos="266700" algn="l"/>
                <a:tab pos="267176" algn="l"/>
              </a:tabLst>
            </a:pPr>
            <a:r>
              <a:rPr sz="1350" b="1" spc="-26" dirty="0">
                <a:latin typeface="Trebuchet MS"/>
                <a:cs typeface="Trebuchet MS"/>
              </a:rPr>
              <a:t>Tougher </a:t>
            </a:r>
            <a:r>
              <a:rPr sz="1350" b="1" dirty="0">
                <a:latin typeface="Trebuchet MS"/>
                <a:cs typeface="Trebuchet MS"/>
              </a:rPr>
              <a:t>seal - higher seal</a:t>
            </a:r>
            <a:r>
              <a:rPr sz="1350" b="1" spc="-60" dirty="0">
                <a:latin typeface="Trebuchet MS"/>
                <a:cs typeface="Trebuchet MS"/>
              </a:rPr>
              <a:t> </a:t>
            </a:r>
            <a:r>
              <a:rPr sz="1350" b="1" spc="-4" dirty="0" smtClean="0">
                <a:latin typeface="Trebuchet MS"/>
                <a:cs typeface="Trebuchet MS"/>
              </a:rPr>
              <a:t>integrity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90996" y="4751573"/>
            <a:ext cx="20197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tx2"/>
                </a:solidFill>
              </a:rPr>
              <a:t>LDPE</a:t>
            </a:r>
            <a:endParaRPr lang="ru-RU" sz="600" dirty="0" err="1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1236" y="4760859"/>
            <a:ext cx="55624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err="1" smtClean="0">
                <a:solidFill>
                  <a:schemeClr val="tx2"/>
                </a:solidFill>
              </a:rPr>
              <a:t>LDPE+mLLDPE</a:t>
            </a:r>
            <a:endParaRPr lang="ru-RU" sz="600" dirty="0" err="1" smtClean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8689" y="4767259"/>
            <a:ext cx="30938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err="1" smtClean="0">
                <a:solidFill>
                  <a:schemeClr val="tx2"/>
                </a:solidFill>
              </a:rPr>
              <a:t>mLLDPE</a:t>
            </a:r>
            <a:endParaRPr lang="ru-RU" sz="6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3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</a:t>
            </a:r>
            <a:r>
              <a:rPr lang="en-US" dirty="0" err="1" smtClean="0"/>
              <a:t>mLLDPE</a:t>
            </a:r>
            <a:r>
              <a:rPr lang="en-US" dirty="0" smtClean="0"/>
              <a:t> </a:t>
            </a:r>
            <a:r>
              <a:rPr lang="ru-RU" dirty="0" smtClean="0"/>
              <a:t>СИБУР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211"/>
          <a:stretch/>
        </p:blipFill>
        <p:spPr>
          <a:xfrm>
            <a:off x="358775" y="1667771"/>
            <a:ext cx="3978334" cy="2887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5057"/>
          <a:stretch/>
        </p:blipFill>
        <p:spPr>
          <a:xfrm>
            <a:off x="4572000" y="1667771"/>
            <a:ext cx="3984772" cy="29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9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66" y="183005"/>
            <a:ext cx="3823153" cy="399240"/>
          </a:xfrm>
        </p:spPr>
        <p:txBody>
          <a:bodyPr/>
          <a:lstStyle/>
          <a:p>
            <a:r>
              <a:rPr lang="en-US" dirty="0" smtClean="0"/>
              <a:t>BOCD</a:t>
            </a:r>
            <a:r>
              <a:rPr lang="ru-RU" dirty="0" smtClean="0"/>
              <a:t>: </a:t>
            </a:r>
            <a:r>
              <a:rPr lang="ru-RU" dirty="0"/>
              <a:t>З</a:t>
            </a:r>
            <a:r>
              <a:rPr lang="ru-RU" dirty="0" smtClean="0"/>
              <a:t>ачем </a:t>
            </a:r>
            <a:r>
              <a:rPr lang="ru-RU" dirty="0" smtClean="0"/>
              <a:t>он </a:t>
            </a:r>
            <a:r>
              <a:rPr lang="ru-RU" dirty="0" smtClean="0"/>
              <a:t>нужен</a:t>
            </a:r>
            <a:r>
              <a:rPr lang="ru-RU" dirty="0"/>
              <a:t>?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70724"/>
              </p:ext>
            </p:extLst>
          </p:nvPr>
        </p:nvGraphicFramePr>
        <p:xfrm>
          <a:off x="5358654" y="859484"/>
          <a:ext cx="3459316" cy="3746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9316">
                  <a:extLst>
                    <a:ext uri="{9D8B030D-6E8A-4147-A177-3AD203B41FA5}">
                      <a16:colId xmlns:a16="http://schemas.microsoft.com/office/drawing/2014/main" val="1573398561"/>
                    </a:ext>
                  </a:extLst>
                </a:gridCol>
              </a:tblGrid>
              <a:tr h="3746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93" marR="50093" marT="0" marB="0"/>
                </a:tc>
                <a:extLst>
                  <a:ext uri="{0D108BD9-81ED-4DB2-BD59-A6C34878D82A}">
                    <a16:rowId xmlns:a16="http://schemas.microsoft.com/office/drawing/2014/main" val="2380026804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90289"/>
              </p:ext>
            </p:extLst>
          </p:nvPr>
        </p:nvGraphicFramePr>
        <p:xfrm>
          <a:off x="413566" y="859484"/>
          <a:ext cx="5178996" cy="374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8996">
                  <a:extLst>
                    <a:ext uri="{9D8B030D-6E8A-4147-A177-3AD203B41FA5}">
                      <a16:colId xmlns:a16="http://schemas.microsoft.com/office/drawing/2014/main" val="3823521313"/>
                    </a:ext>
                  </a:extLst>
                </a:gridCol>
              </a:tblGrid>
              <a:tr h="3746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Коммерциализован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новейший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металлоценовый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линейный полиэтилен третьего поколения на основе пост-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металлоценового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катализатора. Вслед за обычным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mLLDPE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и появившимся затем у ряда производителей легким в переработке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металлоценовым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полиэтиленом (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Easy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Processing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mLLDPE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широким ортогональным распределением молекулярного состава (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Broad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Orthogonal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Composition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Distribution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- BOCD). Новые марки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полиэтилена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BOCD предназначены для рукавной и плоскощелевой экструзии пленок. BOCD сочетает в себе высочайшие физико-механические свойства, присущие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металлоценовому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линейному ПЭ, и легкость в переработке, присущую обычному (Z-N) линейному ПЭ и ПВД.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Основные преимущества BOCD перед традиционным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mLLDPE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прочность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(на 60-70% выше, чем у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mLLDPE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легкость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в переработке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(на 5-10% выше, чем у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mLLDPE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термосвариваемые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свойства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(на 4-6C ниже, чем у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mLLDPE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Благодаря уникальному сочетанию физико-механических свойств и легкости в переработке использование BOCD позволяет производителям пленки существенно сэкономить на расходе сырья и добиться высочайшего качества самых разных видов пленок: упаковочных пленок, прочных пакетов,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термоусадочных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пленок,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стрейч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-пленок, пленок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стрейч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-худ, тепличных пленок, пленок для мульчирования и других.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6936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90" y="1962700"/>
            <a:ext cx="3006952" cy="153970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27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67" y="162567"/>
            <a:ext cx="4075884" cy="672627"/>
          </a:xfrm>
        </p:spPr>
        <p:txBody>
          <a:bodyPr/>
          <a:lstStyle/>
          <a:p>
            <a:r>
              <a:rPr lang="en-US" dirty="0" smtClean="0"/>
              <a:t>BOCD:</a:t>
            </a:r>
            <a:r>
              <a:rPr lang="ru-RU" dirty="0" smtClean="0"/>
              <a:t> </a:t>
            </a:r>
            <a:r>
              <a:rPr lang="ru-RU" dirty="0" smtClean="0"/>
              <a:t>Зачем он нужен?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89" y="878840"/>
            <a:ext cx="3199247" cy="925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138" y="863599"/>
            <a:ext cx="2779812" cy="94038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2888" y="619750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BOCD</a:t>
            </a:r>
            <a:endParaRPr lang="ru-RU" sz="1400" dirty="0" err="1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2207" y="619750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mLLDPE</a:t>
            </a:r>
            <a:endParaRPr lang="ru-RU" sz="1400" dirty="0" err="1" smtClean="0">
              <a:solidFill>
                <a:schemeClr val="tx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38" y="2058968"/>
            <a:ext cx="3086100" cy="2545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" y="2058968"/>
            <a:ext cx="326898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3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0F87398-E646-E9F9-A20E-BE359351A2BB}"/>
              </a:ext>
            </a:extLst>
          </p:cNvPr>
          <p:cNvSpPr/>
          <p:nvPr/>
        </p:nvSpPr>
        <p:spPr bwMode="auto">
          <a:xfrm>
            <a:off x="3197068" y="641509"/>
            <a:ext cx="2664000" cy="153475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4783C8A-CC7F-C09B-BD1B-6AF1D50647C8}"/>
              </a:ext>
            </a:extLst>
          </p:cNvPr>
          <p:cNvSpPr/>
          <p:nvPr/>
        </p:nvSpPr>
        <p:spPr bwMode="auto">
          <a:xfrm>
            <a:off x="358775" y="2917219"/>
            <a:ext cx="2664000" cy="1615104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621BACA-15C5-DA9E-07E1-6B4ED96B4627}"/>
              </a:ext>
            </a:extLst>
          </p:cNvPr>
          <p:cNvSpPr/>
          <p:nvPr/>
        </p:nvSpPr>
        <p:spPr bwMode="auto">
          <a:xfrm>
            <a:off x="3197068" y="2256613"/>
            <a:ext cx="2664000" cy="1615104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9E2EF8E-3A3E-06B3-F3FB-E3A38143FA9D}"/>
              </a:ext>
            </a:extLst>
          </p:cNvPr>
          <p:cNvSpPr/>
          <p:nvPr/>
        </p:nvSpPr>
        <p:spPr bwMode="auto">
          <a:xfrm>
            <a:off x="358775" y="1302115"/>
            <a:ext cx="2664000" cy="153475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Объект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38" name="Слайд think-cell" r:id="rId5" imgW="340" imgH="340" progId="TCLayout.ActiveDocument.1">
                  <p:embed/>
                </p:oleObj>
              </mc:Choice>
              <mc:Fallback>
                <p:oleObj name="Слайд think-cell" r:id="rId5" imgW="340" imgH="340" progId="TCLayout.ActiveDocument.1">
                  <p:embed/>
                  <p:pic>
                    <p:nvPicPr>
                      <p:cNvPr id="21" name="Объект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58774" y="246372"/>
            <a:ext cx="1749426" cy="441437"/>
          </a:xfrm>
        </p:spPr>
        <p:txBody>
          <a:bodyPr vert="horz"/>
          <a:lstStyle/>
          <a:p>
            <a:r>
              <a:rPr lang="ru-RU" dirty="0"/>
              <a:t>Содержание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4"/>
          </p:nvPr>
        </p:nvSpPr>
        <p:spPr>
          <a:xfrm>
            <a:off x="434004" y="3798337"/>
            <a:ext cx="2556000" cy="646331"/>
          </a:xfrm>
        </p:spPr>
        <p:txBody>
          <a:bodyPr/>
          <a:lstStyle/>
          <a:p>
            <a:r>
              <a:rPr lang="ru-RU" dirty="0"/>
              <a:t>Эволюция </a:t>
            </a:r>
            <a:r>
              <a:rPr lang="ru-RU" dirty="0" err="1"/>
              <a:t>металлоценовых</a:t>
            </a:r>
            <a:r>
              <a:rPr lang="ru-RU" dirty="0"/>
              <a:t> марок линейного полиэтилена</a:t>
            </a:r>
            <a:endParaRPr lang="ru-RU" b="0" dirty="0">
              <a:solidFill>
                <a:srgbClr val="003D4C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45"/>
          </p:nvPr>
        </p:nvSpPr>
        <p:spPr>
          <a:xfrm>
            <a:off x="466775" y="2208516"/>
            <a:ext cx="2556000" cy="215444"/>
          </a:xfrm>
        </p:spPr>
        <p:txBody>
          <a:bodyPr/>
          <a:lstStyle/>
          <a:p>
            <a:r>
              <a:rPr lang="ru-RU" dirty="0" smtClean="0"/>
              <a:t>Тренды гибкой упаковки</a:t>
            </a:r>
            <a:endParaRPr lang="ru-RU" b="0" dirty="0">
              <a:solidFill>
                <a:srgbClr val="003D4C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46"/>
          </p:nvPr>
        </p:nvSpPr>
        <p:spPr>
          <a:xfrm>
            <a:off x="3356091" y="1423162"/>
            <a:ext cx="2556000" cy="646331"/>
          </a:xfrm>
        </p:spPr>
        <p:txBody>
          <a:bodyPr/>
          <a:lstStyle/>
          <a:p>
            <a:r>
              <a:rPr lang="ru-RU" dirty="0" smtClean="0"/>
              <a:t>Влияние бимодальных </a:t>
            </a:r>
            <a:r>
              <a:rPr lang="ru-RU" dirty="0"/>
              <a:t>марок полиэтилена на свойства </a:t>
            </a:r>
            <a:r>
              <a:rPr lang="ru-RU" dirty="0" smtClean="0"/>
              <a:t>пленок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47"/>
          </p:nvPr>
        </p:nvSpPr>
        <p:spPr>
          <a:xfrm>
            <a:off x="3356091" y="3080690"/>
            <a:ext cx="2504977" cy="646331"/>
          </a:xfrm>
        </p:spPr>
        <p:txBody>
          <a:bodyPr/>
          <a:lstStyle/>
          <a:p>
            <a:r>
              <a:rPr lang="ru-RU" dirty="0" smtClean="0"/>
              <a:t>Решения </a:t>
            </a:r>
            <a:r>
              <a:rPr lang="ru-RU" dirty="0"/>
              <a:t>СИБУР по </a:t>
            </a:r>
            <a:r>
              <a:rPr lang="ru-RU" dirty="0" err="1"/>
              <a:t>импортозамещению</a:t>
            </a:r>
            <a:r>
              <a:rPr lang="ru-RU" dirty="0"/>
              <a:t> в сегменте </a:t>
            </a:r>
            <a:r>
              <a:rPr lang="ru-RU" dirty="0" smtClean="0"/>
              <a:t>ГУ</a:t>
            </a:r>
            <a:endParaRPr lang="ru-RU" dirty="0"/>
          </a:p>
        </p:txBody>
      </p:sp>
      <p:pic>
        <p:nvPicPr>
          <p:cNvPr id="776203" name="Picture 11" descr="https://social.sibur.ru/upload/resize_cache/iblock/c5f/1280_1024_1/c5ffbf105055b1deb529bb137a282a3c.jpg"/>
          <p:cNvPicPr>
            <a:picLocks noGrp="1" noChangeAspect="1" noChangeArrowheads="1"/>
          </p:cNvPicPr>
          <p:nvPr>
            <p:ph type="pic" sz="quarter" idx="29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-13957"/>
            <a:ext cx="3048000" cy="4551363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F275AF7-DE87-44F9-85D8-F70ECD8D872C}"/>
              </a:ext>
            </a:extLst>
          </p:cNvPr>
          <p:cNvSpPr/>
          <p:nvPr/>
        </p:nvSpPr>
        <p:spPr bwMode="auto">
          <a:xfrm>
            <a:off x="476390" y="1426533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4E0159-4913-46D0-8CF6-4AE8811F8033}"/>
              </a:ext>
            </a:extLst>
          </p:cNvPr>
          <p:cNvSpPr/>
          <p:nvPr/>
        </p:nvSpPr>
        <p:spPr bwMode="auto">
          <a:xfrm>
            <a:off x="3337048" y="746546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46BD0E-46BF-4193-9F3A-F7FB56F28708}"/>
              </a:ext>
            </a:extLst>
          </p:cNvPr>
          <p:cNvSpPr/>
          <p:nvPr/>
        </p:nvSpPr>
        <p:spPr bwMode="auto">
          <a:xfrm>
            <a:off x="476390" y="3045416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BB53F1-BEFD-4FAA-81E0-07D4ECF8DB51}"/>
              </a:ext>
            </a:extLst>
          </p:cNvPr>
          <p:cNvSpPr/>
          <p:nvPr/>
        </p:nvSpPr>
        <p:spPr bwMode="auto">
          <a:xfrm>
            <a:off x="3337048" y="2365429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2149AD78-9471-4915-9D1E-BFF6F0773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8772" y="4755455"/>
            <a:ext cx="324954" cy="200732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84293" y="1510422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46485" y="846865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4676" y="3148541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4951" y="2487407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24" name="Прямоугольник: скругленные углы 16">
            <a:extLst>
              <a:ext uri="{FF2B5EF4-FFF2-40B4-BE49-F238E27FC236}">
                <a16:creationId xmlns:a16="http://schemas.microsoft.com/office/drawing/2014/main" id="{C9E2EF8E-3A3E-06B3-F3FB-E3A38143FA9D}"/>
              </a:ext>
            </a:extLst>
          </p:cNvPr>
          <p:cNvSpPr/>
          <p:nvPr/>
        </p:nvSpPr>
        <p:spPr bwMode="auto">
          <a:xfrm>
            <a:off x="358775" y="617180"/>
            <a:ext cx="2664000" cy="586221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44"/>
          </p:nvPr>
        </p:nvSpPr>
        <p:spPr>
          <a:xfrm>
            <a:off x="1074347" y="778992"/>
            <a:ext cx="1275314" cy="246221"/>
          </a:xfrm>
        </p:spPr>
        <p:txBody>
          <a:bodyPr/>
          <a:lstStyle/>
          <a:p>
            <a:r>
              <a:rPr lang="ru-RU" sz="1600" dirty="0" smtClean="0">
                <a:solidFill>
                  <a:srgbClr val="003D4C"/>
                </a:solidFill>
              </a:rPr>
              <a:t>Введение</a:t>
            </a:r>
            <a:endParaRPr lang="ru-RU" dirty="0">
              <a:solidFill>
                <a:srgbClr val="003D4C"/>
              </a:solidFill>
            </a:endParaRPr>
          </a:p>
        </p:txBody>
      </p:sp>
      <p:sp>
        <p:nvSpPr>
          <p:cNvPr id="36" name="Прямоугольник: скругленные углы 16">
            <a:extLst>
              <a:ext uri="{FF2B5EF4-FFF2-40B4-BE49-F238E27FC236}">
                <a16:creationId xmlns:a16="http://schemas.microsoft.com/office/drawing/2014/main" id="{C9E2EF8E-3A3E-06B3-F3FB-E3A38143FA9D}"/>
              </a:ext>
            </a:extLst>
          </p:cNvPr>
          <p:cNvSpPr/>
          <p:nvPr/>
        </p:nvSpPr>
        <p:spPr bwMode="auto">
          <a:xfrm>
            <a:off x="3197068" y="3952064"/>
            <a:ext cx="2664000" cy="586221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44"/>
          </p:nvPr>
        </p:nvSpPr>
        <p:spPr>
          <a:xfrm>
            <a:off x="3787994" y="4006275"/>
            <a:ext cx="1275314" cy="5078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3D4C"/>
                </a:solidFill>
              </a:rPr>
              <a:t>Заключение</a:t>
            </a:r>
          </a:p>
          <a:p>
            <a:pPr algn="ctr"/>
            <a:r>
              <a:rPr lang="en-US" dirty="0" smtClean="0">
                <a:solidFill>
                  <a:srgbClr val="003D4C"/>
                </a:solidFill>
              </a:rPr>
              <a:t>Q&amp;A</a:t>
            </a:r>
            <a:endParaRPr lang="ru-RU" sz="1200" dirty="0">
              <a:solidFill>
                <a:srgbClr val="003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0F87398-E646-E9F9-A20E-BE359351A2BB}"/>
              </a:ext>
            </a:extLst>
          </p:cNvPr>
          <p:cNvSpPr/>
          <p:nvPr/>
        </p:nvSpPr>
        <p:spPr bwMode="auto">
          <a:xfrm>
            <a:off x="358772" y="342046"/>
            <a:ext cx="5289674" cy="78288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Объект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6" name="Слайд think-cell" r:id="rId5" imgW="340" imgH="340" progId="TCLayout.ActiveDocument.1">
                  <p:embed/>
                </p:oleObj>
              </mc:Choice>
              <mc:Fallback>
                <p:oleObj name="Слайд think-cell" r:id="rId5" imgW="340" imgH="340" progId="TCLayout.ActiveDocument.1">
                  <p:embed/>
                  <p:pic>
                    <p:nvPicPr>
                      <p:cNvPr id="21" name="Объект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F275AF7-DE87-44F9-85D8-F70ECD8D872C}"/>
              </a:ext>
            </a:extLst>
          </p:cNvPr>
          <p:cNvSpPr/>
          <p:nvPr/>
        </p:nvSpPr>
        <p:spPr bwMode="auto">
          <a:xfrm>
            <a:off x="476390" y="1426533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4E0159-4913-46D0-8CF6-4AE8811F8033}"/>
              </a:ext>
            </a:extLst>
          </p:cNvPr>
          <p:cNvSpPr/>
          <p:nvPr/>
        </p:nvSpPr>
        <p:spPr bwMode="auto">
          <a:xfrm>
            <a:off x="465904" y="449425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46BD0E-46BF-4193-9F3A-F7FB56F28708}"/>
              </a:ext>
            </a:extLst>
          </p:cNvPr>
          <p:cNvSpPr/>
          <p:nvPr/>
        </p:nvSpPr>
        <p:spPr bwMode="auto">
          <a:xfrm>
            <a:off x="1482797" y="3415570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2149AD78-9471-4915-9D1E-BFF6F0773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8772" y="4755455"/>
            <a:ext cx="324954" cy="200732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75341" y="549744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03</a:t>
            </a:r>
          </a:p>
        </p:txBody>
      </p:sp>
      <p:pic>
        <p:nvPicPr>
          <p:cNvPr id="35" name="Picture 11" descr="https://social.sibur.ru/upload/resize_cache/iblock/c5f/1280_1024_1/c5ffbf105055b1deb529bb137a282a3c.jpg"/>
          <p:cNvPicPr>
            <a:picLocks noGrp="1" noChangeAspect="1" noChangeArrowheads="1"/>
          </p:cNvPicPr>
          <p:nvPr>
            <p:ph type="pic" sz="quarter" idx="29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-13957"/>
            <a:ext cx="3048000" cy="4551363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1887" y="432065"/>
            <a:ext cx="5110512" cy="684889"/>
          </a:xfrm>
        </p:spPr>
        <p:txBody>
          <a:bodyPr/>
          <a:lstStyle/>
          <a:p>
            <a:r>
              <a:rPr lang="ru-RU" dirty="0">
                <a:solidFill>
                  <a:srgbClr val="003D4C"/>
                </a:solidFill>
              </a:rPr>
              <a:t>Влияние бимодальных марок полиэтилена на свойства пленок</a:t>
            </a:r>
            <a:endParaRPr lang="ru-RU" b="0" dirty="0">
              <a:solidFill>
                <a:srgbClr val="003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Бимодальн</a:t>
            </a:r>
            <a:r>
              <a:rPr lang="ru-RU" sz="2000" dirty="0"/>
              <a:t>ы</a:t>
            </a:r>
            <a:r>
              <a:rPr lang="ru-RU" sz="2000" dirty="0" smtClean="0"/>
              <a:t>й </a:t>
            </a:r>
            <a:r>
              <a:rPr lang="en-US" sz="2000" dirty="0"/>
              <a:t>LLDPE</a:t>
            </a:r>
            <a:r>
              <a:rPr lang="ru-RU" sz="2000" dirty="0"/>
              <a:t>:  зачем он </a:t>
            </a:r>
            <a:r>
              <a:rPr lang="ru-RU" sz="2000" dirty="0" smtClean="0"/>
              <a:t>нужен</a:t>
            </a:r>
            <a:r>
              <a:rPr lang="en-US" sz="2000" dirty="0" smtClean="0"/>
              <a:t> (</a:t>
            </a:r>
            <a:r>
              <a:rPr lang="ru-RU" sz="2000" dirty="0" smtClean="0"/>
              <a:t>на примере </a:t>
            </a:r>
            <a:r>
              <a:rPr lang="en-US" sz="2000" dirty="0" err="1" smtClean="0"/>
              <a:t>Borshape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301" y="684196"/>
            <a:ext cx="463861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 Жесткость / </a:t>
            </a:r>
            <a:r>
              <a:rPr lang="ru-RU" sz="1600" dirty="0" err="1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ударопрочность</a:t>
            </a:r>
            <a:endParaRPr lang="ru-RU" sz="1600" dirty="0" smtClean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600" dirty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отенциал снижения толщины конструкции на 30% и более (стоимость и </a:t>
            </a:r>
            <a:r>
              <a:rPr lang="ru-RU" sz="1600" dirty="0" err="1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экологичность</a:t>
            </a: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легкость и технологичность при переработке</a:t>
            </a: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Надежность самой упаковки (меньше брака)</a:t>
            </a: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использования в смеси с более дешевым сырьем</a:t>
            </a: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упрощения конструкции </a:t>
            </a:r>
            <a:r>
              <a:rPr lang="en-US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(sustainability / </a:t>
            </a: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вторичная переработка</a:t>
            </a:r>
            <a:r>
              <a:rPr lang="en-US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обеспечении прочности, стойкость к удару, </a:t>
            </a:r>
            <a:r>
              <a:rPr lang="en-US" sz="1600" dirty="0" err="1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sealability</a:t>
            </a:r>
            <a:r>
              <a:rPr lang="en-US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hot-tack</a:t>
            </a: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6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СИБУР на рынке</a:t>
            </a:r>
            <a:endParaRPr lang="en-US" sz="1600" dirty="0" smtClean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602" y="2324904"/>
            <a:ext cx="1314819" cy="8602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602" y="1207250"/>
            <a:ext cx="1280078" cy="9309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602" y="3442557"/>
            <a:ext cx="1280078" cy="9881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384799" y="1380318"/>
            <a:ext cx="265502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8C95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3D4C"/>
                </a:solidFill>
                <a:latin typeface="+mj-lt"/>
                <a:ea typeface="+mj-ea"/>
                <a:cs typeface="+mj-cs"/>
              </a:rPr>
              <a:t>Borealis</a:t>
            </a:r>
            <a:endParaRPr lang="ru-RU" sz="1600" dirty="0">
              <a:solidFill>
                <a:srgbClr val="003D4C"/>
              </a:solidFill>
              <a:latin typeface="+mj-lt"/>
              <a:ea typeface="+mj-ea"/>
              <a:cs typeface="+mj-cs"/>
            </a:endParaRPr>
          </a:p>
          <a:p>
            <a:r>
              <a:rPr lang="en-US" sz="1600" b="1" dirty="0" smtClean="0">
                <a:solidFill>
                  <a:srgbClr val="003D4C"/>
                </a:solidFill>
                <a:latin typeface="+mj-lt"/>
                <a:ea typeface="+mj-ea"/>
                <a:cs typeface="+mj-cs"/>
              </a:rPr>
              <a:t>Advanced</a:t>
            </a:r>
            <a:r>
              <a:rPr lang="ru-RU" sz="1600" b="1" dirty="0" smtClean="0">
                <a:solidFill>
                  <a:srgbClr val="003D4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3D4C"/>
                </a:solidFill>
                <a:latin typeface="+mj-lt"/>
                <a:ea typeface="+mj-ea"/>
                <a:cs typeface="+mj-cs"/>
              </a:rPr>
              <a:t>Polyolefins</a:t>
            </a:r>
            <a:r>
              <a:rPr lang="en-US" sz="1600" b="1" dirty="0" smtClean="0">
                <a:solidFill>
                  <a:srgbClr val="003D4C"/>
                </a:solidFill>
                <a:latin typeface="+mj-lt"/>
                <a:ea typeface="+mj-ea"/>
                <a:cs typeface="+mj-cs"/>
              </a:rPr>
              <a:t> </a:t>
            </a:r>
            <a:endParaRPr lang="ru-RU" sz="1600" b="1" dirty="0">
              <a:solidFill>
                <a:srgbClr val="003D4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84799" y="2462629"/>
            <a:ext cx="265502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8C95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313C"/>
                </a:solidFill>
                <a:latin typeface="+mj-lt"/>
                <a:ea typeface="+mj-ea"/>
                <a:cs typeface="+mj-cs"/>
              </a:rPr>
              <a:t>СИБУР</a:t>
            </a:r>
            <a:endParaRPr lang="ru-RU" sz="1600" dirty="0" smtClean="0">
              <a:solidFill>
                <a:srgbClr val="00313C"/>
              </a:solidFill>
              <a:latin typeface="+mj-lt"/>
              <a:ea typeface="+mj-ea"/>
              <a:cs typeface="+mj-cs"/>
            </a:endParaRPr>
          </a:p>
          <a:p>
            <a:r>
              <a:rPr lang="ru-RU" sz="1600" b="1" dirty="0" smtClean="0">
                <a:solidFill>
                  <a:srgbClr val="00313C"/>
                </a:solidFill>
                <a:latin typeface="+mj-lt"/>
                <a:ea typeface="+mj-ea"/>
                <a:cs typeface="+mj-cs"/>
              </a:rPr>
              <a:t>Бимодальные</a:t>
            </a:r>
            <a:endParaRPr lang="ru-RU" sz="1600" b="1" dirty="0" smtClean="0">
              <a:solidFill>
                <a:srgbClr val="00313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84800" y="3513020"/>
            <a:ext cx="265502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8C95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3D4C"/>
                </a:solidFill>
                <a:latin typeface="+mj-lt"/>
                <a:ea typeface="+mj-ea"/>
                <a:cs typeface="+mj-cs"/>
              </a:rPr>
              <a:t>СИБУР Ноу-Хау</a:t>
            </a:r>
            <a:endParaRPr lang="ru-RU" sz="1600" dirty="0" smtClean="0">
              <a:solidFill>
                <a:srgbClr val="003D4C"/>
              </a:solidFill>
              <a:latin typeface="+mj-lt"/>
              <a:ea typeface="+mj-ea"/>
              <a:cs typeface="+mj-cs"/>
            </a:endParaRPr>
          </a:p>
          <a:p>
            <a:r>
              <a:rPr lang="en-US" sz="1600" b="1" dirty="0" smtClean="0">
                <a:solidFill>
                  <a:srgbClr val="003D4C"/>
                </a:solidFill>
                <a:latin typeface="+mj-lt"/>
                <a:ea typeface="+mj-ea"/>
                <a:cs typeface="+mj-cs"/>
              </a:rPr>
              <a:t>Advanced</a:t>
            </a:r>
            <a:r>
              <a:rPr lang="ru-RU" sz="1600" b="1" dirty="0" smtClean="0">
                <a:solidFill>
                  <a:srgbClr val="003D4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3D4C"/>
                </a:solidFill>
                <a:latin typeface="+mj-lt"/>
                <a:ea typeface="+mj-ea"/>
                <a:cs typeface="+mj-cs"/>
              </a:rPr>
              <a:t>Polyolefins</a:t>
            </a:r>
            <a:r>
              <a:rPr lang="en-US" sz="1600" b="1" dirty="0" smtClean="0">
                <a:solidFill>
                  <a:srgbClr val="003D4C"/>
                </a:solidFill>
                <a:latin typeface="+mj-lt"/>
                <a:ea typeface="+mj-ea"/>
                <a:cs typeface="+mj-cs"/>
              </a:rPr>
              <a:t> </a:t>
            </a:r>
            <a:endParaRPr lang="ru-RU" sz="1600" b="1" dirty="0">
              <a:solidFill>
                <a:srgbClr val="003D4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0245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5845215" y="508404"/>
            <a:ext cx="3148314" cy="2026173"/>
          </a:xfrm>
          <a:prstGeom prst="rect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65230" y="2534577"/>
            <a:ext cx="8728299" cy="2060572"/>
          </a:xfrm>
          <a:prstGeom prst="rect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3033" y="67381"/>
            <a:ext cx="8676932" cy="474379"/>
          </a:xfrm>
        </p:spPr>
        <p:txBody>
          <a:bodyPr/>
          <a:lstStyle/>
          <a:p>
            <a:r>
              <a:rPr lang="ru-RU" sz="2000" dirty="0" smtClean="0"/>
              <a:t>Бимодальн</a:t>
            </a:r>
            <a:r>
              <a:rPr lang="ru-RU" sz="2000" dirty="0"/>
              <a:t>ы</a:t>
            </a:r>
            <a:r>
              <a:rPr lang="ru-RU" sz="2000" dirty="0" smtClean="0"/>
              <a:t>й </a:t>
            </a:r>
            <a:r>
              <a:rPr lang="en-US" sz="2000" dirty="0"/>
              <a:t>LLDPE</a:t>
            </a:r>
            <a:r>
              <a:rPr lang="ru-RU" sz="2000" dirty="0"/>
              <a:t>:  зачем он </a:t>
            </a:r>
            <a:r>
              <a:rPr lang="ru-RU" sz="2000" dirty="0" smtClean="0"/>
              <a:t>нужен</a:t>
            </a:r>
            <a:r>
              <a:rPr lang="en-US" sz="2000" dirty="0" smtClean="0"/>
              <a:t> (</a:t>
            </a:r>
            <a:r>
              <a:rPr lang="ru-RU" sz="2000" dirty="0" smtClean="0"/>
              <a:t>на примере </a:t>
            </a:r>
            <a:r>
              <a:rPr lang="en-US" sz="2000" dirty="0" err="1" smtClean="0"/>
              <a:t>Borshape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71" y="508404"/>
            <a:ext cx="4955820" cy="1922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88" y="2737224"/>
            <a:ext cx="2929215" cy="1686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778" y="628739"/>
            <a:ext cx="2922137" cy="19058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809" y="2737224"/>
            <a:ext cx="2920942" cy="16865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751" y="2737224"/>
            <a:ext cx="2972164" cy="17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3033" y="67381"/>
            <a:ext cx="7717680" cy="474379"/>
          </a:xfrm>
        </p:spPr>
        <p:txBody>
          <a:bodyPr/>
          <a:lstStyle/>
          <a:p>
            <a:r>
              <a:rPr lang="ru-RU" sz="2000" dirty="0" smtClean="0"/>
              <a:t>Бимодальн</a:t>
            </a:r>
            <a:r>
              <a:rPr lang="ru-RU" sz="2000" dirty="0"/>
              <a:t>ы</a:t>
            </a:r>
            <a:r>
              <a:rPr lang="ru-RU" sz="2000" dirty="0" smtClean="0"/>
              <a:t>й </a:t>
            </a:r>
            <a:r>
              <a:rPr lang="en-US" sz="2000" dirty="0"/>
              <a:t>LLDPE</a:t>
            </a:r>
            <a:r>
              <a:rPr lang="ru-RU" sz="2000" dirty="0"/>
              <a:t>:  </a:t>
            </a:r>
            <a:r>
              <a:rPr lang="ru-RU" sz="2000" dirty="0" smtClean="0"/>
              <a:t>решение СИБУР -  </a:t>
            </a:r>
            <a:r>
              <a:rPr lang="ru-RU" sz="2000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LL 03320 FE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70035" y="668537"/>
            <a:ext cx="8478701" cy="2997621"/>
            <a:chOff x="425033" y="960084"/>
            <a:chExt cx="9324338" cy="2997621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425033" y="960084"/>
              <a:ext cx="4620118" cy="273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9049" tIns="49525" rIns="99049" bIns="4952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9045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92" dirty="0">
                  <a:solidFill>
                    <a:prstClr val="white"/>
                  </a:solidFill>
                </a:rPr>
                <a:t>СРАВНЕНИЕ БАЗОВЫХ ХАРАКТЕРИСТИК</a:t>
              </a: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5115481" y="960692"/>
              <a:ext cx="4548258" cy="273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9049" tIns="49525" rIns="99049" bIns="4952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9045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92" dirty="0">
                  <a:solidFill>
                    <a:prstClr val="white"/>
                  </a:solidFill>
                </a:rPr>
                <a:t>СРАВНЕНИЕ ХАРАКТЕРИСТИК ИЗДЕЛИЙ </a:t>
              </a:r>
              <a:r>
                <a:rPr lang="en-US" sz="1192" dirty="0">
                  <a:solidFill>
                    <a:prstClr val="white"/>
                  </a:solidFill>
                </a:rPr>
                <a:t>(</a:t>
              </a:r>
              <a:r>
                <a:rPr lang="ru-RU" sz="1192" dirty="0" smtClean="0">
                  <a:solidFill>
                    <a:prstClr val="white"/>
                  </a:solidFill>
                </a:rPr>
                <a:t>ПЛЕНКИ) </a:t>
              </a:r>
              <a:r>
                <a:rPr lang="ru-RU" sz="1192" dirty="0" smtClean="0">
                  <a:solidFill>
                    <a:prstClr val="white"/>
                  </a:solidFill>
                </a:rPr>
                <a:t>40 </a:t>
              </a:r>
              <a:r>
                <a:rPr lang="ru-RU" sz="1192" dirty="0">
                  <a:solidFill>
                    <a:prstClr val="white"/>
                  </a:solidFill>
                </a:rPr>
                <a:t>мкм</a:t>
              </a:r>
              <a:r>
                <a:rPr lang="en-US" sz="1192" dirty="0">
                  <a:solidFill>
                    <a:prstClr val="white"/>
                  </a:solidFill>
                </a:rPr>
                <a:t>)</a:t>
              </a:r>
              <a:endParaRPr lang="ru-RU" sz="1192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542729773"/>
                </p:ext>
              </p:extLst>
            </p:nvPr>
          </p:nvGraphicFramePr>
          <p:xfrm>
            <a:off x="5174814" y="1230126"/>
            <a:ext cx="4574557" cy="2727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Диаграмма 13"/>
            <p:cNvGraphicFramePr/>
            <p:nvPr>
              <p:extLst>
                <p:ext uri="{D42A27DB-BD31-4B8C-83A1-F6EECF244321}">
                  <p14:modId xmlns:p14="http://schemas.microsoft.com/office/powerpoint/2010/main" val="365532"/>
                </p:ext>
              </p:extLst>
            </p:nvPr>
          </p:nvGraphicFramePr>
          <p:xfrm>
            <a:off x="440967" y="1096234"/>
            <a:ext cx="4498824" cy="28614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206662" y="3516877"/>
            <a:ext cx="9615523" cy="20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8" i="1" dirty="0"/>
              <a:t>Свойства измерены для пленок толщиной </a:t>
            </a:r>
            <a:r>
              <a:rPr lang="ru-RU" sz="758" i="1" dirty="0" smtClean="0"/>
              <a:t>40 </a:t>
            </a:r>
            <a:r>
              <a:rPr lang="ru-RU" sz="758" i="1" dirty="0"/>
              <a:t>мкм, </a:t>
            </a:r>
            <a:r>
              <a:rPr lang="en-US" sz="758" i="1" dirty="0"/>
              <a:t>L</a:t>
            </a:r>
            <a:r>
              <a:rPr lang="ru-RU" sz="758" i="1" dirty="0"/>
              <a:t>/</a:t>
            </a:r>
            <a:r>
              <a:rPr lang="en-US" sz="758" i="1" dirty="0"/>
              <a:t>D</a:t>
            </a:r>
            <a:r>
              <a:rPr lang="ru-RU" sz="758" i="1" dirty="0"/>
              <a:t> 30,  матрица 60 x1,2  </a:t>
            </a:r>
            <a:r>
              <a:rPr lang="ru-RU" sz="758" i="1" dirty="0" err="1"/>
              <a:t>mm</a:t>
            </a:r>
            <a:r>
              <a:rPr lang="ru-RU" sz="758" i="1" dirty="0"/>
              <a:t>,  </a:t>
            </a:r>
            <a:r>
              <a:rPr lang="en-US" sz="758" i="1" dirty="0"/>
              <a:t>BUR</a:t>
            </a:r>
            <a:r>
              <a:rPr lang="ru-RU" sz="758" i="1" dirty="0"/>
              <a:t>=2,7:1, </a:t>
            </a:r>
            <a:r>
              <a:rPr lang="en-US" sz="758" i="1" dirty="0"/>
              <a:t>FLH</a:t>
            </a:r>
            <a:r>
              <a:rPr lang="ru-RU" sz="758" i="1" dirty="0"/>
              <a:t>=2</a:t>
            </a:r>
            <a:r>
              <a:rPr lang="en-US" sz="758" i="1" dirty="0"/>
              <a:t>DD</a:t>
            </a:r>
            <a:endParaRPr lang="ru-RU" sz="758" i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81392748"/>
              </p:ext>
            </p:extLst>
          </p:nvPr>
        </p:nvGraphicFramePr>
        <p:xfrm>
          <a:off x="904840" y="3437742"/>
          <a:ext cx="7496729" cy="141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4356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068" y="277428"/>
            <a:ext cx="8198537" cy="474379"/>
          </a:xfrm>
        </p:spPr>
        <p:txBody>
          <a:bodyPr/>
          <a:lstStyle/>
          <a:p>
            <a:r>
              <a:rPr lang="ru-RU" sz="2000" dirty="0" err="1" smtClean="0"/>
              <a:t>ПолиЛаб</a:t>
            </a:r>
            <a:r>
              <a:rPr lang="ru-RU" sz="2000" dirty="0" smtClean="0"/>
              <a:t>. Идеи в проработке с учетом сегодняшних реалий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068" y="643902"/>
            <a:ext cx="8285022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endParaRPr lang="ru-RU" sz="1600" dirty="0" smtClean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en-US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LCB </a:t>
            </a: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рецептурами</a:t>
            </a:r>
            <a:r>
              <a:rPr lang="ru-RU" sz="2000" dirty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не в синтезе</a:t>
            </a: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2000" dirty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лучшение оптики и минимизация гелей</a:t>
            </a:r>
            <a:r>
              <a:rPr lang="ru-RU" sz="2000" dirty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рецептурами</a:t>
            </a: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</a:t>
            </a:r>
            <a:r>
              <a:rPr lang="ru-RU" sz="2000" dirty="0" err="1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перерабатываемости</a:t>
            </a: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(выбор альтернативных процессинговых добавок)</a:t>
            </a: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ключевыми партнерами в плане </a:t>
            </a:r>
            <a:r>
              <a:rPr lang="ru-RU" sz="2000" dirty="0" err="1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совместная разработка альтернативных конструкций</a:t>
            </a: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2000" dirty="0" err="1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Рециклируемость</a:t>
            </a: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(лучшее сохранение свойств при </a:t>
            </a:r>
            <a:r>
              <a:rPr lang="ru-RU" sz="2000" dirty="0" err="1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многократке</a:t>
            </a: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ru-RU" sz="2000" dirty="0" smtClean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Дальнейшее развитие компаундных решений (</a:t>
            </a:r>
            <a:r>
              <a:rPr lang="en-US" sz="2000" dirty="0" err="1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mLLDPE</a:t>
            </a:r>
            <a:r>
              <a:rPr lang="en-US" sz="2000" dirty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POE / POP </a:t>
            </a:r>
            <a:r>
              <a:rPr lang="ru-RU" sz="2000" dirty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можно импортировать из дружественных </a:t>
            </a:r>
            <a:r>
              <a:rPr lang="ru-RU" sz="2000" dirty="0" smtClean="0">
                <a:solidFill>
                  <a:srgbClr val="00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регионов)</a:t>
            </a:r>
            <a:endParaRPr lang="ru-RU" sz="2000" dirty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endParaRPr lang="ru-RU" sz="2000" dirty="0" smtClean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43376">
              <a:spcBef>
                <a:spcPts val="75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endParaRPr lang="ru-RU" sz="1600" dirty="0">
              <a:solidFill>
                <a:srgbClr val="003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39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0F87398-E646-E9F9-A20E-BE359351A2BB}"/>
              </a:ext>
            </a:extLst>
          </p:cNvPr>
          <p:cNvSpPr/>
          <p:nvPr/>
        </p:nvSpPr>
        <p:spPr bwMode="auto">
          <a:xfrm>
            <a:off x="358772" y="342046"/>
            <a:ext cx="5289674" cy="78288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Объект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4" name="Слайд think-cell" r:id="rId5" imgW="340" imgH="340" progId="TCLayout.ActiveDocument.1">
                  <p:embed/>
                </p:oleObj>
              </mc:Choice>
              <mc:Fallback>
                <p:oleObj name="Слайд think-cell" r:id="rId5" imgW="340" imgH="340" progId="TCLayout.ActiveDocument.1">
                  <p:embed/>
                  <p:pic>
                    <p:nvPicPr>
                      <p:cNvPr id="21" name="Объект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F275AF7-DE87-44F9-85D8-F70ECD8D872C}"/>
              </a:ext>
            </a:extLst>
          </p:cNvPr>
          <p:cNvSpPr/>
          <p:nvPr/>
        </p:nvSpPr>
        <p:spPr bwMode="auto">
          <a:xfrm>
            <a:off x="476390" y="1426533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4E0159-4913-46D0-8CF6-4AE8811F8033}"/>
              </a:ext>
            </a:extLst>
          </p:cNvPr>
          <p:cNvSpPr/>
          <p:nvPr/>
        </p:nvSpPr>
        <p:spPr bwMode="auto">
          <a:xfrm>
            <a:off x="465904" y="449425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46BD0E-46BF-4193-9F3A-F7FB56F28708}"/>
              </a:ext>
            </a:extLst>
          </p:cNvPr>
          <p:cNvSpPr/>
          <p:nvPr/>
        </p:nvSpPr>
        <p:spPr bwMode="auto">
          <a:xfrm>
            <a:off x="1482797" y="3415570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2149AD78-9471-4915-9D1E-BFF6F0773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8772" y="4755455"/>
            <a:ext cx="324954" cy="200732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75341" y="549744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04</a:t>
            </a:r>
          </a:p>
        </p:txBody>
      </p:sp>
      <p:pic>
        <p:nvPicPr>
          <p:cNvPr id="35" name="Picture 11" descr="https://social.sibur.ru/upload/resize_cache/iblock/c5f/1280_1024_1/c5ffbf105055b1deb529bb137a282a3c.jpg"/>
          <p:cNvPicPr>
            <a:picLocks noGrp="1" noChangeAspect="1" noChangeArrowheads="1"/>
          </p:cNvPicPr>
          <p:nvPr>
            <p:ph type="pic" sz="quarter" idx="29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-13957"/>
            <a:ext cx="3048000" cy="4551363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1886" y="432065"/>
            <a:ext cx="4964113" cy="684889"/>
          </a:xfrm>
        </p:spPr>
        <p:txBody>
          <a:bodyPr/>
          <a:lstStyle/>
          <a:p>
            <a:r>
              <a:rPr lang="ru-RU" dirty="0">
                <a:solidFill>
                  <a:srgbClr val="003D4C"/>
                </a:solidFill>
              </a:rPr>
              <a:t>Решения СИБУР по </a:t>
            </a:r>
            <a:r>
              <a:rPr lang="ru-RU" dirty="0" err="1">
                <a:solidFill>
                  <a:srgbClr val="003D4C"/>
                </a:solidFill>
              </a:rPr>
              <a:t>импортозамещению</a:t>
            </a:r>
            <a:r>
              <a:rPr lang="ru-RU" dirty="0">
                <a:solidFill>
                  <a:srgbClr val="003D4C"/>
                </a:solidFill>
              </a:rPr>
              <a:t> в сегменте </a:t>
            </a:r>
            <a:r>
              <a:rPr lang="ru-RU" dirty="0" smtClean="0">
                <a:solidFill>
                  <a:srgbClr val="003D4C"/>
                </a:solidFill>
              </a:rPr>
              <a:t>ГУ</a:t>
            </a:r>
            <a:endParaRPr lang="ru-RU" dirty="0">
              <a:solidFill>
                <a:srgbClr val="003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6" name="Заголовок 16"/>
          <p:cNvSpPr>
            <a:spLocks noGrp="1"/>
          </p:cNvSpPr>
          <p:nvPr>
            <p:ph type="title"/>
          </p:nvPr>
        </p:nvSpPr>
        <p:spPr>
          <a:xfrm>
            <a:off x="358774" y="246279"/>
            <a:ext cx="8426451" cy="672627"/>
          </a:xfrm>
        </p:spPr>
        <p:txBody>
          <a:bodyPr vert="horz"/>
          <a:lstStyle/>
          <a:p>
            <a:pPr defTabSz="914400"/>
            <a:r>
              <a:rPr lang="ru-RU" dirty="0"/>
              <a:t>Замена многокомпонентных решений для упаковки продуктов питания – вызов и возможность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57"/>
          </p:nvPr>
        </p:nvSpPr>
        <p:spPr>
          <a:xfrm>
            <a:off x="3048000" y="1131889"/>
            <a:ext cx="3048000" cy="3419474"/>
          </a:xfrm>
        </p:spPr>
      </p:sp>
      <p:sp>
        <p:nvSpPr>
          <p:cNvPr id="20" name="Рисунок 3"/>
          <p:cNvSpPr>
            <a:spLocks noGrp="1"/>
          </p:cNvSpPr>
          <p:nvPr>
            <p:ph type="pic" sz="quarter" idx="58"/>
          </p:nvPr>
        </p:nvSpPr>
        <p:spPr>
          <a:xfrm>
            <a:off x="6096000" y="1131888"/>
            <a:ext cx="3048000" cy="3419476"/>
          </a:xfrm>
        </p:spPr>
      </p:sp>
      <p:sp>
        <p:nvSpPr>
          <p:cNvPr id="21" name="Текст 7"/>
          <p:cNvSpPr>
            <a:spLocks noGrp="1"/>
          </p:cNvSpPr>
          <p:nvPr>
            <p:ph type="body" sz="quarter" idx="44"/>
          </p:nvPr>
        </p:nvSpPr>
        <p:spPr>
          <a:xfrm>
            <a:off x="318829" y="1531258"/>
            <a:ext cx="2592000" cy="1723549"/>
          </a:xfrm>
        </p:spPr>
        <p:txBody>
          <a:bodyPr/>
          <a:lstStyle/>
          <a:p>
            <a:pPr defTabSz="914400">
              <a:spcAft>
                <a:spcPts val="0"/>
              </a:spcAft>
            </a:pPr>
            <a:r>
              <a:rPr lang="ru-RU" altLang="ru-RU" b="0" dirty="0"/>
              <a:t>Замена импортных марок </a:t>
            </a:r>
            <a:r>
              <a:rPr lang="en-US" altLang="ru-RU" b="0" dirty="0" err="1"/>
              <a:t>mLLDPE</a:t>
            </a:r>
            <a:r>
              <a:rPr lang="en-US" altLang="ru-RU" b="0" dirty="0"/>
              <a:t>, HDPE </a:t>
            </a:r>
            <a:r>
              <a:rPr lang="ru-RU" altLang="ru-RU" b="0" dirty="0"/>
              <a:t>и </a:t>
            </a:r>
            <a:r>
              <a:rPr lang="en-US" altLang="ru-RU" b="0" dirty="0"/>
              <a:t>LDPE </a:t>
            </a:r>
            <a:r>
              <a:rPr lang="ru-RU" altLang="ru-RU" b="0" dirty="0"/>
              <a:t>для производства плёнки для </a:t>
            </a:r>
            <a:r>
              <a:rPr lang="ru-RU" altLang="ru-RU" b="0" dirty="0" err="1"/>
              <a:t>термоламинации</a:t>
            </a:r>
            <a:r>
              <a:rPr lang="ru-RU" altLang="ru-RU" b="0" dirty="0"/>
              <a:t>.</a:t>
            </a:r>
          </a:p>
          <a:p>
            <a:pPr defTabSz="914400">
              <a:spcAft>
                <a:spcPts val="0"/>
              </a:spcAft>
            </a:pPr>
            <a:r>
              <a:rPr lang="ru-RU" altLang="ru-RU" b="0" dirty="0"/>
              <a:t>Подобрана рецептура на основе </a:t>
            </a:r>
            <a:r>
              <a:rPr lang="en-US" altLang="ru-RU" b="0" dirty="0"/>
              <a:t>F2010M, </a:t>
            </a:r>
            <a:r>
              <a:rPr lang="en-US" altLang="ru-RU" b="0" dirty="0" smtClean="0"/>
              <a:t>HD03580SB</a:t>
            </a:r>
            <a:r>
              <a:rPr lang="en-US" altLang="ru-RU" b="0" dirty="0"/>
              <a:t>, </a:t>
            </a:r>
            <a:r>
              <a:rPr lang="en-US" altLang="ru-RU" b="0" dirty="0" smtClean="0"/>
              <a:t>LD08220FE </a:t>
            </a:r>
            <a:r>
              <a:rPr lang="ru-RU" altLang="ru-RU" b="0" dirty="0"/>
              <a:t>и </a:t>
            </a:r>
            <a:r>
              <a:rPr lang="en-US" altLang="ru-RU" b="0" dirty="0"/>
              <a:t>LL09200FE</a:t>
            </a:r>
            <a:r>
              <a:rPr lang="ru-RU" altLang="ru-RU" b="0" dirty="0"/>
              <a:t> – замена 100%.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5"/>
          </p:nvPr>
        </p:nvSpPr>
        <p:spPr>
          <a:xfrm>
            <a:off x="3251815" y="1510964"/>
            <a:ext cx="2649729" cy="1938992"/>
          </a:xfrm>
        </p:spPr>
        <p:txBody>
          <a:bodyPr/>
          <a:lstStyle/>
          <a:p>
            <a:pPr defTabSz="914400">
              <a:spcAft>
                <a:spcPts val="0"/>
              </a:spcAft>
            </a:pPr>
            <a:r>
              <a:rPr lang="ru-RU" altLang="ru-RU" b="0" dirty="0"/>
              <a:t>Замена импортных марок </a:t>
            </a:r>
            <a:r>
              <a:rPr lang="en-US" altLang="ru-RU" b="0" dirty="0"/>
              <a:t>LDPE </a:t>
            </a:r>
            <a:r>
              <a:rPr lang="ru-RU" altLang="ru-RU" b="0" dirty="0"/>
              <a:t>и </a:t>
            </a:r>
            <a:r>
              <a:rPr lang="en-US" altLang="ru-RU" b="0" dirty="0" err="1"/>
              <a:t>mLLDPE</a:t>
            </a:r>
            <a:r>
              <a:rPr lang="en-US" altLang="ru-RU" b="0" dirty="0"/>
              <a:t> </a:t>
            </a:r>
            <a:r>
              <a:rPr lang="ru-RU" altLang="ru-RU" b="0" dirty="0"/>
              <a:t>для производства асептической упаковки методом </a:t>
            </a:r>
            <a:r>
              <a:rPr lang="ru-RU" altLang="ru-RU" b="0" dirty="0" err="1"/>
              <a:t>экструзионной</a:t>
            </a:r>
            <a:r>
              <a:rPr lang="ru-RU" altLang="ru-RU" b="0" dirty="0"/>
              <a:t> </a:t>
            </a:r>
            <a:r>
              <a:rPr lang="ru-RU" altLang="ru-RU" b="0" dirty="0" err="1" smtClean="0"/>
              <a:t>ламинации</a:t>
            </a:r>
            <a:r>
              <a:rPr lang="ru-RU" altLang="ru-RU" b="0" dirty="0" smtClean="0"/>
              <a:t>.</a:t>
            </a:r>
            <a:endParaRPr lang="ru-RU" altLang="ru-RU" b="0" dirty="0"/>
          </a:p>
          <a:p>
            <a:r>
              <a:rPr lang="ru-RU" b="0" dirty="0"/>
              <a:t>Разработано и внедрено рецептурное решение на основе смеси марок </a:t>
            </a:r>
            <a:r>
              <a:rPr lang="en-US" b="0" dirty="0" smtClean="0"/>
              <a:t>LL30200FE </a:t>
            </a:r>
            <a:r>
              <a:rPr lang="ru-RU" b="0" dirty="0"/>
              <a:t>и</a:t>
            </a:r>
            <a:r>
              <a:rPr lang="en-US" b="0" dirty="0"/>
              <a:t> </a:t>
            </a:r>
            <a:r>
              <a:rPr lang="en-US" b="0" dirty="0" smtClean="0"/>
              <a:t>LA2175</a:t>
            </a:r>
            <a:r>
              <a:rPr lang="ru-RU" b="0" dirty="0" smtClean="0"/>
              <a:t>.</a:t>
            </a:r>
            <a:endParaRPr lang="en-US" b="0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46"/>
          </p:nvPr>
        </p:nvSpPr>
        <p:spPr>
          <a:xfrm>
            <a:off x="6233170" y="1510964"/>
            <a:ext cx="2773659" cy="1508105"/>
          </a:xfrm>
        </p:spPr>
        <p:txBody>
          <a:bodyPr/>
          <a:lstStyle/>
          <a:p>
            <a:pPr defTabSz="914400">
              <a:spcAft>
                <a:spcPts val="0"/>
              </a:spcAft>
            </a:pPr>
            <a:r>
              <a:rPr lang="ru-RU" altLang="ru-RU" b="0" dirty="0">
                <a:solidFill>
                  <a:schemeClr val="bg1"/>
                </a:solidFill>
              </a:rPr>
              <a:t>Поиск альтернативных марок </a:t>
            </a:r>
            <a:r>
              <a:rPr lang="en-US" altLang="ru-RU" b="0" dirty="0">
                <a:solidFill>
                  <a:schemeClr val="bg1"/>
                </a:solidFill>
              </a:rPr>
              <a:t>EVOH</a:t>
            </a:r>
            <a:r>
              <a:rPr lang="ru-RU" altLang="ru-RU" b="0" dirty="0">
                <a:solidFill>
                  <a:schemeClr val="bg1"/>
                </a:solidFill>
              </a:rPr>
              <a:t>, а также возможность замены </a:t>
            </a:r>
            <a:r>
              <a:rPr lang="en-US" altLang="ru-RU" b="0" dirty="0">
                <a:solidFill>
                  <a:schemeClr val="bg1"/>
                </a:solidFill>
              </a:rPr>
              <a:t>EVOH </a:t>
            </a:r>
            <a:r>
              <a:rPr lang="ru-RU" altLang="ru-RU" b="0" dirty="0">
                <a:solidFill>
                  <a:schemeClr val="bg1"/>
                </a:solidFill>
              </a:rPr>
              <a:t>на </a:t>
            </a:r>
            <a:r>
              <a:rPr lang="en-US" altLang="ru-RU" b="0" dirty="0">
                <a:solidFill>
                  <a:schemeClr val="bg1"/>
                </a:solidFill>
              </a:rPr>
              <a:t>PA</a:t>
            </a:r>
            <a:r>
              <a:rPr lang="ru-RU" altLang="ru-RU" b="0" dirty="0">
                <a:solidFill>
                  <a:schemeClr val="bg1"/>
                </a:solidFill>
              </a:rPr>
              <a:t>.</a:t>
            </a:r>
          </a:p>
          <a:p>
            <a:pPr defTabSz="914400">
              <a:spcAft>
                <a:spcPts val="0"/>
              </a:spcAft>
            </a:pPr>
            <a:r>
              <a:rPr lang="ru-RU" altLang="ru-RU" b="0" dirty="0">
                <a:solidFill>
                  <a:schemeClr val="bg1"/>
                </a:solidFill>
              </a:rPr>
              <a:t>Тестирование структуры с увеличенной толщиной </a:t>
            </a:r>
            <a:r>
              <a:rPr lang="en-US" altLang="ru-RU" b="0" dirty="0">
                <a:solidFill>
                  <a:schemeClr val="bg1"/>
                </a:solidFill>
              </a:rPr>
              <a:t>PA </a:t>
            </a:r>
            <a:r>
              <a:rPr lang="ru-RU" altLang="ru-RU" b="0" dirty="0">
                <a:solidFill>
                  <a:schemeClr val="bg1"/>
                </a:solidFill>
              </a:rPr>
              <a:t>для сравнения барьера по кислороду на основе </a:t>
            </a:r>
            <a:r>
              <a:rPr lang="en-US" altLang="ru-RU" b="0" dirty="0" smtClean="0">
                <a:solidFill>
                  <a:schemeClr val="bg1"/>
                </a:solidFill>
              </a:rPr>
              <a:t>EVOH</a:t>
            </a:r>
            <a:r>
              <a:rPr lang="ru-RU" altLang="ru-RU" b="0" dirty="0" smtClean="0">
                <a:solidFill>
                  <a:schemeClr val="bg1"/>
                </a:solidFill>
              </a:rPr>
              <a:t>.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4" name="Текст 10"/>
          <p:cNvSpPr>
            <a:spLocks noGrp="1"/>
          </p:cNvSpPr>
          <p:nvPr>
            <p:ph type="body" sz="quarter" idx="52"/>
          </p:nvPr>
        </p:nvSpPr>
        <p:spPr>
          <a:xfrm>
            <a:off x="354012" y="1150964"/>
            <a:ext cx="2591999" cy="360000"/>
          </a:xfrm>
        </p:spPr>
        <p:txBody>
          <a:bodyPr/>
          <a:lstStyle/>
          <a:p>
            <a:r>
              <a:rPr lang="ru-RU" sz="1400" dirty="0" smtClean="0"/>
              <a:t>Прямое замещение</a:t>
            </a:r>
            <a:endParaRPr lang="ru-RU" sz="1400" dirty="0"/>
          </a:p>
        </p:txBody>
      </p:sp>
      <p:sp>
        <p:nvSpPr>
          <p:cNvPr id="25" name="Текст 11"/>
          <p:cNvSpPr>
            <a:spLocks noGrp="1"/>
          </p:cNvSpPr>
          <p:nvPr>
            <p:ph type="body" sz="quarter" idx="54"/>
          </p:nvPr>
        </p:nvSpPr>
        <p:spPr>
          <a:xfrm>
            <a:off x="3273618" y="1150964"/>
            <a:ext cx="2592000" cy="360000"/>
          </a:xfrm>
        </p:spPr>
        <p:txBody>
          <a:bodyPr/>
          <a:lstStyle/>
          <a:p>
            <a:r>
              <a:rPr lang="ru-RU" sz="1400" dirty="0" smtClean="0"/>
              <a:t>Комбинированное решение</a:t>
            </a:r>
            <a:endParaRPr lang="ru-RU" sz="1400" dirty="0"/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56"/>
          </p:nvPr>
        </p:nvSpPr>
        <p:spPr>
          <a:xfrm>
            <a:off x="6193225" y="1150964"/>
            <a:ext cx="2592000" cy="360000"/>
          </a:xfrm>
        </p:spPr>
        <p:txBody>
          <a:bodyPr/>
          <a:lstStyle/>
          <a:p>
            <a:r>
              <a:rPr lang="ru-RU" sz="1400" dirty="0" smtClean="0"/>
              <a:t>Критичное направление</a:t>
            </a:r>
            <a:endParaRPr lang="ru-RU" sz="1400" dirty="0"/>
          </a:p>
        </p:txBody>
      </p:sp>
      <p:pic>
        <p:nvPicPr>
          <p:cNvPr id="31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89" y="3454838"/>
            <a:ext cx="1936224" cy="1105990"/>
          </a:xfrm>
          <a:prstGeom prst="rect">
            <a:avLst/>
          </a:prstGeom>
        </p:spPr>
      </p:pic>
      <p:pic>
        <p:nvPicPr>
          <p:cNvPr id="34" name="Рисунок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922819" y="3449956"/>
            <a:ext cx="551443" cy="1044938"/>
          </a:xfrm>
          <a:prstGeom prst="rect">
            <a:avLst/>
          </a:prstGeom>
        </p:spPr>
      </p:pic>
      <p:pic>
        <p:nvPicPr>
          <p:cNvPr id="35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1" b="100000" l="0" r="100000">
                        <a14:foregroundMark x1="60185" y1="8108" x2="60185" y2="8108"/>
                        <a14:foregroundMark x1="76852" y1="26486" x2="76852" y2="26486"/>
                        <a14:foregroundMark x1="32716" y1="57838" x2="32716" y2="57838"/>
                        <a14:foregroundMark x1="26235" y1="26486" x2="26235" y2="26486"/>
                        <a14:foregroundMark x1="42284" y1="45946" x2="42284" y2="45946"/>
                        <a14:foregroundMark x1="34877" y1="24595" x2="34877" y2="24595"/>
                        <a14:foregroundMark x1="28395" y1="20000" x2="28395" y2="20000"/>
                        <a14:foregroundMark x1="27469" y1="51351" x2="27469" y2="51351"/>
                        <a14:foregroundMark x1="24383" y1="84595" x2="24383" y2="84595"/>
                        <a14:foregroundMark x1="13580" y1="77297" x2="32716" y2="51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6761" y="3854453"/>
            <a:ext cx="488437" cy="557783"/>
          </a:xfrm>
          <a:prstGeom prst="rect">
            <a:avLst/>
          </a:prstGeom>
        </p:spPr>
      </p:pic>
      <p:sp>
        <p:nvSpPr>
          <p:cNvPr id="37" name="Rectangle 22"/>
          <p:cNvSpPr/>
          <p:nvPr/>
        </p:nvSpPr>
        <p:spPr bwMode="auto">
          <a:xfrm>
            <a:off x="6546850" y="3371442"/>
            <a:ext cx="2238375" cy="11790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116" y="3957032"/>
            <a:ext cx="1089691" cy="593502"/>
          </a:xfrm>
          <a:prstGeom prst="rect">
            <a:avLst/>
          </a:prstGeom>
        </p:spPr>
      </p:pic>
      <p:pic>
        <p:nvPicPr>
          <p:cNvPr id="39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2262" y="3428086"/>
            <a:ext cx="977960" cy="535638"/>
          </a:xfrm>
          <a:prstGeom prst="rect">
            <a:avLst/>
          </a:prstGeom>
        </p:spPr>
      </p:pic>
      <p:pic>
        <p:nvPicPr>
          <p:cNvPr id="40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9" b="96377" l="5374" r="983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8378" y="3855680"/>
            <a:ext cx="1067149" cy="6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38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3088843"/>
            <a:ext cx="8998945" cy="236125"/>
          </a:xfrm>
        </p:spPr>
        <p:txBody>
          <a:bodyPr vert="horz"/>
          <a:lstStyle/>
          <a:p>
            <a:pPr algn="ctr"/>
            <a:r>
              <a:rPr lang="ru-RU" sz="1700" i="1" dirty="0" smtClean="0"/>
              <a:t>Подписывайтесь на новости </a:t>
            </a:r>
            <a:r>
              <a:rPr lang="ru-RU" sz="1700" i="1" smtClean="0"/>
              <a:t>СИБУР ПолиЛаб </a:t>
            </a:r>
            <a:r>
              <a:rPr lang="ru-RU" sz="1700" i="1" dirty="0" smtClean="0"/>
              <a:t>в социальных сетях</a:t>
            </a:r>
            <a:endParaRPr lang="ru-RU" sz="1700" i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126" y="3821551"/>
            <a:ext cx="410308" cy="4103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1064"/>
            <a:ext cx="1285907" cy="1285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506" y="3821551"/>
            <a:ext cx="381229" cy="398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051" y="3810000"/>
            <a:ext cx="1105935" cy="1090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68"/>
            <a:ext cx="9144000" cy="304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907" y="4384017"/>
            <a:ext cx="25603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https://vk.com/sibur_polylab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9126" y="4384017"/>
            <a:ext cx="2206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3"/>
              </a:rPr>
              <a:t>https://t.me/siburpolylab</a:t>
            </a:r>
            <a:endParaRPr lang="ru-RU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719735" y="589794"/>
            <a:ext cx="1800000" cy="14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1050" i="0"/>
            </a:lvl1pPr>
          </a:lstStyle>
          <a:p>
            <a:pPr algn="ctr"/>
            <a:r>
              <a:rPr lang="ru-RU" sz="1200" dirty="0"/>
              <a:t>Екимов Александр</a:t>
            </a:r>
          </a:p>
          <a:p>
            <a:pPr algn="ctr"/>
            <a:r>
              <a:rPr lang="ru-RU" sz="1200" dirty="0"/>
              <a:t>главный эксперт</a:t>
            </a:r>
          </a:p>
          <a:p>
            <a:pPr algn="ctr"/>
            <a:r>
              <a:rPr lang="ru-RU" sz="1200" dirty="0"/>
              <a:t>СИБУР </a:t>
            </a:r>
            <a:r>
              <a:rPr lang="ru-RU" sz="1200" dirty="0" err="1"/>
              <a:t>ПолиЛаб</a:t>
            </a:r>
            <a:endParaRPr lang="ru-RU" sz="1200" dirty="0"/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ekimovai@sibur.ru</a:t>
            </a:r>
            <a:endParaRPr lang="ru-RU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4590214" y="589794"/>
            <a:ext cx="1800000" cy="14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778986" rtl="0" eaLnBrk="1" latinLnBrk="0" hangingPunct="1"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49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986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79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972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46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957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450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943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Матвеев Никита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Эксперт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СИБУР </a:t>
            </a:r>
            <a:r>
              <a:rPr lang="ru-RU" sz="1200" dirty="0" err="1" smtClean="0">
                <a:solidFill>
                  <a:schemeClr val="tx1"/>
                </a:solidFill>
              </a:rPr>
              <a:t>ПолиЛаб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/>
              <a:t>matveevnia@sibur.ru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: скругленные углы 17">
            <a:extLst>
              <a:ext uri="{FF2B5EF4-FFF2-40B4-BE49-F238E27FC236}">
                <a16:creationId xmlns:a16="http://schemas.microsoft.com/office/drawing/2014/main" id="{E0F87398-E646-E9F9-A20E-BE359351A2BB}"/>
              </a:ext>
            </a:extLst>
          </p:cNvPr>
          <p:cNvSpPr/>
          <p:nvPr/>
        </p:nvSpPr>
        <p:spPr bwMode="auto">
          <a:xfrm>
            <a:off x="358774" y="155813"/>
            <a:ext cx="5289674" cy="78288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994" y="416369"/>
            <a:ext cx="5577569" cy="672627"/>
          </a:xfrm>
        </p:spPr>
        <p:txBody>
          <a:bodyPr/>
          <a:lstStyle/>
          <a:p>
            <a:r>
              <a:rPr lang="ru-RU" dirty="0" smtClean="0">
                <a:solidFill>
                  <a:srgbClr val="003D4C"/>
                </a:solidFill>
              </a:rPr>
              <a:t>Введение. Рынок Гибкой упаковки</a:t>
            </a:r>
            <a:endParaRPr lang="ru-RU" dirty="0">
              <a:solidFill>
                <a:srgbClr val="003D4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0" y="4754563"/>
            <a:ext cx="323850" cy="201612"/>
          </a:xfrm>
        </p:spPr>
        <p:txBody>
          <a:bodyPr/>
          <a:lstStyle/>
          <a:p>
            <a:pPr algn="r"/>
            <a:fld id="{31ED88B6-9D2D-479B-ABA6-BAE9EF28FCC0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10310" y="1221416"/>
            <a:ext cx="210307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Спрос на </a:t>
            </a:r>
            <a:b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</a:br>
            <a:r>
              <a:rPr lang="ru-RU" sz="1000" b="1" dirty="0" smtClean="0">
                <a:solidFill>
                  <a:srgbClr val="00313C"/>
                </a:solidFill>
                <a:latin typeface="Arial"/>
              </a:rPr>
              <a:t>гибкую упаковку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в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РФ,</a:t>
            </a:r>
          </a:p>
          <a:p>
            <a:pPr marL="0" marR="0" lvl="0" indent="0" algn="ctr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тыс</a:t>
            </a:r>
            <a:r>
              <a:rPr lang="ru-RU" sz="1000" b="1" dirty="0" smtClean="0">
                <a:solidFill>
                  <a:srgbClr val="00313C"/>
                </a:solidFill>
                <a:latin typeface="Arial"/>
              </a:rPr>
              <a:t>.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тонн в год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*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B016702B-028F-4D62-A141-D4B5BCE1C57A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4855040"/>
              </p:ext>
            </p:extLst>
          </p:nvPr>
        </p:nvGraphicFramePr>
        <p:xfrm>
          <a:off x="3176932" y="1879410"/>
          <a:ext cx="1785937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cxnSp>
        <p:nvCxnSpPr>
          <p:cNvPr id="16" name="Прямая соединительная линия 678">
            <a:extLst>
              <a:ext uri="{FF2B5EF4-FFF2-40B4-BE49-F238E27FC236}">
                <a16:creationId xmlns:a16="http://schemas.microsoft.com/office/drawing/2014/main" id="{68D7239C-5F72-46BF-8D56-4A499BC188AB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3856383" y="4032060"/>
            <a:ext cx="60325" cy="2159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931">
            <a:extLst>
              <a:ext uri="{FF2B5EF4-FFF2-40B4-BE49-F238E27FC236}">
                <a16:creationId xmlns:a16="http://schemas.microsoft.com/office/drawing/2014/main" id="{45A94240-AC9D-4AD3-970D-C10016632FDB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4170708" y="4235260"/>
            <a:ext cx="50800" cy="825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684">
            <a:extLst>
              <a:ext uri="{FF2B5EF4-FFF2-40B4-BE49-F238E27FC236}">
                <a16:creationId xmlns:a16="http://schemas.microsoft.com/office/drawing/2014/main" id="{87DE3CD1-B8F0-4E23-8095-FDBA1A2A8622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856383" y="4235260"/>
            <a:ext cx="60325" cy="825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4">
            <a:extLst>
              <a:ext uri="{FF2B5EF4-FFF2-40B4-BE49-F238E27FC236}">
                <a16:creationId xmlns:a16="http://schemas.microsoft.com/office/drawing/2014/main" id="{50171225-3648-498D-94AB-3F1D16149B20}"/>
              </a:ext>
            </a:extLst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3981795" y="4171760"/>
            <a:ext cx="174625" cy="152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76406921-54CB-4F68-89A6-77A941ACEB0E}" type="datetime'''''6''''''''''''''''''''''''''''5'"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65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F6D61BCE-A2E7-463C-9087-03DA56593D87}"/>
              </a:ext>
            </a:extLst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3646833" y="3752660"/>
            <a:ext cx="184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47B5FD32-5594-4D53-B831-735E889C46B9}" type="datetime'''''''''''ПП'''''''''">
              <a:rPr kumimoji="0" lang="ru-RU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ПП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62C11DFE-D167-45E1-A882-A39B0C3374F3}"/>
              </a:ext>
            </a:extLst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3923058" y="4379722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r>
              <a:rPr kumimoji="0" lang="ru-RU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Материал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85DC86C9-B9BB-4E68-A0B1-6D757BF24692}"/>
              </a:ext>
            </a:extLst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3646833" y="2803335"/>
            <a:ext cx="184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AEB563E0-5F88-4434-B78C-AF71490C6EBD}" type="datetime'''''''''''''''''''''''''''''''''''П''''''''''Э'''''''''''">
              <a:rPr kumimoji="0" lang="ru-RU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ПЭ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6B1A0801-C8B6-48A7-B1D8-F9B0DF3E6C70}"/>
              </a:ext>
            </a:extLst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3570633" y="3955860"/>
            <a:ext cx="2603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BBDB47D1-B882-4FD3-8A86-A36E6E9A25A4}" type="datetime'''''''''''''''''''''''''''''''''П''''''''ВХ'''''''">
              <a:rPr kumimoji="0" lang="ru-RU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ПВХ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E19E4DF-7359-4AA1-9340-C06BF1F1188E}"/>
              </a:ext>
            </a:extLst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3569045" y="4159060"/>
            <a:ext cx="2619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45841F8A-BBAE-4903-8426-D9BDB2294817}" type="datetime'''''''П''''''Э''''''''''''''''''''''''''''''''''''''''''Т'''''">
              <a:rPr kumimoji="0" lang="ru-RU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ПЭТ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1E605004-0E7C-4BB8-BC35-6C2E5E93069C}"/>
              </a:ext>
            </a:extLst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3894483" y="1784160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17463" tIns="0" rIns="1746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38A280FE-E4CE-44DC-92C5-A4C03FCC3756}" type="datetime'''''''''1'' ''''5''''''''4''''''''''3'''''''''''">
              <a:rPr kumimoji="0" lang="en-US" altLang="en-US" sz="1000" b="1" i="0" u="none" strike="noStrike" kern="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1 543</a:t>
            </a:fld>
            <a:endParaRPr kumimoji="0" lang="en-US" altLang="en-US" sz="1000" b="1" i="0" u="none" strike="noStrike" kern="0" cap="none" spc="0" normalizeH="0" baseline="0" noProof="0" dirty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EC6BF79C-AA9E-424C-B7F3-1626203AE4C1}"/>
              </a:ext>
            </a:extLst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3894483" y="2803335"/>
            <a:ext cx="34925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360000" indent="-1800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3pPr>
            <a:lvl4pPr marL="540000" indent="-1800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720000" indent="-1800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37A04720-AD22-4060-98C6-6C8D24034CAA}" type="datetime'''''''''''''1 ''''1''''''''9''''''''''''''''''3'''''''''">
              <a:rPr kumimoji="0" lang="en-US" alt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1 193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2BFA1DD9-F888-4C81-89A3-5B00A19C29C2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837490951"/>
              </p:ext>
            </p:extLst>
          </p:nvPr>
        </p:nvGraphicFramePr>
        <p:xfrm>
          <a:off x="4373908" y="1879410"/>
          <a:ext cx="658812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D95BC163-2C38-4D83-80F6-573B36314ABB}"/>
              </a:ext>
            </a:extLst>
          </p:cNvPr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4559645" y="2320735"/>
            <a:ext cx="2873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FCEBA7F0-922A-4EAB-8284-81218D5A8376}" type="datetime'''3''''7''''''''''''''''''''%'''''''"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37%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052CA9B2-229F-447B-9E29-FBD7C02FA42E}"/>
              </a:ext>
            </a:extLst>
          </p:cNvPr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4559645" y="2925572"/>
            <a:ext cx="2873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0570D729-3F09-4A3C-8066-81566AF882E3}" type="datetime'''''''''''''''14''''%'''''''''"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14%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DC46306C-1009-48F9-AF93-C7D324427CAB}"/>
              </a:ext>
            </a:extLst>
          </p:cNvPr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4559645" y="3281172"/>
            <a:ext cx="2873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397935A1-2601-467A-B21D-40CC86FE1054}" type="datetime'''''''''''''''''''''''''''''''''''''1''''''6%'''''''"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16%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A39FC582-1430-4381-B45F-3B74598E77C7}"/>
              </a:ext>
            </a:extLst>
          </p:cNvPr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4556470" y="4379722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r>
              <a:rPr kumimoji="0" lang="ru-RU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Упаковка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CDFF20EB-0585-4BFD-96D8-E9E85B9CD5B7}"/>
              </a:ext>
            </a:extLst>
          </p:cNvPr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4942233" y="2941447"/>
            <a:ext cx="7651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DB83D393-0F5D-408C-8387-EC251ED31E04}" type="datetime'У''п''''''''ако''''''в''к''''''''''а г''''''''р''''узов'">
              <a:rPr kumimoji="0" lang="ru-RU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Упаковка грузов</a:t>
            </a:fld>
            <a:endParaRPr kumimoji="0" lang="en-US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904D540A-F197-403C-BF91-DDFCEC30B79D}"/>
              </a:ext>
            </a:extLst>
          </p:cNvPr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4559645" y="3768535"/>
            <a:ext cx="2873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8039DD4C-4A90-4DAB-8D80-BE26468B7EAB}" type="datetime'''''''''25''''''''''''''''%'''''''''''''''''''''''''''"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25%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0ABE8909-C0FB-4E74-8640-D49507AB4795}"/>
              </a:ext>
            </a:extLst>
          </p:cNvPr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4942233" y="2336610"/>
            <a:ext cx="8874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069487A5-C954-4112-84A6-585F9A32E3A6}" type="datetime'''''Пи''''''''''''ще''в''''а''''я уп''''а''''ко''''вк''''а'">
              <a:rPr kumimoji="0" lang="ru-RU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Пищевая упаковка</a:t>
            </a:fld>
            <a:endParaRPr kumimoji="0" lang="en-US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0F79E108-8147-4B29-B96C-47FA3BEA78C5}"/>
              </a:ext>
            </a:extLst>
          </p:cNvPr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4594570" y="4163822"/>
            <a:ext cx="217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FB38F348-8244-4E9B-85B3-AB5A2FE22A07}" type="datetime'''8''''''''''''''''''''''%'''''''''''''''''''''''''''''''''"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8%</a:t>
            </a:fld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DE0AC06B-880D-4A17-B798-9C0D34DC466E}"/>
              </a:ext>
            </a:extLst>
          </p:cNvPr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4942233" y="3297047"/>
            <a:ext cx="7127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F6DBF56F-EFC6-4E77-B9E8-609CB8AA591F}" type="datetime'''''''''С''''''тр''''''''о''''''''и''тел''ь''''''''''ств''''о'">
              <a:rPr kumimoji="0" lang="ru-RU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Строительство</a:t>
            </a:fld>
            <a:endParaRPr kumimoji="0" lang="en-US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A7D427F8-A15F-42B4-8322-2F380E14E327}"/>
              </a:ext>
            </a:extLst>
          </p:cNvPr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4942233" y="4179697"/>
            <a:ext cx="3540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8" indent="-20954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</a:defRPr>
            </a:lvl2pPr>
            <a:lvl3pPr marL="956709" indent="-167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>
                <a:solidFill>
                  <a:schemeClr val="tx1"/>
                </a:solidFill>
                <a:latin typeface="+mn-lt"/>
              </a:defRPr>
            </a:lvl3pPr>
            <a:lvl4pPr marL="1312301" indent="-1883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4pPr>
            <a:lvl5pPr marL="1676358" indent="-2180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</a:defRPr>
            </a:lvl5pPr>
            <a:lvl6pPr marL="2335215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6pPr>
            <a:lvl7pPr marL="2854553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7pPr>
            <a:lvl8pPr marL="3373890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8pPr>
            <a:lvl9pPr marL="3893227" indent="-3588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7789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D2D8"/>
              </a:buClr>
              <a:buSzTx/>
              <a:buFont typeface="Wingdings" charset="2"/>
              <a:buNone/>
              <a:tabLst/>
              <a:defRPr/>
            </a:pPr>
            <a:fld id="{89F0A5D8-9B71-4015-8FF0-8A352F3E2357}" type="datetime'''''''''''П''р''''о''ч''''''''и''''''''''''''''е'''''">
              <a:rPr kumimoji="0" lang="ru-RU" alt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789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D2D8"/>
                </a:buClr>
                <a:buSzTx/>
                <a:buFont typeface="Wingdings" charset="2"/>
                <a:buNone/>
                <a:tabLst/>
                <a:defRPr/>
              </a:pPr>
              <a:t>Прочие</a:t>
            </a:fld>
            <a:endParaRPr kumimoji="0" lang="en-US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307225-FD2B-4FA4-9EBB-793A13D98447}"/>
              </a:ext>
            </a:extLst>
          </p:cNvPr>
          <p:cNvSpPr txBox="1"/>
          <p:nvPr/>
        </p:nvSpPr>
        <p:spPr>
          <a:xfrm>
            <a:off x="4866434" y="3611635"/>
            <a:ext cx="1001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E9938F2-E0B5-47A4-8AD6-2DB2B3955635}" type="datetime'Розн''и''чна''я'''''''' торг''о''вля и фас''''ов''''ка'''''">
              <a:rPr kumimoji="0" lang="ru-RU" alt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/>
              <a:t>Розничная торговля и фасовка</a:t>
            </a:fld>
            <a:endParaRPr lang="ru-RU" sz="800" dirty="0"/>
          </a:p>
        </p:txBody>
      </p: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432944"/>
              </p:ext>
            </p:extLst>
          </p:nvPr>
        </p:nvGraphicFramePr>
        <p:xfrm>
          <a:off x="358775" y="1785950"/>
          <a:ext cx="26964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55440" y="1231952"/>
            <a:ext cx="210307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Спрос на</a:t>
            </a:r>
            <a:b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</a:b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полимерную</a:t>
            </a:r>
            <a:r>
              <a:rPr lang="ru-RU" sz="1000" b="1" dirty="0" smtClean="0">
                <a:solidFill>
                  <a:srgbClr val="00313C"/>
                </a:solidFill>
                <a:latin typeface="Arial"/>
              </a:rPr>
              <a:t> упаковку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в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РФ,</a:t>
            </a:r>
          </a:p>
          <a:p>
            <a:pPr marL="0" marR="0" lvl="0" indent="0" algn="ctr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тыс</a:t>
            </a:r>
            <a:r>
              <a:rPr lang="ru-RU" sz="1000" b="1" dirty="0" smtClean="0">
                <a:solidFill>
                  <a:srgbClr val="00313C"/>
                </a:solidFill>
                <a:latin typeface="Arial"/>
              </a:rPr>
              <a:t>.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тонн в год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Arial"/>
              </a:rPr>
              <a:t>*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313C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 flipV="1">
            <a:off x="1752429" y="1221417"/>
            <a:ext cx="2134116" cy="86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>
            <a:off x="1706978" y="3611635"/>
            <a:ext cx="2216080" cy="1172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Группа 50"/>
          <p:cNvGrpSpPr/>
          <p:nvPr/>
        </p:nvGrpSpPr>
        <p:grpSpPr>
          <a:xfrm>
            <a:off x="6231199" y="1175036"/>
            <a:ext cx="1426912" cy="1360460"/>
            <a:chOff x="3490478" y="-553791"/>
            <a:chExt cx="1426912" cy="1360460"/>
          </a:xfrm>
        </p:grpSpPr>
        <p:sp>
          <p:nvSpPr>
            <p:cNvPr id="50" name="Овал 49"/>
            <p:cNvSpPr/>
            <p:nvPr/>
          </p:nvSpPr>
          <p:spPr bwMode="auto">
            <a:xfrm>
              <a:off x="3490478" y="-553791"/>
              <a:ext cx="1360460" cy="13604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4613" y="-344085"/>
              <a:ext cx="732777" cy="732777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1787" y="-476430"/>
              <a:ext cx="495331" cy="495331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3564" y="-62217"/>
              <a:ext cx="770945" cy="77094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725426" y="2809287"/>
            <a:ext cx="1461151" cy="1380946"/>
            <a:chOff x="7492929" y="2515010"/>
            <a:chExt cx="1461151" cy="1380946"/>
          </a:xfrm>
        </p:grpSpPr>
        <p:sp>
          <p:nvSpPr>
            <p:cNvPr id="56" name="Овал 55"/>
            <p:cNvSpPr/>
            <p:nvPr/>
          </p:nvSpPr>
          <p:spPr bwMode="auto">
            <a:xfrm>
              <a:off x="7492929" y="2535496"/>
              <a:ext cx="1360460" cy="13604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2515010"/>
              <a:ext cx="885415" cy="88541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1337" y="3148013"/>
              <a:ext cx="707813" cy="707813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1096" y="2791089"/>
              <a:ext cx="842984" cy="842984"/>
            </a:xfrm>
            <a:prstGeom prst="rect">
              <a:avLst/>
            </a:prstGeom>
          </p:spPr>
        </p:pic>
      </p:grpSp>
      <p:sp>
        <p:nvSpPr>
          <p:cNvPr id="64" name="Прямоугольник 63"/>
          <p:cNvSpPr/>
          <p:nvPr/>
        </p:nvSpPr>
        <p:spPr bwMode="auto">
          <a:xfrm>
            <a:off x="6285563" y="2809038"/>
            <a:ext cx="1342292" cy="1381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" name="Рисунок 9"/>
          <p:cNvPicPr>
            <a:picLocks noChangeAspect="1"/>
          </p:cNvPicPr>
          <p:nvPr/>
        </p:nvPicPr>
        <p:blipFill>
          <a:blip r:embed="rId3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252" b="97317" l="1695" r="97627">
                        <a14:foregroundMark x1="65424" y1="44186" x2="65424" y2="44186"/>
                        <a14:foregroundMark x1="45763" y1="46512" x2="45763" y2="46512"/>
                        <a14:foregroundMark x1="29831" y1="26834" x2="62373" y2="61896"/>
                        <a14:foregroundMark x1="69153" y1="20036" x2="30847" y2="87478"/>
                        <a14:foregroundMark x1="47458" y1="7692" x2="47458" y2="7692"/>
                        <a14:foregroundMark x1="83051" y1="16995" x2="83051" y2="16995"/>
                        <a14:foregroundMark x1="84746" y1="13059" x2="84746" y2="13059"/>
                        <a14:foregroundMark x1="37288" y1="1252" x2="37288" y2="1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662" y="3004890"/>
            <a:ext cx="551443" cy="1044938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 bwMode="auto">
          <a:xfrm>
            <a:off x="7725426" y="1164668"/>
            <a:ext cx="1342292" cy="1381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7" cstate="screen">
            <a:duotone>
              <a:prstClr val="black"/>
              <a:srgbClr val="77E2C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160" y="1401244"/>
            <a:ext cx="609479" cy="9080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8" name="TextBox 67"/>
          <p:cNvSpPr txBox="1"/>
          <p:nvPr/>
        </p:nvSpPr>
        <p:spPr>
          <a:xfrm>
            <a:off x="6038050" y="4595001"/>
            <a:ext cx="35174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ru-RU" sz="75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Источники</a:t>
            </a: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MRC</a:t>
            </a: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данные </a:t>
            </a:r>
            <a:r>
              <a:rPr kumimoji="0" lang="ru-RU" sz="75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СИБУР за 2021 </a:t>
            </a:r>
            <a:endParaRPr kumimoji="0" lang="en-US" sz="75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9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0F87398-E646-E9F9-A20E-BE359351A2BB}"/>
              </a:ext>
            </a:extLst>
          </p:cNvPr>
          <p:cNvSpPr/>
          <p:nvPr/>
        </p:nvSpPr>
        <p:spPr bwMode="auto">
          <a:xfrm>
            <a:off x="358772" y="342046"/>
            <a:ext cx="5289674" cy="78288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Объект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2" name="Слайд think-cell" r:id="rId5" imgW="340" imgH="340" progId="TCLayout.ActiveDocument.1">
                  <p:embed/>
                </p:oleObj>
              </mc:Choice>
              <mc:Fallback>
                <p:oleObj name="Слайд think-cell" r:id="rId5" imgW="340" imgH="340" progId="TCLayout.ActiveDocument.1">
                  <p:embed/>
                  <p:pic>
                    <p:nvPicPr>
                      <p:cNvPr id="21" name="Объект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F275AF7-DE87-44F9-85D8-F70ECD8D872C}"/>
              </a:ext>
            </a:extLst>
          </p:cNvPr>
          <p:cNvSpPr/>
          <p:nvPr/>
        </p:nvSpPr>
        <p:spPr bwMode="auto">
          <a:xfrm>
            <a:off x="476390" y="1426533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4E0159-4913-46D0-8CF6-4AE8811F8033}"/>
              </a:ext>
            </a:extLst>
          </p:cNvPr>
          <p:cNvSpPr/>
          <p:nvPr/>
        </p:nvSpPr>
        <p:spPr bwMode="auto">
          <a:xfrm>
            <a:off x="465904" y="449425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46BD0E-46BF-4193-9F3A-F7FB56F28708}"/>
              </a:ext>
            </a:extLst>
          </p:cNvPr>
          <p:cNvSpPr/>
          <p:nvPr/>
        </p:nvSpPr>
        <p:spPr bwMode="auto">
          <a:xfrm>
            <a:off x="1482797" y="3415570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2149AD78-9471-4915-9D1E-BFF6F0773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8772" y="4755455"/>
            <a:ext cx="324954" cy="200732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75341" y="549744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01</a:t>
            </a:r>
          </a:p>
        </p:txBody>
      </p:sp>
      <p:pic>
        <p:nvPicPr>
          <p:cNvPr id="35" name="Picture 11" descr="https://social.sibur.ru/upload/resize_cache/iblock/c5f/1280_1024_1/c5ffbf105055b1deb529bb137a282a3c.jpg"/>
          <p:cNvPicPr>
            <a:picLocks noGrp="1" noChangeAspect="1" noChangeArrowheads="1"/>
          </p:cNvPicPr>
          <p:nvPr>
            <p:ph type="pic" sz="quarter" idx="29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-13957"/>
            <a:ext cx="3048000" cy="4551363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9419" y="549744"/>
            <a:ext cx="5110512" cy="684889"/>
          </a:xfrm>
        </p:spPr>
        <p:txBody>
          <a:bodyPr/>
          <a:lstStyle/>
          <a:p>
            <a:r>
              <a:rPr lang="ru-RU" dirty="0">
                <a:solidFill>
                  <a:srgbClr val="003D4C"/>
                </a:solidFill>
              </a:rPr>
              <a:t>Тренды в гибкой упаковке</a:t>
            </a:r>
          </a:p>
        </p:txBody>
      </p:sp>
      <p:sp>
        <p:nvSpPr>
          <p:cNvPr id="11" name="Oval 1">
            <a:extLst>
              <a:ext uri="{FF2B5EF4-FFF2-40B4-BE49-F238E27FC236}">
                <a16:creationId xmlns:a16="http://schemas.microsoft.com/office/drawing/2014/main" id="{DF275AF7-DE87-44F9-85D8-F70ECD8D872C}"/>
              </a:ext>
            </a:extLst>
          </p:cNvPr>
          <p:cNvSpPr/>
          <p:nvPr/>
        </p:nvSpPr>
        <p:spPr bwMode="auto">
          <a:xfrm>
            <a:off x="363866" y="1587296"/>
            <a:ext cx="558851" cy="558851"/>
          </a:xfrm>
          <a:prstGeom prst="ellipse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44"/>
          </p:nvPr>
        </p:nvSpPr>
        <p:spPr>
          <a:xfrm>
            <a:off x="976359" y="1721666"/>
            <a:ext cx="5067935" cy="488950"/>
          </a:xfrm>
        </p:spPr>
        <p:txBody>
          <a:bodyPr/>
          <a:lstStyle/>
          <a:p>
            <a:r>
              <a:rPr lang="ru-RU" dirty="0" smtClean="0"/>
              <a:t>Снижение затрат себестоимости</a:t>
            </a:r>
            <a:endParaRPr lang="ru-RU" dirty="0"/>
          </a:p>
        </p:txBody>
      </p:sp>
      <p:sp>
        <p:nvSpPr>
          <p:cNvPr id="13" name="Текст 22"/>
          <p:cNvSpPr>
            <a:spLocks noGrp="1"/>
          </p:cNvSpPr>
          <p:nvPr>
            <p:ph type="body" sz="quarter" idx="45"/>
          </p:nvPr>
        </p:nvSpPr>
        <p:spPr>
          <a:xfrm>
            <a:off x="975724" y="2323118"/>
            <a:ext cx="5067935" cy="488950"/>
          </a:xfrm>
        </p:spPr>
        <p:txBody>
          <a:bodyPr/>
          <a:lstStyle/>
          <a:p>
            <a:r>
              <a:rPr lang="ru-RU" dirty="0" smtClean="0"/>
              <a:t>Повышение функциональности</a:t>
            </a:r>
            <a:endParaRPr lang="ru-RU" dirty="0"/>
          </a:p>
        </p:txBody>
      </p:sp>
      <p:sp>
        <p:nvSpPr>
          <p:cNvPr id="14" name="Текст 23"/>
          <p:cNvSpPr>
            <a:spLocks noGrp="1"/>
          </p:cNvSpPr>
          <p:nvPr>
            <p:ph type="body" sz="quarter" idx="46"/>
          </p:nvPr>
        </p:nvSpPr>
        <p:spPr>
          <a:xfrm>
            <a:off x="975725" y="2900662"/>
            <a:ext cx="5067935" cy="215444"/>
          </a:xfrm>
        </p:spPr>
        <p:txBody>
          <a:bodyPr/>
          <a:lstStyle/>
          <a:p>
            <a:r>
              <a:rPr lang="ru-RU" dirty="0" smtClean="0"/>
              <a:t>Обеспечение </a:t>
            </a:r>
            <a:r>
              <a:rPr lang="ru-RU" dirty="0" err="1" smtClean="0"/>
              <a:t>перерабатываемости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6390" y="4193094"/>
            <a:ext cx="45941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Задача: Заместить недоступные материалы!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769" y="1682055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DF275AF7-DE87-44F9-85D8-F70ECD8D872C}"/>
              </a:ext>
            </a:extLst>
          </p:cNvPr>
          <p:cNvSpPr/>
          <p:nvPr/>
        </p:nvSpPr>
        <p:spPr bwMode="auto">
          <a:xfrm>
            <a:off x="363866" y="2184117"/>
            <a:ext cx="558851" cy="558851"/>
          </a:xfrm>
          <a:prstGeom prst="ellipse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769" y="2278876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20" name="Oval 1">
            <a:extLst>
              <a:ext uri="{FF2B5EF4-FFF2-40B4-BE49-F238E27FC236}">
                <a16:creationId xmlns:a16="http://schemas.microsoft.com/office/drawing/2014/main" id="{DF275AF7-DE87-44F9-85D8-F70ECD8D872C}"/>
              </a:ext>
            </a:extLst>
          </p:cNvPr>
          <p:cNvSpPr/>
          <p:nvPr/>
        </p:nvSpPr>
        <p:spPr bwMode="auto">
          <a:xfrm>
            <a:off x="363866" y="2768470"/>
            <a:ext cx="558851" cy="558851"/>
          </a:xfrm>
          <a:prstGeom prst="ellipse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769" y="2863229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24" name="Oval 1">
            <a:extLst>
              <a:ext uri="{FF2B5EF4-FFF2-40B4-BE49-F238E27FC236}">
                <a16:creationId xmlns:a16="http://schemas.microsoft.com/office/drawing/2014/main" id="{DF275AF7-DE87-44F9-85D8-F70ECD8D872C}"/>
              </a:ext>
            </a:extLst>
          </p:cNvPr>
          <p:cNvSpPr/>
          <p:nvPr/>
        </p:nvSpPr>
        <p:spPr bwMode="auto">
          <a:xfrm>
            <a:off x="358772" y="3353632"/>
            <a:ext cx="558851" cy="558851"/>
          </a:xfrm>
          <a:prstGeom prst="ellipse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6675" y="3448391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04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8995" y="3463992"/>
            <a:ext cx="30703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Экологичность</a:t>
            </a:r>
            <a:r>
              <a:rPr lang="ru-RU" b="1" dirty="0" smtClean="0"/>
              <a:t> + </a:t>
            </a:r>
            <a:r>
              <a:rPr lang="en-US" b="1" dirty="0"/>
              <a:t>sustainability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99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0F87398-E646-E9F9-A20E-BE359351A2BB}"/>
              </a:ext>
            </a:extLst>
          </p:cNvPr>
          <p:cNvSpPr/>
          <p:nvPr/>
        </p:nvSpPr>
        <p:spPr bwMode="auto">
          <a:xfrm>
            <a:off x="358772" y="342046"/>
            <a:ext cx="5289674" cy="78288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Объект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5" name="Слайд think-cell" r:id="rId5" imgW="340" imgH="340" progId="TCLayout.ActiveDocument.1">
                  <p:embed/>
                </p:oleObj>
              </mc:Choice>
              <mc:Fallback>
                <p:oleObj name="Слайд think-cell" r:id="rId5" imgW="340" imgH="340" progId="TCLayout.ActiveDocument.1">
                  <p:embed/>
                  <p:pic>
                    <p:nvPicPr>
                      <p:cNvPr id="21" name="Объект 2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F275AF7-DE87-44F9-85D8-F70ECD8D872C}"/>
              </a:ext>
            </a:extLst>
          </p:cNvPr>
          <p:cNvSpPr/>
          <p:nvPr/>
        </p:nvSpPr>
        <p:spPr bwMode="auto">
          <a:xfrm>
            <a:off x="476390" y="1426533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4E0159-4913-46D0-8CF6-4AE8811F8033}"/>
              </a:ext>
            </a:extLst>
          </p:cNvPr>
          <p:cNvSpPr/>
          <p:nvPr/>
        </p:nvSpPr>
        <p:spPr bwMode="auto">
          <a:xfrm>
            <a:off x="465904" y="449425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46BD0E-46BF-4193-9F3A-F7FB56F28708}"/>
              </a:ext>
            </a:extLst>
          </p:cNvPr>
          <p:cNvSpPr/>
          <p:nvPr/>
        </p:nvSpPr>
        <p:spPr bwMode="auto">
          <a:xfrm>
            <a:off x="1482797" y="3415570"/>
            <a:ext cx="558851" cy="55885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2149AD78-9471-4915-9D1E-BFF6F0773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8772" y="4755455"/>
            <a:ext cx="324954" cy="200732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75341" y="549744"/>
            <a:ext cx="343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02</a:t>
            </a:r>
          </a:p>
        </p:txBody>
      </p:sp>
      <p:pic>
        <p:nvPicPr>
          <p:cNvPr id="35" name="Picture 11" descr="https://social.sibur.ru/upload/resize_cache/iblock/c5f/1280_1024_1/c5ffbf105055b1deb529bb137a282a3c.jpg"/>
          <p:cNvPicPr>
            <a:picLocks noGrp="1" noChangeAspect="1" noChangeArrowheads="1"/>
          </p:cNvPicPr>
          <p:nvPr>
            <p:ph type="pic" sz="quarter" idx="29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-13957"/>
            <a:ext cx="3048000" cy="4551363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1887" y="432065"/>
            <a:ext cx="5110512" cy="684889"/>
          </a:xfrm>
        </p:spPr>
        <p:txBody>
          <a:bodyPr/>
          <a:lstStyle/>
          <a:p>
            <a:r>
              <a:rPr lang="ru-RU" dirty="0">
                <a:solidFill>
                  <a:srgbClr val="003D4C"/>
                </a:solidFill>
              </a:rPr>
              <a:t>Эволюция </a:t>
            </a:r>
            <a:r>
              <a:rPr lang="ru-RU" dirty="0" err="1">
                <a:solidFill>
                  <a:srgbClr val="003D4C"/>
                </a:solidFill>
              </a:rPr>
              <a:t>металлоценовых</a:t>
            </a:r>
            <a:r>
              <a:rPr lang="ru-RU" dirty="0">
                <a:solidFill>
                  <a:srgbClr val="003D4C"/>
                </a:solidFill>
              </a:rPr>
              <a:t> марок линейного полиэтилена</a:t>
            </a:r>
          </a:p>
        </p:txBody>
      </p:sp>
    </p:spTree>
    <p:extLst>
      <p:ext uri="{BB962C8B-B14F-4D97-AF65-F5344CB8AC3E}">
        <p14:creationId xmlns:p14="http://schemas.microsoft.com/office/powerpoint/2010/main" val="26506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object 3"/>
          <p:cNvSpPr/>
          <p:nvPr/>
        </p:nvSpPr>
        <p:spPr>
          <a:xfrm>
            <a:off x="516636" y="1402461"/>
            <a:ext cx="6896100" cy="2620328"/>
          </a:xfrm>
          <a:custGeom>
            <a:avLst/>
            <a:gdLst/>
            <a:ahLst/>
            <a:cxnLst/>
            <a:rect l="l" t="t" r="r" b="b"/>
            <a:pathLst>
              <a:path w="9194800" h="3493770">
                <a:moveTo>
                  <a:pt x="0" y="2785872"/>
                </a:moveTo>
                <a:lnTo>
                  <a:pt x="1591056" y="2785872"/>
                </a:lnTo>
              </a:path>
              <a:path w="9194800" h="3493770">
                <a:moveTo>
                  <a:pt x="28892" y="2759964"/>
                </a:moveTo>
                <a:lnTo>
                  <a:pt x="27431" y="3493262"/>
                </a:lnTo>
              </a:path>
              <a:path w="9194800" h="3493770">
                <a:moveTo>
                  <a:pt x="1537715" y="2089403"/>
                </a:moveTo>
                <a:lnTo>
                  <a:pt x="3436619" y="2074164"/>
                </a:lnTo>
              </a:path>
              <a:path w="9194800" h="3493770">
                <a:moveTo>
                  <a:pt x="1566671" y="2068068"/>
                </a:moveTo>
                <a:lnTo>
                  <a:pt x="1565147" y="2801366"/>
                </a:lnTo>
              </a:path>
              <a:path w="9194800" h="3493770">
                <a:moveTo>
                  <a:pt x="3387852" y="1391412"/>
                </a:moveTo>
                <a:lnTo>
                  <a:pt x="5123688" y="1389888"/>
                </a:lnTo>
              </a:path>
              <a:path w="9194800" h="3493770">
                <a:moveTo>
                  <a:pt x="3412236" y="1367027"/>
                </a:moveTo>
                <a:lnTo>
                  <a:pt x="3410712" y="2100326"/>
                </a:lnTo>
              </a:path>
              <a:path w="9194800" h="3493770">
                <a:moveTo>
                  <a:pt x="5071872" y="696467"/>
                </a:moveTo>
                <a:lnTo>
                  <a:pt x="7181087" y="710184"/>
                </a:lnTo>
              </a:path>
              <a:path w="9194800" h="3493770">
                <a:moveTo>
                  <a:pt x="5099304" y="672084"/>
                </a:moveTo>
                <a:lnTo>
                  <a:pt x="5097780" y="1405381"/>
                </a:lnTo>
              </a:path>
              <a:path w="9194800" h="3493770">
                <a:moveTo>
                  <a:pt x="7129272" y="28955"/>
                </a:moveTo>
                <a:lnTo>
                  <a:pt x="9194292" y="18287"/>
                </a:lnTo>
              </a:path>
              <a:path w="9194800" h="3493770">
                <a:moveTo>
                  <a:pt x="7158228" y="0"/>
                </a:moveTo>
                <a:lnTo>
                  <a:pt x="7156704" y="733298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6" name="object 4"/>
          <p:cNvSpPr txBox="1"/>
          <p:nvPr/>
        </p:nvSpPr>
        <p:spPr>
          <a:xfrm>
            <a:off x="900989" y="3161824"/>
            <a:ext cx="444341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dirty="0">
                <a:latin typeface="Arial"/>
                <a:cs typeface="Arial"/>
              </a:rPr>
              <a:t>1939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702107" y="3560540"/>
            <a:ext cx="737235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b="1" spc="-4" dirty="0" smtClean="0">
                <a:solidFill>
                  <a:srgbClr val="344446"/>
                </a:solidFill>
                <a:latin typeface="Carlito"/>
                <a:cs typeface="Carlito"/>
              </a:rPr>
              <a:t>LDPE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2159223" y="2633281"/>
            <a:ext cx="444341" cy="22554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400" b="1" dirty="0">
                <a:latin typeface="Arial"/>
                <a:cs typeface="Arial"/>
              </a:rPr>
              <a:t>1955</a:t>
            </a:r>
          </a:p>
        </p:txBody>
      </p:sp>
      <p:sp>
        <p:nvSpPr>
          <p:cNvPr id="9" name="object 7"/>
          <p:cNvSpPr txBox="1"/>
          <p:nvPr/>
        </p:nvSpPr>
        <p:spPr>
          <a:xfrm>
            <a:off x="3510439" y="2117597"/>
            <a:ext cx="444341" cy="22554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400" b="1" dirty="0">
                <a:latin typeface="Arial"/>
                <a:cs typeface="Arial"/>
              </a:rPr>
              <a:t>1978</a:t>
            </a:r>
            <a:endParaRPr sz="1400" b="1">
              <a:latin typeface="Arial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025580" y="1601914"/>
            <a:ext cx="444341" cy="22554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400" b="1" dirty="0">
                <a:latin typeface="Arial"/>
                <a:cs typeface="Arial"/>
              </a:rPr>
              <a:t>1992</a:t>
            </a:r>
            <a:endParaRPr sz="1400" b="1">
              <a:latin typeface="Arial"/>
              <a:cs typeface="Arial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784032" y="2993327"/>
            <a:ext cx="1136333" cy="7149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29" algn="ctr">
              <a:spcBef>
                <a:spcPts val="75"/>
              </a:spcBef>
            </a:pPr>
            <a:r>
              <a:rPr lang="en-US" b="1" spc="-4" dirty="0" smtClean="0">
                <a:solidFill>
                  <a:srgbClr val="344446"/>
                </a:solidFill>
                <a:latin typeface="Carlito"/>
                <a:cs typeface="Carlito"/>
              </a:rPr>
              <a:t>ZN-</a:t>
            </a:r>
            <a:r>
              <a:rPr b="1" spc="-4" dirty="0" smtClean="0">
                <a:solidFill>
                  <a:srgbClr val="344446"/>
                </a:solidFill>
                <a:latin typeface="Carlito"/>
                <a:cs typeface="Carlito"/>
              </a:rPr>
              <a:t>HDPE</a:t>
            </a:r>
            <a:endParaRPr lang="en-US" b="1" spc="-4" dirty="0" smtClean="0">
              <a:solidFill>
                <a:srgbClr val="344446"/>
              </a:solidFill>
              <a:latin typeface="Carlito"/>
              <a:cs typeface="Carlito"/>
            </a:endParaRPr>
          </a:p>
          <a:p>
            <a:pPr marL="1429" algn="ctr">
              <a:spcBef>
                <a:spcPts val="75"/>
              </a:spcBef>
            </a:pPr>
            <a:r>
              <a:rPr lang="ru-RU" b="1" dirty="0">
                <a:solidFill>
                  <a:srgbClr val="344446"/>
                </a:solidFill>
                <a:latin typeface="Carlito"/>
                <a:cs typeface="Carlito"/>
              </a:rPr>
              <a:t>&amp;</a:t>
            </a:r>
            <a:endParaRPr dirty="0">
              <a:latin typeface="Carlito"/>
              <a:cs typeface="Carlito"/>
            </a:endParaRPr>
          </a:p>
          <a:p>
            <a:pPr algn="ctr">
              <a:spcBef>
                <a:spcPts val="4"/>
              </a:spcBef>
            </a:pPr>
            <a:r>
              <a:rPr lang="en-US" b="1" dirty="0" smtClean="0">
                <a:solidFill>
                  <a:srgbClr val="344446"/>
                </a:solidFill>
                <a:latin typeface="Carlito"/>
                <a:cs typeface="Carlito"/>
              </a:rPr>
              <a:t>Cr-HDPE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3433191" y="2499835"/>
            <a:ext cx="754570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b="1" dirty="0">
                <a:solidFill>
                  <a:srgbClr val="344446"/>
                </a:solidFill>
                <a:latin typeface="Carlito"/>
                <a:cs typeface="Carlito"/>
              </a:rPr>
              <a:t>L</a:t>
            </a:r>
            <a:r>
              <a:rPr b="1" spc="4" dirty="0">
                <a:solidFill>
                  <a:srgbClr val="344446"/>
                </a:solidFill>
                <a:latin typeface="Carlito"/>
                <a:cs typeface="Carlito"/>
              </a:rPr>
              <a:t>L</a:t>
            </a:r>
            <a:r>
              <a:rPr b="1" spc="-4" dirty="0">
                <a:solidFill>
                  <a:srgbClr val="344446"/>
                </a:solidFill>
                <a:latin typeface="Carlito"/>
                <a:cs typeface="Carlito"/>
              </a:rPr>
              <a:t>DPE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b="1" dirty="0">
                <a:solidFill>
                  <a:srgbClr val="344446"/>
                </a:solidFill>
                <a:latin typeface="Carlito"/>
                <a:cs typeface="Carlito"/>
              </a:rPr>
              <a:t>Z-N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3226832" y="2993327"/>
            <a:ext cx="1268729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75736">
              <a:spcBef>
                <a:spcPts val="75"/>
              </a:spcBef>
            </a:pPr>
            <a:r>
              <a:rPr sz="1200" b="1" spc="-4" dirty="0">
                <a:solidFill>
                  <a:srgbClr val="344446"/>
                </a:solidFill>
                <a:latin typeface="Carlito"/>
                <a:cs typeface="Carlito"/>
              </a:rPr>
              <a:t>(Multi-Site;  </a:t>
            </a:r>
            <a:r>
              <a:rPr sz="1200" b="1" dirty="0">
                <a:solidFill>
                  <a:srgbClr val="344446"/>
                </a:solidFill>
                <a:latin typeface="Carlito"/>
                <a:cs typeface="Carlito"/>
              </a:rPr>
              <a:t>h</a:t>
            </a:r>
            <a:r>
              <a:rPr sz="1200" b="1" spc="-8" dirty="0">
                <a:solidFill>
                  <a:srgbClr val="344446"/>
                </a:solidFill>
                <a:latin typeface="Carlito"/>
                <a:cs typeface="Carlito"/>
              </a:rPr>
              <a:t>e</a:t>
            </a:r>
            <a:r>
              <a:rPr sz="1200" b="1" spc="-19" dirty="0">
                <a:solidFill>
                  <a:srgbClr val="344446"/>
                </a:solidFill>
                <a:latin typeface="Carlito"/>
                <a:cs typeface="Carlito"/>
              </a:rPr>
              <a:t>t</a:t>
            </a:r>
            <a:r>
              <a:rPr sz="1200" b="1" spc="-4" dirty="0">
                <a:solidFill>
                  <a:srgbClr val="344446"/>
                </a:solidFill>
                <a:latin typeface="Carlito"/>
                <a:cs typeface="Carlito"/>
              </a:rPr>
              <a:t>e</a:t>
            </a:r>
            <a:r>
              <a:rPr sz="1200" b="1" spc="-23" dirty="0">
                <a:solidFill>
                  <a:srgbClr val="344446"/>
                </a:solidFill>
                <a:latin typeface="Carlito"/>
                <a:cs typeface="Carlito"/>
              </a:rPr>
              <a:t>r</a:t>
            </a:r>
            <a:r>
              <a:rPr sz="1200" b="1" dirty="0">
                <a:solidFill>
                  <a:srgbClr val="344446"/>
                </a:solidFill>
                <a:latin typeface="Carlito"/>
                <a:cs typeface="Carlito"/>
              </a:rPr>
              <a:t>o</a:t>
            </a:r>
            <a:r>
              <a:rPr sz="1200" b="1" spc="-19" dirty="0">
                <a:solidFill>
                  <a:srgbClr val="344446"/>
                </a:solidFill>
                <a:latin typeface="Carlito"/>
                <a:cs typeface="Carlito"/>
              </a:rPr>
              <a:t>g</a:t>
            </a:r>
            <a:r>
              <a:rPr sz="1200" b="1" spc="-4" dirty="0">
                <a:solidFill>
                  <a:srgbClr val="344446"/>
                </a:solidFill>
                <a:latin typeface="Carlito"/>
                <a:cs typeface="Carlito"/>
              </a:rPr>
              <a:t>eneo</a:t>
            </a:r>
            <a:r>
              <a:rPr sz="1200" b="1" spc="4" dirty="0">
                <a:solidFill>
                  <a:srgbClr val="344446"/>
                </a:solidFill>
                <a:latin typeface="Carlito"/>
                <a:cs typeface="Carlito"/>
              </a:rPr>
              <a:t>u</a:t>
            </a:r>
            <a:r>
              <a:rPr sz="1200" b="1" dirty="0">
                <a:solidFill>
                  <a:srgbClr val="344446"/>
                </a:solidFill>
                <a:latin typeface="Carlito"/>
                <a:cs typeface="Carlito"/>
              </a:rPr>
              <a:t>s)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4428268" y="1963293"/>
            <a:ext cx="1399223" cy="77441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106204">
              <a:spcBef>
                <a:spcPts val="79"/>
              </a:spcBef>
            </a:pPr>
            <a:r>
              <a:rPr sz="1200" b="1" spc="-4" dirty="0">
                <a:solidFill>
                  <a:srgbClr val="344446"/>
                </a:solidFill>
                <a:latin typeface="Carlito"/>
                <a:cs typeface="Carlito"/>
              </a:rPr>
              <a:t>Metallocene </a:t>
            </a:r>
            <a:r>
              <a:rPr sz="1200" b="1" dirty="0">
                <a:solidFill>
                  <a:srgbClr val="344446"/>
                </a:solidFill>
                <a:latin typeface="Carlito"/>
                <a:cs typeface="Carlito"/>
              </a:rPr>
              <a:t>&amp;  </a:t>
            </a:r>
            <a:r>
              <a:rPr sz="1200" b="1" spc="-26" dirty="0" smtClean="0">
                <a:solidFill>
                  <a:srgbClr val="344446"/>
                </a:solidFill>
                <a:latin typeface="Carlito"/>
                <a:cs typeface="Carlito"/>
              </a:rPr>
              <a:t>P</a:t>
            </a:r>
            <a:r>
              <a:rPr sz="1200" b="1" dirty="0" smtClean="0">
                <a:solidFill>
                  <a:srgbClr val="344446"/>
                </a:solidFill>
                <a:latin typeface="Carlito"/>
                <a:cs typeface="Carlito"/>
              </a:rPr>
              <a:t>o</a:t>
            </a:r>
            <a:r>
              <a:rPr sz="1200" b="1" spc="-15" dirty="0" smtClean="0">
                <a:solidFill>
                  <a:srgbClr val="344446"/>
                </a:solidFill>
                <a:latin typeface="Carlito"/>
                <a:cs typeface="Carlito"/>
              </a:rPr>
              <a:t>s</a:t>
            </a:r>
            <a:r>
              <a:rPr sz="1200" b="1" dirty="0" smtClean="0">
                <a:solidFill>
                  <a:srgbClr val="344446"/>
                </a:solidFill>
                <a:latin typeface="Carlito"/>
                <a:cs typeface="Carlito"/>
              </a:rPr>
              <a:t>t-</a:t>
            </a:r>
            <a:r>
              <a:rPr sz="1200" b="1" spc="-4" dirty="0" err="1" smtClean="0">
                <a:solidFill>
                  <a:srgbClr val="344446"/>
                </a:solidFill>
                <a:latin typeface="Carlito"/>
                <a:cs typeface="Carlito"/>
              </a:rPr>
              <a:t>m</a:t>
            </a:r>
            <a:r>
              <a:rPr sz="1200" b="1" spc="-11" dirty="0" err="1" smtClean="0">
                <a:solidFill>
                  <a:srgbClr val="344446"/>
                </a:solidFill>
                <a:latin typeface="Carlito"/>
                <a:cs typeface="Carlito"/>
              </a:rPr>
              <a:t>e</a:t>
            </a:r>
            <a:r>
              <a:rPr sz="1200" b="1" spc="-19" dirty="0" err="1" smtClean="0">
                <a:solidFill>
                  <a:srgbClr val="344446"/>
                </a:solidFill>
                <a:latin typeface="Carlito"/>
                <a:cs typeface="Carlito"/>
              </a:rPr>
              <a:t>t</a:t>
            </a:r>
            <a:r>
              <a:rPr sz="1200" b="1" dirty="0" err="1" smtClean="0">
                <a:solidFill>
                  <a:srgbClr val="344446"/>
                </a:solidFill>
                <a:latin typeface="Carlito"/>
                <a:cs typeface="Carlito"/>
              </a:rPr>
              <a:t>a</a:t>
            </a:r>
            <a:r>
              <a:rPr sz="1200" b="1" spc="-8" dirty="0" err="1" smtClean="0">
                <a:solidFill>
                  <a:srgbClr val="344446"/>
                </a:solidFill>
                <a:latin typeface="Carlito"/>
                <a:cs typeface="Carlito"/>
              </a:rPr>
              <a:t>l</a:t>
            </a:r>
            <a:r>
              <a:rPr sz="1200" b="1" dirty="0" err="1" smtClean="0">
                <a:solidFill>
                  <a:srgbClr val="344446"/>
                </a:solidFill>
                <a:latin typeface="Carlito"/>
                <a:cs typeface="Carlito"/>
              </a:rPr>
              <a:t>loce</a:t>
            </a:r>
            <a:r>
              <a:rPr sz="1200" b="1" spc="4" dirty="0" err="1" smtClean="0">
                <a:solidFill>
                  <a:srgbClr val="344446"/>
                </a:solidFill>
                <a:latin typeface="Carlito"/>
                <a:cs typeface="Carlito"/>
              </a:rPr>
              <a:t>n</a:t>
            </a:r>
            <a:r>
              <a:rPr sz="1200" b="1" dirty="0" err="1" smtClean="0">
                <a:solidFill>
                  <a:srgbClr val="344446"/>
                </a:solidFill>
                <a:latin typeface="Carlito"/>
                <a:cs typeface="Carlito"/>
              </a:rPr>
              <a:t>e</a:t>
            </a:r>
            <a:endParaRPr lang="en-US" sz="1200" b="1" dirty="0" smtClean="0">
              <a:solidFill>
                <a:srgbClr val="344446"/>
              </a:solidFill>
              <a:latin typeface="Carlito"/>
              <a:cs typeface="Carlito"/>
            </a:endParaRPr>
          </a:p>
          <a:p>
            <a:pPr marL="9525" marR="3810" indent="106204">
              <a:spcBef>
                <a:spcPts val="79"/>
              </a:spcBef>
            </a:pPr>
            <a:r>
              <a:rPr lang="en-US" sz="1200" b="1" spc="-4" dirty="0" err="1">
                <a:solidFill>
                  <a:srgbClr val="344446"/>
                </a:solidFill>
                <a:latin typeface="Carlito"/>
                <a:cs typeface="Carlito"/>
              </a:rPr>
              <a:t>m</a:t>
            </a:r>
            <a:r>
              <a:rPr lang="en-US" sz="1200" b="1" spc="4" dirty="0" err="1">
                <a:solidFill>
                  <a:srgbClr val="344446"/>
                </a:solidFill>
                <a:latin typeface="Carlito"/>
                <a:cs typeface="Carlito"/>
              </a:rPr>
              <a:t>L</a:t>
            </a:r>
            <a:r>
              <a:rPr lang="en-US" sz="1200" b="1" dirty="0" err="1">
                <a:solidFill>
                  <a:srgbClr val="344446"/>
                </a:solidFill>
                <a:latin typeface="Carlito"/>
                <a:cs typeface="Carlito"/>
              </a:rPr>
              <a:t>LDPE</a:t>
            </a:r>
            <a:endParaRPr lang="en-US" sz="1200" dirty="0">
              <a:latin typeface="Carlito"/>
              <a:cs typeface="Carlito"/>
            </a:endParaRPr>
          </a:p>
          <a:p>
            <a:pPr marL="9525" marR="3810" indent="106204">
              <a:spcBef>
                <a:spcPts val="79"/>
              </a:spcBef>
            </a:pPr>
            <a:endParaRPr sz="1200" dirty="0">
              <a:latin typeface="Carlito"/>
              <a:cs typeface="Carlito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4495561" y="2588808"/>
            <a:ext cx="120681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49" marR="3810" algn="ctr">
              <a:spcBef>
                <a:spcPts val="79"/>
              </a:spcBef>
            </a:pPr>
            <a:r>
              <a:rPr sz="1050" b="1" spc="-4" dirty="0">
                <a:solidFill>
                  <a:srgbClr val="344446"/>
                </a:solidFill>
                <a:latin typeface="Carlito"/>
                <a:cs typeface="Carlito"/>
              </a:rPr>
              <a:t>(Single-site;  </a:t>
            </a:r>
            <a:r>
              <a:rPr sz="1050" b="1" dirty="0">
                <a:solidFill>
                  <a:srgbClr val="344446"/>
                </a:solidFill>
                <a:latin typeface="Carlito"/>
                <a:cs typeface="Carlito"/>
              </a:rPr>
              <a:t>ho</a:t>
            </a:r>
            <a:r>
              <a:rPr sz="1050" b="1" spc="4" dirty="0">
                <a:solidFill>
                  <a:srgbClr val="344446"/>
                </a:solidFill>
                <a:latin typeface="Carlito"/>
                <a:cs typeface="Carlito"/>
              </a:rPr>
              <a:t>m</a:t>
            </a:r>
            <a:r>
              <a:rPr sz="1050" b="1" dirty="0">
                <a:solidFill>
                  <a:srgbClr val="344446"/>
                </a:solidFill>
                <a:latin typeface="Carlito"/>
                <a:cs typeface="Carlito"/>
              </a:rPr>
              <a:t>o</a:t>
            </a:r>
            <a:r>
              <a:rPr sz="1050" b="1" spc="-19" dirty="0">
                <a:solidFill>
                  <a:srgbClr val="344446"/>
                </a:solidFill>
                <a:latin typeface="Carlito"/>
                <a:cs typeface="Carlito"/>
              </a:rPr>
              <a:t>g</a:t>
            </a:r>
            <a:r>
              <a:rPr sz="1050" b="1" spc="-4" dirty="0">
                <a:solidFill>
                  <a:srgbClr val="344446"/>
                </a:solidFill>
                <a:latin typeface="Carlito"/>
                <a:cs typeface="Carlito"/>
              </a:rPr>
              <a:t>eneo</a:t>
            </a:r>
            <a:r>
              <a:rPr sz="1050" b="1" spc="4" dirty="0">
                <a:solidFill>
                  <a:srgbClr val="344446"/>
                </a:solidFill>
                <a:latin typeface="Carlito"/>
                <a:cs typeface="Carlito"/>
              </a:rPr>
              <a:t>u</a:t>
            </a:r>
            <a:r>
              <a:rPr sz="1050" b="1" dirty="0">
                <a:solidFill>
                  <a:srgbClr val="344446"/>
                </a:solidFill>
                <a:latin typeface="Carlito"/>
                <a:cs typeface="Carlito"/>
              </a:rPr>
              <a:t>s)  </a:t>
            </a:r>
            <a:r>
              <a:rPr sz="1200" b="1" spc="-8" dirty="0">
                <a:solidFill>
                  <a:srgbClr val="344446"/>
                </a:solidFill>
                <a:latin typeface="Carlito"/>
                <a:cs typeface="Carlito"/>
              </a:rPr>
              <a:t>POP/POE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18" name="object 15"/>
          <p:cNvGrpSpPr/>
          <p:nvPr/>
        </p:nvGrpSpPr>
        <p:grpSpPr>
          <a:xfrm>
            <a:off x="7390637" y="832105"/>
            <a:ext cx="1154430" cy="899636"/>
            <a:chOff x="9854183" y="1109472"/>
            <a:chExt cx="1539240" cy="1199515"/>
          </a:xfrm>
        </p:grpSpPr>
        <p:sp>
          <p:nvSpPr>
            <p:cNvPr id="19" name="object 16"/>
            <p:cNvSpPr/>
            <p:nvPr/>
          </p:nvSpPr>
          <p:spPr>
            <a:xfrm>
              <a:off x="9883139" y="1124712"/>
              <a:ext cx="0" cy="792480"/>
            </a:xfrm>
            <a:custGeom>
              <a:avLst/>
              <a:gdLst/>
              <a:ahLst/>
              <a:cxnLst/>
              <a:rect l="l" t="t" r="r" b="b"/>
              <a:pathLst>
                <a:path h="792480">
                  <a:moveTo>
                    <a:pt x="0" y="0"/>
                  </a:moveTo>
                  <a:lnTo>
                    <a:pt x="0" y="791972"/>
                  </a:lnTo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0" name="object 17"/>
            <p:cNvSpPr/>
            <p:nvPr/>
          </p:nvSpPr>
          <p:spPr>
            <a:xfrm>
              <a:off x="10085831" y="1207008"/>
              <a:ext cx="1167383" cy="1101852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25"/>
            </a:p>
          </p:txBody>
        </p:sp>
        <p:sp>
          <p:nvSpPr>
            <p:cNvPr id="21" name="object 18"/>
            <p:cNvSpPr/>
            <p:nvPr/>
          </p:nvSpPr>
          <p:spPr>
            <a:xfrm>
              <a:off x="9883139" y="1138428"/>
              <a:ext cx="1481455" cy="15240"/>
            </a:xfrm>
            <a:custGeom>
              <a:avLst/>
              <a:gdLst/>
              <a:ahLst/>
              <a:cxnLst/>
              <a:rect l="l" t="t" r="r" b="b"/>
              <a:pathLst>
                <a:path w="1481454" h="15240">
                  <a:moveTo>
                    <a:pt x="0" y="15239"/>
                  </a:moveTo>
                  <a:lnTo>
                    <a:pt x="1481327" y="0"/>
                  </a:lnTo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25"/>
            </a:p>
          </p:txBody>
        </p:sp>
      </p:grpSp>
      <p:sp>
        <p:nvSpPr>
          <p:cNvPr id="22" name="object 19"/>
          <p:cNvSpPr txBox="1"/>
          <p:nvPr/>
        </p:nvSpPr>
        <p:spPr>
          <a:xfrm>
            <a:off x="6009774" y="334254"/>
            <a:ext cx="2304047" cy="88469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3810" algn="r">
              <a:spcBef>
                <a:spcPts val="79"/>
              </a:spcBef>
            </a:pPr>
            <a:endParaRPr lang="ru-RU" sz="1400" b="1" dirty="0" smtClean="0">
              <a:cs typeface="Arial"/>
            </a:endParaRPr>
          </a:p>
          <a:p>
            <a:pPr marR="3810" algn="r">
              <a:spcBef>
                <a:spcPts val="79"/>
              </a:spcBef>
            </a:pPr>
            <a:r>
              <a:rPr lang="ru-RU" sz="1400" b="1" dirty="0" smtClean="0">
                <a:cs typeface="Arial"/>
              </a:rPr>
              <a:t>2023</a:t>
            </a:r>
            <a:r>
              <a:rPr lang="en-US" sz="1400" b="1" dirty="0" smtClean="0">
                <a:cs typeface="Arial"/>
              </a:rPr>
              <a:t> =&gt;</a:t>
            </a:r>
            <a:endParaRPr sz="1400" b="1" dirty="0">
              <a:latin typeface="Arial"/>
              <a:cs typeface="Arial"/>
            </a:endParaRPr>
          </a:p>
          <a:p>
            <a:pPr marL="9525"/>
            <a:endParaRPr lang="en-US" sz="1400" b="1" dirty="0" smtClean="0">
              <a:latin typeface="Arial"/>
              <a:cs typeface="Arial"/>
            </a:endParaRPr>
          </a:p>
          <a:p>
            <a:pPr marL="9525"/>
            <a:r>
              <a:rPr sz="1400" b="1" dirty="0" smtClean="0">
                <a:latin typeface="Arial"/>
                <a:cs typeface="Arial"/>
              </a:rPr>
              <a:t>2006</a:t>
            </a:r>
            <a:r>
              <a:rPr lang="en-US" sz="1400" b="1" dirty="0" smtClean="0">
                <a:latin typeface="Arial"/>
                <a:cs typeface="Arial"/>
              </a:rPr>
              <a:t>…2020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3" name="object 20"/>
          <p:cNvSpPr txBox="1"/>
          <p:nvPr/>
        </p:nvSpPr>
        <p:spPr>
          <a:xfrm>
            <a:off x="5946172" y="1462468"/>
            <a:ext cx="1399223" cy="58974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31469" marR="3810" indent="-322421" algn="ctr">
              <a:spcBef>
                <a:spcPts val="79"/>
              </a:spcBef>
            </a:pPr>
            <a:r>
              <a:rPr lang="en-US" sz="1200" b="1" spc="-8" dirty="0" smtClean="0">
                <a:solidFill>
                  <a:srgbClr val="344446"/>
                </a:solidFill>
                <a:latin typeface="Carlito"/>
                <a:cs typeface="Carlito"/>
              </a:rPr>
              <a:t>2</a:t>
            </a:r>
            <a:r>
              <a:rPr lang="en-US" sz="1200" b="1" spc="-8" baseline="30000" dirty="0" smtClean="0">
                <a:solidFill>
                  <a:srgbClr val="344446"/>
                </a:solidFill>
                <a:latin typeface="Carlito"/>
                <a:cs typeface="Carlito"/>
              </a:rPr>
              <a:t>nd</a:t>
            </a:r>
            <a:r>
              <a:rPr lang="en-US" sz="1200" b="1" spc="-8" dirty="0" smtClean="0">
                <a:solidFill>
                  <a:srgbClr val="344446"/>
                </a:solidFill>
                <a:latin typeface="Carlito"/>
                <a:cs typeface="Carlito"/>
              </a:rPr>
              <a:t> + 3</a:t>
            </a:r>
            <a:r>
              <a:rPr lang="en-US" sz="1200" b="1" spc="-8" baseline="30000" dirty="0" smtClean="0">
                <a:solidFill>
                  <a:srgbClr val="344446"/>
                </a:solidFill>
                <a:latin typeface="Carlito"/>
                <a:cs typeface="Carlito"/>
              </a:rPr>
              <a:t>rd</a:t>
            </a:r>
            <a:r>
              <a:rPr lang="en-US" sz="1200" b="1" spc="-8" dirty="0" smtClean="0">
                <a:solidFill>
                  <a:srgbClr val="344446"/>
                </a:solidFill>
                <a:latin typeface="Carlito"/>
                <a:cs typeface="Carlito"/>
              </a:rPr>
              <a:t> generation</a:t>
            </a:r>
          </a:p>
          <a:p>
            <a:pPr marL="331469" marR="3810" indent="-322421" algn="ctr">
              <a:spcBef>
                <a:spcPts val="79"/>
              </a:spcBef>
            </a:pPr>
            <a:r>
              <a:rPr lang="en-US" sz="1200" b="1" spc="-8" dirty="0" err="1" smtClean="0">
                <a:solidFill>
                  <a:srgbClr val="344446"/>
                </a:solidFill>
                <a:latin typeface="Carlito"/>
                <a:cs typeface="Carlito"/>
              </a:rPr>
              <a:t>mLLDPE</a:t>
            </a:r>
            <a:endParaRPr lang="en-US" sz="1200" b="1" spc="-8" dirty="0" smtClean="0">
              <a:solidFill>
                <a:srgbClr val="344446"/>
              </a:solidFill>
              <a:latin typeface="Carlito"/>
              <a:cs typeface="Carlito"/>
            </a:endParaRPr>
          </a:p>
          <a:p>
            <a:pPr marL="331469" marR="3810" indent="-322421" algn="ctr">
              <a:spcBef>
                <a:spcPts val="79"/>
              </a:spcBef>
            </a:pPr>
            <a:r>
              <a:rPr lang="en-US" sz="1200" b="1" spc="-8" dirty="0" smtClean="0">
                <a:solidFill>
                  <a:srgbClr val="344446"/>
                </a:solidFill>
                <a:latin typeface="Carlito"/>
                <a:cs typeface="Carlito"/>
              </a:rPr>
              <a:t>(BOCD)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24" name="object 21"/>
          <p:cNvSpPr txBox="1"/>
          <p:nvPr/>
        </p:nvSpPr>
        <p:spPr>
          <a:xfrm>
            <a:off x="6160246" y="2244737"/>
            <a:ext cx="97107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0956" marR="3810" indent="-21907">
              <a:spcBef>
                <a:spcPts val="79"/>
              </a:spcBef>
            </a:pPr>
            <a:r>
              <a:rPr sz="1200" b="1" spc="-4" dirty="0">
                <a:solidFill>
                  <a:srgbClr val="344446"/>
                </a:solidFill>
                <a:latin typeface="Carlito"/>
                <a:cs typeface="Carlito"/>
              </a:rPr>
              <a:t>Olefin</a:t>
            </a:r>
            <a:r>
              <a:rPr sz="1200" b="1" spc="-64" dirty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344446"/>
                </a:solidFill>
                <a:latin typeface="Carlito"/>
                <a:cs typeface="Carlito"/>
              </a:rPr>
              <a:t>Block  </a:t>
            </a:r>
            <a:r>
              <a:rPr sz="1200" b="1" spc="-4" dirty="0">
                <a:solidFill>
                  <a:srgbClr val="344446"/>
                </a:solidFill>
                <a:latin typeface="Carlito"/>
                <a:cs typeface="Carlito"/>
              </a:rPr>
              <a:t>Copolymer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753" y="149433"/>
            <a:ext cx="6986620" cy="385491"/>
          </a:xfrm>
        </p:spPr>
        <p:txBody>
          <a:bodyPr/>
          <a:lstStyle/>
          <a:p>
            <a:r>
              <a:rPr lang="ru-RU" spc="-4" dirty="0"/>
              <a:t>Полиэтилен – история ключевых </a:t>
            </a:r>
            <a:r>
              <a:rPr lang="ru-RU" spc="-4" dirty="0" smtClean="0"/>
              <a:t>инновац</a:t>
            </a:r>
            <a:r>
              <a:rPr lang="ru-RU" spc="-4" dirty="0"/>
              <a:t>и</a:t>
            </a:r>
            <a:r>
              <a:rPr lang="ru-RU" spc="-4" dirty="0" smtClean="0"/>
              <a:t>й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012" y="3161824"/>
            <a:ext cx="3862272" cy="1570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30" y="693190"/>
            <a:ext cx="2675236" cy="17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</a:t>
            </a:r>
            <a:r>
              <a:rPr lang="ru-RU" dirty="0" err="1"/>
              <a:t>металлоценовых</a:t>
            </a:r>
            <a:r>
              <a:rPr lang="ru-RU" dirty="0"/>
              <a:t> марок линейного </a:t>
            </a:r>
            <a:r>
              <a:rPr lang="ru-RU" dirty="0" smtClean="0"/>
              <a:t>полиэтилена</a:t>
            </a:r>
            <a:endParaRPr lang="ru-RU" dirty="0"/>
          </a:p>
        </p:txBody>
      </p:sp>
      <p:sp>
        <p:nvSpPr>
          <p:cNvPr id="26" name="object 3"/>
          <p:cNvSpPr txBox="1"/>
          <p:nvPr/>
        </p:nvSpPr>
        <p:spPr>
          <a:xfrm>
            <a:off x="1570205" y="1060425"/>
            <a:ext cx="7261225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tabLst>
                <a:tab pos="352425" algn="l"/>
                <a:tab pos="352901" algn="l"/>
              </a:tabLst>
            </a:pPr>
            <a:r>
              <a:rPr lang="ru-RU" sz="1400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описан </a:t>
            </a:r>
            <a:r>
              <a:rPr lang="ru-RU" sz="1400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металлоценовый</a:t>
            </a:r>
            <a:r>
              <a:rPr lang="ru-RU" sz="1400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катализтор</a:t>
            </a:r>
            <a:r>
              <a:rPr lang="ru-RU" sz="1400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ПЭ </a:t>
            </a:r>
          </a:p>
          <a:p>
            <a:pPr>
              <a:buFont typeface="Wingdings"/>
              <a:buChar char=""/>
              <a:tabLst>
                <a:tab pos="352425" algn="l"/>
                <a:tab pos="352901" algn="l"/>
              </a:tabLst>
            </a:pPr>
            <a:endParaRPr lang="ru-RU" sz="1400" spc="-4" dirty="0">
              <a:solidFill>
                <a:srgbClr val="3444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52425" algn="l"/>
                <a:tab pos="352901" algn="l"/>
              </a:tabLst>
            </a:pP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 </a:t>
            </a:r>
            <a:r>
              <a:rPr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DuPont 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описание гомогенной полимеризации ПЭ</a:t>
            </a:r>
            <a:r>
              <a:rPr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 #3,645,992 </a:t>
            </a:r>
            <a:r>
              <a:rPr sz="1400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применением ванадиевого катализатора</a:t>
            </a:r>
            <a:r>
              <a:rPr sz="1400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 smtClean="0">
              <a:solidFill>
                <a:srgbClr val="3444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52425" algn="l"/>
                <a:tab pos="352901" algn="l"/>
              </a:tabLst>
            </a:pPr>
            <a:endParaRPr lang="ru-RU" sz="1400" spc="-4" dirty="0">
              <a:solidFill>
                <a:srgbClr val="3444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52425" algn="l"/>
                <a:tab pos="352901" algn="l"/>
              </a:tabLst>
            </a:pPr>
            <a:r>
              <a:rPr lang="ru-RU" sz="1400" spc="-4" dirty="0" smtClean="0">
                <a:solidFill>
                  <a:srgbClr val="E8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Прорывные решения проф. Вальтера Каминского и его группы (активатор МАО) позволило значительно повысить эффективность катализатора</a:t>
            </a:r>
          </a:p>
          <a:p>
            <a:pPr>
              <a:tabLst>
                <a:tab pos="352425" algn="l"/>
                <a:tab pos="352901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0979">
              <a:tabLst>
                <a:tab pos="352425" algn="l"/>
                <a:tab pos="352901" algn="l"/>
              </a:tabLst>
            </a:pPr>
            <a:r>
              <a:rPr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 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ExxonMobil </a:t>
            </a:r>
            <a:r>
              <a:rPr lang="ru-RU" sz="1400" spc="-4" dirty="0" err="1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коммерциализовали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ПЭ с применением катализатора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заданной геометрией </a:t>
            </a:r>
            <a:r>
              <a:rPr lang="en-US"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(Constrained </a:t>
            </a:r>
            <a:r>
              <a:rPr lang="en-US" sz="1400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 </a:t>
            </a:r>
            <a:r>
              <a:rPr lang="en-US"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основе моно- и </a:t>
            </a:r>
            <a:r>
              <a:rPr lang="ru-RU"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дициклопентадиениловых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комплексов</a:t>
            </a:r>
            <a:endParaRPr lang="ru-RU" sz="1400" dirty="0">
              <a:solidFill>
                <a:srgbClr val="3444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0979">
              <a:tabLst>
                <a:tab pos="352425" algn="l"/>
                <a:tab pos="352901" algn="l"/>
              </a:tabLst>
            </a:pPr>
            <a:endParaRPr lang="ru-RU" sz="1400" dirty="0" smtClean="0">
              <a:solidFill>
                <a:srgbClr val="3444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0979">
              <a:tabLst>
                <a:tab pos="352425" algn="l"/>
                <a:tab pos="352901" algn="l"/>
              </a:tabLst>
            </a:pPr>
            <a:r>
              <a:rPr lang="ru-RU" sz="1400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оявление </a:t>
            </a:r>
            <a:r>
              <a:rPr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Polyolefins</a:t>
            </a:r>
            <a:r>
              <a:rPr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Plastomers (POP) 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Polyolefins</a:t>
            </a:r>
            <a:r>
              <a:rPr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Elastomers</a:t>
            </a:r>
            <a:r>
              <a:rPr sz="1400" spc="38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(POE</a:t>
            </a:r>
            <a:r>
              <a:rPr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0979">
              <a:tabLst>
                <a:tab pos="352425" algn="l"/>
                <a:tab pos="352901" algn="l"/>
              </a:tabLst>
            </a:pPr>
            <a:r>
              <a:rPr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</a:t>
            </a:r>
            <a:r>
              <a:rPr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ExxonMobil 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Chevron-Phillips </a:t>
            </a:r>
            <a:r>
              <a:rPr lang="ru-RU"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коммерциализовали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mLLDPE</a:t>
            </a:r>
            <a:r>
              <a:rPr lang="en-US" sz="1400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single-site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металлоценовых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пост-</a:t>
            </a:r>
            <a:r>
              <a:rPr lang="ru-RU"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металлоценовых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катализаторах</a:t>
            </a:r>
            <a:endParaRPr lang="ru-RU" sz="1400" spc="-4" dirty="0">
              <a:solidFill>
                <a:srgbClr val="3444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0979">
              <a:tabLst>
                <a:tab pos="352425" algn="l"/>
                <a:tab pos="352901" algn="l"/>
              </a:tabLst>
            </a:pPr>
            <a:endParaRPr lang="ru-RU" sz="1400" spc="-4" dirty="0" smtClean="0">
              <a:solidFill>
                <a:srgbClr val="3444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10979">
              <a:tabLst>
                <a:tab pos="352425" algn="l"/>
                <a:tab pos="352901" algn="l"/>
              </a:tabLst>
            </a:pP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Постоянный прогресс в развитии </a:t>
            </a:r>
            <a:r>
              <a:rPr lang="en-US" sz="1400" spc="-4" dirty="0" err="1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</a:t>
            </a:r>
            <a:r>
              <a:rPr lang="en-US"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ExxonMobil, LG </a:t>
            </a:r>
            <a:r>
              <a:rPr lang="en-US"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Qenos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Daelim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выводят на рынок 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BOCD</a:t>
            </a:r>
            <a:r>
              <a:rPr lang="ru-RU" sz="1400" spc="-4" dirty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полиядерные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4" dirty="0" err="1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spc="-4" dirty="0" smtClean="0">
                <a:solidFill>
                  <a:srgbClr val="3444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-е поколение)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58775" y="1023937"/>
            <a:ext cx="1142811" cy="392409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776" y="1016486"/>
            <a:ext cx="11652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1957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774" y="1539049"/>
            <a:ext cx="114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9" algn="ctr">
              <a:spcBef>
                <a:spcPts val="75"/>
              </a:spcBef>
              <a:tabLst>
                <a:tab pos="352425" algn="l"/>
                <a:tab pos="352901" algn="l"/>
              </a:tabLst>
            </a:pPr>
            <a:r>
              <a:rPr lang="ru-RU" sz="1800" b="1" dirty="0">
                <a:solidFill>
                  <a:schemeClr val="bg1"/>
                </a:solidFill>
              </a:rPr>
              <a:t>1972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4" y="2176395"/>
            <a:ext cx="114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9" algn="ctr">
              <a:spcBef>
                <a:spcPts val="75"/>
              </a:spcBef>
              <a:tabLst>
                <a:tab pos="352425" algn="l"/>
                <a:tab pos="352901" algn="l"/>
              </a:tabLst>
            </a:pPr>
            <a:r>
              <a:rPr lang="ru-RU" sz="1800" b="1" dirty="0" smtClean="0">
                <a:solidFill>
                  <a:schemeClr val="bg1"/>
                </a:solidFill>
              </a:rPr>
              <a:t>1980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775" y="2745226"/>
            <a:ext cx="1142810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9" algn="ctr">
              <a:spcBef>
                <a:spcPts val="75"/>
              </a:spcBef>
              <a:tabLst>
                <a:tab pos="352425" algn="l"/>
                <a:tab pos="352901" algn="l"/>
              </a:tabLst>
            </a:pPr>
            <a:r>
              <a:rPr lang="ru-RU" sz="1800" b="1" dirty="0" smtClean="0">
                <a:solidFill>
                  <a:schemeClr val="bg1"/>
                </a:solidFill>
              </a:rPr>
              <a:t>1991 -</a:t>
            </a:r>
          </a:p>
          <a:p>
            <a:pPr marL="9049" algn="ctr">
              <a:spcBef>
                <a:spcPts val="75"/>
              </a:spcBef>
              <a:tabLst>
                <a:tab pos="352425" algn="l"/>
                <a:tab pos="352901" algn="l"/>
              </a:tabLst>
            </a:pPr>
            <a:r>
              <a:rPr lang="ru-RU" sz="1800" b="1" dirty="0" smtClean="0">
                <a:solidFill>
                  <a:schemeClr val="bg1"/>
                </a:solidFill>
              </a:rPr>
              <a:t>1993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775" y="3735672"/>
            <a:ext cx="1142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9" algn="ctr">
              <a:spcBef>
                <a:spcPts val="75"/>
              </a:spcBef>
              <a:tabLst>
                <a:tab pos="352425" algn="l"/>
                <a:tab pos="352901" algn="l"/>
              </a:tabLst>
            </a:pPr>
            <a:r>
              <a:rPr lang="ru-RU" sz="1800" b="1" dirty="0" smtClean="0">
                <a:solidFill>
                  <a:schemeClr val="bg1"/>
                </a:solidFill>
              </a:rPr>
              <a:t>1990е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775" y="4354015"/>
            <a:ext cx="112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9" algn="ctr">
              <a:spcBef>
                <a:spcPts val="75"/>
              </a:spcBef>
              <a:tabLst>
                <a:tab pos="352425" algn="l"/>
                <a:tab pos="352901" algn="l"/>
              </a:tabLst>
            </a:pPr>
            <a:r>
              <a:rPr lang="ru-RU" sz="1800" b="1" dirty="0" smtClean="0">
                <a:solidFill>
                  <a:schemeClr val="bg1"/>
                </a:solidFill>
              </a:rPr>
              <a:t>2000е-н.в.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 </a:t>
            </a:r>
            <a:r>
              <a:rPr lang="ru-RU" dirty="0" err="1" smtClean="0"/>
              <a:t>металлоценовых</a:t>
            </a:r>
            <a:r>
              <a:rPr lang="ru-RU" dirty="0" smtClean="0"/>
              <a:t> </a:t>
            </a:r>
            <a:r>
              <a:rPr lang="ru-RU" dirty="0"/>
              <a:t>марок линейного полиэтилена</a:t>
            </a:r>
            <a:r>
              <a:rPr lang="ru-RU" b="0" dirty="0">
                <a:solidFill>
                  <a:srgbClr val="003D4C"/>
                </a:solidFill>
              </a:rPr>
              <a:t/>
            </a:r>
            <a:br>
              <a:rPr lang="ru-RU" b="0" dirty="0">
                <a:solidFill>
                  <a:srgbClr val="003D4C"/>
                </a:solidFill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6" name="object 3"/>
          <p:cNvSpPr txBox="1"/>
          <p:nvPr/>
        </p:nvSpPr>
        <p:spPr>
          <a:xfrm>
            <a:off x="109977" y="783488"/>
            <a:ext cx="4462024" cy="41928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95300" indent="-457834">
              <a:lnSpc>
                <a:spcPct val="100000"/>
              </a:lnSpc>
              <a:spcBef>
                <a:spcPts val="1300"/>
              </a:spcBef>
              <a:buFont typeface="Wingdings"/>
              <a:buChar char=""/>
              <a:tabLst>
                <a:tab pos="495300" algn="l"/>
                <a:tab pos="495934" algn="l"/>
              </a:tabLst>
            </a:pPr>
            <a:r>
              <a:rPr lang="en-US" sz="1400" b="1" dirty="0" smtClean="0">
                <a:solidFill>
                  <a:srgbClr val="344446"/>
                </a:solidFill>
                <a:latin typeface="Carlito"/>
                <a:cs typeface="Carlito"/>
              </a:rPr>
              <a:t>VERSATILITY</a:t>
            </a:r>
            <a:endParaRPr lang="ru-RU" sz="1400" b="1" dirty="0" smtClean="0">
              <a:solidFill>
                <a:srgbClr val="344446"/>
              </a:solidFill>
              <a:latin typeface="Carlito"/>
              <a:cs typeface="Carlito"/>
            </a:endParaRPr>
          </a:p>
          <a:p>
            <a:pPr marL="495300" indent="-457834">
              <a:lnSpc>
                <a:spcPct val="100000"/>
              </a:lnSpc>
              <a:spcBef>
                <a:spcPts val="1300"/>
              </a:spcBef>
              <a:buFont typeface="Wingdings"/>
              <a:buChar char=""/>
              <a:tabLst>
                <a:tab pos="495300" algn="l"/>
                <a:tab pos="495934" algn="l"/>
              </a:tabLst>
            </a:pP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Low </a:t>
            </a:r>
            <a:r>
              <a:rPr lang="en-US" sz="1400" spc="10" dirty="0" smtClean="0">
                <a:solidFill>
                  <a:srgbClr val="344446"/>
                </a:solidFill>
                <a:latin typeface="Carlito"/>
                <a:cs typeface="Carlito"/>
              </a:rPr>
              <a:t>T</a:t>
            </a:r>
            <a:r>
              <a:rPr lang="en-US" sz="1400" spc="15" baseline="-20634" dirty="0" smtClean="0">
                <a:solidFill>
                  <a:srgbClr val="344446"/>
                </a:solidFill>
                <a:latin typeface="Carlito"/>
                <a:cs typeface="Carlito"/>
              </a:rPr>
              <a:t>m 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&amp; hexane 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extractable 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- </a:t>
            </a:r>
            <a:r>
              <a:rPr lang="ru-RU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для применения в пищевой </a:t>
            </a:r>
            <a:r>
              <a:rPr lang="ru-RU" sz="1400" spc="5" dirty="0">
                <a:solidFill>
                  <a:srgbClr val="344446"/>
                </a:solidFill>
                <a:latin typeface="Carlito"/>
                <a:cs typeface="Carlito"/>
              </a:rPr>
              <a:t>упаковке</a:t>
            </a:r>
            <a:r>
              <a:rPr lang="en-US" sz="1400" spc="5" dirty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lang="ru-RU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и </a:t>
            </a:r>
            <a:r>
              <a:rPr lang="ru-RU" sz="1400" spc="5" dirty="0">
                <a:solidFill>
                  <a:srgbClr val="344446"/>
                </a:solidFill>
                <a:latin typeface="Carlito"/>
                <a:cs typeface="Carlito"/>
              </a:rPr>
              <a:t>медицине</a:t>
            </a:r>
            <a:endParaRPr lang="en-US" sz="1400" spc="5" dirty="0">
              <a:solidFill>
                <a:srgbClr val="344446"/>
              </a:solidFill>
              <a:latin typeface="Carlito"/>
              <a:cs typeface="Carlito"/>
            </a:endParaRPr>
          </a:p>
          <a:p>
            <a:pPr marL="495300" indent="-457834">
              <a:lnSpc>
                <a:spcPct val="100000"/>
              </a:lnSpc>
              <a:spcBef>
                <a:spcPts val="1305"/>
              </a:spcBef>
              <a:buFont typeface="Wingdings"/>
              <a:buChar char=""/>
              <a:tabLst>
                <a:tab pos="495300" algn="l"/>
                <a:tab pos="495934" algn="l"/>
              </a:tabLst>
            </a:pPr>
            <a:r>
              <a:rPr lang="ru-RU" sz="1400" dirty="0" smtClean="0">
                <a:solidFill>
                  <a:srgbClr val="344446"/>
                </a:solidFill>
                <a:latin typeface="Carlito"/>
                <a:cs typeface="Carlito"/>
              </a:rPr>
              <a:t>Высокий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hot-tack 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vs. 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EVA</a:t>
            </a:r>
            <a:r>
              <a:rPr lang="en-US" sz="1400" spc="-20" dirty="0" smtClean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(Sealant)</a:t>
            </a:r>
            <a:endParaRPr lang="en-US" sz="1400" dirty="0" smtClean="0">
              <a:latin typeface="Carlito"/>
              <a:cs typeface="Carlito"/>
            </a:endParaRPr>
          </a:p>
          <a:p>
            <a:pPr marL="495300" indent="-457834">
              <a:lnSpc>
                <a:spcPct val="100000"/>
              </a:lnSpc>
              <a:spcBef>
                <a:spcPts val="1300"/>
              </a:spcBef>
              <a:buFont typeface="Wingdings"/>
              <a:buChar char=""/>
              <a:tabLst>
                <a:tab pos="495300" algn="l"/>
                <a:tab pos="495934" algn="l"/>
              </a:tabLst>
            </a:pPr>
            <a:r>
              <a:rPr lang="ru-RU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Увеличение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thermal/UV stability 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vs.</a:t>
            </a:r>
            <a:r>
              <a:rPr lang="en-US" sz="1400" spc="-20" dirty="0" smtClean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EVA</a:t>
            </a:r>
            <a:endParaRPr lang="en-US" sz="1400" dirty="0" smtClean="0">
              <a:latin typeface="Carlito"/>
              <a:cs typeface="Carlito"/>
            </a:endParaRPr>
          </a:p>
          <a:p>
            <a:pPr marL="495300" indent="-457834">
              <a:lnSpc>
                <a:spcPct val="100000"/>
              </a:lnSpc>
              <a:spcBef>
                <a:spcPts val="1310"/>
              </a:spcBef>
              <a:buFont typeface="Wingdings"/>
              <a:buChar char=""/>
              <a:tabLst>
                <a:tab pos="495300" algn="l"/>
                <a:tab pos="495934" algn="l"/>
              </a:tabLst>
            </a:pPr>
            <a:r>
              <a:rPr lang="ru-RU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Возможность производства этиленовых сополимеров с использованием типовых технологий 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(C</a:t>
            </a:r>
            <a:r>
              <a:rPr lang="en-US" sz="1400" baseline="-20634" dirty="0" smtClean="0">
                <a:solidFill>
                  <a:srgbClr val="344446"/>
                </a:solidFill>
                <a:latin typeface="Carlito"/>
                <a:cs typeface="Carlito"/>
              </a:rPr>
              <a:t>4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-C</a:t>
            </a:r>
            <a:r>
              <a:rPr lang="en-US" sz="1400" baseline="-20634" dirty="0" smtClean="0">
                <a:solidFill>
                  <a:srgbClr val="344446"/>
                </a:solidFill>
                <a:latin typeface="Carlito"/>
                <a:cs typeface="Carlito"/>
              </a:rPr>
              <a:t>8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) </a:t>
            </a:r>
            <a:r>
              <a:rPr lang="ru-RU" sz="1400" dirty="0" smtClean="0">
                <a:solidFill>
                  <a:srgbClr val="344446"/>
                </a:solidFill>
                <a:latin typeface="Carlito"/>
                <a:cs typeface="Carlito"/>
              </a:rPr>
              <a:t>ниже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0.885</a:t>
            </a:r>
            <a:r>
              <a:rPr lang="en-US" sz="1400" spc="15" dirty="0" smtClean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g/cc</a:t>
            </a:r>
            <a:endParaRPr lang="en-US" sz="1400" dirty="0" smtClean="0">
              <a:latin typeface="Carlito"/>
              <a:cs typeface="Carlito"/>
            </a:endParaRPr>
          </a:p>
          <a:p>
            <a:pPr marL="495300" indent="-457834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495300" algn="l"/>
                <a:tab pos="495934" algn="l"/>
              </a:tabLst>
            </a:pPr>
            <a:r>
              <a:rPr lang="ru-RU" sz="1400" dirty="0" smtClean="0">
                <a:solidFill>
                  <a:srgbClr val="344446"/>
                </a:solidFill>
                <a:latin typeface="Carlito"/>
                <a:cs typeface="Carlito"/>
              </a:rPr>
              <a:t>Возможность выпуска в легко дозируемой форме в сравнении с 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EPDM</a:t>
            </a:r>
            <a:endParaRPr lang="en-US" sz="1400" dirty="0" smtClean="0">
              <a:latin typeface="Carlito"/>
              <a:cs typeface="Carlito"/>
            </a:endParaRPr>
          </a:p>
          <a:p>
            <a:pPr marL="495300" indent="-457834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495300" algn="l"/>
                <a:tab pos="495934" algn="l"/>
              </a:tabLst>
            </a:pPr>
            <a:r>
              <a:rPr lang="ru-RU" sz="1400" dirty="0" smtClean="0">
                <a:solidFill>
                  <a:srgbClr val="344446"/>
                </a:solidFill>
                <a:latin typeface="Carlito"/>
                <a:cs typeface="Carlito"/>
              </a:rPr>
              <a:t>Превосходная стойкость к удару и проколу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vs. Z-N</a:t>
            </a:r>
            <a:r>
              <a:rPr lang="en-US" sz="1400" spc="-75" dirty="0" smtClean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lang="en-US" sz="1400" dirty="0" smtClean="0">
                <a:solidFill>
                  <a:srgbClr val="344446"/>
                </a:solidFill>
                <a:latin typeface="Carlito"/>
                <a:cs typeface="Carlito"/>
              </a:rPr>
              <a:t>LLDPE</a:t>
            </a:r>
            <a:endParaRPr lang="en-US" sz="1400" dirty="0" smtClean="0">
              <a:latin typeface="Carlito"/>
              <a:cs typeface="Carlito"/>
            </a:endParaRPr>
          </a:p>
          <a:p>
            <a:pPr marL="495300" indent="-457834">
              <a:lnSpc>
                <a:spcPct val="100000"/>
              </a:lnSpc>
              <a:spcBef>
                <a:spcPts val="1310"/>
              </a:spcBef>
              <a:buFont typeface="Wingdings"/>
              <a:buChar char=""/>
              <a:tabLst>
                <a:tab pos="495300" algn="l"/>
                <a:tab pos="495934" algn="l"/>
              </a:tabLst>
            </a:pPr>
            <a:r>
              <a:rPr lang="ru-RU" sz="1400" dirty="0" smtClean="0">
                <a:solidFill>
                  <a:srgbClr val="344446"/>
                </a:solidFill>
                <a:latin typeface="Carlito"/>
                <a:cs typeface="Carlito"/>
              </a:rPr>
              <a:t>Превосходные оптические </a:t>
            </a:r>
            <a:r>
              <a:rPr lang="ru-RU" sz="1400" dirty="0" err="1" smtClean="0">
                <a:solidFill>
                  <a:srgbClr val="344446"/>
                </a:solidFill>
                <a:latin typeface="Carlito"/>
                <a:cs typeface="Carlito"/>
              </a:rPr>
              <a:t>хар-ки</a:t>
            </a:r>
            <a:r>
              <a:rPr lang="ru-RU" sz="1400" dirty="0" smtClean="0">
                <a:solidFill>
                  <a:srgbClr val="344446"/>
                </a:solidFill>
                <a:latin typeface="Carlito"/>
                <a:cs typeface="Carlito"/>
              </a:rPr>
              <a:t> 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vs</a:t>
            </a:r>
            <a:r>
              <a:rPr lang="en-US" sz="1400" spc="5" dirty="0" smtClean="0">
                <a:solidFill>
                  <a:srgbClr val="344446"/>
                </a:solidFill>
                <a:latin typeface="Carlito"/>
                <a:cs typeface="Carlito"/>
              </a:rPr>
              <a:t>. </a:t>
            </a:r>
            <a:r>
              <a:rPr lang="en-US" sz="1400" spc="10" dirty="0" smtClean="0">
                <a:solidFill>
                  <a:srgbClr val="344446"/>
                </a:solidFill>
                <a:latin typeface="Carlito"/>
                <a:cs typeface="Carlito"/>
              </a:rPr>
              <a:t>Z-N</a:t>
            </a:r>
            <a:r>
              <a:rPr lang="en-US" sz="1400" spc="-5" dirty="0" smtClean="0">
                <a:solidFill>
                  <a:srgbClr val="344446"/>
                </a:solidFill>
                <a:latin typeface="Carlito"/>
                <a:cs typeface="Carlito"/>
              </a:rPr>
              <a:t> LLDPE</a:t>
            </a:r>
            <a:endParaRPr lang="en-US" sz="1400" dirty="0">
              <a:latin typeface="Carlito"/>
              <a:cs typeface="Carlit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588" y="1183267"/>
            <a:ext cx="2841481" cy="1155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692" y="2501250"/>
            <a:ext cx="2933275" cy="19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4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88" y="112208"/>
            <a:ext cx="8426451" cy="426625"/>
          </a:xfrm>
        </p:spPr>
        <p:txBody>
          <a:bodyPr/>
          <a:lstStyle/>
          <a:p>
            <a:r>
              <a:rPr lang="ru-RU" dirty="0"/>
              <a:t>Рынок </a:t>
            </a:r>
            <a:r>
              <a:rPr lang="ru-RU" dirty="0" err="1"/>
              <a:t>металлоценовых</a:t>
            </a:r>
            <a:r>
              <a:rPr lang="ru-RU" dirty="0"/>
              <a:t> марок линейного полиэтилена</a:t>
            </a:r>
            <a:r>
              <a:rPr lang="ru-RU" b="0" dirty="0">
                <a:solidFill>
                  <a:srgbClr val="003D4C"/>
                </a:solidFill>
              </a:rPr>
              <a:t/>
            </a:r>
            <a:br>
              <a:rPr lang="ru-RU" b="0" dirty="0">
                <a:solidFill>
                  <a:srgbClr val="003D4C"/>
                </a:solidFill>
              </a:rPr>
            </a:br>
            <a:endParaRPr lang="ru-RU" dirty="0"/>
          </a:p>
        </p:txBody>
      </p:sp>
      <p:sp>
        <p:nvSpPr>
          <p:cNvPr id="30" name="object 12"/>
          <p:cNvSpPr/>
          <p:nvPr/>
        </p:nvSpPr>
        <p:spPr>
          <a:xfrm>
            <a:off x="231774" y="585844"/>
            <a:ext cx="4187826" cy="1894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31" name="object 13"/>
          <p:cNvSpPr txBox="1">
            <a:spLocks/>
          </p:cNvSpPr>
          <p:nvPr/>
        </p:nvSpPr>
        <p:spPr>
          <a:xfrm>
            <a:off x="432335" y="1007175"/>
            <a:ext cx="3225266" cy="1223251"/>
          </a:xfrm>
          <a:prstGeom prst="rect">
            <a:avLst/>
          </a:prstGeom>
          <a:solidFill>
            <a:srgbClr val="008C95">
              <a:alpha val="76000"/>
            </a:srgbClr>
          </a:solidFill>
        </p:spPr>
        <p:txBody>
          <a:bodyPr vert="horz" wrap="square" lIns="0" tIns="10001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400" b="1" i="0">
                <a:solidFill>
                  <a:srgbClr val="344446"/>
                </a:solidFill>
                <a:latin typeface="Carlito"/>
                <a:ea typeface="+mj-ea"/>
                <a:cs typeface="Carlito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9525" marR="349091" algn="just" defTabSz="914400">
              <a:spcBef>
                <a:spcPts val="79"/>
              </a:spcBef>
            </a:pPr>
            <a:r>
              <a:rPr lang="ru-RU" sz="1600" kern="0" dirty="0" smtClean="0">
                <a:solidFill>
                  <a:srgbClr val="FFFFFF"/>
                </a:solidFill>
              </a:rPr>
              <a:t>Я сейчас скажу тебе одно слово… </a:t>
            </a:r>
          </a:p>
          <a:p>
            <a:pPr marL="9525" marR="349091" algn="just" defTabSz="914400">
              <a:spcBef>
                <a:spcPts val="79"/>
              </a:spcBef>
            </a:pPr>
            <a:r>
              <a:rPr lang="ru-RU" sz="1600" kern="0" dirty="0" smtClean="0">
                <a:solidFill>
                  <a:srgbClr val="FFFFFF"/>
                </a:solidFill>
              </a:rPr>
              <a:t>Одно только слово…</a:t>
            </a:r>
            <a:endParaRPr lang="en-US" sz="1600" kern="0" spc="-11" dirty="0" smtClean="0">
              <a:solidFill>
                <a:srgbClr val="FFFFFF"/>
              </a:solidFill>
            </a:endParaRPr>
          </a:p>
          <a:p>
            <a:pPr marL="9525" defTabSz="914400">
              <a:lnSpc>
                <a:spcPts val="3559"/>
              </a:lnSpc>
            </a:pPr>
            <a:r>
              <a:rPr lang="en-US" sz="2000" kern="0" spc="-4" dirty="0" smtClean="0">
                <a:solidFill>
                  <a:srgbClr val="FFFFFF"/>
                </a:solidFill>
              </a:rPr>
              <a:t>-</a:t>
            </a:r>
            <a:r>
              <a:rPr lang="en-US" sz="2000" kern="0" spc="-64" dirty="0" smtClean="0">
                <a:solidFill>
                  <a:srgbClr val="FFFFFF"/>
                </a:solidFill>
              </a:rPr>
              <a:t> </a:t>
            </a:r>
            <a:r>
              <a:rPr lang="en-US" sz="2000" kern="0" spc="-8" dirty="0" smtClean="0">
                <a:solidFill>
                  <a:srgbClr val="E04E39"/>
                </a:solidFill>
              </a:rPr>
              <a:t>“</a:t>
            </a:r>
            <a:r>
              <a:rPr lang="ru-RU" sz="2000" kern="0" spc="-8" dirty="0" err="1" smtClean="0">
                <a:solidFill>
                  <a:srgbClr val="E04E39"/>
                </a:solidFill>
              </a:rPr>
              <a:t>Металлоцен</a:t>
            </a:r>
            <a:r>
              <a:rPr lang="en-US" sz="2000" kern="0" spc="-8" dirty="0" smtClean="0">
                <a:solidFill>
                  <a:srgbClr val="E04E39"/>
                </a:solidFill>
              </a:rPr>
              <a:t>”</a:t>
            </a:r>
            <a:endParaRPr lang="en-US" sz="2000" kern="0" dirty="0">
              <a:solidFill>
                <a:srgbClr val="E04E3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008" y="618971"/>
            <a:ext cx="2249047" cy="1626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549" y="2642290"/>
            <a:ext cx="3943077" cy="2221892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122928" y="2642290"/>
            <a:ext cx="4658621" cy="23948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2425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050" dirty="0" smtClean="0">
                <a:solidFill>
                  <a:srgbClr val="003D4C"/>
                </a:solidFill>
              </a:rPr>
              <a:t>Среднегодовой рост рынка </a:t>
            </a:r>
            <a:r>
              <a:rPr lang="en-US" sz="1050" dirty="0" smtClean="0">
                <a:solidFill>
                  <a:srgbClr val="003D4C"/>
                </a:solidFill>
              </a:rPr>
              <a:t>&gt; 7% </a:t>
            </a:r>
            <a:r>
              <a:rPr lang="en-US" sz="1050" dirty="0">
                <a:solidFill>
                  <a:srgbClr val="003D4C"/>
                </a:solidFill>
              </a:rPr>
              <a:t>CAGR </a:t>
            </a:r>
            <a:r>
              <a:rPr lang="en-US" sz="1050" dirty="0" smtClean="0">
                <a:solidFill>
                  <a:srgbClr val="003D4C"/>
                </a:solidFill>
              </a:rPr>
              <a:t>from </a:t>
            </a:r>
            <a:r>
              <a:rPr lang="en-US" sz="1050" dirty="0">
                <a:solidFill>
                  <a:srgbClr val="003D4C"/>
                </a:solidFill>
              </a:rPr>
              <a:t>2022 to 2029. </a:t>
            </a:r>
            <a:r>
              <a:rPr lang="ru-RU" sz="1050" dirty="0" smtClean="0">
                <a:solidFill>
                  <a:srgbClr val="003D4C"/>
                </a:solidFill>
              </a:rPr>
              <a:t>Потребность рынка оценивается в </a:t>
            </a:r>
            <a:r>
              <a:rPr lang="en-US" sz="1050" dirty="0" smtClean="0">
                <a:solidFill>
                  <a:srgbClr val="003D4C"/>
                </a:solidFill>
              </a:rPr>
              <a:t>~ 7000 </a:t>
            </a:r>
            <a:r>
              <a:rPr lang="en-US" sz="1050" dirty="0" err="1" smtClean="0">
                <a:solidFill>
                  <a:srgbClr val="003D4C"/>
                </a:solidFill>
              </a:rPr>
              <a:t>ktpa</a:t>
            </a:r>
            <a:r>
              <a:rPr lang="en-US" sz="1050" dirty="0" smtClean="0">
                <a:solidFill>
                  <a:srgbClr val="003D4C"/>
                </a:solidFill>
              </a:rPr>
              <a:t> (2020) </a:t>
            </a:r>
            <a:r>
              <a:rPr lang="ru-RU" sz="1050" dirty="0">
                <a:solidFill>
                  <a:srgbClr val="003D4C"/>
                </a:solidFill>
              </a:rPr>
              <a:t>и </a:t>
            </a:r>
            <a:r>
              <a:rPr lang="ru-RU" sz="1050" dirty="0" smtClean="0">
                <a:solidFill>
                  <a:srgbClr val="003D4C"/>
                </a:solidFill>
              </a:rPr>
              <a:t>~</a:t>
            </a:r>
            <a:r>
              <a:rPr lang="en-US" sz="1050" dirty="0" smtClean="0">
                <a:solidFill>
                  <a:srgbClr val="003D4C"/>
                </a:solidFill>
              </a:rPr>
              <a:t> 12000 </a:t>
            </a:r>
            <a:r>
              <a:rPr lang="en-US" sz="1050" dirty="0" err="1">
                <a:solidFill>
                  <a:srgbClr val="003D4C"/>
                </a:solidFill>
              </a:rPr>
              <a:t>ktpa</a:t>
            </a:r>
            <a:r>
              <a:rPr lang="en-US" sz="1050" dirty="0">
                <a:solidFill>
                  <a:srgbClr val="003D4C"/>
                </a:solidFill>
              </a:rPr>
              <a:t> (</a:t>
            </a:r>
            <a:r>
              <a:rPr lang="en-US" sz="1050" dirty="0" smtClean="0">
                <a:solidFill>
                  <a:srgbClr val="003D4C"/>
                </a:solidFill>
              </a:rPr>
              <a:t>2030)</a:t>
            </a:r>
            <a:endParaRPr lang="en-US" sz="1050" dirty="0">
              <a:solidFill>
                <a:srgbClr val="003D4C"/>
              </a:solidFill>
            </a:endParaRPr>
          </a:p>
          <a:p>
            <a:pPr marL="352425" marR="210979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050" dirty="0">
                <a:solidFill>
                  <a:srgbClr val="003D4C"/>
                </a:solidFill>
              </a:rPr>
              <a:t>Лидер </a:t>
            </a:r>
            <a:r>
              <a:rPr lang="ru-RU" sz="1050" dirty="0" smtClean="0">
                <a:solidFill>
                  <a:srgbClr val="003D4C"/>
                </a:solidFill>
              </a:rPr>
              <a:t>– АТР</a:t>
            </a:r>
            <a:r>
              <a:rPr lang="en-US" sz="1050" dirty="0" smtClean="0">
                <a:solidFill>
                  <a:srgbClr val="003D4C"/>
                </a:solidFill>
              </a:rPr>
              <a:t> (42% </a:t>
            </a:r>
            <a:r>
              <a:rPr lang="ru-RU" sz="1050" dirty="0" smtClean="0">
                <a:solidFill>
                  <a:srgbClr val="003D4C"/>
                </a:solidFill>
              </a:rPr>
              <a:t>мирового рынка). </a:t>
            </a:r>
            <a:r>
              <a:rPr lang="ru-RU" sz="1050" spc="-4" dirty="0">
                <a:solidFill>
                  <a:srgbClr val="003D4C"/>
                </a:solidFill>
                <a:cs typeface="Carlito"/>
              </a:rPr>
              <a:t>В самом АТР </a:t>
            </a:r>
            <a:r>
              <a:rPr lang="ru-RU" sz="1050" spc="-4" dirty="0" smtClean="0">
                <a:solidFill>
                  <a:srgbClr val="003D4C"/>
                </a:solidFill>
                <a:cs typeface="Carlito"/>
              </a:rPr>
              <a:t>наибольший потенциал </a:t>
            </a:r>
            <a:r>
              <a:rPr lang="ru-RU" sz="1050" spc="-4" dirty="0">
                <a:solidFill>
                  <a:srgbClr val="003D4C"/>
                </a:solidFill>
                <a:cs typeface="Carlito"/>
              </a:rPr>
              <a:t>у</a:t>
            </a:r>
            <a:r>
              <a:rPr lang="ru-RU" sz="1050" spc="-4" dirty="0" smtClean="0">
                <a:solidFill>
                  <a:srgbClr val="003D4C"/>
                </a:solidFill>
                <a:cs typeface="Carlito"/>
              </a:rPr>
              <a:t> Индии</a:t>
            </a:r>
            <a:r>
              <a:rPr lang="en-US" sz="1050" spc="-4" dirty="0" smtClean="0">
                <a:solidFill>
                  <a:srgbClr val="003D4C"/>
                </a:solidFill>
                <a:cs typeface="Carlito"/>
              </a:rPr>
              <a:t> </a:t>
            </a:r>
            <a:r>
              <a:rPr lang="ru-RU" sz="1050" spc="-4" dirty="0" smtClean="0">
                <a:solidFill>
                  <a:srgbClr val="003D4C"/>
                </a:solidFill>
                <a:cs typeface="Carlito"/>
              </a:rPr>
              <a:t>(политика правительства: увеличение прямых инвестиций с целью превращения страны в мировой производственный </a:t>
            </a:r>
            <a:r>
              <a:rPr lang="ru-RU" sz="1050" spc="-4" dirty="0" err="1" smtClean="0">
                <a:solidFill>
                  <a:srgbClr val="003D4C"/>
                </a:solidFill>
                <a:cs typeface="Carlito"/>
              </a:rPr>
              <a:t>хаб</a:t>
            </a:r>
            <a:r>
              <a:rPr lang="ru-RU" sz="1050" spc="-4" dirty="0" smtClean="0">
                <a:solidFill>
                  <a:srgbClr val="003D4C"/>
                </a:solidFill>
                <a:cs typeface="Carlito"/>
              </a:rPr>
              <a:t>)</a:t>
            </a:r>
            <a:endParaRPr lang="en-US" sz="1050" spc="-4" dirty="0">
              <a:solidFill>
                <a:srgbClr val="003D4C"/>
              </a:solidFill>
              <a:cs typeface="Carlito"/>
            </a:endParaRPr>
          </a:p>
          <a:p>
            <a:pPr marL="352425" marR="210979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050" dirty="0" smtClean="0">
                <a:solidFill>
                  <a:srgbClr val="003D4C"/>
                </a:solidFill>
              </a:rPr>
              <a:t>Постепенное замещение ПВХ</a:t>
            </a:r>
            <a:r>
              <a:rPr lang="en-US" sz="1050" dirty="0" smtClean="0">
                <a:solidFill>
                  <a:srgbClr val="003D4C"/>
                </a:solidFill>
              </a:rPr>
              <a:t>,</a:t>
            </a:r>
            <a:r>
              <a:rPr lang="ru-RU" sz="1050" dirty="0" smtClean="0">
                <a:solidFill>
                  <a:srgbClr val="003D4C"/>
                </a:solidFill>
              </a:rPr>
              <a:t> СЭВА</a:t>
            </a:r>
            <a:r>
              <a:rPr lang="en-US" sz="1050" dirty="0" smtClean="0">
                <a:solidFill>
                  <a:srgbClr val="003D4C"/>
                </a:solidFill>
              </a:rPr>
              <a:t>, EPR, TPV</a:t>
            </a:r>
            <a:r>
              <a:rPr lang="ru-RU" sz="1050" dirty="0" smtClean="0">
                <a:solidFill>
                  <a:srgbClr val="003D4C"/>
                </a:solidFill>
              </a:rPr>
              <a:t> (</a:t>
            </a:r>
            <a:r>
              <a:rPr lang="en-US" sz="1050" dirty="0" smtClean="0">
                <a:solidFill>
                  <a:srgbClr val="003D4C"/>
                </a:solidFill>
              </a:rPr>
              <a:t>POP, OBC)</a:t>
            </a:r>
            <a:r>
              <a:rPr lang="ru-RU" sz="1050" dirty="0" smtClean="0">
                <a:solidFill>
                  <a:srgbClr val="003D4C"/>
                </a:solidFill>
              </a:rPr>
              <a:t>. Отсюда </a:t>
            </a:r>
            <a:r>
              <a:rPr lang="en-US" sz="1050" spc="-4" dirty="0" smtClean="0">
                <a:solidFill>
                  <a:srgbClr val="003D4C"/>
                </a:solidFill>
              </a:rPr>
              <a:t>Sustainability </a:t>
            </a:r>
            <a:r>
              <a:rPr lang="en-US" sz="1050" spc="-4" dirty="0">
                <a:solidFill>
                  <a:srgbClr val="003D4C"/>
                </a:solidFill>
              </a:rPr>
              <a:t>– </a:t>
            </a:r>
            <a:r>
              <a:rPr lang="ru-RU" sz="1050" spc="-4" dirty="0" smtClean="0">
                <a:solidFill>
                  <a:srgbClr val="003D4C"/>
                </a:solidFill>
              </a:rPr>
              <a:t>моно-решения </a:t>
            </a:r>
            <a:r>
              <a:rPr lang="en-US" sz="1050" spc="-4" dirty="0" smtClean="0">
                <a:solidFill>
                  <a:srgbClr val="003D4C"/>
                </a:solidFill>
              </a:rPr>
              <a:t>(BOPE </a:t>
            </a:r>
            <a:r>
              <a:rPr lang="en-US" sz="1050" spc="-4" dirty="0" err="1" smtClean="0">
                <a:solidFill>
                  <a:srgbClr val="003D4C"/>
                </a:solidFill>
              </a:rPr>
              <a:t>etc</a:t>
            </a:r>
            <a:r>
              <a:rPr lang="en-US" sz="1050" spc="-4" dirty="0" smtClean="0">
                <a:solidFill>
                  <a:srgbClr val="003D4C"/>
                </a:solidFill>
              </a:rPr>
              <a:t>)</a:t>
            </a:r>
            <a:r>
              <a:rPr lang="ru-RU" sz="1050" spc="-4" dirty="0" smtClean="0">
                <a:solidFill>
                  <a:srgbClr val="003D4C"/>
                </a:solidFill>
              </a:rPr>
              <a:t>.</a:t>
            </a:r>
            <a:endParaRPr lang="ru-RU" sz="1050" dirty="0" smtClean="0">
              <a:solidFill>
                <a:srgbClr val="003D4C"/>
              </a:solidFill>
            </a:endParaRPr>
          </a:p>
          <a:p>
            <a:pPr marL="352425" marR="210979" indent="-343376">
              <a:spcBef>
                <a:spcPts val="1350"/>
              </a:spcBef>
              <a:buFont typeface="Wingdings"/>
              <a:buChar char=""/>
              <a:tabLst>
                <a:tab pos="352425" algn="l"/>
                <a:tab pos="352901" algn="l"/>
              </a:tabLst>
            </a:pPr>
            <a:r>
              <a:rPr lang="ru-RU" sz="1050" spc="-4" dirty="0">
                <a:solidFill>
                  <a:srgbClr val="003D4C"/>
                </a:solidFill>
                <a:cs typeface="Carlito"/>
              </a:rPr>
              <a:t>Дополнительная подпитка – рост применения </a:t>
            </a:r>
            <a:r>
              <a:rPr lang="en-US" sz="1050" spc="-4" dirty="0" err="1">
                <a:solidFill>
                  <a:srgbClr val="003D4C"/>
                </a:solidFill>
                <a:cs typeface="Carlito"/>
              </a:rPr>
              <a:t>mPE</a:t>
            </a:r>
            <a:r>
              <a:rPr lang="en-US" sz="1050" spc="-4" dirty="0">
                <a:solidFill>
                  <a:srgbClr val="003D4C"/>
                </a:solidFill>
                <a:cs typeface="Carlito"/>
              </a:rPr>
              <a:t> </a:t>
            </a:r>
            <a:r>
              <a:rPr lang="ru-RU" sz="1050" spc="-4" dirty="0">
                <a:solidFill>
                  <a:srgbClr val="003D4C"/>
                </a:solidFill>
                <a:cs typeface="Carlito"/>
              </a:rPr>
              <a:t>в строительстве и солнечной энергетике</a:t>
            </a:r>
            <a:r>
              <a:rPr lang="en-US" sz="1050" spc="-4" dirty="0">
                <a:solidFill>
                  <a:srgbClr val="003D4C"/>
                </a:solidFill>
                <a:cs typeface="Carlito"/>
              </a:rPr>
              <a:t>, </a:t>
            </a:r>
            <a:r>
              <a:rPr lang="ru-RU" sz="1050" spc="-4" dirty="0">
                <a:solidFill>
                  <a:srgbClr val="003D4C"/>
                </a:solidFill>
                <a:cs typeface="Carlito"/>
              </a:rPr>
              <a:t>медицине</a:t>
            </a:r>
            <a:r>
              <a:rPr lang="ru-RU" sz="1050" spc="-4" dirty="0" smtClean="0">
                <a:solidFill>
                  <a:srgbClr val="003D4C"/>
                </a:solidFill>
                <a:cs typeface="Carlito"/>
              </a:rPr>
              <a:t>.</a:t>
            </a:r>
            <a:endParaRPr sz="1050" dirty="0">
              <a:solidFill>
                <a:srgbClr val="003D4C"/>
              </a:solidFill>
              <a:latin typeface="Carlito"/>
              <a:cs typeface="Carlit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463" y="538833"/>
            <a:ext cx="2230437" cy="19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cfmF._UxImoyj2lLoEN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cfP9nsNimhhPHp5Ar72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GwuBmBcDyW_LOrzz2bw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g06EiQqvo6ICIhCg5IL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gvKmcTRgpuSvgn4Ro.Z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Dxlb9vZ12MAZJPi8Yy6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magvWuMZn3huuoNHrgt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1mMaPxQnOtOz3l8.psG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IqZS7tB4Z6UuOYnaDiQ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ki2U4W2uqEPHOckxQz3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GjrpF4FM5sGqIxaw90b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osWNwUUMxF1m0ONopYt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lnOs.84AMjJlmDgIuaK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X8nj35u1DhdyF4.H4ug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jS2Lk8V4nKu1TEJ3ka1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EKQWKT8zZ_VF6pJuS2n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3gfulUori5OMnT_1qNM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Van667tnNpQSPcjn58N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f9lM2J4RVUDO40gfr6G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NseYnAm31tbHnJSRyea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1r2S.17enMLyMCk_iKs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jfF.VR8DtbaIk9Z8fYW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cTondfmHP9yITOVZyaT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5B72517F-AA38-47A4-932C-FA668E096836}" vid="{07E21B4A-3649-473F-ADBF-387E80862A45}"/>
    </a:ext>
  </a:extLst>
</a:theme>
</file>

<file path=ppt/theme/theme10.xml><?xml version="1.0" encoding="utf-8"?>
<a:theme xmlns:a="http://schemas.openxmlformats.org/drawingml/2006/main" name="1_Базов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809696EB-28A3-4D7D-94D1-BE943D5711BE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ложки разделов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37B83130-DE68-4CA1-95EB-2442DD47DB32}"/>
    </a:ext>
  </a:extLst>
</a:theme>
</file>

<file path=ppt/theme/theme3.xml><?xml version="1.0" encoding="utf-8"?>
<a:theme xmlns:a="http://schemas.openxmlformats.org/drawingml/2006/main" name="Коллажи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31148018-2C53-40A7-BFBE-D7ECC5407A4A}"/>
    </a:ext>
  </a:extLst>
</a:theme>
</file>

<file path=ppt/theme/theme4.xml><?xml version="1.0" encoding="utf-8"?>
<a:theme xmlns:a="http://schemas.openxmlformats.org/drawingml/2006/main" name="Базовые слайд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F845C98A-4E43-4E5E-BFF6-99D3EF316209}"/>
    </a:ext>
  </a:extLst>
</a:theme>
</file>

<file path=ppt/theme/theme5.xml><?xml version="1.0" encoding="utf-8"?>
<a:theme xmlns:a="http://schemas.openxmlformats.org/drawingml/2006/main" name="Финальные слайд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2455C501-D363-4A65-A072-FBA95366F13F}"/>
    </a:ext>
  </a:extLst>
</a:theme>
</file>

<file path=ppt/theme/theme6.xml><?xml version="1.0" encoding="utf-8"?>
<a:theme xmlns:a="http://schemas.openxmlformats.org/drawingml/2006/main" name="Буллит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15C9956A-3952-4E3C-8C19-320BBFA043C4}"/>
    </a:ext>
  </a:extLst>
</a:theme>
</file>

<file path=ppt/theme/theme7.xml><?xml version="1.0" encoding="utf-8"?>
<a:theme xmlns:a="http://schemas.openxmlformats.org/drawingml/2006/main" name="Титу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969F2818-97DD-4E5D-BF92-0B9B74B5FBA7}"/>
    </a:ext>
  </a:extLst>
</a:theme>
</file>

<file path=ppt/theme/theme8.xml><?xml version="1.0" encoding="utf-8"?>
<a:theme xmlns:a="http://schemas.openxmlformats.org/drawingml/2006/main" name="1_Фина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C32F962B-1929-4094-A103-3921CB42D5F1}"/>
    </a:ext>
  </a:extLst>
</a:theme>
</file>

<file path=ppt/theme/theme9.xml><?xml version="1.0" encoding="utf-8"?>
<a:theme xmlns:a="http://schemas.openxmlformats.org/drawingml/2006/main" name="1_Буллит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625C6F9B-E32B-4873-B0F8-6EA889E377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1151</TotalTime>
  <Words>1509</Words>
  <Application>Microsoft Office PowerPoint</Application>
  <PresentationFormat>Экран (16:9)</PresentationFormat>
  <Paragraphs>343</Paragraphs>
  <Slides>27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5" baseType="lpstr">
      <vt:lpstr>Arial</vt:lpstr>
      <vt:lpstr>Calibri</vt:lpstr>
      <vt:lpstr>Carlito</vt:lpstr>
      <vt:lpstr>Roboto</vt:lpstr>
      <vt:lpstr>Times New Roman</vt:lpstr>
      <vt:lpstr>Trebuchet MS</vt:lpstr>
      <vt:lpstr>Wingdings</vt:lpstr>
      <vt:lpstr>Default Theme</vt:lpstr>
      <vt:lpstr>Обложки разделов</vt:lpstr>
      <vt:lpstr>Коллажи</vt:lpstr>
      <vt:lpstr>Базовые слайды</vt:lpstr>
      <vt:lpstr>Финальные слайды</vt:lpstr>
      <vt:lpstr>Буллиты</vt:lpstr>
      <vt:lpstr>Титульные слайды</vt:lpstr>
      <vt:lpstr>1_Финальные слайды</vt:lpstr>
      <vt:lpstr>1_Буллиты</vt:lpstr>
      <vt:lpstr>1_Базовые слайды</vt:lpstr>
      <vt:lpstr>Слайд think-cell</vt:lpstr>
      <vt:lpstr>СОВРЕМЕННЫЕ ТРЕНДЫ И РЕШЕНИЯ В ПОЛИОЛЕФИНОВОЙ ГИБКОЙ УПАКОВКЕ</vt:lpstr>
      <vt:lpstr>Содержание</vt:lpstr>
      <vt:lpstr>Введение. Рынок Гибкой упаковки</vt:lpstr>
      <vt:lpstr>Тренды в гибкой упаковке</vt:lpstr>
      <vt:lpstr>Эволюция металлоценовых марок линейного полиэтилена</vt:lpstr>
      <vt:lpstr>Полиэтилен – история ключевых инноваций </vt:lpstr>
      <vt:lpstr>Эволюция металлоценовых марок линейного полиэтилена</vt:lpstr>
      <vt:lpstr>Особенности  металлоценовых марок линейного полиэтилена </vt:lpstr>
      <vt:lpstr>Рынок металлоценовых марок линейного полиэтилена </vt:lpstr>
      <vt:lpstr>Немного азов ВМС</vt:lpstr>
      <vt:lpstr>Немного азов ВМС</vt:lpstr>
      <vt:lpstr>Немного азов ВМС (BOCD)</vt:lpstr>
      <vt:lpstr>Наиболее распространенные типы LLDPE</vt:lpstr>
      <vt:lpstr>Наиболее распространенные типы LLDPE </vt:lpstr>
      <vt:lpstr>Наиболее распространенные типы LLDPE</vt:lpstr>
      <vt:lpstr>Наиболее распространенные типы LLDPE</vt:lpstr>
      <vt:lpstr>Предложения mLLDPE СИБУР</vt:lpstr>
      <vt:lpstr>BOCD: Зачем он нужен?</vt:lpstr>
      <vt:lpstr>BOCD: Зачем он нужен?</vt:lpstr>
      <vt:lpstr>Влияние бимодальных марок полиэтилена на свойства пленок</vt:lpstr>
      <vt:lpstr>Бимодальный LLDPE:  зачем он нужен (на примере Borshape)</vt:lpstr>
      <vt:lpstr>Бимодальный LLDPE:  зачем он нужен (на примере Borshape)</vt:lpstr>
      <vt:lpstr>Бимодальный LLDPE:  решение СИБУР -  LL 03320 FE </vt:lpstr>
      <vt:lpstr>ПолиЛаб. Идеи в проработке с учетом сегодняшних реалий</vt:lpstr>
      <vt:lpstr>Решения СИБУР по импортозамещению в сегменте ГУ</vt:lpstr>
      <vt:lpstr>Замена многокомпонентных решений для упаковки продуктов питания – вызов и возможность</vt:lpstr>
      <vt:lpstr>Подписывайтесь на новости СИБУР ПолиЛаб в социальных сетях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Шепелева Александра Сергеевна</dc:creator>
  <cp:lastModifiedBy>Матвеев Никита Александрович</cp:lastModifiedBy>
  <cp:revision>115</cp:revision>
  <dcterms:created xsi:type="dcterms:W3CDTF">2022-06-08T14:04:27Z</dcterms:created>
  <dcterms:modified xsi:type="dcterms:W3CDTF">2022-10-21T06:32:50Z</dcterms:modified>
</cp:coreProperties>
</file>