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4_6992B60.xml" ContentType="application/vnd.ms-powerpoint.comments+xml"/>
  <Override PartName="/ppt/notesSlides/notesSlide4.xml" ContentType="application/vnd.openxmlformats-officedocument.presentationml.notesSlide+xml"/>
  <Override PartName="/ppt/comments/modernComment_107_334AF5CD.xml" ContentType="application/vnd.ms-powerpoint.comments+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273" r:id="rId3"/>
    <p:sldId id="260" r:id="rId4"/>
    <p:sldId id="271" r:id="rId5"/>
    <p:sldId id="300" r:id="rId6"/>
    <p:sldId id="293" r:id="rId7"/>
    <p:sldId id="302" r:id="rId8"/>
    <p:sldId id="263" r:id="rId9"/>
    <p:sldId id="270" r:id="rId10"/>
    <p:sldId id="267" r:id="rId11"/>
    <p:sldId id="308" r:id="rId12"/>
    <p:sldId id="268" r:id="rId13"/>
    <p:sldId id="269" r:id="rId14"/>
    <p:sldId id="301" r:id="rId15"/>
    <p:sldId id="274" r:id="rId16"/>
    <p:sldId id="305" r:id="rId17"/>
    <p:sldId id="319" r:id="rId18"/>
    <p:sldId id="311" r:id="rId19"/>
    <p:sldId id="278" r:id="rId20"/>
    <p:sldId id="312" r:id="rId21"/>
    <p:sldId id="295" r:id="rId22"/>
    <p:sldId id="287" r:id="rId23"/>
    <p:sldId id="313" r:id="rId24"/>
    <p:sldId id="276" r:id="rId25"/>
    <p:sldId id="307" r:id="rId26"/>
    <p:sldId id="309" r:id="rId27"/>
    <p:sldId id="306" r:id="rId28"/>
    <p:sldId id="320" r:id="rId29"/>
    <p:sldId id="315" r:id="rId30"/>
    <p:sldId id="317" r:id="rId31"/>
    <p:sldId id="316" r:id="rId32"/>
    <p:sldId id="282" r:id="rId33"/>
    <p:sldId id="261" r:id="rId34"/>
    <p:sldId id="303" r:id="rId35"/>
    <p:sldId id="304" r:id="rId36"/>
    <p:sldId id="318"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F274E0-79C0-DDFB-B891-404AD14DB0EA}" name="Три-З Про27" initials="ТЗП" userId="Три-З Про27"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53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14" autoAdjust="0"/>
  </p:normalViewPr>
  <p:slideViewPr>
    <p:cSldViewPr snapToGrid="0">
      <p:cViewPr varScale="1">
        <p:scale>
          <a:sx n="72" d="100"/>
          <a:sy n="72" d="100"/>
        </p:scale>
        <p:origin x="1042" y="48"/>
      </p:cViewPr>
      <p:guideLst/>
    </p:cSldViewPr>
  </p:slideViewPr>
  <p:notesTextViewPr>
    <p:cViewPr>
      <p:scale>
        <a:sx n="1" d="1"/>
        <a:sy n="1" d="1"/>
      </p:scale>
      <p:origin x="0" y="0"/>
    </p:cViewPr>
  </p:notesTextViewPr>
  <p:notesViewPr>
    <p:cSldViewPr snapToGrid="0">
      <p:cViewPr varScale="1">
        <p:scale>
          <a:sx n="62" d="100"/>
          <a:sy n="62" d="100"/>
        </p:scale>
        <p:origin x="3163"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modernComment_104_6992B60.xml><?xml version="1.0" encoding="utf-8"?>
<p188:cmLst xmlns:a="http://schemas.openxmlformats.org/drawingml/2006/main" xmlns:r="http://schemas.openxmlformats.org/officeDocument/2006/relationships" xmlns:p188="http://schemas.microsoft.com/office/powerpoint/2018/8/main">
  <p188:cm id="{58E4D2F9-18DF-42F1-B353-9250BF1161D5}" authorId="{59F274E0-79C0-DDFB-B891-404AD14DB0EA}" created="2022-10-04T18:21:03.869">
    <pc:sldMkLst xmlns:pc="http://schemas.microsoft.com/office/powerpoint/2013/main/command">
      <pc:docMk/>
      <pc:sldMk cId="110701408" sldId="260"/>
    </pc:sldMkLst>
    <p188:txBody>
      <a:bodyPr/>
      <a:lstStyle/>
      <a:p>
        <a:r>
          <a:rPr lang="ru-RU"/>
          <a:t>любые события материального мира (а бизнес это материальный мир) могут быть отражены с помощью бух.учета, нужен только соответствующий план счетов
Нет бухгалтерского учета и упр. учета.
Есть бух.учет по РСБУ, бухучет по МСФО, бух.учет по упр. учетной политике.
 </a:t>
        </a:r>
      </a:p>
    </p188:txBody>
  </p188:cm>
</p188:cmLst>
</file>

<file path=ppt/comments/modernComment_107_334AF5CD.xml><?xml version="1.0" encoding="utf-8"?>
<p188:cmLst xmlns:a="http://schemas.openxmlformats.org/drawingml/2006/main" xmlns:r="http://schemas.openxmlformats.org/officeDocument/2006/relationships" xmlns:p188="http://schemas.microsoft.com/office/powerpoint/2018/8/main">
  <p188:cm id="{84376371-4DE3-430B-9255-52F01F87EE12}" authorId="{59F274E0-79C0-DDFB-B891-404AD14DB0EA}" status="resolved" created="2022-10-04T13:04:42.620" complete="100000">
    <pc:sldMkLst xmlns:pc="http://schemas.microsoft.com/office/powerpoint/2013/main/command">
      <pc:docMk/>
      <pc:sldMk cId="860550605" sldId="263"/>
    </pc:sldMkLst>
    <p188:txBody>
      <a:bodyPr/>
      <a:lstStyle/>
      <a:p>
        <a:r>
          <a:rPr lang="ru-RU"/>
          <a:t>Любое событие в хоз. жизни меняет две статьи баланса, важно правильно их определить.
Например:
получен аванс от покупателя
поступили материалы
оказана услуга
начислена ЗП
аренда помещения
материалы использованы вв пр-ве</a:t>
        </a:r>
      </a:p>
    </p188:txBody>
  </p188:cm>
</p188:cmLst>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18:36:57.933"/>
    </inkml:context>
    <inkml:brush xml:id="br0">
      <inkml:brushProperty name="width" value="0.05" units="cm"/>
      <inkml:brushProperty name="height" value="0.05" units="cm"/>
      <inkml:brushProperty name="color" value="#E71224"/>
    </inkml:brush>
  </inkml:definitions>
  <inkml:trace contextRef="#ctx0" brushRef="#br0">34 930 24575,'4'-4'0,"-1"4"0,2 0 0,-2-2 0,1 2 0,-1-4 0,1 2 0,-1 1 0,2-3 0,-2 2 0,0-2 0,1-2 0,-1 5 0,0-5 0,6-5 0,36-90 0,-8 22 0,-12 37-10,1 2-1,0 4 1,1 0-1,48-41 1,124-84 195,-137 117-684,-1-7-1,106-117 1,-149 145-6327</inkml:trace>
  <inkml:trace contextRef="#ctx0" brushRef="#br0" timeOffset="1241.51">314 875 24575,'7'-4'0,"1"2"0,-1-2 0,-1-1 0,1 3 0,1-4 0,-3 1 0,3-1 0,-2-2 0,-1 3 0,3-5 0,3-7 0,33-34 0,238-178 0,-248 199 0,1-1 0,1 7 0,1 1 0,0 4 0,-1 2 0,46-8 0,2 7-1365,-49 1-5461</inkml:trace>
  <inkml:trace contextRef="#ctx0" brushRef="#br0" timeOffset="2394.01">748 871 24575,'15'0'0,"1"-2"0,-2-2 0,1 3 0,0-5 0,-1 0 0,1 1 0,0-3 0,-2-3 0,1-1 0,0 1 0,-1-2 0,0-2 0,0 1 0,17-27 0,-3 5 0,1 5 0,0 1 0,1 0 0,61-38 0,-81 60 0,1 0 0,-1-1 0,0-2 0,-1 3 0,0-5 0,11-16 0,36-46 0,212-149-1365,-232 202-5461</inkml:trace>
  <inkml:trace contextRef="#ctx0" brushRef="#br0" timeOffset="4195.96">965 990 24575,'28'-1'0,"0"-3"0,-2-2 0,2 0 0,-2-5 0,2 2 0,-2-7 0,1-1 0,-2-2 0,1 1 0,-2-5 0,0-2 0,40-52 0,-4 7 0,1 3 0,2 9 0,2 3 0,1 5 0,82-37 0,-56 38-1365,-52 30-5461</inkml:trace>
  <inkml:trace contextRef="#ctx0" brushRef="#br0" timeOffset="6230.08">1493 869 24575,'68'0'0,"0"-5"0,74-26 0,-45 10 0,-80 21 0,3-1 0,-3-3 0,1 2 0,-1-4 0,1-1 0,-1-3 0,0 3 0,0-9 0,-1 7 0,31-38 0,-41 41 0,22-30 0,-2-4 0,1 2 0,-2-7 0,-2 3 0,1-5 0,21-55 0,-14 26-1365,-17 50-5461</inkml:trace>
  <inkml:trace contextRef="#ctx0" brushRef="#br0" timeOffset="7267.86">1865 1286 24575,'1'-12'0,"-1"3"0,2 1 0,-1-1 0,1-1 0,-1 1 0,2 1 0,-1-1 0,1 1 0,-2 3 0,2-3 0,4-9 0,40-89 0,-35 81 0,26-41 0,0 0 0,3 3 0,79-92 0,-59 93-273,0-1 0,2 8 0,2 8 0,68-38 0,-98 64-6553</inkml:trace>
  <inkml:trace contextRef="#ctx0" brushRef="#br0" timeOffset="7986.84">2265 1108 24575,'10'-12'0,"15"-22"0,13-15 0,5-21 0,7-15 0,4-17 0,5 1 0,-4 7 0,5 10 0,9 20 0,9 9 0,0 14 0,-2 5 0,-9 7 0,-15 10-8191</inkml:trace>
  <inkml:trace contextRef="#ctx0" brushRef="#br0" timeOffset="8922.62">2637 1108 24575,'59'-65'0,"70"-95"0,-97 112 0,4 5 0,-1 1 0,1 2 0,1 4 0,1 2 0,46-26 0,-61 46-181,1-3 0,-1-2 0,-1 0 0,34-43 0,-46 51-279,6-4-6366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6.425"/>
    </inkml:context>
    <inkml:brush xml:id="br0">
      <inkml:brushProperty name="width" value="0.05" units="cm"/>
      <inkml:brushProperty name="height" value="0.05" units="cm"/>
      <inkml:brushProperty name="color" value="#E71224"/>
    </inkml:brush>
  </inkml:definitions>
  <inkml:trace contextRef="#ctx0" brushRef="#br0">34 1321 24575,'3'-5'0,"0"5"0,1 0 0,-1-3 0,0 3 0,-1-6 0,2 4 0,-2-1 0,3-2 0,-3 2 0,1-2 0,0-3 0,-1 5 0,1-6 0,5-7 0,29-128 0,-6 31 0,-10 53-10,1 3-1,0 5 1,1 1-1,40-60 1,104-120 195,-115 170-684,-1-13-1,90-167 1,-126 208-6327</inkml:trace>
  <inkml:trace contextRef="#ctx0" brushRef="#br0" timeOffset="1">269 1243 24575,'6'-6'0,"1"4"0,-1-4 0,-1-2 0,1 5 0,0-5 0,-1 0 0,1 0 0,-1-3 0,0 3 0,1-6 0,4-10 0,26-50 0,201-254 0,-208 285 0,0 0 0,2 8 0,0 2 0,0 6 0,-1 2 0,39-10 0,2 8-1365,-42 2-5461</inkml:trace>
  <inkml:trace contextRef="#ctx0" brushRef="#br0" timeOffset="2">634 1237 24575,'12'0'0,"2"-2"0,-2-4 0,0 3 0,1-5 0,-1 0 0,0 0 0,1-3 0,-2-5 0,1-1 0,-1 1 0,0-3 0,0-2 0,0 2 0,14-41 0,-2 8 0,1 9 0,-1 0 0,1-1 0,52-53 0,-68 86 0,0 0 0,0-2 0,-1-4 0,0 6 0,0-7 0,9-23 0,30-68 0,178-211-1365,-195 288-5461</inkml:trace>
  <inkml:trace contextRef="#ctx0" brushRef="#br0" timeOffset="3">816 1408 24575,'24'-3'0,"-1"-3"0,-1-1 0,2-1 0,-3-9 0,3 3 0,-2-7 0,1-4 0,-2-1 0,0-2 0,0-4 0,-1-3 0,33-77 0,-2 12 0,0 5 0,2 11 0,2 6 0,0 7 0,69-53 0,-46 53-1365,-45 44-5461</inkml:trace>
  <inkml:trace contextRef="#ctx0" brushRef="#br0" timeOffset="4">1260 1235 24575,'57'0'0,"0"-9"0,62-34 0,-37 13 0,-68 30 0,3-2 0,-3-4 0,1 3 0,0-5 0,0-3 0,-1-3 0,0 4 0,1-12 0,-2 8 0,27-53 0,-35 59 0,18-44 0,-1-5 0,1 3 0,-2-11 0,-2 5 0,1-8 0,18-78 0,-12 38-1365,-14 69-5461</inkml:trace>
  <inkml:trace contextRef="#ctx0" brushRef="#br0" timeOffset="5">1572 1831 24575,'1'-16'0,"-1"2"0,2 3 0,-1-2 0,0-1 0,0 0 0,2 3 0,-2-2 0,2 2 0,-2 3 0,1-3 0,4-13 0,34-128 0,-30 117 0,22-60 0,0 0 0,2 5 0,67-132 0,-50 133-273,0 0 0,2 9 0,2 13 0,57-55 0,-83 92-6553</inkml:trace>
  <inkml:trace contextRef="#ctx0" brushRef="#br0" timeOffset="6">1908 1576 24575,'9'-16'0,"12"-33"0,11-21 0,4-31 0,6-21 0,3-25 0,5 4 0,-4 7 0,4 17 0,8 27 0,8 13 0,0 19 0,-3 9 0,-6 10 0,-14 15-8191</inkml:trace>
  <inkml:trace contextRef="#ctx0" brushRef="#br0" timeOffset="7">2221 1576 24575,'50'-92'0,"58"-139"0,-81 164 0,3 4 0,0 3 0,0 4 0,1 4 0,1 4 0,38-40 0,-50 70-181,0-7 0,-1-2 0,0 0 0,28-63 0,-39 75-279,6-8-6366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8CD6E-D058-4AB3-9228-57531A856C50}" type="datetimeFigureOut">
              <a:rPr lang="ru-RU" smtClean="0"/>
              <a:t>11.10.2022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81227-52AF-4F30-BCE8-3A8124F30EEC}" type="slidenum">
              <a:rPr lang="ru-RU" smtClean="0"/>
              <a:t>‹#›</a:t>
            </a:fld>
            <a:endParaRPr lang="ru-RU"/>
          </a:p>
        </p:txBody>
      </p:sp>
    </p:spTree>
    <p:extLst>
      <p:ext uri="{BB962C8B-B14F-4D97-AF65-F5344CB8AC3E}">
        <p14:creationId xmlns:p14="http://schemas.microsoft.com/office/powerpoint/2010/main" val="210899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1</a:t>
            </a:fld>
            <a:endParaRPr lang="ru-RU"/>
          </a:p>
        </p:txBody>
      </p:sp>
    </p:spTree>
    <p:extLst>
      <p:ext uri="{BB962C8B-B14F-4D97-AF65-F5344CB8AC3E}">
        <p14:creationId xmlns:p14="http://schemas.microsoft.com/office/powerpoint/2010/main" val="219902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26</a:t>
            </a:fld>
            <a:endParaRPr lang="ru-RU"/>
          </a:p>
        </p:txBody>
      </p:sp>
    </p:spTree>
    <p:extLst>
      <p:ext uri="{BB962C8B-B14F-4D97-AF65-F5344CB8AC3E}">
        <p14:creationId xmlns:p14="http://schemas.microsoft.com/office/powerpoint/2010/main" val="193986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28</a:t>
            </a:fld>
            <a:endParaRPr lang="ru-RU"/>
          </a:p>
        </p:txBody>
      </p:sp>
    </p:spTree>
    <p:extLst>
      <p:ext uri="{BB962C8B-B14F-4D97-AF65-F5344CB8AC3E}">
        <p14:creationId xmlns:p14="http://schemas.microsoft.com/office/powerpoint/2010/main" val="49858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31</a:t>
            </a:fld>
            <a:endParaRPr lang="ru-RU"/>
          </a:p>
        </p:txBody>
      </p:sp>
    </p:spTree>
    <p:extLst>
      <p:ext uri="{BB962C8B-B14F-4D97-AF65-F5344CB8AC3E}">
        <p14:creationId xmlns:p14="http://schemas.microsoft.com/office/powerpoint/2010/main" val="366216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2</a:t>
            </a:fld>
            <a:endParaRPr lang="ru-RU"/>
          </a:p>
        </p:txBody>
      </p:sp>
    </p:spTree>
    <p:extLst>
      <p:ext uri="{BB962C8B-B14F-4D97-AF65-F5344CB8AC3E}">
        <p14:creationId xmlns:p14="http://schemas.microsoft.com/office/powerpoint/2010/main" val="51764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3</a:t>
            </a:fld>
            <a:endParaRPr lang="ru-RU"/>
          </a:p>
        </p:txBody>
      </p:sp>
    </p:spTree>
    <p:extLst>
      <p:ext uri="{BB962C8B-B14F-4D97-AF65-F5344CB8AC3E}">
        <p14:creationId xmlns:p14="http://schemas.microsoft.com/office/powerpoint/2010/main" val="428883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4</a:t>
            </a:fld>
            <a:endParaRPr lang="ru-RU"/>
          </a:p>
        </p:txBody>
      </p:sp>
    </p:spTree>
    <p:extLst>
      <p:ext uri="{BB962C8B-B14F-4D97-AF65-F5344CB8AC3E}">
        <p14:creationId xmlns:p14="http://schemas.microsoft.com/office/powerpoint/2010/main" val="160131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9</a:t>
            </a:fld>
            <a:endParaRPr lang="ru-RU"/>
          </a:p>
        </p:txBody>
      </p:sp>
    </p:spTree>
    <p:extLst>
      <p:ext uri="{BB962C8B-B14F-4D97-AF65-F5344CB8AC3E}">
        <p14:creationId xmlns:p14="http://schemas.microsoft.com/office/powerpoint/2010/main" val="167894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10</a:t>
            </a:fld>
            <a:endParaRPr lang="ru-RU"/>
          </a:p>
        </p:txBody>
      </p:sp>
    </p:spTree>
    <p:extLst>
      <p:ext uri="{BB962C8B-B14F-4D97-AF65-F5344CB8AC3E}">
        <p14:creationId xmlns:p14="http://schemas.microsoft.com/office/powerpoint/2010/main" val="175609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15</a:t>
            </a:fld>
            <a:endParaRPr lang="ru-RU"/>
          </a:p>
        </p:txBody>
      </p:sp>
    </p:spTree>
    <p:extLst>
      <p:ext uri="{BB962C8B-B14F-4D97-AF65-F5344CB8AC3E}">
        <p14:creationId xmlns:p14="http://schemas.microsoft.com/office/powerpoint/2010/main" val="285738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17</a:t>
            </a:fld>
            <a:endParaRPr lang="ru-RU"/>
          </a:p>
        </p:txBody>
      </p:sp>
    </p:spTree>
    <p:extLst>
      <p:ext uri="{BB962C8B-B14F-4D97-AF65-F5344CB8AC3E}">
        <p14:creationId xmlns:p14="http://schemas.microsoft.com/office/powerpoint/2010/main" val="63105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5581227-52AF-4F30-BCE8-3A8124F30EEC}" type="slidenum">
              <a:rPr lang="ru-RU" smtClean="0"/>
              <a:t>20</a:t>
            </a:fld>
            <a:endParaRPr lang="ru-RU"/>
          </a:p>
        </p:txBody>
      </p:sp>
    </p:spTree>
    <p:extLst>
      <p:ext uri="{BB962C8B-B14F-4D97-AF65-F5344CB8AC3E}">
        <p14:creationId xmlns:p14="http://schemas.microsoft.com/office/powerpoint/2010/main" val="306060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9312C-C59E-4389-8878-987499AD121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06D4FFA-688A-498D-9FA7-A1B5A82B2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36D9E60-8D1E-44D6-B4CE-00C3C85E1D86}"/>
              </a:ext>
            </a:extLst>
          </p:cNvPr>
          <p:cNvSpPr>
            <a:spLocks noGrp="1"/>
          </p:cNvSpPr>
          <p:nvPr>
            <p:ph type="dt" sz="half" idx="10"/>
          </p:nvPr>
        </p:nvSpPr>
        <p:spPr/>
        <p:txBody>
          <a:bodyPr/>
          <a:lstStyle/>
          <a:p>
            <a:fld id="{5B8BCCC5-DE38-4292-93D7-33623F48BA55}" type="datetime1">
              <a:rPr lang="ru-RU" smtClean="0"/>
              <a:t>11.10.2022</a:t>
            </a:fld>
            <a:endParaRPr lang="ru-RU"/>
          </a:p>
        </p:txBody>
      </p:sp>
      <p:sp>
        <p:nvSpPr>
          <p:cNvPr id="5" name="Нижний колонтитул 4">
            <a:extLst>
              <a:ext uri="{FF2B5EF4-FFF2-40B4-BE49-F238E27FC236}">
                <a16:creationId xmlns:a16="http://schemas.microsoft.com/office/drawing/2014/main" id="{F93DB5F1-25B4-4EAD-BB1E-F07DD94C41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14F804-C655-4026-B9DD-4585A288ED92}"/>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25717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A9C6E-4C56-45AA-9000-D6735376004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5C028D9-E223-4951-B63C-BFDB96FB157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69705A-DF9B-4352-9E09-4A3051AEEEF9}"/>
              </a:ext>
            </a:extLst>
          </p:cNvPr>
          <p:cNvSpPr>
            <a:spLocks noGrp="1"/>
          </p:cNvSpPr>
          <p:nvPr>
            <p:ph type="dt" sz="half" idx="10"/>
          </p:nvPr>
        </p:nvSpPr>
        <p:spPr/>
        <p:txBody>
          <a:bodyPr/>
          <a:lstStyle/>
          <a:p>
            <a:fld id="{50ED08C5-5DF3-42AE-AF0A-CF4B95FD7AE3}" type="datetime1">
              <a:rPr lang="ru-RU" smtClean="0"/>
              <a:t>11.10.2022</a:t>
            </a:fld>
            <a:endParaRPr lang="ru-RU"/>
          </a:p>
        </p:txBody>
      </p:sp>
      <p:sp>
        <p:nvSpPr>
          <p:cNvPr id="5" name="Нижний колонтитул 4">
            <a:extLst>
              <a:ext uri="{FF2B5EF4-FFF2-40B4-BE49-F238E27FC236}">
                <a16:creationId xmlns:a16="http://schemas.microsoft.com/office/drawing/2014/main" id="{DA3FB200-66AC-4364-B5C9-9A40A27591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E8AFF8-B2B3-466D-AEE3-6A915CAD82AF}"/>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98103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6291073-A3BA-4C83-A0D8-D67F3F86D9D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3AB7CEB-5C90-4517-BD50-302D28C8D2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6FF9297-E490-4B78-BC8F-98D7139F2D65}"/>
              </a:ext>
            </a:extLst>
          </p:cNvPr>
          <p:cNvSpPr>
            <a:spLocks noGrp="1"/>
          </p:cNvSpPr>
          <p:nvPr>
            <p:ph type="dt" sz="half" idx="10"/>
          </p:nvPr>
        </p:nvSpPr>
        <p:spPr/>
        <p:txBody>
          <a:bodyPr/>
          <a:lstStyle/>
          <a:p>
            <a:fld id="{55F9CC9B-893C-4ADA-98E9-8236FF0240C1}" type="datetime1">
              <a:rPr lang="ru-RU" smtClean="0"/>
              <a:t>11.10.2022</a:t>
            </a:fld>
            <a:endParaRPr lang="ru-RU"/>
          </a:p>
        </p:txBody>
      </p:sp>
      <p:sp>
        <p:nvSpPr>
          <p:cNvPr id="5" name="Нижний колонтитул 4">
            <a:extLst>
              <a:ext uri="{FF2B5EF4-FFF2-40B4-BE49-F238E27FC236}">
                <a16:creationId xmlns:a16="http://schemas.microsoft.com/office/drawing/2014/main" id="{1EB1269F-FC9E-4583-848B-1C755E2D0E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77315A-EC21-4977-BD3F-81A3B2C07D76}"/>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22834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F13A4-D191-4663-B349-691B5F35539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CBF6B1D-2AA3-4D76-8458-A4CA39E56F3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E0B7E4-7537-4A1C-82F8-01A1132FB03F}"/>
              </a:ext>
            </a:extLst>
          </p:cNvPr>
          <p:cNvSpPr>
            <a:spLocks noGrp="1"/>
          </p:cNvSpPr>
          <p:nvPr>
            <p:ph type="dt" sz="half" idx="10"/>
          </p:nvPr>
        </p:nvSpPr>
        <p:spPr/>
        <p:txBody>
          <a:bodyPr/>
          <a:lstStyle/>
          <a:p>
            <a:fld id="{7752B6C4-6563-4EB0-B1FF-DE3014FE9140}" type="datetime1">
              <a:rPr lang="ru-RU" smtClean="0"/>
              <a:t>11.10.2022</a:t>
            </a:fld>
            <a:endParaRPr lang="ru-RU"/>
          </a:p>
        </p:txBody>
      </p:sp>
      <p:sp>
        <p:nvSpPr>
          <p:cNvPr id="5" name="Нижний колонтитул 4">
            <a:extLst>
              <a:ext uri="{FF2B5EF4-FFF2-40B4-BE49-F238E27FC236}">
                <a16:creationId xmlns:a16="http://schemas.microsoft.com/office/drawing/2014/main" id="{3FB118C0-FE68-4EC7-9C5F-13BEBE9F63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8BE8A3-FCB7-4E63-B7B0-476ABD493681}"/>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158454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21A55-6A93-4EE4-AB9C-AF1ACA937E8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EA4EA7B-6FBE-4F3A-B468-A22C8B8FA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B20761D-7A47-4454-AB5E-52B63E7D2923}"/>
              </a:ext>
            </a:extLst>
          </p:cNvPr>
          <p:cNvSpPr>
            <a:spLocks noGrp="1"/>
          </p:cNvSpPr>
          <p:nvPr>
            <p:ph type="dt" sz="half" idx="10"/>
          </p:nvPr>
        </p:nvSpPr>
        <p:spPr/>
        <p:txBody>
          <a:bodyPr/>
          <a:lstStyle/>
          <a:p>
            <a:fld id="{88A8F9C4-081C-414E-BA8C-ED4407A64EA3}" type="datetime1">
              <a:rPr lang="ru-RU" smtClean="0"/>
              <a:t>11.10.2022</a:t>
            </a:fld>
            <a:endParaRPr lang="ru-RU"/>
          </a:p>
        </p:txBody>
      </p:sp>
      <p:sp>
        <p:nvSpPr>
          <p:cNvPr id="5" name="Нижний колонтитул 4">
            <a:extLst>
              <a:ext uri="{FF2B5EF4-FFF2-40B4-BE49-F238E27FC236}">
                <a16:creationId xmlns:a16="http://schemas.microsoft.com/office/drawing/2014/main" id="{FEA9AF90-FCEC-4357-B350-B6D191A4338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465A82-1745-4561-8A3D-719C1F983F15}"/>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427668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90EF7A-E130-4AEF-94E6-85D36E2D4A3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6A8E615-F133-467B-882E-04B19731F36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4E89ABF-BD7C-45DA-84BE-BFE3816746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0988C2B-0505-421C-8075-5F2570C22DE3}"/>
              </a:ext>
            </a:extLst>
          </p:cNvPr>
          <p:cNvSpPr>
            <a:spLocks noGrp="1"/>
          </p:cNvSpPr>
          <p:nvPr>
            <p:ph type="dt" sz="half" idx="10"/>
          </p:nvPr>
        </p:nvSpPr>
        <p:spPr/>
        <p:txBody>
          <a:bodyPr/>
          <a:lstStyle/>
          <a:p>
            <a:fld id="{F8154D63-235D-42FF-B1CC-56D69EADE439}" type="datetime1">
              <a:rPr lang="ru-RU" smtClean="0"/>
              <a:t>11.10.2022</a:t>
            </a:fld>
            <a:endParaRPr lang="ru-RU"/>
          </a:p>
        </p:txBody>
      </p:sp>
      <p:sp>
        <p:nvSpPr>
          <p:cNvPr id="6" name="Нижний колонтитул 5">
            <a:extLst>
              <a:ext uri="{FF2B5EF4-FFF2-40B4-BE49-F238E27FC236}">
                <a16:creationId xmlns:a16="http://schemas.microsoft.com/office/drawing/2014/main" id="{28ED526E-4540-472D-BA8E-96C5C7BCD70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E746A5-6E97-4FAC-9AAB-56BFCAA8D214}"/>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241041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0DB333-ACAA-4814-B03B-B05C5970245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376308A-FF7A-4779-A1B8-D31865A7E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6FD1EBB-F6DE-43E1-8157-FF993DD7E53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235564F-8786-490E-A1B5-96A5D485B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F50273D-0146-4343-90CE-8EE333771D8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9BBF52E-B862-4471-8406-490A750A9C49}"/>
              </a:ext>
            </a:extLst>
          </p:cNvPr>
          <p:cNvSpPr>
            <a:spLocks noGrp="1"/>
          </p:cNvSpPr>
          <p:nvPr>
            <p:ph type="dt" sz="half" idx="10"/>
          </p:nvPr>
        </p:nvSpPr>
        <p:spPr/>
        <p:txBody>
          <a:bodyPr/>
          <a:lstStyle/>
          <a:p>
            <a:fld id="{54325E90-DF8A-40D6-8E1C-9864917EE876}" type="datetime1">
              <a:rPr lang="ru-RU" smtClean="0"/>
              <a:t>11.10.2022</a:t>
            </a:fld>
            <a:endParaRPr lang="ru-RU"/>
          </a:p>
        </p:txBody>
      </p:sp>
      <p:sp>
        <p:nvSpPr>
          <p:cNvPr id="8" name="Нижний колонтитул 7">
            <a:extLst>
              <a:ext uri="{FF2B5EF4-FFF2-40B4-BE49-F238E27FC236}">
                <a16:creationId xmlns:a16="http://schemas.microsoft.com/office/drawing/2014/main" id="{480949B8-17D5-40A3-B891-2E66A11DC1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2931A89-3B7E-4B1A-A1F3-2357149C6E12}"/>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374084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45DA4D-A6AE-4B50-8D20-8A9DC744749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6BEF25C-E885-407E-8F7B-86A63989EDB3}"/>
              </a:ext>
            </a:extLst>
          </p:cNvPr>
          <p:cNvSpPr>
            <a:spLocks noGrp="1"/>
          </p:cNvSpPr>
          <p:nvPr>
            <p:ph type="dt" sz="half" idx="10"/>
          </p:nvPr>
        </p:nvSpPr>
        <p:spPr/>
        <p:txBody>
          <a:bodyPr/>
          <a:lstStyle/>
          <a:p>
            <a:fld id="{00D0DF48-D94F-4595-9DB5-8B7B66B3973C}" type="datetime1">
              <a:rPr lang="ru-RU" smtClean="0"/>
              <a:t>11.10.2022</a:t>
            </a:fld>
            <a:endParaRPr lang="ru-RU"/>
          </a:p>
        </p:txBody>
      </p:sp>
      <p:sp>
        <p:nvSpPr>
          <p:cNvPr id="4" name="Нижний колонтитул 3">
            <a:extLst>
              <a:ext uri="{FF2B5EF4-FFF2-40B4-BE49-F238E27FC236}">
                <a16:creationId xmlns:a16="http://schemas.microsoft.com/office/drawing/2014/main" id="{201D35A5-5DB1-46C6-B284-5D9132AB30B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513BB1F-7205-42C6-AF23-F8A326065121}"/>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28853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a:extLst>
              <a:ext uri="{FF2B5EF4-FFF2-40B4-BE49-F238E27FC236}">
                <a16:creationId xmlns:a16="http://schemas.microsoft.com/office/drawing/2014/main" id="{EC2668C6-2D67-4137-AD3D-A7F69F42EE62}"/>
              </a:ext>
            </a:extLst>
          </p:cNvPr>
          <p:cNvSpPr>
            <a:spLocks noGrp="1"/>
          </p:cNvSpPr>
          <p:nvPr>
            <p:ph type="dt" sz="half" idx="10"/>
          </p:nvPr>
        </p:nvSpPr>
        <p:spPr/>
        <p:txBody>
          <a:bodyPr/>
          <a:lstStyle/>
          <a:p>
            <a:fld id="{F3A30FB9-C3D3-4898-8E09-DFBC692423E5}" type="datetime1">
              <a:rPr lang="ru-RU" smtClean="0"/>
              <a:t>11.10.2022</a:t>
            </a:fld>
            <a:endParaRPr lang="ru-RU"/>
          </a:p>
        </p:txBody>
      </p:sp>
      <p:sp>
        <p:nvSpPr>
          <p:cNvPr id="6" name="Нижний колонтитул 5">
            <a:extLst>
              <a:ext uri="{FF2B5EF4-FFF2-40B4-BE49-F238E27FC236}">
                <a16:creationId xmlns:a16="http://schemas.microsoft.com/office/drawing/2014/main" id="{E7B58C76-9311-4B46-BF11-16856EB72A8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1E34696-A5D4-4064-9E65-F6FC0B038B33}"/>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184404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9383DD-3BC1-408B-8C91-6F5398C1D27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069DC24-F048-4669-8777-2137597BA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40A2B93-88DF-415C-BA48-C0E1213AB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4A9710D-7D1B-4CB5-AB76-3686C5355FD1}"/>
              </a:ext>
            </a:extLst>
          </p:cNvPr>
          <p:cNvSpPr>
            <a:spLocks noGrp="1"/>
          </p:cNvSpPr>
          <p:nvPr>
            <p:ph type="dt" sz="half" idx="10"/>
          </p:nvPr>
        </p:nvSpPr>
        <p:spPr/>
        <p:txBody>
          <a:bodyPr/>
          <a:lstStyle/>
          <a:p>
            <a:fld id="{D2DDAB58-DECC-4043-96D3-5535C1A1F307}" type="datetime1">
              <a:rPr lang="ru-RU" smtClean="0"/>
              <a:t>11.10.2022</a:t>
            </a:fld>
            <a:endParaRPr lang="ru-RU"/>
          </a:p>
        </p:txBody>
      </p:sp>
      <p:sp>
        <p:nvSpPr>
          <p:cNvPr id="6" name="Нижний колонтитул 5">
            <a:extLst>
              <a:ext uri="{FF2B5EF4-FFF2-40B4-BE49-F238E27FC236}">
                <a16:creationId xmlns:a16="http://schemas.microsoft.com/office/drawing/2014/main" id="{71C72FE8-4A1D-4630-8379-62808F3FB27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8959849-4758-4666-8558-4F2E844C4027}"/>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43051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DB3D0-4351-4F97-8982-92BA3F7BB7D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0E5347C-6888-45F7-B580-7543E927D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81CA405-5124-4C89-BA3F-9DBD92E3A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DE3FEBE-686D-457D-90BA-56848929C1E4}"/>
              </a:ext>
            </a:extLst>
          </p:cNvPr>
          <p:cNvSpPr>
            <a:spLocks noGrp="1"/>
          </p:cNvSpPr>
          <p:nvPr>
            <p:ph type="dt" sz="half" idx="10"/>
          </p:nvPr>
        </p:nvSpPr>
        <p:spPr/>
        <p:txBody>
          <a:bodyPr/>
          <a:lstStyle/>
          <a:p>
            <a:fld id="{385AFFA8-7B5E-4C15-82F0-A9B79A4855A4}" type="datetime1">
              <a:rPr lang="ru-RU" smtClean="0"/>
              <a:t>11.10.2022</a:t>
            </a:fld>
            <a:endParaRPr lang="ru-RU"/>
          </a:p>
        </p:txBody>
      </p:sp>
      <p:sp>
        <p:nvSpPr>
          <p:cNvPr id="6" name="Нижний колонтитул 5">
            <a:extLst>
              <a:ext uri="{FF2B5EF4-FFF2-40B4-BE49-F238E27FC236}">
                <a16:creationId xmlns:a16="http://schemas.microsoft.com/office/drawing/2014/main" id="{E4B81962-A8C0-45B6-BD3E-83F136DD5DA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C77B5E-8CD6-4952-A7BE-0C0F0B0E1847}"/>
              </a:ext>
            </a:extLst>
          </p:cNvPr>
          <p:cNvSpPr>
            <a:spLocks noGrp="1"/>
          </p:cNvSpPr>
          <p:nvPr>
            <p:ph type="sldNum" sz="quarter" idx="12"/>
          </p:nvPr>
        </p:nvSpPr>
        <p:spPr/>
        <p:txBody>
          <a:bodyPr/>
          <a:lstStyle/>
          <a:p>
            <a:fld id="{D42DB29C-A9D2-4935-A2BD-226D317482E4}" type="slidenum">
              <a:rPr lang="ru-RU" smtClean="0"/>
              <a:t>‹#›</a:t>
            </a:fld>
            <a:endParaRPr lang="ru-RU"/>
          </a:p>
        </p:txBody>
      </p:sp>
    </p:spTree>
    <p:extLst>
      <p:ext uri="{BB962C8B-B14F-4D97-AF65-F5344CB8AC3E}">
        <p14:creationId xmlns:p14="http://schemas.microsoft.com/office/powerpoint/2010/main" val="273506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385908-94A1-468F-993B-AEC6D8DA6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363CA53-AA51-4409-B4E7-6397E8B0A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26811D-B9E1-4A95-A6FF-63327AAC7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30FB9-C3D3-4898-8E09-DFBC692423E5}" type="datetime1">
              <a:rPr lang="ru-RU" smtClean="0"/>
              <a:t>11.10.2022</a:t>
            </a:fld>
            <a:endParaRPr lang="ru-RU"/>
          </a:p>
        </p:txBody>
      </p:sp>
      <p:sp>
        <p:nvSpPr>
          <p:cNvPr id="5" name="Нижний колонтитул 4">
            <a:extLst>
              <a:ext uri="{FF2B5EF4-FFF2-40B4-BE49-F238E27FC236}">
                <a16:creationId xmlns:a16="http://schemas.microsoft.com/office/drawing/2014/main" id="{EFDC369D-6C9D-466E-B1C2-A4A4E9D42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F60C9B0-6D82-4F61-8EFE-35E4AE304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rgbClr val="002060"/>
                </a:solidFill>
              </a:defRPr>
            </a:lvl1pPr>
          </a:lstStyle>
          <a:p>
            <a:fld id="{D42DB29C-A9D2-4935-A2BD-226D317482E4}" type="slidenum">
              <a:rPr lang="ru-RU" smtClean="0"/>
              <a:pPr/>
              <a:t>‹#›</a:t>
            </a:fld>
            <a:endParaRPr lang="ru-RU" dirty="0"/>
          </a:p>
        </p:txBody>
      </p:sp>
    </p:spTree>
    <p:extLst>
      <p:ext uri="{BB962C8B-B14F-4D97-AF65-F5344CB8AC3E}">
        <p14:creationId xmlns:p14="http://schemas.microsoft.com/office/powerpoint/2010/main" val="2603317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hyperlink" Target="https://afdanalyse.ru/publ/finansovyj_analiz/fin_koefitcienti/1/3-1-0-11#kokz" TargetMode="External"/><Relationship Id="rId3" Type="http://schemas.openxmlformats.org/officeDocument/2006/relationships/hyperlink" Target="https://afdanalyse.ru/publ/finansovyj_analiz/fin_koefitcienti/1/3-1-0-11#kooa" TargetMode="External"/><Relationship Id="rId7" Type="http://schemas.openxmlformats.org/officeDocument/2006/relationships/hyperlink" Target="https://afdanalyse.ru/publ/finansovyj_analiz/fin_koefitcienti/1/3-1-0-11#kodz" TargetMode="External"/><Relationship Id="rId2" Type="http://schemas.openxmlformats.org/officeDocument/2006/relationships/hyperlink" Target="https://afdanalyse.ru/publ/finansovyj_analiz/fin_koefitcienti/1/3-1-0-11#koa" TargetMode="External"/><Relationship Id="rId1" Type="http://schemas.openxmlformats.org/officeDocument/2006/relationships/slideLayout" Target="../slideLayouts/slideLayout1.xml"/><Relationship Id="rId6" Type="http://schemas.openxmlformats.org/officeDocument/2006/relationships/hyperlink" Target="https://afdanalyse.ru/publ/finansovyj_analiz/fin_koefitcienti/1/3-1-0-11#kz" TargetMode="External"/><Relationship Id="rId5" Type="http://schemas.openxmlformats.org/officeDocument/2006/relationships/hyperlink" Target="https://afdanalyse.ru/publ/finansovyj_analiz/fin_koefitcienti/1/3-1-0-11#kik" TargetMode="External"/><Relationship Id="rId10" Type="http://schemas.openxmlformats.org/officeDocument/2006/relationships/hyperlink" Target="https://afdanalyse.ru/publ/finansovyj_analiz/fin_koefitcienti/1/3-1-0-11#ods" TargetMode="External"/><Relationship Id="rId4" Type="http://schemas.openxmlformats.org/officeDocument/2006/relationships/hyperlink" Target="https://afdanalyse.ru/publ/finansovyj_analiz/fin_koefitcienti/1/3-1-0-11#kock" TargetMode="External"/><Relationship Id="rId9" Type="http://schemas.openxmlformats.org/officeDocument/2006/relationships/hyperlink" Target="https://afdanalyse.ru/publ/finansovyj_analiz/fin_koefitcienti/1/3-1-0-11#komz"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4_6992B6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7_334AF5CD.xml"/><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2.png"/><Relationship Id="rId3" Type="http://schemas.openxmlformats.org/officeDocument/2006/relationships/notesSlide" Target="../notesSlides/notesSlide5.xml"/><Relationship Id="rId7" Type="http://schemas.openxmlformats.org/officeDocument/2006/relationships/image" Target="../media/image23.emf"/><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11" Type="http://schemas.openxmlformats.org/officeDocument/2006/relationships/customXml" Target="../ink/ink2.xml"/><Relationship Id="rId5" Type="http://schemas.openxmlformats.org/officeDocument/2006/relationships/image" Target="../media/image22.emf"/><Relationship Id="rId10" Type="http://schemas.openxmlformats.org/officeDocument/2006/relationships/image" Target="../media/image25.png"/><Relationship Id="rId4" Type="http://schemas.openxmlformats.org/officeDocument/2006/relationships/package" Target="../embeddings/Microsoft_Excel_Worksheet.xlsx"/><Relationship Id="rId9" Type="http://schemas.openxmlformats.org/officeDocument/2006/relationships/image" Target="../media/image24.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a:extLst>
              <a:ext uri="{FF2B5EF4-FFF2-40B4-BE49-F238E27FC236}">
                <a16:creationId xmlns:a16="http://schemas.microsoft.com/office/drawing/2014/main" id="{9138EADA-8592-48D6-9B43-3CB80C1C071C}"/>
              </a:ext>
            </a:extLst>
          </p:cNvPr>
          <p:cNvPicPr>
            <a:picLocks noChangeAspect="1"/>
          </p:cNvPicPr>
          <p:nvPr/>
        </p:nvPicPr>
        <p:blipFill rotWithShape="1">
          <a:blip r:embed="rId3"/>
          <a:srcRect l="25944" r="7076" b="1"/>
          <a:stretch/>
        </p:blipFill>
        <p:spPr>
          <a:xfrm>
            <a:off x="-2"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6" name="TextBox 5">
            <a:extLst>
              <a:ext uri="{FF2B5EF4-FFF2-40B4-BE49-F238E27FC236}">
                <a16:creationId xmlns:a16="http://schemas.microsoft.com/office/drawing/2014/main" id="{CD921E9C-22D4-4B42-AC93-5AD60200C512}"/>
              </a:ext>
            </a:extLst>
          </p:cNvPr>
          <p:cNvSpPr txBox="1"/>
          <p:nvPr/>
        </p:nvSpPr>
        <p:spPr>
          <a:xfrm>
            <a:off x="182716" y="1250493"/>
            <a:ext cx="7589278" cy="1754326"/>
          </a:xfrm>
          <a:prstGeom prst="rect">
            <a:avLst/>
          </a:prstGeom>
          <a:noFill/>
        </p:spPr>
        <p:txBody>
          <a:bodyPr wrap="square">
            <a:spAutoFit/>
          </a:bodyPr>
          <a:lstStyle/>
          <a:p>
            <a:r>
              <a:rPr lang="ru-RU" sz="3600" b="1" dirty="0">
                <a:solidFill>
                  <a:schemeClr val="bg1"/>
                </a:solidFill>
                <a:latin typeface="Arial Black" panose="020B0A04020102020204" pitchFamily="34" charset="0"/>
              </a:rPr>
              <a:t>Практика экономического</a:t>
            </a:r>
          </a:p>
          <a:p>
            <a:endParaRPr lang="ru-RU" sz="3600" b="1" dirty="0">
              <a:solidFill>
                <a:schemeClr val="bg1"/>
              </a:solidFill>
              <a:latin typeface="Arial Black" panose="020B0A04020102020204" pitchFamily="34" charset="0"/>
            </a:endParaRPr>
          </a:p>
          <a:p>
            <a:r>
              <a:rPr lang="ru-RU" sz="3600" b="1" dirty="0">
                <a:solidFill>
                  <a:schemeClr val="bg1"/>
                </a:solidFill>
                <a:latin typeface="Arial Black" panose="020B0A04020102020204" pitchFamily="34" charset="0"/>
              </a:rPr>
              <a:t>анализа в бизнесе</a:t>
            </a:r>
          </a:p>
        </p:txBody>
      </p:sp>
      <p:sp>
        <p:nvSpPr>
          <p:cNvPr id="10" name="TextBox 9">
            <a:extLst>
              <a:ext uri="{FF2B5EF4-FFF2-40B4-BE49-F238E27FC236}">
                <a16:creationId xmlns:a16="http://schemas.microsoft.com/office/drawing/2014/main" id="{D651D826-4225-40C1-8AB5-9ECEB6462A9B}"/>
              </a:ext>
            </a:extLst>
          </p:cNvPr>
          <p:cNvSpPr txBox="1"/>
          <p:nvPr/>
        </p:nvSpPr>
        <p:spPr>
          <a:xfrm>
            <a:off x="334297" y="5607507"/>
            <a:ext cx="613532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Тоскучева</a:t>
            </a:r>
            <a:r>
              <a:rPr kumimoji="0" lang="ru-RU" sz="1800" b="0" i="1" u="none" strike="noStrike" kern="1200" cap="none" spc="0" normalizeH="0" baseline="0" noProof="0" dirty="0">
                <a:ln>
                  <a:noFill/>
                </a:ln>
                <a:solidFill>
                  <a:srgbClr val="1F3864"/>
                </a:solidFill>
                <a:effectLst/>
                <a:uLnTx/>
                <a:uFillTx/>
                <a:latin typeface="Arial Rounded MT Bold" panose="020F0704030504030204" pitchFamily="34" charset="0"/>
                <a:ea typeface="Calibri" panose="020F0502020204030204" pitchFamily="34" charset="0"/>
                <a:cs typeface="+mn-cs"/>
              </a:rPr>
              <a:t> </a:t>
            </a:r>
            <a:r>
              <a:rPr kumimoji="0" lang="ru-RU" sz="1800" b="0" i="1"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Анна</a:t>
            </a: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Директор Управления по финансам </a:t>
            </a:r>
            <a:r>
              <a:rPr kumimoji="0" lang="ru-RU" sz="1800" b="0" i="1" u="none" strike="noStrike" kern="1200" cap="none" spc="0" normalizeH="0" baseline="0" noProof="0" dirty="0">
                <a:ln>
                  <a:noFill/>
                </a:ln>
                <a:solidFill>
                  <a:srgbClr val="1F3864"/>
                </a:solidFill>
                <a:effectLst/>
                <a:uLnTx/>
                <a:uFillTx/>
                <a:latin typeface="Arial Rounded MT Bold" panose="020F0704030504030204" pitchFamily="34" charset="0"/>
                <a:ea typeface="Calibri" panose="020F0502020204030204" pitchFamily="34" charset="0"/>
                <a:cs typeface="+mn-cs"/>
              </a:rPr>
              <a:t> </a:t>
            </a:r>
            <a:r>
              <a:rPr kumimoji="0" lang="ru-RU" sz="1800" b="0" i="1"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ГК</a:t>
            </a:r>
            <a:r>
              <a:rPr kumimoji="0" lang="ru-RU" sz="1800" b="0" i="1" u="none" strike="noStrike" kern="1200" cap="none" spc="0" normalizeH="0" baseline="0" noProof="0" dirty="0">
                <a:ln>
                  <a:noFill/>
                </a:ln>
                <a:solidFill>
                  <a:srgbClr val="1F3864"/>
                </a:solidFill>
                <a:effectLst/>
                <a:uLnTx/>
                <a:uFillTx/>
                <a:latin typeface="Arial Rounded MT Bold" panose="020F0704030504030204" pitchFamily="34" charset="0"/>
                <a:ea typeface="Calibri" panose="020F0502020204030204" pitchFamily="34" charset="0"/>
                <a:cs typeface="+mn-cs"/>
              </a:rPr>
              <a:t> 3</a:t>
            </a:r>
            <a:r>
              <a:rPr kumimoji="0" lang="en-US" sz="1800" b="0" i="1" u="none" strike="noStrike" kern="1200" cap="none" spc="0" normalizeH="0" baseline="0" noProof="0" dirty="0">
                <a:ln>
                  <a:noFill/>
                </a:ln>
                <a:solidFill>
                  <a:srgbClr val="1F3864"/>
                </a:solidFill>
                <a:effectLst/>
                <a:uLnTx/>
                <a:uFillTx/>
                <a:latin typeface="Arial Rounded MT Bold" panose="020F0704030504030204" pitchFamily="34" charset="0"/>
                <a:ea typeface="Calibri" panose="020F0502020204030204" pitchFamily="34" charset="0"/>
                <a:cs typeface="+mn-cs"/>
              </a:rPr>
              <a:t>Z</a:t>
            </a:r>
            <a:endParaRPr kumimoji="0" lang="ru-RU" sz="1800" b="0" i="1" u="none" strike="noStrike" kern="1200" cap="none" spc="0" normalizeH="0" baseline="0" noProof="0" dirty="0">
              <a:ln>
                <a:noFill/>
              </a:ln>
              <a:solidFill>
                <a:srgbClr val="1F3864"/>
              </a:solidFill>
              <a:effectLst/>
              <a:uLnTx/>
              <a:uFillTx/>
              <a:latin typeface="Arial Rounded MT Bold" panose="020F07040305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i="1" dirty="0">
              <a:solidFill>
                <a:srgbClr val="1F3864"/>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11 октября 2022г.</a:t>
            </a: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Номер слайда 2">
            <a:extLst>
              <a:ext uri="{FF2B5EF4-FFF2-40B4-BE49-F238E27FC236}">
                <a16:creationId xmlns:a16="http://schemas.microsoft.com/office/drawing/2014/main" id="{A2BA537B-9572-4264-BCD3-F2211DFE8B1C}"/>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1</a:t>
            </a:fld>
            <a:endParaRPr lang="ru-RU" dirty="0"/>
          </a:p>
        </p:txBody>
      </p:sp>
    </p:spTree>
    <p:extLst>
      <p:ext uri="{BB962C8B-B14F-4D97-AF65-F5344CB8AC3E}">
        <p14:creationId xmlns:p14="http://schemas.microsoft.com/office/powerpoint/2010/main" val="324594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79" name="Freeform: Shape 78">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2" name="Freeform: Shape 81">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6174491-D953-4457-9DEA-5B91422034F6}"/>
              </a:ext>
            </a:extLst>
          </p:cNvPr>
          <p:cNvSpPr txBox="1"/>
          <p:nvPr/>
        </p:nvSpPr>
        <p:spPr>
          <a:xfrm>
            <a:off x="504988" y="3222205"/>
            <a:ext cx="5029200" cy="17739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2857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p:txBody>
      </p:sp>
      <p:pic>
        <p:nvPicPr>
          <p:cNvPr id="3" name="Рисунок 2">
            <a:extLst>
              <a:ext uri="{FF2B5EF4-FFF2-40B4-BE49-F238E27FC236}">
                <a16:creationId xmlns:a16="http://schemas.microsoft.com/office/drawing/2014/main" id="{BFCAE1FE-D9A8-4342-9B91-D400765253A4}"/>
              </a:ext>
            </a:extLst>
          </p:cNvPr>
          <p:cNvPicPr>
            <a:picLocks noChangeAspect="1"/>
          </p:cNvPicPr>
          <p:nvPr/>
        </p:nvPicPr>
        <p:blipFill>
          <a:blip r:embed="rId3"/>
          <a:stretch>
            <a:fillRect/>
          </a:stretch>
        </p:blipFill>
        <p:spPr>
          <a:xfrm>
            <a:off x="5976763" y="196908"/>
            <a:ext cx="5753120" cy="6464182"/>
          </a:xfrm>
          <a:prstGeom prst="rect">
            <a:avLst/>
          </a:prstGeom>
        </p:spPr>
      </p:pic>
      <p:pic>
        <p:nvPicPr>
          <p:cNvPr id="5" name="Рисунок 4">
            <a:extLst>
              <a:ext uri="{FF2B5EF4-FFF2-40B4-BE49-F238E27FC236}">
                <a16:creationId xmlns:a16="http://schemas.microsoft.com/office/drawing/2014/main" id="{940BEFA1-3ADF-486F-9529-BC0F1EEB0C9F}"/>
              </a:ext>
            </a:extLst>
          </p:cNvPr>
          <p:cNvPicPr>
            <a:picLocks noChangeAspect="1"/>
          </p:cNvPicPr>
          <p:nvPr/>
        </p:nvPicPr>
        <p:blipFill>
          <a:blip r:embed="rId4"/>
          <a:stretch>
            <a:fillRect/>
          </a:stretch>
        </p:blipFill>
        <p:spPr>
          <a:xfrm>
            <a:off x="5522795" y="235284"/>
            <a:ext cx="6657507" cy="6558327"/>
          </a:xfrm>
          <a:prstGeom prst="rect">
            <a:avLst/>
          </a:prstGeom>
        </p:spPr>
      </p:pic>
      <p:sp>
        <p:nvSpPr>
          <p:cNvPr id="2" name="TextBox 1">
            <a:extLst>
              <a:ext uri="{FF2B5EF4-FFF2-40B4-BE49-F238E27FC236}">
                <a16:creationId xmlns:a16="http://schemas.microsoft.com/office/drawing/2014/main" id="{115C8E3F-19BD-4B53-A664-A17731624D77}"/>
              </a:ext>
            </a:extLst>
          </p:cNvPr>
          <p:cNvSpPr txBox="1"/>
          <p:nvPr/>
        </p:nvSpPr>
        <p:spPr>
          <a:xfrm>
            <a:off x="11698" y="387626"/>
            <a:ext cx="5305660" cy="3228576"/>
          </a:xfrm>
          <a:prstGeom prst="rect">
            <a:avLst/>
          </a:prstGeom>
          <a:noFill/>
        </p:spPr>
        <p:txBody>
          <a:bodyPr wrap="square" rtlCol="0">
            <a:spAutoFit/>
          </a:bodyPr>
          <a:lstStyle/>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a:lnSpc>
                <a:spcPct val="90000"/>
              </a:lnSpc>
              <a:spcAft>
                <a:spcPts val="600"/>
              </a:spcAft>
            </a:pPr>
            <a:r>
              <a:rPr lang="en-US" dirty="0" err="1">
                <a:solidFill>
                  <a:schemeClr val="tx1">
                    <a:lumMod val="65000"/>
                    <a:lumOff val="35000"/>
                  </a:schemeClr>
                </a:solidFill>
                <a:latin typeface="Effra" panose="020B0603020203020204" pitchFamily="34" charset="0"/>
                <a:cs typeface="Effra" panose="020B0603020203020204" pitchFamily="34" charset="0"/>
              </a:rPr>
              <a:t>Что</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en-US" dirty="0" err="1">
                <a:solidFill>
                  <a:schemeClr val="tx1">
                    <a:lumMod val="65000"/>
                    <a:lumOff val="35000"/>
                  </a:schemeClr>
                </a:solidFill>
                <a:latin typeface="Effra" panose="020B0603020203020204" pitchFamily="34" charset="0"/>
                <a:cs typeface="Effra" panose="020B0603020203020204" pitchFamily="34" charset="0"/>
              </a:rPr>
              <a:t>можем</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en-US" dirty="0" err="1">
                <a:solidFill>
                  <a:schemeClr val="tx1">
                    <a:lumMod val="65000"/>
                    <a:lumOff val="35000"/>
                  </a:schemeClr>
                </a:solidFill>
                <a:latin typeface="Effra" panose="020B0603020203020204" pitchFamily="34" charset="0"/>
                <a:cs typeface="Effra" panose="020B0603020203020204" pitchFamily="34" charset="0"/>
              </a:rPr>
              <a:t>узнать</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en-US" dirty="0" err="1">
                <a:solidFill>
                  <a:schemeClr val="tx1">
                    <a:lumMod val="65000"/>
                    <a:lumOff val="35000"/>
                  </a:schemeClr>
                </a:solidFill>
                <a:latin typeface="Effra" panose="020B0603020203020204" pitchFamily="34" charset="0"/>
                <a:cs typeface="Effra" panose="020B0603020203020204" pitchFamily="34" charset="0"/>
              </a:rPr>
              <a:t>из</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en-US" dirty="0" err="1">
                <a:solidFill>
                  <a:schemeClr val="tx1">
                    <a:lumMod val="65000"/>
                    <a:lumOff val="35000"/>
                  </a:schemeClr>
                </a:solidFill>
                <a:latin typeface="Effra" panose="020B0603020203020204" pitchFamily="34" charset="0"/>
                <a:cs typeface="Effra" panose="020B0603020203020204" pitchFamily="34" charset="0"/>
              </a:rPr>
              <a:t>стандартной</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en-US" dirty="0" err="1">
                <a:solidFill>
                  <a:schemeClr val="tx1">
                    <a:lumMod val="65000"/>
                    <a:lumOff val="35000"/>
                  </a:schemeClr>
                </a:solidFill>
                <a:latin typeface="Effra" panose="020B0603020203020204" pitchFamily="34" charset="0"/>
                <a:cs typeface="Effra" panose="020B0603020203020204" pitchFamily="34" charset="0"/>
              </a:rPr>
              <a:t>форм</a:t>
            </a:r>
            <a:r>
              <a:rPr lang="ru-RU" dirty="0">
                <a:solidFill>
                  <a:schemeClr val="tx1">
                    <a:lumMod val="65000"/>
                    <a:lumOff val="35000"/>
                  </a:schemeClr>
                </a:solidFill>
                <a:latin typeface="Effra" panose="020B0603020203020204" pitchFamily="34" charset="0"/>
                <a:cs typeface="Effra" panose="020B0603020203020204" pitchFamily="34" charset="0"/>
              </a:rPr>
              <a:t>ы</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ru-RU" dirty="0">
                <a:solidFill>
                  <a:schemeClr val="tx1">
                    <a:lumMod val="65000"/>
                    <a:lumOff val="35000"/>
                  </a:schemeClr>
                </a:solidFill>
                <a:latin typeface="Effra" panose="020B0603020203020204" pitchFamily="34" charset="0"/>
                <a:cs typeface="Effra" panose="020B0603020203020204" pitchFamily="34" charset="0"/>
              </a:rPr>
              <a:t>отчета о прибылях и убытках</a:t>
            </a:r>
            <a:r>
              <a:rPr lang="en-US" dirty="0">
                <a:solidFill>
                  <a:schemeClr val="tx1">
                    <a:lumMod val="65000"/>
                    <a:lumOff val="35000"/>
                  </a:schemeClr>
                </a:solidFill>
                <a:latin typeface="Effra" panose="020B0603020203020204" pitchFamily="34" charset="0"/>
                <a:cs typeface="Effra" panose="020B0603020203020204" pitchFamily="34" charset="0"/>
              </a:rPr>
              <a:t>:</a:t>
            </a:r>
            <a:endParaRPr lang="ru-RU" dirty="0">
              <a:solidFill>
                <a:schemeClr val="tx1">
                  <a:lumMod val="65000"/>
                  <a:lumOff val="35000"/>
                </a:schemeClr>
              </a:solidFill>
              <a:latin typeface="Effra" panose="020B0603020203020204" pitchFamily="34" charset="0"/>
              <a:cs typeface="Effra" panose="020B0603020203020204" pitchFamily="34" charset="0"/>
            </a:endParaRPr>
          </a:p>
          <a:p>
            <a:pPr>
              <a:lnSpc>
                <a:spcPct val="90000"/>
              </a:lnSpc>
              <a:spcAft>
                <a:spcPts val="600"/>
              </a:spcAft>
            </a:pPr>
            <a:endParaRPr lang="en-US" dirty="0">
              <a:solidFill>
                <a:schemeClr val="tx1">
                  <a:lumMod val="65000"/>
                  <a:lumOff val="35000"/>
                </a:schemeClr>
              </a:solidFill>
              <a:latin typeface="Effra" panose="020B0603020203020204" pitchFamily="34" charset="0"/>
              <a:cs typeface="Effra" panose="020B0603020203020204" pitchFamily="34" charset="0"/>
            </a:endParaRPr>
          </a:p>
          <a:p>
            <a:pPr marL="285750" indent="-228600">
              <a:lnSpc>
                <a:spcPct val="90000"/>
              </a:lnSpc>
              <a:spcAft>
                <a:spcPts val="600"/>
              </a:spcAft>
              <a:buFont typeface="Arial" panose="020B0604020202020204" pitchFamily="34" charset="0"/>
              <a:buChar char="•"/>
            </a:pPr>
            <a:r>
              <a:rPr lang="ru-RU" dirty="0">
                <a:solidFill>
                  <a:schemeClr val="tx1">
                    <a:lumMod val="65000"/>
                    <a:lumOff val="35000"/>
                  </a:schemeClr>
                </a:solidFill>
                <a:latin typeface="Effra" panose="020B0603020203020204" pitchFamily="34" charset="0"/>
                <a:cs typeface="Effra" panose="020B0603020203020204" pitchFamily="34" charset="0"/>
              </a:rPr>
              <a:t>Эффективность </a:t>
            </a:r>
            <a:r>
              <a:rPr lang="en-US" dirty="0" err="1">
                <a:solidFill>
                  <a:schemeClr val="tx1">
                    <a:lumMod val="65000"/>
                    <a:lumOff val="35000"/>
                  </a:schemeClr>
                </a:solidFill>
                <a:latin typeface="Effra" panose="020B0603020203020204" pitchFamily="34" charset="0"/>
                <a:cs typeface="Effra" panose="020B0603020203020204" pitchFamily="34" charset="0"/>
              </a:rPr>
              <a:t>компании</a:t>
            </a:r>
            <a:r>
              <a:rPr lang="ru-RU" dirty="0">
                <a:solidFill>
                  <a:schemeClr val="tx1">
                    <a:lumMod val="65000"/>
                    <a:lumOff val="35000"/>
                  </a:schemeClr>
                </a:solidFill>
                <a:latin typeface="Effra" panose="020B0603020203020204" pitchFamily="34" charset="0"/>
                <a:cs typeface="Effra" panose="020B0603020203020204" pitchFamily="34" charset="0"/>
              </a:rPr>
              <a:t> </a:t>
            </a:r>
            <a:endParaRPr lang="en-US" dirty="0">
              <a:solidFill>
                <a:schemeClr val="tx1">
                  <a:lumMod val="65000"/>
                  <a:lumOff val="35000"/>
                </a:schemeClr>
              </a:solidFill>
              <a:latin typeface="Effra" panose="020B0603020203020204" pitchFamily="34" charset="0"/>
              <a:cs typeface="Effra" panose="020B0603020203020204" pitchFamily="34" charset="0"/>
            </a:endParaRPr>
          </a:p>
          <a:p>
            <a:pPr marL="285750" indent="-228600">
              <a:lnSpc>
                <a:spcPct val="90000"/>
              </a:lnSpc>
              <a:spcAft>
                <a:spcPts val="600"/>
              </a:spcAft>
              <a:buFont typeface="Arial" panose="020B0604020202020204" pitchFamily="34" charset="0"/>
              <a:buChar char="•"/>
            </a:pPr>
            <a:r>
              <a:rPr lang="ru-RU" dirty="0">
                <a:solidFill>
                  <a:schemeClr val="tx1">
                    <a:lumMod val="65000"/>
                    <a:lumOff val="35000"/>
                  </a:schemeClr>
                </a:solidFill>
                <a:latin typeface="Effra" panose="020B0603020203020204" pitchFamily="34" charset="0"/>
                <a:cs typeface="Effra" panose="020B0603020203020204" pitchFamily="34" charset="0"/>
              </a:rPr>
              <a:t>Темпы роста </a:t>
            </a:r>
            <a:endParaRPr lang="en-US" dirty="0">
              <a:solidFill>
                <a:schemeClr val="tx1">
                  <a:lumMod val="65000"/>
                  <a:lumOff val="35000"/>
                </a:schemeClr>
              </a:solidFill>
              <a:latin typeface="Effra" panose="020B0603020203020204" pitchFamily="34" charset="0"/>
              <a:cs typeface="Effra" panose="020B0603020203020204" pitchFamily="34" charset="0"/>
            </a:endParaRPr>
          </a:p>
          <a:p>
            <a:pPr marL="285750" indent="-228600">
              <a:lnSpc>
                <a:spcPct val="90000"/>
              </a:lnSpc>
              <a:spcAft>
                <a:spcPts val="600"/>
              </a:spcAft>
              <a:buFont typeface="Arial" panose="020B0604020202020204" pitchFamily="34" charset="0"/>
              <a:buChar char="•"/>
            </a:pPr>
            <a:r>
              <a:rPr lang="en-US" dirty="0" err="1">
                <a:solidFill>
                  <a:schemeClr val="tx1">
                    <a:lumMod val="65000"/>
                    <a:lumOff val="35000"/>
                  </a:schemeClr>
                </a:solidFill>
                <a:latin typeface="Effra" panose="020B0603020203020204" pitchFamily="34" charset="0"/>
                <a:cs typeface="Effra" panose="020B0603020203020204" pitchFamily="34" charset="0"/>
              </a:rPr>
              <a:t>Структур</a:t>
            </a:r>
            <a:r>
              <a:rPr lang="ru-RU" dirty="0">
                <a:solidFill>
                  <a:schemeClr val="tx1">
                    <a:lumMod val="65000"/>
                    <a:lumOff val="35000"/>
                  </a:schemeClr>
                </a:solidFill>
                <a:latin typeface="Effra" panose="020B0603020203020204" pitchFamily="34" charset="0"/>
                <a:cs typeface="Effra" panose="020B0603020203020204" pitchFamily="34" charset="0"/>
              </a:rPr>
              <a:t>а</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en-US" dirty="0" err="1">
                <a:solidFill>
                  <a:schemeClr val="tx1">
                    <a:lumMod val="65000"/>
                    <a:lumOff val="35000"/>
                  </a:schemeClr>
                </a:solidFill>
                <a:latin typeface="Effra" panose="020B0603020203020204" pitchFamily="34" charset="0"/>
                <a:cs typeface="Effra" panose="020B0603020203020204" pitchFamily="34" charset="0"/>
              </a:rPr>
              <a:t>затрат</a:t>
            </a:r>
            <a:endParaRPr lang="en-US" dirty="0">
              <a:solidFill>
                <a:schemeClr val="tx1">
                  <a:lumMod val="65000"/>
                  <a:lumOff val="35000"/>
                </a:schemeClr>
              </a:solidFill>
              <a:latin typeface="Effra" panose="020B0603020203020204" pitchFamily="34" charset="0"/>
              <a:cs typeface="Effra" panose="020B0603020203020204" pitchFamily="34" charset="0"/>
            </a:endParaRPr>
          </a:p>
          <a:p>
            <a:pPr marL="285750" indent="-228600">
              <a:lnSpc>
                <a:spcPct val="90000"/>
              </a:lnSpc>
              <a:spcAft>
                <a:spcPts val="600"/>
              </a:spcAft>
              <a:buFont typeface="Arial" panose="020B0604020202020204" pitchFamily="34" charset="0"/>
              <a:buChar char="•"/>
            </a:pPr>
            <a:r>
              <a:rPr lang="ru-RU" dirty="0">
                <a:solidFill>
                  <a:schemeClr val="tx1">
                    <a:lumMod val="65000"/>
                    <a:lumOff val="35000"/>
                  </a:schemeClr>
                </a:solidFill>
                <a:latin typeface="Effra" panose="020B0603020203020204" pitchFamily="34" charset="0"/>
                <a:cs typeface="Effra" panose="020B0603020203020204" pitchFamily="34" charset="0"/>
              </a:rPr>
              <a:t>Рассчитать точку безубыточности</a:t>
            </a:r>
            <a:endParaRPr lang="en-US" dirty="0">
              <a:solidFill>
                <a:schemeClr val="tx1">
                  <a:lumMod val="65000"/>
                  <a:lumOff val="35000"/>
                </a:schemeClr>
              </a:solidFill>
              <a:latin typeface="Effra" panose="020B0603020203020204" pitchFamily="34" charset="0"/>
              <a:cs typeface="Effra" panose="020B0603020203020204" pitchFamily="34" charset="0"/>
            </a:endParaRPr>
          </a:p>
          <a:p>
            <a:endParaRPr lang="ru-RU" dirty="0"/>
          </a:p>
        </p:txBody>
      </p:sp>
      <p:pic>
        <p:nvPicPr>
          <p:cNvPr id="13" name="Рисунок 12">
            <a:extLst>
              <a:ext uri="{FF2B5EF4-FFF2-40B4-BE49-F238E27FC236}">
                <a16:creationId xmlns:a16="http://schemas.microsoft.com/office/drawing/2014/main" id="{AB6E35FD-AF4C-4C6E-A9D0-1AAC1FB628FD}"/>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29589" r="10720" b="-1"/>
          <a:stretch/>
        </p:blipFill>
        <p:spPr>
          <a:xfrm rot="5400000">
            <a:off x="-825302" y="5103486"/>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6" name="TextBox 5">
            <a:extLst>
              <a:ext uri="{FF2B5EF4-FFF2-40B4-BE49-F238E27FC236}">
                <a16:creationId xmlns:a16="http://schemas.microsoft.com/office/drawing/2014/main" id="{3589E45D-B009-45D1-ACC5-057B49520D1E}"/>
              </a:ext>
            </a:extLst>
          </p:cNvPr>
          <p:cNvSpPr txBox="1"/>
          <p:nvPr/>
        </p:nvSpPr>
        <p:spPr>
          <a:xfrm>
            <a:off x="72969" y="3405889"/>
            <a:ext cx="5786999" cy="3416320"/>
          </a:xfrm>
          <a:prstGeom prst="rect">
            <a:avLst/>
          </a:prstGeom>
          <a:noFill/>
        </p:spPr>
        <p:txBody>
          <a:bodyPr wrap="square" rtlCol="0">
            <a:spAutoFit/>
          </a:bodyPr>
          <a:lstStyle/>
          <a:p>
            <a:r>
              <a:rPr lang="ru-RU" dirty="0">
                <a:solidFill>
                  <a:schemeClr val="tx1">
                    <a:lumMod val="65000"/>
                    <a:lumOff val="35000"/>
                  </a:schemeClr>
                </a:solidFill>
                <a:latin typeface="Effra" panose="020B0603020203020204" pitchFamily="34" charset="0"/>
                <a:cs typeface="Effra" panose="020B0603020203020204" pitchFamily="34" charset="0"/>
              </a:rPr>
              <a:t>Реинвестированная прибыль = НРП</a:t>
            </a:r>
          </a:p>
          <a:p>
            <a:endParaRPr lang="ru-RU" dirty="0">
              <a:solidFill>
                <a:schemeClr val="tx1">
                  <a:lumMod val="65000"/>
                  <a:lumOff val="35000"/>
                </a:schemeClr>
              </a:solidFill>
              <a:latin typeface="Effra" panose="020B0603020203020204" pitchFamily="34" charset="0"/>
              <a:cs typeface="Effra" panose="020B0603020203020204" pitchFamily="34" charset="0"/>
            </a:endParaRPr>
          </a:p>
          <a:p>
            <a:r>
              <a:rPr lang="ru-RU" dirty="0">
                <a:solidFill>
                  <a:schemeClr val="tx1">
                    <a:lumMod val="65000"/>
                    <a:lumOff val="35000"/>
                  </a:schemeClr>
                </a:solidFill>
                <a:latin typeface="Effra" panose="020B0603020203020204" pitchFamily="34" charset="0"/>
                <a:cs typeface="Effra" panose="020B0603020203020204" pitchFamily="34" charset="0"/>
              </a:rPr>
              <a:t>Этот показатель отражается в балансе, это результат периода, который увеличивает СК, и остается в распоряжении предприятия.</a:t>
            </a:r>
          </a:p>
          <a:p>
            <a:endParaRPr lang="ru-RU" dirty="0">
              <a:solidFill>
                <a:schemeClr val="tx1">
                  <a:lumMod val="65000"/>
                  <a:lumOff val="35000"/>
                </a:schemeClr>
              </a:solidFill>
              <a:latin typeface="Effra" panose="020B0603020203020204" pitchFamily="34" charset="0"/>
              <a:cs typeface="Effra" panose="020B0603020203020204" pitchFamily="34" charset="0"/>
            </a:endParaRPr>
          </a:p>
          <a:p>
            <a:r>
              <a:rPr lang="ru-RU" dirty="0">
                <a:solidFill>
                  <a:schemeClr val="tx1">
                    <a:lumMod val="65000"/>
                    <a:lumOff val="35000"/>
                  </a:schemeClr>
                </a:solidFill>
                <a:latin typeface="Effra" panose="020B0603020203020204" pitchFamily="34" charset="0"/>
                <a:cs typeface="Effra" panose="020B0603020203020204" pitchFamily="34" charset="0"/>
              </a:rPr>
              <a:t>Часть НРП может быть отнесена на формирование резервного Фонда.</a:t>
            </a:r>
          </a:p>
          <a:p>
            <a:endParaRPr lang="ru-RU" dirty="0">
              <a:solidFill>
                <a:schemeClr val="tx1">
                  <a:lumMod val="65000"/>
                  <a:lumOff val="35000"/>
                </a:schemeClr>
              </a:solidFill>
              <a:latin typeface="Effra" panose="020B0603020203020204" pitchFamily="34" charset="0"/>
              <a:cs typeface="Effra" panose="020B0603020203020204" pitchFamily="34" charset="0"/>
            </a:endParaRPr>
          </a:p>
          <a:p>
            <a:r>
              <a:rPr lang="ru-RU" dirty="0">
                <a:solidFill>
                  <a:schemeClr val="tx1">
                    <a:lumMod val="65000"/>
                    <a:lumOff val="35000"/>
                  </a:schemeClr>
                </a:solidFill>
                <a:latin typeface="Effra" panose="020B0603020203020204" pitchFamily="34" charset="0"/>
                <a:cs typeface="Effra" panose="020B0603020203020204" pitchFamily="34" charset="0"/>
              </a:rPr>
              <a:t>Для АО создание РФ обязательное, для ООО добровольное</a:t>
            </a:r>
          </a:p>
          <a:p>
            <a:endParaRPr lang="ru-RU" dirty="0"/>
          </a:p>
        </p:txBody>
      </p:sp>
      <p:sp>
        <p:nvSpPr>
          <p:cNvPr id="23" name="TextBox 22">
            <a:extLst>
              <a:ext uri="{FF2B5EF4-FFF2-40B4-BE49-F238E27FC236}">
                <a16:creationId xmlns:a16="http://schemas.microsoft.com/office/drawing/2014/main" id="{A2C14AEF-525C-443C-99CF-4DCBBA3AD9C4}"/>
              </a:ext>
            </a:extLst>
          </p:cNvPr>
          <p:cNvSpPr txBox="1"/>
          <p:nvPr/>
        </p:nvSpPr>
        <p:spPr>
          <a:xfrm>
            <a:off x="147981" y="64387"/>
            <a:ext cx="9379491" cy="830997"/>
          </a:xfrm>
          <a:prstGeom prst="rect">
            <a:avLst/>
          </a:prstGeom>
          <a:noFill/>
        </p:spPr>
        <p:txBody>
          <a:bodyPr wrap="none" rtlCol="0">
            <a:spAutoFit/>
          </a:bodyPr>
          <a:lstStyle/>
          <a:p>
            <a:r>
              <a:rPr lang="ru-RU" sz="2400" b="1" dirty="0">
                <a:solidFill>
                  <a:schemeClr val="bg2">
                    <a:lumMod val="50000"/>
                  </a:schemeClr>
                </a:solidFill>
                <a:latin typeface="Effra" panose="020B0603020203020204" pitchFamily="34" charset="0"/>
                <a:cs typeface="Effra" panose="020B0603020203020204" pitchFamily="34" charset="0"/>
              </a:rPr>
              <a:t>ОТЧЕТ О ПРИБЫЛЯХ И УБЫТКАХ. Отражает результат за период.</a:t>
            </a:r>
          </a:p>
          <a:p>
            <a:r>
              <a:rPr lang="ru-RU" sz="2400" b="1" dirty="0">
                <a:solidFill>
                  <a:schemeClr val="bg2">
                    <a:lumMod val="50000"/>
                  </a:schemeClr>
                </a:solidFill>
                <a:latin typeface="Effra" panose="020B0603020203020204" pitchFamily="34" charset="0"/>
                <a:cs typeface="Effra" panose="020B0603020203020204" pitchFamily="34" charset="0"/>
              </a:rPr>
              <a:t>(ОПУ или </a:t>
            </a:r>
            <a:r>
              <a:rPr lang="en-US" sz="2400" b="1" dirty="0">
                <a:solidFill>
                  <a:schemeClr val="bg2">
                    <a:lumMod val="50000"/>
                  </a:schemeClr>
                </a:solidFill>
                <a:latin typeface="Effra" panose="020B0603020203020204" pitchFamily="34" charset="0"/>
                <a:cs typeface="Effra" panose="020B0603020203020204" pitchFamily="34" charset="0"/>
              </a:rPr>
              <a:t> PL)</a:t>
            </a:r>
            <a:endParaRPr lang="ru-RU" sz="2400" b="1" dirty="0">
              <a:solidFill>
                <a:schemeClr val="bg2">
                  <a:lumMod val="50000"/>
                </a:schemeClr>
              </a:solidFill>
              <a:latin typeface="Effra" panose="020B0603020203020204" pitchFamily="34" charset="0"/>
              <a:cs typeface="Effra" panose="020B0603020203020204" pitchFamily="34" charset="0"/>
            </a:endParaRPr>
          </a:p>
        </p:txBody>
      </p:sp>
      <p:sp>
        <p:nvSpPr>
          <p:cNvPr id="8" name="Номер слайда 7">
            <a:extLst>
              <a:ext uri="{FF2B5EF4-FFF2-40B4-BE49-F238E27FC236}">
                <a16:creationId xmlns:a16="http://schemas.microsoft.com/office/drawing/2014/main" id="{FD9AF6DA-31FC-46B3-96C9-5398454C01B4}"/>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10</a:t>
            </a:fld>
            <a:endParaRPr lang="ru-RU"/>
          </a:p>
        </p:txBody>
      </p:sp>
    </p:spTree>
    <p:extLst>
      <p:ext uri="{BB962C8B-B14F-4D97-AF65-F5344CB8AC3E}">
        <p14:creationId xmlns:p14="http://schemas.microsoft.com/office/powerpoint/2010/main" val="37620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92" name="Freeform: Shape 9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Freeform: Shape 9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Freeform: Shape 9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97" name="Freeform: Shape 9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Freeform: Shape 9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85365E10-6C88-4426-92BF-C2684246E070}"/>
              </a:ext>
            </a:extLst>
          </p:cNvPr>
          <p:cNvSpPr txBox="1"/>
          <p:nvPr/>
        </p:nvSpPr>
        <p:spPr>
          <a:xfrm>
            <a:off x="701385" y="166254"/>
            <a:ext cx="11185815" cy="1477328"/>
          </a:xfrm>
          <a:prstGeom prst="rect">
            <a:avLst/>
          </a:prstGeom>
          <a:noFill/>
        </p:spPr>
        <p:txBody>
          <a:bodyPr wrap="square" rtlCol="0">
            <a:spAutoFit/>
          </a:bodyPr>
          <a:lstStyle/>
          <a:p>
            <a:r>
              <a:rPr lang="ru-RU" sz="2400" b="1" dirty="0">
                <a:solidFill>
                  <a:schemeClr val="tx1">
                    <a:lumMod val="65000"/>
                    <a:lumOff val="35000"/>
                  </a:schemeClr>
                </a:solidFill>
                <a:latin typeface="Effra" panose="020B0603020203020204" pitchFamily="34" charset="0"/>
                <a:cs typeface="Effra" panose="020B0603020203020204" pitchFamily="34" charset="0"/>
              </a:rPr>
              <a:t>Для целей управленческого учета используется модифицированная форма Отчета о прибылях и убытках, в большинстве случаев по системе директ-костинг:</a:t>
            </a:r>
          </a:p>
          <a:p>
            <a:r>
              <a:rPr lang="ru-RU" dirty="0"/>
              <a:t> </a:t>
            </a:r>
          </a:p>
        </p:txBody>
      </p:sp>
      <p:pic>
        <p:nvPicPr>
          <p:cNvPr id="7" name="Рисунок 6">
            <a:extLst>
              <a:ext uri="{FF2B5EF4-FFF2-40B4-BE49-F238E27FC236}">
                <a16:creationId xmlns:a16="http://schemas.microsoft.com/office/drawing/2014/main" id="{8A2978A1-1603-40A0-A620-C057FBCC42EB}"/>
              </a:ext>
            </a:extLst>
          </p:cNvPr>
          <p:cNvPicPr>
            <a:picLocks noChangeAspect="1"/>
          </p:cNvPicPr>
          <p:nvPr/>
        </p:nvPicPr>
        <p:blipFill>
          <a:blip r:embed="rId2"/>
          <a:stretch>
            <a:fillRect/>
          </a:stretch>
        </p:blipFill>
        <p:spPr>
          <a:xfrm>
            <a:off x="396890" y="1380549"/>
            <a:ext cx="5512140" cy="5231267"/>
          </a:xfrm>
          <a:prstGeom prst="rect">
            <a:avLst/>
          </a:prstGeom>
        </p:spPr>
      </p:pic>
      <p:pic>
        <p:nvPicPr>
          <p:cNvPr id="9" name="Рисунок 8">
            <a:extLst>
              <a:ext uri="{FF2B5EF4-FFF2-40B4-BE49-F238E27FC236}">
                <a16:creationId xmlns:a16="http://schemas.microsoft.com/office/drawing/2014/main" id="{020E3BCB-930D-4382-A78E-A52346C76BBE}"/>
              </a:ext>
            </a:extLst>
          </p:cNvPr>
          <p:cNvPicPr>
            <a:picLocks noChangeAspect="1"/>
          </p:cNvPicPr>
          <p:nvPr/>
        </p:nvPicPr>
        <p:blipFill>
          <a:blip r:embed="rId3"/>
          <a:stretch>
            <a:fillRect/>
          </a:stretch>
        </p:blipFill>
        <p:spPr>
          <a:xfrm>
            <a:off x="6282972" y="1380549"/>
            <a:ext cx="4870340" cy="2758832"/>
          </a:xfrm>
          <a:prstGeom prst="rect">
            <a:avLst/>
          </a:prstGeom>
        </p:spPr>
      </p:pic>
      <p:sp>
        <p:nvSpPr>
          <p:cNvPr id="10" name="TextBox 9">
            <a:extLst>
              <a:ext uri="{FF2B5EF4-FFF2-40B4-BE49-F238E27FC236}">
                <a16:creationId xmlns:a16="http://schemas.microsoft.com/office/drawing/2014/main" id="{604069A5-E5F4-4A12-BFE4-8683C54E4202}"/>
              </a:ext>
            </a:extLst>
          </p:cNvPr>
          <p:cNvSpPr txBox="1"/>
          <p:nvPr/>
        </p:nvSpPr>
        <p:spPr>
          <a:xfrm>
            <a:off x="6276487" y="4358175"/>
            <a:ext cx="5396780" cy="2308324"/>
          </a:xfrm>
          <a:prstGeom prst="rect">
            <a:avLst/>
          </a:prstGeom>
          <a:noFill/>
        </p:spPr>
        <p:txBody>
          <a:bodyPr wrap="square" rtlCol="0">
            <a:spAutoFit/>
          </a:bodyPr>
          <a:lstStyle/>
          <a:p>
            <a:r>
              <a:rPr lang="ru-RU" dirty="0"/>
              <a:t>Директ-костинг – устанавливает связь между расходами и объемом реализации, позволяет:</a:t>
            </a:r>
          </a:p>
          <a:p>
            <a:r>
              <a:rPr lang="ru-RU" dirty="0"/>
              <a:t> - рассчитать точку безубыточности</a:t>
            </a:r>
          </a:p>
          <a:p>
            <a:pPr marL="285750" indent="-285750">
              <a:buFontTx/>
              <a:buChar char="-"/>
            </a:pPr>
            <a:r>
              <a:rPr lang="ru-RU" dirty="0"/>
              <a:t>Сравнить фактический и целевой объем постоянных расходов</a:t>
            </a:r>
          </a:p>
          <a:p>
            <a:pPr marL="285750" indent="-285750">
              <a:buFontTx/>
              <a:buChar char="-"/>
            </a:pPr>
            <a:r>
              <a:rPr lang="ru-RU" dirty="0"/>
              <a:t>Контролировать исполнение бюджета </a:t>
            </a:r>
          </a:p>
          <a:p>
            <a:pPr marL="285750" indent="-285750">
              <a:buFontTx/>
              <a:buChar char="-"/>
            </a:pPr>
            <a:r>
              <a:rPr lang="ru-RU" dirty="0"/>
              <a:t>Прогнозировать результаты при различных объемах реализации</a:t>
            </a:r>
          </a:p>
        </p:txBody>
      </p:sp>
      <p:sp>
        <p:nvSpPr>
          <p:cNvPr id="2" name="Номер слайда 1">
            <a:extLst>
              <a:ext uri="{FF2B5EF4-FFF2-40B4-BE49-F238E27FC236}">
                <a16:creationId xmlns:a16="http://schemas.microsoft.com/office/drawing/2014/main" id="{5AE40CB3-B7A8-4B4E-AF53-52A132BAF473}"/>
              </a:ext>
            </a:extLst>
          </p:cNvPr>
          <p:cNvSpPr>
            <a:spLocks noGrp="1"/>
          </p:cNvSpPr>
          <p:nvPr>
            <p:ph type="sldNum" sz="quarter" idx="12"/>
          </p:nvPr>
        </p:nvSpPr>
        <p:spPr/>
        <p:txBody>
          <a:bodyPr/>
          <a:lstStyle/>
          <a:p>
            <a:fld id="{D42DB29C-A9D2-4935-A2BD-226D317482E4}" type="slidenum">
              <a:rPr lang="ru-RU" smtClean="0"/>
              <a:t>11</a:t>
            </a:fld>
            <a:endParaRPr lang="ru-RU"/>
          </a:p>
        </p:txBody>
      </p:sp>
    </p:spTree>
    <p:extLst>
      <p:ext uri="{BB962C8B-B14F-4D97-AF65-F5344CB8AC3E}">
        <p14:creationId xmlns:p14="http://schemas.microsoft.com/office/powerpoint/2010/main" val="359593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9E61859-BD21-4F3B-88A5-9F52D7F07CC8}"/>
              </a:ext>
            </a:extLst>
          </p:cNvPr>
          <p:cNvPicPr>
            <a:picLocks noChangeAspect="1"/>
          </p:cNvPicPr>
          <p:nvPr/>
        </p:nvPicPr>
        <p:blipFill>
          <a:blip r:embed="rId2"/>
          <a:stretch>
            <a:fillRect/>
          </a:stretch>
        </p:blipFill>
        <p:spPr>
          <a:xfrm>
            <a:off x="9643651" y="0"/>
            <a:ext cx="2548349" cy="963251"/>
          </a:xfrm>
          <a:prstGeom prst="rect">
            <a:avLst/>
          </a:prstGeom>
        </p:spPr>
      </p:pic>
      <p:sp>
        <p:nvSpPr>
          <p:cNvPr id="2" name="TextBox 1">
            <a:extLst>
              <a:ext uri="{FF2B5EF4-FFF2-40B4-BE49-F238E27FC236}">
                <a16:creationId xmlns:a16="http://schemas.microsoft.com/office/drawing/2014/main" id="{20240AEB-1045-4BBD-84E0-6197948E7C66}"/>
              </a:ext>
            </a:extLst>
          </p:cNvPr>
          <p:cNvSpPr txBox="1"/>
          <p:nvPr/>
        </p:nvSpPr>
        <p:spPr>
          <a:xfrm>
            <a:off x="167148" y="508825"/>
            <a:ext cx="11208774" cy="1815882"/>
          </a:xfrm>
          <a:prstGeom prst="rect">
            <a:avLst/>
          </a:prstGeom>
          <a:noFill/>
        </p:spPr>
        <p:txBody>
          <a:bodyPr wrap="square" rtlCol="0">
            <a:spAutoFit/>
          </a:bodyPr>
          <a:lstStyle/>
          <a:p>
            <a:pPr algn="just"/>
            <a:r>
              <a:rPr lang="ru-RU" sz="1600" dirty="0">
                <a:solidFill>
                  <a:schemeClr val="tx1">
                    <a:lumMod val="65000"/>
                    <a:lumOff val="35000"/>
                  </a:schemeClr>
                </a:solidFill>
                <a:latin typeface="Effra" panose="020B0603020203020204" pitchFamily="34" charset="0"/>
                <a:cs typeface="Effra" panose="020B0603020203020204" pitchFamily="34" charset="0"/>
              </a:rPr>
              <a:t>Способы формирования ОДДС:</a:t>
            </a:r>
          </a:p>
          <a:p>
            <a:pPr marL="342900" indent="-342900" algn="just">
              <a:buAutoNum type="arabicPeriod"/>
            </a:pPr>
            <a:r>
              <a:rPr lang="ru-RU" sz="1600" dirty="0">
                <a:solidFill>
                  <a:schemeClr val="tx1">
                    <a:lumMod val="65000"/>
                    <a:lumOff val="35000"/>
                  </a:schemeClr>
                </a:solidFill>
                <a:latin typeface="Effra" panose="020B0603020203020204" pitchFamily="34" charset="0"/>
                <a:cs typeface="Effra" panose="020B0603020203020204" pitchFamily="34" charset="0"/>
              </a:rPr>
              <a:t>Прямой – расшифровка фактических движений по счетам учета денежных средств, сгруппированная </a:t>
            </a:r>
          </a:p>
          <a:p>
            <a:pPr algn="just"/>
            <a:r>
              <a:rPr lang="ru-RU" sz="1600" dirty="0">
                <a:solidFill>
                  <a:schemeClr val="tx1">
                    <a:lumMod val="65000"/>
                    <a:lumOff val="35000"/>
                  </a:schemeClr>
                </a:solidFill>
                <a:latin typeface="Effra" panose="020B0603020203020204" pitchFamily="34" charset="0"/>
                <a:cs typeface="Effra" panose="020B0603020203020204" pitchFamily="34" charset="0"/>
              </a:rPr>
              <a:t>по статьям движения денежных средств и по трем разделам: операционная деятельность, инвестиционная деятельность, финансовая деятельность</a:t>
            </a:r>
          </a:p>
          <a:p>
            <a:pPr algn="just"/>
            <a:r>
              <a:rPr lang="ru-RU" sz="1600" dirty="0">
                <a:solidFill>
                  <a:schemeClr val="tx1">
                    <a:lumMod val="65000"/>
                    <a:lumOff val="35000"/>
                  </a:schemeClr>
                </a:solidFill>
                <a:latin typeface="Effra" panose="020B0603020203020204" pitchFamily="34" charset="0"/>
                <a:cs typeface="Effra" panose="020B0603020203020204" pitchFamily="34" charset="0"/>
              </a:rPr>
              <a:t>2. Косвенный – исходной точкой отчета является показатель чистой прибыли, который далее корректируется на изменение активов и пассивов, также разделяется на разделы по  операционной, инвестиционной и финансовой деятельности, итогом отчета является величина изменения суммы денежных средств за отчетный период.</a:t>
            </a:r>
          </a:p>
        </p:txBody>
      </p:sp>
      <p:pic>
        <p:nvPicPr>
          <p:cNvPr id="6" name="Рисунок 5">
            <a:extLst>
              <a:ext uri="{FF2B5EF4-FFF2-40B4-BE49-F238E27FC236}">
                <a16:creationId xmlns:a16="http://schemas.microsoft.com/office/drawing/2014/main" id="{BEFD06DB-3471-4EE0-808B-B068C6619BB1}"/>
              </a:ext>
            </a:extLst>
          </p:cNvPr>
          <p:cNvPicPr>
            <a:picLocks noChangeAspect="1"/>
          </p:cNvPicPr>
          <p:nvPr/>
        </p:nvPicPr>
        <p:blipFill>
          <a:blip r:embed="rId3"/>
          <a:stretch>
            <a:fillRect/>
          </a:stretch>
        </p:blipFill>
        <p:spPr>
          <a:xfrm>
            <a:off x="4527140" y="2731505"/>
            <a:ext cx="3924300" cy="2971800"/>
          </a:xfrm>
          <a:prstGeom prst="rect">
            <a:avLst/>
          </a:prstGeom>
        </p:spPr>
      </p:pic>
      <p:pic>
        <p:nvPicPr>
          <p:cNvPr id="8" name="Рисунок 7">
            <a:extLst>
              <a:ext uri="{FF2B5EF4-FFF2-40B4-BE49-F238E27FC236}">
                <a16:creationId xmlns:a16="http://schemas.microsoft.com/office/drawing/2014/main" id="{56096A8A-098B-4982-B3E8-7195DD654458}"/>
              </a:ext>
            </a:extLst>
          </p:cNvPr>
          <p:cNvPicPr>
            <a:picLocks noChangeAspect="1"/>
          </p:cNvPicPr>
          <p:nvPr/>
        </p:nvPicPr>
        <p:blipFill>
          <a:blip r:embed="rId4"/>
          <a:stretch>
            <a:fillRect/>
          </a:stretch>
        </p:blipFill>
        <p:spPr>
          <a:xfrm>
            <a:off x="8628113" y="2632681"/>
            <a:ext cx="2747809" cy="4225319"/>
          </a:xfrm>
          <a:prstGeom prst="rect">
            <a:avLst/>
          </a:prstGeom>
        </p:spPr>
      </p:pic>
      <p:sp>
        <p:nvSpPr>
          <p:cNvPr id="9" name="TextBox 8">
            <a:extLst>
              <a:ext uri="{FF2B5EF4-FFF2-40B4-BE49-F238E27FC236}">
                <a16:creationId xmlns:a16="http://schemas.microsoft.com/office/drawing/2014/main" id="{66D1F7D1-2C1D-4DED-9493-8D66079768A9}"/>
              </a:ext>
            </a:extLst>
          </p:cNvPr>
          <p:cNvSpPr txBox="1"/>
          <p:nvPr/>
        </p:nvSpPr>
        <p:spPr>
          <a:xfrm>
            <a:off x="5427406" y="2263349"/>
            <a:ext cx="3821880" cy="369332"/>
          </a:xfrm>
          <a:prstGeom prst="rect">
            <a:avLst/>
          </a:prstGeom>
          <a:noFill/>
        </p:spPr>
        <p:txBody>
          <a:bodyPr wrap="none" rtlCol="0">
            <a:spAutoFit/>
          </a:bodyPr>
          <a:lstStyle/>
          <a:p>
            <a:r>
              <a:rPr lang="ru-RU" dirty="0">
                <a:solidFill>
                  <a:schemeClr val="tx1">
                    <a:lumMod val="50000"/>
                    <a:lumOff val="50000"/>
                  </a:schemeClr>
                </a:solidFill>
                <a:latin typeface="Effra" panose="020B0603020203020204" pitchFamily="34" charset="0"/>
                <a:cs typeface="Effra" panose="020B0603020203020204" pitchFamily="34" charset="0"/>
              </a:rPr>
              <a:t>Структура ОДДС прямым методом</a:t>
            </a:r>
          </a:p>
        </p:txBody>
      </p:sp>
      <p:sp>
        <p:nvSpPr>
          <p:cNvPr id="11" name="TextBox 10">
            <a:extLst>
              <a:ext uri="{FF2B5EF4-FFF2-40B4-BE49-F238E27FC236}">
                <a16:creationId xmlns:a16="http://schemas.microsoft.com/office/drawing/2014/main" id="{35AF0FB0-A1F5-403A-B457-FE05443488D3}"/>
              </a:ext>
            </a:extLst>
          </p:cNvPr>
          <p:cNvSpPr txBox="1"/>
          <p:nvPr/>
        </p:nvSpPr>
        <p:spPr>
          <a:xfrm>
            <a:off x="127819" y="2694039"/>
            <a:ext cx="4119716" cy="2585323"/>
          </a:xfrm>
          <a:prstGeom prst="rect">
            <a:avLst/>
          </a:prstGeom>
          <a:noFill/>
        </p:spPr>
        <p:txBody>
          <a:bodyPr wrap="square" rtlCol="0">
            <a:spAutoFit/>
          </a:bodyPr>
          <a:lstStyle/>
          <a:p>
            <a:r>
              <a:rPr lang="ru-RU" dirty="0">
                <a:solidFill>
                  <a:schemeClr val="tx1">
                    <a:lumMod val="65000"/>
                    <a:lumOff val="35000"/>
                  </a:schemeClr>
                </a:solidFill>
              </a:rPr>
              <a:t>Плюсы:</a:t>
            </a:r>
          </a:p>
          <a:p>
            <a:pPr marL="285750" indent="-285750">
              <a:buFontTx/>
              <a:buChar char="-"/>
            </a:pPr>
            <a:r>
              <a:rPr lang="ru-RU" dirty="0">
                <a:solidFill>
                  <a:schemeClr val="tx1">
                    <a:lumMod val="65000"/>
                    <a:lumOff val="35000"/>
                  </a:schemeClr>
                </a:solidFill>
              </a:rPr>
              <a:t>Понятен любому пользователю</a:t>
            </a:r>
          </a:p>
          <a:p>
            <a:pPr marL="285750" indent="-285750">
              <a:buFontTx/>
              <a:buChar char="-"/>
            </a:pPr>
            <a:r>
              <a:rPr lang="ru-RU" dirty="0">
                <a:solidFill>
                  <a:schemeClr val="tx1">
                    <a:lumMod val="65000"/>
                    <a:lumOff val="35000"/>
                  </a:schemeClr>
                </a:solidFill>
              </a:rPr>
              <a:t>Видны объемы по статьям</a:t>
            </a:r>
          </a:p>
          <a:p>
            <a:pPr marL="285750" indent="-285750">
              <a:buFontTx/>
              <a:buChar char="-"/>
            </a:pPr>
            <a:r>
              <a:rPr lang="ru-RU" dirty="0">
                <a:solidFill>
                  <a:schemeClr val="tx1">
                    <a:lumMod val="65000"/>
                    <a:lumOff val="35000"/>
                  </a:schemeClr>
                </a:solidFill>
              </a:rPr>
              <a:t>Легко сравнить с </a:t>
            </a:r>
            <a:r>
              <a:rPr lang="en-US" dirty="0">
                <a:solidFill>
                  <a:schemeClr val="tx1">
                    <a:lumMod val="65000"/>
                    <a:lumOff val="35000"/>
                  </a:schemeClr>
                </a:solidFill>
              </a:rPr>
              <a:t>PL</a:t>
            </a:r>
          </a:p>
          <a:p>
            <a:pPr marL="285750" indent="-285750">
              <a:buFontTx/>
              <a:buChar char="-"/>
            </a:pPr>
            <a:r>
              <a:rPr lang="ru-RU" dirty="0">
                <a:solidFill>
                  <a:schemeClr val="tx1">
                    <a:lumMod val="65000"/>
                    <a:lumOff val="35000"/>
                  </a:schemeClr>
                </a:solidFill>
              </a:rPr>
              <a:t>Используется для прогнозирования</a:t>
            </a:r>
          </a:p>
          <a:p>
            <a:pPr marL="285750" indent="-285750">
              <a:buFontTx/>
              <a:buChar char="-"/>
            </a:pPr>
            <a:r>
              <a:rPr lang="ru-RU" dirty="0">
                <a:solidFill>
                  <a:schemeClr val="tx1">
                    <a:lumMod val="65000"/>
                    <a:lumOff val="35000"/>
                  </a:schemeClr>
                </a:solidFill>
              </a:rPr>
              <a:t>Позволяет вести бюджетный контроль по статьям.</a:t>
            </a:r>
          </a:p>
          <a:p>
            <a:endParaRPr lang="ru-RU" dirty="0"/>
          </a:p>
          <a:p>
            <a:pPr marL="285750" indent="-285750">
              <a:buFontTx/>
              <a:buChar char="-"/>
            </a:pPr>
            <a:endParaRPr lang="ru-RU" dirty="0"/>
          </a:p>
        </p:txBody>
      </p:sp>
      <p:pic>
        <p:nvPicPr>
          <p:cNvPr id="10" name="Рисунок 9">
            <a:extLst>
              <a:ext uri="{FF2B5EF4-FFF2-40B4-BE49-F238E27FC236}">
                <a16:creationId xmlns:a16="http://schemas.microsoft.com/office/drawing/2014/main" id="{051132F8-18E0-49BA-92BD-0295006237D1}"/>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29589" r="10720" b="-1"/>
          <a:stretch/>
        </p:blipFill>
        <p:spPr>
          <a:xfrm rot="5400000">
            <a:off x="-832613" y="5104098"/>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p:spPr>
      </p:pic>
      <p:sp>
        <p:nvSpPr>
          <p:cNvPr id="4" name="TextBox 3">
            <a:extLst>
              <a:ext uri="{FF2B5EF4-FFF2-40B4-BE49-F238E27FC236}">
                <a16:creationId xmlns:a16="http://schemas.microsoft.com/office/drawing/2014/main" id="{9CF4B9B9-0B3F-4184-BB41-C2F6675821CC}"/>
              </a:ext>
            </a:extLst>
          </p:cNvPr>
          <p:cNvSpPr txBox="1"/>
          <p:nvPr/>
        </p:nvSpPr>
        <p:spPr>
          <a:xfrm>
            <a:off x="344129" y="157316"/>
            <a:ext cx="8089074" cy="461665"/>
          </a:xfrm>
          <a:prstGeom prst="rect">
            <a:avLst/>
          </a:prstGeom>
          <a:noFill/>
        </p:spPr>
        <p:txBody>
          <a:bodyPr wrap="none" rtlCol="0">
            <a:spAutoFit/>
          </a:bodyPr>
          <a:lstStyle/>
          <a:p>
            <a:r>
              <a:rPr lang="ru-RU" sz="2400" b="1" dirty="0">
                <a:solidFill>
                  <a:schemeClr val="bg2">
                    <a:lumMod val="50000"/>
                  </a:schemeClr>
                </a:solidFill>
                <a:latin typeface="Effra" panose="020B0603020203020204" pitchFamily="34" charset="0"/>
                <a:cs typeface="Effra" panose="020B0603020203020204" pitchFamily="34" charset="0"/>
              </a:rPr>
              <a:t>ОТЧЕТ О ДВИЖЕНИИ ДЕНЕЖНЫХ СРЕДСТВ (ОДДС/</a:t>
            </a:r>
            <a:r>
              <a:rPr lang="en-US" sz="2400" b="1" dirty="0">
                <a:solidFill>
                  <a:schemeClr val="bg2">
                    <a:lumMod val="50000"/>
                  </a:schemeClr>
                </a:solidFill>
                <a:latin typeface="Effra" panose="020B0603020203020204" pitchFamily="34" charset="0"/>
                <a:cs typeface="Effra" panose="020B0603020203020204" pitchFamily="34" charset="0"/>
              </a:rPr>
              <a:t>CF</a:t>
            </a:r>
            <a:r>
              <a:rPr lang="ru-RU" sz="2400" b="1" dirty="0">
                <a:solidFill>
                  <a:schemeClr val="bg2">
                    <a:lumMod val="50000"/>
                  </a:schemeClr>
                </a:solidFill>
                <a:latin typeface="Effra" panose="020B0603020203020204" pitchFamily="34" charset="0"/>
                <a:cs typeface="Effra" panose="020B0603020203020204" pitchFamily="34" charset="0"/>
              </a:rPr>
              <a:t>)</a:t>
            </a:r>
          </a:p>
        </p:txBody>
      </p:sp>
      <p:sp>
        <p:nvSpPr>
          <p:cNvPr id="7" name="Номер слайда 6">
            <a:extLst>
              <a:ext uri="{FF2B5EF4-FFF2-40B4-BE49-F238E27FC236}">
                <a16:creationId xmlns:a16="http://schemas.microsoft.com/office/drawing/2014/main" id="{263AF25D-C3E0-4C35-BEEE-68D0CB483288}"/>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12</a:t>
            </a:fld>
            <a:endParaRPr lang="ru-RU"/>
          </a:p>
        </p:txBody>
      </p:sp>
    </p:spTree>
    <p:extLst>
      <p:ext uri="{BB962C8B-B14F-4D97-AF65-F5344CB8AC3E}">
        <p14:creationId xmlns:p14="http://schemas.microsoft.com/office/powerpoint/2010/main" val="402835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DC4DD9F-F96A-4900-B73C-B38EAAF0F6B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a:off x="8611436" y="6109855"/>
            <a:ext cx="3580563" cy="748145"/>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6" name="Рисунок 5">
            <a:extLst>
              <a:ext uri="{FF2B5EF4-FFF2-40B4-BE49-F238E27FC236}">
                <a16:creationId xmlns:a16="http://schemas.microsoft.com/office/drawing/2014/main" id="{1D0FD5C9-DA47-49E0-9DA9-3D3A9579BAB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10800000">
            <a:off x="8611437" y="-1"/>
            <a:ext cx="3580563" cy="976746"/>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4" name="Рисунок 3">
            <a:extLst>
              <a:ext uri="{FF2B5EF4-FFF2-40B4-BE49-F238E27FC236}">
                <a16:creationId xmlns:a16="http://schemas.microsoft.com/office/drawing/2014/main" id="{2CF715B8-1316-4809-8D7E-27BB784A6D46}"/>
              </a:ext>
            </a:extLst>
          </p:cNvPr>
          <p:cNvPicPr>
            <a:picLocks noChangeAspect="1"/>
          </p:cNvPicPr>
          <p:nvPr/>
        </p:nvPicPr>
        <p:blipFill>
          <a:blip r:embed="rId4"/>
          <a:stretch>
            <a:fillRect/>
          </a:stretch>
        </p:blipFill>
        <p:spPr>
          <a:xfrm>
            <a:off x="596526" y="437436"/>
            <a:ext cx="5545604" cy="5983127"/>
          </a:xfrm>
          <a:prstGeom prst="rect">
            <a:avLst/>
          </a:prstGeom>
        </p:spPr>
      </p:pic>
      <p:sp>
        <p:nvSpPr>
          <p:cNvPr id="5" name="TextBox 4">
            <a:extLst>
              <a:ext uri="{FF2B5EF4-FFF2-40B4-BE49-F238E27FC236}">
                <a16:creationId xmlns:a16="http://schemas.microsoft.com/office/drawing/2014/main" id="{D755F65E-068A-4649-8B3B-63F7DAABF289}"/>
              </a:ext>
            </a:extLst>
          </p:cNvPr>
          <p:cNvSpPr txBox="1"/>
          <p:nvPr/>
        </p:nvSpPr>
        <p:spPr>
          <a:xfrm>
            <a:off x="7269281" y="1626138"/>
            <a:ext cx="4139380" cy="2031325"/>
          </a:xfrm>
          <a:prstGeom prst="rect">
            <a:avLst/>
          </a:prstGeom>
          <a:noFill/>
        </p:spPr>
        <p:txBody>
          <a:bodyPr wrap="square" rtlCol="0">
            <a:spAutoFit/>
          </a:bodyPr>
          <a:lstStyle/>
          <a:p>
            <a:r>
              <a:rPr lang="ru-RU" dirty="0">
                <a:solidFill>
                  <a:schemeClr val="tx1">
                    <a:lumMod val="65000"/>
                    <a:lumOff val="35000"/>
                  </a:schemeClr>
                </a:solidFill>
              </a:rPr>
              <a:t>Минусы:</a:t>
            </a:r>
          </a:p>
          <a:p>
            <a:pPr marL="285750" indent="-285750">
              <a:buFontTx/>
              <a:buChar char="-"/>
            </a:pPr>
            <a:r>
              <a:rPr lang="ru-RU" dirty="0">
                <a:solidFill>
                  <a:schemeClr val="tx1">
                    <a:lumMod val="65000"/>
                    <a:lumOff val="35000"/>
                  </a:schemeClr>
                </a:solidFill>
              </a:rPr>
              <a:t>Сложно понять</a:t>
            </a:r>
          </a:p>
          <a:p>
            <a:pPr marL="285750" indent="-285750">
              <a:buFontTx/>
              <a:buChar char="-"/>
            </a:pPr>
            <a:r>
              <a:rPr lang="ru-RU" dirty="0">
                <a:solidFill>
                  <a:schemeClr val="tx1">
                    <a:lumMod val="65000"/>
                    <a:lumOff val="35000"/>
                  </a:schemeClr>
                </a:solidFill>
              </a:rPr>
              <a:t>Не видны обороты по статьям доходов и расходов</a:t>
            </a:r>
          </a:p>
          <a:p>
            <a:pPr marL="285750" indent="-285750">
              <a:buFontTx/>
              <a:buChar char="-"/>
            </a:pPr>
            <a:r>
              <a:rPr lang="ru-RU" dirty="0">
                <a:solidFill>
                  <a:schemeClr val="tx1">
                    <a:lumMod val="65000"/>
                    <a:lumOff val="35000"/>
                  </a:schemeClr>
                </a:solidFill>
              </a:rPr>
              <a:t>Требует составления детализированного баланса</a:t>
            </a:r>
          </a:p>
          <a:p>
            <a:pPr marL="285750" indent="-285750">
              <a:buFontTx/>
              <a:buChar char="-"/>
            </a:pPr>
            <a:endParaRPr lang="ru-RU" dirty="0"/>
          </a:p>
        </p:txBody>
      </p:sp>
      <p:sp>
        <p:nvSpPr>
          <p:cNvPr id="8" name="TextBox 7">
            <a:extLst>
              <a:ext uri="{FF2B5EF4-FFF2-40B4-BE49-F238E27FC236}">
                <a16:creationId xmlns:a16="http://schemas.microsoft.com/office/drawing/2014/main" id="{FB9C7C24-D8F6-4551-BFA5-485339D892A4}"/>
              </a:ext>
            </a:extLst>
          </p:cNvPr>
          <p:cNvSpPr txBox="1"/>
          <p:nvPr/>
        </p:nvSpPr>
        <p:spPr>
          <a:xfrm>
            <a:off x="2777613" y="68104"/>
            <a:ext cx="6105832" cy="369332"/>
          </a:xfrm>
          <a:prstGeom prst="rect">
            <a:avLst/>
          </a:prstGeom>
          <a:noFill/>
        </p:spPr>
        <p:txBody>
          <a:bodyPr wrap="square">
            <a:spAutoFit/>
          </a:bodyPr>
          <a:lstStyle/>
          <a:p>
            <a:r>
              <a:rPr lang="ru-RU" dirty="0">
                <a:solidFill>
                  <a:schemeClr val="tx1">
                    <a:lumMod val="50000"/>
                    <a:lumOff val="50000"/>
                  </a:schemeClr>
                </a:solidFill>
                <a:latin typeface="Effra" panose="020B0603020203020204" pitchFamily="34" charset="0"/>
                <a:cs typeface="Effra" panose="020B0603020203020204" pitchFamily="34" charset="0"/>
              </a:rPr>
              <a:t>Структура ОДДС косвенным методом</a:t>
            </a:r>
          </a:p>
        </p:txBody>
      </p:sp>
      <p:sp>
        <p:nvSpPr>
          <p:cNvPr id="3" name="Номер слайда 2">
            <a:extLst>
              <a:ext uri="{FF2B5EF4-FFF2-40B4-BE49-F238E27FC236}">
                <a16:creationId xmlns:a16="http://schemas.microsoft.com/office/drawing/2014/main" id="{58063804-6AFB-4226-B13D-14DFD8F82272}"/>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13</a:t>
            </a:fld>
            <a:endParaRPr lang="ru-RU"/>
          </a:p>
        </p:txBody>
      </p:sp>
    </p:spTree>
    <p:extLst>
      <p:ext uri="{BB962C8B-B14F-4D97-AF65-F5344CB8AC3E}">
        <p14:creationId xmlns:p14="http://schemas.microsoft.com/office/powerpoint/2010/main" val="11239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5417">
              <a:srgbClr val="E1DDE2"/>
            </a:gs>
            <a:gs pos="82000">
              <a:schemeClr val="accent2">
                <a:lumMod val="20000"/>
                <a:lumOff val="80000"/>
              </a:schemeClr>
            </a:gs>
            <a:gs pos="90833">
              <a:schemeClr val="accent2">
                <a:lumMod val="20000"/>
                <a:lumOff val="80000"/>
              </a:schemeClr>
            </a:gs>
            <a:gs pos="46000">
              <a:srgbClr val="E1DDE2"/>
            </a:gs>
          </a:gsLst>
          <a:lin ang="540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8" name="Group 37">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5" name="Freeform: Shape 44">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8353B4CC-C728-46DA-9F1D-6BACAB79BE29}"/>
              </a:ext>
            </a:extLst>
          </p:cNvPr>
          <p:cNvSpPr txBox="1"/>
          <p:nvPr/>
        </p:nvSpPr>
        <p:spPr>
          <a:xfrm>
            <a:off x="2659745" y="1441014"/>
            <a:ext cx="6425261" cy="400110"/>
          </a:xfrm>
          <a:prstGeom prst="rect">
            <a:avLst/>
          </a:prstGeom>
          <a:noFill/>
        </p:spPr>
        <p:txBody>
          <a:bodyPr wrap="square" rtlCol="0">
            <a:spAutoFit/>
          </a:bodyPr>
          <a:lstStyle/>
          <a:p>
            <a:r>
              <a:rPr lang="ru-RU" sz="2000" b="1" dirty="0">
                <a:solidFill>
                  <a:schemeClr val="tx1">
                    <a:lumMod val="65000"/>
                    <a:lumOff val="35000"/>
                  </a:schemeClr>
                </a:solidFill>
                <a:latin typeface="Effra" panose="020B0603020203020204" pitchFamily="34" charset="0"/>
                <a:cs typeface="Effra" panose="020B0603020203020204" pitchFamily="34" charset="0"/>
              </a:rPr>
              <a:t>    ОПУ (</a:t>
            </a:r>
            <a:r>
              <a:rPr lang="en-US" sz="2000" b="1" dirty="0">
                <a:solidFill>
                  <a:schemeClr val="tx1">
                    <a:lumMod val="65000"/>
                    <a:lumOff val="35000"/>
                  </a:schemeClr>
                </a:solidFill>
                <a:latin typeface="Effra" panose="020B0603020203020204" pitchFamily="34" charset="0"/>
                <a:cs typeface="Effra" panose="020B0603020203020204" pitchFamily="34" charset="0"/>
              </a:rPr>
              <a:t>PL</a:t>
            </a:r>
            <a:r>
              <a:rPr lang="ru-RU" sz="2000" b="1" dirty="0">
                <a:solidFill>
                  <a:schemeClr val="tx1">
                    <a:lumMod val="65000"/>
                    <a:lumOff val="35000"/>
                  </a:schemeClr>
                </a:solidFill>
                <a:latin typeface="Effra" panose="020B0603020203020204" pitchFamily="34" charset="0"/>
                <a:cs typeface="Effra" panose="020B0603020203020204" pitchFamily="34" charset="0"/>
              </a:rPr>
              <a:t>)           Баланс (</a:t>
            </a:r>
            <a:r>
              <a:rPr lang="en-US" sz="2000" b="1" dirty="0">
                <a:solidFill>
                  <a:schemeClr val="tx1">
                    <a:lumMod val="65000"/>
                    <a:lumOff val="35000"/>
                  </a:schemeClr>
                </a:solidFill>
                <a:latin typeface="Effra" panose="020B0603020203020204" pitchFamily="34" charset="0"/>
                <a:cs typeface="Effra" panose="020B0603020203020204" pitchFamily="34" charset="0"/>
              </a:rPr>
              <a:t>BS</a:t>
            </a:r>
            <a:r>
              <a:rPr lang="ru-RU" sz="2000" b="1" dirty="0">
                <a:solidFill>
                  <a:schemeClr val="tx1">
                    <a:lumMod val="65000"/>
                    <a:lumOff val="35000"/>
                  </a:schemeClr>
                </a:solidFill>
                <a:latin typeface="Effra" panose="020B0603020203020204" pitchFamily="34" charset="0"/>
                <a:cs typeface="Effra" panose="020B0603020203020204" pitchFamily="34" charset="0"/>
              </a:rPr>
              <a:t>)          ОДДС</a:t>
            </a:r>
            <a:r>
              <a:rPr lang="en-US" sz="2000" b="1" dirty="0">
                <a:solidFill>
                  <a:schemeClr val="tx1">
                    <a:lumMod val="65000"/>
                    <a:lumOff val="35000"/>
                  </a:schemeClr>
                </a:solidFill>
                <a:latin typeface="Effra" panose="020B0603020203020204" pitchFamily="34" charset="0"/>
                <a:cs typeface="Effra" panose="020B0603020203020204" pitchFamily="34" charset="0"/>
              </a:rPr>
              <a:t> (CF</a:t>
            </a:r>
            <a:r>
              <a:rPr lang="ru-RU" sz="2000" b="1" dirty="0">
                <a:solidFill>
                  <a:schemeClr val="tx1">
                    <a:lumMod val="65000"/>
                    <a:lumOff val="35000"/>
                  </a:schemeClr>
                </a:solidFill>
                <a:latin typeface="Effra" panose="020B0603020203020204" pitchFamily="34" charset="0"/>
                <a:cs typeface="Effra" panose="020B0603020203020204" pitchFamily="34" charset="0"/>
              </a:rPr>
              <a:t>)           ОИК </a:t>
            </a:r>
          </a:p>
        </p:txBody>
      </p:sp>
      <p:sp>
        <p:nvSpPr>
          <p:cNvPr id="26" name="Правая фигурная скобка 25">
            <a:extLst>
              <a:ext uri="{FF2B5EF4-FFF2-40B4-BE49-F238E27FC236}">
                <a16:creationId xmlns:a16="http://schemas.microsoft.com/office/drawing/2014/main" id="{EBE61675-C8A5-420F-BAC3-D380042C6CDA}"/>
              </a:ext>
            </a:extLst>
          </p:cNvPr>
          <p:cNvSpPr/>
          <p:nvPr/>
        </p:nvSpPr>
        <p:spPr>
          <a:xfrm rot="16200000">
            <a:off x="5750406" y="-1314909"/>
            <a:ext cx="369331" cy="675623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dirty="0"/>
          </a:p>
          <a:p>
            <a:pPr algn="ctr"/>
            <a:endParaRPr lang="ru-RU" dirty="0"/>
          </a:p>
        </p:txBody>
      </p:sp>
      <p:sp>
        <p:nvSpPr>
          <p:cNvPr id="27" name="TextBox 26">
            <a:extLst>
              <a:ext uri="{FF2B5EF4-FFF2-40B4-BE49-F238E27FC236}">
                <a16:creationId xmlns:a16="http://schemas.microsoft.com/office/drawing/2014/main" id="{9FC2DC5E-4017-46CF-9B76-1FD249838757}"/>
              </a:ext>
            </a:extLst>
          </p:cNvPr>
          <p:cNvSpPr txBox="1"/>
          <p:nvPr/>
        </p:nvSpPr>
        <p:spPr>
          <a:xfrm>
            <a:off x="231890" y="423757"/>
            <a:ext cx="11406365" cy="830997"/>
          </a:xfrm>
          <a:prstGeom prst="rect">
            <a:avLst/>
          </a:prstGeom>
          <a:noFill/>
        </p:spPr>
        <p:txBody>
          <a:bodyPr wrap="square" rtlCol="0">
            <a:spAutoFit/>
          </a:bodyPr>
          <a:lstStyle/>
          <a:p>
            <a:r>
              <a:rPr lang="ru-RU" sz="2400" b="1" dirty="0">
                <a:latin typeface="Effra" panose="020B0603020203020204" pitchFamily="34" charset="0"/>
                <a:cs typeface="Effra" panose="020B0603020203020204" pitchFamily="34" charset="0"/>
              </a:rPr>
              <a:t>Для компаний с акционерным капиталом важным  также является отчет об  изменениях капитала  (ОИК)</a:t>
            </a:r>
          </a:p>
        </p:txBody>
      </p:sp>
      <p:pic>
        <p:nvPicPr>
          <p:cNvPr id="28" name="Рисунок 27">
            <a:extLst>
              <a:ext uri="{FF2B5EF4-FFF2-40B4-BE49-F238E27FC236}">
                <a16:creationId xmlns:a16="http://schemas.microsoft.com/office/drawing/2014/main" id="{929F97F5-D7EE-4FE9-BCF7-6297E9AEA868}"/>
              </a:ext>
            </a:extLst>
          </p:cNvPr>
          <p:cNvPicPr>
            <a:picLocks noChangeAspect="1"/>
          </p:cNvPicPr>
          <p:nvPr/>
        </p:nvPicPr>
        <p:blipFill>
          <a:blip r:embed="rId2"/>
          <a:stretch>
            <a:fillRect/>
          </a:stretch>
        </p:blipFill>
        <p:spPr>
          <a:xfrm>
            <a:off x="2042711" y="2871664"/>
            <a:ext cx="7659328" cy="3058924"/>
          </a:xfrm>
          <a:prstGeom prst="rect">
            <a:avLst/>
          </a:prstGeom>
        </p:spPr>
      </p:pic>
      <p:sp>
        <p:nvSpPr>
          <p:cNvPr id="2" name="Номер слайда 1">
            <a:extLst>
              <a:ext uri="{FF2B5EF4-FFF2-40B4-BE49-F238E27FC236}">
                <a16:creationId xmlns:a16="http://schemas.microsoft.com/office/drawing/2014/main" id="{C2B238F0-F0F5-41F9-AEA8-79536B976CC7}"/>
              </a:ext>
            </a:extLst>
          </p:cNvPr>
          <p:cNvSpPr>
            <a:spLocks noGrp="1"/>
          </p:cNvSpPr>
          <p:nvPr>
            <p:ph type="sldNum" sz="quarter" idx="12"/>
          </p:nvPr>
        </p:nvSpPr>
        <p:spPr/>
        <p:txBody>
          <a:bodyPr/>
          <a:lstStyle/>
          <a:p>
            <a:fld id="{D42DB29C-A9D2-4935-A2BD-226D317482E4}" type="slidenum">
              <a:rPr lang="ru-RU" smtClean="0"/>
              <a:t>14</a:t>
            </a:fld>
            <a:endParaRPr lang="ru-RU"/>
          </a:p>
        </p:txBody>
      </p:sp>
    </p:spTree>
    <p:extLst>
      <p:ext uri="{BB962C8B-B14F-4D97-AF65-F5344CB8AC3E}">
        <p14:creationId xmlns:p14="http://schemas.microsoft.com/office/powerpoint/2010/main" val="127291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anim calcmode="lin" valueType="num">
                                      <p:cBhvr>
                                        <p:cTn id="16" dur="2000" fill="hold"/>
                                        <p:tgtEl>
                                          <p:spTgt spid="28"/>
                                        </p:tgtEl>
                                        <p:attrNameLst>
                                          <p:attrName>ppt_w</p:attrName>
                                        </p:attrNameLst>
                                      </p:cBhvr>
                                      <p:tavLst>
                                        <p:tav tm="0" fmla="#ppt_w*sin(2.5*pi*$)">
                                          <p:val>
                                            <p:fltVal val="0"/>
                                          </p:val>
                                        </p:tav>
                                        <p:tav tm="100000">
                                          <p:val>
                                            <p:fltVal val="1"/>
                                          </p:val>
                                        </p:tav>
                                      </p:tavLst>
                                    </p:anim>
                                    <p:anim calcmode="lin" valueType="num">
                                      <p:cBhvr>
                                        <p:cTn id="17"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4"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9"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6479B96-3944-46A9-9226-1157727B4A2A}"/>
              </a:ext>
            </a:extLst>
          </p:cNvPr>
          <p:cNvSpPr txBox="1"/>
          <p:nvPr/>
        </p:nvSpPr>
        <p:spPr>
          <a:xfrm>
            <a:off x="2814260" y="3333969"/>
            <a:ext cx="8770350" cy="2917722"/>
          </a:xfrm>
          <a:prstGeom prst="rect">
            <a:avLst/>
          </a:prstGeom>
          <a:noFill/>
        </p:spPr>
        <p:txBody>
          <a:bodyPr wrap="none" rtlCol="0">
            <a:spAutoFit/>
          </a:bodyPr>
          <a:lstStyle/>
          <a:p>
            <a:r>
              <a:rPr lang="ru-RU" dirty="0">
                <a:solidFill>
                  <a:schemeClr val="tx1">
                    <a:lumMod val="85000"/>
                    <a:lumOff val="15000"/>
                  </a:schemeClr>
                </a:solidFill>
                <a:latin typeface="Effra" panose="020B0603020203020204" pitchFamily="34" charset="0"/>
                <a:cs typeface="Effra" panose="020B0603020203020204" pitchFamily="34" charset="0"/>
              </a:rPr>
              <a:t>Различия между учетом по стандартам бухучета и учетом в управленческих целях:</a:t>
            </a:r>
          </a:p>
          <a:p>
            <a:endParaRPr lang="ru-RU" dirty="0">
              <a:solidFill>
                <a:schemeClr val="tx1">
                  <a:lumMod val="85000"/>
                  <a:lumOff val="15000"/>
                </a:schemeClr>
              </a:solidFill>
              <a:latin typeface="Effra" panose="020B0603020203020204" pitchFamily="34" charset="0"/>
              <a:cs typeface="Effra" panose="020B0603020203020204" pitchFamily="34" charset="0"/>
            </a:endParaRPr>
          </a:p>
          <a:p>
            <a:pPr marL="285750" indent="-285750">
              <a:lnSpc>
                <a:spcPct val="120000"/>
              </a:lnSpc>
              <a:buFontTx/>
              <a:buChar char="-"/>
            </a:pPr>
            <a:r>
              <a:rPr lang="ru-RU" dirty="0">
                <a:solidFill>
                  <a:schemeClr val="tx1">
                    <a:lumMod val="85000"/>
                    <a:lumOff val="15000"/>
                  </a:schemeClr>
                </a:solidFill>
                <a:latin typeface="Effra" panose="020B0603020203020204" pitchFamily="34" charset="0"/>
                <a:cs typeface="Effra" panose="020B0603020203020204" pitchFamily="34" charset="0"/>
              </a:rPr>
              <a:t>Различные принципы капитализации расходов</a:t>
            </a:r>
          </a:p>
          <a:p>
            <a:pPr marL="285750" indent="-285750">
              <a:lnSpc>
                <a:spcPct val="120000"/>
              </a:lnSpc>
              <a:buFontTx/>
              <a:buChar char="-"/>
            </a:pPr>
            <a:r>
              <a:rPr lang="ru-RU" dirty="0">
                <a:solidFill>
                  <a:schemeClr val="tx1">
                    <a:lumMod val="85000"/>
                    <a:lumOff val="15000"/>
                  </a:schemeClr>
                </a:solidFill>
                <a:latin typeface="Effra" panose="020B0603020203020204" pitchFamily="34" charset="0"/>
                <a:cs typeface="Effra" panose="020B0603020203020204" pitchFamily="34" charset="0"/>
              </a:rPr>
              <a:t>Различные принципы отнесения расходов по периодам</a:t>
            </a:r>
          </a:p>
          <a:p>
            <a:pPr marL="285750" indent="-285750">
              <a:lnSpc>
                <a:spcPct val="120000"/>
              </a:lnSpc>
              <a:buFontTx/>
              <a:buChar char="-"/>
            </a:pPr>
            <a:r>
              <a:rPr lang="ru-RU" dirty="0">
                <a:solidFill>
                  <a:schemeClr val="tx1">
                    <a:lumMod val="85000"/>
                    <a:lumOff val="15000"/>
                  </a:schemeClr>
                </a:solidFill>
                <a:latin typeface="Effra" panose="020B0603020203020204" pitchFamily="34" charset="0"/>
                <a:cs typeface="Effra" panose="020B0603020203020204" pitchFamily="34" charset="0"/>
              </a:rPr>
              <a:t>Более детальное разделение по статьям затрат в УУ</a:t>
            </a:r>
          </a:p>
          <a:p>
            <a:pPr marL="285750" indent="-285750">
              <a:lnSpc>
                <a:spcPct val="120000"/>
              </a:lnSpc>
              <a:buFontTx/>
              <a:buChar char="-"/>
            </a:pPr>
            <a:r>
              <a:rPr lang="ru-RU" dirty="0">
                <a:solidFill>
                  <a:schemeClr val="tx1">
                    <a:lumMod val="85000"/>
                    <a:lumOff val="15000"/>
                  </a:schemeClr>
                </a:solidFill>
                <a:latin typeface="Effra" panose="020B0603020203020204" pitchFamily="34" charset="0"/>
                <a:cs typeface="Effra" panose="020B0603020203020204" pitchFamily="34" charset="0"/>
              </a:rPr>
              <a:t>Различие в учете косвенных налогов</a:t>
            </a:r>
          </a:p>
          <a:p>
            <a:pPr marL="285750" indent="-285750">
              <a:lnSpc>
                <a:spcPct val="120000"/>
              </a:lnSpc>
              <a:buFontTx/>
              <a:buChar char="-"/>
            </a:pPr>
            <a:r>
              <a:rPr lang="ru-RU" dirty="0">
                <a:solidFill>
                  <a:schemeClr val="tx1">
                    <a:lumMod val="85000"/>
                    <a:lumOff val="15000"/>
                  </a:schemeClr>
                </a:solidFill>
                <a:latin typeface="Effra" panose="020B0603020203020204" pitchFamily="34" charset="0"/>
                <a:cs typeface="Effra" panose="020B0603020203020204" pitchFamily="34" charset="0"/>
              </a:rPr>
              <a:t>Потребность в консолидации данных по разным юридическим лицам</a:t>
            </a:r>
          </a:p>
          <a:p>
            <a:pPr marL="285750" indent="-285750">
              <a:lnSpc>
                <a:spcPct val="120000"/>
              </a:lnSpc>
              <a:buFontTx/>
              <a:buChar char="-"/>
            </a:pPr>
            <a:r>
              <a:rPr lang="ru-RU" dirty="0">
                <a:solidFill>
                  <a:schemeClr val="tx1">
                    <a:lumMod val="85000"/>
                    <a:lumOff val="15000"/>
                  </a:schemeClr>
                </a:solidFill>
                <a:latin typeface="Effra" panose="020B0603020203020204" pitchFamily="34" charset="0"/>
                <a:cs typeface="Effra" panose="020B0603020203020204" pitchFamily="34" charset="0"/>
              </a:rPr>
              <a:t>Потребность в разделении отчетности по продуктам, центрам прибыли</a:t>
            </a:r>
          </a:p>
          <a:p>
            <a:pPr marL="285750" indent="-285750">
              <a:buFontTx/>
              <a:buChar char="-"/>
            </a:pPr>
            <a:endParaRPr lang="ru-RU" dirty="0"/>
          </a:p>
        </p:txBody>
      </p:sp>
      <p:sp>
        <p:nvSpPr>
          <p:cNvPr id="17" name="TextBox 16">
            <a:extLst>
              <a:ext uri="{FF2B5EF4-FFF2-40B4-BE49-F238E27FC236}">
                <a16:creationId xmlns:a16="http://schemas.microsoft.com/office/drawing/2014/main" id="{AF9F0B9F-319A-43C7-80AB-9B56B3275C7F}"/>
              </a:ext>
            </a:extLst>
          </p:cNvPr>
          <p:cNvSpPr txBox="1"/>
          <p:nvPr/>
        </p:nvSpPr>
        <p:spPr>
          <a:xfrm>
            <a:off x="656060" y="248293"/>
            <a:ext cx="6947736" cy="861774"/>
          </a:xfrm>
          <a:prstGeom prst="rect">
            <a:avLst/>
          </a:prstGeom>
          <a:noFill/>
        </p:spPr>
        <p:txBody>
          <a:bodyPr wrap="none" rtlCol="0">
            <a:spAutoFit/>
          </a:bodyPr>
          <a:lstStyle/>
          <a:p>
            <a:r>
              <a:rPr lang="ru-RU" sz="3200" b="1" dirty="0">
                <a:solidFill>
                  <a:schemeClr val="tx2"/>
                </a:solidFill>
                <a:latin typeface="+mj-lt"/>
                <a:ea typeface="+mj-ea"/>
                <a:cs typeface="+mj-cs"/>
              </a:rPr>
              <a:t>ЗАЧЕМ НУЖЕН УПРАВЛЕНЧЕСКИЙ УЧЕТ</a:t>
            </a:r>
          </a:p>
          <a:p>
            <a:endParaRPr lang="ru-RU" dirty="0"/>
          </a:p>
        </p:txBody>
      </p:sp>
      <p:sp>
        <p:nvSpPr>
          <p:cNvPr id="18" name="TextBox 17">
            <a:extLst>
              <a:ext uri="{FF2B5EF4-FFF2-40B4-BE49-F238E27FC236}">
                <a16:creationId xmlns:a16="http://schemas.microsoft.com/office/drawing/2014/main" id="{45DBB2F2-14FA-45AD-8E52-7CEFD5FC6F4D}"/>
              </a:ext>
            </a:extLst>
          </p:cNvPr>
          <p:cNvSpPr txBox="1"/>
          <p:nvPr/>
        </p:nvSpPr>
        <p:spPr>
          <a:xfrm>
            <a:off x="656060" y="1142915"/>
            <a:ext cx="8477891" cy="2031325"/>
          </a:xfrm>
          <a:prstGeom prst="rect">
            <a:avLst/>
          </a:prstGeom>
          <a:noFill/>
        </p:spPr>
        <p:txBody>
          <a:bodyPr wrap="square" rtlCol="0">
            <a:spAutoFit/>
          </a:bodyPr>
          <a:lstStyle/>
          <a:p>
            <a:pPr algn="just">
              <a:lnSpc>
                <a:spcPct val="150000"/>
              </a:lnSpc>
            </a:pPr>
            <a:r>
              <a:rPr lang="ru-RU" dirty="0">
                <a:solidFill>
                  <a:schemeClr val="tx1">
                    <a:lumMod val="85000"/>
                    <a:lumOff val="15000"/>
                  </a:schemeClr>
                </a:solidFill>
                <a:latin typeface="Effra" panose="020B0603020203020204" pitchFamily="34" charset="0"/>
                <a:cs typeface="Effra" panose="020B0603020203020204" pitchFamily="34" charset="0"/>
              </a:rPr>
              <a:t>                         Принципы учетной политики управленческого учета могут отличаться от принципов РСБУ, МСФО и т.д., так как устанавливаются они в соответствии с потребностям компании, в целях обеспечения наиболее эффективными доходами и расходами.</a:t>
            </a:r>
          </a:p>
          <a:p>
            <a:endParaRPr lang="ru-RU" dirty="0"/>
          </a:p>
        </p:txBody>
      </p:sp>
      <p:pic>
        <p:nvPicPr>
          <p:cNvPr id="30" name="Рисунок 29">
            <a:extLst>
              <a:ext uri="{FF2B5EF4-FFF2-40B4-BE49-F238E27FC236}">
                <a16:creationId xmlns:a16="http://schemas.microsoft.com/office/drawing/2014/main" id="{4F895681-781B-4749-A4E5-E28952401B59}"/>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rot="5400000">
            <a:off x="-796228" y="5104097"/>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1" name="Рисунок 30">
            <a:extLst>
              <a:ext uri="{FF2B5EF4-FFF2-40B4-BE49-F238E27FC236}">
                <a16:creationId xmlns:a16="http://schemas.microsoft.com/office/drawing/2014/main" id="{3FB56130-28AB-4C3F-AC01-039C8CD05E9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a:off x="9694041" y="5900325"/>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2" name="Номер слайда 1">
            <a:extLst>
              <a:ext uri="{FF2B5EF4-FFF2-40B4-BE49-F238E27FC236}">
                <a16:creationId xmlns:a16="http://schemas.microsoft.com/office/drawing/2014/main" id="{790D386B-42A0-4766-A0C6-4F029868F008}"/>
              </a:ext>
            </a:extLst>
          </p:cNvPr>
          <p:cNvSpPr>
            <a:spLocks noGrp="1"/>
          </p:cNvSpPr>
          <p:nvPr>
            <p:ph type="sldNum" sz="quarter" idx="12"/>
          </p:nvPr>
        </p:nvSpPr>
        <p:spPr/>
        <p:txBody>
          <a:bodyPr/>
          <a:lstStyle/>
          <a:p>
            <a:fld id="{D42DB29C-A9D2-4935-A2BD-226D317482E4}" type="slidenum">
              <a:rPr lang="ru-RU" smtClean="0"/>
              <a:t>15</a:t>
            </a:fld>
            <a:endParaRPr lang="ru-RU"/>
          </a:p>
        </p:txBody>
      </p:sp>
    </p:spTree>
    <p:extLst>
      <p:ext uri="{BB962C8B-B14F-4D97-AF65-F5344CB8AC3E}">
        <p14:creationId xmlns:p14="http://schemas.microsoft.com/office/powerpoint/2010/main" val="287656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237A5251-4C35-4308-ABDC-B9BCCEFE44F9}"/>
              </a:ext>
            </a:extLst>
          </p:cNvPr>
          <p:cNvSpPr>
            <a:spLocks noGrp="1"/>
          </p:cNvSpPr>
          <p:nvPr>
            <p:ph type="ctrTitle"/>
          </p:nvPr>
        </p:nvSpPr>
        <p:spPr>
          <a:xfrm>
            <a:off x="2726279" y="1741337"/>
            <a:ext cx="6739136" cy="2387918"/>
          </a:xfrm>
        </p:spPr>
        <p:txBody>
          <a:bodyPr anchor="b">
            <a:normAutofit/>
          </a:bodyPr>
          <a:lstStyle/>
          <a:p>
            <a:r>
              <a:rPr lang="ru-RU" sz="5200" dirty="0">
                <a:solidFill>
                  <a:schemeClr val="tx2"/>
                </a:solidFill>
              </a:rPr>
              <a:t>Анализ финансовой отчетности компании</a:t>
            </a:r>
          </a:p>
        </p:txBody>
      </p:sp>
      <p:grpSp>
        <p:nvGrpSpPr>
          <p:cNvPr id="38" name="Group 37">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45" name="Freeform: Shape 44">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8" name="Freeform: Shape 47">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BA1CCBF4-91E0-4D11-9389-D7317B7CBA1D}"/>
              </a:ext>
            </a:extLst>
          </p:cNvPr>
          <p:cNvSpPr txBox="1"/>
          <p:nvPr/>
        </p:nvSpPr>
        <p:spPr>
          <a:xfrm>
            <a:off x="3273136" y="5286798"/>
            <a:ext cx="8258176" cy="1200329"/>
          </a:xfrm>
          <a:prstGeom prst="rect">
            <a:avLst/>
          </a:prstGeom>
          <a:noFill/>
        </p:spPr>
        <p:txBody>
          <a:bodyPr wrap="square">
            <a:spAutoFit/>
          </a:bodyPr>
          <a:lstStyle/>
          <a:p>
            <a:r>
              <a:rPr lang="ru-RU" b="1" i="1" dirty="0">
                <a:solidFill>
                  <a:schemeClr val="tx1">
                    <a:lumMod val="65000"/>
                    <a:lumOff val="35000"/>
                  </a:schemeClr>
                </a:solidFill>
              </a:rPr>
              <a:t>Если вы можете оценить то, о чем говорите, и выразить это количественно, тогда вы знаете толк в предмете разговора, в противном случае ваши знания приблизительны и неудовлетворительны. </a:t>
            </a:r>
          </a:p>
          <a:p>
            <a:r>
              <a:rPr lang="ru-RU" dirty="0">
                <a:solidFill>
                  <a:schemeClr val="tx1">
                    <a:lumMod val="65000"/>
                    <a:lumOff val="35000"/>
                  </a:schemeClr>
                </a:solidFill>
              </a:rPr>
              <a:t>                                                        </a:t>
            </a:r>
            <a:r>
              <a:rPr lang="ru-RU" b="1" dirty="0">
                <a:solidFill>
                  <a:schemeClr val="tx1">
                    <a:lumMod val="65000"/>
                    <a:lumOff val="35000"/>
                  </a:schemeClr>
                </a:solidFill>
              </a:rPr>
              <a:t>Уильям Томпсон (лорд Кельвин) (1824–1907)</a:t>
            </a:r>
          </a:p>
        </p:txBody>
      </p:sp>
      <p:sp>
        <p:nvSpPr>
          <p:cNvPr id="3" name="Номер слайда 2">
            <a:extLst>
              <a:ext uri="{FF2B5EF4-FFF2-40B4-BE49-F238E27FC236}">
                <a16:creationId xmlns:a16="http://schemas.microsoft.com/office/drawing/2014/main" id="{A58F1B24-1D56-48D3-B889-80FCE6B2ADB3}"/>
              </a:ext>
            </a:extLst>
          </p:cNvPr>
          <p:cNvSpPr>
            <a:spLocks noGrp="1"/>
          </p:cNvSpPr>
          <p:nvPr>
            <p:ph type="sldNum" sz="quarter" idx="12"/>
          </p:nvPr>
        </p:nvSpPr>
        <p:spPr/>
        <p:txBody>
          <a:bodyPr/>
          <a:lstStyle/>
          <a:p>
            <a:fld id="{D42DB29C-A9D2-4935-A2BD-226D317482E4}" type="slidenum">
              <a:rPr lang="ru-RU" smtClean="0"/>
              <a:t>16</a:t>
            </a:fld>
            <a:endParaRPr lang="ru-RU"/>
          </a:p>
        </p:txBody>
      </p:sp>
    </p:spTree>
    <p:extLst>
      <p:ext uri="{BB962C8B-B14F-4D97-AF65-F5344CB8AC3E}">
        <p14:creationId xmlns:p14="http://schemas.microsoft.com/office/powerpoint/2010/main" val="15380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79" name="Freeform: Shape 78">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2" name="Freeform: Shape 81">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6174491-D953-4457-9DEA-5B91422034F6}"/>
              </a:ext>
            </a:extLst>
          </p:cNvPr>
          <p:cNvSpPr txBox="1"/>
          <p:nvPr/>
        </p:nvSpPr>
        <p:spPr>
          <a:xfrm>
            <a:off x="504988" y="3222205"/>
            <a:ext cx="5029200" cy="17739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indent="-228600">
              <a:lnSpc>
                <a:spcPct val="90000"/>
              </a:lnSpc>
              <a:spcAft>
                <a:spcPts val="600"/>
              </a:spcAft>
              <a:buFont typeface="Arial" panose="020B0604020202020204" pitchFamily="34" charset="0"/>
              <a:buChar char="•"/>
            </a:pPr>
            <a:endParaRPr lang="ru-RU"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2857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a:p>
            <a:pPr marL="57150" indent="-228600">
              <a:lnSpc>
                <a:spcPct val="90000"/>
              </a:lnSpc>
              <a:spcAft>
                <a:spcPts val="600"/>
              </a:spcAft>
              <a:buFont typeface="Arial" panose="020B0604020202020204" pitchFamily="34" charset="0"/>
              <a:buChar char="•"/>
            </a:pPr>
            <a:endParaRPr lang="en-US" dirty="0">
              <a:solidFill>
                <a:schemeClr val="tx2"/>
              </a:solidFill>
            </a:endParaRPr>
          </a:p>
        </p:txBody>
      </p:sp>
      <p:pic>
        <p:nvPicPr>
          <p:cNvPr id="13" name="Рисунок 12">
            <a:extLst>
              <a:ext uri="{FF2B5EF4-FFF2-40B4-BE49-F238E27FC236}">
                <a16:creationId xmlns:a16="http://schemas.microsoft.com/office/drawing/2014/main" id="{AB6E35FD-AF4C-4C6E-A9D0-1AAC1FB628FD}"/>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a:off x="5860027" y="5931177"/>
            <a:ext cx="6331974"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17" name="TextBox 16">
            <a:extLst>
              <a:ext uri="{FF2B5EF4-FFF2-40B4-BE49-F238E27FC236}">
                <a16:creationId xmlns:a16="http://schemas.microsoft.com/office/drawing/2014/main" id="{99B47F61-7987-4C3A-96C8-C978D4EBAE76}"/>
              </a:ext>
            </a:extLst>
          </p:cNvPr>
          <p:cNvSpPr txBox="1"/>
          <p:nvPr/>
        </p:nvSpPr>
        <p:spPr>
          <a:xfrm>
            <a:off x="671915" y="982212"/>
            <a:ext cx="11288021" cy="3785652"/>
          </a:xfrm>
          <a:prstGeom prst="rect">
            <a:avLst/>
          </a:prstGeom>
          <a:noFill/>
        </p:spPr>
        <p:txBody>
          <a:bodyPr wrap="square">
            <a:spAutoFit/>
          </a:bodyPr>
          <a:lstStyle/>
          <a:p>
            <a:pPr indent="354013" algn="l"/>
            <a:r>
              <a:rPr lang="ru-RU" sz="2400" b="1" i="0" dirty="0">
                <a:solidFill>
                  <a:schemeClr val="tx1">
                    <a:lumMod val="50000"/>
                    <a:lumOff val="50000"/>
                  </a:schemeClr>
                </a:solidFill>
                <a:effectLst/>
                <a:latin typeface="Effra" panose="020B0603020203020204" pitchFamily="34" charset="0"/>
                <a:cs typeface="Effra" panose="020B0603020203020204" pitchFamily="34" charset="0"/>
              </a:rPr>
              <a:t>Различают шесть основных методов финансового анализа</a:t>
            </a:r>
            <a:r>
              <a:rPr lang="ru-RU" b="0" i="0" dirty="0">
                <a:solidFill>
                  <a:schemeClr val="tx1">
                    <a:lumMod val="50000"/>
                    <a:lumOff val="50000"/>
                  </a:schemeClr>
                </a:solidFill>
                <a:effectLst/>
                <a:latin typeface="Effra" panose="020B0603020203020204" pitchFamily="34" charset="0"/>
                <a:cs typeface="Effra" panose="020B0603020203020204" pitchFamily="34" charset="0"/>
              </a:rPr>
              <a:t>:</a:t>
            </a:r>
          </a:p>
          <a:p>
            <a:pPr indent="354013" algn="l"/>
            <a:endParaRPr lang="ru-RU" b="0" i="0" dirty="0">
              <a:solidFill>
                <a:schemeClr val="tx1">
                  <a:lumMod val="50000"/>
                  <a:lumOff val="50000"/>
                </a:schemeClr>
              </a:solidFill>
              <a:effectLst/>
              <a:latin typeface="Effra" panose="020B0603020203020204" pitchFamily="34" charset="0"/>
              <a:cs typeface="Effra" panose="020B0603020203020204" pitchFamily="34" charset="0"/>
            </a:endParaRPr>
          </a:p>
          <a:p>
            <a:pPr indent="354013" algn="l">
              <a:buFont typeface="Arial" panose="020B0604020202020204" pitchFamily="34" charset="0"/>
              <a:buChar char="•"/>
            </a:pPr>
            <a:r>
              <a:rPr lang="ru-RU" b="1" dirty="0">
                <a:solidFill>
                  <a:schemeClr val="tx1">
                    <a:lumMod val="50000"/>
                    <a:lumOff val="50000"/>
                  </a:schemeClr>
                </a:solidFill>
                <a:latin typeface="Effra" panose="020B0603020203020204" pitchFamily="34" charset="0"/>
                <a:cs typeface="Effra" panose="020B0603020203020204" pitchFamily="34" charset="0"/>
              </a:rPr>
              <a:t>г</a:t>
            </a:r>
            <a:r>
              <a:rPr lang="ru-RU" b="1" i="0" dirty="0">
                <a:solidFill>
                  <a:schemeClr val="tx1">
                    <a:lumMod val="50000"/>
                    <a:lumOff val="50000"/>
                  </a:schemeClr>
                </a:solidFill>
                <a:effectLst/>
                <a:latin typeface="Effra" panose="020B0603020203020204" pitchFamily="34" charset="0"/>
                <a:cs typeface="Effra" panose="020B0603020203020204" pitchFamily="34" charset="0"/>
              </a:rPr>
              <a:t>оризонтальный</a:t>
            </a:r>
            <a:r>
              <a:rPr lang="ru-RU" b="0" i="0" dirty="0">
                <a:solidFill>
                  <a:schemeClr val="tx1">
                    <a:lumMod val="50000"/>
                    <a:lumOff val="50000"/>
                  </a:schemeClr>
                </a:solidFill>
                <a:effectLst/>
                <a:latin typeface="Effra" panose="020B0603020203020204" pitchFamily="34" charset="0"/>
                <a:cs typeface="Effra" panose="020B0603020203020204" pitchFamily="34" charset="0"/>
              </a:rPr>
              <a:t>— сравнение показателей с предыдущим периодом;</a:t>
            </a:r>
          </a:p>
          <a:p>
            <a:pPr indent="354013" algn="l">
              <a:buFont typeface="Arial" panose="020B0604020202020204" pitchFamily="34" charset="0"/>
              <a:buChar char="•"/>
            </a:pPr>
            <a:r>
              <a:rPr lang="ru-RU" b="1" i="0" dirty="0">
                <a:solidFill>
                  <a:schemeClr val="tx1">
                    <a:lumMod val="50000"/>
                    <a:lumOff val="50000"/>
                  </a:schemeClr>
                </a:solidFill>
                <a:effectLst/>
                <a:latin typeface="Effra" panose="020B0603020203020204" pitchFamily="34" charset="0"/>
                <a:cs typeface="Effra" panose="020B0603020203020204" pitchFamily="34" charset="0"/>
              </a:rPr>
              <a:t>вертикальный   </a:t>
            </a:r>
            <a:r>
              <a:rPr lang="ru-RU" b="0" i="0" dirty="0">
                <a:solidFill>
                  <a:schemeClr val="tx1">
                    <a:lumMod val="50000"/>
                    <a:lumOff val="50000"/>
                  </a:schemeClr>
                </a:solidFill>
                <a:effectLst/>
                <a:latin typeface="Effra" panose="020B0603020203020204" pitchFamily="34" charset="0"/>
                <a:cs typeface="Effra" panose="020B0603020203020204" pitchFamily="34" charset="0"/>
              </a:rPr>
              <a:t>— выявление удельного веса отдельных статей;</a:t>
            </a:r>
          </a:p>
          <a:p>
            <a:pPr indent="354013" algn="l">
              <a:buFont typeface="Arial" panose="020B0604020202020204" pitchFamily="34" charset="0"/>
              <a:buChar char="•"/>
            </a:pPr>
            <a:r>
              <a:rPr lang="ru-RU" b="1" i="0" dirty="0">
                <a:solidFill>
                  <a:schemeClr val="tx1">
                    <a:lumMod val="50000"/>
                    <a:lumOff val="50000"/>
                  </a:schemeClr>
                </a:solidFill>
                <a:effectLst/>
                <a:latin typeface="Effra" panose="020B0603020203020204" pitchFamily="34" charset="0"/>
                <a:cs typeface="Effra" panose="020B0603020203020204" pitchFamily="34" charset="0"/>
              </a:rPr>
              <a:t>трендовый </a:t>
            </a:r>
            <a:r>
              <a:rPr lang="ru-RU" b="1" dirty="0">
                <a:solidFill>
                  <a:schemeClr val="tx1">
                    <a:lumMod val="50000"/>
                    <a:lumOff val="50000"/>
                  </a:schemeClr>
                </a:solidFill>
                <a:latin typeface="Effra" panose="020B0603020203020204" pitchFamily="34" charset="0"/>
                <a:cs typeface="Effra" panose="020B0603020203020204" pitchFamily="34" charset="0"/>
              </a:rPr>
              <a:t>        </a:t>
            </a:r>
            <a:r>
              <a:rPr lang="ru-RU" b="0" i="0" dirty="0">
                <a:solidFill>
                  <a:schemeClr val="tx1">
                    <a:lumMod val="50000"/>
                    <a:lumOff val="50000"/>
                  </a:schemeClr>
                </a:solidFill>
                <a:effectLst/>
                <a:latin typeface="Effra" panose="020B0603020203020204" pitchFamily="34" charset="0"/>
                <a:cs typeface="Effra" panose="020B0603020203020204" pitchFamily="34" charset="0"/>
              </a:rPr>
              <a:t>— сравнение с рядом предшествующих периодов и определение тренда, т. е. основной тенденции динамики показателя, очищенной от случайных влияний и индивидуальных особенностей отдельных периодов;</a:t>
            </a:r>
          </a:p>
          <a:p>
            <a:pPr indent="354013" algn="l">
              <a:buFont typeface="Arial" panose="020B0604020202020204" pitchFamily="34" charset="0"/>
              <a:buChar char="•"/>
            </a:pPr>
            <a:r>
              <a:rPr lang="ru-RU" b="1" i="0" dirty="0">
                <a:solidFill>
                  <a:schemeClr val="tx1">
                    <a:lumMod val="50000"/>
                    <a:lumOff val="50000"/>
                  </a:schemeClr>
                </a:solidFill>
                <a:effectLst/>
                <a:latin typeface="Effra" panose="020B0603020203020204" pitchFamily="34" charset="0"/>
                <a:cs typeface="Effra" panose="020B0603020203020204" pitchFamily="34" charset="0"/>
              </a:rPr>
              <a:t>анализ относительных показателей</a:t>
            </a:r>
            <a:r>
              <a:rPr lang="ru-RU" b="0" i="0" dirty="0">
                <a:solidFill>
                  <a:schemeClr val="tx1">
                    <a:lumMod val="50000"/>
                    <a:lumOff val="50000"/>
                  </a:schemeClr>
                </a:solidFill>
                <a:effectLst/>
                <a:latin typeface="Effra" panose="020B0603020203020204" pitchFamily="34" charset="0"/>
                <a:cs typeface="Effra" panose="020B0603020203020204" pitchFamily="34" charset="0"/>
              </a:rPr>
              <a:t> (коэффициентов) — расчет соотношений, определение взаимосвязей показателей;</a:t>
            </a:r>
          </a:p>
          <a:p>
            <a:pPr indent="354013" algn="l">
              <a:buFont typeface="Arial" panose="020B0604020202020204" pitchFamily="34" charset="0"/>
              <a:buChar char="•"/>
            </a:pPr>
            <a:r>
              <a:rPr lang="ru-RU" b="1" i="0" dirty="0">
                <a:solidFill>
                  <a:schemeClr val="tx1">
                    <a:lumMod val="50000"/>
                    <a:lumOff val="50000"/>
                  </a:schemeClr>
                </a:solidFill>
                <a:effectLst/>
                <a:latin typeface="Effra" panose="020B0603020203020204" pitchFamily="34" charset="0"/>
                <a:cs typeface="Effra" panose="020B0603020203020204" pitchFamily="34" charset="0"/>
              </a:rPr>
              <a:t>сравнительный (бенчмаркинг) анализ</a:t>
            </a:r>
            <a:r>
              <a:rPr lang="ru-RU" b="0" i="0" dirty="0">
                <a:solidFill>
                  <a:schemeClr val="tx1">
                    <a:lumMod val="50000"/>
                    <a:lumOff val="50000"/>
                  </a:schemeClr>
                </a:solidFill>
                <a:effectLst/>
                <a:latin typeface="Effra" panose="020B0603020203020204" pitchFamily="34" charset="0"/>
                <a:cs typeface="Effra" panose="020B0603020203020204" pitchFamily="34" charset="0"/>
              </a:rPr>
              <a:t> — с одной стороны, это анализ показателей отчетности дочерних фирм, структурных подразделений, с другой — сравнительный анализ с показателями конкурентов, среднеотраслевыми показателями и т. д.;</a:t>
            </a:r>
          </a:p>
          <a:p>
            <a:pPr indent="354013" algn="l">
              <a:buFont typeface="Arial" panose="020B0604020202020204" pitchFamily="34" charset="0"/>
              <a:buChar char="•"/>
            </a:pPr>
            <a:r>
              <a:rPr lang="ru-RU" b="1" i="0" dirty="0">
                <a:solidFill>
                  <a:schemeClr val="tx1">
                    <a:lumMod val="50000"/>
                    <a:lumOff val="50000"/>
                  </a:schemeClr>
                </a:solidFill>
                <a:effectLst/>
                <a:latin typeface="Effra" panose="020B0603020203020204" pitchFamily="34" charset="0"/>
                <a:cs typeface="Effra" panose="020B0603020203020204" pitchFamily="34" charset="0"/>
              </a:rPr>
              <a:t>факторный анализ</a:t>
            </a:r>
            <a:r>
              <a:rPr lang="ru-RU" b="0" i="0" dirty="0">
                <a:solidFill>
                  <a:schemeClr val="tx1">
                    <a:lumMod val="50000"/>
                    <a:lumOff val="50000"/>
                  </a:schemeClr>
                </a:solidFill>
                <a:effectLst/>
                <a:latin typeface="Effra" panose="020B0603020203020204" pitchFamily="34" charset="0"/>
                <a:cs typeface="Effra" panose="020B0603020203020204" pitchFamily="34" charset="0"/>
              </a:rPr>
              <a:t> — анализ влияния отдельных факторов на результирующий показатель. </a:t>
            </a:r>
          </a:p>
        </p:txBody>
      </p:sp>
      <p:sp>
        <p:nvSpPr>
          <p:cNvPr id="3" name="Номер слайда 2">
            <a:extLst>
              <a:ext uri="{FF2B5EF4-FFF2-40B4-BE49-F238E27FC236}">
                <a16:creationId xmlns:a16="http://schemas.microsoft.com/office/drawing/2014/main" id="{80C0699E-76DF-481D-BDA9-D8AF914A80C7}"/>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17</a:t>
            </a:fld>
            <a:endParaRPr lang="ru-RU"/>
          </a:p>
        </p:txBody>
      </p:sp>
    </p:spTree>
    <p:extLst>
      <p:ext uri="{BB962C8B-B14F-4D97-AF65-F5344CB8AC3E}">
        <p14:creationId xmlns:p14="http://schemas.microsoft.com/office/powerpoint/2010/main" val="37940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7" name="Group 16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68" name="Freeform: Shape 16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74" name="Freeform: Shape 17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Freeform: Shape 17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9945DAAE-382D-4917-98D9-0120718D0C98}"/>
              </a:ext>
            </a:extLst>
          </p:cNvPr>
          <p:cNvSpPr txBox="1"/>
          <p:nvPr/>
        </p:nvSpPr>
        <p:spPr>
          <a:xfrm>
            <a:off x="683321" y="369172"/>
            <a:ext cx="7092006" cy="461665"/>
          </a:xfrm>
          <a:prstGeom prst="rect">
            <a:avLst/>
          </a:prstGeom>
          <a:noFill/>
        </p:spPr>
        <p:txBody>
          <a:bodyPr wrap="none" rtlCol="0">
            <a:spAutoFit/>
          </a:bodyPr>
          <a:lstStyle/>
          <a:p>
            <a:r>
              <a:rPr lang="ru-RU" sz="2400" b="1" dirty="0">
                <a:solidFill>
                  <a:schemeClr val="tx1">
                    <a:lumMod val="50000"/>
                    <a:lumOff val="50000"/>
                  </a:schemeClr>
                </a:solidFill>
                <a:latin typeface="Effra" panose="020B0603020203020204" pitchFamily="34" charset="0"/>
                <a:cs typeface="Effra" panose="020B0603020203020204" pitchFamily="34" charset="0"/>
              </a:rPr>
              <a:t>ЭТАПЫ АНАЛИЗА ФИНАНСОВОЙ ОТЧЕТНОСТИ</a:t>
            </a:r>
          </a:p>
        </p:txBody>
      </p:sp>
      <p:sp>
        <p:nvSpPr>
          <p:cNvPr id="30" name="TextBox 29">
            <a:extLst>
              <a:ext uri="{FF2B5EF4-FFF2-40B4-BE49-F238E27FC236}">
                <a16:creationId xmlns:a16="http://schemas.microsoft.com/office/drawing/2014/main" id="{AE44AA77-8F2D-40A1-A5AC-04B4172B46DB}"/>
              </a:ext>
            </a:extLst>
          </p:cNvPr>
          <p:cNvSpPr txBox="1"/>
          <p:nvPr/>
        </p:nvSpPr>
        <p:spPr>
          <a:xfrm>
            <a:off x="1277919" y="1230623"/>
            <a:ext cx="5968180" cy="2031325"/>
          </a:xfrm>
          <a:prstGeom prst="rect">
            <a:avLst/>
          </a:prstGeom>
          <a:noFill/>
        </p:spPr>
        <p:txBody>
          <a:bodyPr wrap="square" rtlCol="0">
            <a:spAutoFit/>
          </a:bodyPr>
          <a:lstStyle/>
          <a:p>
            <a:r>
              <a:rPr lang="ru-RU" dirty="0">
                <a:solidFill>
                  <a:schemeClr val="tx1">
                    <a:lumMod val="75000"/>
                    <a:lumOff val="25000"/>
                  </a:schemeClr>
                </a:solidFill>
                <a:latin typeface="Effra" panose="020B0603020203020204" pitchFamily="34" charset="0"/>
                <a:cs typeface="Effra" panose="020B0603020203020204" pitchFamily="34" charset="0"/>
              </a:rPr>
              <a:t>Подготовительный:</a:t>
            </a:r>
          </a:p>
          <a:p>
            <a:r>
              <a:rPr lang="ru-RU" dirty="0">
                <a:solidFill>
                  <a:schemeClr val="tx1">
                    <a:lumMod val="75000"/>
                    <a:lumOff val="25000"/>
                  </a:schemeClr>
                </a:solidFill>
                <a:latin typeface="Effra" panose="020B0603020203020204" pitchFamily="34" charset="0"/>
                <a:cs typeface="Effra" panose="020B0603020203020204" pitchFamily="34" charset="0"/>
              </a:rPr>
              <a:t>1. Анализ отраслевых показателей, трендов, факторов, прогнозов по отрасли.</a:t>
            </a:r>
          </a:p>
          <a:p>
            <a:r>
              <a:rPr lang="ru-RU" dirty="0">
                <a:solidFill>
                  <a:schemeClr val="tx1">
                    <a:lumMod val="75000"/>
                    <a:lumOff val="25000"/>
                  </a:schemeClr>
                </a:solidFill>
                <a:latin typeface="Effra" panose="020B0603020203020204" pitchFamily="34" charset="0"/>
                <a:cs typeface="Effra" panose="020B0603020203020204" pitchFamily="34" charset="0"/>
              </a:rPr>
              <a:t>2. Пояснительные записки к годовой отчетности компании за несколько лет, цели, стратегии, бизнес-планы. </a:t>
            </a:r>
          </a:p>
          <a:p>
            <a:endParaRPr lang="ru-RU" dirty="0"/>
          </a:p>
        </p:txBody>
      </p:sp>
      <p:pic>
        <p:nvPicPr>
          <p:cNvPr id="31" name="Рисунок 30">
            <a:extLst>
              <a:ext uri="{FF2B5EF4-FFF2-40B4-BE49-F238E27FC236}">
                <a16:creationId xmlns:a16="http://schemas.microsoft.com/office/drawing/2014/main" id="{2A52E8DA-207F-4104-A761-EB513216C46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5400000">
            <a:off x="-796228" y="5121417"/>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2" name="Рисунок 31">
            <a:extLst>
              <a:ext uri="{FF2B5EF4-FFF2-40B4-BE49-F238E27FC236}">
                <a16:creationId xmlns:a16="http://schemas.microsoft.com/office/drawing/2014/main" id="{5165813A-61F0-4EA2-A412-EB08464E122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a:off x="9639563" y="5900325"/>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6" name="TextBox 5">
            <a:extLst>
              <a:ext uri="{FF2B5EF4-FFF2-40B4-BE49-F238E27FC236}">
                <a16:creationId xmlns:a16="http://schemas.microsoft.com/office/drawing/2014/main" id="{129519B6-7606-41E1-A14B-0C9448F64F77}"/>
              </a:ext>
            </a:extLst>
          </p:cNvPr>
          <p:cNvSpPr txBox="1"/>
          <p:nvPr/>
        </p:nvSpPr>
        <p:spPr>
          <a:xfrm>
            <a:off x="3247573" y="3324299"/>
            <a:ext cx="8305330" cy="2031325"/>
          </a:xfrm>
          <a:prstGeom prst="rect">
            <a:avLst/>
          </a:prstGeom>
          <a:noFill/>
        </p:spPr>
        <p:txBody>
          <a:bodyPr wrap="square" rtlCol="0">
            <a:spAutoFit/>
          </a:bodyPr>
          <a:lstStyle/>
          <a:p>
            <a:r>
              <a:rPr lang="ru-RU" dirty="0">
                <a:solidFill>
                  <a:schemeClr val="tx1">
                    <a:lumMod val="75000"/>
                    <a:lumOff val="25000"/>
                  </a:schemeClr>
                </a:solidFill>
                <a:latin typeface="Effra" panose="020B0603020203020204" pitchFamily="34" charset="0"/>
                <a:cs typeface="Effra" panose="020B0603020203020204" pitchFamily="34" charset="0"/>
              </a:rPr>
              <a:t>Основной:</a:t>
            </a:r>
          </a:p>
          <a:p>
            <a:pPr marL="342900" indent="-342900">
              <a:buAutoNum type="arabicPeriod"/>
            </a:pPr>
            <a:r>
              <a:rPr lang="ru-RU" dirty="0">
                <a:solidFill>
                  <a:schemeClr val="tx1">
                    <a:lumMod val="75000"/>
                    <a:lumOff val="25000"/>
                  </a:schemeClr>
                </a:solidFill>
                <a:latin typeface="Effra" panose="020B0603020203020204" pitchFamily="34" charset="0"/>
                <a:cs typeface="Effra" panose="020B0603020203020204" pitchFamily="34" charset="0"/>
              </a:rPr>
              <a:t>Платежеспособность – способность погашать обязательства</a:t>
            </a:r>
          </a:p>
          <a:p>
            <a:pPr marL="342900" indent="-342900">
              <a:buAutoNum type="arabicPeriod"/>
            </a:pPr>
            <a:r>
              <a:rPr lang="ru-RU" dirty="0">
                <a:solidFill>
                  <a:schemeClr val="tx1">
                    <a:lumMod val="75000"/>
                    <a:lumOff val="25000"/>
                  </a:schemeClr>
                </a:solidFill>
                <a:latin typeface="Effra" panose="020B0603020203020204" pitchFamily="34" charset="0"/>
                <a:cs typeface="Effra" panose="020B0603020203020204" pitchFamily="34" charset="0"/>
              </a:rPr>
              <a:t>Финансовая устойчивость – независимость от внешних кредиторов</a:t>
            </a:r>
          </a:p>
          <a:p>
            <a:pPr marL="342900" indent="-342900">
              <a:buAutoNum type="arabicPeriod"/>
            </a:pPr>
            <a:r>
              <a:rPr lang="ru-RU" dirty="0">
                <a:solidFill>
                  <a:schemeClr val="tx1">
                    <a:lumMod val="75000"/>
                    <a:lumOff val="25000"/>
                  </a:schemeClr>
                </a:solidFill>
                <a:latin typeface="Effra" panose="020B0603020203020204" pitchFamily="34" charset="0"/>
                <a:cs typeface="Effra" panose="020B0603020203020204" pitchFamily="34" charset="0"/>
              </a:rPr>
              <a:t>Деловая активность – интенсивность использования активов, пассивов</a:t>
            </a:r>
          </a:p>
          <a:p>
            <a:pPr marL="342900" indent="-342900">
              <a:buAutoNum type="arabicPeriod"/>
            </a:pPr>
            <a:r>
              <a:rPr lang="ru-RU" dirty="0">
                <a:solidFill>
                  <a:schemeClr val="tx1">
                    <a:lumMod val="75000"/>
                    <a:lumOff val="25000"/>
                  </a:schemeClr>
                </a:solidFill>
                <a:latin typeface="Effra" panose="020B0603020203020204" pitchFamily="34" charset="0"/>
                <a:cs typeface="Effra" panose="020B0603020203020204" pitchFamily="34" charset="0"/>
              </a:rPr>
              <a:t>Экономическая активность  - динамика развития</a:t>
            </a:r>
          </a:p>
          <a:p>
            <a:pPr marL="342900" indent="-342900">
              <a:buAutoNum type="arabicPeriod"/>
            </a:pPr>
            <a:r>
              <a:rPr lang="ru-RU" dirty="0">
                <a:solidFill>
                  <a:schemeClr val="tx1">
                    <a:lumMod val="75000"/>
                    <a:lumOff val="25000"/>
                  </a:schemeClr>
                </a:solidFill>
                <a:latin typeface="Effra" panose="020B0603020203020204" pitchFamily="34" charset="0"/>
                <a:cs typeface="Effra" panose="020B0603020203020204" pitchFamily="34" charset="0"/>
              </a:rPr>
              <a:t>Эффективность – насколько рационально используются ресурсы</a:t>
            </a:r>
          </a:p>
          <a:p>
            <a:pPr marL="342900" indent="-342900">
              <a:buAutoNum type="arabicPeriod"/>
            </a:pPr>
            <a:r>
              <a:rPr lang="ru-RU" dirty="0">
                <a:solidFill>
                  <a:schemeClr val="tx1">
                    <a:lumMod val="75000"/>
                    <a:lumOff val="25000"/>
                  </a:schemeClr>
                </a:solidFill>
                <a:latin typeface="Effra" panose="020B0603020203020204" pitchFamily="34" charset="0"/>
                <a:cs typeface="Effra" panose="020B0603020203020204" pitchFamily="34" charset="0"/>
              </a:rPr>
              <a:t>Маржинальность – зависимость между прибыльностью и издержками</a:t>
            </a:r>
          </a:p>
        </p:txBody>
      </p:sp>
      <p:sp>
        <p:nvSpPr>
          <p:cNvPr id="2" name="Номер слайда 1">
            <a:extLst>
              <a:ext uri="{FF2B5EF4-FFF2-40B4-BE49-F238E27FC236}">
                <a16:creationId xmlns:a16="http://schemas.microsoft.com/office/drawing/2014/main" id="{21FA9C50-5F95-47CA-821C-A19E78FA598D}"/>
              </a:ext>
            </a:extLst>
          </p:cNvPr>
          <p:cNvSpPr>
            <a:spLocks noGrp="1"/>
          </p:cNvSpPr>
          <p:nvPr>
            <p:ph type="sldNum" sz="quarter" idx="12"/>
          </p:nvPr>
        </p:nvSpPr>
        <p:spPr/>
        <p:txBody>
          <a:bodyPr/>
          <a:lstStyle/>
          <a:p>
            <a:fld id="{D42DB29C-A9D2-4935-A2BD-226D317482E4}" type="slidenum">
              <a:rPr lang="ru-RU" smtClean="0"/>
              <a:t>18</a:t>
            </a:fld>
            <a:endParaRPr lang="ru-RU"/>
          </a:p>
        </p:txBody>
      </p:sp>
    </p:spTree>
    <p:extLst>
      <p:ext uri="{BB962C8B-B14F-4D97-AF65-F5344CB8AC3E}">
        <p14:creationId xmlns:p14="http://schemas.microsoft.com/office/powerpoint/2010/main" val="144311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8E4C3375-3114-4490-8AC0-F542B6942E29}"/>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10800000">
            <a:off x="-3" y="18770"/>
            <a:ext cx="4145973" cy="1214078"/>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2" name="TextBox 1">
            <a:extLst>
              <a:ext uri="{FF2B5EF4-FFF2-40B4-BE49-F238E27FC236}">
                <a16:creationId xmlns:a16="http://schemas.microsoft.com/office/drawing/2014/main" id="{7F004C54-839E-4F7A-AD70-7ED08B96BDF7}"/>
              </a:ext>
            </a:extLst>
          </p:cNvPr>
          <p:cNvSpPr txBox="1"/>
          <p:nvPr/>
        </p:nvSpPr>
        <p:spPr>
          <a:xfrm>
            <a:off x="462116" y="196533"/>
            <a:ext cx="9139040" cy="584775"/>
          </a:xfrm>
          <a:prstGeom prst="rect">
            <a:avLst/>
          </a:prstGeom>
          <a:noFill/>
        </p:spPr>
        <p:txBody>
          <a:bodyPr wrap="none" rtlCol="0">
            <a:spAutoFit/>
          </a:bodyPr>
          <a:lstStyle/>
          <a:p>
            <a:r>
              <a:rPr lang="ru-RU" sz="3200" spc="300" dirty="0">
                <a:solidFill>
                  <a:schemeClr val="tx1">
                    <a:lumMod val="65000"/>
                    <a:lumOff val="35000"/>
                  </a:schemeClr>
                </a:solidFill>
                <a:latin typeface="Effra" panose="020B0603020203020204" pitchFamily="34" charset="0"/>
                <a:cs typeface="Effra" panose="020B0603020203020204" pitchFamily="34" charset="0"/>
              </a:rPr>
              <a:t>Платежеспособность или ликвидность? </a:t>
            </a:r>
          </a:p>
        </p:txBody>
      </p:sp>
      <p:sp>
        <p:nvSpPr>
          <p:cNvPr id="3" name="TextBox 2">
            <a:extLst>
              <a:ext uri="{FF2B5EF4-FFF2-40B4-BE49-F238E27FC236}">
                <a16:creationId xmlns:a16="http://schemas.microsoft.com/office/drawing/2014/main" id="{AB3C59D9-5739-4209-9232-CAEF306DD5F7}"/>
              </a:ext>
            </a:extLst>
          </p:cNvPr>
          <p:cNvSpPr txBox="1"/>
          <p:nvPr/>
        </p:nvSpPr>
        <p:spPr>
          <a:xfrm>
            <a:off x="556732" y="754057"/>
            <a:ext cx="8133958" cy="369332"/>
          </a:xfrm>
          <a:prstGeom prst="rect">
            <a:avLst/>
          </a:prstGeom>
          <a:noFill/>
        </p:spPr>
        <p:txBody>
          <a:bodyPr wrap="none" rtlCol="0">
            <a:spAutoFit/>
          </a:bodyPr>
          <a:lstStyle/>
          <a:p>
            <a:r>
              <a:rPr lang="ru-RU" b="1" dirty="0">
                <a:solidFill>
                  <a:srgbClr val="0070C0"/>
                </a:solidFill>
                <a:latin typeface="Bookman Old Style" panose="02050604050505020204" pitchFamily="18" charset="0"/>
              </a:rPr>
              <a:t>Ликвидность у активов, платежеспособность у предприятия. </a:t>
            </a:r>
          </a:p>
        </p:txBody>
      </p:sp>
      <p:pic>
        <p:nvPicPr>
          <p:cNvPr id="5" name="Рисунок 4">
            <a:extLst>
              <a:ext uri="{FF2B5EF4-FFF2-40B4-BE49-F238E27FC236}">
                <a16:creationId xmlns:a16="http://schemas.microsoft.com/office/drawing/2014/main" id="{28A91F8B-2320-4AAE-B09A-32CAA8B214BF}"/>
              </a:ext>
            </a:extLst>
          </p:cNvPr>
          <p:cNvPicPr>
            <a:picLocks noChangeAspect="1"/>
          </p:cNvPicPr>
          <p:nvPr/>
        </p:nvPicPr>
        <p:blipFill>
          <a:blip r:embed="rId4"/>
          <a:stretch>
            <a:fillRect/>
          </a:stretch>
        </p:blipFill>
        <p:spPr>
          <a:xfrm>
            <a:off x="768153" y="1215256"/>
            <a:ext cx="5769517" cy="3628180"/>
          </a:xfrm>
          <a:prstGeom prst="rect">
            <a:avLst/>
          </a:prstGeom>
        </p:spPr>
      </p:pic>
      <p:pic>
        <p:nvPicPr>
          <p:cNvPr id="9" name="Рисунок 8">
            <a:extLst>
              <a:ext uri="{FF2B5EF4-FFF2-40B4-BE49-F238E27FC236}">
                <a16:creationId xmlns:a16="http://schemas.microsoft.com/office/drawing/2014/main" id="{2EF51EBC-A63A-43BC-B0DC-389C1DC5CDDB}"/>
              </a:ext>
            </a:extLst>
          </p:cNvPr>
          <p:cNvPicPr>
            <a:picLocks noChangeAspect="1"/>
          </p:cNvPicPr>
          <p:nvPr/>
        </p:nvPicPr>
        <p:blipFill>
          <a:blip r:embed="rId5"/>
          <a:stretch>
            <a:fillRect/>
          </a:stretch>
        </p:blipFill>
        <p:spPr>
          <a:xfrm>
            <a:off x="6627046" y="1215721"/>
            <a:ext cx="3643315" cy="757238"/>
          </a:xfrm>
          <a:prstGeom prst="rect">
            <a:avLst/>
          </a:prstGeom>
        </p:spPr>
      </p:pic>
      <p:sp>
        <p:nvSpPr>
          <p:cNvPr id="10" name="Равно 9">
            <a:extLst>
              <a:ext uri="{FF2B5EF4-FFF2-40B4-BE49-F238E27FC236}">
                <a16:creationId xmlns:a16="http://schemas.microsoft.com/office/drawing/2014/main" id="{74DA724C-13BF-49AA-9797-1EF8FDF75607}"/>
              </a:ext>
            </a:extLst>
          </p:cNvPr>
          <p:cNvSpPr/>
          <p:nvPr/>
        </p:nvSpPr>
        <p:spPr>
          <a:xfrm>
            <a:off x="10337580" y="1467788"/>
            <a:ext cx="403122" cy="2531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a:extLst>
              <a:ext uri="{FF2B5EF4-FFF2-40B4-BE49-F238E27FC236}">
                <a16:creationId xmlns:a16="http://schemas.microsoft.com/office/drawing/2014/main" id="{D56537F7-ECC7-4EC7-9EFB-515BF669F94A}"/>
              </a:ext>
            </a:extLst>
          </p:cNvPr>
          <p:cNvSpPr txBox="1"/>
          <p:nvPr/>
        </p:nvSpPr>
        <p:spPr>
          <a:xfrm>
            <a:off x="10776614" y="1409673"/>
            <a:ext cx="1301275" cy="369332"/>
          </a:xfrm>
          <a:prstGeom prst="rect">
            <a:avLst/>
          </a:prstGeom>
          <a:noFill/>
        </p:spPr>
        <p:txBody>
          <a:bodyPr wrap="square" rtlCol="0">
            <a:spAutoFit/>
          </a:bodyPr>
          <a:lstStyle/>
          <a:p>
            <a:r>
              <a:rPr lang="ru-RU" b="1" i="1" dirty="0">
                <a:solidFill>
                  <a:srgbClr val="0070C0"/>
                </a:solidFill>
                <a:latin typeface="Bookman Old Style" panose="02050604050505020204" pitchFamily="18" charset="0"/>
              </a:rPr>
              <a:t>0,2 - 0,3</a:t>
            </a:r>
          </a:p>
        </p:txBody>
      </p:sp>
      <p:pic>
        <p:nvPicPr>
          <p:cNvPr id="13" name="Рисунок 12">
            <a:extLst>
              <a:ext uri="{FF2B5EF4-FFF2-40B4-BE49-F238E27FC236}">
                <a16:creationId xmlns:a16="http://schemas.microsoft.com/office/drawing/2014/main" id="{6349B154-D575-4C79-8573-48223120BA4A}"/>
              </a:ext>
            </a:extLst>
          </p:cNvPr>
          <p:cNvPicPr>
            <a:picLocks noChangeAspect="1"/>
          </p:cNvPicPr>
          <p:nvPr/>
        </p:nvPicPr>
        <p:blipFill>
          <a:blip r:embed="rId6"/>
          <a:stretch>
            <a:fillRect/>
          </a:stretch>
        </p:blipFill>
        <p:spPr>
          <a:xfrm>
            <a:off x="6694265" y="2284204"/>
            <a:ext cx="3643315" cy="682480"/>
          </a:xfrm>
          <a:prstGeom prst="rect">
            <a:avLst/>
          </a:prstGeom>
        </p:spPr>
      </p:pic>
      <p:sp>
        <p:nvSpPr>
          <p:cNvPr id="14" name="Равно 13">
            <a:extLst>
              <a:ext uri="{FF2B5EF4-FFF2-40B4-BE49-F238E27FC236}">
                <a16:creationId xmlns:a16="http://schemas.microsoft.com/office/drawing/2014/main" id="{823DF808-490E-4D1C-9DC3-1C7934B0381D}"/>
              </a:ext>
            </a:extLst>
          </p:cNvPr>
          <p:cNvSpPr/>
          <p:nvPr/>
        </p:nvSpPr>
        <p:spPr>
          <a:xfrm>
            <a:off x="10357704" y="2473602"/>
            <a:ext cx="403122" cy="2531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a:extLst>
              <a:ext uri="{FF2B5EF4-FFF2-40B4-BE49-F238E27FC236}">
                <a16:creationId xmlns:a16="http://schemas.microsoft.com/office/drawing/2014/main" id="{1327456F-2157-4D62-B8C9-F44DF5373ADB}"/>
              </a:ext>
            </a:extLst>
          </p:cNvPr>
          <p:cNvSpPr txBox="1"/>
          <p:nvPr/>
        </p:nvSpPr>
        <p:spPr>
          <a:xfrm>
            <a:off x="10740702" y="2415487"/>
            <a:ext cx="1301275" cy="369332"/>
          </a:xfrm>
          <a:prstGeom prst="rect">
            <a:avLst/>
          </a:prstGeom>
          <a:noFill/>
        </p:spPr>
        <p:txBody>
          <a:bodyPr wrap="square" rtlCol="0">
            <a:spAutoFit/>
          </a:bodyPr>
          <a:lstStyle/>
          <a:p>
            <a:r>
              <a:rPr lang="ru-RU" b="1" i="1" dirty="0">
                <a:solidFill>
                  <a:srgbClr val="0070C0"/>
                </a:solidFill>
                <a:latin typeface="Bookman Old Style" panose="02050604050505020204" pitchFamily="18" charset="0"/>
              </a:rPr>
              <a:t>0,7 – 1,5</a:t>
            </a:r>
          </a:p>
        </p:txBody>
      </p:sp>
      <p:pic>
        <p:nvPicPr>
          <p:cNvPr id="17" name="Рисунок 16">
            <a:extLst>
              <a:ext uri="{FF2B5EF4-FFF2-40B4-BE49-F238E27FC236}">
                <a16:creationId xmlns:a16="http://schemas.microsoft.com/office/drawing/2014/main" id="{45660549-96A0-47EA-8A35-A9606D22B305}"/>
              </a:ext>
            </a:extLst>
          </p:cNvPr>
          <p:cNvPicPr>
            <a:picLocks noChangeAspect="1"/>
          </p:cNvPicPr>
          <p:nvPr/>
        </p:nvPicPr>
        <p:blipFill>
          <a:blip r:embed="rId7"/>
          <a:stretch>
            <a:fillRect/>
          </a:stretch>
        </p:blipFill>
        <p:spPr>
          <a:xfrm>
            <a:off x="6714389" y="3177365"/>
            <a:ext cx="3643315" cy="594732"/>
          </a:xfrm>
          <a:prstGeom prst="rect">
            <a:avLst/>
          </a:prstGeom>
        </p:spPr>
      </p:pic>
      <p:sp>
        <p:nvSpPr>
          <p:cNvPr id="18" name="Равно 17">
            <a:extLst>
              <a:ext uri="{FF2B5EF4-FFF2-40B4-BE49-F238E27FC236}">
                <a16:creationId xmlns:a16="http://schemas.microsoft.com/office/drawing/2014/main" id="{DDFDA903-A985-43F1-8192-D8244BC11E90}"/>
              </a:ext>
            </a:extLst>
          </p:cNvPr>
          <p:cNvSpPr/>
          <p:nvPr/>
        </p:nvSpPr>
        <p:spPr>
          <a:xfrm>
            <a:off x="10377368" y="3302448"/>
            <a:ext cx="403122" cy="2531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TextBox 18">
            <a:extLst>
              <a:ext uri="{FF2B5EF4-FFF2-40B4-BE49-F238E27FC236}">
                <a16:creationId xmlns:a16="http://schemas.microsoft.com/office/drawing/2014/main" id="{573BF938-DC8C-432D-8278-E9C202A292F1}"/>
              </a:ext>
            </a:extLst>
          </p:cNvPr>
          <p:cNvSpPr txBox="1"/>
          <p:nvPr/>
        </p:nvSpPr>
        <p:spPr>
          <a:xfrm>
            <a:off x="10740701" y="3290065"/>
            <a:ext cx="1301275" cy="369332"/>
          </a:xfrm>
          <a:prstGeom prst="rect">
            <a:avLst/>
          </a:prstGeom>
          <a:noFill/>
        </p:spPr>
        <p:txBody>
          <a:bodyPr wrap="square" rtlCol="0">
            <a:spAutoFit/>
          </a:bodyPr>
          <a:lstStyle/>
          <a:p>
            <a:r>
              <a:rPr lang="ru-RU" b="1" i="1" dirty="0">
                <a:solidFill>
                  <a:srgbClr val="0070C0"/>
                </a:solidFill>
                <a:latin typeface="Bookman Old Style" panose="02050604050505020204" pitchFamily="18" charset="0"/>
              </a:rPr>
              <a:t>  2  – 2,5</a:t>
            </a:r>
          </a:p>
        </p:txBody>
      </p:sp>
      <p:sp>
        <p:nvSpPr>
          <p:cNvPr id="20" name="TextBox 19">
            <a:extLst>
              <a:ext uri="{FF2B5EF4-FFF2-40B4-BE49-F238E27FC236}">
                <a16:creationId xmlns:a16="http://schemas.microsoft.com/office/drawing/2014/main" id="{BD7545A3-B7B0-4CAC-991C-38B40EAB0A18}"/>
              </a:ext>
            </a:extLst>
          </p:cNvPr>
          <p:cNvSpPr txBox="1"/>
          <p:nvPr/>
        </p:nvSpPr>
        <p:spPr>
          <a:xfrm>
            <a:off x="468579" y="4853782"/>
            <a:ext cx="10500852" cy="1077218"/>
          </a:xfrm>
          <a:prstGeom prst="rect">
            <a:avLst/>
          </a:prstGeom>
          <a:noFill/>
        </p:spPr>
        <p:txBody>
          <a:bodyPr wrap="square" rtlCol="0">
            <a:spAutoFit/>
          </a:bodyPr>
          <a:lstStyle/>
          <a:p>
            <a:r>
              <a:rPr lang="ru-RU" sz="1600" dirty="0">
                <a:solidFill>
                  <a:srgbClr val="0070C0"/>
                </a:solidFill>
                <a:latin typeface="Bookman Old Style" panose="02050604050505020204" pitchFamily="18" charset="0"/>
              </a:rPr>
              <a:t>Рассматриваем в совокупности все три показателя, в динамике за несколько периодов.</a:t>
            </a:r>
          </a:p>
          <a:p>
            <a:r>
              <a:rPr lang="ru-RU" sz="1600" dirty="0">
                <a:solidFill>
                  <a:srgbClr val="0070C0"/>
                </a:solidFill>
                <a:latin typeface="Bookman Old Style" panose="02050604050505020204" pitchFamily="18" charset="0"/>
              </a:rPr>
              <a:t>Если коэффициент ниже нормативного значения – вероятно есть проблемы со своевременным погашением</a:t>
            </a:r>
          </a:p>
          <a:p>
            <a:r>
              <a:rPr lang="ru-RU" sz="1600" dirty="0">
                <a:solidFill>
                  <a:srgbClr val="0070C0"/>
                </a:solidFill>
                <a:latin typeface="Bookman Old Style" panose="02050604050505020204" pitchFamily="18" charset="0"/>
              </a:rPr>
              <a:t>Если выше – не эффективное управление активами, замораживание</a:t>
            </a:r>
          </a:p>
        </p:txBody>
      </p:sp>
      <p:sp>
        <p:nvSpPr>
          <p:cNvPr id="22" name="Левая фигурная скобка 21">
            <a:extLst>
              <a:ext uri="{FF2B5EF4-FFF2-40B4-BE49-F238E27FC236}">
                <a16:creationId xmlns:a16="http://schemas.microsoft.com/office/drawing/2014/main" id="{C7F4FB82-1587-4231-A194-A00713230C19}"/>
              </a:ext>
            </a:extLst>
          </p:cNvPr>
          <p:cNvSpPr/>
          <p:nvPr/>
        </p:nvSpPr>
        <p:spPr>
          <a:xfrm>
            <a:off x="462116" y="1561145"/>
            <a:ext cx="334297" cy="186785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24" name="TextBox 23">
            <a:extLst>
              <a:ext uri="{FF2B5EF4-FFF2-40B4-BE49-F238E27FC236}">
                <a16:creationId xmlns:a16="http://schemas.microsoft.com/office/drawing/2014/main" id="{4A0ED880-6633-447D-8C6D-64A40992DC7D}"/>
              </a:ext>
            </a:extLst>
          </p:cNvPr>
          <p:cNvSpPr txBox="1"/>
          <p:nvPr/>
        </p:nvSpPr>
        <p:spPr>
          <a:xfrm rot="16200000">
            <a:off x="-670096" y="2247904"/>
            <a:ext cx="2145878" cy="307777"/>
          </a:xfrm>
          <a:prstGeom prst="rect">
            <a:avLst/>
          </a:prstGeom>
          <a:noFill/>
        </p:spPr>
        <p:txBody>
          <a:bodyPr wrap="square" rtlCol="0">
            <a:spAutoFit/>
          </a:bodyPr>
          <a:lstStyle/>
          <a:p>
            <a:r>
              <a:rPr lang="ru-RU" sz="1400" dirty="0">
                <a:solidFill>
                  <a:srgbClr val="0070C0"/>
                </a:solidFill>
              </a:rPr>
              <a:t>Оборотные активы (ОА)</a:t>
            </a:r>
          </a:p>
        </p:txBody>
      </p:sp>
      <p:sp>
        <p:nvSpPr>
          <p:cNvPr id="25" name="TextBox 24">
            <a:extLst>
              <a:ext uri="{FF2B5EF4-FFF2-40B4-BE49-F238E27FC236}">
                <a16:creationId xmlns:a16="http://schemas.microsoft.com/office/drawing/2014/main" id="{94D29968-546D-47AA-9ABC-F115CB7CCD5C}"/>
              </a:ext>
            </a:extLst>
          </p:cNvPr>
          <p:cNvSpPr txBox="1"/>
          <p:nvPr/>
        </p:nvSpPr>
        <p:spPr>
          <a:xfrm rot="16200000">
            <a:off x="123263" y="3587387"/>
            <a:ext cx="654308" cy="338554"/>
          </a:xfrm>
          <a:prstGeom prst="rect">
            <a:avLst/>
          </a:prstGeom>
          <a:noFill/>
        </p:spPr>
        <p:txBody>
          <a:bodyPr wrap="square" rtlCol="0">
            <a:spAutoFit/>
          </a:bodyPr>
          <a:lstStyle/>
          <a:p>
            <a:r>
              <a:rPr lang="ru-RU" sz="1600" dirty="0">
                <a:solidFill>
                  <a:srgbClr val="0070C0"/>
                </a:solidFill>
              </a:rPr>
              <a:t>ВА</a:t>
            </a:r>
          </a:p>
        </p:txBody>
      </p:sp>
      <p:sp>
        <p:nvSpPr>
          <p:cNvPr id="26" name="TextBox 25">
            <a:extLst>
              <a:ext uri="{FF2B5EF4-FFF2-40B4-BE49-F238E27FC236}">
                <a16:creationId xmlns:a16="http://schemas.microsoft.com/office/drawing/2014/main" id="{6ABDC79B-5604-46DA-914C-3C3B06CC48BC}"/>
              </a:ext>
            </a:extLst>
          </p:cNvPr>
          <p:cNvSpPr txBox="1"/>
          <p:nvPr/>
        </p:nvSpPr>
        <p:spPr>
          <a:xfrm>
            <a:off x="655968" y="6115665"/>
            <a:ext cx="10936264" cy="646331"/>
          </a:xfrm>
          <a:prstGeom prst="rect">
            <a:avLst/>
          </a:prstGeom>
          <a:noFill/>
        </p:spPr>
        <p:txBody>
          <a:bodyPr wrap="square" rtlCol="0">
            <a:spAutoFit/>
          </a:bodyPr>
          <a:lstStyle/>
          <a:p>
            <a:r>
              <a:rPr lang="ru-RU" b="1" i="1" dirty="0"/>
              <a:t>Важно: </a:t>
            </a:r>
            <a:r>
              <a:rPr lang="ru-RU" dirty="0">
                <a:solidFill>
                  <a:schemeClr val="tx1">
                    <a:lumMod val="85000"/>
                    <a:lumOff val="15000"/>
                  </a:schemeClr>
                </a:solidFill>
              </a:rPr>
              <a:t>активы должны быть оценены по реальной рыночной стоимости. Результаты переоценки отражаются как добавочный капитал </a:t>
            </a:r>
          </a:p>
        </p:txBody>
      </p:sp>
      <p:pic>
        <p:nvPicPr>
          <p:cNvPr id="21" name="Рисунок 20">
            <a:extLst>
              <a:ext uri="{FF2B5EF4-FFF2-40B4-BE49-F238E27FC236}">
                <a16:creationId xmlns:a16="http://schemas.microsoft.com/office/drawing/2014/main" id="{54979DF4-65F6-4B43-8BF5-5F07D56BE64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5400000">
            <a:off x="10465626" y="5104099"/>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6" name="Номер слайда 5">
            <a:extLst>
              <a:ext uri="{FF2B5EF4-FFF2-40B4-BE49-F238E27FC236}">
                <a16:creationId xmlns:a16="http://schemas.microsoft.com/office/drawing/2014/main" id="{98E0744F-386A-44A0-9F9F-A4C8045C848B}"/>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19</a:t>
            </a:fld>
            <a:endParaRPr lang="ru-RU"/>
          </a:p>
        </p:txBody>
      </p:sp>
    </p:spTree>
    <p:extLst>
      <p:ext uri="{BB962C8B-B14F-4D97-AF65-F5344CB8AC3E}">
        <p14:creationId xmlns:p14="http://schemas.microsoft.com/office/powerpoint/2010/main" val="273115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237A5251-4C35-4308-ABDC-B9BCCEFE44F9}"/>
              </a:ext>
            </a:extLst>
          </p:cNvPr>
          <p:cNvSpPr>
            <a:spLocks noGrp="1"/>
          </p:cNvSpPr>
          <p:nvPr>
            <p:ph type="ctrTitle"/>
          </p:nvPr>
        </p:nvSpPr>
        <p:spPr>
          <a:xfrm>
            <a:off x="753925" y="1321056"/>
            <a:ext cx="10684151" cy="1991979"/>
          </a:xfrm>
        </p:spPr>
        <p:txBody>
          <a:bodyPr anchor="b">
            <a:normAutofit/>
          </a:bodyPr>
          <a:lstStyle/>
          <a:p>
            <a:r>
              <a:rPr lang="ru-RU" sz="5200" dirty="0">
                <a:solidFill>
                  <a:schemeClr val="tx2"/>
                </a:solidFill>
              </a:rPr>
              <a:t>Бухгалтерский учет как универсальный язык бизнеса</a:t>
            </a:r>
          </a:p>
        </p:txBody>
      </p:sp>
      <p:grpSp>
        <p:nvGrpSpPr>
          <p:cNvPr id="38" name="Group 37">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5" name="Freeform: Shape 44">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89DE182-B991-4BDE-A665-761ACEB08638}"/>
              </a:ext>
            </a:extLst>
          </p:cNvPr>
          <p:cNvSpPr txBox="1"/>
          <p:nvPr/>
        </p:nvSpPr>
        <p:spPr>
          <a:xfrm>
            <a:off x="2631811" y="5125186"/>
            <a:ext cx="9560189" cy="1200329"/>
          </a:xfrm>
          <a:prstGeom prst="rect">
            <a:avLst/>
          </a:prstGeom>
          <a:noFill/>
        </p:spPr>
        <p:txBody>
          <a:bodyPr wrap="square">
            <a:spAutoFit/>
          </a:bodyPr>
          <a:lstStyle/>
          <a:p>
            <a:r>
              <a:rPr lang="ru-RU" b="0" i="0" dirty="0">
                <a:solidFill>
                  <a:srgbClr val="333333"/>
                </a:solidFill>
                <a:effectLst/>
                <a:latin typeface="Open Sans" panose="020B0606030504020204" pitchFamily="34" charset="0"/>
              </a:rPr>
              <a:t>«Все перемены, в натуре случающиеся, такого суть состояния, что сколько у одного тела отнимается, столько присовокупится к другому. Так, ежели где убудет несколько материи, то умножится в другом месте.»</a:t>
            </a:r>
          </a:p>
          <a:p>
            <a:r>
              <a:rPr lang="ru-RU" dirty="0">
                <a:solidFill>
                  <a:srgbClr val="333333"/>
                </a:solidFill>
                <a:latin typeface="Open Sans" panose="020B0606030504020204" pitchFamily="34" charset="0"/>
              </a:rPr>
              <a:t>							М. В. Ломоносов, 1748г.</a:t>
            </a:r>
            <a:endParaRPr lang="ru-RU" dirty="0"/>
          </a:p>
        </p:txBody>
      </p:sp>
      <p:sp>
        <p:nvSpPr>
          <p:cNvPr id="3" name="Номер слайда 2">
            <a:extLst>
              <a:ext uri="{FF2B5EF4-FFF2-40B4-BE49-F238E27FC236}">
                <a16:creationId xmlns:a16="http://schemas.microsoft.com/office/drawing/2014/main" id="{DC9F2568-6B6B-499A-AE83-C869E7025476}"/>
              </a:ext>
            </a:extLst>
          </p:cNvPr>
          <p:cNvSpPr>
            <a:spLocks noGrp="1"/>
          </p:cNvSpPr>
          <p:nvPr>
            <p:ph type="sldNum" sz="quarter" idx="12"/>
          </p:nvPr>
        </p:nvSpPr>
        <p:spPr/>
        <p:txBody>
          <a:bodyPr/>
          <a:lstStyle/>
          <a:p>
            <a:fld id="{D42DB29C-A9D2-4935-A2BD-226D317482E4}" type="slidenum">
              <a:rPr lang="ru-RU" smtClean="0"/>
              <a:t>2</a:t>
            </a:fld>
            <a:endParaRPr lang="ru-RU" dirty="0"/>
          </a:p>
        </p:txBody>
      </p:sp>
    </p:spTree>
    <p:extLst>
      <p:ext uri="{BB962C8B-B14F-4D97-AF65-F5344CB8AC3E}">
        <p14:creationId xmlns:p14="http://schemas.microsoft.com/office/powerpoint/2010/main" val="3401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angle 180">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85" name="Group 184">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86" name="Freeform: Shape 185">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92" name="Freeform: Shape 191">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5" name="Freeform: Shape 194">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CCDCB8FF-8F1D-4D3E-AD3B-E7629097A9AD}"/>
              </a:ext>
            </a:extLst>
          </p:cNvPr>
          <p:cNvSpPr txBox="1"/>
          <p:nvPr/>
        </p:nvSpPr>
        <p:spPr>
          <a:xfrm>
            <a:off x="348768" y="1137769"/>
            <a:ext cx="10725116" cy="677108"/>
          </a:xfrm>
          <a:prstGeom prst="rect">
            <a:avLst/>
          </a:prstGeom>
          <a:noFill/>
        </p:spPr>
        <p:txBody>
          <a:bodyPr wrap="none" rtlCol="0">
            <a:spAutoFit/>
          </a:bodyPr>
          <a:lstStyle/>
          <a:p>
            <a:r>
              <a:rPr lang="ru-RU" sz="2000" b="1" dirty="0">
                <a:solidFill>
                  <a:srgbClr val="0070C0"/>
                </a:solidFill>
              </a:rPr>
              <a:t>Чистые активы (ЧА) </a:t>
            </a:r>
            <a:r>
              <a:rPr lang="ru-RU" dirty="0">
                <a:solidFill>
                  <a:srgbClr val="0070C0"/>
                </a:solidFill>
              </a:rPr>
              <a:t>- </a:t>
            </a:r>
            <a:r>
              <a:rPr lang="ru-RU" b="0" i="0" dirty="0">
                <a:solidFill>
                  <a:srgbClr val="0070C0"/>
                </a:solidFill>
                <a:effectLst/>
                <a:latin typeface="PTSerifRegular"/>
              </a:rPr>
              <a:t>часть имущества компании приобретенная за счет собственных источников.</a:t>
            </a:r>
          </a:p>
          <a:p>
            <a:r>
              <a:rPr lang="ru-RU" dirty="0">
                <a:solidFill>
                  <a:srgbClr val="0070C0"/>
                </a:solidFill>
                <a:latin typeface="PTSerifRegular"/>
              </a:rPr>
              <a:t>		   </a:t>
            </a:r>
            <a:r>
              <a:rPr lang="ru-RU" b="0" i="0" dirty="0">
                <a:solidFill>
                  <a:srgbClr val="0070C0"/>
                </a:solidFill>
                <a:effectLst/>
                <a:latin typeface="PTSerifRegular"/>
              </a:rPr>
              <a:t> Чем выше значение, тем лучше.</a:t>
            </a:r>
            <a:endParaRPr lang="ru-RU" dirty="0">
              <a:solidFill>
                <a:srgbClr val="0070C0"/>
              </a:solidFill>
            </a:endParaRPr>
          </a:p>
        </p:txBody>
      </p:sp>
      <p:sp>
        <p:nvSpPr>
          <p:cNvPr id="32" name="TextBox 31">
            <a:extLst>
              <a:ext uri="{FF2B5EF4-FFF2-40B4-BE49-F238E27FC236}">
                <a16:creationId xmlns:a16="http://schemas.microsoft.com/office/drawing/2014/main" id="{42727ACE-E992-472B-A5B8-E38BEBD772D9}"/>
              </a:ext>
            </a:extLst>
          </p:cNvPr>
          <p:cNvSpPr txBox="1"/>
          <p:nvPr/>
        </p:nvSpPr>
        <p:spPr>
          <a:xfrm>
            <a:off x="348768" y="1851666"/>
            <a:ext cx="5043948" cy="1477328"/>
          </a:xfrm>
          <a:prstGeom prst="rect">
            <a:avLst/>
          </a:prstGeom>
          <a:noFill/>
        </p:spPr>
        <p:txBody>
          <a:bodyPr wrap="square" rtlCol="0">
            <a:spAutoFit/>
          </a:bodyPr>
          <a:lstStyle/>
          <a:p>
            <a:r>
              <a:rPr lang="ru-RU" dirty="0"/>
              <a:t>ЧА = (А – </a:t>
            </a:r>
            <a:r>
              <a:rPr lang="ru-RU" dirty="0" err="1"/>
              <a:t>ДЗук</a:t>
            </a:r>
            <a:r>
              <a:rPr lang="ru-RU" dirty="0"/>
              <a:t>) – (О-ДБП)</a:t>
            </a:r>
          </a:p>
          <a:p>
            <a:endParaRPr lang="ru-RU" dirty="0"/>
          </a:p>
          <a:p>
            <a:r>
              <a:rPr lang="ru-RU" dirty="0"/>
              <a:t>Упрощенно:</a:t>
            </a:r>
          </a:p>
          <a:p>
            <a:endParaRPr lang="ru-RU" dirty="0"/>
          </a:p>
          <a:p>
            <a:r>
              <a:rPr lang="ru-RU" dirty="0"/>
              <a:t>ЧА = А – О,  т.к. А=П, то  следовательно </a:t>
            </a:r>
            <a:r>
              <a:rPr lang="ru-RU" b="1" u="sng" dirty="0"/>
              <a:t>ЧА = СК</a:t>
            </a:r>
          </a:p>
        </p:txBody>
      </p:sp>
      <p:sp>
        <p:nvSpPr>
          <p:cNvPr id="33" name="TextBox 32">
            <a:extLst>
              <a:ext uri="{FF2B5EF4-FFF2-40B4-BE49-F238E27FC236}">
                <a16:creationId xmlns:a16="http://schemas.microsoft.com/office/drawing/2014/main" id="{E6E013D7-E39D-43C3-AFEE-D619CA697EBC}"/>
              </a:ext>
            </a:extLst>
          </p:cNvPr>
          <p:cNvSpPr txBox="1"/>
          <p:nvPr/>
        </p:nvSpPr>
        <p:spPr>
          <a:xfrm>
            <a:off x="7813964" y="1726986"/>
            <a:ext cx="4052454" cy="1169551"/>
          </a:xfrm>
          <a:prstGeom prst="rect">
            <a:avLst/>
          </a:prstGeom>
          <a:noFill/>
        </p:spPr>
        <p:txBody>
          <a:bodyPr wrap="square" rtlCol="0">
            <a:spAutoFit/>
          </a:bodyPr>
          <a:lstStyle/>
          <a:p>
            <a:r>
              <a:rPr lang="ru-RU" sz="1400" dirty="0"/>
              <a:t>А – совокупные активы (валюта баланса)</a:t>
            </a:r>
          </a:p>
          <a:p>
            <a:r>
              <a:rPr lang="ru-RU" sz="1400" dirty="0" err="1"/>
              <a:t>Дзук</a:t>
            </a:r>
            <a:r>
              <a:rPr lang="ru-RU" sz="1400" dirty="0"/>
              <a:t> – дебиторская задолженность учредителей компании</a:t>
            </a:r>
          </a:p>
          <a:p>
            <a:r>
              <a:rPr lang="ru-RU" sz="1400" dirty="0"/>
              <a:t>О – долгосрочные и краткосрочные обязательства</a:t>
            </a:r>
          </a:p>
          <a:p>
            <a:r>
              <a:rPr lang="ru-RU" sz="1400" dirty="0"/>
              <a:t>ДБП – доходы будущих периодов</a:t>
            </a:r>
            <a:endParaRPr lang="ru-RU" dirty="0"/>
          </a:p>
        </p:txBody>
      </p:sp>
      <p:sp>
        <p:nvSpPr>
          <p:cNvPr id="34" name="TextBox 33">
            <a:extLst>
              <a:ext uri="{FF2B5EF4-FFF2-40B4-BE49-F238E27FC236}">
                <a16:creationId xmlns:a16="http://schemas.microsoft.com/office/drawing/2014/main" id="{6DBA6DBE-4A3C-4D36-A539-A154875DA755}"/>
              </a:ext>
            </a:extLst>
          </p:cNvPr>
          <p:cNvSpPr txBox="1"/>
          <p:nvPr/>
        </p:nvSpPr>
        <p:spPr>
          <a:xfrm>
            <a:off x="38260" y="3337577"/>
            <a:ext cx="11668989" cy="1477328"/>
          </a:xfrm>
          <a:prstGeom prst="rect">
            <a:avLst/>
          </a:prstGeom>
          <a:noFill/>
        </p:spPr>
        <p:txBody>
          <a:bodyPr wrap="square" rtlCol="0">
            <a:spAutoFit/>
          </a:bodyPr>
          <a:lstStyle/>
          <a:p>
            <a:r>
              <a:rPr lang="ru-RU" b="0" i="0" dirty="0">
                <a:solidFill>
                  <a:srgbClr val="404040"/>
                </a:solidFill>
                <a:effectLst/>
                <a:latin typeface="PTSerifRegular"/>
              </a:rPr>
              <a:t>Законы «Об АО» и «Об ООО» обязывают организации ежегодно считать ЧА и сравнивать их с уставным капиталом. Если они окажутся меньше, тогда последний нужно снижать так, чтобы стал не выше ЧА.</a:t>
            </a:r>
          </a:p>
          <a:p>
            <a:r>
              <a:rPr lang="ru-RU" dirty="0">
                <a:solidFill>
                  <a:srgbClr val="404040"/>
                </a:solidFill>
                <a:latin typeface="PTSerifRegular"/>
              </a:rPr>
              <a:t>Если ЧА </a:t>
            </a:r>
            <a:r>
              <a:rPr lang="en-US" dirty="0">
                <a:solidFill>
                  <a:srgbClr val="404040"/>
                </a:solidFill>
                <a:latin typeface="PTSerifRegular"/>
              </a:rPr>
              <a:t>&lt;</a:t>
            </a:r>
            <a:r>
              <a:rPr lang="ru-RU" dirty="0">
                <a:solidFill>
                  <a:srgbClr val="404040"/>
                </a:solidFill>
                <a:latin typeface="PTSerifRegular"/>
              </a:rPr>
              <a:t> Уставного капитала, значит активов предприятия недостаточно для исполнения всех обязательств и общество должно заявить о банкротстве (</a:t>
            </a:r>
            <a:r>
              <a:rPr lang="ru-RU" b="0" i="0" dirty="0">
                <a:solidFill>
                  <a:srgbClr val="404040"/>
                </a:solidFill>
                <a:effectLst/>
                <a:latin typeface="PTSerifRegular"/>
              </a:rPr>
              <a:t>п. 4 ст. 30 и п. 6 ст. 35 Законов «Об ООО» и «Об АО» соответственно).</a:t>
            </a:r>
            <a:endParaRPr lang="ru-RU" dirty="0"/>
          </a:p>
        </p:txBody>
      </p:sp>
      <p:sp>
        <p:nvSpPr>
          <p:cNvPr id="8" name="TextBox 7">
            <a:extLst>
              <a:ext uri="{FF2B5EF4-FFF2-40B4-BE49-F238E27FC236}">
                <a16:creationId xmlns:a16="http://schemas.microsoft.com/office/drawing/2014/main" id="{D8F9F93F-6FEC-45B4-85C0-3278803162DB}"/>
              </a:ext>
            </a:extLst>
          </p:cNvPr>
          <p:cNvSpPr txBox="1"/>
          <p:nvPr/>
        </p:nvSpPr>
        <p:spPr>
          <a:xfrm>
            <a:off x="226631" y="231572"/>
            <a:ext cx="8831264" cy="523220"/>
          </a:xfrm>
          <a:prstGeom prst="rect">
            <a:avLst/>
          </a:prstGeom>
          <a:noFill/>
        </p:spPr>
        <p:txBody>
          <a:bodyPr wrap="none" rtlCol="0">
            <a:spAutoFit/>
          </a:bodyPr>
          <a:lstStyle/>
          <a:p>
            <a:r>
              <a:rPr lang="ru-RU" sz="2800" b="1" dirty="0">
                <a:solidFill>
                  <a:schemeClr val="tx1">
                    <a:lumMod val="65000"/>
                    <a:lumOff val="35000"/>
                  </a:schemeClr>
                </a:solidFill>
                <a:latin typeface="Effra" panose="020B0603020203020204" pitchFamily="34" charset="0"/>
                <a:cs typeface="Effra" panose="020B0603020203020204" pitchFamily="34" charset="0"/>
              </a:rPr>
              <a:t>ФИНАНСОВАЯ УСТОЙЧИВОСТЬ, НЕЗАВИСИМОСТЬ</a:t>
            </a:r>
          </a:p>
        </p:txBody>
      </p:sp>
      <p:pic>
        <p:nvPicPr>
          <p:cNvPr id="36" name="Рисунок 35">
            <a:extLst>
              <a:ext uri="{FF2B5EF4-FFF2-40B4-BE49-F238E27FC236}">
                <a16:creationId xmlns:a16="http://schemas.microsoft.com/office/drawing/2014/main" id="{01F95893-E814-400A-BA23-ED6C626B5BC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rot="16200000">
            <a:off x="10418646" y="791375"/>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7" name="Рисунок 36">
            <a:extLst>
              <a:ext uri="{FF2B5EF4-FFF2-40B4-BE49-F238E27FC236}">
                <a16:creationId xmlns:a16="http://schemas.microsoft.com/office/drawing/2014/main" id="{54C1FD97-13E0-46F4-8357-50C9FFE1A3D6}"/>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rot="10800000">
            <a:off x="31699" y="5915268"/>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2" name="Номер слайда 1">
            <a:extLst>
              <a:ext uri="{FF2B5EF4-FFF2-40B4-BE49-F238E27FC236}">
                <a16:creationId xmlns:a16="http://schemas.microsoft.com/office/drawing/2014/main" id="{778A67BD-386E-412F-BFFE-93AB477E2CB3}"/>
              </a:ext>
            </a:extLst>
          </p:cNvPr>
          <p:cNvSpPr>
            <a:spLocks noGrp="1"/>
          </p:cNvSpPr>
          <p:nvPr>
            <p:ph type="sldNum" sz="quarter" idx="12"/>
          </p:nvPr>
        </p:nvSpPr>
        <p:spPr/>
        <p:txBody>
          <a:bodyPr/>
          <a:lstStyle/>
          <a:p>
            <a:fld id="{D42DB29C-A9D2-4935-A2BD-226D317482E4}" type="slidenum">
              <a:rPr lang="ru-RU" smtClean="0"/>
              <a:t>20</a:t>
            </a:fld>
            <a:endParaRPr lang="ru-RU"/>
          </a:p>
        </p:txBody>
      </p:sp>
      <p:pic>
        <p:nvPicPr>
          <p:cNvPr id="4" name="Рисунок 3">
            <a:extLst>
              <a:ext uri="{FF2B5EF4-FFF2-40B4-BE49-F238E27FC236}">
                <a16:creationId xmlns:a16="http://schemas.microsoft.com/office/drawing/2014/main" id="{AC350544-BE05-4D34-AAFA-28813172AC13}"/>
              </a:ext>
            </a:extLst>
          </p:cNvPr>
          <p:cNvPicPr>
            <a:picLocks noChangeAspect="1"/>
          </p:cNvPicPr>
          <p:nvPr/>
        </p:nvPicPr>
        <p:blipFill>
          <a:blip r:embed="rId5"/>
          <a:stretch>
            <a:fillRect/>
          </a:stretch>
        </p:blipFill>
        <p:spPr>
          <a:xfrm>
            <a:off x="4560074" y="4584737"/>
            <a:ext cx="1590068" cy="2272500"/>
          </a:xfrm>
          <a:prstGeom prst="rect">
            <a:avLst/>
          </a:prstGeom>
        </p:spPr>
      </p:pic>
      <p:sp>
        <p:nvSpPr>
          <p:cNvPr id="3" name="Правая фигурная скобка 2">
            <a:extLst>
              <a:ext uri="{FF2B5EF4-FFF2-40B4-BE49-F238E27FC236}">
                <a16:creationId xmlns:a16="http://schemas.microsoft.com/office/drawing/2014/main" id="{9B7267F7-540E-4C8C-BE42-2FAAFACE874A}"/>
              </a:ext>
            </a:extLst>
          </p:cNvPr>
          <p:cNvSpPr/>
          <p:nvPr/>
        </p:nvSpPr>
        <p:spPr>
          <a:xfrm>
            <a:off x="6150142" y="4867586"/>
            <a:ext cx="348916" cy="99500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dirty="0"/>
          </a:p>
        </p:txBody>
      </p:sp>
      <p:sp>
        <p:nvSpPr>
          <p:cNvPr id="5" name="TextBox 4">
            <a:extLst>
              <a:ext uri="{FF2B5EF4-FFF2-40B4-BE49-F238E27FC236}">
                <a16:creationId xmlns:a16="http://schemas.microsoft.com/office/drawing/2014/main" id="{FC9C1A5D-CF7C-4829-8938-73F86777DEDA}"/>
              </a:ext>
            </a:extLst>
          </p:cNvPr>
          <p:cNvSpPr txBox="1"/>
          <p:nvPr/>
        </p:nvSpPr>
        <p:spPr>
          <a:xfrm>
            <a:off x="6615526" y="5180420"/>
            <a:ext cx="914400" cy="369332"/>
          </a:xfrm>
          <a:prstGeom prst="rect">
            <a:avLst/>
          </a:prstGeom>
          <a:noFill/>
        </p:spPr>
        <p:txBody>
          <a:bodyPr wrap="square" rtlCol="0">
            <a:spAutoFit/>
          </a:bodyPr>
          <a:lstStyle/>
          <a:p>
            <a:r>
              <a:rPr lang="ru-RU" dirty="0"/>
              <a:t>СК</a:t>
            </a:r>
          </a:p>
        </p:txBody>
      </p:sp>
      <p:cxnSp>
        <p:nvCxnSpPr>
          <p:cNvPr id="9" name="Прямая соединительная линия 8">
            <a:extLst>
              <a:ext uri="{FF2B5EF4-FFF2-40B4-BE49-F238E27FC236}">
                <a16:creationId xmlns:a16="http://schemas.microsoft.com/office/drawing/2014/main" id="{3168E39B-F6CE-4E15-91EE-D7AB13994DDE}"/>
              </a:ext>
            </a:extLst>
          </p:cNvPr>
          <p:cNvCxnSpPr>
            <a:cxnSpLocks/>
          </p:cNvCxnSpPr>
          <p:nvPr/>
        </p:nvCxnSpPr>
        <p:spPr>
          <a:xfrm>
            <a:off x="4348716" y="5348011"/>
            <a:ext cx="1307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4D5E9B92-6DC9-47B1-AEB8-47F6C51E75A0}"/>
              </a:ext>
            </a:extLst>
          </p:cNvPr>
          <p:cNvCxnSpPr>
            <a:cxnSpLocks/>
          </p:cNvCxnSpPr>
          <p:nvPr/>
        </p:nvCxnSpPr>
        <p:spPr>
          <a:xfrm>
            <a:off x="4348716" y="5862587"/>
            <a:ext cx="130780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Левая фигурная скобка 10">
            <a:extLst>
              <a:ext uri="{FF2B5EF4-FFF2-40B4-BE49-F238E27FC236}">
                <a16:creationId xmlns:a16="http://schemas.microsoft.com/office/drawing/2014/main" id="{0BE239A3-BBE7-4B69-9C67-46CBC455D81C}"/>
              </a:ext>
            </a:extLst>
          </p:cNvPr>
          <p:cNvSpPr/>
          <p:nvPr/>
        </p:nvSpPr>
        <p:spPr>
          <a:xfrm>
            <a:off x="4171896" y="5348012"/>
            <a:ext cx="171933" cy="533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TextBox 11">
            <a:extLst>
              <a:ext uri="{FF2B5EF4-FFF2-40B4-BE49-F238E27FC236}">
                <a16:creationId xmlns:a16="http://schemas.microsoft.com/office/drawing/2014/main" id="{C202C3ED-9B93-4FBF-A817-2DDCC3C8CD2A}"/>
              </a:ext>
            </a:extLst>
          </p:cNvPr>
          <p:cNvSpPr txBox="1"/>
          <p:nvPr/>
        </p:nvSpPr>
        <p:spPr>
          <a:xfrm>
            <a:off x="3548473" y="5429899"/>
            <a:ext cx="585417" cy="369332"/>
          </a:xfrm>
          <a:prstGeom prst="rect">
            <a:avLst/>
          </a:prstGeom>
          <a:noFill/>
        </p:spPr>
        <p:txBody>
          <a:bodyPr wrap="none" rtlCol="0">
            <a:spAutoFit/>
          </a:bodyPr>
          <a:lstStyle/>
          <a:p>
            <a:r>
              <a:rPr lang="ru-RU" dirty="0"/>
              <a:t>СОК</a:t>
            </a:r>
          </a:p>
        </p:txBody>
      </p:sp>
    </p:spTree>
    <p:extLst>
      <p:ext uri="{BB962C8B-B14F-4D97-AF65-F5344CB8AC3E}">
        <p14:creationId xmlns:p14="http://schemas.microsoft.com/office/powerpoint/2010/main" val="428983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B71030E-227F-4A87-8990-1AAB9CEAA30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16200000">
            <a:off x="8284163" y="2950163"/>
            <a:ext cx="6858000"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7" name="Рисунок 6">
            <a:extLst>
              <a:ext uri="{FF2B5EF4-FFF2-40B4-BE49-F238E27FC236}">
                <a16:creationId xmlns:a16="http://schemas.microsoft.com/office/drawing/2014/main" id="{2FA09BF2-B45A-4DDE-888A-4E57053D57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10800000">
            <a:off x="0" y="-54783"/>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2" name="TextBox 1">
            <a:extLst>
              <a:ext uri="{FF2B5EF4-FFF2-40B4-BE49-F238E27FC236}">
                <a16:creationId xmlns:a16="http://schemas.microsoft.com/office/drawing/2014/main" id="{093532C1-E9D8-42FD-8B15-8F833C77EF84}"/>
              </a:ext>
            </a:extLst>
          </p:cNvPr>
          <p:cNvSpPr txBox="1"/>
          <p:nvPr/>
        </p:nvSpPr>
        <p:spPr>
          <a:xfrm>
            <a:off x="114301" y="285264"/>
            <a:ext cx="5763116" cy="461665"/>
          </a:xfrm>
          <a:prstGeom prst="rect">
            <a:avLst/>
          </a:prstGeom>
          <a:noFill/>
        </p:spPr>
        <p:txBody>
          <a:bodyPr wrap="none" rtlCol="0">
            <a:spAutoFit/>
          </a:bodyPr>
          <a:lstStyle/>
          <a:p>
            <a:r>
              <a:rPr lang="ru-RU" sz="2400" b="1" dirty="0">
                <a:solidFill>
                  <a:schemeClr val="tx1">
                    <a:lumMod val="75000"/>
                    <a:lumOff val="25000"/>
                  </a:schemeClr>
                </a:solidFill>
                <a:latin typeface="Effra" panose="020B0603020203020204" pitchFamily="34" charset="0"/>
                <a:cs typeface="Effra" panose="020B0603020203020204" pitchFamily="34" charset="0"/>
              </a:rPr>
              <a:t>Собственный оборотный капитал (СОК</a:t>
            </a:r>
            <a:r>
              <a:rPr lang="ru-RU" dirty="0"/>
              <a:t>)</a:t>
            </a:r>
          </a:p>
        </p:txBody>
      </p:sp>
      <p:sp>
        <p:nvSpPr>
          <p:cNvPr id="3" name="TextBox 2">
            <a:extLst>
              <a:ext uri="{FF2B5EF4-FFF2-40B4-BE49-F238E27FC236}">
                <a16:creationId xmlns:a16="http://schemas.microsoft.com/office/drawing/2014/main" id="{A961CF30-A673-4B18-973F-5FED8FF6195C}"/>
              </a:ext>
            </a:extLst>
          </p:cNvPr>
          <p:cNvSpPr txBox="1"/>
          <p:nvPr/>
        </p:nvSpPr>
        <p:spPr>
          <a:xfrm>
            <a:off x="3330535" y="838590"/>
            <a:ext cx="5380512" cy="369332"/>
          </a:xfrm>
          <a:prstGeom prst="rect">
            <a:avLst/>
          </a:prstGeom>
          <a:noFill/>
        </p:spPr>
        <p:txBody>
          <a:bodyPr wrap="none" rtlCol="0">
            <a:spAutoFit/>
          </a:bodyPr>
          <a:lstStyle/>
          <a:p>
            <a:r>
              <a:rPr lang="ru-RU" dirty="0">
                <a:solidFill>
                  <a:schemeClr val="accent1">
                    <a:lumMod val="75000"/>
                  </a:schemeClr>
                </a:solidFill>
              </a:rPr>
              <a:t>СК+О = ВА + ОА, следовательно СК-ВА = ОА – О = СОК</a:t>
            </a:r>
          </a:p>
        </p:txBody>
      </p:sp>
      <p:sp>
        <p:nvSpPr>
          <p:cNvPr id="4" name="TextBox 3">
            <a:extLst>
              <a:ext uri="{FF2B5EF4-FFF2-40B4-BE49-F238E27FC236}">
                <a16:creationId xmlns:a16="http://schemas.microsoft.com/office/drawing/2014/main" id="{FE3BDE67-9893-4EAD-8485-45F04768D60A}"/>
              </a:ext>
            </a:extLst>
          </p:cNvPr>
          <p:cNvSpPr txBox="1"/>
          <p:nvPr/>
        </p:nvSpPr>
        <p:spPr>
          <a:xfrm>
            <a:off x="1579419" y="840744"/>
            <a:ext cx="1901536" cy="369332"/>
          </a:xfrm>
          <a:prstGeom prst="rect">
            <a:avLst/>
          </a:prstGeom>
          <a:noFill/>
        </p:spPr>
        <p:txBody>
          <a:bodyPr wrap="square" rtlCol="0">
            <a:spAutoFit/>
          </a:bodyPr>
          <a:lstStyle/>
          <a:p>
            <a:r>
              <a:rPr lang="ru-RU" dirty="0"/>
              <a:t>Пассив = Актив </a:t>
            </a:r>
          </a:p>
        </p:txBody>
      </p:sp>
      <p:sp>
        <p:nvSpPr>
          <p:cNvPr id="8" name="TextBox 7">
            <a:extLst>
              <a:ext uri="{FF2B5EF4-FFF2-40B4-BE49-F238E27FC236}">
                <a16:creationId xmlns:a16="http://schemas.microsoft.com/office/drawing/2014/main" id="{5D81FB5C-DA35-4D55-89BC-1B2E1D4DE42D}"/>
              </a:ext>
            </a:extLst>
          </p:cNvPr>
          <p:cNvSpPr txBox="1"/>
          <p:nvPr/>
        </p:nvSpPr>
        <p:spPr>
          <a:xfrm>
            <a:off x="114300" y="1226881"/>
            <a:ext cx="11980717" cy="5909310"/>
          </a:xfrm>
          <a:prstGeom prst="rect">
            <a:avLst/>
          </a:prstGeom>
          <a:noFill/>
        </p:spPr>
        <p:txBody>
          <a:bodyPr wrap="square">
            <a:spAutoFit/>
          </a:bodyPr>
          <a:lstStyle/>
          <a:p>
            <a:r>
              <a:rPr lang="ru-RU" b="1" i="1" dirty="0">
                <a:solidFill>
                  <a:schemeClr val="accent1">
                    <a:lumMod val="75000"/>
                  </a:schemeClr>
                </a:solidFill>
              </a:rPr>
              <a:t>Если СОС </a:t>
            </a:r>
            <a:r>
              <a:rPr lang="en-US" b="1" i="1" dirty="0">
                <a:solidFill>
                  <a:schemeClr val="accent1">
                    <a:lumMod val="75000"/>
                  </a:schemeClr>
                </a:solidFill>
              </a:rPr>
              <a:t>&lt; 0</a:t>
            </a:r>
            <a:r>
              <a:rPr lang="ru-RU" b="1" i="1" dirty="0">
                <a:solidFill>
                  <a:schemeClr val="accent1">
                    <a:lumMod val="75000"/>
                  </a:schemeClr>
                </a:solidFill>
              </a:rPr>
              <a:t>, то  ОА полностью и ВА частично сформированы за счет обязательств</a:t>
            </a:r>
            <a:r>
              <a:rPr lang="ru-RU" dirty="0"/>
              <a:t>.  Значит анализируем детально состав и  сроки погашения обязательств, сравниваем с  периодом оборота активов,   выполнение планов, обоснованность вложений в ВА и ОА.</a:t>
            </a:r>
          </a:p>
          <a:p>
            <a:endParaRPr lang="ru-RU" dirty="0"/>
          </a:p>
          <a:p>
            <a:r>
              <a:rPr lang="ru-RU" dirty="0"/>
              <a:t>Период оборота актива должен быть </a:t>
            </a:r>
            <a:r>
              <a:rPr lang="en-US" dirty="0"/>
              <a:t>&lt;</a:t>
            </a:r>
            <a:r>
              <a:rPr lang="ru-RU" dirty="0"/>
              <a:t> или = сроку погашения долгов по соответствующим заемным средствам. </a:t>
            </a:r>
          </a:p>
          <a:p>
            <a:r>
              <a:rPr lang="ru-RU" b="0" i="0" dirty="0">
                <a:solidFill>
                  <a:schemeClr val="bg2">
                    <a:lumMod val="10000"/>
                  </a:schemeClr>
                </a:solidFill>
                <a:effectLst/>
                <a:latin typeface="CirceBold"/>
              </a:rPr>
              <a:t>Ведь если оборачиваемость запасов длиннее по времени, чем срок кредита, то первые еще не успеют принести доход и деньги, когда наступит дата погашения обязательств</a:t>
            </a:r>
          </a:p>
          <a:p>
            <a:r>
              <a:rPr lang="ru-RU" b="1" dirty="0"/>
              <a:t>Функционирующий (инвестиционный) капитал = СК + Долгосрочные кредиты</a:t>
            </a:r>
          </a:p>
          <a:p>
            <a:endParaRPr lang="ru-RU" b="1" dirty="0"/>
          </a:p>
          <a:p>
            <a:r>
              <a:rPr lang="ru-RU" b="1" u="sng" dirty="0"/>
              <a:t>Чем большая часть активов компании финансируется за счет СК, тем менее зависит она от кредиторов.</a:t>
            </a:r>
          </a:p>
          <a:p>
            <a:r>
              <a:rPr lang="ru-RU" dirty="0"/>
              <a:t>Предприятие обладает финансовой устойчивостью, независимостью от кредиторов, если </a:t>
            </a:r>
            <a:r>
              <a:rPr lang="ru-RU" b="1" i="1" dirty="0">
                <a:solidFill>
                  <a:schemeClr val="accent1">
                    <a:lumMod val="75000"/>
                  </a:schemeClr>
                </a:solidFill>
              </a:rPr>
              <a:t>доля СК в общем </a:t>
            </a:r>
          </a:p>
          <a:p>
            <a:r>
              <a:rPr lang="ru-RU" b="1" i="1" dirty="0">
                <a:solidFill>
                  <a:schemeClr val="accent1">
                    <a:lumMod val="75000"/>
                  </a:schemeClr>
                </a:solidFill>
              </a:rPr>
              <a:t>объеме капитала (совокупные пассивы) не менее 60% (коэффициент автономии)</a:t>
            </a:r>
          </a:p>
          <a:p>
            <a:endParaRPr lang="ru-RU" dirty="0"/>
          </a:p>
          <a:p>
            <a:r>
              <a:rPr lang="ru-RU" dirty="0"/>
              <a:t>К-т маневренности ФК = (ФК-ВА)/ФК -  </a:t>
            </a:r>
            <a:r>
              <a:rPr lang="ru-RU" b="1" i="1" dirty="0">
                <a:solidFill>
                  <a:schemeClr val="accent1">
                    <a:lumMod val="75000"/>
                  </a:schemeClr>
                </a:solidFill>
              </a:rPr>
              <a:t>какая доля ФК вложена в ОА или какой доли ФК не хватает для обеспечения ВА</a:t>
            </a:r>
          </a:p>
          <a:p>
            <a:r>
              <a:rPr lang="ru-RU" dirty="0"/>
              <a:t>К-т маневренности СК = СОК/СК</a:t>
            </a:r>
          </a:p>
          <a:p>
            <a:r>
              <a:rPr lang="ru-RU" dirty="0"/>
              <a:t>К-т обеспеченности запасов собственными средствами = СОК/Запасы</a:t>
            </a:r>
          </a:p>
          <a:p>
            <a:r>
              <a:rPr lang="ru-RU" dirty="0"/>
              <a:t>К-т обеспеченности ОА собственными средствами = СОК/ОА</a:t>
            </a:r>
          </a:p>
          <a:p>
            <a:r>
              <a:rPr lang="ru-RU" dirty="0"/>
              <a:t>К-т концентрации заемного капитала (ЗК)  = ЗК/Пассив </a:t>
            </a:r>
          </a:p>
          <a:p>
            <a:r>
              <a:rPr lang="ru-RU" dirty="0"/>
              <a:t>К-т финансовой устойчивости = (</a:t>
            </a:r>
            <a:r>
              <a:rPr lang="ru-RU" dirty="0" err="1"/>
              <a:t>СК+Долгосрочный</a:t>
            </a:r>
            <a:r>
              <a:rPr lang="ru-RU" dirty="0"/>
              <a:t> ЗК)/Пассив</a:t>
            </a:r>
          </a:p>
          <a:p>
            <a:endParaRPr lang="ru-RU" dirty="0"/>
          </a:p>
        </p:txBody>
      </p:sp>
      <p:sp>
        <p:nvSpPr>
          <p:cNvPr id="9" name="Номер слайда 8">
            <a:extLst>
              <a:ext uri="{FF2B5EF4-FFF2-40B4-BE49-F238E27FC236}">
                <a16:creationId xmlns:a16="http://schemas.microsoft.com/office/drawing/2014/main" id="{2E3BB7A0-51F3-4D80-A496-12026E247673}"/>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21</a:t>
            </a:fld>
            <a:endParaRPr lang="ru-RU"/>
          </a:p>
        </p:txBody>
      </p:sp>
    </p:spTree>
    <p:extLst>
      <p:ext uri="{BB962C8B-B14F-4D97-AF65-F5344CB8AC3E}">
        <p14:creationId xmlns:p14="http://schemas.microsoft.com/office/powerpoint/2010/main" val="3749311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7B3369D-F9FC-4ED2-A6F4-0DCB2AAAEB7F}"/>
              </a:ext>
            </a:extLst>
          </p:cNvPr>
          <p:cNvPicPr>
            <a:picLocks noChangeAspect="1"/>
          </p:cNvPicPr>
          <p:nvPr/>
        </p:nvPicPr>
        <p:blipFill>
          <a:blip r:embed="rId2"/>
          <a:stretch>
            <a:fillRect/>
          </a:stretch>
        </p:blipFill>
        <p:spPr>
          <a:xfrm>
            <a:off x="174164" y="3356476"/>
            <a:ext cx="3391627" cy="3380322"/>
          </a:xfrm>
          <a:prstGeom prst="rect">
            <a:avLst/>
          </a:prstGeom>
        </p:spPr>
      </p:pic>
      <p:pic>
        <p:nvPicPr>
          <p:cNvPr id="5" name="Рисунок 4">
            <a:extLst>
              <a:ext uri="{FF2B5EF4-FFF2-40B4-BE49-F238E27FC236}">
                <a16:creationId xmlns:a16="http://schemas.microsoft.com/office/drawing/2014/main" id="{C82F212B-E7BA-4CDF-94B9-532D874AADC4}"/>
              </a:ext>
            </a:extLst>
          </p:cNvPr>
          <p:cNvPicPr>
            <a:picLocks noChangeAspect="1"/>
          </p:cNvPicPr>
          <p:nvPr/>
        </p:nvPicPr>
        <p:blipFill>
          <a:blip r:embed="rId3"/>
          <a:stretch>
            <a:fillRect/>
          </a:stretch>
        </p:blipFill>
        <p:spPr>
          <a:xfrm>
            <a:off x="994930" y="2505669"/>
            <a:ext cx="2565125" cy="484949"/>
          </a:xfrm>
          <a:prstGeom prst="rect">
            <a:avLst/>
          </a:prstGeom>
        </p:spPr>
      </p:pic>
      <p:pic>
        <p:nvPicPr>
          <p:cNvPr id="6" name="Рисунок 5">
            <a:extLst>
              <a:ext uri="{FF2B5EF4-FFF2-40B4-BE49-F238E27FC236}">
                <a16:creationId xmlns:a16="http://schemas.microsoft.com/office/drawing/2014/main" id="{F775AF53-4BDC-4430-8017-050C4455B623}"/>
              </a:ext>
            </a:extLst>
          </p:cNvPr>
          <p:cNvPicPr>
            <a:picLocks noChangeAspect="1"/>
          </p:cNvPicPr>
          <p:nvPr/>
        </p:nvPicPr>
        <p:blipFill>
          <a:blip r:embed="rId4"/>
          <a:stretch>
            <a:fillRect/>
          </a:stretch>
        </p:blipFill>
        <p:spPr>
          <a:xfrm>
            <a:off x="5076139" y="2505669"/>
            <a:ext cx="2215037" cy="487836"/>
          </a:xfrm>
          <a:prstGeom prst="rect">
            <a:avLst/>
          </a:prstGeom>
        </p:spPr>
      </p:pic>
      <p:pic>
        <p:nvPicPr>
          <p:cNvPr id="7" name="Рисунок 6">
            <a:extLst>
              <a:ext uri="{FF2B5EF4-FFF2-40B4-BE49-F238E27FC236}">
                <a16:creationId xmlns:a16="http://schemas.microsoft.com/office/drawing/2014/main" id="{064280F4-890E-42B5-B90E-B081CB34C9CB}"/>
              </a:ext>
            </a:extLst>
          </p:cNvPr>
          <p:cNvPicPr>
            <a:picLocks noChangeAspect="1"/>
          </p:cNvPicPr>
          <p:nvPr/>
        </p:nvPicPr>
        <p:blipFill>
          <a:blip r:embed="rId5"/>
          <a:stretch>
            <a:fillRect/>
          </a:stretch>
        </p:blipFill>
        <p:spPr>
          <a:xfrm>
            <a:off x="6996427" y="1654519"/>
            <a:ext cx="4373880" cy="697827"/>
          </a:xfrm>
          <a:prstGeom prst="rect">
            <a:avLst/>
          </a:prstGeom>
        </p:spPr>
      </p:pic>
      <p:pic>
        <p:nvPicPr>
          <p:cNvPr id="8" name="Рисунок 7">
            <a:extLst>
              <a:ext uri="{FF2B5EF4-FFF2-40B4-BE49-F238E27FC236}">
                <a16:creationId xmlns:a16="http://schemas.microsoft.com/office/drawing/2014/main" id="{795C5039-6903-4B52-8BF3-E7A449D01A13}"/>
              </a:ext>
            </a:extLst>
          </p:cNvPr>
          <p:cNvPicPr>
            <a:picLocks noChangeAspect="1"/>
          </p:cNvPicPr>
          <p:nvPr/>
        </p:nvPicPr>
        <p:blipFill>
          <a:blip r:embed="rId6"/>
          <a:stretch>
            <a:fillRect/>
          </a:stretch>
        </p:blipFill>
        <p:spPr>
          <a:xfrm>
            <a:off x="994930" y="1637048"/>
            <a:ext cx="4766988" cy="697827"/>
          </a:xfrm>
          <a:prstGeom prst="rect">
            <a:avLst/>
          </a:prstGeom>
        </p:spPr>
      </p:pic>
      <p:pic>
        <p:nvPicPr>
          <p:cNvPr id="9" name="Рисунок 8">
            <a:extLst>
              <a:ext uri="{FF2B5EF4-FFF2-40B4-BE49-F238E27FC236}">
                <a16:creationId xmlns:a16="http://schemas.microsoft.com/office/drawing/2014/main" id="{ECF12481-7B3F-4F4F-9600-B31AA3E25173}"/>
              </a:ext>
            </a:extLst>
          </p:cNvPr>
          <p:cNvPicPr>
            <a:picLocks noChangeAspect="1"/>
          </p:cNvPicPr>
          <p:nvPr/>
        </p:nvPicPr>
        <p:blipFill>
          <a:blip r:embed="rId7"/>
          <a:stretch>
            <a:fillRect/>
          </a:stretch>
        </p:blipFill>
        <p:spPr>
          <a:xfrm>
            <a:off x="9155270" y="2511980"/>
            <a:ext cx="2215037" cy="484949"/>
          </a:xfrm>
          <a:prstGeom prst="rect">
            <a:avLst/>
          </a:prstGeom>
        </p:spPr>
      </p:pic>
      <p:sp>
        <p:nvSpPr>
          <p:cNvPr id="11" name="TextBox 10">
            <a:extLst>
              <a:ext uri="{FF2B5EF4-FFF2-40B4-BE49-F238E27FC236}">
                <a16:creationId xmlns:a16="http://schemas.microsoft.com/office/drawing/2014/main" id="{B40326D1-69F3-41A9-BF37-734A48EA1E36}"/>
              </a:ext>
            </a:extLst>
          </p:cNvPr>
          <p:cNvSpPr txBox="1"/>
          <p:nvPr/>
        </p:nvSpPr>
        <p:spPr>
          <a:xfrm>
            <a:off x="755939" y="-215562"/>
            <a:ext cx="10133734" cy="1754326"/>
          </a:xfrm>
          <a:prstGeom prst="rect">
            <a:avLst/>
          </a:prstGeom>
          <a:noFill/>
        </p:spPr>
        <p:txBody>
          <a:bodyPr wrap="square">
            <a:spAutoFit/>
          </a:bodyPr>
          <a:lstStyle/>
          <a:p>
            <a:endParaRPr lang="ru-RU" dirty="0"/>
          </a:p>
          <a:p>
            <a:endParaRPr lang="ru-RU" dirty="0"/>
          </a:p>
          <a:p>
            <a:r>
              <a:rPr lang="ru-RU" dirty="0"/>
              <a:t>На значении СОК строится оценка типа финансовой устойчивости.</a:t>
            </a:r>
          </a:p>
          <a:p>
            <a:r>
              <a:rPr lang="ru-RU" dirty="0"/>
              <a:t>1. Считаем источники финансирования Запасов (СОС, ФК, ВИ)</a:t>
            </a:r>
          </a:p>
          <a:p>
            <a:r>
              <a:rPr lang="ru-RU" dirty="0"/>
              <a:t>2. Сравниваем источники с запасами </a:t>
            </a:r>
            <a:r>
              <a:rPr lang="el-GR" b="0" i="0" dirty="0">
                <a:solidFill>
                  <a:srgbClr val="333333"/>
                </a:solidFill>
                <a:effectLst/>
                <a:latin typeface="YS Text"/>
              </a:rPr>
              <a:t>Δ</a:t>
            </a:r>
            <a:r>
              <a:rPr lang="ru-RU" b="0" i="0" dirty="0">
                <a:solidFill>
                  <a:srgbClr val="333333"/>
                </a:solidFill>
                <a:effectLst/>
                <a:latin typeface="YS Text"/>
              </a:rPr>
              <a:t>С</a:t>
            </a:r>
            <a:r>
              <a:rPr lang="ru-RU" dirty="0">
                <a:solidFill>
                  <a:srgbClr val="333333"/>
                </a:solidFill>
                <a:latin typeface="YS Text"/>
              </a:rPr>
              <a:t>ОС, </a:t>
            </a:r>
            <a:r>
              <a:rPr lang="el-GR" b="0" i="0" dirty="0">
                <a:solidFill>
                  <a:srgbClr val="333333"/>
                </a:solidFill>
                <a:effectLst/>
                <a:latin typeface="YS Text"/>
              </a:rPr>
              <a:t>Δ</a:t>
            </a:r>
            <a:r>
              <a:rPr lang="ru-RU" dirty="0">
                <a:solidFill>
                  <a:srgbClr val="333333"/>
                </a:solidFill>
                <a:latin typeface="YS Text"/>
              </a:rPr>
              <a:t>ФК, </a:t>
            </a:r>
            <a:r>
              <a:rPr lang="el-GR" b="0" i="0" dirty="0">
                <a:solidFill>
                  <a:srgbClr val="333333"/>
                </a:solidFill>
                <a:effectLst/>
                <a:latin typeface="YS Text"/>
              </a:rPr>
              <a:t>Δ</a:t>
            </a:r>
            <a:r>
              <a:rPr lang="ru-RU" dirty="0">
                <a:solidFill>
                  <a:srgbClr val="333333"/>
                </a:solidFill>
                <a:latin typeface="YS Text"/>
              </a:rPr>
              <a:t>ВИ</a:t>
            </a:r>
          </a:p>
          <a:p>
            <a:r>
              <a:rPr lang="ru-RU" dirty="0">
                <a:solidFill>
                  <a:srgbClr val="333333"/>
                </a:solidFill>
                <a:latin typeface="YS Text"/>
              </a:rPr>
              <a:t>3. Определяем тип финансовой устойчивости</a:t>
            </a:r>
            <a:endParaRPr lang="ru-RU" dirty="0"/>
          </a:p>
        </p:txBody>
      </p:sp>
      <p:sp>
        <p:nvSpPr>
          <p:cNvPr id="13" name="TextBox 12">
            <a:extLst>
              <a:ext uri="{FF2B5EF4-FFF2-40B4-BE49-F238E27FC236}">
                <a16:creationId xmlns:a16="http://schemas.microsoft.com/office/drawing/2014/main" id="{50477D03-2B52-443D-AF54-A93294843609}"/>
              </a:ext>
            </a:extLst>
          </p:cNvPr>
          <p:cNvSpPr txBox="1"/>
          <p:nvPr/>
        </p:nvSpPr>
        <p:spPr>
          <a:xfrm>
            <a:off x="3704242" y="3473855"/>
            <a:ext cx="7516801" cy="646331"/>
          </a:xfrm>
          <a:prstGeom prst="rect">
            <a:avLst/>
          </a:prstGeom>
          <a:noFill/>
        </p:spPr>
        <p:txBody>
          <a:bodyPr wrap="none" rtlCol="0">
            <a:spAutoFit/>
          </a:bodyPr>
          <a:lstStyle/>
          <a:p>
            <a:r>
              <a:rPr lang="ru-RU" b="0" i="0" dirty="0">
                <a:solidFill>
                  <a:srgbClr val="404040"/>
                </a:solidFill>
                <a:effectLst/>
                <a:latin typeface="CirceBold"/>
              </a:rPr>
              <a:t>Запасы компании сформированы за счет собственных оборотных средств.</a:t>
            </a:r>
          </a:p>
          <a:p>
            <a:r>
              <a:rPr lang="ru-RU" b="0" i="0" dirty="0">
                <a:solidFill>
                  <a:srgbClr val="404040"/>
                </a:solidFill>
                <a:effectLst/>
                <a:latin typeface="CirceBold"/>
              </a:rPr>
              <a:t> Это маркер высокой финансовой независимости от кредиторов. </a:t>
            </a:r>
            <a:endParaRPr lang="ru-RU" dirty="0"/>
          </a:p>
        </p:txBody>
      </p:sp>
      <p:sp>
        <p:nvSpPr>
          <p:cNvPr id="15" name="TextBox 14">
            <a:extLst>
              <a:ext uri="{FF2B5EF4-FFF2-40B4-BE49-F238E27FC236}">
                <a16:creationId xmlns:a16="http://schemas.microsoft.com/office/drawing/2014/main" id="{B8B2EF72-E714-4C4D-AE5C-C0875B626192}"/>
              </a:ext>
            </a:extLst>
          </p:cNvPr>
          <p:cNvSpPr txBox="1"/>
          <p:nvPr/>
        </p:nvSpPr>
        <p:spPr>
          <a:xfrm>
            <a:off x="3704242" y="4246125"/>
            <a:ext cx="8313594" cy="923330"/>
          </a:xfrm>
          <a:prstGeom prst="rect">
            <a:avLst/>
          </a:prstGeom>
          <a:noFill/>
        </p:spPr>
        <p:txBody>
          <a:bodyPr wrap="square">
            <a:spAutoFit/>
          </a:bodyPr>
          <a:lstStyle/>
          <a:p>
            <a:r>
              <a:rPr lang="ru-RU" b="0" i="0" dirty="0">
                <a:solidFill>
                  <a:srgbClr val="404040"/>
                </a:solidFill>
                <a:effectLst/>
                <a:latin typeface="CirceBold"/>
              </a:rPr>
              <a:t>СОК не хватает для покрытия запасов. Привлекаем долгосрочный ЗК. Когда ОА финансируются за счет ЗК со сроком погашения свыше года, то это оптимальный вариант. За этот период запасы обернутся несколько раз. </a:t>
            </a:r>
            <a:endParaRPr lang="ru-RU" dirty="0"/>
          </a:p>
        </p:txBody>
      </p:sp>
      <p:sp>
        <p:nvSpPr>
          <p:cNvPr id="17" name="TextBox 16">
            <a:extLst>
              <a:ext uri="{FF2B5EF4-FFF2-40B4-BE49-F238E27FC236}">
                <a16:creationId xmlns:a16="http://schemas.microsoft.com/office/drawing/2014/main" id="{429AF4C6-C86F-464B-AC38-0AE639F4BE78}"/>
              </a:ext>
            </a:extLst>
          </p:cNvPr>
          <p:cNvSpPr txBox="1"/>
          <p:nvPr/>
        </p:nvSpPr>
        <p:spPr>
          <a:xfrm>
            <a:off x="3688773" y="5169455"/>
            <a:ext cx="8146472" cy="646331"/>
          </a:xfrm>
          <a:prstGeom prst="rect">
            <a:avLst/>
          </a:prstGeom>
          <a:noFill/>
        </p:spPr>
        <p:txBody>
          <a:bodyPr wrap="square">
            <a:spAutoFit/>
          </a:bodyPr>
          <a:lstStyle/>
          <a:p>
            <a:r>
              <a:rPr lang="ru-RU" dirty="0">
                <a:solidFill>
                  <a:srgbClr val="404040"/>
                </a:solidFill>
                <a:latin typeface="CirceBold"/>
              </a:rPr>
              <a:t>СОК не хватает</a:t>
            </a:r>
            <a:r>
              <a:rPr lang="ru-RU" b="0" i="0" dirty="0">
                <a:solidFill>
                  <a:srgbClr val="404040"/>
                </a:solidFill>
                <a:effectLst/>
                <a:latin typeface="CirceBold"/>
              </a:rPr>
              <a:t> для финансирования запасов. Вынуждены привлекать краткосрочный ЗК. Ситуация становится напряженной в плане возврата долга.</a:t>
            </a:r>
            <a:endParaRPr lang="ru-RU" dirty="0"/>
          </a:p>
        </p:txBody>
      </p:sp>
      <p:sp>
        <p:nvSpPr>
          <p:cNvPr id="19" name="TextBox 18">
            <a:extLst>
              <a:ext uri="{FF2B5EF4-FFF2-40B4-BE49-F238E27FC236}">
                <a16:creationId xmlns:a16="http://schemas.microsoft.com/office/drawing/2014/main" id="{C07837F5-85D0-4632-ADED-D47C53BBD45A}"/>
              </a:ext>
            </a:extLst>
          </p:cNvPr>
          <p:cNvSpPr txBox="1"/>
          <p:nvPr/>
        </p:nvSpPr>
        <p:spPr>
          <a:xfrm>
            <a:off x="3621209" y="5815786"/>
            <a:ext cx="8871239" cy="923330"/>
          </a:xfrm>
          <a:prstGeom prst="rect">
            <a:avLst/>
          </a:prstGeom>
          <a:noFill/>
        </p:spPr>
        <p:txBody>
          <a:bodyPr wrap="square">
            <a:spAutoFit/>
          </a:bodyPr>
          <a:lstStyle/>
          <a:p>
            <a:r>
              <a:rPr lang="ru-RU" b="0" i="0" dirty="0">
                <a:solidFill>
                  <a:srgbClr val="404040"/>
                </a:solidFill>
                <a:effectLst/>
                <a:latin typeface="CirceBold"/>
              </a:rPr>
              <a:t>Займов либо нет, либо величина недостаточна. Финансирование запасов происходит</a:t>
            </a:r>
          </a:p>
          <a:p>
            <a:r>
              <a:rPr lang="ru-RU" b="0" i="0" dirty="0">
                <a:solidFill>
                  <a:srgbClr val="404040"/>
                </a:solidFill>
                <a:effectLst/>
                <a:latin typeface="CirceBold"/>
              </a:rPr>
              <a:t> за счет кредиторской задолженности, в том числе просроченной. Вероятность банкротства, как неспособности рассчитаться вовремя, возрастает кратно</a:t>
            </a:r>
            <a:endParaRPr lang="ru-RU" dirty="0"/>
          </a:p>
        </p:txBody>
      </p:sp>
      <p:sp>
        <p:nvSpPr>
          <p:cNvPr id="3" name="Номер слайда 2">
            <a:extLst>
              <a:ext uri="{FF2B5EF4-FFF2-40B4-BE49-F238E27FC236}">
                <a16:creationId xmlns:a16="http://schemas.microsoft.com/office/drawing/2014/main" id="{31113722-CBA2-491B-8C60-27FFDEC9737A}"/>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22</a:t>
            </a:fld>
            <a:endParaRPr lang="ru-RU"/>
          </a:p>
        </p:txBody>
      </p:sp>
    </p:spTree>
    <p:extLst>
      <p:ext uri="{BB962C8B-B14F-4D97-AF65-F5344CB8AC3E}">
        <p14:creationId xmlns:p14="http://schemas.microsoft.com/office/powerpoint/2010/main" val="108177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0" name="Rectangle 199">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01">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7" name="Freeform: Shape 203">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05">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229" name="Freeform: Shape 206">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0" name="Freeform: Shape 207">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Freeform: Shape 208">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1" name="Freeform: Shape 209">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2" name="Freeform: Shape 210">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3" name="Freeform: Shape 211">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4" name="Freeform: Shape 212">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15" name="Group 214">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16" name="Freeform: Shape 215">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9" name="Freeform: Shape 218">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22" name="Freeform: Shape 221">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5" name="Freeform: Shape 224">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889C5A21-9CE0-47A1-98B3-F909E56B2E08}"/>
              </a:ext>
            </a:extLst>
          </p:cNvPr>
          <p:cNvSpPr txBox="1"/>
          <p:nvPr/>
        </p:nvSpPr>
        <p:spPr>
          <a:xfrm>
            <a:off x="446808" y="162913"/>
            <a:ext cx="9519191" cy="523220"/>
          </a:xfrm>
          <a:prstGeom prst="rect">
            <a:avLst/>
          </a:prstGeom>
          <a:noFill/>
        </p:spPr>
        <p:txBody>
          <a:bodyPr wrap="square" rtlCol="0">
            <a:spAutoFit/>
          </a:bodyPr>
          <a:lstStyle/>
          <a:p>
            <a:r>
              <a:rPr lang="ru-RU" sz="2800" b="1" dirty="0">
                <a:solidFill>
                  <a:schemeClr val="bg1">
                    <a:lumMod val="50000"/>
                  </a:schemeClr>
                </a:solidFill>
                <a:latin typeface="Effra" panose="020B0603020203020204" pitchFamily="34" charset="0"/>
                <a:cs typeface="Effra" panose="020B0603020203020204" pitchFamily="34" charset="0"/>
              </a:rPr>
              <a:t>АНАЛИЗ ДЕЛОВОЙ АКТИВНОСТИ КОМПАНИИ</a:t>
            </a:r>
          </a:p>
        </p:txBody>
      </p:sp>
      <p:sp>
        <p:nvSpPr>
          <p:cNvPr id="2" name="TextBox 1">
            <a:extLst>
              <a:ext uri="{FF2B5EF4-FFF2-40B4-BE49-F238E27FC236}">
                <a16:creationId xmlns:a16="http://schemas.microsoft.com/office/drawing/2014/main" id="{5D861EAF-F9F7-4783-BAE5-ADF0C04DB0FE}"/>
              </a:ext>
            </a:extLst>
          </p:cNvPr>
          <p:cNvSpPr txBox="1"/>
          <p:nvPr/>
        </p:nvSpPr>
        <p:spPr>
          <a:xfrm>
            <a:off x="8003458" y="4338243"/>
            <a:ext cx="3721660" cy="2308324"/>
          </a:xfrm>
          <a:prstGeom prst="rect">
            <a:avLst/>
          </a:prstGeom>
          <a:noFill/>
        </p:spPr>
        <p:txBody>
          <a:bodyPr wrap="square" rtlCol="0">
            <a:spAutoFit/>
          </a:bodyPr>
          <a:lstStyle/>
          <a:p>
            <a:r>
              <a:rPr lang="ru-RU" b="1" i="1" dirty="0">
                <a:solidFill>
                  <a:schemeClr val="accent1">
                    <a:lumMod val="75000"/>
                  </a:schemeClr>
                </a:solidFill>
              </a:rPr>
              <a:t> Высокая оборачиваемость запасов может сигнализировать о рисках необеспеченности запасами в случае сбоев с поставками, необходимо проводить более глубокий попозиционный анализ оборачиваемости. </a:t>
            </a:r>
          </a:p>
        </p:txBody>
      </p:sp>
      <p:cxnSp>
        <p:nvCxnSpPr>
          <p:cNvPr id="4" name="Прямая соединительная линия 3">
            <a:extLst>
              <a:ext uri="{FF2B5EF4-FFF2-40B4-BE49-F238E27FC236}">
                <a16:creationId xmlns:a16="http://schemas.microsoft.com/office/drawing/2014/main" id="{2A41E970-874E-4131-A73F-3A185C83BAE6}"/>
              </a:ext>
            </a:extLst>
          </p:cNvPr>
          <p:cNvCxnSpPr>
            <a:cxnSpLocks/>
          </p:cNvCxnSpPr>
          <p:nvPr/>
        </p:nvCxnSpPr>
        <p:spPr>
          <a:xfrm>
            <a:off x="4191221" y="2677679"/>
            <a:ext cx="1907458"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79245B73-24A8-4E76-9B8E-42C6E8CF5726}"/>
              </a:ext>
            </a:extLst>
          </p:cNvPr>
          <p:cNvCxnSpPr>
            <a:cxnSpLocks/>
          </p:cNvCxnSpPr>
          <p:nvPr/>
        </p:nvCxnSpPr>
        <p:spPr>
          <a:xfrm flipH="1">
            <a:off x="2754525" y="2497199"/>
            <a:ext cx="1764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3880681-83D6-48BD-854A-09691C0C688B}"/>
              </a:ext>
            </a:extLst>
          </p:cNvPr>
          <p:cNvSpPr txBox="1"/>
          <p:nvPr/>
        </p:nvSpPr>
        <p:spPr>
          <a:xfrm>
            <a:off x="582244" y="527061"/>
            <a:ext cx="11304955" cy="1477328"/>
          </a:xfrm>
          <a:prstGeom prst="rect">
            <a:avLst/>
          </a:prstGeom>
          <a:noFill/>
        </p:spPr>
        <p:txBody>
          <a:bodyPr wrap="square">
            <a:spAutoFit/>
          </a:bodyPr>
          <a:lstStyle/>
          <a:p>
            <a:r>
              <a:rPr lang="ru-RU" dirty="0"/>
              <a:t>Используются показатели:</a:t>
            </a:r>
          </a:p>
          <a:p>
            <a:pPr algn="l">
              <a:buFont typeface="Arial" panose="020B0604020202020204" pitchFamily="34" charset="0"/>
              <a:buChar char="•"/>
            </a:pPr>
            <a:r>
              <a:rPr lang="ru-RU" b="0" i="0" dirty="0">
                <a:solidFill>
                  <a:srgbClr val="222222"/>
                </a:solidFill>
                <a:effectLst/>
                <a:latin typeface="Trebuchet MS" panose="020B0603020202020204" pitchFamily="34" charset="0"/>
              </a:rPr>
              <a:t>скорость оборота (коэффициент оборачиваемости)  – количеством оборотов, которое делают за анализируемый период капитал организации или его составляющие;</a:t>
            </a:r>
          </a:p>
          <a:p>
            <a:pPr algn="l">
              <a:buFont typeface="Arial" panose="020B0604020202020204" pitchFamily="34" charset="0"/>
              <a:buChar char="•"/>
            </a:pPr>
            <a:r>
              <a:rPr lang="ru-RU" b="0" i="0" dirty="0">
                <a:solidFill>
                  <a:srgbClr val="222222"/>
                </a:solidFill>
                <a:effectLst/>
                <a:latin typeface="Trebuchet MS" panose="020B0603020202020204" pitchFamily="34" charset="0"/>
              </a:rPr>
              <a:t>периодом оборота – средним сроком, за который возвращаются в хозяйственную деятельность организации денежные средства, вложенные в производственно-коммерческие операции.</a:t>
            </a:r>
          </a:p>
        </p:txBody>
      </p:sp>
      <p:sp>
        <p:nvSpPr>
          <p:cNvPr id="13" name="TextBox 12">
            <a:extLst>
              <a:ext uri="{FF2B5EF4-FFF2-40B4-BE49-F238E27FC236}">
                <a16:creationId xmlns:a16="http://schemas.microsoft.com/office/drawing/2014/main" id="{CCD6F69A-9D4D-4DE0-8DE0-5CA3D050C58A}"/>
              </a:ext>
            </a:extLst>
          </p:cNvPr>
          <p:cNvSpPr txBox="1"/>
          <p:nvPr/>
        </p:nvSpPr>
        <p:spPr>
          <a:xfrm>
            <a:off x="4661012" y="2288162"/>
            <a:ext cx="1011559" cy="369332"/>
          </a:xfrm>
          <a:prstGeom prst="rect">
            <a:avLst/>
          </a:prstGeom>
          <a:noFill/>
        </p:spPr>
        <p:txBody>
          <a:bodyPr wrap="none" rtlCol="0">
            <a:spAutoFit/>
          </a:bodyPr>
          <a:lstStyle/>
          <a:p>
            <a:r>
              <a:rPr lang="ru-RU" dirty="0"/>
              <a:t>Выручка</a:t>
            </a:r>
          </a:p>
        </p:txBody>
      </p:sp>
      <p:sp>
        <p:nvSpPr>
          <p:cNvPr id="16" name="TextBox 15">
            <a:extLst>
              <a:ext uri="{FF2B5EF4-FFF2-40B4-BE49-F238E27FC236}">
                <a16:creationId xmlns:a16="http://schemas.microsoft.com/office/drawing/2014/main" id="{02932FD6-CBFD-4210-ABC7-4F712F960A99}"/>
              </a:ext>
            </a:extLst>
          </p:cNvPr>
          <p:cNvSpPr txBox="1"/>
          <p:nvPr/>
        </p:nvSpPr>
        <p:spPr>
          <a:xfrm>
            <a:off x="4330272" y="2730708"/>
            <a:ext cx="1629357" cy="369332"/>
          </a:xfrm>
          <a:prstGeom prst="rect">
            <a:avLst/>
          </a:prstGeom>
          <a:noFill/>
        </p:spPr>
        <p:txBody>
          <a:bodyPr wrap="none" rtlCol="0">
            <a:spAutoFit/>
          </a:bodyPr>
          <a:lstStyle/>
          <a:p>
            <a:r>
              <a:rPr lang="ru-RU" dirty="0"/>
              <a:t>Актив (Пассив)</a:t>
            </a:r>
          </a:p>
        </p:txBody>
      </p:sp>
      <p:sp>
        <p:nvSpPr>
          <p:cNvPr id="17" name="Равно 16">
            <a:extLst>
              <a:ext uri="{FF2B5EF4-FFF2-40B4-BE49-F238E27FC236}">
                <a16:creationId xmlns:a16="http://schemas.microsoft.com/office/drawing/2014/main" id="{B7408BD1-503E-4907-B8EE-27643CEB2D20}"/>
              </a:ext>
            </a:extLst>
          </p:cNvPr>
          <p:cNvSpPr/>
          <p:nvPr/>
        </p:nvSpPr>
        <p:spPr>
          <a:xfrm>
            <a:off x="6089232" y="2497199"/>
            <a:ext cx="788783" cy="3693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TextBox 17">
            <a:extLst>
              <a:ext uri="{FF2B5EF4-FFF2-40B4-BE49-F238E27FC236}">
                <a16:creationId xmlns:a16="http://schemas.microsoft.com/office/drawing/2014/main" id="{94E084B1-C569-4F69-90B7-229048E207A6}"/>
              </a:ext>
            </a:extLst>
          </p:cNvPr>
          <p:cNvSpPr txBox="1"/>
          <p:nvPr/>
        </p:nvSpPr>
        <p:spPr>
          <a:xfrm>
            <a:off x="6812931" y="2501179"/>
            <a:ext cx="2089418" cy="369332"/>
          </a:xfrm>
          <a:prstGeom prst="rect">
            <a:avLst/>
          </a:prstGeom>
          <a:noFill/>
        </p:spPr>
        <p:txBody>
          <a:bodyPr wrap="none" rtlCol="0">
            <a:spAutoFit/>
          </a:bodyPr>
          <a:lstStyle/>
          <a:p>
            <a:r>
              <a:rPr lang="ru-RU" dirty="0"/>
              <a:t>Кол-во раз оборота</a:t>
            </a:r>
          </a:p>
        </p:txBody>
      </p:sp>
      <p:sp>
        <p:nvSpPr>
          <p:cNvPr id="47" name="TextBox 46">
            <a:extLst>
              <a:ext uri="{FF2B5EF4-FFF2-40B4-BE49-F238E27FC236}">
                <a16:creationId xmlns:a16="http://schemas.microsoft.com/office/drawing/2014/main" id="{E09AA343-3DF5-4145-ADFF-0F766FBBC6DE}"/>
              </a:ext>
            </a:extLst>
          </p:cNvPr>
          <p:cNvSpPr txBox="1"/>
          <p:nvPr/>
        </p:nvSpPr>
        <p:spPr>
          <a:xfrm>
            <a:off x="542423" y="1869653"/>
            <a:ext cx="7953270" cy="369332"/>
          </a:xfrm>
          <a:prstGeom prst="rect">
            <a:avLst/>
          </a:prstGeom>
          <a:noFill/>
        </p:spPr>
        <p:txBody>
          <a:bodyPr wrap="square">
            <a:spAutoFit/>
          </a:bodyPr>
          <a:lstStyle/>
          <a:p>
            <a:r>
              <a:rPr lang="ru-RU" b="1" i="1" dirty="0">
                <a:solidFill>
                  <a:schemeClr val="accent1">
                    <a:lumMod val="75000"/>
                  </a:schemeClr>
                </a:solidFill>
              </a:rPr>
              <a:t>Общая формула коэффициента оборачиваемости: </a:t>
            </a:r>
          </a:p>
        </p:txBody>
      </p:sp>
      <p:sp>
        <p:nvSpPr>
          <p:cNvPr id="50" name="TextBox 49">
            <a:extLst>
              <a:ext uri="{FF2B5EF4-FFF2-40B4-BE49-F238E27FC236}">
                <a16:creationId xmlns:a16="http://schemas.microsoft.com/office/drawing/2014/main" id="{4628D57C-1395-4EEE-B8D6-CA5674F1AF1F}"/>
              </a:ext>
            </a:extLst>
          </p:cNvPr>
          <p:cNvSpPr txBox="1"/>
          <p:nvPr/>
        </p:nvSpPr>
        <p:spPr>
          <a:xfrm>
            <a:off x="599337" y="2291036"/>
            <a:ext cx="2049335" cy="738664"/>
          </a:xfrm>
          <a:prstGeom prst="rect">
            <a:avLst/>
          </a:prstGeom>
          <a:noFill/>
        </p:spPr>
        <p:txBody>
          <a:bodyPr wrap="square">
            <a:spAutoFit/>
          </a:bodyPr>
          <a:lstStyle/>
          <a:p>
            <a:r>
              <a:rPr lang="ru-RU" sz="1400" i="1" dirty="0">
                <a:latin typeface="+mj-lt"/>
              </a:rPr>
              <a:t>Если обор-</a:t>
            </a:r>
            <a:r>
              <a:rPr lang="ru-RU" sz="1400" i="1" dirty="0" err="1">
                <a:latin typeface="+mj-lt"/>
              </a:rPr>
              <a:t>ть</a:t>
            </a:r>
            <a:r>
              <a:rPr lang="ru-RU" sz="1400" i="1" dirty="0">
                <a:latin typeface="+mj-lt"/>
              </a:rPr>
              <a:t> запасов, </a:t>
            </a:r>
          </a:p>
          <a:p>
            <a:r>
              <a:rPr lang="ru-RU" sz="1400" i="1" dirty="0">
                <a:latin typeface="+mj-lt"/>
              </a:rPr>
              <a:t>можно использовать </a:t>
            </a:r>
          </a:p>
          <a:p>
            <a:r>
              <a:rPr lang="ru-RU" sz="1400" i="1" dirty="0">
                <a:latin typeface="+mj-lt"/>
              </a:rPr>
              <a:t>себестоимость</a:t>
            </a:r>
          </a:p>
        </p:txBody>
      </p:sp>
      <p:cxnSp>
        <p:nvCxnSpPr>
          <p:cNvPr id="51" name="Прямая со стрелкой 50">
            <a:extLst>
              <a:ext uri="{FF2B5EF4-FFF2-40B4-BE49-F238E27FC236}">
                <a16:creationId xmlns:a16="http://schemas.microsoft.com/office/drawing/2014/main" id="{6132E8CC-02A6-4BBA-8DCB-058E129532BD}"/>
              </a:ext>
            </a:extLst>
          </p:cNvPr>
          <p:cNvCxnSpPr>
            <a:cxnSpLocks/>
          </p:cNvCxnSpPr>
          <p:nvPr/>
        </p:nvCxnSpPr>
        <p:spPr>
          <a:xfrm>
            <a:off x="5959629" y="3100040"/>
            <a:ext cx="3280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B85969E-39AF-4B65-8E43-9299FC996BA2}"/>
              </a:ext>
            </a:extLst>
          </p:cNvPr>
          <p:cNvSpPr txBox="1"/>
          <p:nvPr/>
        </p:nvSpPr>
        <p:spPr>
          <a:xfrm>
            <a:off x="9357391" y="2584234"/>
            <a:ext cx="2717057" cy="1384995"/>
          </a:xfrm>
          <a:prstGeom prst="rect">
            <a:avLst/>
          </a:prstGeom>
          <a:noFill/>
        </p:spPr>
        <p:txBody>
          <a:bodyPr wrap="square">
            <a:spAutoFit/>
          </a:bodyPr>
          <a:lstStyle/>
          <a:p>
            <a:r>
              <a:rPr lang="ru-RU" sz="1400" i="1" dirty="0">
                <a:latin typeface="+mj-lt"/>
              </a:rPr>
              <a:t>Знаменатель рассчитывается как  среднее хронологическое значение (по кол-ву доступных данных) за период или среднее между значением на начало и конец периода</a:t>
            </a:r>
          </a:p>
        </p:txBody>
      </p:sp>
      <p:sp>
        <p:nvSpPr>
          <p:cNvPr id="58" name="TextBox 57">
            <a:extLst>
              <a:ext uri="{FF2B5EF4-FFF2-40B4-BE49-F238E27FC236}">
                <a16:creationId xmlns:a16="http://schemas.microsoft.com/office/drawing/2014/main" id="{C4DE8239-0B1A-47E4-ADCE-EA8BFFD82C45}"/>
              </a:ext>
            </a:extLst>
          </p:cNvPr>
          <p:cNvSpPr txBox="1"/>
          <p:nvPr/>
        </p:nvSpPr>
        <p:spPr>
          <a:xfrm>
            <a:off x="119376" y="3824856"/>
            <a:ext cx="6180949" cy="2554545"/>
          </a:xfrm>
          <a:prstGeom prst="rect">
            <a:avLst/>
          </a:prstGeom>
          <a:noFill/>
        </p:spPr>
        <p:txBody>
          <a:bodyPr wrap="square">
            <a:spAutoFit/>
          </a:bodyPr>
          <a:lstStyle/>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2">
                  <a:extLst>
                    <a:ext uri="{A12FA001-AC4F-418D-AE19-62706E023703}">
                      <ahyp:hlinkClr xmlns:ahyp="http://schemas.microsoft.com/office/drawing/2018/hyperlinkcolor" val="tx"/>
                    </a:ext>
                  </a:extLst>
                </a:hlinkClick>
              </a:rPr>
              <a:t>РАССЧИТЫВАЮТСЯ:</a:t>
            </a: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2">
                  <a:extLst>
                    <a:ext uri="{A12FA001-AC4F-418D-AE19-62706E023703}">
                      <ahyp:hlinkClr xmlns:ahyp="http://schemas.microsoft.com/office/drawing/2018/hyperlinkcolor" val="tx"/>
                    </a:ext>
                  </a:extLst>
                </a:hlinkClick>
              </a:rPr>
              <a:t>Коэффициент оборачиваемости активов</a:t>
            </a:r>
            <a:endParaRPr lang="ru-RU" sz="1600" i="0" dirty="0">
              <a:solidFill>
                <a:schemeClr val="bg2">
                  <a:lumMod val="25000"/>
                </a:schemeClr>
              </a:solidFill>
              <a:effectLst/>
              <a:latin typeface="Effra" panose="020B0603020203020204" pitchFamily="34" charset="0"/>
              <a:cs typeface="Effra" panose="020B0603020203020204" pitchFamily="34" charset="0"/>
            </a:endParaRP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3">
                  <a:extLst>
                    <a:ext uri="{A12FA001-AC4F-418D-AE19-62706E023703}">
                      <ahyp:hlinkClr xmlns:ahyp="http://schemas.microsoft.com/office/drawing/2018/hyperlinkcolor" val="tx"/>
                    </a:ext>
                  </a:extLst>
                </a:hlinkClick>
              </a:rPr>
              <a:t>Коэффициент оборачиваемости оборотных активов</a:t>
            </a:r>
            <a:endParaRPr lang="ru-RU" sz="1600" i="0" dirty="0">
              <a:solidFill>
                <a:schemeClr val="bg2">
                  <a:lumMod val="25000"/>
                </a:schemeClr>
              </a:solidFill>
              <a:effectLst/>
              <a:latin typeface="Effra" panose="020B0603020203020204" pitchFamily="34" charset="0"/>
              <a:cs typeface="Effra" panose="020B0603020203020204" pitchFamily="34" charset="0"/>
            </a:endParaRP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4">
                  <a:extLst>
                    <a:ext uri="{A12FA001-AC4F-418D-AE19-62706E023703}">
                      <ahyp:hlinkClr xmlns:ahyp="http://schemas.microsoft.com/office/drawing/2018/hyperlinkcolor" val="tx"/>
                    </a:ext>
                  </a:extLst>
                </a:hlinkClick>
              </a:rPr>
              <a:t>Коэффициент оборачиваемости собственного капитала</a:t>
            </a:r>
            <a:r>
              <a:rPr lang="ru-RU" sz="1600" i="0" strike="noStrike" dirty="0">
                <a:solidFill>
                  <a:schemeClr val="bg2">
                    <a:lumMod val="25000"/>
                  </a:schemeClr>
                </a:solidFill>
                <a:effectLst/>
                <a:latin typeface="Effra" panose="020B0603020203020204" pitchFamily="34" charset="0"/>
                <a:cs typeface="Effra" panose="020B0603020203020204" pitchFamily="34" charset="0"/>
              </a:rPr>
              <a:t> </a:t>
            </a: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5">
                  <a:extLst>
                    <a:ext uri="{A12FA001-AC4F-418D-AE19-62706E023703}">
                      <ahyp:hlinkClr xmlns:ahyp="http://schemas.microsoft.com/office/drawing/2018/hyperlinkcolor" val="tx"/>
                    </a:ext>
                  </a:extLst>
                </a:hlinkClick>
              </a:rPr>
              <a:t>Коэффициент оборачиваемости функционирующего  капитала</a:t>
            </a:r>
            <a:r>
              <a:rPr lang="ru-RU" sz="1600" i="0" strike="noStrike" dirty="0">
                <a:solidFill>
                  <a:schemeClr val="bg2">
                    <a:lumMod val="25000"/>
                  </a:schemeClr>
                </a:solidFill>
                <a:effectLst/>
                <a:latin typeface="Effra" panose="020B0603020203020204" pitchFamily="34" charset="0"/>
                <a:cs typeface="Effra" panose="020B0603020203020204" pitchFamily="34" charset="0"/>
              </a:rPr>
              <a:t> </a:t>
            </a: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6">
                  <a:extLst>
                    <a:ext uri="{A12FA001-AC4F-418D-AE19-62706E023703}">
                      <ahyp:hlinkClr xmlns:ahyp="http://schemas.microsoft.com/office/drawing/2018/hyperlinkcolor" val="tx"/>
                    </a:ext>
                  </a:extLst>
                </a:hlinkClick>
              </a:rPr>
              <a:t>Коэффициент оборачиваемости заемного капитала</a:t>
            </a:r>
            <a:endParaRPr lang="ru-RU" sz="1600" i="0" dirty="0">
              <a:solidFill>
                <a:schemeClr val="bg2">
                  <a:lumMod val="25000"/>
                </a:schemeClr>
              </a:solidFill>
              <a:effectLst/>
              <a:latin typeface="Effra" panose="020B0603020203020204" pitchFamily="34" charset="0"/>
              <a:cs typeface="Effra" panose="020B0603020203020204" pitchFamily="34" charset="0"/>
            </a:endParaRP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7">
                  <a:extLst>
                    <a:ext uri="{A12FA001-AC4F-418D-AE19-62706E023703}">
                      <ahyp:hlinkClr xmlns:ahyp="http://schemas.microsoft.com/office/drawing/2018/hyperlinkcolor" val="tx"/>
                    </a:ext>
                  </a:extLst>
                </a:hlinkClick>
              </a:rPr>
              <a:t>Коэффициент оборачиваемости дебиторской задолженности</a:t>
            </a:r>
            <a:endParaRPr lang="ru-RU" sz="1600" i="0" dirty="0">
              <a:solidFill>
                <a:schemeClr val="bg2">
                  <a:lumMod val="25000"/>
                </a:schemeClr>
              </a:solidFill>
              <a:effectLst/>
              <a:latin typeface="Effra" panose="020B0603020203020204" pitchFamily="34" charset="0"/>
              <a:cs typeface="Effra" panose="020B0603020203020204" pitchFamily="34" charset="0"/>
            </a:endParaRP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8">
                  <a:extLst>
                    <a:ext uri="{A12FA001-AC4F-418D-AE19-62706E023703}">
                      <ahyp:hlinkClr xmlns:ahyp="http://schemas.microsoft.com/office/drawing/2018/hyperlinkcolor" val="tx"/>
                    </a:ext>
                  </a:extLst>
                </a:hlinkClick>
              </a:rPr>
              <a:t>Коэффициент оборачиваемости кредиторской задолженности</a:t>
            </a:r>
            <a:endParaRPr lang="ru-RU" sz="1600" i="0" dirty="0">
              <a:solidFill>
                <a:schemeClr val="bg2">
                  <a:lumMod val="25000"/>
                </a:schemeClr>
              </a:solidFill>
              <a:effectLst/>
              <a:latin typeface="Effra" panose="020B0603020203020204" pitchFamily="34" charset="0"/>
              <a:cs typeface="Effra" panose="020B0603020203020204" pitchFamily="34" charset="0"/>
            </a:endParaRP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9">
                  <a:extLst>
                    <a:ext uri="{A12FA001-AC4F-418D-AE19-62706E023703}">
                      <ahyp:hlinkClr xmlns:ahyp="http://schemas.microsoft.com/office/drawing/2018/hyperlinkcolor" val="tx"/>
                    </a:ext>
                  </a:extLst>
                </a:hlinkClick>
              </a:rPr>
              <a:t>Коэффициент оборачиваемости запасов</a:t>
            </a:r>
            <a:endParaRPr lang="ru-RU" sz="1600" i="0" dirty="0">
              <a:solidFill>
                <a:schemeClr val="bg2">
                  <a:lumMod val="25000"/>
                </a:schemeClr>
              </a:solidFill>
              <a:effectLst/>
              <a:latin typeface="Effra" panose="020B0603020203020204" pitchFamily="34" charset="0"/>
              <a:cs typeface="Effra" panose="020B0603020203020204" pitchFamily="34" charset="0"/>
            </a:endParaRPr>
          </a:p>
          <a:p>
            <a:pPr algn="l"/>
            <a:r>
              <a:rPr lang="ru-RU" sz="1600" i="0" strike="noStrike" dirty="0">
                <a:solidFill>
                  <a:schemeClr val="bg2">
                    <a:lumMod val="25000"/>
                  </a:schemeClr>
                </a:solidFill>
                <a:effectLst/>
                <a:latin typeface="Effra" panose="020B0603020203020204" pitchFamily="34" charset="0"/>
                <a:cs typeface="Effra" panose="020B0603020203020204" pitchFamily="34" charset="0"/>
                <a:hlinkClick r:id="rId10">
                  <a:extLst>
                    <a:ext uri="{A12FA001-AC4F-418D-AE19-62706E023703}">
                      <ahyp:hlinkClr xmlns:ahyp="http://schemas.microsoft.com/office/drawing/2018/hyperlinkcolor" val="tx"/>
                    </a:ext>
                  </a:extLst>
                </a:hlinkClick>
              </a:rPr>
              <a:t>Оборачиваемость денежных средств</a:t>
            </a:r>
            <a:endParaRPr lang="ru-RU" sz="1600" i="0" dirty="0">
              <a:solidFill>
                <a:schemeClr val="bg2">
                  <a:lumMod val="25000"/>
                </a:schemeClr>
              </a:solidFill>
              <a:effectLst/>
              <a:latin typeface="Effra" panose="020B0603020203020204" pitchFamily="34" charset="0"/>
              <a:cs typeface="Effra" panose="020B0603020203020204" pitchFamily="34" charset="0"/>
            </a:endParaRPr>
          </a:p>
        </p:txBody>
      </p:sp>
      <p:sp>
        <p:nvSpPr>
          <p:cNvPr id="28" name="Номер слайда 27">
            <a:extLst>
              <a:ext uri="{FF2B5EF4-FFF2-40B4-BE49-F238E27FC236}">
                <a16:creationId xmlns:a16="http://schemas.microsoft.com/office/drawing/2014/main" id="{62CE76DC-EA80-4E3E-AB8A-AFCB45413947}"/>
              </a:ext>
            </a:extLst>
          </p:cNvPr>
          <p:cNvSpPr>
            <a:spLocks noGrp="1"/>
          </p:cNvSpPr>
          <p:nvPr>
            <p:ph type="sldNum" sz="quarter" idx="12"/>
          </p:nvPr>
        </p:nvSpPr>
        <p:spPr/>
        <p:txBody>
          <a:bodyPr/>
          <a:lstStyle/>
          <a:p>
            <a:fld id="{D42DB29C-A9D2-4935-A2BD-226D317482E4}" type="slidenum">
              <a:rPr lang="ru-RU" smtClean="0"/>
              <a:t>23</a:t>
            </a:fld>
            <a:endParaRPr lang="ru-RU"/>
          </a:p>
        </p:txBody>
      </p:sp>
    </p:spTree>
    <p:extLst>
      <p:ext uri="{BB962C8B-B14F-4D97-AF65-F5344CB8AC3E}">
        <p14:creationId xmlns:p14="http://schemas.microsoft.com/office/powerpoint/2010/main" val="277256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DCAF-1D5E-4E02-9BFD-7F86EA9B2DCF}"/>
              </a:ext>
            </a:extLst>
          </p:cNvPr>
          <p:cNvSpPr txBox="1"/>
          <p:nvPr/>
        </p:nvSpPr>
        <p:spPr>
          <a:xfrm flipH="1">
            <a:off x="216307" y="249248"/>
            <a:ext cx="11798711" cy="830997"/>
          </a:xfrm>
          <a:prstGeom prst="rect">
            <a:avLst/>
          </a:prstGeom>
          <a:noFill/>
        </p:spPr>
        <p:txBody>
          <a:bodyPr wrap="square" rtlCol="0">
            <a:spAutoFit/>
          </a:bodyPr>
          <a:lstStyle/>
          <a:p>
            <a:r>
              <a:rPr lang="ru-RU" sz="2400" b="1" spc="300" dirty="0">
                <a:solidFill>
                  <a:schemeClr val="tx1">
                    <a:lumMod val="65000"/>
                    <a:lumOff val="35000"/>
                  </a:schemeClr>
                </a:solidFill>
                <a:latin typeface="Effra" panose="020B0603020203020204" pitchFamily="34" charset="0"/>
                <a:cs typeface="Effra" panose="020B0603020203020204" pitchFamily="34" charset="0"/>
              </a:rPr>
              <a:t>ЭКОНОМИЧЕСКАЯ АКТИВНОСТЬ.</a:t>
            </a:r>
          </a:p>
          <a:p>
            <a:r>
              <a:rPr lang="ru-RU" sz="2400" b="1" spc="300" dirty="0">
                <a:solidFill>
                  <a:schemeClr val="tx1">
                    <a:lumMod val="65000"/>
                    <a:lumOff val="35000"/>
                  </a:schemeClr>
                </a:solidFill>
                <a:latin typeface="Effra" panose="020B0603020203020204" pitchFamily="34" charset="0"/>
                <a:cs typeface="Effra" panose="020B0603020203020204" pitchFamily="34" charset="0"/>
              </a:rPr>
              <a:t>Золотое правило экономики предприятия</a:t>
            </a:r>
            <a:r>
              <a:rPr lang="ru-RU" sz="2400" spc="300" dirty="0">
                <a:solidFill>
                  <a:schemeClr val="tx1">
                    <a:lumMod val="65000"/>
                    <a:lumOff val="35000"/>
                  </a:schemeClr>
                </a:solidFill>
                <a:latin typeface="Effra" panose="020B0603020203020204" pitchFamily="34" charset="0"/>
                <a:cs typeface="Effra" panose="020B0603020203020204" pitchFamily="34" charset="0"/>
              </a:rPr>
              <a:t>. </a:t>
            </a:r>
          </a:p>
        </p:txBody>
      </p:sp>
      <p:sp>
        <p:nvSpPr>
          <p:cNvPr id="3" name="TextBox 2">
            <a:extLst>
              <a:ext uri="{FF2B5EF4-FFF2-40B4-BE49-F238E27FC236}">
                <a16:creationId xmlns:a16="http://schemas.microsoft.com/office/drawing/2014/main" id="{8955A653-06BE-4DCA-A86E-B7BF3324BC3C}"/>
              </a:ext>
            </a:extLst>
          </p:cNvPr>
          <p:cNvSpPr txBox="1"/>
          <p:nvPr/>
        </p:nvSpPr>
        <p:spPr>
          <a:xfrm>
            <a:off x="934064" y="1380114"/>
            <a:ext cx="6037005" cy="523220"/>
          </a:xfrm>
          <a:prstGeom prst="rect">
            <a:avLst/>
          </a:prstGeom>
          <a:noFill/>
        </p:spPr>
        <p:txBody>
          <a:bodyPr wrap="square" rtlCol="0">
            <a:spAutoFit/>
          </a:bodyPr>
          <a:lstStyle/>
          <a:p>
            <a:r>
              <a:rPr lang="ru-RU" sz="2800" b="0" i="0" dirty="0" err="1">
                <a:solidFill>
                  <a:srgbClr val="0070C0"/>
                </a:solidFill>
                <a:effectLst/>
                <a:latin typeface="Bookman Old Style" panose="02050604050505020204" pitchFamily="18" charset="0"/>
              </a:rPr>
              <a:t>Т</a:t>
            </a:r>
            <a:r>
              <a:rPr lang="ru-RU" sz="2800" b="0" i="0" baseline="-25000" dirty="0" err="1">
                <a:solidFill>
                  <a:srgbClr val="0070C0"/>
                </a:solidFill>
                <a:effectLst/>
                <a:latin typeface="Bookman Old Style" panose="02050604050505020204" pitchFamily="18" charset="0"/>
              </a:rPr>
              <a:t>пр</a:t>
            </a:r>
            <a:r>
              <a:rPr lang="ru-RU" sz="2800" b="0" i="0" dirty="0">
                <a:solidFill>
                  <a:srgbClr val="0070C0"/>
                </a:solidFill>
                <a:effectLst/>
                <a:latin typeface="Bookman Old Style" panose="02050604050505020204" pitchFamily="18" charset="0"/>
              </a:rPr>
              <a:t> &gt; </a:t>
            </a:r>
            <a:r>
              <a:rPr lang="ru-RU" sz="2800" b="0" i="0" dirty="0" err="1">
                <a:solidFill>
                  <a:srgbClr val="0070C0"/>
                </a:solidFill>
                <a:effectLst/>
                <a:latin typeface="Bookman Old Style" panose="02050604050505020204" pitchFamily="18" charset="0"/>
              </a:rPr>
              <a:t>Т</a:t>
            </a:r>
            <a:r>
              <a:rPr lang="ru-RU" sz="2800" b="0" i="0" baseline="-25000" dirty="0" err="1">
                <a:solidFill>
                  <a:srgbClr val="0070C0"/>
                </a:solidFill>
                <a:effectLst/>
                <a:latin typeface="Bookman Old Style" panose="02050604050505020204" pitchFamily="18" charset="0"/>
              </a:rPr>
              <a:t>реал</a:t>
            </a:r>
            <a:r>
              <a:rPr lang="ru-RU" sz="2800" b="0" i="0" dirty="0">
                <a:solidFill>
                  <a:srgbClr val="0070C0"/>
                </a:solidFill>
                <a:effectLst/>
                <a:latin typeface="Bookman Old Style" panose="02050604050505020204" pitchFamily="18" charset="0"/>
              </a:rPr>
              <a:t> &gt; Т</a:t>
            </a:r>
            <a:r>
              <a:rPr lang="ru-RU" sz="2800" baseline="-25000" dirty="0">
                <a:solidFill>
                  <a:srgbClr val="0070C0"/>
                </a:solidFill>
                <a:latin typeface="Bookman Old Style" panose="02050604050505020204" pitchFamily="18" charset="0"/>
              </a:rPr>
              <a:t>СК</a:t>
            </a:r>
            <a:r>
              <a:rPr lang="ru-RU" sz="2800" b="0" i="0" baseline="-25000" dirty="0">
                <a:solidFill>
                  <a:srgbClr val="0070C0"/>
                </a:solidFill>
                <a:effectLst/>
                <a:latin typeface="Bookman Old Style" panose="02050604050505020204" pitchFamily="18" charset="0"/>
              </a:rPr>
              <a:t>.</a:t>
            </a:r>
            <a:r>
              <a:rPr lang="ru-RU" sz="2800" b="0" i="0" dirty="0">
                <a:solidFill>
                  <a:srgbClr val="0070C0"/>
                </a:solidFill>
                <a:effectLst/>
                <a:latin typeface="Bookman Old Style" panose="02050604050505020204" pitchFamily="18" charset="0"/>
              </a:rPr>
              <a:t> &gt; Т</a:t>
            </a:r>
            <a:r>
              <a:rPr lang="ru-RU" sz="2800" baseline="-25000" dirty="0">
                <a:solidFill>
                  <a:srgbClr val="0070C0"/>
                </a:solidFill>
                <a:latin typeface="Bookman Old Style" panose="02050604050505020204" pitchFamily="18" charset="0"/>
              </a:rPr>
              <a:t>А</a:t>
            </a:r>
            <a:r>
              <a:rPr lang="ru-RU" sz="2800" b="0" i="0" dirty="0">
                <a:solidFill>
                  <a:srgbClr val="0070C0"/>
                </a:solidFill>
                <a:effectLst/>
                <a:latin typeface="Bookman Old Style" panose="02050604050505020204" pitchFamily="18" charset="0"/>
              </a:rPr>
              <a:t>&gt;  100%</a:t>
            </a:r>
            <a:endParaRPr lang="ru-RU" sz="2800" dirty="0">
              <a:solidFill>
                <a:srgbClr val="0070C0"/>
              </a:solidFill>
              <a:latin typeface="Bookman Old Style" panose="02050604050505020204" pitchFamily="18" charset="0"/>
            </a:endParaRPr>
          </a:p>
        </p:txBody>
      </p:sp>
      <p:sp>
        <p:nvSpPr>
          <p:cNvPr id="4" name="TextBox 3">
            <a:extLst>
              <a:ext uri="{FF2B5EF4-FFF2-40B4-BE49-F238E27FC236}">
                <a16:creationId xmlns:a16="http://schemas.microsoft.com/office/drawing/2014/main" id="{3241B8E9-8320-4A35-8A28-A4A4F91FAA35}"/>
              </a:ext>
            </a:extLst>
          </p:cNvPr>
          <p:cNvSpPr txBox="1"/>
          <p:nvPr/>
        </p:nvSpPr>
        <p:spPr>
          <a:xfrm>
            <a:off x="7600444" y="1098754"/>
            <a:ext cx="3224872" cy="1200329"/>
          </a:xfrm>
          <a:prstGeom prst="rect">
            <a:avLst/>
          </a:prstGeom>
          <a:noFill/>
        </p:spPr>
        <p:txBody>
          <a:bodyPr wrap="square" rtlCol="0">
            <a:spAutoFit/>
          </a:bodyPr>
          <a:lstStyle/>
          <a:p>
            <a:r>
              <a:rPr lang="ru-RU" sz="1800" b="0" i="0" dirty="0" err="1">
                <a:solidFill>
                  <a:srgbClr val="000000"/>
                </a:solidFill>
                <a:effectLst/>
                <a:latin typeface="Times New Roman" panose="02020603050405020304" pitchFamily="18" charset="0"/>
              </a:rPr>
              <a:t>Т</a:t>
            </a:r>
            <a:r>
              <a:rPr lang="ru-RU" sz="1800" b="0" i="0" baseline="-25000" dirty="0" err="1">
                <a:solidFill>
                  <a:srgbClr val="000000"/>
                </a:solidFill>
                <a:effectLst/>
                <a:latin typeface="Times New Roman" panose="02020603050405020304" pitchFamily="18" charset="0"/>
              </a:rPr>
              <a:t>пр</a:t>
            </a:r>
            <a:r>
              <a:rPr lang="ru-RU" dirty="0"/>
              <a:t> – </a:t>
            </a:r>
            <a:r>
              <a:rPr lang="ru-RU" baseline="-25000" dirty="0">
                <a:solidFill>
                  <a:srgbClr val="000000"/>
                </a:solidFill>
                <a:latin typeface="Times New Roman" panose="02020603050405020304" pitchFamily="18" charset="0"/>
              </a:rPr>
              <a:t>темп роста прибыли</a:t>
            </a:r>
          </a:p>
          <a:p>
            <a:r>
              <a:rPr lang="ru-RU" sz="1800" b="0" i="0" dirty="0" err="1">
                <a:solidFill>
                  <a:srgbClr val="000000"/>
                </a:solidFill>
                <a:effectLst/>
                <a:latin typeface="Times New Roman" panose="02020603050405020304" pitchFamily="18" charset="0"/>
              </a:rPr>
              <a:t>Т</a:t>
            </a:r>
            <a:r>
              <a:rPr lang="ru-RU" sz="1800" b="0" i="0" baseline="-25000" dirty="0" err="1">
                <a:solidFill>
                  <a:srgbClr val="000000"/>
                </a:solidFill>
                <a:effectLst/>
                <a:latin typeface="Times New Roman" panose="02020603050405020304" pitchFamily="18" charset="0"/>
              </a:rPr>
              <a:t>реал</a:t>
            </a:r>
            <a:r>
              <a:rPr lang="ru-RU" baseline="-25000" dirty="0">
                <a:solidFill>
                  <a:srgbClr val="000000"/>
                </a:solidFill>
                <a:latin typeface="Times New Roman" panose="02020603050405020304" pitchFamily="18" charset="0"/>
              </a:rPr>
              <a:t> – темпы роста реализации (выручка)</a:t>
            </a:r>
          </a:p>
          <a:p>
            <a:r>
              <a:rPr lang="ru-RU" sz="1800" b="0" i="0" dirty="0">
                <a:solidFill>
                  <a:srgbClr val="000000"/>
                </a:solidFill>
                <a:effectLst/>
                <a:latin typeface="Times New Roman" panose="02020603050405020304" pitchFamily="18" charset="0"/>
              </a:rPr>
              <a:t>Т</a:t>
            </a:r>
            <a:r>
              <a:rPr lang="ru-RU" baseline="-25000" dirty="0">
                <a:solidFill>
                  <a:srgbClr val="000000"/>
                </a:solidFill>
                <a:latin typeface="Times New Roman" panose="02020603050405020304" pitchFamily="18" charset="0"/>
              </a:rPr>
              <a:t>СК – темп роста собственного капитала</a:t>
            </a:r>
          </a:p>
          <a:p>
            <a:r>
              <a:rPr lang="ru-RU" sz="1800" b="0" i="0" dirty="0">
                <a:solidFill>
                  <a:srgbClr val="000000"/>
                </a:solidFill>
                <a:effectLst/>
                <a:latin typeface="Times New Roman" panose="02020603050405020304" pitchFamily="18" charset="0"/>
              </a:rPr>
              <a:t>Т</a:t>
            </a:r>
            <a:r>
              <a:rPr lang="ru-RU" baseline="-25000" dirty="0">
                <a:solidFill>
                  <a:srgbClr val="000000"/>
                </a:solidFill>
                <a:latin typeface="Times New Roman" panose="02020603050405020304" pitchFamily="18" charset="0"/>
              </a:rPr>
              <a:t>А – темп роста активов</a:t>
            </a:r>
            <a:endParaRPr lang="ru-RU" dirty="0"/>
          </a:p>
        </p:txBody>
      </p:sp>
      <p:sp>
        <p:nvSpPr>
          <p:cNvPr id="5" name="TextBox 4">
            <a:extLst>
              <a:ext uri="{FF2B5EF4-FFF2-40B4-BE49-F238E27FC236}">
                <a16:creationId xmlns:a16="http://schemas.microsoft.com/office/drawing/2014/main" id="{2FD1257A-AAC1-44E6-B479-B1AFF6D55C10}"/>
              </a:ext>
            </a:extLst>
          </p:cNvPr>
          <p:cNvSpPr txBox="1"/>
          <p:nvPr/>
        </p:nvSpPr>
        <p:spPr>
          <a:xfrm>
            <a:off x="521112" y="2694833"/>
            <a:ext cx="10982632" cy="2308324"/>
          </a:xfrm>
          <a:prstGeom prst="rect">
            <a:avLst/>
          </a:prstGeom>
          <a:noFill/>
        </p:spPr>
        <p:txBody>
          <a:bodyPr wrap="square" rtlCol="0">
            <a:spAutoFit/>
          </a:bodyPr>
          <a:lstStyle/>
          <a:p>
            <a:r>
              <a:rPr lang="ru-RU" sz="1600" dirty="0">
                <a:solidFill>
                  <a:schemeClr val="tx1">
                    <a:lumMod val="85000"/>
                    <a:lumOff val="15000"/>
                  </a:schemeClr>
                </a:solidFill>
                <a:latin typeface="Bookman Old Style" panose="02050604050505020204" pitchFamily="18" charset="0"/>
              </a:rPr>
              <a:t>Суть: </a:t>
            </a:r>
          </a:p>
          <a:p>
            <a:r>
              <a:rPr lang="ru-RU" sz="1600" dirty="0">
                <a:solidFill>
                  <a:schemeClr val="tx1">
                    <a:lumMod val="85000"/>
                    <a:lumOff val="15000"/>
                  </a:schemeClr>
                </a:solidFill>
                <a:latin typeface="Bookman Old Style" panose="02050604050505020204" pitchFamily="18" charset="0"/>
              </a:rPr>
              <a:t> - темпы роста прибыли должны превышать темпы роста выручки, что говорит об относительном снижении издержек обращения, повышении экономической эффективности предприятия</a:t>
            </a:r>
          </a:p>
          <a:p>
            <a:r>
              <a:rPr lang="ru-RU" sz="1600" dirty="0">
                <a:solidFill>
                  <a:schemeClr val="tx1">
                    <a:lumMod val="85000"/>
                    <a:lumOff val="15000"/>
                  </a:schemeClr>
                </a:solidFill>
                <a:latin typeface="Bookman Old Style" panose="02050604050505020204" pitchFamily="18" charset="0"/>
              </a:rPr>
              <a:t>- темпы роста выручки от продаж должны превышать темпы роста активов, что говорит о повышении эффективности использования ресурсов предприятия</a:t>
            </a:r>
          </a:p>
          <a:p>
            <a:r>
              <a:rPr lang="ru-RU" sz="1600" dirty="0">
                <a:solidFill>
                  <a:schemeClr val="tx1">
                    <a:lumMod val="85000"/>
                    <a:lumOff val="15000"/>
                  </a:schemeClr>
                </a:solidFill>
                <a:latin typeface="Bookman Old Style" panose="02050604050505020204" pitchFamily="18" charset="0"/>
              </a:rPr>
              <a:t>- темпы роста собственного капитала выше чем темп роста источников в целом, значит растет степень - независимости компании от внешних источников</a:t>
            </a:r>
          </a:p>
          <a:p>
            <a:r>
              <a:rPr lang="ru-RU" sz="1600" dirty="0">
                <a:solidFill>
                  <a:schemeClr val="tx1">
                    <a:lumMod val="85000"/>
                    <a:lumOff val="15000"/>
                  </a:schemeClr>
                </a:solidFill>
                <a:latin typeface="Bookman Old Style" panose="02050604050505020204" pitchFamily="18" charset="0"/>
              </a:rPr>
              <a:t>- темп роста активов выше 100%, то есть  потенциал предприятия возрастает по сравнению с предыдущим периодом, активы, которыми компания владеет растут. </a:t>
            </a:r>
          </a:p>
        </p:txBody>
      </p:sp>
      <p:pic>
        <p:nvPicPr>
          <p:cNvPr id="6" name="Рисунок 5">
            <a:extLst>
              <a:ext uri="{FF2B5EF4-FFF2-40B4-BE49-F238E27FC236}">
                <a16:creationId xmlns:a16="http://schemas.microsoft.com/office/drawing/2014/main" id="{24EEF646-D0E6-4A6B-B4CF-1E11BDC5F73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a:off x="6869200" y="5759246"/>
            <a:ext cx="5322800" cy="109875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8" name="Номер слайда 7">
            <a:extLst>
              <a:ext uri="{FF2B5EF4-FFF2-40B4-BE49-F238E27FC236}">
                <a16:creationId xmlns:a16="http://schemas.microsoft.com/office/drawing/2014/main" id="{34C6FFDE-FB3C-435E-99BE-04B47F19B828}"/>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24</a:t>
            </a:fld>
            <a:endParaRPr lang="ru-RU"/>
          </a:p>
        </p:txBody>
      </p:sp>
    </p:spTree>
    <p:extLst>
      <p:ext uri="{BB962C8B-B14F-4D97-AF65-F5344CB8AC3E}">
        <p14:creationId xmlns:p14="http://schemas.microsoft.com/office/powerpoint/2010/main" val="228252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3" name="Group 72">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74" name="Freeform: Shape 73">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80" name="Freeform: Shape 79">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056B475-9C2B-4342-814F-1E3A2836E5E8}"/>
              </a:ext>
            </a:extLst>
          </p:cNvPr>
          <p:cNvSpPr txBox="1"/>
          <p:nvPr/>
        </p:nvSpPr>
        <p:spPr>
          <a:xfrm>
            <a:off x="673994" y="266838"/>
            <a:ext cx="9519191" cy="523220"/>
          </a:xfrm>
          <a:prstGeom prst="rect">
            <a:avLst/>
          </a:prstGeom>
          <a:noFill/>
        </p:spPr>
        <p:txBody>
          <a:bodyPr wrap="square" rtlCol="0">
            <a:spAutoFit/>
          </a:bodyPr>
          <a:lstStyle/>
          <a:p>
            <a:r>
              <a:rPr lang="ru-RU" sz="2800" b="1" dirty="0">
                <a:solidFill>
                  <a:schemeClr val="tx1">
                    <a:lumMod val="65000"/>
                    <a:lumOff val="35000"/>
                  </a:schemeClr>
                </a:solidFill>
                <a:latin typeface="Effra" panose="020B0603020203020204" pitchFamily="34" charset="0"/>
                <a:cs typeface="Effra" panose="020B0603020203020204" pitchFamily="34" charset="0"/>
              </a:rPr>
              <a:t>АНАЛИЗ ЭФФЕКТИВНОСТИ РАБОТЫ КОМПАНИИ</a:t>
            </a:r>
          </a:p>
        </p:txBody>
      </p:sp>
      <p:sp>
        <p:nvSpPr>
          <p:cNvPr id="6" name="TextBox 5">
            <a:extLst>
              <a:ext uri="{FF2B5EF4-FFF2-40B4-BE49-F238E27FC236}">
                <a16:creationId xmlns:a16="http://schemas.microsoft.com/office/drawing/2014/main" id="{88920B4F-CD29-4503-A77C-1D039BEE2760}"/>
              </a:ext>
            </a:extLst>
          </p:cNvPr>
          <p:cNvSpPr txBox="1"/>
          <p:nvPr/>
        </p:nvSpPr>
        <p:spPr>
          <a:xfrm>
            <a:off x="133964" y="2969422"/>
            <a:ext cx="11981836" cy="1631216"/>
          </a:xfrm>
          <a:prstGeom prst="rect">
            <a:avLst/>
          </a:prstGeom>
          <a:noFill/>
        </p:spPr>
        <p:txBody>
          <a:bodyPr wrap="square" rtlCol="0">
            <a:spAutoFit/>
          </a:bodyPr>
          <a:lstStyle/>
          <a:p>
            <a:pPr marL="285750" indent="-285750">
              <a:buFontTx/>
              <a:buChar char="-"/>
            </a:pPr>
            <a:r>
              <a:rPr lang="ru-RU" dirty="0"/>
              <a:t>Рентабельность продаж в целом и по каналам продаж  </a:t>
            </a:r>
            <a:r>
              <a:rPr lang="ru-RU" b="1" i="1" spc="300" dirty="0">
                <a:latin typeface="+mj-lt"/>
                <a:cs typeface="Effra" panose="020B0603020203020204" pitchFamily="34" charset="0"/>
              </a:rPr>
              <a:t>=   </a:t>
            </a:r>
            <a:r>
              <a:rPr lang="ru-RU" sz="2000" b="1" i="1" spc="300" dirty="0">
                <a:solidFill>
                  <a:srgbClr val="C00000"/>
                </a:solidFill>
                <a:latin typeface="+mj-lt"/>
                <a:cs typeface="Effra" panose="020B0603020203020204" pitchFamily="34" charset="0"/>
              </a:rPr>
              <a:t>Прибыль/Выручка по каналу</a:t>
            </a:r>
          </a:p>
          <a:p>
            <a:pPr marL="285750" indent="-285750">
              <a:buFontTx/>
              <a:buChar char="-"/>
            </a:pPr>
            <a:r>
              <a:rPr lang="ru-RU" dirty="0"/>
              <a:t>Рентабельность  продуктов, направлений деятельности, подразделений = </a:t>
            </a:r>
            <a:r>
              <a:rPr lang="ru-RU" sz="2000" b="1" i="1" spc="300" dirty="0">
                <a:solidFill>
                  <a:srgbClr val="C00000"/>
                </a:solidFill>
                <a:latin typeface="+mj-lt"/>
                <a:cs typeface="Effra" panose="020B0603020203020204" pitchFamily="34" charset="0"/>
              </a:rPr>
              <a:t>Прибыль / Выручка по продукту и т.д.</a:t>
            </a:r>
          </a:p>
          <a:p>
            <a:pPr marL="285750" indent="-285750">
              <a:buFontTx/>
              <a:buChar char="-"/>
            </a:pPr>
            <a:r>
              <a:rPr lang="ru-RU" dirty="0"/>
              <a:t>Рентабельность активов = </a:t>
            </a:r>
            <a:r>
              <a:rPr lang="ru-RU" sz="2000" b="1" i="1" spc="300" dirty="0">
                <a:solidFill>
                  <a:srgbClr val="C00000"/>
                </a:solidFill>
                <a:latin typeface="+mj-lt"/>
                <a:cs typeface="Effra" panose="020B0603020203020204" pitchFamily="34" charset="0"/>
              </a:rPr>
              <a:t>Прибыль / Активы (общие, ОА, ВА)</a:t>
            </a:r>
          </a:p>
          <a:p>
            <a:pPr marL="285750" indent="-285750">
              <a:buFontTx/>
              <a:buChar char="-"/>
            </a:pPr>
            <a:r>
              <a:rPr lang="ru-RU" dirty="0"/>
              <a:t>Рентабельность собственного капитала = </a:t>
            </a:r>
            <a:r>
              <a:rPr lang="ru-RU" sz="2000" b="1" i="1" spc="300" dirty="0">
                <a:solidFill>
                  <a:srgbClr val="C00000"/>
                </a:solidFill>
                <a:latin typeface="+mj-lt"/>
                <a:cs typeface="Effra" panose="020B0603020203020204" pitchFamily="34" charset="0"/>
              </a:rPr>
              <a:t>Прибыль / Собственный капитал</a:t>
            </a:r>
          </a:p>
        </p:txBody>
      </p:sp>
      <p:sp>
        <p:nvSpPr>
          <p:cNvPr id="32" name="TextBox 31">
            <a:extLst>
              <a:ext uri="{FF2B5EF4-FFF2-40B4-BE49-F238E27FC236}">
                <a16:creationId xmlns:a16="http://schemas.microsoft.com/office/drawing/2014/main" id="{F5C9442F-C21E-49FA-8044-AEC1AEF2CF0B}"/>
              </a:ext>
            </a:extLst>
          </p:cNvPr>
          <p:cNvSpPr txBox="1"/>
          <p:nvPr/>
        </p:nvSpPr>
        <p:spPr>
          <a:xfrm>
            <a:off x="356148" y="2275939"/>
            <a:ext cx="11208933" cy="646331"/>
          </a:xfrm>
          <a:prstGeom prst="rect">
            <a:avLst/>
          </a:prstGeom>
          <a:noFill/>
        </p:spPr>
        <p:txBody>
          <a:bodyPr wrap="square">
            <a:spAutoFit/>
          </a:bodyPr>
          <a:lstStyle/>
          <a:p>
            <a:r>
              <a:rPr lang="ru-RU" b="1" i="0" dirty="0">
                <a:solidFill>
                  <a:schemeClr val="accent1">
                    <a:lumMod val="75000"/>
                  </a:schemeClr>
                </a:solidFill>
                <a:effectLst/>
                <a:latin typeface="Trebuchet MS" panose="020B0603020202020204" pitchFamily="34" charset="0"/>
              </a:rPr>
              <a:t>Рентабельность </a:t>
            </a:r>
            <a:r>
              <a:rPr lang="ru-RU" b="0" i="0" dirty="0">
                <a:solidFill>
                  <a:srgbClr val="000000"/>
                </a:solidFill>
                <a:effectLst/>
                <a:latin typeface="Trebuchet MS" panose="020B0603020202020204" pitchFamily="34" charset="0"/>
              </a:rPr>
              <a:t>—отношение прибыли к тому показателю, отдачу от которого требуется узнать. Прибыль используется операционная, чистая и т.д., в зависимости от цели расчета </a:t>
            </a:r>
            <a:endParaRPr lang="ru-RU" dirty="0"/>
          </a:p>
        </p:txBody>
      </p:sp>
      <p:sp>
        <p:nvSpPr>
          <p:cNvPr id="10" name="TextBox 9">
            <a:extLst>
              <a:ext uri="{FF2B5EF4-FFF2-40B4-BE49-F238E27FC236}">
                <a16:creationId xmlns:a16="http://schemas.microsoft.com/office/drawing/2014/main" id="{9737186D-BBA9-42D3-AD40-6C96926F8A14}"/>
              </a:ext>
            </a:extLst>
          </p:cNvPr>
          <p:cNvSpPr txBox="1"/>
          <p:nvPr/>
        </p:nvSpPr>
        <p:spPr>
          <a:xfrm>
            <a:off x="356149" y="711776"/>
            <a:ext cx="9278694" cy="923330"/>
          </a:xfrm>
          <a:prstGeom prst="rect">
            <a:avLst/>
          </a:prstGeom>
          <a:noFill/>
        </p:spPr>
        <p:txBody>
          <a:bodyPr wrap="none" rtlCol="0">
            <a:spAutoFit/>
          </a:bodyPr>
          <a:lstStyle/>
          <a:p>
            <a:r>
              <a:rPr lang="ru-RU" dirty="0"/>
              <a:t>Существует две концепции оцени эффективности компании:</a:t>
            </a:r>
          </a:p>
          <a:p>
            <a:r>
              <a:rPr lang="ru-RU" dirty="0"/>
              <a:t>-  Управление нацеленное на повышение эффективности</a:t>
            </a:r>
          </a:p>
          <a:p>
            <a:r>
              <a:rPr lang="ru-RU" dirty="0"/>
              <a:t>-  Управление нацеленное на создание стоимости (оценка компании на финансовых рынках)</a:t>
            </a:r>
          </a:p>
        </p:txBody>
      </p:sp>
      <p:sp>
        <p:nvSpPr>
          <p:cNvPr id="11" name="TextBox 10">
            <a:extLst>
              <a:ext uri="{FF2B5EF4-FFF2-40B4-BE49-F238E27FC236}">
                <a16:creationId xmlns:a16="http://schemas.microsoft.com/office/drawing/2014/main" id="{29795FD0-45E7-48D8-B665-1E751331EC22}"/>
              </a:ext>
            </a:extLst>
          </p:cNvPr>
          <p:cNvSpPr txBox="1"/>
          <p:nvPr/>
        </p:nvSpPr>
        <p:spPr>
          <a:xfrm>
            <a:off x="356149" y="1746728"/>
            <a:ext cx="9519191" cy="369332"/>
          </a:xfrm>
          <a:prstGeom prst="rect">
            <a:avLst/>
          </a:prstGeom>
          <a:noFill/>
        </p:spPr>
        <p:txBody>
          <a:bodyPr wrap="square" rtlCol="0">
            <a:spAutoFit/>
          </a:bodyPr>
          <a:lstStyle/>
          <a:p>
            <a:r>
              <a:rPr lang="ru-RU" b="1" i="1" u="sng" spc="300" dirty="0">
                <a:latin typeface="+mj-lt"/>
                <a:cs typeface="Effra" panose="020B0603020203020204" pitchFamily="34" charset="0"/>
              </a:rPr>
              <a:t>Финансовые показатели эффективности управления компанией</a:t>
            </a:r>
          </a:p>
        </p:txBody>
      </p:sp>
      <p:pic>
        <p:nvPicPr>
          <p:cNvPr id="36" name="Рисунок 35">
            <a:extLst>
              <a:ext uri="{FF2B5EF4-FFF2-40B4-BE49-F238E27FC236}">
                <a16:creationId xmlns:a16="http://schemas.microsoft.com/office/drawing/2014/main" id="{24159808-AF33-4B5B-AAC4-E92FC78C96C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5400000">
            <a:off x="-796533" y="5092337"/>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7" name="Рисунок 36">
            <a:extLst>
              <a:ext uri="{FF2B5EF4-FFF2-40B4-BE49-F238E27FC236}">
                <a16:creationId xmlns:a16="http://schemas.microsoft.com/office/drawing/2014/main" id="{B8792065-2D17-4A71-B363-5661F5F57B4D}"/>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a:off x="9786481" y="5900325"/>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perspectiveRight"/>
            <a:lightRig rig="threePt" dir="t"/>
          </a:scene3d>
          <a:sp3d>
            <a:bevelT/>
          </a:sp3d>
        </p:spPr>
      </p:pic>
      <p:sp>
        <p:nvSpPr>
          <p:cNvPr id="2" name="Номер слайда 1">
            <a:extLst>
              <a:ext uri="{FF2B5EF4-FFF2-40B4-BE49-F238E27FC236}">
                <a16:creationId xmlns:a16="http://schemas.microsoft.com/office/drawing/2014/main" id="{AFD0FEFE-DB3D-46E8-A6CB-40D9F825B4A4}"/>
              </a:ext>
            </a:extLst>
          </p:cNvPr>
          <p:cNvSpPr>
            <a:spLocks noGrp="1"/>
          </p:cNvSpPr>
          <p:nvPr>
            <p:ph type="sldNum" sz="quarter" idx="12"/>
          </p:nvPr>
        </p:nvSpPr>
        <p:spPr/>
        <p:txBody>
          <a:bodyPr/>
          <a:lstStyle/>
          <a:p>
            <a:fld id="{D42DB29C-A9D2-4935-A2BD-226D317482E4}" type="slidenum">
              <a:rPr lang="ru-RU" smtClean="0"/>
              <a:t>25</a:t>
            </a:fld>
            <a:endParaRPr lang="ru-RU"/>
          </a:p>
        </p:txBody>
      </p:sp>
    </p:spTree>
    <p:extLst>
      <p:ext uri="{BB962C8B-B14F-4D97-AF65-F5344CB8AC3E}">
        <p14:creationId xmlns:p14="http://schemas.microsoft.com/office/powerpoint/2010/main" val="85934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686EAD33-C5DD-4FAE-B20B-2707A6A92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2F7C8AC-27FC-4265-A113-E7CDA1AAD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07" name="Group 106">
            <a:extLst>
              <a:ext uri="{FF2B5EF4-FFF2-40B4-BE49-F238E27FC236}">
                <a16:creationId xmlns:a16="http://schemas.microsoft.com/office/drawing/2014/main" id="{A574C829-AF08-4CA3-A132-7BA044897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40193"/>
            <a:ext cx="3860800" cy="2357750"/>
            <a:chOff x="6867015" y="-1"/>
            <a:chExt cx="5324985" cy="3251912"/>
          </a:xfrm>
          <a:solidFill>
            <a:schemeClr val="accent5">
              <a:alpha val="5000"/>
            </a:schemeClr>
          </a:solidFill>
        </p:grpSpPr>
        <p:sp>
          <p:nvSpPr>
            <p:cNvPr id="108" name="Freeform: Shape 107">
              <a:extLst>
                <a:ext uri="{FF2B5EF4-FFF2-40B4-BE49-F238E27FC236}">
                  <a16:creationId xmlns:a16="http://schemas.microsoft.com/office/drawing/2014/main" id="{86657EC0-FDE0-46ED-B690-5D6F39E7C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469DA12-6B55-4610-981D-8D39001A3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C17A0838-B219-4FA5-9F2E-41DFEF168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C40A62EB-A3D1-42CD-900F-B95A32AD4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1D3FC9CC-6461-481B-BB4C-19D576432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76747" y="4683666"/>
            <a:ext cx="2514948" cy="2174333"/>
            <a:chOff x="-305" y="-4155"/>
            <a:chExt cx="2514948" cy="2174333"/>
          </a:xfrm>
        </p:grpSpPr>
        <p:sp>
          <p:nvSpPr>
            <p:cNvPr id="114" name="Freeform: Shape 113">
              <a:extLst>
                <a:ext uri="{FF2B5EF4-FFF2-40B4-BE49-F238E27FC236}">
                  <a16:creationId xmlns:a16="http://schemas.microsoft.com/office/drawing/2014/main" id="{3DC5B0F2-69AA-43F6-913D-55EE92A3A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C7B71A70-289A-4951-A90D-BB2EBEAE5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06B120A3-330F-4099-9B8D-9196387AF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30" name="Freeform: Shape 116">
              <a:extLst>
                <a:ext uri="{FF2B5EF4-FFF2-40B4-BE49-F238E27FC236}">
                  <a16:creationId xmlns:a16="http://schemas.microsoft.com/office/drawing/2014/main" id="{780CC992-5DC7-4E9B-9A16-9FC4C1BE2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8A777DE1-12BF-435E-9FEA-CE640BB5E052}"/>
              </a:ext>
            </a:extLst>
          </p:cNvPr>
          <p:cNvSpPr txBox="1"/>
          <p:nvPr/>
        </p:nvSpPr>
        <p:spPr>
          <a:xfrm>
            <a:off x="149393" y="1186202"/>
            <a:ext cx="11566200" cy="923330"/>
          </a:xfrm>
          <a:prstGeom prst="rect">
            <a:avLst/>
          </a:prstGeom>
          <a:noFill/>
        </p:spPr>
        <p:txBody>
          <a:bodyPr wrap="square" rtlCol="0">
            <a:spAutoFit/>
          </a:bodyPr>
          <a:lstStyle/>
          <a:p>
            <a:r>
              <a:rPr lang="ru-RU" dirty="0"/>
              <a:t>Ведущими западными компаниями в области управленческого консалтинга используется на практике и интенсивно популяризируется с середины 1980-х гг. В основе VBM лежит управление на основе интегрированного финансового показателя – стоимости компании</a:t>
            </a:r>
          </a:p>
        </p:txBody>
      </p:sp>
      <p:sp>
        <p:nvSpPr>
          <p:cNvPr id="40" name="TextBox 39">
            <a:extLst>
              <a:ext uri="{FF2B5EF4-FFF2-40B4-BE49-F238E27FC236}">
                <a16:creationId xmlns:a16="http://schemas.microsoft.com/office/drawing/2014/main" id="{47FA39C9-618F-4CC5-AF37-D2715DF1BAA6}"/>
              </a:ext>
            </a:extLst>
          </p:cNvPr>
          <p:cNvSpPr txBox="1"/>
          <p:nvPr/>
        </p:nvSpPr>
        <p:spPr>
          <a:xfrm>
            <a:off x="179442" y="538141"/>
            <a:ext cx="11749322" cy="646331"/>
          </a:xfrm>
          <a:prstGeom prst="rect">
            <a:avLst/>
          </a:prstGeom>
          <a:noFill/>
        </p:spPr>
        <p:txBody>
          <a:bodyPr wrap="square" rtlCol="0">
            <a:spAutoFit/>
          </a:bodyPr>
          <a:lstStyle/>
          <a:p>
            <a:r>
              <a:rPr lang="ru-RU" b="1" i="1" u="sng" spc="300" dirty="0">
                <a:latin typeface="+mj-lt"/>
                <a:cs typeface="Effra" panose="020B0603020203020204" pitchFamily="34" charset="0"/>
              </a:rPr>
              <a:t>Концепция VBM (Value Based Management) – управление, нацеленное на создание стоимости</a:t>
            </a:r>
          </a:p>
        </p:txBody>
      </p:sp>
      <p:sp>
        <p:nvSpPr>
          <p:cNvPr id="42" name="TextBox 41">
            <a:extLst>
              <a:ext uri="{FF2B5EF4-FFF2-40B4-BE49-F238E27FC236}">
                <a16:creationId xmlns:a16="http://schemas.microsoft.com/office/drawing/2014/main" id="{4888DA93-8B6D-4577-9416-A27F403E33BD}"/>
              </a:ext>
            </a:extLst>
          </p:cNvPr>
          <p:cNvSpPr txBox="1"/>
          <p:nvPr/>
        </p:nvSpPr>
        <p:spPr>
          <a:xfrm>
            <a:off x="110844" y="2148153"/>
            <a:ext cx="8920596" cy="1477328"/>
          </a:xfrm>
          <a:prstGeom prst="rect">
            <a:avLst/>
          </a:prstGeom>
          <a:noFill/>
        </p:spPr>
        <p:txBody>
          <a:bodyPr wrap="square">
            <a:spAutoFit/>
          </a:bodyPr>
          <a:lstStyle/>
          <a:p>
            <a:r>
              <a:rPr lang="ru-RU" dirty="0"/>
              <a:t>Используется две группы методов:</a:t>
            </a:r>
          </a:p>
          <a:p>
            <a:pPr marL="285750" indent="-285750">
              <a:buFontTx/>
              <a:buChar char="-"/>
            </a:pPr>
            <a:r>
              <a:rPr lang="ru-RU" dirty="0"/>
              <a:t>показатели, имеющие финансовую направленность, такие как рыночная добавленная стоимость (MVA),экономическая добавленная стоимость (EVA).</a:t>
            </a:r>
          </a:p>
          <a:p>
            <a:pPr marL="285750" indent="-285750">
              <a:buFontTx/>
              <a:buChar char="-"/>
            </a:pPr>
            <a:r>
              <a:rPr lang="ru-RU" dirty="0"/>
              <a:t>методы, учитывающие нефинансовые показатели, например сбалансированная система показателей BSC (</a:t>
            </a:r>
            <a:r>
              <a:rPr lang="ru-RU" dirty="0" err="1"/>
              <a:t>Balanced</a:t>
            </a:r>
            <a:r>
              <a:rPr lang="ru-RU" dirty="0"/>
              <a:t> </a:t>
            </a:r>
            <a:r>
              <a:rPr lang="ru-RU" dirty="0" err="1"/>
              <a:t>Scorecard</a:t>
            </a:r>
            <a:r>
              <a:rPr lang="ru-RU" dirty="0"/>
              <a:t>).</a:t>
            </a:r>
          </a:p>
        </p:txBody>
      </p:sp>
      <p:sp>
        <p:nvSpPr>
          <p:cNvPr id="44" name="TextBox 43">
            <a:extLst>
              <a:ext uri="{FF2B5EF4-FFF2-40B4-BE49-F238E27FC236}">
                <a16:creationId xmlns:a16="http://schemas.microsoft.com/office/drawing/2014/main" id="{F1FF0A5A-372F-4AB7-8797-EE1D1BE9C6A0}"/>
              </a:ext>
            </a:extLst>
          </p:cNvPr>
          <p:cNvSpPr txBox="1"/>
          <p:nvPr/>
        </p:nvSpPr>
        <p:spPr>
          <a:xfrm>
            <a:off x="179442" y="3717974"/>
            <a:ext cx="10154181" cy="1661993"/>
          </a:xfrm>
          <a:prstGeom prst="rect">
            <a:avLst/>
          </a:prstGeom>
          <a:noFill/>
        </p:spPr>
        <p:txBody>
          <a:bodyPr wrap="square">
            <a:spAutoFit/>
          </a:bodyPr>
          <a:lstStyle/>
          <a:p>
            <a:r>
              <a:rPr lang="ru-RU" b="0" i="0" dirty="0">
                <a:solidFill>
                  <a:schemeClr val="bg2">
                    <a:lumMod val="10000"/>
                  </a:schemeClr>
                </a:solidFill>
                <a:effectLst/>
                <a:latin typeface="Verdana" panose="020B0604030504040204" pitchFamily="34" charset="0"/>
              </a:rPr>
              <a:t>                                           </a:t>
            </a:r>
            <a:r>
              <a:rPr lang="fr-FR" b="0" i="0" dirty="0">
                <a:solidFill>
                  <a:schemeClr val="bg2">
                    <a:lumMod val="10000"/>
                  </a:schemeClr>
                </a:solidFill>
                <a:effectLst/>
                <a:latin typeface="Verdana" panose="020B0604030504040204" pitchFamily="34" charset="0"/>
              </a:rPr>
              <a:t>EVA = (EBIT – T) – DCC = (EBIT – T) – CE * WACC</a:t>
            </a:r>
            <a:endParaRPr lang="ru-RU" dirty="0">
              <a:solidFill>
                <a:schemeClr val="bg2">
                  <a:lumMod val="10000"/>
                </a:schemeClr>
              </a:solidFill>
              <a:latin typeface="Verdana" panose="020B0604030504040204" pitchFamily="34" charset="0"/>
            </a:endParaRPr>
          </a:p>
          <a:p>
            <a:r>
              <a:rPr lang="en-US" sz="1400" dirty="0">
                <a:solidFill>
                  <a:schemeClr val="bg2">
                    <a:lumMod val="10000"/>
                  </a:schemeClr>
                </a:solidFill>
                <a:latin typeface="Verdana" panose="020B0604030504040204" pitchFamily="34" charset="0"/>
              </a:rPr>
              <a:t>EVA</a:t>
            </a:r>
            <a:r>
              <a:rPr lang="ru-RU" sz="1400" dirty="0">
                <a:solidFill>
                  <a:schemeClr val="bg2">
                    <a:lumMod val="10000"/>
                  </a:schemeClr>
                </a:solidFill>
                <a:latin typeface="Verdana" panose="020B0604030504040204" pitchFamily="34" charset="0"/>
              </a:rPr>
              <a:t> – добавленная экономическая стоимость</a:t>
            </a:r>
            <a:endParaRPr lang="en-US" sz="1400" dirty="0">
              <a:solidFill>
                <a:schemeClr val="bg2">
                  <a:lumMod val="10000"/>
                </a:schemeClr>
              </a:solidFill>
              <a:latin typeface="Verdana" panose="020B0604030504040204" pitchFamily="34" charset="0"/>
            </a:endParaRPr>
          </a:p>
          <a:p>
            <a:r>
              <a:rPr lang="en-US" sz="1400" dirty="0">
                <a:solidFill>
                  <a:schemeClr val="bg2">
                    <a:lumMod val="10000"/>
                  </a:schemeClr>
                </a:solidFill>
                <a:latin typeface="Verdana" panose="020B0604030504040204" pitchFamily="34" charset="0"/>
              </a:rPr>
              <a:t>EBIT</a:t>
            </a:r>
            <a:r>
              <a:rPr lang="ru-RU" sz="1400" dirty="0">
                <a:solidFill>
                  <a:schemeClr val="bg2">
                    <a:lumMod val="10000"/>
                  </a:schemeClr>
                </a:solidFill>
                <a:latin typeface="Verdana" panose="020B0604030504040204" pitchFamily="34" charset="0"/>
              </a:rPr>
              <a:t> – чистая опер. Прибыль за вычетом налогов</a:t>
            </a:r>
            <a:endParaRPr lang="en-US" sz="1400" dirty="0">
              <a:solidFill>
                <a:schemeClr val="bg2">
                  <a:lumMod val="10000"/>
                </a:schemeClr>
              </a:solidFill>
              <a:latin typeface="Verdana" panose="020B0604030504040204" pitchFamily="34" charset="0"/>
            </a:endParaRPr>
          </a:p>
          <a:p>
            <a:r>
              <a:rPr lang="en-US" sz="1400" dirty="0">
                <a:solidFill>
                  <a:schemeClr val="bg2">
                    <a:lumMod val="10000"/>
                  </a:schemeClr>
                </a:solidFill>
                <a:latin typeface="Verdana" panose="020B0604030504040204" pitchFamily="34" charset="0"/>
              </a:rPr>
              <a:t>T</a:t>
            </a:r>
            <a:r>
              <a:rPr lang="ru-RU" sz="1400" dirty="0">
                <a:solidFill>
                  <a:schemeClr val="bg2">
                    <a:lumMod val="10000"/>
                  </a:schemeClr>
                </a:solidFill>
                <a:latin typeface="Verdana" panose="020B0604030504040204" pitchFamily="34" charset="0"/>
              </a:rPr>
              <a:t> - налоги</a:t>
            </a:r>
            <a:endParaRPr lang="en-US" sz="1400" dirty="0">
              <a:solidFill>
                <a:schemeClr val="bg2">
                  <a:lumMod val="10000"/>
                </a:schemeClr>
              </a:solidFill>
              <a:latin typeface="Verdana" panose="020B0604030504040204" pitchFamily="34" charset="0"/>
            </a:endParaRPr>
          </a:p>
          <a:p>
            <a:r>
              <a:rPr lang="en-US" sz="1400" dirty="0">
                <a:solidFill>
                  <a:schemeClr val="bg2">
                    <a:lumMod val="10000"/>
                  </a:schemeClr>
                </a:solidFill>
                <a:latin typeface="Verdana" panose="020B0604030504040204" pitchFamily="34" charset="0"/>
              </a:rPr>
              <a:t>DCC</a:t>
            </a:r>
            <a:r>
              <a:rPr lang="ru-RU" sz="1400" dirty="0">
                <a:solidFill>
                  <a:schemeClr val="bg2">
                    <a:lumMod val="10000"/>
                  </a:schemeClr>
                </a:solidFill>
                <a:latin typeface="Verdana" panose="020B0604030504040204" pitchFamily="34" charset="0"/>
              </a:rPr>
              <a:t> – нормальные затраты на капитал</a:t>
            </a:r>
            <a:endParaRPr lang="en-US" sz="1400" dirty="0">
              <a:solidFill>
                <a:schemeClr val="bg2">
                  <a:lumMod val="10000"/>
                </a:schemeClr>
              </a:solidFill>
              <a:latin typeface="Verdana" panose="020B0604030504040204" pitchFamily="34" charset="0"/>
            </a:endParaRPr>
          </a:p>
          <a:p>
            <a:r>
              <a:rPr lang="en-US" sz="1400" dirty="0">
                <a:solidFill>
                  <a:schemeClr val="bg2">
                    <a:lumMod val="10000"/>
                  </a:schemeClr>
                </a:solidFill>
                <a:latin typeface="Verdana" panose="020B0604030504040204" pitchFamily="34" charset="0"/>
              </a:rPr>
              <a:t>CE (</a:t>
            </a:r>
            <a:r>
              <a:rPr lang="en-US" sz="1400" dirty="0" err="1">
                <a:solidFill>
                  <a:schemeClr val="bg2">
                    <a:lumMod val="10000"/>
                  </a:schemeClr>
                </a:solidFill>
                <a:latin typeface="Verdana" panose="020B0604030504040204" pitchFamily="34" charset="0"/>
              </a:rPr>
              <a:t>CapitalEmployed</a:t>
            </a:r>
            <a:r>
              <a:rPr lang="en-US" sz="1400" dirty="0">
                <a:solidFill>
                  <a:schemeClr val="bg2">
                    <a:lumMod val="10000"/>
                  </a:schemeClr>
                </a:solidFill>
                <a:latin typeface="Verdana" panose="020B0604030504040204" pitchFamily="34" charset="0"/>
              </a:rPr>
              <a:t>)</a:t>
            </a:r>
            <a:r>
              <a:rPr lang="ru-RU" sz="1400" dirty="0">
                <a:solidFill>
                  <a:schemeClr val="bg2">
                    <a:lumMod val="10000"/>
                  </a:schemeClr>
                </a:solidFill>
                <a:latin typeface="Verdana" panose="020B0604030504040204" pitchFamily="34" charset="0"/>
              </a:rPr>
              <a:t> – величина инвестированного капитала или ФК </a:t>
            </a:r>
            <a:r>
              <a:rPr lang="ru-RU" sz="1400" b="1" dirty="0">
                <a:solidFill>
                  <a:srgbClr val="FF0000"/>
                </a:solidFill>
                <a:latin typeface="Verdana" panose="020B0604030504040204" pitchFamily="34" charset="0"/>
              </a:rPr>
              <a:t>(</a:t>
            </a:r>
            <a:r>
              <a:rPr lang="ru-RU" sz="1400" b="1" dirty="0" err="1">
                <a:solidFill>
                  <a:srgbClr val="FF0000"/>
                </a:solidFill>
                <a:latin typeface="Verdana" panose="020B0604030504040204" pitchFamily="34" charset="0"/>
              </a:rPr>
              <a:t>СК+Долгосрочные</a:t>
            </a:r>
            <a:r>
              <a:rPr lang="ru-RU" sz="1400" b="1" dirty="0">
                <a:solidFill>
                  <a:srgbClr val="FF0000"/>
                </a:solidFill>
                <a:latin typeface="Verdana" panose="020B0604030504040204" pitchFamily="34" charset="0"/>
              </a:rPr>
              <a:t> займы)</a:t>
            </a:r>
            <a:endParaRPr lang="en-US" sz="1400" b="1" dirty="0">
              <a:solidFill>
                <a:srgbClr val="FF0000"/>
              </a:solidFill>
              <a:latin typeface="Verdana" panose="020B0604030504040204" pitchFamily="34" charset="0"/>
            </a:endParaRPr>
          </a:p>
          <a:p>
            <a:r>
              <a:rPr lang="en-US" sz="1400" b="1" dirty="0">
                <a:solidFill>
                  <a:srgbClr val="FF0000"/>
                </a:solidFill>
                <a:latin typeface="Verdana" panose="020B0604030504040204" pitchFamily="34" charset="0"/>
              </a:rPr>
              <a:t>WACC </a:t>
            </a:r>
            <a:r>
              <a:rPr lang="en-US" sz="1400" dirty="0">
                <a:solidFill>
                  <a:schemeClr val="bg2">
                    <a:lumMod val="10000"/>
                  </a:schemeClr>
                </a:solidFill>
                <a:latin typeface="Verdana" panose="020B0604030504040204" pitchFamily="34" charset="0"/>
              </a:rPr>
              <a:t>- </a:t>
            </a:r>
            <a:r>
              <a:rPr lang="ru-RU" sz="1400" dirty="0">
                <a:solidFill>
                  <a:schemeClr val="bg2">
                    <a:lumMod val="10000"/>
                  </a:schemeClr>
                </a:solidFill>
                <a:latin typeface="Verdana" panose="020B0604030504040204" pitchFamily="34" charset="0"/>
              </a:rPr>
              <a:t>средневзвешенная стоимость капитала</a:t>
            </a:r>
            <a:endParaRPr lang="ru-RU" dirty="0"/>
          </a:p>
        </p:txBody>
      </p:sp>
      <p:sp>
        <p:nvSpPr>
          <p:cNvPr id="7" name="TextBox 6">
            <a:extLst>
              <a:ext uri="{FF2B5EF4-FFF2-40B4-BE49-F238E27FC236}">
                <a16:creationId xmlns:a16="http://schemas.microsoft.com/office/drawing/2014/main" id="{6B379CA9-82BD-4747-8CB2-8C4983C1FD51}"/>
              </a:ext>
            </a:extLst>
          </p:cNvPr>
          <p:cNvSpPr txBox="1"/>
          <p:nvPr/>
        </p:nvSpPr>
        <p:spPr>
          <a:xfrm>
            <a:off x="9256867" y="4384004"/>
            <a:ext cx="2346925" cy="369332"/>
          </a:xfrm>
          <a:prstGeom prst="rect">
            <a:avLst/>
          </a:prstGeom>
          <a:noFill/>
        </p:spPr>
        <p:txBody>
          <a:bodyPr wrap="none" rtlCol="0">
            <a:spAutoFit/>
          </a:bodyPr>
          <a:lstStyle/>
          <a:p>
            <a:r>
              <a:rPr lang="ru-RU" dirty="0"/>
              <a:t>Фактическая прибыль</a:t>
            </a:r>
          </a:p>
        </p:txBody>
      </p:sp>
      <p:sp>
        <p:nvSpPr>
          <p:cNvPr id="8" name="TextBox 7">
            <a:extLst>
              <a:ext uri="{FF2B5EF4-FFF2-40B4-BE49-F238E27FC236}">
                <a16:creationId xmlns:a16="http://schemas.microsoft.com/office/drawing/2014/main" id="{507F3D36-704A-499A-8B3D-354E0A42E208}"/>
              </a:ext>
            </a:extLst>
          </p:cNvPr>
          <p:cNvSpPr txBox="1"/>
          <p:nvPr/>
        </p:nvSpPr>
        <p:spPr>
          <a:xfrm>
            <a:off x="9542654" y="2598188"/>
            <a:ext cx="1927900" cy="369332"/>
          </a:xfrm>
          <a:prstGeom prst="rect">
            <a:avLst/>
          </a:prstGeom>
          <a:noFill/>
        </p:spPr>
        <p:txBody>
          <a:bodyPr wrap="none" rtlCol="0">
            <a:spAutoFit/>
          </a:bodyPr>
          <a:lstStyle/>
          <a:p>
            <a:r>
              <a:rPr lang="ru-RU" dirty="0"/>
              <a:t>Целевая прибыль</a:t>
            </a:r>
          </a:p>
        </p:txBody>
      </p:sp>
      <p:cxnSp>
        <p:nvCxnSpPr>
          <p:cNvPr id="10" name="Прямая со стрелкой 9">
            <a:extLst>
              <a:ext uri="{FF2B5EF4-FFF2-40B4-BE49-F238E27FC236}">
                <a16:creationId xmlns:a16="http://schemas.microsoft.com/office/drawing/2014/main" id="{0CB548D2-7BB1-461E-925B-DBCF7B304749}"/>
              </a:ext>
            </a:extLst>
          </p:cNvPr>
          <p:cNvCxnSpPr/>
          <p:nvPr/>
        </p:nvCxnSpPr>
        <p:spPr>
          <a:xfrm flipH="1">
            <a:off x="9318308" y="2923906"/>
            <a:ext cx="631035" cy="480534"/>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Прямая со стрелкой 11">
            <a:extLst>
              <a:ext uri="{FF2B5EF4-FFF2-40B4-BE49-F238E27FC236}">
                <a16:creationId xmlns:a16="http://schemas.microsoft.com/office/drawing/2014/main" id="{48091793-3A9A-45CC-9316-9C41BE59A875}"/>
              </a:ext>
            </a:extLst>
          </p:cNvPr>
          <p:cNvCxnSpPr>
            <a:cxnSpLocks/>
          </p:cNvCxnSpPr>
          <p:nvPr/>
        </p:nvCxnSpPr>
        <p:spPr>
          <a:xfrm flipH="1" flipV="1">
            <a:off x="8002995" y="4181626"/>
            <a:ext cx="1266026" cy="437404"/>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1" name="Рисунок 50">
            <a:extLst>
              <a:ext uri="{FF2B5EF4-FFF2-40B4-BE49-F238E27FC236}">
                <a16:creationId xmlns:a16="http://schemas.microsoft.com/office/drawing/2014/main" id="{97AEC996-F1A4-4227-9C88-404996CA016D}"/>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rot="10800000">
            <a:off x="13106" y="5900327"/>
            <a:ext cx="6172200"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bg1"/>
          </a:solidFill>
          <a:effectLst>
            <a:reflection endPos="0" dist="50800" dir="5400000" sy="-100000" algn="bl" rotWithShape="0"/>
          </a:effectLst>
          <a:scene3d>
            <a:camera prst="orthographicFront"/>
            <a:lightRig rig="threePt" dir="t"/>
          </a:scene3d>
          <a:sp3d>
            <a:bevelT/>
          </a:sp3d>
        </p:spPr>
      </p:pic>
      <p:sp>
        <p:nvSpPr>
          <p:cNvPr id="24" name="TextBox 23">
            <a:extLst>
              <a:ext uri="{FF2B5EF4-FFF2-40B4-BE49-F238E27FC236}">
                <a16:creationId xmlns:a16="http://schemas.microsoft.com/office/drawing/2014/main" id="{0D7FD776-5540-480E-AE8B-B0638A58462E}"/>
              </a:ext>
            </a:extLst>
          </p:cNvPr>
          <p:cNvSpPr txBox="1"/>
          <p:nvPr/>
        </p:nvSpPr>
        <p:spPr>
          <a:xfrm>
            <a:off x="5260258" y="5300498"/>
            <a:ext cx="7255519" cy="369332"/>
          </a:xfrm>
          <a:prstGeom prst="rect">
            <a:avLst/>
          </a:prstGeom>
          <a:noFill/>
        </p:spPr>
        <p:txBody>
          <a:bodyPr wrap="square">
            <a:spAutoFit/>
          </a:bodyPr>
          <a:lstStyle/>
          <a:p>
            <a:r>
              <a:rPr lang="pt-BR" dirty="0"/>
              <a:t>WACC = Re ×( </a:t>
            </a:r>
            <a:r>
              <a:rPr lang="ru-RU" dirty="0"/>
              <a:t>СК</a:t>
            </a:r>
            <a:r>
              <a:rPr lang="pt-BR" dirty="0"/>
              <a:t>/</a:t>
            </a:r>
            <a:r>
              <a:rPr lang="ru-RU" dirty="0"/>
              <a:t>ФК)</a:t>
            </a:r>
            <a:r>
              <a:rPr lang="pt-BR" dirty="0"/>
              <a:t> + Rd × (</a:t>
            </a:r>
            <a:r>
              <a:rPr lang="ru-RU" dirty="0"/>
              <a:t>Займы</a:t>
            </a:r>
            <a:r>
              <a:rPr lang="pt-BR" dirty="0"/>
              <a:t>/</a:t>
            </a:r>
            <a:r>
              <a:rPr lang="ru-RU" dirty="0"/>
              <a:t>ФК</a:t>
            </a:r>
            <a:r>
              <a:rPr lang="pt-BR" dirty="0"/>
              <a:t>) ×(1- tx) </a:t>
            </a:r>
            <a:endParaRPr lang="ru-RU" dirty="0"/>
          </a:p>
        </p:txBody>
      </p:sp>
      <p:sp>
        <p:nvSpPr>
          <p:cNvPr id="9" name="Арка 8">
            <a:extLst>
              <a:ext uri="{FF2B5EF4-FFF2-40B4-BE49-F238E27FC236}">
                <a16:creationId xmlns:a16="http://schemas.microsoft.com/office/drawing/2014/main" id="{C439A622-7FCA-43F1-A1EF-F0DB5C35FE4F}"/>
              </a:ext>
            </a:extLst>
          </p:cNvPr>
          <p:cNvSpPr/>
          <p:nvPr/>
        </p:nvSpPr>
        <p:spPr>
          <a:xfrm>
            <a:off x="8497816" y="3367703"/>
            <a:ext cx="1067248" cy="838260"/>
          </a:xfrm>
          <a:prstGeom prst="blockArc">
            <a:avLst>
              <a:gd name="adj1" fmla="val 10800000"/>
              <a:gd name="adj2" fmla="val 21257078"/>
              <a:gd name="adj3" fmla="val 4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Арка 29">
            <a:extLst>
              <a:ext uri="{FF2B5EF4-FFF2-40B4-BE49-F238E27FC236}">
                <a16:creationId xmlns:a16="http://schemas.microsoft.com/office/drawing/2014/main" id="{D753496E-E662-4F86-B7FB-42C72B51350A}"/>
              </a:ext>
            </a:extLst>
          </p:cNvPr>
          <p:cNvSpPr/>
          <p:nvPr/>
        </p:nvSpPr>
        <p:spPr>
          <a:xfrm rot="10800000">
            <a:off x="6935747" y="3669010"/>
            <a:ext cx="1067248" cy="706925"/>
          </a:xfrm>
          <a:prstGeom prst="blockArc">
            <a:avLst>
              <a:gd name="adj1" fmla="val 10800000"/>
              <a:gd name="adj2" fmla="val 21257078"/>
              <a:gd name="adj3" fmla="val 4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TextBox 12">
            <a:extLst>
              <a:ext uri="{FF2B5EF4-FFF2-40B4-BE49-F238E27FC236}">
                <a16:creationId xmlns:a16="http://schemas.microsoft.com/office/drawing/2014/main" id="{34A98102-FBA7-4BB6-8374-BEC08AE3AD4C}"/>
              </a:ext>
            </a:extLst>
          </p:cNvPr>
          <p:cNvSpPr txBox="1"/>
          <p:nvPr/>
        </p:nvSpPr>
        <p:spPr>
          <a:xfrm>
            <a:off x="6654744" y="5730238"/>
            <a:ext cx="3775585" cy="923330"/>
          </a:xfrm>
          <a:prstGeom prst="rect">
            <a:avLst/>
          </a:prstGeom>
          <a:noFill/>
        </p:spPr>
        <p:txBody>
          <a:bodyPr wrap="none" rtlCol="0">
            <a:spAutoFit/>
          </a:bodyPr>
          <a:lstStyle/>
          <a:p>
            <a:r>
              <a:rPr lang="en-US" dirty="0"/>
              <a:t>Re</a:t>
            </a:r>
            <a:r>
              <a:rPr lang="ru-RU" dirty="0"/>
              <a:t> – </a:t>
            </a:r>
            <a:r>
              <a:rPr lang="ru-RU" b="1" dirty="0">
                <a:solidFill>
                  <a:srgbClr val="FF0000"/>
                </a:solidFill>
              </a:rPr>
              <a:t>стоимость привлечения СК</a:t>
            </a:r>
          </a:p>
          <a:p>
            <a:r>
              <a:rPr lang="en-US" dirty="0"/>
              <a:t>Rd</a:t>
            </a:r>
            <a:r>
              <a:rPr lang="ru-RU" dirty="0"/>
              <a:t> – стоимость привлечения займов</a:t>
            </a:r>
          </a:p>
          <a:p>
            <a:r>
              <a:rPr lang="en-US" dirty="0" err="1"/>
              <a:t>tx</a:t>
            </a:r>
            <a:r>
              <a:rPr lang="ru-RU" dirty="0"/>
              <a:t> – ставка налога на прибыль</a:t>
            </a:r>
          </a:p>
        </p:txBody>
      </p:sp>
      <p:sp>
        <p:nvSpPr>
          <p:cNvPr id="15" name="Номер слайда 14">
            <a:extLst>
              <a:ext uri="{FF2B5EF4-FFF2-40B4-BE49-F238E27FC236}">
                <a16:creationId xmlns:a16="http://schemas.microsoft.com/office/drawing/2014/main" id="{AA60F3CA-620C-47E1-9743-CB3D2DA1BB17}"/>
              </a:ext>
            </a:extLst>
          </p:cNvPr>
          <p:cNvSpPr>
            <a:spLocks noGrp="1"/>
          </p:cNvSpPr>
          <p:nvPr>
            <p:ph type="sldNum" sz="quarter" idx="12"/>
          </p:nvPr>
        </p:nvSpPr>
        <p:spPr/>
        <p:txBody>
          <a:bodyPr/>
          <a:lstStyle/>
          <a:p>
            <a:fld id="{D42DB29C-A9D2-4935-A2BD-226D317482E4}" type="slidenum">
              <a:rPr lang="ru-RU" smtClean="0"/>
              <a:t>26</a:t>
            </a:fld>
            <a:endParaRPr lang="ru-RU"/>
          </a:p>
        </p:txBody>
      </p:sp>
    </p:spTree>
    <p:extLst>
      <p:ext uri="{BB962C8B-B14F-4D97-AF65-F5344CB8AC3E}">
        <p14:creationId xmlns:p14="http://schemas.microsoft.com/office/powerpoint/2010/main" val="351267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57" name="Group 56">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58" name="Freeform: Shape 57">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Shape 58">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7" name="TextBox 26">
            <a:extLst>
              <a:ext uri="{FF2B5EF4-FFF2-40B4-BE49-F238E27FC236}">
                <a16:creationId xmlns:a16="http://schemas.microsoft.com/office/drawing/2014/main" id="{ED39E7ED-6353-44AF-AF66-E3F496CDDBC8}"/>
              </a:ext>
            </a:extLst>
          </p:cNvPr>
          <p:cNvSpPr txBox="1"/>
          <p:nvPr/>
        </p:nvSpPr>
        <p:spPr>
          <a:xfrm flipH="1">
            <a:off x="216307" y="249248"/>
            <a:ext cx="11798711" cy="523220"/>
          </a:xfrm>
          <a:prstGeom prst="rect">
            <a:avLst/>
          </a:prstGeom>
          <a:noFill/>
        </p:spPr>
        <p:txBody>
          <a:bodyPr wrap="square" rtlCol="0">
            <a:spAutoFit/>
          </a:bodyPr>
          <a:lstStyle/>
          <a:p>
            <a:r>
              <a:rPr lang="ru-RU" sz="2800" b="1" spc="300" dirty="0">
                <a:solidFill>
                  <a:schemeClr val="tx1">
                    <a:lumMod val="65000"/>
                    <a:lumOff val="35000"/>
                  </a:schemeClr>
                </a:solidFill>
                <a:latin typeface="Effra" panose="020B0603020203020204" pitchFamily="34" charset="0"/>
                <a:cs typeface="Effra" panose="020B0603020203020204" pitchFamily="34" charset="0"/>
              </a:rPr>
              <a:t>МАРЖИНАЛЬНЫЙ АНАЛИЗ </a:t>
            </a:r>
            <a:r>
              <a:rPr lang="ru-RU" sz="2400" b="1" spc="300" dirty="0">
                <a:solidFill>
                  <a:schemeClr val="tx1">
                    <a:lumMod val="65000"/>
                    <a:lumOff val="35000"/>
                  </a:schemeClr>
                </a:solidFill>
                <a:latin typeface="Effra" panose="020B0603020203020204" pitchFamily="34" charset="0"/>
                <a:cs typeface="Effra" panose="020B0603020203020204" pitchFamily="34" charset="0"/>
              </a:rPr>
              <a:t>- </a:t>
            </a:r>
            <a:endParaRPr lang="ru-RU" sz="2400" spc="300" dirty="0">
              <a:solidFill>
                <a:schemeClr val="tx1">
                  <a:lumMod val="65000"/>
                  <a:lumOff val="35000"/>
                </a:schemeClr>
              </a:solidFill>
              <a:latin typeface="Effra" panose="020B0603020203020204" pitchFamily="34" charset="0"/>
              <a:cs typeface="Effra" panose="020B0603020203020204" pitchFamily="34" charset="0"/>
            </a:endParaRPr>
          </a:p>
        </p:txBody>
      </p:sp>
      <p:sp>
        <p:nvSpPr>
          <p:cNvPr id="14" name="TextBox 13">
            <a:extLst>
              <a:ext uri="{FF2B5EF4-FFF2-40B4-BE49-F238E27FC236}">
                <a16:creationId xmlns:a16="http://schemas.microsoft.com/office/drawing/2014/main" id="{65B60C6E-6113-47B6-AAF4-6F6FFF5B6AB7}"/>
              </a:ext>
            </a:extLst>
          </p:cNvPr>
          <p:cNvSpPr txBox="1"/>
          <p:nvPr/>
        </p:nvSpPr>
        <p:spPr>
          <a:xfrm>
            <a:off x="364550" y="710913"/>
            <a:ext cx="11542315" cy="6186309"/>
          </a:xfrm>
          <a:prstGeom prst="rect">
            <a:avLst/>
          </a:prstGeom>
          <a:noFill/>
        </p:spPr>
        <p:txBody>
          <a:bodyPr wrap="square">
            <a:spAutoFit/>
          </a:bodyPr>
          <a:lstStyle/>
          <a:p>
            <a:pPr algn="l"/>
            <a:r>
              <a:rPr lang="ru-RU" b="0" i="0" dirty="0">
                <a:solidFill>
                  <a:schemeClr val="tx2">
                    <a:lumMod val="75000"/>
                  </a:schemeClr>
                </a:solidFill>
                <a:effectLst/>
                <a:latin typeface="Arial" panose="020B0604020202020204" pitchFamily="34" charset="0"/>
              </a:rPr>
              <a:t>разработан в 1930 г. американским инженером Уолтером </a:t>
            </a:r>
            <a:r>
              <a:rPr lang="ru-RU" b="0" i="0" dirty="0" err="1">
                <a:solidFill>
                  <a:schemeClr val="tx2">
                    <a:lumMod val="75000"/>
                  </a:schemeClr>
                </a:solidFill>
                <a:effectLst/>
                <a:latin typeface="Arial" panose="020B0604020202020204" pitchFamily="34" charset="0"/>
              </a:rPr>
              <a:t>Раутенштрахом</a:t>
            </a:r>
            <a:r>
              <a:rPr lang="ru-RU" b="0" i="0" dirty="0">
                <a:solidFill>
                  <a:schemeClr val="tx2">
                    <a:lumMod val="75000"/>
                  </a:schemeClr>
                </a:solidFill>
                <a:effectLst/>
                <a:latin typeface="Arial" panose="020B0604020202020204" pitchFamily="34" charset="0"/>
              </a:rPr>
              <a:t> как метод планирования, известный под названием </a:t>
            </a:r>
            <a:r>
              <a:rPr lang="ru-RU" b="0" i="1" dirty="0">
                <a:solidFill>
                  <a:schemeClr val="tx2">
                    <a:lumMod val="75000"/>
                  </a:schemeClr>
                </a:solidFill>
                <a:effectLst/>
                <a:latin typeface="Arial" panose="020B0604020202020204" pitchFamily="34" charset="0"/>
              </a:rPr>
              <a:t>графика критического объема производства</a:t>
            </a:r>
            <a:r>
              <a:rPr lang="ru-RU" b="0" i="0" dirty="0">
                <a:solidFill>
                  <a:schemeClr val="tx2">
                    <a:lumMod val="75000"/>
                  </a:schemeClr>
                </a:solidFill>
                <a:effectLst/>
                <a:latin typeface="Arial" panose="020B0604020202020204" pitchFamily="34" charset="0"/>
              </a:rPr>
              <a:t>.  </a:t>
            </a:r>
          </a:p>
          <a:p>
            <a:pPr algn="l"/>
            <a:r>
              <a:rPr lang="ru-RU" b="0" i="0" dirty="0">
                <a:solidFill>
                  <a:schemeClr val="tx2">
                    <a:lumMod val="75000"/>
                  </a:schemeClr>
                </a:solidFill>
                <a:effectLst/>
                <a:latin typeface="Arial" panose="020B0604020202020204" pitchFamily="34" charset="0"/>
              </a:rPr>
              <a:t>В основу методики положено деление производственных и сбытовых затрат в зависимости от изменения объема производства на переменные и постоянные и использование категории маржинального дохода.</a:t>
            </a:r>
          </a:p>
          <a:p>
            <a:pPr algn="l"/>
            <a:endParaRPr lang="ru-RU" b="0" i="0" dirty="0">
              <a:solidFill>
                <a:schemeClr val="tx2">
                  <a:lumMod val="75000"/>
                </a:schemeClr>
              </a:solidFill>
              <a:effectLst/>
              <a:latin typeface="Arial" panose="020B0604020202020204" pitchFamily="34" charset="0"/>
            </a:endParaRPr>
          </a:p>
          <a:p>
            <a:pPr algn="l"/>
            <a:r>
              <a:rPr lang="ru-RU" dirty="0">
                <a:solidFill>
                  <a:schemeClr val="tx2">
                    <a:lumMod val="75000"/>
                  </a:schemeClr>
                </a:solidFill>
                <a:latin typeface="Arial" panose="020B0604020202020204" pitchFamily="34" charset="0"/>
              </a:rPr>
              <a:t>Напрямую связан с появлением и развитием системы учета затрат директ-костинг.</a:t>
            </a:r>
          </a:p>
          <a:p>
            <a:pPr algn="l"/>
            <a:endParaRPr lang="ru-RU" dirty="0">
              <a:solidFill>
                <a:schemeClr val="tx2">
                  <a:lumMod val="75000"/>
                </a:schemeClr>
              </a:solidFill>
              <a:latin typeface="Arial" panose="020B0604020202020204" pitchFamily="34" charset="0"/>
            </a:endParaRPr>
          </a:p>
          <a:p>
            <a:pPr algn="l"/>
            <a:r>
              <a:rPr lang="ru-RU" b="0" i="0" dirty="0">
                <a:solidFill>
                  <a:schemeClr val="tx2">
                    <a:lumMod val="75000"/>
                  </a:schemeClr>
                </a:solidFill>
                <a:effectLst/>
                <a:latin typeface="Arial" panose="020B0604020202020204" pitchFamily="34" charset="0"/>
              </a:rPr>
              <a:t>Директ-костинг – метод учета затрат, когда на себестоимость относятся только прямые издержки, а накладные относятся на результат периода в це</a:t>
            </a:r>
            <a:r>
              <a:rPr lang="ru-RU" dirty="0">
                <a:solidFill>
                  <a:schemeClr val="tx2">
                    <a:lumMod val="75000"/>
                  </a:schemeClr>
                </a:solidFill>
                <a:latin typeface="Arial" panose="020B0604020202020204" pitchFamily="34" charset="0"/>
              </a:rPr>
              <a:t>лом. </a:t>
            </a:r>
          </a:p>
          <a:p>
            <a:pPr algn="l"/>
            <a:endParaRPr lang="ru-RU" b="0" i="1" dirty="0">
              <a:solidFill>
                <a:schemeClr val="tx2">
                  <a:lumMod val="75000"/>
                </a:schemeClr>
              </a:solidFill>
              <a:effectLst/>
              <a:latin typeface="Arial" panose="020B0604020202020204" pitchFamily="34" charset="0"/>
            </a:endParaRPr>
          </a:p>
          <a:p>
            <a:pPr algn="l"/>
            <a:r>
              <a:rPr lang="ru-RU" b="0" i="1" dirty="0">
                <a:solidFill>
                  <a:schemeClr val="tx2">
                    <a:lumMod val="75000"/>
                  </a:schemeClr>
                </a:solidFill>
                <a:effectLst/>
                <a:latin typeface="Arial" panose="020B0604020202020204" pitchFamily="34" charset="0"/>
              </a:rPr>
              <a:t>Маржинальный доход предприятия — это выручка минус переменные издержки.</a:t>
            </a:r>
          </a:p>
          <a:p>
            <a:pPr algn="l"/>
            <a:endParaRPr lang="ru-RU" i="1" dirty="0">
              <a:solidFill>
                <a:schemeClr val="tx2">
                  <a:lumMod val="75000"/>
                </a:schemeClr>
              </a:solidFill>
              <a:latin typeface="Arial" panose="020B0604020202020204" pitchFamily="34" charset="0"/>
            </a:endParaRPr>
          </a:p>
          <a:p>
            <a:pPr algn="l"/>
            <a:r>
              <a:rPr lang="ru-RU" b="0" i="1" dirty="0">
                <a:solidFill>
                  <a:schemeClr val="tx2">
                    <a:lumMod val="75000"/>
                  </a:schemeClr>
                </a:solidFill>
                <a:effectLst/>
                <a:latin typeface="Arial" panose="020B0604020202020204" pitchFamily="34" charset="0"/>
              </a:rPr>
              <a:t>Директ-костинг пришел на смену методу полного поглощения затрат.</a:t>
            </a:r>
          </a:p>
          <a:p>
            <a:pPr algn="l"/>
            <a:r>
              <a:rPr lang="ru-RU" b="0" i="1" dirty="0">
                <a:solidFill>
                  <a:schemeClr val="tx2">
                    <a:lumMod val="75000"/>
                  </a:schemeClr>
                </a:solidFill>
                <a:effectLst/>
                <a:latin typeface="Arial" panose="020B0604020202020204" pitchFamily="34" charset="0"/>
              </a:rPr>
              <a:t>Метод полного поглощения – отнесение на себестоимость продукта всех издержек включая накладные </a:t>
            </a:r>
          </a:p>
          <a:p>
            <a:pPr algn="l"/>
            <a:endParaRPr lang="ru-RU" b="1" i="1" u="sng" dirty="0">
              <a:solidFill>
                <a:srgbClr val="FF0000"/>
              </a:solidFill>
              <a:latin typeface="Arial" panose="020B0604020202020204" pitchFamily="34" charset="0"/>
            </a:endParaRPr>
          </a:p>
          <a:p>
            <a:pPr algn="l"/>
            <a:r>
              <a:rPr lang="ru-RU" b="1" i="1" u="sng" dirty="0">
                <a:solidFill>
                  <a:srgbClr val="FF0000"/>
                </a:solidFill>
                <a:effectLst/>
                <a:latin typeface="Arial" panose="020B0604020202020204" pitchFamily="34" charset="0"/>
              </a:rPr>
              <a:t>Важно:  </a:t>
            </a:r>
          </a:p>
          <a:p>
            <a:pPr algn="l"/>
            <a:r>
              <a:rPr lang="ru-RU" b="1" i="1" dirty="0">
                <a:solidFill>
                  <a:srgbClr val="0070C0"/>
                </a:solidFill>
                <a:latin typeface="Arial" panose="020B0604020202020204" pitchFamily="34" charset="0"/>
              </a:rPr>
              <a:t>1. </a:t>
            </a:r>
            <a:r>
              <a:rPr lang="ru-RU" b="1" i="1" dirty="0">
                <a:solidFill>
                  <a:srgbClr val="0070C0"/>
                </a:solidFill>
                <a:effectLst/>
                <a:latin typeface="Arial" panose="020B0604020202020204" pitchFamily="34" charset="0"/>
              </a:rPr>
              <a:t>Объектом анализа может быть единица продукции, продукт в целом, центр прибыли</a:t>
            </a:r>
          </a:p>
          <a:p>
            <a:pPr algn="l"/>
            <a:r>
              <a:rPr lang="ru-RU" b="1" i="1" dirty="0">
                <a:solidFill>
                  <a:srgbClr val="0070C0"/>
                </a:solidFill>
                <a:latin typeface="Arial" panose="020B0604020202020204" pitchFamily="34" charset="0"/>
              </a:rPr>
              <a:t>2. Для оценки прибыльности объекта анализа необходимо выделить его прямые расходы</a:t>
            </a:r>
          </a:p>
          <a:p>
            <a:pPr algn="l"/>
            <a:r>
              <a:rPr lang="ru-RU" b="1" i="1" dirty="0">
                <a:solidFill>
                  <a:srgbClr val="0070C0"/>
                </a:solidFill>
                <a:effectLst/>
                <a:latin typeface="Arial" panose="020B0604020202020204" pitchFamily="34" charset="0"/>
              </a:rPr>
              <a:t>3. </a:t>
            </a:r>
            <a:r>
              <a:rPr lang="ru-RU" b="1" i="1" dirty="0">
                <a:solidFill>
                  <a:srgbClr val="0070C0"/>
                </a:solidFill>
                <a:latin typeface="Arial" panose="020B0604020202020204" pitchFamily="34" charset="0"/>
              </a:rPr>
              <a:t>В случае, если объект анализа – единица продукции (услуги), то прямые расходы могут быть только переменные</a:t>
            </a:r>
            <a:endParaRPr lang="ru-RU" b="1" i="1" dirty="0">
              <a:solidFill>
                <a:srgbClr val="0070C0"/>
              </a:solidFill>
              <a:effectLst/>
              <a:latin typeface="Arial" panose="020B0604020202020204" pitchFamily="34" charset="0"/>
            </a:endParaRPr>
          </a:p>
          <a:p>
            <a:endParaRPr lang="ru-RU" dirty="0"/>
          </a:p>
        </p:txBody>
      </p:sp>
      <p:pic>
        <p:nvPicPr>
          <p:cNvPr id="19" name="Рисунок 18">
            <a:extLst>
              <a:ext uri="{FF2B5EF4-FFF2-40B4-BE49-F238E27FC236}">
                <a16:creationId xmlns:a16="http://schemas.microsoft.com/office/drawing/2014/main" id="{87739FDD-3AC3-471F-855E-FA0ECFB9EC1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19242822">
            <a:off x="10819804" y="3085570"/>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6" name="Номер слайда 5">
            <a:extLst>
              <a:ext uri="{FF2B5EF4-FFF2-40B4-BE49-F238E27FC236}">
                <a16:creationId xmlns:a16="http://schemas.microsoft.com/office/drawing/2014/main" id="{873CA91B-CAC4-4F00-AE18-3F0C375303C2}"/>
              </a:ext>
            </a:extLst>
          </p:cNvPr>
          <p:cNvSpPr>
            <a:spLocks noGrp="1"/>
          </p:cNvSpPr>
          <p:nvPr>
            <p:ph type="sldNum" sz="quarter" idx="12"/>
          </p:nvPr>
        </p:nvSpPr>
        <p:spPr/>
        <p:txBody>
          <a:bodyPr/>
          <a:lstStyle/>
          <a:p>
            <a:fld id="{D42DB29C-A9D2-4935-A2BD-226D317482E4}" type="slidenum">
              <a:rPr lang="ru-RU" smtClean="0"/>
              <a:t>27</a:t>
            </a:fld>
            <a:endParaRPr lang="ru-RU"/>
          </a:p>
        </p:txBody>
      </p:sp>
    </p:spTree>
    <p:extLst>
      <p:ext uri="{BB962C8B-B14F-4D97-AF65-F5344CB8AC3E}">
        <p14:creationId xmlns:p14="http://schemas.microsoft.com/office/powerpoint/2010/main" val="1266665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 name="Rectangle 275">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80" name="Group 279">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281" name="Freeform: Shape 280">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4" name="Freeform: Shape 283">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6" name="Group 285">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87" name="Freeform: Shape 286">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Рисунок 7">
            <a:extLst>
              <a:ext uri="{FF2B5EF4-FFF2-40B4-BE49-F238E27FC236}">
                <a16:creationId xmlns:a16="http://schemas.microsoft.com/office/drawing/2014/main" id="{360C918C-D66A-4942-A345-08C60B1EF92C}"/>
              </a:ext>
            </a:extLst>
          </p:cNvPr>
          <p:cNvPicPr>
            <a:picLocks noChangeAspect="1"/>
          </p:cNvPicPr>
          <p:nvPr/>
        </p:nvPicPr>
        <p:blipFill>
          <a:blip r:embed="rId3"/>
          <a:stretch>
            <a:fillRect/>
          </a:stretch>
        </p:blipFill>
        <p:spPr>
          <a:xfrm>
            <a:off x="0" y="2380815"/>
            <a:ext cx="7734300" cy="4362450"/>
          </a:xfrm>
          <a:prstGeom prst="rect">
            <a:avLst/>
          </a:prstGeom>
        </p:spPr>
      </p:pic>
      <p:sp>
        <p:nvSpPr>
          <p:cNvPr id="21" name="TextBox 20">
            <a:extLst>
              <a:ext uri="{FF2B5EF4-FFF2-40B4-BE49-F238E27FC236}">
                <a16:creationId xmlns:a16="http://schemas.microsoft.com/office/drawing/2014/main" id="{6C12503E-26AA-4A9E-A18D-D6950595448C}"/>
              </a:ext>
            </a:extLst>
          </p:cNvPr>
          <p:cNvSpPr txBox="1"/>
          <p:nvPr/>
        </p:nvSpPr>
        <p:spPr>
          <a:xfrm>
            <a:off x="673994" y="266838"/>
            <a:ext cx="9519191" cy="523220"/>
          </a:xfrm>
          <a:prstGeom prst="rect">
            <a:avLst/>
          </a:prstGeom>
          <a:noFill/>
        </p:spPr>
        <p:txBody>
          <a:bodyPr wrap="square" rtlCol="0">
            <a:spAutoFit/>
          </a:bodyPr>
          <a:lstStyle/>
          <a:p>
            <a:r>
              <a:rPr lang="ru-RU" sz="2800" b="1" dirty="0">
                <a:solidFill>
                  <a:schemeClr val="tx1">
                    <a:lumMod val="65000"/>
                    <a:lumOff val="35000"/>
                  </a:schemeClr>
                </a:solidFill>
                <a:latin typeface="Effra" panose="020B0603020203020204" pitchFamily="34" charset="0"/>
                <a:cs typeface="Effra" panose="020B0603020203020204" pitchFamily="34" charset="0"/>
              </a:rPr>
              <a:t>ГРАФИК ТОЧКИ БЕЗУБЫТОЧНОСТИ</a:t>
            </a:r>
          </a:p>
        </p:txBody>
      </p:sp>
      <p:sp>
        <p:nvSpPr>
          <p:cNvPr id="22" name="TextBox 21">
            <a:extLst>
              <a:ext uri="{FF2B5EF4-FFF2-40B4-BE49-F238E27FC236}">
                <a16:creationId xmlns:a16="http://schemas.microsoft.com/office/drawing/2014/main" id="{6F5A4F1A-530E-4AD7-AE2C-E49A9995D0FD}"/>
              </a:ext>
            </a:extLst>
          </p:cNvPr>
          <p:cNvSpPr txBox="1"/>
          <p:nvPr/>
        </p:nvSpPr>
        <p:spPr>
          <a:xfrm>
            <a:off x="7670753" y="289203"/>
            <a:ext cx="4499760" cy="4801314"/>
          </a:xfrm>
          <a:prstGeom prst="rect">
            <a:avLst/>
          </a:prstGeom>
          <a:noFill/>
        </p:spPr>
        <p:txBody>
          <a:bodyPr wrap="square">
            <a:spAutoFit/>
          </a:bodyPr>
          <a:lstStyle/>
          <a:p>
            <a:pPr algn="l"/>
            <a:r>
              <a:rPr lang="ru-RU" b="1" dirty="0">
                <a:solidFill>
                  <a:srgbClr val="0070C0"/>
                </a:solidFill>
                <a:latin typeface="Arial" panose="020B0604020202020204" pitchFamily="34" charset="0"/>
              </a:rPr>
              <a:t>Маржинальный анализ дает рассчитать</a:t>
            </a:r>
            <a:r>
              <a:rPr lang="ru-RU" b="1" i="0" dirty="0">
                <a:solidFill>
                  <a:srgbClr val="0070C0"/>
                </a:solidFill>
                <a:effectLst/>
                <a:latin typeface="Arial" panose="020B0604020202020204" pitchFamily="34" charset="0"/>
              </a:rPr>
              <a:t>:</a:t>
            </a:r>
            <a:endParaRPr lang="en-US" b="1" i="0" dirty="0">
              <a:solidFill>
                <a:srgbClr val="0070C0"/>
              </a:solidFill>
              <a:effectLst/>
              <a:latin typeface="Arial" panose="020B0604020202020204" pitchFamily="34" charset="0"/>
            </a:endParaRPr>
          </a:p>
          <a:p>
            <a:pPr algn="l"/>
            <a:endParaRPr lang="ru-RU" b="0" i="0" dirty="0">
              <a:solidFill>
                <a:srgbClr val="3E4447"/>
              </a:solidFill>
              <a:effectLst/>
              <a:latin typeface="Arial" panose="020B0604020202020204" pitchFamily="34" charset="0"/>
            </a:endParaRPr>
          </a:p>
          <a:p>
            <a:pPr algn="l">
              <a:buFont typeface="Arial" panose="020B0604020202020204" pitchFamily="34" charset="0"/>
              <a:buChar char="•"/>
            </a:pPr>
            <a:r>
              <a:rPr lang="ru-RU" dirty="0">
                <a:solidFill>
                  <a:srgbClr val="3E4447"/>
                </a:solidFill>
                <a:latin typeface="Arial" panose="020B0604020202020204" pitchFamily="34" charset="0"/>
              </a:rPr>
              <a:t>о</a:t>
            </a:r>
            <a:r>
              <a:rPr lang="ru-RU" b="0" i="0" dirty="0">
                <a:solidFill>
                  <a:srgbClr val="3E4447"/>
                </a:solidFill>
                <a:effectLst/>
                <a:latin typeface="Arial" panose="020B0604020202020204" pitchFamily="34" charset="0"/>
              </a:rPr>
              <a:t>бъем продаж в точке безубыточности при заданных соотношениях цены, постоянных и переменных затрат;</a:t>
            </a:r>
            <a:endParaRPr lang="en-US" b="0" i="0" dirty="0">
              <a:solidFill>
                <a:srgbClr val="3E4447"/>
              </a:solidFill>
              <a:effectLst/>
              <a:latin typeface="Arial" panose="020B0604020202020204" pitchFamily="34" charset="0"/>
            </a:endParaRPr>
          </a:p>
          <a:p>
            <a:pPr algn="l">
              <a:buFont typeface="Arial" panose="020B0604020202020204" pitchFamily="34" charset="0"/>
              <a:buChar char="•"/>
            </a:pPr>
            <a:r>
              <a:rPr lang="ru-RU" b="0" i="0" dirty="0">
                <a:solidFill>
                  <a:srgbClr val="3E4447"/>
                </a:solidFill>
                <a:effectLst/>
                <a:latin typeface="Arial" panose="020B0604020202020204" pitchFamily="34" charset="0"/>
              </a:rPr>
              <a:t>зоны безопасности (безубыточности) предприятия;</a:t>
            </a:r>
          </a:p>
          <a:p>
            <a:pPr algn="l">
              <a:buFont typeface="Arial" panose="020B0604020202020204" pitchFamily="34" charset="0"/>
              <a:buChar char="•"/>
            </a:pPr>
            <a:r>
              <a:rPr lang="ru-RU" b="0" i="0" dirty="0">
                <a:solidFill>
                  <a:srgbClr val="3E4447"/>
                </a:solidFill>
                <a:effectLst/>
                <a:latin typeface="Arial" panose="020B0604020202020204" pitchFamily="34" charset="0"/>
              </a:rPr>
              <a:t>необходимый объем продаж для получения заданной величины прибыли;</a:t>
            </a:r>
          </a:p>
          <a:p>
            <a:pPr algn="l">
              <a:buFont typeface="Arial" panose="020B0604020202020204" pitchFamily="34" charset="0"/>
              <a:buChar char="•"/>
            </a:pPr>
            <a:r>
              <a:rPr lang="ru-RU" b="0" i="0" dirty="0">
                <a:solidFill>
                  <a:srgbClr val="3E4447"/>
                </a:solidFill>
                <a:effectLst/>
                <a:latin typeface="Arial" panose="020B0604020202020204" pitchFamily="34" charset="0"/>
              </a:rPr>
              <a:t>критический уровень постоянных затрат при заданном уровне маржинального дохода;</a:t>
            </a:r>
          </a:p>
          <a:p>
            <a:pPr algn="l">
              <a:buFont typeface="Arial" panose="020B0604020202020204" pitchFamily="34" charset="0"/>
              <a:buChar char="•"/>
            </a:pPr>
            <a:r>
              <a:rPr lang="ru-RU" b="0" i="0" dirty="0">
                <a:solidFill>
                  <a:srgbClr val="3E4447"/>
                </a:solidFill>
                <a:effectLst/>
                <a:latin typeface="Arial" panose="020B0604020202020204" pitchFamily="34" charset="0"/>
              </a:rPr>
              <a:t>критическую цену реализации при заданном объеме продаж и уровне переменных и постоянных затрат.</a:t>
            </a:r>
          </a:p>
        </p:txBody>
      </p:sp>
      <p:pic>
        <p:nvPicPr>
          <p:cNvPr id="23" name="Рисунок 22">
            <a:extLst>
              <a:ext uri="{FF2B5EF4-FFF2-40B4-BE49-F238E27FC236}">
                <a16:creationId xmlns:a16="http://schemas.microsoft.com/office/drawing/2014/main" id="{8D458121-4BCF-40A5-9CA3-C671FC8078A6}"/>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29589" r="10720" b="-1"/>
          <a:stretch/>
        </p:blipFill>
        <p:spPr>
          <a:xfrm>
            <a:off x="9641871" y="5922691"/>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24" name="Рисунок 23">
            <a:extLst>
              <a:ext uri="{FF2B5EF4-FFF2-40B4-BE49-F238E27FC236}">
                <a16:creationId xmlns:a16="http://schemas.microsoft.com/office/drawing/2014/main" id="{4779104A-464F-421C-A778-8BE54C087842}"/>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29589" r="10720" b="-1"/>
          <a:stretch/>
        </p:blipFill>
        <p:spPr>
          <a:xfrm>
            <a:off x="10908609" y="31534"/>
            <a:ext cx="1272495"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9" name="Номер слайда 8">
            <a:extLst>
              <a:ext uri="{FF2B5EF4-FFF2-40B4-BE49-F238E27FC236}">
                <a16:creationId xmlns:a16="http://schemas.microsoft.com/office/drawing/2014/main" id="{30FCB77F-780D-45D2-984B-A4B2FE4E986E}"/>
              </a:ext>
            </a:extLst>
          </p:cNvPr>
          <p:cNvSpPr>
            <a:spLocks noGrp="1"/>
          </p:cNvSpPr>
          <p:nvPr>
            <p:ph type="sldNum" sz="quarter" idx="12"/>
          </p:nvPr>
        </p:nvSpPr>
        <p:spPr/>
        <p:txBody>
          <a:bodyPr/>
          <a:lstStyle/>
          <a:p>
            <a:fld id="{D42DB29C-A9D2-4935-A2BD-226D317482E4}" type="slidenum">
              <a:rPr lang="ru-RU" smtClean="0"/>
              <a:t>28</a:t>
            </a:fld>
            <a:endParaRPr lang="ru-RU"/>
          </a:p>
        </p:txBody>
      </p:sp>
    </p:spTree>
    <p:extLst>
      <p:ext uri="{BB962C8B-B14F-4D97-AF65-F5344CB8AC3E}">
        <p14:creationId xmlns:p14="http://schemas.microsoft.com/office/powerpoint/2010/main" val="3395354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8" name="Rectangle 25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2" name="Group 26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63" name="Freeform: Shape 26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69" name="Freeform: Shape 26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Freeform: Shape 27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5BA6FEF-9C6D-4D62-B988-8302A02958FD}"/>
              </a:ext>
            </a:extLst>
          </p:cNvPr>
          <p:cNvSpPr txBox="1"/>
          <p:nvPr/>
        </p:nvSpPr>
        <p:spPr>
          <a:xfrm flipH="1">
            <a:off x="196644" y="219752"/>
            <a:ext cx="11798711" cy="461665"/>
          </a:xfrm>
          <a:prstGeom prst="rect">
            <a:avLst/>
          </a:prstGeom>
          <a:noFill/>
        </p:spPr>
        <p:txBody>
          <a:bodyPr wrap="square" rtlCol="0">
            <a:spAutoFit/>
          </a:bodyPr>
          <a:lstStyle/>
          <a:p>
            <a:r>
              <a:rPr lang="ru-RU" sz="2400" b="1" spc="300" dirty="0">
                <a:solidFill>
                  <a:schemeClr val="tx1">
                    <a:lumMod val="65000"/>
                    <a:lumOff val="35000"/>
                  </a:schemeClr>
                </a:solidFill>
                <a:latin typeface="Effra" panose="020B0603020203020204" pitchFamily="34" charset="0"/>
                <a:cs typeface="Effra" panose="020B0603020203020204" pitchFamily="34" charset="0"/>
              </a:rPr>
              <a:t>ЮНИТ - ЭКОНОМИКА</a:t>
            </a:r>
            <a:endParaRPr lang="ru-RU" sz="2400" spc="300" dirty="0">
              <a:solidFill>
                <a:schemeClr val="tx1">
                  <a:lumMod val="65000"/>
                  <a:lumOff val="35000"/>
                </a:schemeClr>
              </a:solidFill>
              <a:latin typeface="Effra" panose="020B0603020203020204" pitchFamily="34" charset="0"/>
              <a:cs typeface="Effra" panose="020B0603020203020204" pitchFamily="34" charset="0"/>
            </a:endParaRPr>
          </a:p>
        </p:txBody>
      </p:sp>
      <p:sp>
        <p:nvSpPr>
          <p:cNvPr id="15" name="TextBox 14">
            <a:extLst>
              <a:ext uri="{FF2B5EF4-FFF2-40B4-BE49-F238E27FC236}">
                <a16:creationId xmlns:a16="http://schemas.microsoft.com/office/drawing/2014/main" id="{718B6B38-B47E-4BA4-AA45-3FC274CB59E6}"/>
              </a:ext>
            </a:extLst>
          </p:cNvPr>
          <p:cNvSpPr txBox="1"/>
          <p:nvPr/>
        </p:nvSpPr>
        <p:spPr>
          <a:xfrm>
            <a:off x="258609" y="848500"/>
            <a:ext cx="11471275" cy="2185214"/>
          </a:xfrm>
          <a:prstGeom prst="rect">
            <a:avLst/>
          </a:prstGeom>
          <a:noFill/>
        </p:spPr>
        <p:txBody>
          <a:bodyPr wrap="square">
            <a:spAutoFit/>
          </a:bodyPr>
          <a:lstStyle/>
          <a:p>
            <a:pPr algn="l"/>
            <a:r>
              <a:rPr lang="ru-RU" sz="1700" b="0" i="0" dirty="0">
                <a:solidFill>
                  <a:srgbClr val="000000"/>
                </a:solidFill>
                <a:effectLst/>
                <a:latin typeface="Effra" panose="020B0603020203020204" pitchFamily="34" charset="0"/>
                <a:cs typeface="Effra" panose="020B0603020203020204" pitchFamily="34" charset="0"/>
              </a:rPr>
              <a:t>Юнит – базовая единица, с продажи которой бизнес получает доход, и которую можно масштабировать. </a:t>
            </a:r>
          </a:p>
          <a:p>
            <a:pPr algn="l"/>
            <a:r>
              <a:rPr lang="ru-RU" sz="1700" b="0" i="0" dirty="0">
                <a:solidFill>
                  <a:srgbClr val="000000"/>
                </a:solidFill>
                <a:effectLst/>
                <a:latin typeface="Effra" panose="020B0603020203020204" pitchFamily="34" charset="0"/>
                <a:cs typeface="Effra" panose="020B0603020203020204" pitchFamily="34" charset="0"/>
              </a:rPr>
              <a:t>В каждой компании свой юнит:</a:t>
            </a:r>
          </a:p>
          <a:p>
            <a:pPr algn="l"/>
            <a:r>
              <a:rPr lang="ru-RU" sz="1700" b="0" i="0" dirty="0">
                <a:solidFill>
                  <a:srgbClr val="000000"/>
                </a:solidFill>
                <a:effectLst/>
                <a:latin typeface="Effra" panose="020B0603020203020204" pitchFamily="34" charset="0"/>
                <a:cs typeface="Effra" panose="020B0603020203020204" pitchFamily="34" charset="0"/>
              </a:rPr>
              <a:t>У производителя продукции </a:t>
            </a:r>
            <a:r>
              <a:rPr lang="ru-RU" sz="1700" b="0" i="0" dirty="0" err="1">
                <a:solidFill>
                  <a:srgbClr val="000000"/>
                </a:solidFill>
                <a:effectLst/>
                <a:latin typeface="Effra" panose="020B0603020203020204" pitchFamily="34" charset="0"/>
                <a:cs typeface="Effra" panose="020B0603020203020204" pitchFamily="34" charset="0"/>
              </a:rPr>
              <a:t>unit</a:t>
            </a:r>
            <a:r>
              <a:rPr lang="ru-RU" sz="1700" b="0" i="0" dirty="0">
                <a:solidFill>
                  <a:srgbClr val="000000"/>
                </a:solidFill>
                <a:effectLst/>
                <a:latin typeface="Effra" panose="020B0603020203020204" pitchFamily="34" charset="0"/>
                <a:cs typeface="Effra" panose="020B0603020203020204" pitchFamily="34" charset="0"/>
              </a:rPr>
              <a:t> – это единица изделия  (полностью совпадает с маржинальным анализом)</a:t>
            </a:r>
            <a:br>
              <a:rPr lang="ru-RU" sz="1700" b="0" i="0" dirty="0">
                <a:solidFill>
                  <a:srgbClr val="000000"/>
                </a:solidFill>
                <a:effectLst/>
                <a:latin typeface="Effra" panose="020B0603020203020204" pitchFamily="34" charset="0"/>
                <a:cs typeface="Effra" panose="020B0603020203020204" pitchFamily="34" charset="0"/>
              </a:rPr>
            </a:br>
            <a:r>
              <a:rPr lang="ru-RU" sz="1700" b="0" i="0" dirty="0">
                <a:solidFill>
                  <a:srgbClr val="000000"/>
                </a:solidFill>
                <a:effectLst/>
                <a:latin typeface="Effra" panose="020B0603020203020204" pitchFamily="34" charset="0"/>
                <a:cs typeface="Effra" panose="020B0603020203020204" pitchFamily="34" charset="0"/>
              </a:rPr>
              <a:t>Услуги бизнесу, </a:t>
            </a:r>
            <a:r>
              <a:rPr lang="ru-RU" sz="1700" b="0" i="0" dirty="0" err="1">
                <a:solidFill>
                  <a:srgbClr val="000000"/>
                </a:solidFill>
                <a:effectLst/>
                <a:latin typeface="Effra" panose="020B0603020203020204" pitchFamily="34" charset="0"/>
                <a:cs typeface="Effra" panose="020B0603020203020204" pitchFamily="34" charset="0"/>
              </a:rPr>
              <a:t>unit</a:t>
            </a:r>
            <a:r>
              <a:rPr lang="ru-RU" sz="1700" b="0" i="0" dirty="0">
                <a:solidFill>
                  <a:srgbClr val="000000"/>
                </a:solidFill>
                <a:effectLst/>
                <a:latin typeface="Effra" panose="020B0603020203020204" pitchFamily="34" charset="0"/>
                <a:cs typeface="Effra" panose="020B0603020203020204" pitchFamily="34" charset="0"/>
              </a:rPr>
              <a:t> – контракт.</a:t>
            </a:r>
            <a:br>
              <a:rPr lang="ru-RU" sz="1700" b="0" i="0" dirty="0">
                <a:solidFill>
                  <a:srgbClr val="000000"/>
                </a:solidFill>
                <a:effectLst/>
                <a:latin typeface="Effra" panose="020B0603020203020204" pitchFamily="34" charset="0"/>
                <a:cs typeface="Effra" panose="020B0603020203020204" pitchFamily="34" charset="0"/>
              </a:rPr>
            </a:br>
            <a:r>
              <a:rPr lang="ru-RU" sz="1700" b="0" i="0" dirty="0">
                <a:solidFill>
                  <a:srgbClr val="000000"/>
                </a:solidFill>
                <a:effectLst/>
                <a:latin typeface="Effra" panose="020B0603020203020204" pitchFamily="34" charset="0"/>
                <a:cs typeface="Effra" panose="020B0603020203020204" pitchFamily="34" charset="0"/>
              </a:rPr>
              <a:t>Предприятие занимается продажами, ориентировано на постоянных покупателей, </a:t>
            </a:r>
            <a:r>
              <a:rPr lang="ru-RU" sz="1700" b="0" i="0" dirty="0" err="1">
                <a:solidFill>
                  <a:srgbClr val="000000"/>
                </a:solidFill>
                <a:effectLst/>
                <a:latin typeface="Effra" panose="020B0603020203020204" pitchFamily="34" charset="0"/>
                <a:cs typeface="Effra" panose="020B0603020203020204" pitchFamily="34" charset="0"/>
              </a:rPr>
              <a:t>unit</a:t>
            </a:r>
            <a:r>
              <a:rPr lang="ru-RU" sz="1700" b="0" i="0" dirty="0">
                <a:solidFill>
                  <a:srgbClr val="000000"/>
                </a:solidFill>
                <a:effectLst/>
                <a:latin typeface="Effra" panose="020B0603020203020204" pitchFamily="34" charset="0"/>
                <a:cs typeface="Effra" panose="020B0603020203020204" pitchFamily="34" charset="0"/>
              </a:rPr>
              <a:t> – клиент, </a:t>
            </a:r>
            <a:r>
              <a:rPr lang="ru-RU" sz="1700" dirty="0">
                <a:latin typeface="Effra" panose="020B0603020203020204" pitchFamily="34" charset="0"/>
                <a:cs typeface="Effra" panose="020B0603020203020204" pitchFamily="34" charset="0"/>
              </a:rPr>
              <a:t>и т.д.</a:t>
            </a:r>
          </a:p>
          <a:p>
            <a:pPr algn="l"/>
            <a:r>
              <a:rPr lang="ru-RU" sz="1700" dirty="0">
                <a:latin typeface="Effra" panose="020B0603020203020204" pitchFamily="34" charset="0"/>
                <a:cs typeface="Effra" panose="020B0603020203020204" pitchFamily="34" charset="0"/>
              </a:rPr>
              <a:t>(телеком, продуктовая розница)</a:t>
            </a:r>
          </a:p>
          <a:p>
            <a:pPr algn="l"/>
            <a:r>
              <a:rPr lang="ru-RU" sz="1700" dirty="0">
                <a:latin typeface="Effra" panose="020B0603020203020204" pitchFamily="34" charset="0"/>
                <a:cs typeface="Effra" panose="020B0603020203020204" pitchFamily="34" charset="0"/>
              </a:rPr>
              <a:t>Рассчитываются доходы и расходы по юниту, юнит анализируется через массу различных финансовых и нефинансовых показателей (стоимость привлечения, конверсия, среднее число покупок, периодичность)</a:t>
            </a:r>
          </a:p>
        </p:txBody>
      </p:sp>
      <p:sp>
        <p:nvSpPr>
          <p:cNvPr id="17" name="TextBox 16">
            <a:extLst>
              <a:ext uri="{FF2B5EF4-FFF2-40B4-BE49-F238E27FC236}">
                <a16:creationId xmlns:a16="http://schemas.microsoft.com/office/drawing/2014/main" id="{0066B511-6534-472B-9165-C553F5155F7E}"/>
              </a:ext>
            </a:extLst>
          </p:cNvPr>
          <p:cNvSpPr txBox="1"/>
          <p:nvPr/>
        </p:nvSpPr>
        <p:spPr>
          <a:xfrm>
            <a:off x="5174225" y="3706338"/>
            <a:ext cx="6120580" cy="2862322"/>
          </a:xfrm>
          <a:prstGeom prst="rect">
            <a:avLst/>
          </a:prstGeom>
          <a:noFill/>
        </p:spPr>
        <p:txBody>
          <a:bodyPr wrap="square">
            <a:spAutoFit/>
          </a:bodyPr>
          <a:lstStyle/>
          <a:p>
            <a:r>
              <a:rPr lang="ru-RU" dirty="0"/>
              <a:t>Получаемые данные:</a:t>
            </a:r>
          </a:p>
          <a:p>
            <a:endParaRPr lang="ru-RU" dirty="0"/>
          </a:p>
          <a:p>
            <a:r>
              <a:rPr lang="ru-RU" dirty="0"/>
              <a:t>- расчет прибыльности каждого юнита</a:t>
            </a:r>
          </a:p>
          <a:p>
            <a:r>
              <a:rPr lang="ru-RU" dirty="0"/>
              <a:t>- расчет целесообразности  масштабирования</a:t>
            </a:r>
          </a:p>
          <a:p>
            <a:r>
              <a:rPr lang="ru-RU" dirty="0"/>
              <a:t> - прибыльность каналов продаж</a:t>
            </a:r>
          </a:p>
          <a:p>
            <a:r>
              <a:rPr lang="ru-RU" dirty="0"/>
              <a:t>- сколько клиентов необходимо привлечь и в какую сумму обойдется каждый из них;</a:t>
            </a:r>
          </a:p>
          <a:p>
            <a:r>
              <a:rPr lang="ru-RU" dirty="0"/>
              <a:t>- точка безубыточности, прибыльность инвестиций;</a:t>
            </a:r>
          </a:p>
          <a:p>
            <a:r>
              <a:rPr lang="ru-RU" dirty="0"/>
              <a:t>- эффективность управления издержками;</a:t>
            </a:r>
          </a:p>
          <a:p>
            <a:r>
              <a:rPr lang="ru-RU" dirty="0"/>
              <a:t>- необходимость корректировки ассортимента</a:t>
            </a:r>
          </a:p>
        </p:txBody>
      </p:sp>
      <p:sp>
        <p:nvSpPr>
          <p:cNvPr id="6" name="Равнобедренный треугольник 5">
            <a:extLst>
              <a:ext uri="{FF2B5EF4-FFF2-40B4-BE49-F238E27FC236}">
                <a16:creationId xmlns:a16="http://schemas.microsoft.com/office/drawing/2014/main" id="{6C9307A3-F48A-43F4-BB6A-3D0E955F31BB}"/>
              </a:ext>
            </a:extLst>
          </p:cNvPr>
          <p:cNvSpPr/>
          <p:nvPr/>
        </p:nvSpPr>
        <p:spPr>
          <a:xfrm>
            <a:off x="561190" y="3103975"/>
            <a:ext cx="3087329" cy="3534273"/>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id="{1151B3AA-E83A-4BD5-926D-5F7727C98AFE}"/>
              </a:ext>
            </a:extLst>
          </p:cNvPr>
          <p:cNvSpPr/>
          <p:nvPr/>
        </p:nvSpPr>
        <p:spPr>
          <a:xfrm>
            <a:off x="2231918" y="6326726"/>
            <a:ext cx="2585883" cy="255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Маржинализм</a:t>
            </a:r>
          </a:p>
        </p:txBody>
      </p:sp>
      <p:sp>
        <p:nvSpPr>
          <p:cNvPr id="22" name="Прямоугольник: скругленные углы 21">
            <a:extLst>
              <a:ext uri="{FF2B5EF4-FFF2-40B4-BE49-F238E27FC236}">
                <a16:creationId xmlns:a16="http://schemas.microsoft.com/office/drawing/2014/main" id="{955053E2-9FE0-4899-BA71-B267286AD36B}"/>
              </a:ext>
            </a:extLst>
          </p:cNvPr>
          <p:cNvSpPr/>
          <p:nvPr/>
        </p:nvSpPr>
        <p:spPr>
          <a:xfrm>
            <a:off x="2231918" y="5684164"/>
            <a:ext cx="2585883" cy="255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Директ - </a:t>
            </a:r>
            <a:r>
              <a:rPr lang="ru-RU" dirty="0" err="1"/>
              <a:t>костинг</a:t>
            </a:r>
            <a:endParaRPr lang="ru-RU" dirty="0"/>
          </a:p>
        </p:txBody>
      </p:sp>
      <p:sp>
        <p:nvSpPr>
          <p:cNvPr id="23" name="Прямоугольник: скругленные углы 22">
            <a:extLst>
              <a:ext uri="{FF2B5EF4-FFF2-40B4-BE49-F238E27FC236}">
                <a16:creationId xmlns:a16="http://schemas.microsoft.com/office/drawing/2014/main" id="{6891084F-FF5F-4B8F-9EB3-0EF37F577C2A}"/>
              </a:ext>
            </a:extLst>
          </p:cNvPr>
          <p:cNvSpPr/>
          <p:nvPr/>
        </p:nvSpPr>
        <p:spPr>
          <a:xfrm>
            <a:off x="2255781" y="4817083"/>
            <a:ext cx="2585883" cy="499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Cost-Volume-Profit Analysis</a:t>
            </a:r>
            <a:endParaRPr lang="ru-RU" dirty="0"/>
          </a:p>
        </p:txBody>
      </p:sp>
      <p:sp>
        <p:nvSpPr>
          <p:cNvPr id="24" name="Прямоугольник: скругленные углы 23">
            <a:extLst>
              <a:ext uri="{FF2B5EF4-FFF2-40B4-BE49-F238E27FC236}">
                <a16:creationId xmlns:a16="http://schemas.microsoft.com/office/drawing/2014/main" id="{35A3DA95-CC1F-4298-A007-59AF01A95B48}"/>
              </a:ext>
            </a:extLst>
          </p:cNvPr>
          <p:cNvSpPr/>
          <p:nvPr/>
        </p:nvSpPr>
        <p:spPr>
          <a:xfrm>
            <a:off x="2280808" y="4189627"/>
            <a:ext cx="2585883" cy="255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Маржинальный анализ</a:t>
            </a:r>
          </a:p>
        </p:txBody>
      </p:sp>
      <p:sp>
        <p:nvSpPr>
          <p:cNvPr id="25" name="Прямоугольник: скругленные углы 24">
            <a:extLst>
              <a:ext uri="{FF2B5EF4-FFF2-40B4-BE49-F238E27FC236}">
                <a16:creationId xmlns:a16="http://schemas.microsoft.com/office/drawing/2014/main" id="{15162BFA-B174-457D-B823-07AE4993D3E0}"/>
              </a:ext>
            </a:extLst>
          </p:cNvPr>
          <p:cNvSpPr/>
          <p:nvPr/>
        </p:nvSpPr>
        <p:spPr>
          <a:xfrm>
            <a:off x="2241287" y="3549025"/>
            <a:ext cx="2585883" cy="255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Юнит-экономика</a:t>
            </a:r>
          </a:p>
        </p:txBody>
      </p:sp>
      <p:sp>
        <p:nvSpPr>
          <p:cNvPr id="28" name="Стрелка: шеврон 27">
            <a:extLst>
              <a:ext uri="{FF2B5EF4-FFF2-40B4-BE49-F238E27FC236}">
                <a16:creationId xmlns:a16="http://schemas.microsoft.com/office/drawing/2014/main" id="{1C1864B2-94F6-49FF-B84C-71557CEA443B}"/>
              </a:ext>
            </a:extLst>
          </p:cNvPr>
          <p:cNvSpPr/>
          <p:nvPr/>
        </p:nvSpPr>
        <p:spPr>
          <a:xfrm rot="16200000">
            <a:off x="3742091" y="6003566"/>
            <a:ext cx="351792" cy="24596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Стрелка: шеврон 28">
            <a:extLst>
              <a:ext uri="{FF2B5EF4-FFF2-40B4-BE49-F238E27FC236}">
                <a16:creationId xmlns:a16="http://schemas.microsoft.com/office/drawing/2014/main" id="{0C75CA59-92CB-46A8-AFDA-595F2F8A781B}"/>
              </a:ext>
            </a:extLst>
          </p:cNvPr>
          <p:cNvSpPr/>
          <p:nvPr/>
        </p:nvSpPr>
        <p:spPr>
          <a:xfrm rot="16200000">
            <a:off x="3737246" y="5379865"/>
            <a:ext cx="351792" cy="24596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Стрелка: шеврон 29">
            <a:extLst>
              <a:ext uri="{FF2B5EF4-FFF2-40B4-BE49-F238E27FC236}">
                <a16:creationId xmlns:a16="http://schemas.microsoft.com/office/drawing/2014/main" id="{4076ADBF-7F34-4E48-8623-9579897D5A9B}"/>
              </a:ext>
            </a:extLst>
          </p:cNvPr>
          <p:cNvSpPr/>
          <p:nvPr/>
        </p:nvSpPr>
        <p:spPr>
          <a:xfrm rot="16200000">
            <a:off x="3706067" y="4493923"/>
            <a:ext cx="351792" cy="24596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Стрелка: шеврон 30">
            <a:extLst>
              <a:ext uri="{FF2B5EF4-FFF2-40B4-BE49-F238E27FC236}">
                <a16:creationId xmlns:a16="http://schemas.microsoft.com/office/drawing/2014/main" id="{117CF354-46EB-4A2C-A3BA-F7DBC2FC0B03}"/>
              </a:ext>
            </a:extLst>
          </p:cNvPr>
          <p:cNvSpPr/>
          <p:nvPr/>
        </p:nvSpPr>
        <p:spPr>
          <a:xfrm rot="16200000">
            <a:off x="3697023" y="3876264"/>
            <a:ext cx="351792" cy="24596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32" name="Рисунок 31">
            <a:extLst>
              <a:ext uri="{FF2B5EF4-FFF2-40B4-BE49-F238E27FC236}">
                <a16:creationId xmlns:a16="http://schemas.microsoft.com/office/drawing/2014/main" id="{90F50574-DB2E-4548-9111-0BE7FE560FF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5400000">
            <a:off x="10467187" y="5104097"/>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3" name="Рисунок 32">
            <a:extLst>
              <a:ext uri="{FF2B5EF4-FFF2-40B4-BE49-F238E27FC236}">
                <a16:creationId xmlns:a16="http://schemas.microsoft.com/office/drawing/2014/main" id="{8337A33E-87EC-4FCE-9EB1-0DB04BF86D9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16200000">
            <a:off x="10438099" y="822591"/>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10" name="Номер слайда 9">
            <a:extLst>
              <a:ext uri="{FF2B5EF4-FFF2-40B4-BE49-F238E27FC236}">
                <a16:creationId xmlns:a16="http://schemas.microsoft.com/office/drawing/2014/main" id="{A9C6AA0B-D7D8-4C13-9852-A7D396FE88D3}"/>
              </a:ext>
            </a:extLst>
          </p:cNvPr>
          <p:cNvSpPr>
            <a:spLocks noGrp="1"/>
          </p:cNvSpPr>
          <p:nvPr>
            <p:ph type="sldNum" sz="quarter" idx="12"/>
          </p:nvPr>
        </p:nvSpPr>
        <p:spPr/>
        <p:txBody>
          <a:bodyPr/>
          <a:lstStyle/>
          <a:p>
            <a:fld id="{D42DB29C-A9D2-4935-A2BD-226D317482E4}" type="slidenum">
              <a:rPr lang="ru-RU" smtClean="0"/>
              <a:t>29</a:t>
            </a:fld>
            <a:endParaRPr lang="ru-RU"/>
          </a:p>
        </p:txBody>
      </p:sp>
    </p:spTree>
    <p:extLst>
      <p:ext uri="{BB962C8B-B14F-4D97-AF65-F5344CB8AC3E}">
        <p14:creationId xmlns:p14="http://schemas.microsoft.com/office/powerpoint/2010/main" val="129341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39DB30E-C3ED-4CEE-9F6D-2C7541F30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a:extLst>
              <a:ext uri="{FF2B5EF4-FFF2-40B4-BE49-F238E27FC236}">
                <a16:creationId xmlns:a16="http://schemas.microsoft.com/office/drawing/2014/main" id="{9138EADA-8592-48D6-9B43-3CB80C1C071C}"/>
              </a:ext>
            </a:extLst>
          </p:cNvPr>
          <p:cNvPicPr>
            <a:picLocks noChangeAspect="1"/>
          </p:cNvPicPr>
          <p:nvPr/>
        </p:nvPicPr>
        <p:blipFill rotWithShape="1">
          <a:blip r:embed="rId4"/>
          <a:srcRect l="29589" r="10720" b="-1"/>
          <a:stretch/>
        </p:blipFill>
        <p:spPr>
          <a:xfrm>
            <a:off x="9641871" y="6212289"/>
            <a:ext cx="2550129" cy="645711"/>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cene3d>
            <a:camera prst="orthographicFront"/>
            <a:lightRig rig="threePt" dir="t"/>
          </a:scene3d>
          <a:sp3d>
            <a:bevelT/>
          </a:sp3d>
        </p:spPr>
      </p:pic>
      <p:sp>
        <p:nvSpPr>
          <p:cNvPr id="12" name="TextBox 11">
            <a:extLst>
              <a:ext uri="{FF2B5EF4-FFF2-40B4-BE49-F238E27FC236}">
                <a16:creationId xmlns:a16="http://schemas.microsoft.com/office/drawing/2014/main" id="{CB1A2BA2-531E-4728-9978-C0D00D59F894}"/>
              </a:ext>
            </a:extLst>
          </p:cNvPr>
          <p:cNvSpPr txBox="1"/>
          <p:nvPr/>
        </p:nvSpPr>
        <p:spPr>
          <a:xfrm>
            <a:off x="357792" y="1531198"/>
            <a:ext cx="11212284" cy="4855240"/>
          </a:xfrm>
          <a:prstGeom prst="rect">
            <a:avLst/>
          </a:prstGeom>
          <a:noFill/>
        </p:spPr>
        <p:txBody>
          <a:bodyPr wrap="square">
            <a:spAutoFit/>
          </a:bodyPr>
          <a:lstStyle/>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          Все что есть у компании это или  источники</a:t>
            </a:r>
            <a:r>
              <a:rPr lang="en-US" dirty="0">
                <a:solidFill>
                  <a:schemeClr val="tx1">
                    <a:lumMod val="75000"/>
                    <a:lumOff val="25000"/>
                  </a:schemeClr>
                </a:solidFill>
                <a:latin typeface="Effra" panose="020B0603020203020204" pitchFamily="34" charset="0"/>
                <a:cs typeface="Effra" panose="020B0603020203020204" pitchFamily="34" charset="0"/>
              </a:rPr>
              <a:t> </a:t>
            </a:r>
            <a:r>
              <a:rPr lang="ru-RU" dirty="0">
                <a:solidFill>
                  <a:schemeClr val="tx1">
                    <a:lumMod val="75000"/>
                    <a:lumOff val="25000"/>
                  </a:schemeClr>
                </a:solidFill>
                <a:latin typeface="Effra" panose="020B0603020203020204" pitchFamily="34" charset="0"/>
                <a:cs typeface="Effra" panose="020B0603020203020204" pitchFamily="34" charset="0"/>
              </a:rPr>
              <a:t>средств (пассивы)  или направления их вложений (активы). </a:t>
            </a:r>
          </a:p>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          Бухгалтерские счета – кодировка  различных  активов и пассивов, перечень этих кодов – План счетов</a:t>
            </a:r>
          </a:p>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У каждого счета (вида актива или пассива) есть две стороны:</a:t>
            </a:r>
          </a:p>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         Дебет   – актив </a:t>
            </a:r>
            <a:r>
              <a:rPr lang="en-US" dirty="0">
                <a:solidFill>
                  <a:schemeClr val="tx1">
                    <a:lumMod val="75000"/>
                    <a:lumOff val="25000"/>
                  </a:schemeClr>
                </a:solidFill>
                <a:latin typeface="Effra" panose="020B0603020203020204" pitchFamily="34" charset="0"/>
                <a:cs typeface="Effra" panose="020B0603020203020204" pitchFamily="34" charset="0"/>
              </a:rPr>
              <a:t>↑</a:t>
            </a:r>
            <a:r>
              <a:rPr lang="ru-RU" dirty="0">
                <a:solidFill>
                  <a:schemeClr val="tx1">
                    <a:lumMod val="75000"/>
                    <a:lumOff val="25000"/>
                  </a:schemeClr>
                </a:solidFill>
                <a:latin typeface="Effra" panose="020B0603020203020204" pitchFamily="34" charset="0"/>
                <a:cs typeface="Effra" panose="020B0603020203020204" pitchFamily="34" charset="0"/>
              </a:rPr>
              <a:t> или пассив </a:t>
            </a:r>
            <a:r>
              <a:rPr lang="en-US" dirty="0">
                <a:solidFill>
                  <a:schemeClr val="tx1">
                    <a:lumMod val="75000"/>
                    <a:lumOff val="25000"/>
                  </a:schemeClr>
                </a:solidFill>
                <a:latin typeface="Effra" panose="020B0603020203020204" pitchFamily="34" charset="0"/>
                <a:cs typeface="Effra" panose="020B0603020203020204" pitchFamily="34" charset="0"/>
              </a:rPr>
              <a:t>↓</a:t>
            </a:r>
            <a:endParaRPr lang="ru-RU" dirty="0">
              <a:solidFill>
                <a:schemeClr val="tx1">
                  <a:lumMod val="75000"/>
                  <a:lumOff val="25000"/>
                </a:schemeClr>
              </a:solidFill>
              <a:latin typeface="Effra" panose="020B0603020203020204" pitchFamily="34" charset="0"/>
              <a:cs typeface="Effra" panose="020B0603020203020204" pitchFamily="34" charset="0"/>
            </a:endParaRPr>
          </a:p>
          <a:p>
            <a:pPr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         Кредит – актив </a:t>
            </a:r>
            <a:r>
              <a:rPr lang="en-US" dirty="0">
                <a:solidFill>
                  <a:schemeClr val="tx1">
                    <a:lumMod val="75000"/>
                    <a:lumOff val="25000"/>
                  </a:schemeClr>
                </a:solidFill>
                <a:latin typeface="Effra" panose="020B0603020203020204" pitchFamily="34" charset="0"/>
                <a:cs typeface="Effra" panose="020B0603020203020204" pitchFamily="34" charset="0"/>
              </a:rPr>
              <a:t>↓</a:t>
            </a:r>
            <a:r>
              <a:rPr lang="ru-RU" dirty="0">
                <a:solidFill>
                  <a:schemeClr val="tx1">
                    <a:lumMod val="75000"/>
                    <a:lumOff val="25000"/>
                  </a:schemeClr>
                </a:solidFill>
                <a:latin typeface="Effra" panose="020B0603020203020204" pitchFamily="34" charset="0"/>
                <a:cs typeface="Effra" panose="020B0603020203020204" pitchFamily="34" charset="0"/>
              </a:rPr>
              <a:t> или пассив </a:t>
            </a:r>
            <a:r>
              <a:rPr lang="en-US" dirty="0">
                <a:solidFill>
                  <a:schemeClr val="tx1">
                    <a:lumMod val="75000"/>
                    <a:lumOff val="25000"/>
                  </a:schemeClr>
                </a:solidFill>
                <a:latin typeface="Effra" panose="020B0603020203020204" pitchFamily="34" charset="0"/>
                <a:cs typeface="Effra" panose="020B0603020203020204" pitchFamily="34" charset="0"/>
              </a:rPr>
              <a:t>↑</a:t>
            </a:r>
            <a:endParaRPr lang="ru-RU" dirty="0">
              <a:solidFill>
                <a:schemeClr val="tx1">
                  <a:lumMod val="75000"/>
                  <a:lumOff val="25000"/>
                </a:schemeClr>
              </a:solidFill>
              <a:latin typeface="Effra" panose="020B0603020203020204" pitchFamily="34" charset="0"/>
              <a:cs typeface="Effra" panose="020B0603020203020204" pitchFamily="34" charset="0"/>
            </a:endParaRPr>
          </a:p>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Сальдо – остаток актива/пассива на отчетную дату</a:t>
            </a:r>
          </a:p>
          <a:p>
            <a:pPr lvl="0" algn="just">
              <a:lnSpc>
                <a:spcPct val="107000"/>
              </a:lnSpc>
              <a:spcAft>
                <a:spcPts val="800"/>
              </a:spcAft>
            </a:pPr>
            <a:endParaRPr lang="ru-RU" dirty="0">
              <a:solidFill>
                <a:schemeClr val="tx1">
                  <a:lumMod val="75000"/>
                  <a:lumOff val="25000"/>
                </a:schemeClr>
              </a:solidFill>
              <a:latin typeface="Effra" panose="020B0603020203020204" pitchFamily="34" charset="0"/>
              <a:cs typeface="Effra" panose="020B0603020203020204" pitchFamily="34" charset="0"/>
            </a:endParaRPr>
          </a:p>
          <a:p>
            <a:pPr lvl="0" algn="just">
              <a:lnSpc>
                <a:spcPct val="107000"/>
              </a:lnSpc>
              <a:spcAft>
                <a:spcPts val="800"/>
              </a:spcAft>
            </a:pPr>
            <a:endParaRPr lang="ru-RU" dirty="0">
              <a:solidFill>
                <a:schemeClr val="tx1">
                  <a:lumMod val="75000"/>
                  <a:lumOff val="25000"/>
                </a:schemeClr>
              </a:solidFill>
              <a:latin typeface="Effra" panose="020B0603020203020204" pitchFamily="34" charset="0"/>
              <a:cs typeface="Effra" panose="020B0603020203020204" pitchFamily="34" charset="0"/>
            </a:endParaRPr>
          </a:p>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          Нет бухгалтерского и управленческого учета, есть бухучет  в соответствии с управленческой учетной политикой, есть бухучет по РСБУ, есть бухучет по МСФО.  </a:t>
            </a:r>
          </a:p>
          <a:p>
            <a:pPr lvl="0" algn="just">
              <a:lnSpc>
                <a:spcPct val="107000"/>
              </a:lnSpc>
              <a:spcAft>
                <a:spcPts val="800"/>
              </a:spcAft>
            </a:pPr>
            <a:r>
              <a:rPr lang="ru-RU" dirty="0">
                <a:solidFill>
                  <a:schemeClr val="tx1">
                    <a:lumMod val="75000"/>
                    <a:lumOff val="25000"/>
                  </a:schemeClr>
                </a:solidFill>
                <a:latin typeface="Effra" panose="020B0603020203020204" pitchFamily="34" charset="0"/>
                <a:cs typeface="Effra" panose="020B0603020203020204" pitchFamily="34" charset="0"/>
              </a:rPr>
              <a:t>          Правила определяющие порядок отражения отдельных фактов деятельности предприятия, применяемые стандарты  учета, могут быть разными (РСБУ, МСФО, Управленческий учет), но инструмент один – двойная запись как основной элемент метода бухгалтерского учета</a:t>
            </a:r>
          </a:p>
        </p:txBody>
      </p:sp>
      <p:pic>
        <p:nvPicPr>
          <p:cNvPr id="11" name="Рисунок 10">
            <a:extLst>
              <a:ext uri="{FF2B5EF4-FFF2-40B4-BE49-F238E27FC236}">
                <a16:creationId xmlns:a16="http://schemas.microsoft.com/office/drawing/2014/main" id="{C89E85B3-A6C3-4B4E-994A-7353F0EE52DA}"/>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29589" r="10720" b="-1"/>
          <a:stretch/>
        </p:blipFill>
        <p:spPr>
          <a:xfrm rot="16200000">
            <a:off x="-796230" y="212397"/>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rot lat="0" lon="18299985" rev="0"/>
            </a:camera>
            <a:lightRig rig="threePt" dir="t"/>
          </a:scene3d>
          <a:sp3d>
            <a:bevelT/>
          </a:sp3d>
        </p:spPr>
      </p:pic>
      <p:graphicFrame>
        <p:nvGraphicFramePr>
          <p:cNvPr id="13" name="Таблица 2">
            <a:extLst>
              <a:ext uri="{FF2B5EF4-FFF2-40B4-BE49-F238E27FC236}">
                <a16:creationId xmlns:a16="http://schemas.microsoft.com/office/drawing/2014/main" id="{BBE1B292-154A-4605-B2D5-8E92A782F540}"/>
              </a:ext>
            </a:extLst>
          </p:cNvPr>
          <p:cNvGraphicFramePr>
            <a:graphicFrameLocks noGrp="1"/>
          </p:cNvGraphicFramePr>
          <p:nvPr>
            <p:extLst>
              <p:ext uri="{D42A27DB-BD31-4B8C-83A1-F6EECF244321}">
                <p14:modId xmlns:p14="http://schemas.microsoft.com/office/powerpoint/2010/main" val="3376417818"/>
              </p:ext>
            </p:extLst>
          </p:nvPr>
        </p:nvGraphicFramePr>
        <p:xfrm>
          <a:off x="6430946" y="2255520"/>
          <a:ext cx="2582426" cy="2072640"/>
        </p:xfrm>
        <a:graphic>
          <a:graphicData uri="http://schemas.openxmlformats.org/drawingml/2006/table">
            <a:tbl>
              <a:tblPr firstRow="1" bandRow="1">
                <a:tableStyleId>{5C22544A-7EE6-4342-B048-85BDC9FD1C3A}</a:tableStyleId>
              </a:tblPr>
              <a:tblGrid>
                <a:gridCol w="1509898">
                  <a:extLst>
                    <a:ext uri="{9D8B030D-6E8A-4147-A177-3AD203B41FA5}">
                      <a16:colId xmlns:a16="http://schemas.microsoft.com/office/drawing/2014/main" val="3113410702"/>
                    </a:ext>
                  </a:extLst>
                </a:gridCol>
                <a:gridCol w="1072528">
                  <a:extLst>
                    <a:ext uri="{9D8B030D-6E8A-4147-A177-3AD203B41FA5}">
                      <a16:colId xmlns:a16="http://schemas.microsoft.com/office/drawing/2014/main" val="1308594295"/>
                    </a:ext>
                  </a:extLst>
                </a:gridCol>
              </a:tblGrid>
              <a:tr h="326427">
                <a:tc gridSpan="2">
                  <a:txBody>
                    <a:bodyPr/>
                    <a:lstStyle/>
                    <a:p>
                      <a:r>
                        <a:rPr lang="ru-RU" dirty="0"/>
                        <a:t>               </a:t>
                      </a:r>
                      <a:r>
                        <a:rPr lang="ru-RU" dirty="0">
                          <a:solidFill>
                            <a:schemeClr val="tx1">
                              <a:lumMod val="65000"/>
                              <a:lumOff val="35000"/>
                            </a:schemeClr>
                          </a:solidFill>
                        </a:rPr>
                        <a:t>Касса</a:t>
                      </a:r>
                    </a:p>
                  </a:txBody>
                  <a:tcPr>
                    <a:lnB w="12700" cap="flat" cmpd="sng" algn="ctr">
                      <a:solidFill>
                        <a:schemeClr val="tx1"/>
                      </a:solidFill>
                      <a:prstDash val="solid"/>
                      <a:round/>
                      <a:headEnd type="none" w="med" len="med"/>
                      <a:tailEnd type="none" w="med" len="med"/>
                    </a:lnB>
                    <a:noFill/>
                  </a:tcPr>
                </a:tc>
                <a:tc hMerge="1">
                  <a:txBody>
                    <a:bodyPr/>
                    <a:lstStyle/>
                    <a:p>
                      <a:endParaRPr lang="ru-RU"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266792"/>
                  </a:ext>
                </a:extLst>
              </a:tr>
              <a:tr h="216126">
                <a:tc>
                  <a:txBody>
                    <a:bodyPr/>
                    <a:lstStyle/>
                    <a:p>
                      <a:r>
                        <a:rPr lang="ru-RU" sz="1600" dirty="0"/>
                        <a:t>          ДТ</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dirty="0"/>
                        <a:t>          КТ</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067219"/>
                  </a:ext>
                </a:extLst>
              </a:tr>
              <a:tr h="249178">
                <a:tc>
                  <a:txBody>
                    <a:bodyPr/>
                    <a:lstStyle/>
                    <a:p>
                      <a:r>
                        <a:rPr lang="ru-RU" dirty="0"/>
                        <a:t>С-до </a:t>
                      </a:r>
                      <a:r>
                        <a:rPr lang="ru-RU" dirty="0" err="1"/>
                        <a:t>нач</a:t>
                      </a:r>
                      <a:r>
                        <a:rPr lang="ru-RU" dirty="0"/>
                        <a:t>: 100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3229436"/>
                  </a:ext>
                </a:extLst>
              </a:tr>
              <a:tr h="235773">
                <a:tc>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50</a:t>
                      </a:r>
                    </a:p>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429166"/>
                  </a:ext>
                </a:extLst>
              </a:tr>
              <a:tr h="235773">
                <a:tc>
                  <a:txBody>
                    <a:bodyPr/>
                    <a:lstStyle/>
                    <a:p>
                      <a:r>
                        <a:rPr lang="ru-RU" dirty="0"/>
                        <a:t>С-до кон: 50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56225527"/>
                  </a:ext>
                </a:extLst>
              </a:tr>
            </a:tbl>
          </a:graphicData>
        </a:graphic>
      </p:graphicFrame>
      <p:graphicFrame>
        <p:nvGraphicFramePr>
          <p:cNvPr id="14" name="Таблица 2">
            <a:extLst>
              <a:ext uri="{FF2B5EF4-FFF2-40B4-BE49-F238E27FC236}">
                <a16:creationId xmlns:a16="http://schemas.microsoft.com/office/drawing/2014/main" id="{6EABEE04-CC41-4E03-BA8C-6BEAAD2B9984}"/>
              </a:ext>
            </a:extLst>
          </p:cNvPr>
          <p:cNvGraphicFramePr>
            <a:graphicFrameLocks noGrp="1"/>
          </p:cNvGraphicFramePr>
          <p:nvPr>
            <p:extLst>
              <p:ext uri="{D42A27DB-BD31-4B8C-83A1-F6EECF244321}">
                <p14:modId xmlns:p14="http://schemas.microsoft.com/office/powerpoint/2010/main" val="3044894082"/>
              </p:ext>
            </p:extLst>
          </p:nvPr>
        </p:nvGraphicFramePr>
        <p:xfrm>
          <a:off x="9323948" y="2255520"/>
          <a:ext cx="2550130" cy="2080521"/>
        </p:xfrm>
        <a:graphic>
          <a:graphicData uri="http://schemas.openxmlformats.org/drawingml/2006/table">
            <a:tbl>
              <a:tblPr firstRow="1" bandRow="1">
                <a:tableStyleId>{5C22544A-7EE6-4342-B048-85BDC9FD1C3A}</a:tableStyleId>
              </a:tblPr>
              <a:tblGrid>
                <a:gridCol w="1045951">
                  <a:extLst>
                    <a:ext uri="{9D8B030D-6E8A-4147-A177-3AD203B41FA5}">
                      <a16:colId xmlns:a16="http://schemas.microsoft.com/office/drawing/2014/main" val="3113410702"/>
                    </a:ext>
                  </a:extLst>
                </a:gridCol>
                <a:gridCol w="1504179">
                  <a:extLst>
                    <a:ext uri="{9D8B030D-6E8A-4147-A177-3AD203B41FA5}">
                      <a16:colId xmlns:a16="http://schemas.microsoft.com/office/drawing/2014/main" val="1308594295"/>
                    </a:ext>
                  </a:extLst>
                </a:gridCol>
              </a:tblGrid>
              <a:tr h="326427">
                <a:tc gridSpan="2">
                  <a:txBody>
                    <a:bodyPr/>
                    <a:lstStyle/>
                    <a:p>
                      <a:r>
                        <a:rPr lang="ru-RU" dirty="0"/>
                        <a:t>              </a:t>
                      </a:r>
                      <a:r>
                        <a:rPr lang="ru-RU" dirty="0">
                          <a:solidFill>
                            <a:schemeClr val="tx1">
                              <a:lumMod val="65000"/>
                              <a:lumOff val="35000"/>
                            </a:schemeClr>
                          </a:solidFill>
                        </a:rPr>
                        <a:t>Кредиты</a:t>
                      </a:r>
                    </a:p>
                  </a:txBody>
                  <a:tcPr>
                    <a:lnB w="12700" cap="flat" cmpd="sng" algn="ctr">
                      <a:solidFill>
                        <a:schemeClr val="tx1"/>
                      </a:solidFill>
                      <a:prstDash val="solid"/>
                      <a:round/>
                      <a:headEnd type="none" w="med" len="med"/>
                      <a:tailEnd type="none" w="med" len="med"/>
                    </a:lnB>
                    <a:noFill/>
                  </a:tcPr>
                </a:tc>
                <a:tc hMerge="1">
                  <a:txBody>
                    <a:bodyPr/>
                    <a:lstStyle/>
                    <a:p>
                      <a:endParaRPr lang="ru-RU"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266792"/>
                  </a:ext>
                </a:extLst>
              </a:tr>
              <a:tr h="216126">
                <a:tc>
                  <a:txBody>
                    <a:bodyPr/>
                    <a:lstStyle/>
                    <a:p>
                      <a:r>
                        <a:rPr lang="ru-RU" sz="1600" dirty="0"/>
                        <a:t>          ДТ</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dirty="0"/>
                        <a:t>          КТ</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067219"/>
                  </a:ext>
                </a:extLst>
              </a:tr>
              <a:tr h="373641">
                <a:tc>
                  <a:txBody>
                    <a:bodyPr/>
                    <a:lstStyle/>
                    <a:p>
                      <a:endParaRPr lang="ru-RU"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С-до </a:t>
                      </a:r>
                      <a:r>
                        <a:rPr lang="ru-RU" dirty="0" err="1"/>
                        <a:t>нач</a:t>
                      </a:r>
                      <a:r>
                        <a:rPr lang="ru-RU" dirty="0"/>
                        <a:t>: 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3229436"/>
                  </a:ext>
                </a:extLst>
              </a:tr>
              <a:tr h="235773">
                <a:tc>
                  <a:txBody>
                    <a:bodyPr/>
                    <a:lstStyle/>
                    <a:p>
                      <a:r>
                        <a:rPr lang="ru-RU" dirty="0"/>
                        <a:t>50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429166"/>
                  </a:ext>
                </a:extLst>
              </a:tr>
              <a:tr h="213688">
                <a:tc>
                  <a:txBody>
                    <a:bodyPr/>
                    <a:lstStyle/>
                    <a:p>
                      <a:endParaRPr lang="ru-RU" dirty="0">
                        <a:highlight>
                          <a:srgbClr val="00FF00"/>
                        </a:highligh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ru-RU" dirty="0"/>
                        <a:t>С-до кон: 50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56225527"/>
                  </a:ext>
                </a:extLst>
              </a:tr>
            </a:tbl>
          </a:graphicData>
        </a:graphic>
      </p:graphicFrame>
      <p:sp>
        <p:nvSpPr>
          <p:cNvPr id="2" name="TextBox 1">
            <a:extLst>
              <a:ext uri="{FF2B5EF4-FFF2-40B4-BE49-F238E27FC236}">
                <a16:creationId xmlns:a16="http://schemas.microsoft.com/office/drawing/2014/main" id="{663A1357-19A2-4F13-A076-48C847C128CE}"/>
              </a:ext>
            </a:extLst>
          </p:cNvPr>
          <p:cNvSpPr txBox="1"/>
          <p:nvPr/>
        </p:nvSpPr>
        <p:spPr>
          <a:xfrm>
            <a:off x="2529158" y="398847"/>
            <a:ext cx="7133684" cy="584775"/>
          </a:xfrm>
          <a:prstGeom prst="rect">
            <a:avLst/>
          </a:prstGeom>
          <a:noFill/>
        </p:spPr>
        <p:txBody>
          <a:bodyPr wrap="none" rtlCol="0">
            <a:spAutoFit/>
          </a:bodyPr>
          <a:lstStyle/>
          <a:p>
            <a:r>
              <a:rPr lang="ru-RU" sz="3200" spc="300" dirty="0">
                <a:solidFill>
                  <a:schemeClr val="tx1">
                    <a:lumMod val="65000"/>
                    <a:lumOff val="35000"/>
                  </a:schemeClr>
                </a:solidFill>
                <a:latin typeface="Effra" panose="020B0603020203020204" pitchFamily="34" charset="0"/>
                <a:cs typeface="Effra" panose="020B0603020203020204" pitchFamily="34" charset="0"/>
              </a:rPr>
              <a:t>БУХУЧЕТ. КАК ЭТО РАБОТАЕТ?</a:t>
            </a:r>
          </a:p>
        </p:txBody>
      </p:sp>
      <p:sp>
        <p:nvSpPr>
          <p:cNvPr id="4" name="Номер слайда 3">
            <a:extLst>
              <a:ext uri="{FF2B5EF4-FFF2-40B4-BE49-F238E27FC236}">
                <a16:creationId xmlns:a16="http://schemas.microsoft.com/office/drawing/2014/main" id="{E57CFD17-D6AD-4CEB-8D23-7010BECD1A2A}"/>
              </a:ext>
            </a:extLst>
          </p:cNvPr>
          <p:cNvSpPr>
            <a:spLocks noGrp="1"/>
          </p:cNvSpPr>
          <p:nvPr>
            <p:ph type="sldNum" sz="quarter" idx="12"/>
          </p:nvPr>
        </p:nvSpPr>
        <p:spPr>
          <a:xfrm>
            <a:off x="8610600" y="6356350"/>
            <a:ext cx="2743200" cy="365125"/>
          </a:xfrm>
        </p:spPr>
        <p:txBody>
          <a:bodyPr/>
          <a:lstStyle/>
          <a:p>
            <a:fld id="{D42DB29C-A9D2-4935-A2BD-226D317482E4}" type="slidenum">
              <a:rPr lang="ru-RU" sz="2000" smtClean="0">
                <a:solidFill>
                  <a:srgbClr val="002060"/>
                </a:solidFill>
              </a:rPr>
              <a:t>3</a:t>
            </a:fld>
            <a:endParaRPr lang="ru-RU" sz="2000" dirty="0">
              <a:solidFill>
                <a:srgbClr val="002060"/>
              </a:solidFill>
            </a:endParaRPr>
          </a:p>
        </p:txBody>
      </p:sp>
    </p:spTree>
    <p:extLst>
      <p:ext uri="{BB962C8B-B14F-4D97-AF65-F5344CB8AC3E}">
        <p14:creationId xmlns:p14="http://schemas.microsoft.com/office/powerpoint/2010/main" val="11070140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5" name="Rectangle 294">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9" name="Group 298">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300" name="Freeform: Shape 299">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306" name="Freeform: Shape 305">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9" name="Freeform: Shape 308">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36C292FD-230F-4D24-8518-3FC2EBB916D4}"/>
              </a:ext>
            </a:extLst>
          </p:cNvPr>
          <p:cNvSpPr txBox="1"/>
          <p:nvPr/>
        </p:nvSpPr>
        <p:spPr>
          <a:xfrm flipH="1">
            <a:off x="196644" y="219752"/>
            <a:ext cx="11798711" cy="523220"/>
          </a:xfrm>
          <a:prstGeom prst="rect">
            <a:avLst/>
          </a:prstGeom>
          <a:noFill/>
        </p:spPr>
        <p:txBody>
          <a:bodyPr wrap="square" rtlCol="0">
            <a:spAutoFit/>
          </a:bodyPr>
          <a:lstStyle/>
          <a:p>
            <a:r>
              <a:rPr lang="ru-RU" sz="2800" b="1" spc="300" dirty="0">
                <a:solidFill>
                  <a:schemeClr val="tx1">
                    <a:lumMod val="65000"/>
                    <a:lumOff val="35000"/>
                  </a:schemeClr>
                </a:solidFill>
                <a:latin typeface="Effra" panose="020B0603020203020204" pitchFamily="34" charset="0"/>
                <a:cs typeface="Effra" panose="020B0603020203020204" pitchFamily="34" charset="0"/>
              </a:rPr>
              <a:t>АНАЛИЗ ИНВЕСТИЦИОННЫХ КЕЙСОВ</a:t>
            </a:r>
            <a:endParaRPr lang="ru-RU" sz="2800" spc="300" dirty="0">
              <a:solidFill>
                <a:schemeClr val="tx1">
                  <a:lumMod val="65000"/>
                  <a:lumOff val="35000"/>
                </a:schemeClr>
              </a:solidFill>
              <a:latin typeface="Effra" panose="020B0603020203020204" pitchFamily="34" charset="0"/>
              <a:cs typeface="Effra" panose="020B0603020203020204" pitchFamily="34" charset="0"/>
            </a:endParaRPr>
          </a:p>
        </p:txBody>
      </p:sp>
      <p:sp>
        <p:nvSpPr>
          <p:cNvPr id="5" name="TextBox 4">
            <a:extLst>
              <a:ext uri="{FF2B5EF4-FFF2-40B4-BE49-F238E27FC236}">
                <a16:creationId xmlns:a16="http://schemas.microsoft.com/office/drawing/2014/main" id="{5F4B9759-42B8-445A-980B-966E713ED6C8}"/>
              </a:ext>
            </a:extLst>
          </p:cNvPr>
          <p:cNvSpPr txBox="1"/>
          <p:nvPr/>
        </p:nvSpPr>
        <p:spPr>
          <a:xfrm>
            <a:off x="717755" y="914400"/>
            <a:ext cx="6971071" cy="646331"/>
          </a:xfrm>
          <a:prstGeom prst="rect">
            <a:avLst/>
          </a:prstGeom>
          <a:noFill/>
        </p:spPr>
        <p:txBody>
          <a:bodyPr wrap="square" rtlCol="0">
            <a:spAutoFit/>
          </a:bodyPr>
          <a:lstStyle/>
          <a:p>
            <a:pPr marL="342900" indent="-342900">
              <a:buAutoNum type="arabicPeriod"/>
            </a:pPr>
            <a:r>
              <a:rPr lang="ru-RU" dirty="0"/>
              <a:t>Инвестиции в оборудование</a:t>
            </a:r>
          </a:p>
          <a:p>
            <a:pPr marL="342900" indent="-342900">
              <a:buAutoNum type="arabicPeriod"/>
            </a:pPr>
            <a:r>
              <a:rPr lang="ru-RU" dirty="0"/>
              <a:t>Инвестиции в проекты развития/масштабирования бизнеса</a:t>
            </a:r>
          </a:p>
        </p:txBody>
      </p:sp>
      <p:sp>
        <p:nvSpPr>
          <p:cNvPr id="25" name="TextBox 24">
            <a:extLst>
              <a:ext uri="{FF2B5EF4-FFF2-40B4-BE49-F238E27FC236}">
                <a16:creationId xmlns:a16="http://schemas.microsoft.com/office/drawing/2014/main" id="{9E20DA02-709F-4E97-9247-064AC6FBF5CC}"/>
              </a:ext>
            </a:extLst>
          </p:cNvPr>
          <p:cNvSpPr txBox="1"/>
          <p:nvPr/>
        </p:nvSpPr>
        <p:spPr>
          <a:xfrm>
            <a:off x="3770597" y="2133416"/>
            <a:ext cx="9519191" cy="461665"/>
          </a:xfrm>
          <a:prstGeom prst="rect">
            <a:avLst/>
          </a:prstGeom>
          <a:noFill/>
        </p:spPr>
        <p:txBody>
          <a:bodyPr wrap="square" rtlCol="0">
            <a:spAutoFit/>
          </a:bodyPr>
          <a:lstStyle/>
          <a:p>
            <a:r>
              <a:rPr lang="ru-RU" sz="2400" b="1" dirty="0">
                <a:solidFill>
                  <a:schemeClr val="tx1">
                    <a:lumMod val="65000"/>
                    <a:lumOff val="35000"/>
                  </a:schemeClr>
                </a:solidFill>
                <a:latin typeface="Effra" panose="020B0603020203020204" pitchFamily="34" charset="0"/>
                <a:cs typeface="Effra" panose="020B0603020203020204" pitchFamily="34" charset="0"/>
              </a:rPr>
              <a:t>РАСЧЕТ ОКУПАЕМОСТИ ОБОРУДОВАНИЯ</a:t>
            </a:r>
          </a:p>
        </p:txBody>
      </p:sp>
      <p:pic>
        <p:nvPicPr>
          <p:cNvPr id="7" name="Рисунок 6">
            <a:extLst>
              <a:ext uri="{FF2B5EF4-FFF2-40B4-BE49-F238E27FC236}">
                <a16:creationId xmlns:a16="http://schemas.microsoft.com/office/drawing/2014/main" id="{B5EF42C4-AB2C-43CA-8004-644C62BDED40}"/>
              </a:ext>
            </a:extLst>
          </p:cNvPr>
          <p:cNvPicPr>
            <a:picLocks noChangeAspect="1"/>
          </p:cNvPicPr>
          <p:nvPr/>
        </p:nvPicPr>
        <p:blipFill>
          <a:blip r:embed="rId2"/>
          <a:stretch>
            <a:fillRect/>
          </a:stretch>
        </p:blipFill>
        <p:spPr>
          <a:xfrm>
            <a:off x="3875573" y="2980562"/>
            <a:ext cx="5572125" cy="3876675"/>
          </a:xfrm>
          <a:prstGeom prst="rect">
            <a:avLst/>
          </a:prstGeom>
        </p:spPr>
      </p:pic>
      <p:sp>
        <p:nvSpPr>
          <p:cNvPr id="29" name="TextBox 28">
            <a:extLst>
              <a:ext uri="{FF2B5EF4-FFF2-40B4-BE49-F238E27FC236}">
                <a16:creationId xmlns:a16="http://schemas.microsoft.com/office/drawing/2014/main" id="{4AD40B2B-CD96-4AE0-A66C-D647249D6517}"/>
              </a:ext>
            </a:extLst>
          </p:cNvPr>
          <p:cNvSpPr txBox="1"/>
          <p:nvPr/>
        </p:nvSpPr>
        <p:spPr>
          <a:xfrm>
            <a:off x="196644" y="3742944"/>
            <a:ext cx="3397232" cy="1754326"/>
          </a:xfrm>
          <a:prstGeom prst="rect">
            <a:avLst/>
          </a:prstGeom>
          <a:noFill/>
        </p:spPr>
        <p:txBody>
          <a:bodyPr wrap="square" rtlCol="0">
            <a:spAutoFit/>
          </a:bodyPr>
          <a:lstStyle/>
          <a:p>
            <a:pPr algn="just"/>
            <a:r>
              <a:rPr lang="ru-RU" dirty="0">
                <a:solidFill>
                  <a:schemeClr val="bg2">
                    <a:lumMod val="25000"/>
                  </a:schemeClr>
                </a:solidFill>
                <a:latin typeface="Effra" panose="020B0603020203020204" pitchFamily="34" charset="0"/>
                <a:cs typeface="Effra" panose="020B0603020203020204" pitchFamily="34" charset="0"/>
              </a:rPr>
              <a:t>Составляется при рассмотрении вопроса о приобретении оборудования, которое непосредственно генерирует доходы при его использовании</a:t>
            </a:r>
          </a:p>
        </p:txBody>
      </p:sp>
      <p:pic>
        <p:nvPicPr>
          <p:cNvPr id="30" name="Рисунок 29">
            <a:extLst>
              <a:ext uri="{FF2B5EF4-FFF2-40B4-BE49-F238E27FC236}">
                <a16:creationId xmlns:a16="http://schemas.microsoft.com/office/drawing/2014/main" id="{7662009B-9BA0-4F75-AC37-CADF9D895F98}"/>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rot="10800000">
            <a:off x="5424" y="5899563"/>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1" name="Рисунок 30">
            <a:extLst>
              <a:ext uri="{FF2B5EF4-FFF2-40B4-BE49-F238E27FC236}">
                <a16:creationId xmlns:a16="http://schemas.microsoft.com/office/drawing/2014/main" id="{BBE60687-7F4D-45E7-9D1A-7AF80460D47E}"/>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rot="8792688">
            <a:off x="10306298" y="750327"/>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perspectiveHeroicExtremeRightFacing"/>
            <a:lightRig rig="threePt" dir="t"/>
          </a:scene3d>
          <a:sp3d>
            <a:bevelT/>
          </a:sp3d>
        </p:spPr>
      </p:pic>
      <p:sp>
        <p:nvSpPr>
          <p:cNvPr id="8" name="Номер слайда 7">
            <a:extLst>
              <a:ext uri="{FF2B5EF4-FFF2-40B4-BE49-F238E27FC236}">
                <a16:creationId xmlns:a16="http://schemas.microsoft.com/office/drawing/2014/main" id="{2FC57BB2-3A0C-438A-8243-B5FEBD9E2C52}"/>
              </a:ext>
            </a:extLst>
          </p:cNvPr>
          <p:cNvSpPr>
            <a:spLocks noGrp="1"/>
          </p:cNvSpPr>
          <p:nvPr>
            <p:ph type="sldNum" sz="quarter" idx="12"/>
          </p:nvPr>
        </p:nvSpPr>
        <p:spPr/>
        <p:txBody>
          <a:bodyPr/>
          <a:lstStyle/>
          <a:p>
            <a:fld id="{D42DB29C-A9D2-4935-A2BD-226D317482E4}" type="slidenum">
              <a:rPr lang="ru-RU" smtClean="0"/>
              <a:t>30</a:t>
            </a:fld>
            <a:endParaRPr lang="ru-RU"/>
          </a:p>
        </p:txBody>
      </p:sp>
    </p:spTree>
    <p:extLst>
      <p:ext uri="{BB962C8B-B14F-4D97-AF65-F5344CB8AC3E}">
        <p14:creationId xmlns:p14="http://schemas.microsoft.com/office/powerpoint/2010/main" val="297116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 name="Rectangle 275">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80" name="Group 279">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281" name="Freeform: Shape 280">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4" name="Freeform: Shape 283">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6" name="Group 285">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87" name="Freeform: Shape 286">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9000A9E-3C28-4E31-94EF-C46CB96DA947}"/>
              </a:ext>
            </a:extLst>
          </p:cNvPr>
          <p:cNvSpPr txBox="1"/>
          <p:nvPr/>
        </p:nvSpPr>
        <p:spPr>
          <a:xfrm>
            <a:off x="2672809" y="239301"/>
            <a:ext cx="9519191" cy="461665"/>
          </a:xfrm>
          <a:prstGeom prst="rect">
            <a:avLst/>
          </a:prstGeom>
          <a:noFill/>
        </p:spPr>
        <p:txBody>
          <a:bodyPr wrap="square" rtlCol="0">
            <a:spAutoFit/>
          </a:bodyPr>
          <a:lstStyle/>
          <a:p>
            <a:r>
              <a:rPr lang="ru-RU" sz="2400" b="1" dirty="0">
                <a:solidFill>
                  <a:schemeClr val="tx1">
                    <a:lumMod val="65000"/>
                    <a:lumOff val="35000"/>
                  </a:schemeClr>
                </a:solidFill>
                <a:latin typeface="Effra" panose="020B0603020203020204" pitchFamily="34" charset="0"/>
                <a:cs typeface="Effra" panose="020B0603020203020204" pitchFamily="34" charset="0"/>
              </a:rPr>
              <a:t>РАСЧЕТ ОКУПАЕМОСТИ ПРОЕКТА РАЗВИТИЯ</a:t>
            </a:r>
          </a:p>
        </p:txBody>
      </p:sp>
      <p:sp>
        <p:nvSpPr>
          <p:cNvPr id="2" name="TextBox 1">
            <a:extLst>
              <a:ext uri="{FF2B5EF4-FFF2-40B4-BE49-F238E27FC236}">
                <a16:creationId xmlns:a16="http://schemas.microsoft.com/office/drawing/2014/main" id="{C12A7A52-A56C-4FE1-925E-5ECC8525AF37}"/>
              </a:ext>
            </a:extLst>
          </p:cNvPr>
          <p:cNvSpPr txBox="1"/>
          <p:nvPr/>
        </p:nvSpPr>
        <p:spPr>
          <a:xfrm>
            <a:off x="303412" y="655421"/>
            <a:ext cx="11733029" cy="1754326"/>
          </a:xfrm>
          <a:prstGeom prst="rect">
            <a:avLst/>
          </a:prstGeom>
          <a:noFill/>
        </p:spPr>
        <p:txBody>
          <a:bodyPr wrap="square" rtlCol="0">
            <a:spAutoFit/>
          </a:bodyPr>
          <a:lstStyle/>
          <a:p>
            <a:r>
              <a:rPr lang="ru-RU" dirty="0">
                <a:latin typeface="Effra" panose="020B0603020203020204" pitchFamily="34" charset="0"/>
                <a:cs typeface="Effra" panose="020B0603020203020204" pitchFamily="34" charset="0"/>
              </a:rPr>
              <a:t>Показатели:</a:t>
            </a:r>
          </a:p>
          <a:p>
            <a:pPr algn="l">
              <a:buFont typeface="Arial" panose="020B0604020202020204" pitchFamily="34" charset="0"/>
              <a:buChar char="•"/>
            </a:pPr>
            <a:r>
              <a:rPr lang="ru-RU" b="0" i="0" dirty="0">
                <a:solidFill>
                  <a:srgbClr val="1B252C"/>
                </a:solidFill>
                <a:effectLst/>
                <a:latin typeface="Effra" panose="020B0603020203020204" pitchFamily="34" charset="0"/>
                <a:cs typeface="Effra" panose="020B0603020203020204" pitchFamily="34" charset="0"/>
              </a:rPr>
              <a:t>дисконтированный срок окупаемости (</a:t>
            </a:r>
            <a:r>
              <a:rPr lang="en-US" b="0" i="0" dirty="0">
                <a:solidFill>
                  <a:srgbClr val="1B252C"/>
                </a:solidFill>
                <a:effectLst/>
                <a:latin typeface="Effra" panose="020B0603020203020204" pitchFamily="34" charset="0"/>
                <a:cs typeface="Effra" panose="020B0603020203020204" pitchFamily="34" charset="0"/>
              </a:rPr>
              <a:t>Pay-Back Period, PBP);</a:t>
            </a:r>
          </a:p>
          <a:p>
            <a:pPr algn="l">
              <a:buFont typeface="Arial" panose="020B0604020202020204" pitchFamily="34" charset="0"/>
              <a:buChar char="•"/>
            </a:pPr>
            <a:r>
              <a:rPr lang="ru-RU" b="0" i="0" dirty="0">
                <a:solidFill>
                  <a:srgbClr val="1B252C"/>
                </a:solidFill>
                <a:effectLst/>
                <a:latin typeface="Effra" panose="020B0603020203020204" pitchFamily="34" charset="0"/>
                <a:cs typeface="Effra" panose="020B0603020203020204" pitchFamily="34" charset="0"/>
              </a:rPr>
              <a:t>чистая текущая стоимость (</a:t>
            </a:r>
            <a:r>
              <a:rPr lang="en-US" b="0" i="0" dirty="0">
                <a:solidFill>
                  <a:srgbClr val="1B252C"/>
                </a:solidFill>
                <a:effectLst/>
                <a:latin typeface="Effra" panose="020B0603020203020204" pitchFamily="34" charset="0"/>
                <a:cs typeface="Effra" panose="020B0603020203020204" pitchFamily="34" charset="0"/>
              </a:rPr>
              <a:t>Net Present Value, NPV);</a:t>
            </a:r>
          </a:p>
          <a:p>
            <a:pPr algn="l">
              <a:buFont typeface="Arial" panose="020B0604020202020204" pitchFamily="34" charset="0"/>
              <a:buChar char="•"/>
            </a:pPr>
            <a:r>
              <a:rPr lang="ru-RU" b="0" i="0" dirty="0">
                <a:solidFill>
                  <a:srgbClr val="1B252C"/>
                </a:solidFill>
                <a:effectLst/>
                <a:latin typeface="Effra" panose="020B0603020203020204" pitchFamily="34" charset="0"/>
                <a:cs typeface="Effra" panose="020B0603020203020204" pitchFamily="34" charset="0"/>
              </a:rPr>
              <a:t>внутренняя норма рентабельности (</a:t>
            </a:r>
            <a:r>
              <a:rPr lang="en-US" b="0" i="0" dirty="0">
                <a:solidFill>
                  <a:srgbClr val="1B252C"/>
                </a:solidFill>
                <a:effectLst/>
                <a:latin typeface="Effra" panose="020B0603020203020204" pitchFamily="34" charset="0"/>
                <a:cs typeface="Effra" panose="020B0603020203020204" pitchFamily="34" charset="0"/>
              </a:rPr>
              <a:t>Internal Rate of Return, IRR).</a:t>
            </a:r>
          </a:p>
          <a:p>
            <a:r>
              <a:rPr lang="ru-RU" b="0" i="0" dirty="0">
                <a:solidFill>
                  <a:srgbClr val="1B252C"/>
                </a:solidFill>
                <a:effectLst/>
                <a:latin typeface="Effra" panose="020B0603020203020204" pitchFamily="34" charset="0"/>
                <a:cs typeface="Effra" panose="020B0603020203020204" pitchFamily="34" charset="0"/>
              </a:rPr>
              <a:t>Базой для расчета показателей эффективности являются так называемые </a:t>
            </a:r>
            <a:r>
              <a:rPr lang="ru-RU" b="0" i="1" dirty="0">
                <a:solidFill>
                  <a:srgbClr val="1B252C"/>
                </a:solidFill>
                <a:effectLst/>
                <a:latin typeface="Effra" panose="020B0603020203020204" pitchFamily="34" charset="0"/>
                <a:cs typeface="Effra" panose="020B0603020203020204" pitchFamily="34" charset="0"/>
              </a:rPr>
              <a:t>чистые денежные потоки</a:t>
            </a:r>
            <a:r>
              <a:rPr lang="ru-RU" b="0" i="0" dirty="0">
                <a:solidFill>
                  <a:srgbClr val="1B252C"/>
                </a:solidFill>
                <a:effectLst/>
                <a:latin typeface="Effra" panose="020B0603020203020204" pitchFamily="34" charset="0"/>
                <a:cs typeface="Effra" panose="020B0603020203020204" pitchFamily="34" charset="0"/>
              </a:rPr>
              <a:t> (Net Cash-</a:t>
            </a:r>
            <a:r>
              <a:rPr lang="ru-RU" b="0" i="0" dirty="0" err="1">
                <a:solidFill>
                  <a:srgbClr val="1B252C"/>
                </a:solidFill>
                <a:effectLst/>
                <a:latin typeface="Effra" panose="020B0603020203020204" pitchFamily="34" charset="0"/>
                <a:cs typeface="Effra" panose="020B0603020203020204" pitchFamily="34" charset="0"/>
              </a:rPr>
              <a:t>Flow</a:t>
            </a:r>
            <a:r>
              <a:rPr lang="ru-RU" b="0" i="0" dirty="0">
                <a:solidFill>
                  <a:srgbClr val="1B252C"/>
                </a:solidFill>
                <a:effectLst/>
                <a:latin typeface="Effra" panose="020B0603020203020204" pitchFamily="34" charset="0"/>
                <a:cs typeface="Effra" panose="020B0603020203020204" pitchFamily="34" charset="0"/>
              </a:rPr>
              <a:t>, NCF)</a:t>
            </a:r>
            <a:endParaRPr lang="ru-RU" dirty="0">
              <a:latin typeface="Effra" panose="020B0603020203020204" pitchFamily="34" charset="0"/>
              <a:cs typeface="Effra" panose="020B0603020203020204" pitchFamily="34" charset="0"/>
            </a:endParaRPr>
          </a:p>
        </p:txBody>
      </p:sp>
      <p:pic>
        <p:nvPicPr>
          <p:cNvPr id="4" name="Рисунок 3">
            <a:extLst>
              <a:ext uri="{FF2B5EF4-FFF2-40B4-BE49-F238E27FC236}">
                <a16:creationId xmlns:a16="http://schemas.microsoft.com/office/drawing/2014/main" id="{3E7F6486-BF97-41EA-90D4-E072F0AFA327}"/>
              </a:ext>
            </a:extLst>
          </p:cNvPr>
          <p:cNvPicPr>
            <a:picLocks noChangeAspect="1"/>
          </p:cNvPicPr>
          <p:nvPr/>
        </p:nvPicPr>
        <p:blipFill>
          <a:blip r:embed="rId3"/>
          <a:stretch>
            <a:fillRect/>
          </a:stretch>
        </p:blipFill>
        <p:spPr>
          <a:xfrm>
            <a:off x="7184835" y="3527844"/>
            <a:ext cx="5016486" cy="2848788"/>
          </a:xfrm>
          <a:prstGeom prst="rect">
            <a:avLst/>
          </a:prstGeom>
        </p:spPr>
      </p:pic>
      <p:sp>
        <p:nvSpPr>
          <p:cNvPr id="7" name="TextBox 6">
            <a:extLst>
              <a:ext uri="{FF2B5EF4-FFF2-40B4-BE49-F238E27FC236}">
                <a16:creationId xmlns:a16="http://schemas.microsoft.com/office/drawing/2014/main" id="{1C218125-440B-40C8-9DEA-C6C6BA9E7426}"/>
              </a:ext>
            </a:extLst>
          </p:cNvPr>
          <p:cNvSpPr txBox="1"/>
          <p:nvPr/>
        </p:nvSpPr>
        <p:spPr>
          <a:xfrm>
            <a:off x="383878" y="2529033"/>
            <a:ext cx="1806429" cy="369332"/>
          </a:xfrm>
          <a:prstGeom prst="rect">
            <a:avLst/>
          </a:prstGeom>
          <a:noFill/>
        </p:spPr>
        <p:txBody>
          <a:bodyPr wrap="square" rtlCol="0">
            <a:spAutoFit/>
          </a:bodyPr>
          <a:lstStyle/>
          <a:p>
            <a:r>
              <a:rPr lang="en-US" dirty="0" err="1"/>
              <a:t>NCF</a:t>
            </a:r>
            <a:r>
              <a:rPr lang="en-US" sz="1400" dirty="0" err="1"/>
              <a:t>d</a:t>
            </a:r>
            <a:r>
              <a:rPr lang="en-US" sz="1400" dirty="0"/>
              <a:t> = </a:t>
            </a:r>
            <a:r>
              <a:rPr lang="en-US" dirty="0"/>
              <a:t>NCF/(1+d)</a:t>
            </a:r>
            <a:r>
              <a:rPr lang="en-US" baseline="30000" dirty="0"/>
              <a:t>I </a:t>
            </a:r>
            <a:endParaRPr lang="ru-RU" baseline="30000" dirty="0"/>
          </a:p>
        </p:txBody>
      </p:sp>
      <p:sp>
        <p:nvSpPr>
          <p:cNvPr id="8" name="TextBox 7">
            <a:extLst>
              <a:ext uri="{FF2B5EF4-FFF2-40B4-BE49-F238E27FC236}">
                <a16:creationId xmlns:a16="http://schemas.microsoft.com/office/drawing/2014/main" id="{CB726090-0393-4EA8-9BF8-3B5A67750386}"/>
              </a:ext>
            </a:extLst>
          </p:cNvPr>
          <p:cNvSpPr txBox="1"/>
          <p:nvPr/>
        </p:nvSpPr>
        <p:spPr>
          <a:xfrm>
            <a:off x="2500783" y="2554522"/>
            <a:ext cx="7568249" cy="369332"/>
          </a:xfrm>
          <a:prstGeom prst="rect">
            <a:avLst/>
          </a:prstGeom>
          <a:noFill/>
        </p:spPr>
        <p:txBody>
          <a:bodyPr wrap="square" rtlCol="0">
            <a:spAutoFit/>
          </a:bodyPr>
          <a:lstStyle/>
          <a:p>
            <a:r>
              <a:rPr lang="ru-RU" b="0" i="0" dirty="0">
                <a:solidFill>
                  <a:srgbClr val="1B252C"/>
                </a:solidFill>
                <a:effectLst/>
                <a:latin typeface="Effra" panose="020B0603020203020204" pitchFamily="34" charset="0"/>
                <a:cs typeface="Effra" panose="020B0603020203020204" pitchFamily="34" charset="0"/>
              </a:rPr>
              <a:t>где i — номер года проекта, а d — ставка дисконтирования</a:t>
            </a:r>
            <a:endParaRPr lang="ru-RU" dirty="0">
              <a:latin typeface="Effra" panose="020B0603020203020204" pitchFamily="34" charset="0"/>
              <a:cs typeface="Effra" panose="020B0603020203020204" pitchFamily="34" charset="0"/>
            </a:endParaRPr>
          </a:p>
        </p:txBody>
      </p:sp>
      <p:pic>
        <p:nvPicPr>
          <p:cNvPr id="10" name="Рисунок 9">
            <a:extLst>
              <a:ext uri="{FF2B5EF4-FFF2-40B4-BE49-F238E27FC236}">
                <a16:creationId xmlns:a16="http://schemas.microsoft.com/office/drawing/2014/main" id="{5F687DAC-4F8E-438D-AE05-E2808D7BC1F1}"/>
              </a:ext>
            </a:extLst>
          </p:cNvPr>
          <p:cNvPicPr>
            <a:picLocks noChangeAspect="1"/>
          </p:cNvPicPr>
          <p:nvPr/>
        </p:nvPicPr>
        <p:blipFill>
          <a:blip r:embed="rId4"/>
          <a:stretch>
            <a:fillRect/>
          </a:stretch>
        </p:blipFill>
        <p:spPr>
          <a:xfrm>
            <a:off x="378120" y="2855426"/>
            <a:ext cx="1838325" cy="914400"/>
          </a:xfrm>
          <a:prstGeom prst="rect">
            <a:avLst/>
          </a:prstGeom>
        </p:spPr>
      </p:pic>
      <p:sp>
        <p:nvSpPr>
          <p:cNvPr id="11" name="TextBox 10">
            <a:extLst>
              <a:ext uri="{FF2B5EF4-FFF2-40B4-BE49-F238E27FC236}">
                <a16:creationId xmlns:a16="http://schemas.microsoft.com/office/drawing/2014/main" id="{3725C8A8-5C0F-4A87-A291-1C1AC2F3FEE5}"/>
              </a:ext>
            </a:extLst>
          </p:cNvPr>
          <p:cNvSpPr txBox="1"/>
          <p:nvPr/>
        </p:nvSpPr>
        <p:spPr>
          <a:xfrm>
            <a:off x="2514643" y="3210441"/>
            <a:ext cx="7580921" cy="369332"/>
          </a:xfrm>
          <a:prstGeom prst="rect">
            <a:avLst/>
          </a:prstGeom>
          <a:noFill/>
        </p:spPr>
        <p:txBody>
          <a:bodyPr wrap="none" rtlCol="0">
            <a:spAutoFit/>
          </a:bodyPr>
          <a:lstStyle/>
          <a:p>
            <a:r>
              <a:rPr lang="ru-RU" b="0" i="0" dirty="0">
                <a:solidFill>
                  <a:srgbClr val="1B252C"/>
                </a:solidFill>
                <a:effectLst/>
                <a:latin typeface="Effra" panose="020B0603020203020204" pitchFamily="34" charset="0"/>
                <a:cs typeface="Effra" panose="020B0603020203020204" pitchFamily="34" charset="0"/>
              </a:rPr>
              <a:t>где </a:t>
            </a:r>
            <a:r>
              <a:rPr lang="ru-RU" b="0" i="1" dirty="0" err="1">
                <a:solidFill>
                  <a:srgbClr val="1B252C"/>
                </a:solidFill>
                <a:effectLst/>
                <a:latin typeface="Effra" panose="020B0603020203020204" pitchFamily="34" charset="0"/>
                <a:cs typeface="Effra" panose="020B0603020203020204" pitchFamily="34" charset="0"/>
              </a:rPr>
              <a:t>NCF</a:t>
            </a:r>
            <a:r>
              <a:rPr lang="ru-RU" b="0" i="1" baseline="-25000" dirty="0" err="1">
                <a:solidFill>
                  <a:srgbClr val="1B252C"/>
                </a:solidFill>
                <a:effectLst/>
                <a:latin typeface="Effra" panose="020B0603020203020204" pitchFamily="34" charset="0"/>
                <a:cs typeface="Effra" panose="020B0603020203020204" pitchFamily="34" charset="0"/>
              </a:rPr>
              <a:t>i</a:t>
            </a:r>
            <a:r>
              <a:rPr lang="ru-RU" b="0" i="0" dirty="0">
                <a:solidFill>
                  <a:srgbClr val="1B252C"/>
                </a:solidFill>
                <a:effectLst/>
                <a:latin typeface="Effra" panose="020B0603020203020204" pitchFamily="34" charset="0"/>
                <a:cs typeface="Effra" panose="020B0603020203020204" pitchFamily="34" charset="0"/>
              </a:rPr>
              <a:t> — чистый денежный поток i-го года, а </a:t>
            </a:r>
            <a:r>
              <a:rPr lang="ru-RU" b="0" i="1" dirty="0">
                <a:solidFill>
                  <a:srgbClr val="1B252C"/>
                </a:solidFill>
                <a:effectLst/>
                <a:latin typeface="Effra" panose="020B0603020203020204" pitchFamily="34" charset="0"/>
                <a:cs typeface="Effra" panose="020B0603020203020204" pitchFamily="34" charset="0"/>
              </a:rPr>
              <a:t>N</a:t>
            </a:r>
            <a:r>
              <a:rPr lang="ru-RU" b="0" i="0" dirty="0">
                <a:solidFill>
                  <a:srgbClr val="1B252C"/>
                </a:solidFill>
                <a:effectLst/>
                <a:latin typeface="Effra" panose="020B0603020203020204" pitchFamily="34" charset="0"/>
                <a:cs typeface="Effra" panose="020B0603020203020204" pitchFamily="34" charset="0"/>
              </a:rPr>
              <a:t> — общее число лет</a:t>
            </a:r>
            <a:endParaRPr lang="ru-RU" dirty="0">
              <a:latin typeface="Effra" panose="020B0603020203020204" pitchFamily="34" charset="0"/>
              <a:cs typeface="Effra" panose="020B0603020203020204" pitchFamily="34" charset="0"/>
            </a:endParaRPr>
          </a:p>
        </p:txBody>
      </p:sp>
      <p:sp>
        <p:nvSpPr>
          <p:cNvPr id="27" name="TextBox 26">
            <a:extLst>
              <a:ext uri="{FF2B5EF4-FFF2-40B4-BE49-F238E27FC236}">
                <a16:creationId xmlns:a16="http://schemas.microsoft.com/office/drawing/2014/main" id="{CAAF13B7-AB4D-477E-8A52-986C0B390252}"/>
              </a:ext>
            </a:extLst>
          </p:cNvPr>
          <p:cNvSpPr txBox="1"/>
          <p:nvPr/>
        </p:nvSpPr>
        <p:spPr>
          <a:xfrm>
            <a:off x="281762" y="3690668"/>
            <a:ext cx="7849486" cy="646331"/>
          </a:xfrm>
          <a:prstGeom prst="rect">
            <a:avLst/>
          </a:prstGeom>
          <a:noFill/>
        </p:spPr>
        <p:txBody>
          <a:bodyPr wrap="square">
            <a:spAutoFit/>
          </a:bodyPr>
          <a:lstStyle/>
          <a:p>
            <a:pPr algn="l"/>
            <a:r>
              <a:rPr lang="ru-RU" b="0" i="0" dirty="0">
                <a:solidFill>
                  <a:srgbClr val="1B252C"/>
                </a:solidFill>
                <a:effectLst/>
                <a:latin typeface="Effra" panose="020B0603020203020204" pitchFamily="34" charset="0"/>
                <a:cs typeface="Effra" panose="020B0603020203020204" pitchFamily="34" charset="0"/>
              </a:rPr>
              <a:t>IRR — это такое значение d, при котором NPV становится равным 0. Показатель всегда находится подбором.</a:t>
            </a:r>
          </a:p>
        </p:txBody>
      </p:sp>
      <p:sp>
        <p:nvSpPr>
          <p:cNvPr id="29" name="TextBox 28">
            <a:extLst>
              <a:ext uri="{FF2B5EF4-FFF2-40B4-BE49-F238E27FC236}">
                <a16:creationId xmlns:a16="http://schemas.microsoft.com/office/drawing/2014/main" id="{DA452D77-B903-47A8-8AB0-DF52BF1A8307}"/>
              </a:ext>
            </a:extLst>
          </p:cNvPr>
          <p:cNvSpPr txBox="1"/>
          <p:nvPr/>
        </p:nvSpPr>
        <p:spPr>
          <a:xfrm>
            <a:off x="272136" y="4330592"/>
            <a:ext cx="7265919" cy="2308324"/>
          </a:xfrm>
          <a:prstGeom prst="rect">
            <a:avLst/>
          </a:prstGeom>
          <a:noFill/>
        </p:spPr>
        <p:txBody>
          <a:bodyPr wrap="square">
            <a:spAutoFit/>
          </a:bodyPr>
          <a:lstStyle/>
          <a:p>
            <a:r>
              <a:rPr lang="ru-RU" dirty="0">
                <a:latin typeface="Effra" panose="020B0603020203020204" pitchFamily="34" charset="0"/>
                <a:cs typeface="Effra" panose="020B0603020203020204" pitchFamily="34" charset="0"/>
              </a:rPr>
              <a:t>Смысл ставки дисконтирования — отражение в расчетах влияния стоимости денег. </a:t>
            </a:r>
          </a:p>
          <a:p>
            <a:r>
              <a:rPr lang="ru-RU" dirty="0">
                <a:latin typeface="Effra" panose="020B0603020203020204" pitchFamily="34" charset="0"/>
                <a:cs typeface="Effra" panose="020B0603020203020204" pitchFamily="34" charset="0"/>
              </a:rPr>
              <a:t>Если проект будет финансироваться полностью за счет средств банковского кредита, то ставка дисконтирования равна процентной ставке по кредиту.</a:t>
            </a:r>
          </a:p>
          <a:p>
            <a:r>
              <a:rPr lang="ru-RU" dirty="0">
                <a:latin typeface="Effra" panose="020B0603020203020204" pitchFamily="34" charset="0"/>
                <a:cs typeface="Effra" panose="020B0603020203020204" pitchFamily="34" charset="0"/>
              </a:rPr>
              <a:t>Если инвестируемый капитал взят из разных источников, в расчете используется средневзвешенная стоимость капитала (</a:t>
            </a:r>
            <a:r>
              <a:rPr lang="ru-RU" dirty="0" err="1">
                <a:latin typeface="Effra" panose="020B0603020203020204" pitchFamily="34" charset="0"/>
                <a:cs typeface="Effra" panose="020B0603020203020204" pitchFamily="34" charset="0"/>
              </a:rPr>
              <a:t>Weighted</a:t>
            </a:r>
            <a:r>
              <a:rPr lang="ru-RU" dirty="0">
                <a:latin typeface="Effra" panose="020B0603020203020204" pitchFamily="34" charset="0"/>
                <a:cs typeface="Effra" panose="020B0603020203020204" pitchFamily="34" charset="0"/>
              </a:rPr>
              <a:t> </a:t>
            </a:r>
            <a:r>
              <a:rPr lang="ru-RU" dirty="0" err="1">
                <a:latin typeface="Effra" panose="020B0603020203020204" pitchFamily="34" charset="0"/>
                <a:cs typeface="Effra" panose="020B0603020203020204" pitchFamily="34" charset="0"/>
              </a:rPr>
              <a:t>Average</a:t>
            </a:r>
            <a:r>
              <a:rPr lang="ru-RU" dirty="0">
                <a:latin typeface="Effra" panose="020B0603020203020204" pitchFamily="34" charset="0"/>
                <a:cs typeface="Effra" panose="020B0603020203020204" pitchFamily="34" charset="0"/>
              </a:rPr>
              <a:t> Cost </a:t>
            </a:r>
            <a:r>
              <a:rPr lang="ru-RU" dirty="0" err="1">
                <a:latin typeface="Effra" panose="020B0603020203020204" pitchFamily="34" charset="0"/>
                <a:cs typeface="Effra" panose="020B0603020203020204" pitchFamily="34" charset="0"/>
              </a:rPr>
              <a:t>of</a:t>
            </a:r>
            <a:r>
              <a:rPr lang="ru-RU" dirty="0">
                <a:latin typeface="Effra" panose="020B0603020203020204" pitchFamily="34" charset="0"/>
                <a:cs typeface="Effra" panose="020B0603020203020204" pitchFamily="34" charset="0"/>
              </a:rPr>
              <a:t> Capital, WACC). </a:t>
            </a:r>
          </a:p>
        </p:txBody>
      </p:sp>
      <p:pic>
        <p:nvPicPr>
          <p:cNvPr id="30" name="Рисунок 29">
            <a:extLst>
              <a:ext uri="{FF2B5EF4-FFF2-40B4-BE49-F238E27FC236}">
                <a16:creationId xmlns:a16="http://schemas.microsoft.com/office/drawing/2014/main" id="{0DFB05BC-B515-4867-897C-A2C0CBAE70B0}"/>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29589" r="10720" b="-1"/>
          <a:stretch/>
        </p:blipFill>
        <p:spPr>
          <a:xfrm rot="10800000">
            <a:off x="-1042" y="12188"/>
            <a:ext cx="1315875" cy="494163"/>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pic>
        <p:nvPicPr>
          <p:cNvPr id="31" name="Рисунок 30">
            <a:extLst>
              <a:ext uri="{FF2B5EF4-FFF2-40B4-BE49-F238E27FC236}">
                <a16:creationId xmlns:a16="http://schemas.microsoft.com/office/drawing/2014/main" id="{64CB142D-F3CB-43BB-AA9A-A16219B50F54}"/>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29589" r="10720" b="-1"/>
          <a:stretch/>
        </p:blipFill>
        <p:spPr>
          <a:xfrm>
            <a:off x="7368363" y="6485860"/>
            <a:ext cx="4771841" cy="372140"/>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14" name="Номер слайда 13">
            <a:extLst>
              <a:ext uri="{FF2B5EF4-FFF2-40B4-BE49-F238E27FC236}">
                <a16:creationId xmlns:a16="http://schemas.microsoft.com/office/drawing/2014/main" id="{A91F40BF-ECE5-4D48-9B85-CC56B1A2584A}"/>
              </a:ext>
            </a:extLst>
          </p:cNvPr>
          <p:cNvSpPr>
            <a:spLocks noGrp="1"/>
          </p:cNvSpPr>
          <p:nvPr>
            <p:ph type="sldNum" sz="quarter" idx="12"/>
          </p:nvPr>
        </p:nvSpPr>
        <p:spPr/>
        <p:txBody>
          <a:bodyPr/>
          <a:lstStyle/>
          <a:p>
            <a:fld id="{D42DB29C-A9D2-4935-A2BD-226D317482E4}" type="slidenum">
              <a:rPr lang="ru-RU" smtClean="0"/>
              <a:t>31</a:t>
            </a:fld>
            <a:endParaRPr lang="ru-RU"/>
          </a:p>
        </p:txBody>
      </p:sp>
    </p:spTree>
    <p:extLst>
      <p:ext uri="{BB962C8B-B14F-4D97-AF65-F5344CB8AC3E}">
        <p14:creationId xmlns:p14="http://schemas.microsoft.com/office/powerpoint/2010/main" val="71522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a:extLst>
              <a:ext uri="{FF2B5EF4-FFF2-40B4-BE49-F238E27FC236}">
                <a16:creationId xmlns:a16="http://schemas.microsoft.com/office/drawing/2014/main" id="{9138EADA-8592-48D6-9B43-3CB80C1C071C}"/>
              </a:ext>
            </a:extLst>
          </p:cNvPr>
          <p:cNvPicPr>
            <a:picLocks noChangeAspect="1"/>
          </p:cNvPicPr>
          <p:nvPr/>
        </p:nvPicPr>
        <p:blipFill rotWithShape="1">
          <a:blip r:embed="rId2"/>
          <a:srcRect l="25944" r="7076" b="1"/>
          <a:stretch/>
        </p:blipFill>
        <p:spPr>
          <a:xfrm>
            <a:off x="0"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pic>
        <p:nvPicPr>
          <p:cNvPr id="20" name="Рисунок 19">
            <a:extLst>
              <a:ext uri="{FF2B5EF4-FFF2-40B4-BE49-F238E27FC236}">
                <a16:creationId xmlns:a16="http://schemas.microsoft.com/office/drawing/2014/main" id="{9CD532AE-33BF-427B-98BE-FFCB078FB4C2}"/>
              </a:ext>
            </a:extLst>
          </p:cNvPr>
          <p:cNvPicPr>
            <a:picLocks noChangeAspect="1"/>
          </p:cNvPicPr>
          <p:nvPr/>
        </p:nvPicPr>
        <p:blipFill rotWithShape="1">
          <a:blip r:embed="rId3"/>
          <a:srcRect t="6044" r="-4" b="28790"/>
          <a:stretch/>
        </p:blipFill>
        <p:spPr>
          <a:xfrm>
            <a:off x="724082" y="268204"/>
            <a:ext cx="4166726" cy="3681631"/>
          </a:xfrm>
          <a:custGeom>
            <a:avLst/>
            <a:gdLst/>
            <a:ahLst/>
            <a:cxnLst/>
            <a:rect l="l" t="t" r="r" b="b"/>
            <a:pathLst>
              <a:path w="4166726" h="3681631">
                <a:moveTo>
                  <a:pt x="1199629" y="0"/>
                </a:moveTo>
                <a:cubicBezTo>
                  <a:pt x="1199629" y="0"/>
                  <a:pt x="1199629" y="0"/>
                  <a:pt x="2967099" y="0"/>
                </a:cubicBezTo>
                <a:cubicBezTo>
                  <a:pt x="3077805" y="0"/>
                  <a:pt x="3184693" y="60854"/>
                  <a:pt x="3238137" y="159741"/>
                </a:cubicBezTo>
                <a:cubicBezTo>
                  <a:pt x="3238137" y="159741"/>
                  <a:pt x="3238137" y="159741"/>
                  <a:pt x="4123780" y="1684879"/>
                </a:cubicBezTo>
                <a:cubicBezTo>
                  <a:pt x="4181042" y="1779962"/>
                  <a:pt x="4181042" y="1901669"/>
                  <a:pt x="4123780" y="1996753"/>
                </a:cubicBezTo>
                <a:cubicBezTo>
                  <a:pt x="4123780" y="1996753"/>
                  <a:pt x="4123780" y="1996753"/>
                  <a:pt x="3238137" y="3521891"/>
                </a:cubicBezTo>
                <a:cubicBezTo>
                  <a:pt x="3184693" y="3620778"/>
                  <a:pt x="3077805" y="3681631"/>
                  <a:pt x="2967099" y="3681631"/>
                </a:cubicBezTo>
                <a:cubicBezTo>
                  <a:pt x="2967099" y="3681631"/>
                  <a:pt x="2967099" y="3681631"/>
                  <a:pt x="1199629" y="3681631"/>
                </a:cubicBezTo>
                <a:cubicBezTo>
                  <a:pt x="1085105" y="3681631"/>
                  <a:pt x="982035" y="3620778"/>
                  <a:pt x="924774" y="3521891"/>
                </a:cubicBezTo>
                <a:cubicBezTo>
                  <a:pt x="924774" y="3521891"/>
                  <a:pt x="924774" y="3521891"/>
                  <a:pt x="42947" y="1996753"/>
                </a:cubicBezTo>
                <a:cubicBezTo>
                  <a:pt x="-14315" y="1901669"/>
                  <a:pt x="-14315" y="1779962"/>
                  <a:pt x="42947" y="1684879"/>
                </a:cubicBezTo>
                <a:cubicBezTo>
                  <a:pt x="42947" y="1684879"/>
                  <a:pt x="42947" y="1684879"/>
                  <a:pt x="924774" y="159741"/>
                </a:cubicBezTo>
                <a:cubicBezTo>
                  <a:pt x="982035" y="60854"/>
                  <a:pt x="1085105" y="0"/>
                  <a:pt x="1199629" y="0"/>
                </a:cubicBezTo>
                <a:close/>
              </a:path>
            </a:pathLst>
          </a:custGeom>
          <a:ln w="158750">
            <a:solidFill>
              <a:schemeClr val="bg1"/>
            </a:solidFill>
          </a:ln>
        </p:spPr>
      </p:pic>
      <p:sp>
        <p:nvSpPr>
          <p:cNvPr id="2" name="TextBox 1">
            <a:extLst>
              <a:ext uri="{FF2B5EF4-FFF2-40B4-BE49-F238E27FC236}">
                <a16:creationId xmlns:a16="http://schemas.microsoft.com/office/drawing/2014/main" id="{55E573A4-47A9-40FC-9DD3-50C024411D86}"/>
              </a:ext>
            </a:extLst>
          </p:cNvPr>
          <p:cNvSpPr txBox="1"/>
          <p:nvPr/>
        </p:nvSpPr>
        <p:spPr>
          <a:xfrm>
            <a:off x="5545655" y="3105834"/>
            <a:ext cx="6463629" cy="646331"/>
          </a:xfrm>
          <a:prstGeom prst="rect">
            <a:avLst/>
          </a:prstGeom>
          <a:noFill/>
        </p:spPr>
        <p:txBody>
          <a:bodyPr wrap="none" rtlCol="0">
            <a:spAutoFit/>
          </a:bodyPr>
          <a:lstStyle/>
          <a:p>
            <a:r>
              <a:rPr lang="ru-RU" sz="3600" b="1" dirty="0">
                <a:solidFill>
                  <a:srgbClr val="C00000"/>
                </a:solidFill>
                <a:latin typeface="Book Antiqua" panose="02040602050305030304" pitchFamily="18" charset="0"/>
                <a:cs typeface="Effra" panose="020B0603020203020204" pitchFamily="34" charset="0"/>
              </a:rPr>
              <a:t>СПАСИБО ЗА </a:t>
            </a:r>
            <a:r>
              <a:rPr lang="ru-RU" sz="3600" b="1" i="1" dirty="0">
                <a:solidFill>
                  <a:srgbClr val="C00000"/>
                </a:solidFill>
                <a:latin typeface="Book Antiqua" panose="02040602050305030304" pitchFamily="18" charset="0"/>
                <a:cs typeface="Effra" panose="020B0603020203020204" pitchFamily="34" charset="0"/>
              </a:rPr>
              <a:t>ВНИМАНИЕ</a:t>
            </a:r>
            <a:r>
              <a:rPr lang="ru-RU" sz="3600" b="1" dirty="0">
                <a:solidFill>
                  <a:srgbClr val="C00000"/>
                </a:solidFill>
                <a:latin typeface="Book Antiqua" panose="02040602050305030304" pitchFamily="18" charset="0"/>
                <a:cs typeface="Effra" panose="020B0603020203020204" pitchFamily="34" charset="0"/>
              </a:rPr>
              <a:t>!</a:t>
            </a:r>
          </a:p>
        </p:txBody>
      </p:sp>
      <p:sp>
        <p:nvSpPr>
          <p:cNvPr id="3" name="TextBox 2">
            <a:extLst>
              <a:ext uri="{FF2B5EF4-FFF2-40B4-BE49-F238E27FC236}">
                <a16:creationId xmlns:a16="http://schemas.microsoft.com/office/drawing/2014/main" id="{55B515CD-FC55-4AC3-92E2-B7C4349A1749}"/>
              </a:ext>
            </a:extLst>
          </p:cNvPr>
          <p:cNvSpPr txBox="1"/>
          <p:nvPr/>
        </p:nvSpPr>
        <p:spPr>
          <a:xfrm>
            <a:off x="1720645" y="4526754"/>
            <a:ext cx="4455772" cy="1754326"/>
          </a:xfrm>
          <a:prstGeom prst="rect">
            <a:avLst/>
          </a:prstGeom>
          <a:noFill/>
        </p:spPr>
        <p:txBody>
          <a:bodyPr wrap="none" rtlCol="0">
            <a:spAutoFit/>
          </a:bodyPr>
          <a:lstStyle/>
          <a:p>
            <a:r>
              <a:rPr lang="ru-RU" sz="1800" i="1" dirty="0">
                <a:solidFill>
                  <a:srgbClr val="1F3864"/>
                </a:solidFill>
                <a:effectLst/>
                <a:latin typeface="Calibri" panose="020F0502020204030204" pitchFamily="34" charset="0"/>
                <a:ea typeface="Calibri" panose="020F0502020204030204" pitchFamily="34" charset="0"/>
              </a:rPr>
              <a:t>Тоскучева</a:t>
            </a:r>
            <a:r>
              <a:rPr lang="ru-RU" sz="1800" i="1" dirty="0">
                <a:solidFill>
                  <a:srgbClr val="1F3864"/>
                </a:solidFill>
                <a:effectLst/>
                <a:latin typeface="Arial Rounded MT Bold" panose="020F0704030504030204" pitchFamily="34" charset="0"/>
                <a:ea typeface="Calibri" panose="020F0502020204030204" pitchFamily="34" charset="0"/>
              </a:rPr>
              <a:t> </a:t>
            </a:r>
            <a:r>
              <a:rPr lang="ru-RU" sz="1800" i="1" dirty="0">
                <a:solidFill>
                  <a:srgbClr val="1F3864"/>
                </a:solidFill>
                <a:effectLst/>
                <a:latin typeface="Calibri" panose="020F0502020204030204" pitchFamily="34" charset="0"/>
                <a:ea typeface="Calibri" panose="020F0502020204030204" pitchFamily="34" charset="0"/>
              </a:rPr>
              <a:t>Анна</a:t>
            </a:r>
            <a:endParaRPr lang="ru-RU" sz="1800" dirty="0">
              <a:effectLst/>
              <a:latin typeface="Calibri" panose="020F0502020204030204" pitchFamily="34" charset="0"/>
              <a:ea typeface="Calibri" panose="020F0502020204030204" pitchFamily="34" charset="0"/>
            </a:endParaRPr>
          </a:p>
          <a:p>
            <a:r>
              <a:rPr lang="ru-RU" sz="1800" i="1" dirty="0">
                <a:solidFill>
                  <a:srgbClr val="1F3864"/>
                </a:solidFill>
                <a:effectLst/>
                <a:latin typeface="Calibri" panose="020F0502020204030204" pitchFamily="34" charset="0"/>
                <a:ea typeface="Calibri" panose="020F0502020204030204" pitchFamily="34" charset="0"/>
              </a:rPr>
              <a:t>Директор Управления по финансам </a:t>
            </a:r>
            <a:r>
              <a:rPr lang="ru-RU" sz="1800" i="1" dirty="0">
                <a:solidFill>
                  <a:srgbClr val="1F3864"/>
                </a:solidFill>
                <a:effectLst/>
                <a:latin typeface="Arial Rounded MT Bold" panose="020F0704030504030204" pitchFamily="34" charset="0"/>
                <a:ea typeface="Calibri" panose="020F0502020204030204" pitchFamily="34" charset="0"/>
              </a:rPr>
              <a:t> </a:t>
            </a:r>
            <a:r>
              <a:rPr lang="ru-RU" sz="1800" i="1" dirty="0">
                <a:solidFill>
                  <a:srgbClr val="1F3864"/>
                </a:solidFill>
                <a:effectLst/>
                <a:latin typeface="Calibri" panose="020F0502020204030204" pitchFamily="34" charset="0"/>
                <a:ea typeface="Calibri" panose="020F0502020204030204" pitchFamily="34" charset="0"/>
              </a:rPr>
              <a:t>ГК</a:t>
            </a:r>
            <a:r>
              <a:rPr lang="ru-RU" sz="1800" i="1" dirty="0">
                <a:solidFill>
                  <a:srgbClr val="1F3864"/>
                </a:solidFill>
                <a:effectLst/>
                <a:latin typeface="Arial Rounded MT Bold" panose="020F0704030504030204" pitchFamily="34" charset="0"/>
                <a:ea typeface="Calibri" panose="020F0502020204030204" pitchFamily="34" charset="0"/>
              </a:rPr>
              <a:t> 3</a:t>
            </a:r>
            <a:r>
              <a:rPr lang="en-US" sz="1800" i="1" dirty="0">
                <a:solidFill>
                  <a:srgbClr val="1F3864"/>
                </a:solidFill>
                <a:effectLst/>
                <a:latin typeface="Arial Rounded MT Bold" panose="020F0704030504030204" pitchFamily="34" charset="0"/>
                <a:ea typeface="Calibri" panose="020F0502020204030204" pitchFamily="34" charset="0"/>
              </a:rPr>
              <a:t>Z</a:t>
            </a:r>
            <a:endParaRPr lang="ru-RU" sz="1800" dirty="0">
              <a:effectLst/>
              <a:latin typeface="Calibri" panose="020F0502020204030204" pitchFamily="34" charset="0"/>
              <a:ea typeface="Calibri" panose="020F0502020204030204" pitchFamily="34" charset="0"/>
            </a:endParaRPr>
          </a:p>
          <a:p>
            <a:endParaRPr lang="en-US" sz="1800" i="1" dirty="0">
              <a:solidFill>
                <a:srgbClr val="1F3864"/>
              </a:solidFill>
              <a:effectLst/>
              <a:latin typeface="Calibri" panose="020F0502020204030204" pitchFamily="34" charset="0"/>
              <a:ea typeface="Calibri" panose="020F0502020204030204" pitchFamily="34" charset="0"/>
            </a:endParaRPr>
          </a:p>
          <a:p>
            <a:r>
              <a:rPr lang="ru-RU" sz="1800" i="1" dirty="0">
                <a:solidFill>
                  <a:srgbClr val="1F3864"/>
                </a:solidFill>
                <a:effectLst/>
                <a:latin typeface="Calibri" panose="020F0502020204030204" pitchFamily="34" charset="0"/>
                <a:ea typeface="Calibri" panose="020F0502020204030204" pitchFamily="34" charset="0"/>
              </a:rPr>
              <a:t>Моб. Тел </a:t>
            </a:r>
            <a:r>
              <a:rPr lang="ru-RU" sz="1800" i="1" dirty="0">
                <a:solidFill>
                  <a:srgbClr val="1F3864"/>
                </a:solidFill>
                <a:effectLst/>
                <a:latin typeface="Arial Rounded MT Bold" panose="020F0704030504030204" pitchFamily="34" charset="0"/>
                <a:ea typeface="Calibri" panose="020F0502020204030204" pitchFamily="34" charset="0"/>
              </a:rPr>
              <a:t>+7 (964)899-90-33</a:t>
            </a:r>
            <a:endParaRPr lang="en-US" sz="1800" i="1" dirty="0">
              <a:solidFill>
                <a:srgbClr val="1F3864"/>
              </a:solidFill>
              <a:effectLst/>
              <a:latin typeface="Arial Rounded MT Bold" panose="020F0704030504030204" pitchFamily="34" charset="0"/>
              <a:ea typeface="Calibri" panose="020F0502020204030204" pitchFamily="34" charset="0"/>
            </a:endParaRPr>
          </a:p>
          <a:p>
            <a:endParaRPr lang="ru-RU" sz="1800" dirty="0">
              <a:effectLst/>
              <a:latin typeface="Calibri" panose="020F0502020204030204" pitchFamily="34" charset="0"/>
              <a:ea typeface="Calibri" panose="020F0502020204030204" pitchFamily="34" charset="0"/>
            </a:endParaRPr>
          </a:p>
          <a:p>
            <a:r>
              <a:rPr lang="en-US" sz="1800" u="sng" dirty="0">
                <a:solidFill>
                  <a:srgbClr val="1F3864"/>
                </a:solidFill>
                <a:effectLst/>
                <a:latin typeface="Arial Rounded MT Bold" panose="020F0704030504030204" pitchFamily="34" charset="0"/>
                <a:ea typeface="Calibri" panose="020F0502020204030204" pitchFamily="34" charset="0"/>
              </a:rPr>
              <a:t>toskucheva@3z.ru</a:t>
            </a:r>
            <a:endParaRPr lang="ru-RU" dirty="0"/>
          </a:p>
        </p:txBody>
      </p:sp>
      <p:sp>
        <p:nvSpPr>
          <p:cNvPr id="5" name="Номер слайда 4">
            <a:extLst>
              <a:ext uri="{FF2B5EF4-FFF2-40B4-BE49-F238E27FC236}">
                <a16:creationId xmlns:a16="http://schemas.microsoft.com/office/drawing/2014/main" id="{F2F4C263-D31B-4FA7-804D-474F3FB46539}"/>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32</a:t>
            </a:fld>
            <a:endParaRPr lang="ru-RU"/>
          </a:p>
        </p:txBody>
      </p:sp>
    </p:spTree>
    <p:extLst>
      <p:ext uri="{BB962C8B-B14F-4D97-AF65-F5344CB8AC3E}">
        <p14:creationId xmlns:p14="http://schemas.microsoft.com/office/powerpoint/2010/main" val="1975563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Рисунок 1">
            <a:extLst>
              <a:ext uri="{FF2B5EF4-FFF2-40B4-BE49-F238E27FC236}">
                <a16:creationId xmlns:a16="http://schemas.microsoft.com/office/drawing/2014/main" id="{D5F91D71-E6CB-4F6A-9177-3192CDE9B82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1" y="0"/>
            <a:ext cx="12192000" cy="6858000"/>
          </a:xfrm>
          <a:prstGeom prst="rect">
            <a:avLst/>
          </a:prstGeom>
        </p:spPr>
      </p:pic>
      <p:sp>
        <p:nvSpPr>
          <p:cNvPr id="4" name="Номер слайда 3">
            <a:extLst>
              <a:ext uri="{FF2B5EF4-FFF2-40B4-BE49-F238E27FC236}">
                <a16:creationId xmlns:a16="http://schemas.microsoft.com/office/drawing/2014/main" id="{BA863C23-C6D6-4556-98FB-E85028D68C54}"/>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33</a:t>
            </a:fld>
            <a:endParaRPr lang="ru-RU"/>
          </a:p>
        </p:txBody>
      </p:sp>
    </p:spTree>
    <p:extLst>
      <p:ext uri="{BB962C8B-B14F-4D97-AF65-F5344CB8AC3E}">
        <p14:creationId xmlns:p14="http://schemas.microsoft.com/office/powerpoint/2010/main" val="3077929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BF84EB2-BC0D-4FA9-8D8D-065AF8F640F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rot="5400000">
            <a:off x="-796227" y="5104098"/>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8" name="TextBox 7">
            <a:extLst>
              <a:ext uri="{FF2B5EF4-FFF2-40B4-BE49-F238E27FC236}">
                <a16:creationId xmlns:a16="http://schemas.microsoft.com/office/drawing/2014/main" id="{31694684-8AE4-4C0B-9D2F-938751B2DA0E}"/>
              </a:ext>
            </a:extLst>
          </p:cNvPr>
          <p:cNvSpPr txBox="1"/>
          <p:nvPr/>
        </p:nvSpPr>
        <p:spPr>
          <a:xfrm>
            <a:off x="8357419" y="1750142"/>
            <a:ext cx="308098" cy="369332"/>
          </a:xfrm>
          <a:prstGeom prst="rect">
            <a:avLst/>
          </a:prstGeom>
          <a:noFill/>
        </p:spPr>
        <p:txBody>
          <a:bodyPr wrap="none" rtlCol="0">
            <a:spAutoFit/>
          </a:bodyPr>
          <a:lstStyle/>
          <a:p>
            <a:r>
              <a:rPr lang="ru-RU" dirty="0"/>
              <a:t>- </a:t>
            </a:r>
          </a:p>
        </p:txBody>
      </p:sp>
      <p:pic>
        <p:nvPicPr>
          <p:cNvPr id="11" name="Рисунок 10">
            <a:extLst>
              <a:ext uri="{FF2B5EF4-FFF2-40B4-BE49-F238E27FC236}">
                <a16:creationId xmlns:a16="http://schemas.microsoft.com/office/drawing/2014/main" id="{C8EE18A6-D5C3-475F-964C-0932296288C6}"/>
              </a:ext>
            </a:extLst>
          </p:cNvPr>
          <p:cNvPicPr>
            <a:picLocks noChangeAspect="1"/>
          </p:cNvPicPr>
          <p:nvPr/>
        </p:nvPicPr>
        <p:blipFill>
          <a:blip r:embed="rId4"/>
          <a:stretch>
            <a:fillRect/>
          </a:stretch>
        </p:blipFill>
        <p:spPr>
          <a:xfrm>
            <a:off x="1889185" y="1118557"/>
            <a:ext cx="9267012" cy="3406451"/>
          </a:xfrm>
          <a:prstGeom prst="rect">
            <a:avLst/>
          </a:prstGeom>
        </p:spPr>
      </p:pic>
      <p:sp>
        <p:nvSpPr>
          <p:cNvPr id="12" name="TextBox 11">
            <a:extLst>
              <a:ext uri="{FF2B5EF4-FFF2-40B4-BE49-F238E27FC236}">
                <a16:creationId xmlns:a16="http://schemas.microsoft.com/office/drawing/2014/main" id="{6E171B5F-53F5-44F7-A284-E733C9453133}"/>
              </a:ext>
            </a:extLst>
          </p:cNvPr>
          <p:cNvSpPr txBox="1"/>
          <p:nvPr/>
        </p:nvSpPr>
        <p:spPr>
          <a:xfrm>
            <a:off x="245806" y="137652"/>
            <a:ext cx="7460697" cy="461665"/>
          </a:xfrm>
          <a:prstGeom prst="rect">
            <a:avLst/>
          </a:prstGeom>
          <a:noFill/>
        </p:spPr>
        <p:txBody>
          <a:bodyPr wrap="none" rtlCol="0">
            <a:spAutoFit/>
          </a:bodyPr>
          <a:lstStyle/>
          <a:p>
            <a:r>
              <a:rPr lang="ru-RU" sz="2400" b="1" dirty="0">
                <a:solidFill>
                  <a:schemeClr val="tx1">
                    <a:lumMod val="50000"/>
                    <a:lumOff val="50000"/>
                  </a:schemeClr>
                </a:solidFill>
                <a:latin typeface="Effra" panose="020B0603020203020204" pitchFamily="34" charset="0"/>
                <a:cs typeface="Effra" panose="020B0603020203020204" pitchFamily="34" charset="0"/>
              </a:rPr>
              <a:t>ОЦЕНКА ЭФФЕКТИВНОСТИ ИСПОЛЬЗОВАНИЯ ДС</a:t>
            </a:r>
          </a:p>
        </p:txBody>
      </p:sp>
      <p:sp>
        <p:nvSpPr>
          <p:cNvPr id="13" name="TextBox 12">
            <a:extLst>
              <a:ext uri="{FF2B5EF4-FFF2-40B4-BE49-F238E27FC236}">
                <a16:creationId xmlns:a16="http://schemas.microsoft.com/office/drawing/2014/main" id="{8EB3184C-EFC0-4591-91C5-B1117C52744D}"/>
              </a:ext>
            </a:extLst>
          </p:cNvPr>
          <p:cNvSpPr txBox="1"/>
          <p:nvPr/>
        </p:nvSpPr>
        <p:spPr>
          <a:xfrm>
            <a:off x="1219119" y="4940403"/>
            <a:ext cx="10548150" cy="923330"/>
          </a:xfrm>
          <a:prstGeom prst="rect">
            <a:avLst/>
          </a:prstGeom>
          <a:noFill/>
        </p:spPr>
        <p:txBody>
          <a:bodyPr wrap="square" rtlCol="0">
            <a:spAutoFit/>
          </a:bodyPr>
          <a:lstStyle/>
          <a:p>
            <a:pPr indent="541338" algn="just"/>
            <a:r>
              <a:rPr lang="ru-RU" b="1" dirty="0">
                <a:solidFill>
                  <a:schemeClr val="tx1">
                    <a:lumMod val="50000"/>
                    <a:lumOff val="50000"/>
                  </a:schemeClr>
                </a:solidFill>
                <a:latin typeface="Effra" panose="020B0603020203020204" pitchFamily="34" charset="0"/>
                <a:cs typeface="Effra" panose="020B0603020203020204" pitchFamily="34" charset="0"/>
              </a:rPr>
              <a:t>При формировании бюджетов сравниваем прогнозный свободный денежный поток от операционной и финансовой  деятельности с планируемыми объемами инвестиций, тем самым определяем потребность в заемных средствах</a:t>
            </a:r>
            <a:r>
              <a:rPr lang="ru-RU" b="1" dirty="0">
                <a:latin typeface="Effra" panose="020B0603020203020204" pitchFamily="34" charset="0"/>
                <a:cs typeface="Effra" panose="020B0603020203020204" pitchFamily="34" charset="0"/>
              </a:rPr>
              <a:t>.</a:t>
            </a:r>
          </a:p>
        </p:txBody>
      </p:sp>
      <p:pic>
        <p:nvPicPr>
          <p:cNvPr id="7" name="Рисунок 6">
            <a:extLst>
              <a:ext uri="{FF2B5EF4-FFF2-40B4-BE49-F238E27FC236}">
                <a16:creationId xmlns:a16="http://schemas.microsoft.com/office/drawing/2014/main" id="{A5F1E8FD-3B3D-4758-8133-97B85EACE03F}"/>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9589" r="10720" b="-1"/>
          <a:stretch/>
        </p:blipFill>
        <p:spPr>
          <a:xfrm>
            <a:off x="9641871" y="0"/>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3" name="Номер слайда 2">
            <a:extLst>
              <a:ext uri="{FF2B5EF4-FFF2-40B4-BE49-F238E27FC236}">
                <a16:creationId xmlns:a16="http://schemas.microsoft.com/office/drawing/2014/main" id="{1286062B-7AF2-4A6C-9179-4DB24DC2CA1F}"/>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34</a:t>
            </a:fld>
            <a:endParaRPr lang="ru-RU"/>
          </a:p>
        </p:txBody>
      </p:sp>
    </p:spTree>
    <p:extLst>
      <p:ext uri="{BB962C8B-B14F-4D97-AF65-F5344CB8AC3E}">
        <p14:creationId xmlns:p14="http://schemas.microsoft.com/office/powerpoint/2010/main" val="251645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Freeform: Shape 37">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41" name="Freeform: Shape 40">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49" name="Group 48">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50" name="Freeform: Shape 49">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3" name="Freeform: Shape 52">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56" name="Freeform: Shape 55">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9" name="Freeform: Shape 58">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Номер слайда 5">
            <a:extLst>
              <a:ext uri="{FF2B5EF4-FFF2-40B4-BE49-F238E27FC236}">
                <a16:creationId xmlns:a16="http://schemas.microsoft.com/office/drawing/2014/main" id="{51840CE0-2A9D-4968-BA23-84CD5864E0AD}"/>
              </a:ext>
            </a:extLst>
          </p:cNvPr>
          <p:cNvSpPr>
            <a:spLocks noGrp="1"/>
          </p:cNvSpPr>
          <p:nvPr>
            <p:ph type="sldNum" sz="quarter" idx="12"/>
          </p:nvPr>
        </p:nvSpPr>
        <p:spPr/>
        <p:txBody>
          <a:bodyPr/>
          <a:lstStyle/>
          <a:p>
            <a:fld id="{D42DB29C-A9D2-4935-A2BD-226D317482E4}" type="slidenum">
              <a:rPr lang="ru-RU" smtClean="0"/>
              <a:t>35</a:t>
            </a:fld>
            <a:endParaRPr lang="ru-RU"/>
          </a:p>
        </p:txBody>
      </p:sp>
    </p:spTree>
    <p:extLst>
      <p:ext uri="{BB962C8B-B14F-4D97-AF65-F5344CB8AC3E}">
        <p14:creationId xmlns:p14="http://schemas.microsoft.com/office/powerpoint/2010/main" val="3584431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4" name="Rectangle 313">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8" name="Group 317">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319" name="Freeform: Shape 318">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2" name="Freeform: Shape 321">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4" name="Group 323">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325" name="Freeform: Shape 324">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Номер слайда 3">
            <a:extLst>
              <a:ext uri="{FF2B5EF4-FFF2-40B4-BE49-F238E27FC236}">
                <a16:creationId xmlns:a16="http://schemas.microsoft.com/office/drawing/2014/main" id="{257AA7B6-591D-42FE-AC45-756E109CCD74}"/>
              </a:ext>
            </a:extLst>
          </p:cNvPr>
          <p:cNvSpPr>
            <a:spLocks noGrp="1"/>
          </p:cNvSpPr>
          <p:nvPr>
            <p:ph type="sldNum" sz="quarter" idx="12"/>
          </p:nvPr>
        </p:nvSpPr>
        <p:spPr/>
        <p:txBody>
          <a:bodyPr/>
          <a:lstStyle/>
          <a:p>
            <a:fld id="{D42DB29C-A9D2-4935-A2BD-226D317482E4}" type="slidenum">
              <a:rPr lang="ru-RU" smtClean="0"/>
              <a:t>36</a:t>
            </a:fld>
            <a:endParaRPr lang="ru-RU"/>
          </a:p>
        </p:txBody>
      </p:sp>
    </p:spTree>
    <p:extLst>
      <p:ext uri="{BB962C8B-B14F-4D97-AF65-F5344CB8AC3E}">
        <p14:creationId xmlns:p14="http://schemas.microsoft.com/office/powerpoint/2010/main" val="262074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77" name="Freeform: Shape 76">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1">
            <a:extLst>
              <a:ext uri="{FF2B5EF4-FFF2-40B4-BE49-F238E27FC236}">
                <a16:creationId xmlns:a16="http://schemas.microsoft.com/office/drawing/2014/main" id="{153E62E0-FB25-4B07-B3FD-693020D8CD4C}"/>
              </a:ext>
            </a:extLst>
          </p:cNvPr>
          <p:cNvSpPr txBox="1"/>
          <p:nvPr/>
        </p:nvSpPr>
        <p:spPr>
          <a:xfrm>
            <a:off x="177031" y="83574"/>
            <a:ext cx="6726828" cy="6774426"/>
          </a:xfrm>
          <a:prstGeom prst="rect">
            <a:avLst/>
          </a:prstGeom>
        </p:spPr>
        <p:txBody>
          <a:bodyPr vert="horz" lIns="91440" tIns="45720" rIns="91440" bIns="45720" rtlCol="0" anchor="t">
            <a:noAutofit/>
          </a:bodyPr>
          <a:lstStyle/>
          <a:p>
            <a:pPr>
              <a:lnSpc>
                <a:spcPct val="90000"/>
              </a:lnSpc>
              <a:spcAft>
                <a:spcPts val="600"/>
              </a:spcAft>
            </a:pPr>
            <a:r>
              <a:rPr lang="ru-RU" sz="1600" dirty="0">
                <a:solidFill>
                  <a:schemeClr val="tx2"/>
                </a:solidFill>
              </a:rPr>
              <a:t>1.  </a:t>
            </a:r>
            <a:r>
              <a:rPr lang="en-US" sz="1600" dirty="0">
                <a:solidFill>
                  <a:schemeClr val="tx2"/>
                </a:solidFill>
              </a:rPr>
              <a:t>Получены </a:t>
            </a:r>
            <a:r>
              <a:rPr lang="ru-RU" sz="1600" dirty="0">
                <a:solidFill>
                  <a:schemeClr val="tx2"/>
                </a:solidFill>
              </a:rPr>
              <a:t>товары</a:t>
            </a:r>
            <a:r>
              <a:rPr lang="en-US" sz="1600" dirty="0">
                <a:solidFill>
                  <a:schemeClr val="tx2"/>
                </a:solidFill>
              </a:rPr>
              <a:t> </a:t>
            </a:r>
            <a:r>
              <a:rPr lang="en-US" sz="1600" dirty="0" err="1">
                <a:solidFill>
                  <a:schemeClr val="tx2"/>
                </a:solidFill>
              </a:rPr>
              <a:t>от</a:t>
            </a:r>
            <a:r>
              <a:rPr lang="en-US" sz="1600" dirty="0">
                <a:solidFill>
                  <a:schemeClr val="tx2"/>
                </a:solidFill>
              </a:rPr>
              <a:t> </a:t>
            </a:r>
            <a:r>
              <a:rPr lang="en-US" sz="1600" dirty="0" err="1">
                <a:solidFill>
                  <a:schemeClr val="tx2"/>
                </a:solidFill>
              </a:rPr>
              <a:t>поставщика</a:t>
            </a:r>
            <a:r>
              <a:rPr lang="ru-RU" sz="1600" dirty="0">
                <a:solidFill>
                  <a:schemeClr val="tx2"/>
                </a:solidFill>
              </a:rPr>
              <a:t> на 100 у.е.</a:t>
            </a:r>
            <a:r>
              <a:rPr lang="en-US" sz="1600" dirty="0">
                <a:solidFill>
                  <a:schemeClr val="tx2"/>
                </a:solidFill>
              </a:rPr>
              <a:t>:</a:t>
            </a:r>
          </a:p>
          <a:p>
            <a:pPr>
              <a:lnSpc>
                <a:spcPct val="90000"/>
              </a:lnSpc>
              <a:spcAft>
                <a:spcPts val="600"/>
              </a:spcAft>
            </a:pPr>
            <a:r>
              <a:rPr lang="ru-RU" sz="1600" dirty="0">
                <a:solidFill>
                  <a:schemeClr val="tx2"/>
                </a:solidFill>
              </a:rPr>
              <a:t>Образован долг поставщику, т.к. перешло право собственности на товар</a:t>
            </a:r>
            <a:endParaRPr lang="en-US" sz="1600" dirty="0">
              <a:solidFill>
                <a:schemeClr val="tx2"/>
              </a:solidFill>
            </a:endParaRPr>
          </a:p>
          <a:p>
            <a:pPr indent="-228600">
              <a:lnSpc>
                <a:spcPct val="90000"/>
              </a:lnSpc>
              <a:spcAft>
                <a:spcPts val="600"/>
              </a:spcAft>
              <a:buFont typeface="Arial" panose="020B0604020202020204" pitchFamily="34" charset="0"/>
              <a:buChar char="•"/>
            </a:pPr>
            <a:r>
              <a:rPr lang="en-US" sz="1600" dirty="0">
                <a:solidFill>
                  <a:schemeClr val="tx2"/>
                </a:solidFill>
              </a:rPr>
              <a:t>Актив</a:t>
            </a:r>
            <a:r>
              <a:rPr lang="ru-RU" sz="1600" dirty="0">
                <a:solidFill>
                  <a:schemeClr val="tx2"/>
                </a:solidFill>
              </a:rPr>
              <a:t>-дебет</a:t>
            </a:r>
            <a:r>
              <a:rPr lang="en-US" sz="1600" dirty="0">
                <a:solidFill>
                  <a:schemeClr val="tx2"/>
                </a:solidFill>
              </a:rPr>
              <a:t>:      </a:t>
            </a:r>
            <a:r>
              <a:rPr lang="en-US" sz="1600" dirty="0" err="1">
                <a:solidFill>
                  <a:schemeClr val="tx2"/>
                </a:solidFill>
              </a:rPr>
              <a:t>Товары</a:t>
            </a:r>
            <a:r>
              <a:rPr lang="en-US" sz="1600" dirty="0">
                <a:solidFill>
                  <a:schemeClr val="tx2"/>
                </a:solidFill>
              </a:rPr>
              <a:t>↑ </a:t>
            </a:r>
          </a:p>
          <a:p>
            <a:pPr indent="-228600">
              <a:lnSpc>
                <a:spcPct val="90000"/>
              </a:lnSpc>
              <a:spcAft>
                <a:spcPts val="600"/>
              </a:spcAft>
              <a:buFont typeface="Arial" panose="020B0604020202020204" pitchFamily="34" charset="0"/>
              <a:buChar char="•"/>
            </a:pPr>
            <a:r>
              <a:rPr lang="en-US" sz="1600" dirty="0" err="1">
                <a:solidFill>
                  <a:schemeClr val="tx2"/>
                </a:solidFill>
              </a:rPr>
              <a:t>Пассив</a:t>
            </a:r>
            <a:r>
              <a:rPr lang="ru-RU" sz="1600" dirty="0">
                <a:solidFill>
                  <a:schemeClr val="tx2"/>
                </a:solidFill>
              </a:rPr>
              <a:t>-кредит</a:t>
            </a:r>
            <a:r>
              <a:rPr lang="en-US" sz="1600" dirty="0">
                <a:solidFill>
                  <a:schemeClr val="tx2"/>
                </a:solidFill>
              </a:rPr>
              <a:t>:    </a:t>
            </a:r>
            <a:r>
              <a:rPr lang="en-US" sz="1600" dirty="0" err="1">
                <a:solidFill>
                  <a:schemeClr val="tx2"/>
                </a:solidFill>
              </a:rPr>
              <a:t>Долг</a:t>
            </a:r>
            <a:r>
              <a:rPr lang="en-US" sz="1600" dirty="0">
                <a:solidFill>
                  <a:schemeClr val="tx2"/>
                </a:solidFill>
              </a:rPr>
              <a:t> </a:t>
            </a:r>
            <a:r>
              <a:rPr lang="en-US" sz="1600" dirty="0" err="1">
                <a:solidFill>
                  <a:schemeClr val="tx2"/>
                </a:solidFill>
              </a:rPr>
              <a:t>поставщику</a:t>
            </a:r>
            <a:r>
              <a:rPr lang="en-US" sz="1600" dirty="0">
                <a:solidFill>
                  <a:schemeClr val="tx2"/>
                </a:solidFill>
              </a:rPr>
              <a:t> ↑</a:t>
            </a:r>
          </a:p>
          <a:p>
            <a:pPr>
              <a:lnSpc>
                <a:spcPct val="90000"/>
              </a:lnSpc>
              <a:spcAft>
                <a:spcPts val="600"/>
              </a:spcAft>
            </a:pPr>
            <a:r>
              <a:rPr lang="ru-RU" sz="1600" dirty="0">
                <a:solidFill>
                  <a:schemeClr val="tx2"/>
                </a:solidFill>
              </a:rPr>
              <a:t>2. </a:t>
            </a:r>
            <a:r>
              <a:rPr lang="en-US" sz="1600" dirty="0" err="1">
                <a:solidFill>
                  <a:schemeClr val="tx2"/>
                </a:solidFill>
              </a:rPr>
              <a:t>Товар</a:t>
            </a:r>
            <a:r>
              <a:rPr lang="en-US" sz="1600" dirty="0">
                <a:solidFill>
                  <a:schemeClr val="tx2"/>
                </a:solidFill>
              </a:rPr>
              <a:t> </a:t>
            </a:r>
            <a:r>
              <a:rPr lang="en-US" sz="1600" dirty="0" err="1">
                <a:solidFill>
                  <a:schemeClr val="tx2"/>
                </a:solidFill>
              </a:rPr>
              <a:t>отгружен</a:t>
            </a:r>
            <a:r>
              <a:rPr lang="en-US" sz="1600" dirty="0">
                <a:solidFill>
                  <a:schemeClr val="tx2"/>
                </a:solidFill>
              </a:rPr>
              <a:t>  </a:t>
            </a:r>
            <a:r>
              <a:rPr lang="en-US" sz="1600" dirty="0" err="1">
                <a:solidFill>
                  <a:schemeClr val="tx2"/>
                </a:solidFill>
              </a:rPr>
              <a:t>покупателю</a:t>
            </a:r>
            <a:r>
              <a:rPr lang="en-US" sz="1600" dirty="0">
                <a:solidFill>
                  <a:schemeClr val="tx2"/>
                </a:solidFill>
              </a:rPr>
              <a:t>:</a:t>
            </a:r>
            <a:endParaRPr lang="ru-RU" sz="1600" dirty="0">
              <a:solidFill>
                <a:schemeClr val="tx2"/>
              </a:solidFill>
            </a:endParaRPr>
          </a:p>
          <a:p>
            <a:pPr>
              <a:lnSpc>
                <a:spcPct val="90000"/>
              </a:lnSpc>
              <a:spcAft>
                <a:spcPts val="600"/>
              </a:spcAft>
            </a:pPr>
            <a:r>
              <a:rPr lang="ru-RU" sz="1600" dirty="0">
                <a:solidFill>
                  <a:schemeClr val="tx2"/>
                </a:solidFill>
              </a:rPr>
              <a:t>Определена себестоимость реализованного товара</a:t>
            </a:r>
          </a:p>
          <a:p>
            <a:pPr indent="-228600">
              <a:lnSpc>
                <a:spcPct val="90000"/>
              </a:lnSpc>
              <a:spcAft>
                <a:spcPts val="600"/>
              </a:spcAft>
              <a:buFont typeface="Arial" panose="020B0604020202020204" pitchFamily="34" charset="0"/>
              <a:buChar char="•"/>
            </a:pPr>
            <a:r>
              <a:rPr lang="en-US" sz="1600" dirty="0">
                <a:solidFill>
                  <a:schemeClr val="tx2"/>
                </a:solidFill>
              </a:rPr>
              <a:t>Актив</a:t>
            </a:r>
            <a:r>
              <a:rPr lang="ru-RU" sz="1600" dirty="0">
                <a:solidFill>
                  <a:schemeClr val="tx2"/>
                </a:solidFill>
              </a:rPr>
              <a:t>-кредит</a:t>
            </a:r>
            <a:r>
              <a:rPr lang="en-US" sz="1600" dirty="0">
                <a:solidFill>
                  <a:schemeClr val="tx2"/>
                </a:solidFill>
              </a:rPr>
              <a:t>:      </a:t>
            </a:r>
            <a:r>
              <a:rPr lang="en-US" sz="1600" dirty="0" err="1">
                <a:solidFill>
                  <a:schemeClr val="tx2"/>
                </a:solidFill>
              </a:rPr>
              <a:t>Товары</a:t>
            </a:r>
            <a:r>
              <a:rPr lang="en-US" sz="1600" dirty="0">
                <a:solidFill>
                  <a:schemeClr val="tx2"/>
                </a:solidFill>
              </a:rPr>
              <a:t> ↓</a:t>
            </a:r>
          </a:p>
          <a:p>
            <a:pPr indent="-228600">
              <a:lnSpc>
                <a:spcPct val="90000"/>
              </a:lnSpc>
              <a:spcAft>
                <a:spcPts val="600"/>
              </a:spcAft>
              <a:buFont typeface="Arial" panose="020B0604020202020204" pitchFamily="34" charset="0"/>
              <a:buChar char="•"/>
            </a:pPr>
            <a:r>
              <a:rPr lang="en-US" sz="1600" dirty="0" err="1">
                <a:solidFill>
                  <a:schemeClr val="tx2"/>
                </a:solidFill>
              </a:rPr>
              <a:t>Пассив</a:t>
            </a:r>
            <a:r>
              <a:rPr lang="ru-RU" sz="1600" dirty="0">
                <a:solidFill>
                  <a:schemeClr val="tx2"/>
                </a:solidFill>
              </a:rPr>
              <a:t>-дебет</a:t>
            </a:r>
            <a:r>
              <a:rPr lang="en-US" sz="1600" dirty="0">
                <a:solidFill>
                  <a:schemeClr val="tx2"/>
                </a:solidFill>
              </a:rPr>
              <a:t>:    </a:t>
            </a:r>
            <a:r>
              <a:rPr lang="ru-RU" sz="1600" dirty="0">
                <a:solidFill>
                  <a:schemeClr val="tx2"/>
                </a:solidFill>
              </a:rPr>
              <a:t>Расходы в связи с реализацией</a:t>
            </a:r>
            <a:r>
              <a:rPr lang="en-US" sz="1600" dirty="0">
                <a:solidFill>
                  <a:schemeClr val="tx2"/>
                </a:solidFill>
              </a:rPr>
              <a:t>↑</a:t>
            </a:r>
          </a:p>
          <a:p>
            <a:pPr>
              <a:lnSpc>
                <a:spcPct val="90000"/>
              </a:lnSpc>
              <a:spcAft>
                <a:spcPts val="600"/>
              </a:spcAft>
            </a:pPr>
            <a:r>
              <a:rPr lang="ru-RU" sz="1600" dirty="0">
                <a:solidFill>
                  <a:schemeClr val="tx2"/>
                </a:solidFill>
              </a:rPr>
              <a:t> </a:t>
            </a:r>
            <a:r>
              <a:rPr lang="en-US" sz="1600" dirty="0">
                <a:solidFill>
                  <a:schemeClr val="tx2"/>
                </a:solidFill>
              </a:rPr>
              <a:t>3</a:t>
            </a:r>
            <a:r>
              <a:rPr lang="ru-RU" sz="1600" dirty="0">
                <a:solidFill>
                  <a:schemeClr val="tx2"/>
                </a:solidFill>
              </a:rPr>
              <a:t>. Покупатель признал возникновение обязательств:</a:t>
            </a:r>
          </a:p>
          <a:p>
            <a:pPr>
              <a:lnSpc>
                <a:spcPct val="90000"/>
              </a:lnSpc>
              <a:spcAft>
                <a:spcPts val="600"/>
              </a:spcAft>
            </a:pPr>
            <a:r>
              <a:rPr lang="ru-RU" sz="1600" dirty="0">
                <a:solidFill>
                  <a:schemeClr val="tx2"/>
                </a:solidFill>
              </a:rPr>
              <a:t>Сформирован долг покупателя за товар и выручка от реализации</a:t>
            </a:r>
            <a:endParaRPr lang="en-US" sz="1600" dirty="0">
              <a:solidFill>
                <a:schemeClr val="tx2"/>
              </a:solidFill>
            </a:endParaRPr>
          </a:p>
          <a:p>
            <a:pPr indent="-228600">
              <a:lnSpc>
                <a:spcPct val="90000"/>
              </a:lnSpc>
              <a:spcAft>
                <a:spcPts val="600"/>
              </a:spcAft>
              <a:buFont typeface="Arial" panose="020B0604020202020204" pitchFamily="34" charset="0"/>
              <a:buChar char="•"/>
            </a:pPr>
            <a:r>
              <a:rPr lang="en-US" sz="1600" dirty="0">
                <a:solidFill>
                  <a:schemeClr val="tx2"/>
                </a:solidFill>
              </a:rPr>
              <a:t>Актив</a:t>
            </a:r>
            <a:r>
              <a:rPr lang="ru-RU" sz="1600" dirty="0">
                <a:solidFill>
                  <a:schemeClr val="tx2"/>
                </a:solidFill>
              </a:rPr>
              <a:t>-дебет</a:t>
            </a:r>
            <a:r>
              <a:rPr lang="en-US" sz="1600" dirty="0">
                <a:solidFill>
                  <a:schemeClr val="tx2"/>
                </a:solidFill>
              </a:rPr>
              <a:t>:      </a:t>
            </a:r>
            <a:r>
              <a:rPr lang="en-US" sz="1600" dirty="0" err="1">
                <a:solidFill>
                  <a:schemeClr val="tx2"/>
                </a:solidFill>
              </a:rPr>
              <a:t>Дебиторская</a:t>
            </a:r>
            <a:r>
              <a:rPr lang="en-US" sz="1600" dirty="0">
                <a:solidFill>
                  <a:schemeClr val="tx2"/>
                </a:solidFill>
              </a:rPr>
              <a:t> з-</a:t>
            </a:r>
            <a:r>
              <a:rPr lang="en-US" sz="1600" dirty="0" err="1">
                <a:solidFill>
                  <a:schemeClr val="tx2"/>
                </a:solidFill>
              </a:rPr>
              <a:t>ть</a:t>
            </a:r>
            <a:r>
              <a:rPr lang="en-US" sz="1600" dirty="0">
                <a:solidFill>
                  <a:schemeClr val="tx2"/>
                </a:solidFill>
              </a:rPr>
              <a:t> </a:t>
            </a:r>
            <a:r>
              <a:rPr lang="en-US" sz="1600" dirty="0" err="1">
                <a:solidFill>
                  <a:schemeClr val="tx2"/>
                </a:solidFill>
              </a:rPr>
              <a:t>покупателя</a:t>
            </a:r>
            <a:r>
              <a:rPr lang="en-US" sz="1600" dirty="0">
                <a:solidFill>
                  <a:schemeClr val="tx2"/>
                </a:solidFill>
              </a:rPr>
              <a:t> ↑</a:t>
            </a:r>
          </a:p>
          <a:p>
            <a:pPr indent="-228600">
              <a:lnSpc>
                <a:spcPct val="90000"/>
              </a:lnSpc>
              <a:spcAft>
                <a:spcPts val="600"/>
              </a:spcAft>
              <a:buFont typeface="Arial" panose="020B0604020202020204" pitchFamily="34" charset="0"/>
              <a:buChar char="•"/>
            </a:pPr>
            <a:r>
              <a:rPr lang="en-US" sz="1600" dirty="0" err="1">
                <a:solidFill>
                  <a:schemeClr val="tx2"/>
                </a:solidFill>
              </a:rPr>
              <a:t>Пассив</a:t>
            </a:r>
            <a:r>
              <a:rPr lang="ru-RU" sz="1600" dirty="0">
                <a:solidFill>
                  <a:schemeClr val="tx2"/>
                </a:solidFill>
              </a:rPr>
              <a:t>-кредит</a:t>
            </a:r>
            <a:r>
              <a:rPr lang="en-US" sz="1600" dirty="0">
                <a:solidFill>
                  <a:schemeClr val="tx2"/>
                </a:solidFill>
              </a:rPr>
              <a:t>:    </a:t>
            </a:r>
            <a:r>
              <a:rPr lang="en-US" sz="1600" dirty="0" err="1">
                <a:solidFill>
                  <a:schemeClr val="tx2"/>
                </a:solidFill>
              </a:rPr>
              <a:t>Сформирована</a:t>
            </a:r>
            <a:r>
              <a:rPr lang="en-US" sz="1600" dirty="0">
                <a:solidFill>
                  <a:schemeClr val="tx2"/>
                </a:solidFill>
              </a:rPr>
              <a:t> </a:t>
            </a:r>
            <a:r>
              <a:rPr lang="en-US" sz="1600" dirty="0" err="1">
                <a:solidFill>
                  <a:schemeClr val="tx2"/>
                </a:solidFill>
              </a:rPr>
              <a:t>выручка</a:t>
            </a:r>
            <a:r>
              <a:rPr lang="en-US" sz="1600" dirty="0">
                <a:solidFill>
                  <a:schemeClr val="tx2"/>
                </a:solidFill>
              </a:rPr>
              <a:t> ↑</a:t>
            </a:r>
          </a:p>
          <a:p>
            <a:pPr>
              <a:lnSpc>
                <a:spcPct val="90000"/>
              </a:lnSpc>
              <a:spcAft>
                <a:spcPts val="600"/>
              </a:spcAft>
            </a:pPr>
            <a:r>
              <a:rPr lang="ru-RU" sz="1600" dirty="0">
                <a:solidFill>
                  <a:schemeClr val="tx2"/>
                </a:solidFill>
              </a:rPr>
              <a:t>4. Покупатель</a:t>
            </a:r>
            <a:r>
              <a:rPr lang="en-US" sz="1600" dirty="0">
                <a:solidFill>
                  <a:schemeClr val="tx2"/>
                </a:solidFill>
              </a:rPr>
              <a:t> </a:t>
            </a:r>
            <a:r>
              <a:rPr lang="ru-RU" sz="1600" dirty="0">
                <a:solidFill>
                  <a:schemeClr val="tx2"/>
                </a:solidFill>
              </a:rPr>
              <a:t>перечислил </a:t>
            </a:r>
            <a:r>
              <a:rPr lang="en-US" sz="1600" dirty="0">
                <a:solidFill>
                  <a:schemeClr val="tx2"/>
                </a:solidFill>
              </a:rPr>
              <a:t> </a:t>
            </a:r>
            <a:r>
              <a:rPr lang="en-US" sz="1600" dirty="0" err="1">
                <a:solidFill>
                  <a:schemeClr val="tx2"/>
                </a:solidFill>
              </a:rPr>
              <a:t>деньги</a:t>
            </a:r>
            <a:r>
              <a:rPr lang="en-US" sz="1600" dirty="0">
                <a:solidFill>
                  <a:schemeClr val="tx2"/>
                </a:solidFill>
              </a:rPr>
              <a:t> </a:t>
            </a:r>
            <a:r>
              <a:rPr lang="ru-RU" sz="1600" dirty="0">
                <a:solidFill>
                  <a:schemeClr val="tx2"/>
                </a:solidFill>
              </a:rPr>
              <a:t>на расчетный счет</a:t>
            </a:r>
            <a:r>
              <a:rPr lang="en-US" sz="1600" dirty="0">
                <a:solidFill>
                  <a:schemeClr val="tx2"/>
                </a:solidFill>
              </a:rPr>
              <a:t>: </a:t>
            </a:r>
          </a:p>
          <a:p>
            <a:pPr>
              <a:lnSpc>
                <a:spcPct val="90000"/>
              </a:lnSpc>
              <a:spcAft>
                <a:spcPts val="600"/>
              </a:spcAft>
            </a:pPr>
            <a:r>
              <a:rPr lang="ru-RU" sz="1600" dirty="0">
                <a:solidFill>
                  <a:schemeClr val="tx2"/>
                </a:solidFill>
              </a:rPr>
              <a:t>Поступили деньги на счет и образовался </a:t>
            </a:r>
            <a:r>
              <a:rPr lang="en-US" sz="1600" dirty="0" err="1">
                <a:solidFill>
                  <a:schemeClr val="tx2"/>
                </a:solidFill>
              </a:rPr>
              <a:t>долг</a:t>
            </a:r>
            <a:r>
              <a:rPr lang="en-US" sz="1600" dirty="0">
                <a:solidFill>
                  <a:schemeClr val="tx2"/>
                </a:solidFill>
              </a:rPr>
              <a:t> </a:t>
            </a:r>
            <a:r>
              <a:rPr lang="en-US" sz="1600" dirty="0" err="1">
                <a:solidFill>
                  <a:schemeClr val="tx2"/>
                </a:solidFill>
              </a:rPr>
              <a:t>компании</a:t>
            </a:r>
            <a:r>
              <a:rPr lang="en-US" sz="1600" dirty="0">
                <a:solidFill>
                  <a:schemeClr val="tx2"/>
                </a:solidFill>
              </a:rPr>
              <a:t> </a:t>
            </a:r>
            <a:r>
              <a:rPr lang="en-US" sz="1600" dirty="0" err="1">
                <a:solidFill>
                  <a:schemeClr val="tx2"/>
                </a:solidFill>
              </a:rPr>
              <a:t>перед</a:t>
            </a:r>
            <a:r>
              <a:rPr lang="en-US" sz="1600" dirty="0">
                <a:solidFill>
                  <a:schemeClr val="tx2"/>
                </a:solidFill>
              </a:rPr>
              <a:t> </a:t>
            </a:r>
            <a:r>
              <a:rPr lang="en-US" sz="1600" dirty="0" err="1">
                <a:solidFill>
                  <a:schemeClr val="tx2"/>
                </a:solidFill>
              </a:rPr>
              <a:t>клиентом</a:t>
            </a:r>
            <a:endParaRPr lang="en-US" sz="1600" dirty="0">
              <a:solidFill>
                <a:schemeClr val="tx2"/>
              </a:solidFill>
            </a:endParaRPr>
          </a:p>
          <a:p>
            <a:pPr indent="-228600">
              <a:lnSpc>
                <a:spcPct val="90000"/>
              </a:lnSpc>
              <a:spcAft>
                <a:spcPts val="600"/>
              </a:spcAft>
              <a:buFont typeface="Arial" panose="020B0604020202020204" pitchFamily="34" charset="0"/>
              <a:buChar char="•"/>
            </a:pPr>
            <a:r>
              <a:rPr lang="en-US" sz="1600" dirty="0">
                <a:solidFill>
                  <a:schemeClr val="tx2"/>
                </a:solidFill>
              </a:rPr>
              <a:t>Актив</a:t>
            </a:r>
            <a:r>
              <a:rPr lang="ru-RU" sz="1600" dirty="0">
                <a:solidFill>
                  <a:schemeClr val="tx2"/>
                </a:solidFill>
              </a:rPr>
              <a:t> - дебет</a:t>
            </a:r>
            <a:r>
              <a:rPr lang="en-US" sz="1600" dirty="0">
                <a:solidFill>
                  <a:schemeClr val="tx2"/>
                </a:solidFill>
              </a:rPr>
              <a:t>:      </a:t>
            </a:r>
            <a:r>
              <a:rPr lang="ru-RU" sz="1600" dirty="0" err="1">
                <a:solidFill>
                  <a:schemeClr val="tx2"/>
                </a:solidFill>
              </a:rPr>
              <a:t>ДС.Банк</a:t>
            </a:r>
            <a:r>
              <a:rPr lang="en-US" sz="1600" dirty="0">
                <a:solidFill>
                  <a:schemeClr val="tx2"/>
                </a:solidFill>
              </a:rPr>
              <a:t>↑</a:t>
            </a:r>
          </a:p>
          <a:p>
            <a:pPr indent="-228600">
              <a:lnSpc>
                <a:spcPct val="90000"/>
              </a:lnSpc>
              <a:spcAft>
                <a:spcPts val="600"/>
              </a:spcAft>
              <a:buFont typeface="Arial" panose="020B0604020202020204" pitchFamily="34" charset="0"/>
              <a:buChar char="•"/>
            </a:pPr>
            <a:r>
              <a:rPr lang="ru-RU" sz="1600" dirty="0">
                <a:solidFill>
                  <a:schemeClr val="tx2"/>
                </a:solidFill>
              </a:rPr>
              <a:t>Актив - кредит</a:t>
            </a:r>
            <a:r>
              <a:rPr lang="en-US" sz="1600" dirty="0">
                <a:solidFill>
                  <a:schemeClr val="tx2"/>
                </a:solidFill>
              </a:rPr>
              <a:t>:    </a:t>
            </a:r>
            <a:r>
              <a:rPr lang="en-US" sz="1600" dirty="0" err="1">
                <a:solidFill>
                  <a:schemeClr val="tx2"/>
                </a:solidFill>
              </a:rPr>
              <a:t>Долг</a:t>
            </a:r>
            <a:r>
              <a:rPr lang="en-US" sz="1600" dirty="0">
                <a:solidFill>
                  <a:schemeClr val="tx2"/>
                </a:solidFill>
              </a:rPr>
              <a:t> </a:t>
            </a:r>
            <a:r>
              <a:rPr lang="en-US" sz="1600" dirty="0" err="1">
                <a:solidFill>
                  <a:schemeClr val="tx2"/>
                </a:solidFill>
              </a:rPr>
              <a:t>перед</a:t>
            </a:r>
            <a:r>
              <a:rPr lang="en-US" sz="1600" dirty="0">
                <a:solidFill>
                  <a:schemeClr val="tx2"/>
                </a:solidFill>
              </a:rPr>
              <a:t> </a:t>
            </a:r>
            <a:r>
              <a:rPr lang="en-US" sz="1600" dirty="0" err="1">
                <a:solidFill>
                  <a:schemeClr val="tx2"/>
                </a:solidFill>
              </a:rPr>
              <a:t>покупателем</a:t>
            </a:r>
            <a:r>
              <a:rPr lang="en-US" sz="1600" dirty="0">
                <a:solidFill>
                  <a:schemeClr val="tx2"/>
                </a:solidFill>
              </a:rPr>
              <a:t>↑</a:t>
            </a:r>
          </a:p>
          <a:p>
            <a:pPr>
              <a:lnSpc>
                <a:spcPct val="90000"/>
              </a:lnSpc>
              <a:spcAft>
                <a:spcPts val="600"/>
              </a:spcAft>
            </a:pPr>
            <a:r>
              <a:rPr lang="ru-RU" sz="1600" dirty="0">
                <a:solidFill>
                  <a:schemeClr val="tx2"/>
                </a:solidFill>
              </a:rPr>
              <a:t>5. </a:t>
            </a:r>
            <a:r>
              <a:rPr lang="en-US" sz="1600" dirty="0" err="1">
                <a:solidFill>
                  <a:schemeClr val="tx2"/>
                </a:solidFill>
              </a:rPr>
              <a:t>Полученны</a:t>
            </a:r>
            <a:r>
              <a:rPr lang="ru-RU" sz="1600" dirty="0">
                <a:solidFill>
                  <a:schemeClr val="tx2"/>
                </a:solidFill>
              </a:rPr>
              <a:t>й аванс</a:t>
            </a:r>
            <a:r>
              <a:rPr lang="en-US" sz="1600" dirty="0">
                <a:solidFill>
                  <a:schemeClr val="tx2"/>
                </a:solidFill>
              </a:rPr>
              <a:t> </a:t>
            </a:r>
            <a:r>
              <a:rPr lang="en-US" sz="1600" dirty="0" err="1">
                <a:solidFill>
                  <a:schemeClr val="tx2"/>
                </a:solidFill>
              </a:rPr>
              <a:t>учтен</a:t>
            </a:r>
            <a:r>
              <a:rPr lang="en-US" sz="1600" dirty="0">
                <a:solidFill>
                  <a:schemeClr val="tx2"/>
                </a:solidFill>
              </a:rPr>
              <a:t> </a:t>
            </a:r>
            <a:r>
              <a:rPr lang="en-US" sz="1600" dirty="0" err="1">
                <a:solidFill>
                  <a:schemeClr val="tx2"/>
                </a:solidFill>
              </a:rPr>
              <a:t>как</a:t>
            </a:r>
            <a:r>
              <a:rPr lang="en-US" sz="1600" dirty="0">
                <a:solidFill>
                  <a:schemeClr val="tx2"/>
                </a:solidFill>
              </a:rPr>
              <a:t> </a:t>
            </a:r>
            <a:r>
              <a:rPr lang="en-US" sz="1600" dirty="0" err="1">
                <a:solidFill>
                  <a:schemeClr val="tx2"/>
                </a:solidFill>
              </a:rPr>
              <a:t>оплата</a:t>
            </a:r>
            <a:r>
              <a:rPr lang="en-US" sz="1600" dirty="0">
                <a:solidFill>
                  <a:schemeClr val="tx2"/>
                </a:solidFill>
              </a:rPr>
              <a:t> </a:t>
            </a:r>
            <a:r>
              <a:rPr lang="en-US" sz="1600" dirty="0" err="1">
                <a:solidFill>
                  <a:schemeClr val="tx2"/>
                </a:solidFill>
              </a:rPr>
              <a:t>за</a:t>
            </a:r>
            <a:r>
              <a:rPr lang="en-US" sz="1600" dirty="0">
                <a:solidFill>
                  <a:schemeClr val="tx2"/>
                </a:solidFill>
              </a:rPr>
              <a:t> </a:t>
            </a:r>
            <a:r>
              <a:rPr lang="ru-RU" sz="1600" dirty="0">
                <a:solidFill>
                  <a:schemeClr val="tx2"/>
                </a:solidFill>
              </a:rPr>
              <a:t>отгруженный товар</a:t>
            </a:r>
            <a:r>
              <a:rPr lang="en-US" sz="1600" dirty="0">
                <a:solidFill>
                  <a:schemeClr val="tx2"/>
                </a:solidFill>
              </a:rPr>
              <a:t>:</a:t>
            </a:r>
          </a:p>
          <a:p>
            <a:pPr indent="-228600">
              <a:lnSpc>
                <a:spcPct val="90000"/>
              </a:lnSpc>
              <a:spcAft>
                <a:spcPts val="600"/>
              </a:spcAft>
              <a:buFont typeface="Arial" panose="020B0604020202020204" pitchFamily="34" charset="0"/>
              <a:buChar char="•"/>
            </a:pPr>
            <a:r>
              <a:rPr lang="en-US" sz="1600" dirty="0">
                <a:solidFill>
                  <a:schemeClr val="tx2"/>
                </a:solidFill>
              </a:rPr>
              <a:t>Актив</a:t>
            </a:r>
            <a:r>
              <a:rPr lang="ru-RU" sz="1600" dirty="0">
                <a:solidFill>
                  <a:schemeClr val="tx2"/>
                </a:solidFill>
              </a:rPr>
              <a:t>-кредит</a:t>
            </a:r>
            <a:r>
              <a:rPr lang="en-US" sz="1600" dirty="0">
                <a:solidFill>
                  <a:schemeClr val="tx2"/>
                </a:solidFill>
              </a:rPr>
              <a:t>: </a:t>
            </a:r>
            <a:r>
              <a:rPr lang="en-US" sz="1600" dirty="0" err="1">
                <a:solidFill>
                  <a:schemeClr val="tx2"/>
                </a:solidFill>
              </a:rPr>
              <a:t>Дебиторская</a:t>
            </a:r>
            <a:r>
              <a:rPr lang="en-US" sz="1600" dirty="0">
                <a:solidFill>
                  <a:schemeClr val="tx2"/>
                </a:solidFill>
              </a:rPr>
              <a:t> з-</a:t>
            </a:r>
            <a:r>
              <a:rPr lang="en-US" sz="1600" dirty="0" err="1">
                <a:solidFill>
                  <a:schemeClr val="tx2"/>
                </a:solidFill>
              </a:rPr>
              <a:t>ть</a:t>
            </a:r>
            <a:r>
              <a:rPr lang="en-US" sz="1600" dirty="0">
                <a:solidFill>
                  <a:schemeClr val="tx2"/>
                </a:solidFill>
              </a:rPr>
              <a:t> </a:t>
            </a:r>
            <a:r>
              <a:rPr lang="en-US" sz="1600" dirty="0" err="1">
                <a:solidFill>
                  <a:schemeClr val="tx2"/>
                </a:solidFill>
              </a:rPr>
              <a:t>покупателя</a:t>
            </a:r>
            <a:r>
              <a:rPr lang="en-US" sz="1600" dirty="0">
                <a:solidFill>
                  <a:schemeClr val="tx2"/>
                </a:solidFill>
              </a:rPr>
              <a:t> ↓</a:t>
            </a:r>
          </a:p>
          <a:p>
            <a:pPr indent="-228600">
              <a:lnSpc>
                <a:spcPct val="90000"/>
              </a:lnSpc>
              <a:spcAft>
                <a:spcPts val="600"/>
              </a:spcAft>
              <a:buFont typeface="Arial" panose="020B0604020202020204" pitchFamily="34" charset="0"/>
              <a:buChar char="•"/>
            </a:pPr>
            <a:r>
              <a:rPr lang="ru-RU" sz="1600" dirty="0">
                <a:solidFill>
                  <a:schemeClr val="tx2"/>
                </a:solidFill>
              </a:rPr>
              <a:t>Актив - дебет</a:t>
            </a:r>
            <a:r>
              <a:rPr lang="en-US" sz="1600" dirty="0">
                <a:solidFill>
                  <a:schemeClr val="tx2"/>
                </a:solidFill>
              </a:rPr>
              <a:t>:    </a:t>
            </a:r>
            <a:r>
              <a:rPr lang="en-US" sz="1600" dirty="0" err="1">
                <a:solidFill>
                  <a:schemeClr val="tx2"/>
                </a:solidFill>
              </a:rPr>
              <a:t>Долг</a:t>
            </a:r>
            <a:r>
              <a:rPr lang="en-US" sz="1600" dirty="0">
                <a:solidFill>
                  <a:schemeClr val="tx2"/>
                </a:solidFill>
              </a:rPr>
              <a:t> </a:t>
            </a:r>
            <a:r>
              <a:rPr lang="en-US" sz="1600" dirty="0" err="1">
                <a:solidFill>
                  <a:schemeClr val="tx2"/>
                </a:solidFill>
              </a:rPr>
              <a:t>перед</a:t>
            </a:r>
            <a:r>
              <a:rPr lang="en-US" sz="1600" dirty="0">
                <a:solidFill>
                  <a:schemeClr val="tx2"/>
                </a:solidFill>
              </a:rPr>
              <a:t> </a:t>
            </a:r>
            <a:r>
              <a:rPr lang="en-US" sz="1600" dirty="0" err="1">
                <a:solidFill>
                  <a:schemeClr val="tx2"/>
                </a:solidFill>
              </a:rPr>
              <a:t>покупателем</a:t>
            </a:r>
            <a:r>
              <a:rPr lang="en-US" sz="1600" dirty="0">
                <a:solidFill>
                  <a:schemeClr val="tx2"/>
                </a:solidFill>
              </a:rPr>
              <a:t> ↓</a:t>
            </a:r>
            <a:endParaRPr lang="ru-RU" sz="1600" dirty="0">
              <a:solidFill>
                <a:schemeClr val="tx2"/>
              </a:solidFill>
            </a:endParaRPr>
          </a:p>
          <a:p>
            <a:pPr>
              <a:lnSpc>
                <a:spcPct val="90000"/>
              </a:lnSpc>
              <a:spcAft>
                <a:spcPts val="600"/>
              </a:spcAft>
            </a:pPr>
            <a:r>
              <a:rPr lang="ru-RU" sz="1600" dirty="0">
                <a:solidFill>
                  <a:schemeClr val="tx2"/>
                </a:solidFill>
              </a:rPr>
              <a:t>6. Оплата поставщику за товар</a:t>
            </a:r>
          </a:p>
          <a:p>
            <a:pPr>
              <a:lnSpc>
                <a:spcPct val="90000"/>
              </a:lnSpc>
              <a:spcAft>
                <a:spcPts val="600"/>
              </a:spcAft>
            </a:pPr>
            <a:r>
              <a:rPr lang="ru-RU" sz="1600" dirty="0">
                <a:solidFill>
                  <a:schemeClr val="tx2"/>
                </a:solidFill>
              </a:rPr>
              <a:t>Деньги израсходованы, долг погашен</a:t>
            </a:r>
          </a:p>
          <a:p>
            <a:pPr indent="-228600">
              <a:lnSpc>
                <a:spcPct val="90000"/>
              </a:lnSpc>
              <a:spcAft>
                <a:spcPts val="600"/>
              </a:spcAft>
              <a:buFont typeface="Arial" panose="020B0604020202020204" pitchFamily="34" charset="0"/>
              <a:buChar char="•"/>
            </a:pPr>
            <a:r>
              <a:rPr lang="en-US" sz="1600" dirty="0">
                <a:solidFill>
                  <a:schemeClr val="tx2"/>
                </a:solidFill>
              </a:rPr>
              <a:t>Актив</a:t>
            </a:r>
            <a:r>
              <a:rPr lang="ru-RU" sz="1600" dirty="0">
                <a:solidFill>
                  <a:schemeClr val="tx2"/>
                </a:solidFill>
              </a:rPr>
              <a:t>-кредит</a:t>
            </a:r>
            <a:r>
              <a:rPr lang="en-US" sz="1600" dirty="0">
                <a:solidFill>
                  <a:schemeClr val="tx2"/>
                </a:solidFill>
              </a:rPr>
              <a:t>: </a:t>
            </a:r>
            <a:r>
              <a:rPr lang="ru-RU" sz="1600" dirty="0" err="1">
                <a:solidFill>
                  <a:schemeClr val="tx2"/>
                </a:solidFill>
              </a:rPr>
              <a:t>ДС.Банк</a:t>
            </a:r>
            <a:r>
              <a:rPr lang="en-US" sz="1600" dirty="0">
                <a:solidFill>
                  <a:schemeClr val="tx2"/>
                </a:solidFill>
              </a:rPr>
              <a:t>↓</a:t>
            </a:r>
          </a:p>
          <a:p>
            <a:pPr indent="-228600">
              <a:lnSpc>
                <a:spcPct val="90000"/>
              </a:lnSpc>
              <a:spcAft>
                <a:spcPts val="600"/>
              </a:spcAft>
              <a:buFont typeface="Arial" panose="020B0604020202020204" pitchFamily="34" charset="0"/>
              <a:buChar char="•"/>
            </a:pPr>
            <a:r>
              <a:rPr lang="ru-RU" sz="1600" dirty="0">
                <a:solidFill>
                  <a:schemeClr val="tx2"/>
                </a:solidFill>
              </a:rPr>
              <a:t>Пассив - дебет</a:t>
            </a:r>
            <a:r>
              <a:rPr lang="en-US" sz="1600" dirty="0">
                <a:solidFill>
                  <a:schemeClr val="tx2"/>
                </a:solidFill>
              </a:rPr>
              <a:t>:    </a:t>
            </a:r>
            <a:r>
              <a:rPr lang="en-US" sz="1600" dirty="0" err="1">
                <a:solidFill>
                  <a:schemeClr val="tx2"/>
                </a:solidFill>
              </a:rPr>
              <a:t>Долг</a:t>
            </a:r>
            <a:r>
              <a:rPr lang="en-US" sz="1600" dirty="0">
                <a:solidFill>
                  <a:schemeClr val="tx2"/>
                </a:solidFill>
              </a:rPr>
              <a:t> </a:t>
            </a:r>
            <a:r>
              <a:rPr lang="en-US" sz="1600" dirty="0" err="1">
                <a:solidFill>
                  <a:schemeClr val="tx2"/>
                </a:solidFill>
              </a:rPr>
              <a:t>перед</a:t>
            </a:r>
            <a:r>
              <a:rPr lang="en-US" sz="1600" dirty="0">
                <a:solidFill>
                  <a:schemeClr val="tx2"/>
                </a:solidFill>
              </a:rPr>
              <a:t> </a:t>
            </a:r>
            <a:r>
              <a:rPr lang="en-US" sz="1600" dirty="0" err="1">
                <a:solidFill>
                  <a:schemeClr val="tx2"/>
                </a:solidFill>
              </a:rPr>
              <a:t>по</a:t>
            </a:r>
            <a:r>
              <a:rPr lang="ru-RU" sz="1600" dirty="0" err="1">
                <a:solidFill>
                  <a:schemeClr val="tx2"/>
                </a:solidFill>
              </a:rPr>
              <a:t>ставщиком</a:t>
            </a:r>
            <a:r>
              <a:rPr lang="en-US" sz="1600" dirty="0">
                <a:solidFill>
                  <a:schemeClr val="tx2"/>
                </a:solidFill>
              </a:rPr>
              <a:t> ↓</a:t>
            </a:r>
            <a:endParaRPr lang="ru-RU" sz="1600" dirty="0">
              <a:solidFill>
                <a:schemeClr val="tx2"/>
              </a:solidFill>
            </a:endParaRPr>
          </a:p>
          <a:p>
            <a:pPr>
              <a:lnSpc>
                <a:spcPct val="90000"/>
              </a:lnSpc>
              <a:spcAft>
                <a:spcPts val="600"/>
              </a:spcAft>
            </a:pPr>
            <a:endParaRPr lang="en-US" sz="1600" dirty="0">
              <a:solidFill>
                <a:schemeClr val="tx2"/>
              </a:solidFill>
            </a:endParaRPr>
          </a:p>
        </p:txBody>
      </p:sp>
      <p:grpSp>
        <p:nvGrpSpPr>
          <p:cNvPr id="82" name="Group 81">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83" name="Freeform: Shape 82">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Рисунок 8">
            <a:extLst>
              <a:ext uri="{FF2B5EF4-FFF2-40B4-BE49-F238E27FC236}">
                <a16:creationId xmlns:a16="http://schemas.microsoft.com/office/drawing/2014/main" id="{17543B5F-40A3-442F-A835-4B0D9B7667EB}"/>
              </a:ext>
            </a:extLst>
          </p:cNvPr>
          <p:cNvPicPr>
            <a:picLocks noChangeAspect="1"/>
          </p:cNvPicPr>
          <p:nvPr/>
        </p:nvPicPr>
        <p:blipFill>
          <a:blip r:embed="rId3"/>
          <a:stretch>
            <a:fillRect/>
          </a:stretch>
        </p:blipFill>
        <p:spPr>
          <a:xfrm>
            <a:off x="7281993" y="327741"/>
            <a:ext cx="952500" cy="1924050"/>
          </a:xfrm>
          <a:prstGeom prst="rect">
            <a:avLst/>
          </a:prstGeom>
        </p:spPr>
      </p:pic>
      <p:pic>
        <p:nvPicPr>
          <p:cNvPr id="11" name="Рисунок 10">
            <a:extLst>
              <a:ext uri="{FF2B5EF4-FFF2-40B4-BE49-F238E27FC236}">
                <a16:creationId xmlns:a16="http://schemas.microsoft.com/office/drawing/2014/main" id="{A04BC5E0-B2E4-4952-8A3E-557FB976CB26}"/>
              </a:ext>
            </a:extLst>
          </p:cNvPr>
          <p:cNvPicPr>
            <a:picLocks noChangeAspect="1"/>
          </p:cNvPicPr>
          <p:nvPr/>
        </p:nvPicPr>
        <p:blipFill>
          <a:blip r:embed="rId4"/>
          <a:stretch>
            <a:fillRect/>
          </a:stretch>
        </p:blipFill>
        <p:spPr>
          <a:xfrm>
            <a:off x="8231785" y="311114"/>
            <a:ext cx="923925" cy="1971675"/>
          </a:xfrm>
          <a:prstGeom prst="rect">
            <a:avLst/>
          </a:prstGeom>
        </p:spPr>
      </p:pic>
      <p:pic>
        <p:nvPicPr>
          <p:cNvPr id="15" name="Рисунок 14">
            <a:extLst>
              <a:ext uri="{FF2B5EF4-FFF2-40B4-BE49-F238E27FC236}">
                <a16:creationId xmlns:a16="http://schemas.microsoft.com/office/drawing/2014/main" id="{0294F3A3-C72A-41B5-8B27-FD13F528046A}"/>
              </a:ext>
            </a:extLst>
          </p:cNvPr>
          <p:cNvPicPr>
            <a:picLocks noChangeAspect="1"/>
          </p:cNvPicPr>
          <p:nvPr/>
        </p:nvPicPr>
        <p:blipFill>
          <a:blip r:embed="rId5"/>
          <a:stretch>
            <a:fillRect/>
          </a:stretch>
        </p:blipFill>
        <p:spPr>
          <a:xfrm>
            <a:off x="10691660" y="596131"/>
            <a:ext cx="1000125" cy="1657350"/>
          </a:xfrm>
          <a:prstGeom prst="rect">
            <a:avLst/>
          </a:prstGeom>
        </p:spPr>
      </p:pic>
      <p:pic>
        <p:nvPicPr>
          <p:cNvPr id="13" name="Рисунок 12">
            <a:extLst>
              <a:ext uri="{FF2B5EF4-FFF2-40B4-BE49-F238E27FC236}">
                <a16:creationId xmlns:a16="http://schemas.microsoft.com/office/drawing/2014/main" id="{F82EEFA9-0D83-480A-ABD4-0ADE8EBA98FF}"/>
              </a:ext>
            </a:extLst>
          </p:cNvPr>
          <p:cNvPicPr>
            <a:picLocks noChangeAspect="1"/>
          </p:cNvPicPr>
          <p:nvPr/>
        </p:nvPicPr>
        <p:blipFill>
          <a:blip r:embed="rId6"/>
          <a:stretch>
            <a:fillRect/>
          </a:stretch>
        </p:blipFill>
        <p:spPr>
          <a:xfrm>
            <a:off x="9461536" y="104193"/>
            <a:ext cx="1943100" cy="657225"/>
          </a:xfrm>
          <a:prstGeom prst="rect">
            <a:avLst/>
          </a:prstGeom>
        </p:spPr>
      </p:pic>
      <p:pic>
        <p:nvPicPr>
          <p:cNvPr id="21" name="Рисунок 20">
            <a:extLst>
              <a:ext uri="{FF2B5EF4-FFF2-40B4-BE49-F238E27FC236}">
                <a16:creationId xmlns:a16="http://schemas.microsoft.com/office/drawing/2014/main" id="{D35A9772-7331-49DD-A4D3-8E73B91A33DF}"/>
              </a:ext>
            </a:extLst>
          </p:cNvPr>
          <p:cNvPicPr>
            <a:picLocks noChangeAspect="1"/>
          </p:cNvPicPr>
          <p:nvPr/>
        </p:nvPicPr>
        <p:blipFill>
          <a:blip r:embed="rId7"/>
          <a:stretch>
            <a:fillRect/>
          </a:stretch>
        </p:blipFill>
        <p:spPr>
          <a:xfrm>
            <a:off x="9757905" y="584901"/>
            <a:ext cx="933450" cy="1666875"/>
          </a:xfrm>
          <a:prstGeom prst="rect">
            <a:avLst/>
          </a:prstGeom>
        </p:spPr>
      </p:pic>
      <p:pic>
        <p:nvPicPr>
          <p:cNvPr id="23" name="Рисунок 22">
            <a:extLst>
              <a:ext uri="{FF2B5EF4-FFF2-40B4-BE49-F238E27FC236}">
                <a16:creationId xmlns:a16="http://schemas.microsoft.com/office/drawing/2014/main" id="{471B7352-9493-4D90-88C8-34AF03EDFA8A}"/>
              </a:ext>
            </a:extLst>
          </p:cNvPr>
          <p:cNvPicPr>
            <a:picLocks noChangeAspect="1"/>
          </p:cNvPicPr>
          <p:nvPr/>
        </p:nvPicPr>
        <p:blipFill>
          <a:blip r:embed="rId8"/>
          <a:stretch>
            <a:fillRect/>
          </a:stretch>
        </p:blipFill>
        <p:spPr>
          <a:xfrm>
            <a:off x="7697233" y="2541713"/>
            <a:ext cx="1095375" cy="419100"/>
          </a:xfrm>
          <a:prstGeom prst="rect">
            <a:avLst/>
          </a:prstGeom>
        </p:spPr>
      </p:pic>
      <p:pic>
        <p:nvPicPr>
          <p:cNvPr id="25" name="Рисунок 24">
            <a:extLst>
              <a:ext uri="{FF2B5EF4-FFF2-40B4-BE49-F238E27FC236}">
                <a16:creationId xmlns:a16="http://schemas.microsoft.com/office/drawing/2014/main" id="{53B591F8-81AA-4320-A0C0-8FC30F2A06CC}"/>
              </a:ext>
            </a:extLst>
          </p:cNvPr>
          <p:cNvPicPr>
            <a:picLocks noChangeAspect="1"/>
          </p:cNvPicPr>
          <p:nvPr/>
        </p:nvPicPr>
        <p:blipFill>
          <a:blip r:embed="rId9"/>
          <a:stretch>
            <a:fillRect/>
          </a:stretch>
        </p:blipFill>
        <p:spPr>
          <a:xfrm>
            <a:off x="8248975" y="2931086"/>
            <a:ext cx="981075" cy="1743075"/>
          </a:xfrm>
          <a:prstGeom prst="rect">
            <a:avLst/>
          </a:prstGeom>
        </p:spPr>
      </p:pic>
      <p:pic>
        <p:nvPicPr>
          <p:cNvPr id="29" name="Рисунок 28">
            <a:extLst>
              <a:ext uri="{FF2B5EF4-FFF2-40B4-BE49-F238E27FC236}">
                <a16:creationId xmlns:a16="http://schemas.microsoft.com/office/drawing/2014/main" id="{272C846A-7BD1-4A28-8C3B-F5A6AF042B7C}"/>
              </a:ext>
            </a:extLst>
          </p:cNvPr>
          <p:cNvPicPr>
            <a:picLocks noChangeAspect="1"/>
          </p:cNvPicPr>
          <p:nvPr/>
        </p:nvPicPr>
        <p:blipFill>
          <a:blip r:embed="rId10"/>
          <a:stretch>
            <a:fillRect/>
          </a:stretch>
        </p:blipFill>
        <p:spPr>
          <a:xfrm>
            <a:off x="7295369" y="2992299"/>
            <a:ext cx="1009650" cy="1152525"/>
          </a:xfrm>
          <a:prstGeom prst="rect">
            <a:avLst/>
          </a:prstGeom>
        </p:spPr>
      </p:pic>
      <p:pic>
        <p:nvPicPr>
          <p:cNvPr id="31" name="Рисунок 30">
            <a:extLst>
              <a:ext uri="{FF2B5EF4-FFF2-40B4-BE49-F238E27FC236}">
                <a16:creationId xmlns:a16="http://schemas.microsoft.com/office/drawing/2014/main" id="{E5458590-6BFF-4EEB-9B29-4CE7E544E36A}"/>
              </a:ext>
            </a:extLst>
          </p:cNvPr>
          <p:cNvPicPr>
            <a:picLocks noChangeAspect="1"/>
          </p:cNvPicPr>
          <p:nvPr/>
        </p:nvPicPr>
        <p:blipFill>
          <a:blip r:embed="rId11"/>
          <a:stretch>
            <a:fillRect/>
          </a:stretch>
        </p:blipFill>
        <p:spPr>
          <a:xfrm>
            <a:off x="7296474" y="4159450"/>
            <a:ext cx="952500" cy="381000"/>
          </a:xfrm>
          <a:prstGeom prst="rect">
            <a:avLst/>
          </a:prstGeom>
        </p:spPr>
      </p:pic>
      <p:pic>
        <p:nvPicPr>
          <p:cNvPr id="33" name="Рисунок 32">
            <a:extLst>
              <a:ext uri="{FF2B5EF4-FFF2-40B4-BE49-F238E27FC236}">
                <a16:creationId xmlns:a16="http://schemas.microsoft.com/office/drawing/2014/main" id="{03293E20-7F44-4394-9206-7EE9D14E4346}"/>
              </a:ext>
            </a:extLst>
          </p:cNvPr>
          <p:cNvPicPr>
            <a:picLocks noChangeAspect="1"/>
          </p:cNvPicPr>
          <p:nvPr/>
        </p:nvPicPr>
        <p:blipFill>
          <a:blip r:embed="rId12"/>
          <a:stretch>
            <a:fillRect/>
          </a:stretch>
        </p:blipFill>
        <p:spPr>
          <a:xfrm>
            <a:off x="9698866" y="2502701"/>
            <a:ext cx="1752600" cy="514350"/>
          </a:xfrm>
          <a:prstGeom prst="rect">
            <a:avLst/>
          </a:prstGeom>
        </p:spPr>
      </p:pic>
      <p:pic>
        <p:nvPicPr>
          <p:cNvPr id="35" name="Рисунок 34">
            <a:extLst>
              <a:ext uri="{FF2B5EF4-FFF2-40B4-BE49-F238E27FC236}">
                <a16:creationId xmlns:a16="http://schemas.microsoft.com/office/drawing/2014/main" id="{CE0064D3-3D83-4C9D-B1E7-C9865687ED75}"/>
              </a:ext>
            </a:extLst>
          </p:cNvPr>
          <p:cNvPicPr>
            <a:picLocks noChangeAspect="1"/>
          </p:cNvPicPr>
          <p:nvPr/>
        </p:nvPicPr>
        <p:blipFill>
          <a:blip r:embed="rId13"/>
          <a:stretch>
            <a:fillRect/>
          </a:stretch>
        </p:blipFill>
        <p:spPr>
          <a:xfrm>
            <a:off x="9650135" y="2987959"/>
            <a:ext cx="942975" cy="1514475"/>
          </a:xfrm>
          <a:prstGeom prst="rect">
            <a:avLst/>
          </a:prstGeom>
        </p:spPr>
      </p:pic>
      <p:pic>
        <p:nvPicPr>
          <p:cNvPr id="37" name="Рисунок 36">
            <a:extLst>
              <a:ext uri="{FF2B5EF4-FFF2-40B4-BE49-F238E27FC236}">
                <a16:creationId xmlns:a16="http://schemas.microsoft.com/office/drawing/2014/main" id="{59B39545-893B-42FF-9B47-790D8039BA57}"/>
              </a:ext>
            </a:extLst>
          </p:cNvPr>
          <p:cNvPicPr>
            <a:picLocks noChangeAspect="1"/>
          </p:cNvPicPr>
          <p:nvPr/>
        </p:nvPicPr>
        <p:blipFill>
          <a:blip r:embed="rId14"/>
          <a:stretch>
            <a:fillRect/>
          </a:stretch>
        </p:blipFill>
        <p:spPr>
          <a:xfrm>
            <a:off x="10587086" y="2960813"/>
            <a:ext cx="923925" cy="1485900"/>
          </a:xfrm>
          <a:prstGeom prst="rect">
            <a:avLst/>
          </a:prstGeom>
        </p:spPr>
      </p:pic>
      <p:pic>
        <p:nvPicPr>
          <p:cNvPr id="39" name="Рисунок 38">
            <a:extLst>
              <a:ext uri="{FF2B5EF4-FFF2-40B4-BE49-F238E27FC236}">
                <a16:creationId xmlns:a16="http://schemas.microsoft.com/office/drawing/2014/main" id="{914F1DC4-E7DA-474E-9F3C-A6BDEA4A0B06}"/>
              </a:ext>
            </a:extLst>
          </p:cNvPr>
          <p:cNvPicPr>
            <a:picLocks noChangeAspect="1"/>
          </p:cNvPicPr>
          <p:nvPr/>
        </p:nvPicPr>
        <p:blipFill>
          <a:blip r:embed="rId15"/>
          <a:stretch>
            <a:fillRect/>
          </a:stretch>
        </p:blipFill>
        <p:spPr>
          <a:xfrm>
            <a:off x="7192591" y="4674161"/>
            <a:ext cx="1714500" cy="495300"/>
          </a:xfrm>
          <a:prstGeom prst="rect">
            <a:avLst/>
          </a:prstGeom>
        </p:spPr>
      </p:pic>
      <p:pic>
        <p:nvPicPr>
          <p:cNvPr id="41" name="Рисунок 40">
            <a:extLst>
              <a:ext uri="{FF2B5EF4-FFF2-40B4-BE49-F238E27FC236}">
                <a16:creationId xmlns:a16="http://schemas.microsoft.com/office/drawing/2014/main" id="{AF4336A5-B6E9-4471-84C5-198A1EAC0438}"/>
              </a:ext>
            </a:extLst>
          </p:cNvPr>
          <p:cNvPicPr>
            <a:picLocks noChangeAspect="1"/>
          </p:cNvPicPr>
          <p:nvPr/>
        </p:nvPicPr>
        <p:blipFill>
          <a:blip r:embed="rId16"/>
          <a:stretch>
            <a:fillRect/>
          </a:stretch>
        </p:blipFill>
        <p:spPr>
          <a:xfrm>
            <a:off x="7080890" y="5205398"/>
            <a:ext cx="952500" cy="1495425"/>
          </a:xfrm>
          <a:prstGeom prst="rect">
            <a:avLst/>
          </a:prstGeom>
        </p:spPr>
      </p:pic>
      <p:pic>
        <p:nvPicPr>
          <p:cNvPr id="43" name="Рисунок 42">
            <a:extLst>
              <a:ext uri="{FF2B5EF4-FFF2-40B4-BE49-F238E27FC236}">
                <a16:creationId xmlns:a16="http://schemas.microsoft.com/office/drawing/2014/main" id="{EEB57B59-6E28-4997-9F6E-6636DDC118C6}"/>
              </a:ext>
            </a:extLst>
          </p:cNvPr>
          <p:cNvPicPr>
            <a:picLocks noChangeAspect="1"/>
          </p:cNvPicPr>
          <p:nvPr/>
        </p:nvPicPr>
        <p:blipFill>
          <a:blip r:embed="rId17"/>
          <a:stretch>
            <a:fillRect/>
          </a:stretch>
        </p:blipFill>
        <p:spPr>
          <a:xfrm>
            <a:off x="8011295" y="5096990"/>
            <a:ext cx="1057275" cy="1247775"/>
          </a:xfrm>
          <a:prstGeom prst="rect">
            <a:avLst/>
          </a:prstGeom>
        </p:spPr>
      </p:pic>
      <p:pic>
        <p:nvPicPr>
          <p:cNvPr id="45" name="Рисунок 44">
            <a:extLst>
              <a:ext uri="{FF2B5EF4-FFF2-40B4-BE49-F238E27FC236}">
                <a16:creationId xmlns:a16="http://schemas.microsoft.com/office/drawing/2014/main" id="{EE70C392-C876-4EAF-B47E-6EAAF3015E22}"/>
              </a:ext>
            </a:extLst>
          </p:cNvPr>
          <p:cNvPicPr>
            <a:picLocks noChangeAspect="1"/>
          </p:cNvPicPr>
          <p:nvPr/>
        </p:nvPicPr>
        <p:blipFill>
          <a:blip r:embed="rId18"/>
          <a:stretch>
            <a:fillRect/>
          </a:stretch>
        </p:blipFill>
        <p:spPr>
          <a:xfrm>
            <a:off x="8010990" y="6307940"/>
            <a:ext cx="1057275" cy="419100"/>
          </a:xfrm>
          <a:prstGeom prst="rect">
            <a:avLst/>
          </a:prstGeom>
        </p:spPr>
      </p:pic>
      <p:pic>
        <p:nvPicPr>
          <p:cNvPr id="58" name="Рисунок 57">
            <a:extLst>
              <a:ext uri="{FF2B5EF4-FFF2-40B4-BE49-F238E27FC236}">
                <a16:creationId xmlns:a16="http://schemas.microsoft.com/office/drawing/2014/main" id="{BAFF6F17-E01A-4B46-AF85-5C80D9239142}"/>
              </a:ext>
            </a:extLst>
          </p:cNvPr>
          <p:cNvPicPr>
            <a:picLocks noChangeAspect="1"/>
          </p:cNvPicPr>
          <p:nvPr/>
        </p:nvPicPr>
        <p:blipFill rotWithShape="1">
          <a:blip r:embed="rId19">
            <a:extLst>
              <a:ext uri="{BEBA8EAE-BF5A-486C-A8C5-ECC9F3942E4B}">
                <a14:imgProps xmlns:a14="http://schemas.microsoft.com/office/drawing/2010/main">
                  <a14:imgLayer r:embed="rId20">
                    <a14:imgEffect>
                      <a14:artisticBlur/>
                    </a14:imgEffect>
                  </a14:imgLayer>
                </a14:imgProps>
              </a:ext>
            </a:extLst>
          </a:blip>
          <a:srcRect l="29589" r="10720" b="-1"/>
          <a:stretch/>
        </p:blipFill>
        <p:spPr>
          <a:xfrm rot="5400000">
            <a:off x="10447386" y="5138786"/>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a:scene3d>
            <a:camera prst="orthographicFront"/>
            <a:lightRig rig="threePt" dir="t"/>
          </a:scene3d>
          <a:sp3d>
            <a:bevelT/>
          </a:sp3d>
        </p:spPr>
      </p:pic>
      <p:sp>
        <p:nvSpPr>
          <p:cNvPr id="3" name="Номер слайда 2">
            <a:extLst>
              <a:ext uri="{FF2B5EF4-FFF2-40B4-BE49-F238E27FC236}">
                <a16:creationId xmlns:a16="http://schemas.microsoft.com/office/drawing/2014/main" id="{7F8FA64F-3C17-41D7-8875-0B60848CC71C}"/>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4</a:t>
            </a:fld>
            <a:endParaRPr lang="ru-RU"/>
          </a:p>
        </p:txBody>
      </p:sp>
    </p:spTree>
    <p:extLst>
      <p:ext uri="{BB962C8B-B14F-4D97-AF65-F5344CB8AC3E}">
        <p14:creationId xmlns:p14="http://schemas.microsoft.com/office/powerpoint/2010/main" val="42128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8">
                                            <p:txEl>
                                              <p:pRg st="12" end="1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8">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8">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8">
                                            <p:txEl>
                                              <p:pRg st="16" end="16"/>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xEl>
                                              <p:pRg st="17" end="17"/>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8">
                                            <p:txEl>
                                              <p:pRg st="18" end="1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8">
                                            <p:txEl>
                                              <p:pRg st="19" end="19"/>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8">
                                            <p:txEl>
                                              <p:pRg st="20" end="2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8">
                                            <p:txEl>
                                              <p:pRg st="21" end="21"/>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8">
                                            <p:txEl>
                                              <p:pRg st="22" end="2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Рисунок 1">
            <a:extLst>
              <a:ext uri="{FF2B5EF4-FFF2-40B4-BE49-F238E27FC236}">
                <a16:creationId xmlns:a16="http://schemas.microsoft.com/office/drawing/2014/main" id="{D5F91D71-E6CB-4F6A-9177-3192CDE9B82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1" y="0"/>
            <a:ext cx="12192000" cy="6858000"/>
          </a:xfrm>
          <a:prstGeom prst="rect">
            <a:avLst/>
          </a:prstGeom>
        </p:spPr>
      </p:pic>
      <p:sp>
        <p:nvSpPr>
          <p:cNvPr id="5" name="TextBox 4">
            <a:extLst>
              <a:ext uri="{FF2B5EF4-FFF2-40B4-BE49-F238E27FC236}">
                <a16:creationId xmlns:a16="http://schemas.microsoft.com/office/drawing/2014/main" id="{E816BEB8-6999-4FA0-BFA8-8C4BCECC3A79}"/>
              </a:ext>
            </a:extLst>
          </p:cNvPr>
          <p:cNvSpPr txBox="1"/>
          <p:nvPr/>
        </p:nvSpPr>
        <p:spPr>
          <a:xfrm>
            <a:off x="1101215" y="582928"/>
            <a:ext cx="10726992" cy="5155257"/>
          </a:xfrm>
          <a:prstGeom prst="rect">
            <a:avLst/>
          </a:prstGeom>
          <a:noFill/>
        </p:spPr>
        <p:txBody>
          <a:bodyPr wrap="square">
            <a:spAutoFit/>
          </a:bodyPr>
          <a:lstStyle/>
          <a:p>
            <a:pPr>
              <a:lnSpc>
                <a:spcPct val="200000"/>
              </a:lnSpc>
            </a:pPr>
            <a:r>
              <a:rPr lang="ru-RU" sz="2800" b="1" dirty="0">
                <a:solidFill>
                  <a:schemeClr val="bg1"/>
                </a:solidFill>
                <a:latin typeface="Effra" panose="020B0603020203020204" pitchFamily="34" charset="0"/>
                <a:cs typeface="Effra" panose="020B0603020203020204" pitchFamily="34" charset="0"/>
              </a:rPr>
              <a:t>«Из всякой статьи, составленной тобою в Журнале, всегда следует сделать две в Главной книге; одну в «Дать» и другую в «Иметь». </a:t>
            </a:r>
          </a:p>
          <a:p>
            <a:pPr>
              <a:lnSpc>
                <a:spcPct val="200000"/>
              </a:lnSpc>
            </a:pPr>
            <a:r>
              <a:rPr lang="ru-RU" sz="2800" b="1" dirty="0">
                <a:solidFill>
                  <a:schemeClr val="bg1"/>
                </a:solidFill>
                <a:latin typeface="Effra" panose="020B0603020203020204" pitchFamily="34" charset="0"/>
                <a:cs typeface="Effra" panose="020B0603020203020204" pitchFamily="34" charset="0"/>
              </a:rPr>
              <a:t>Так возникает баланс между «Дать» и «Иметь», который составляется при закрытии Главной книги.»</a:t>
            </a:r>
            <a:endParaRPr lang="en-US" sz="2800" b="1" dirty="0">
              <a:solidFill>
                <a:schemeClr val="bg1"/>
              </a:solidFill>
              <a:latin typeface="Effra" panose="020B0603020203020204" pitchFamily="34" charset="0"/>
              <a:cs typeface="Effra" panose="020B0603020203020204" pitchFamily="34" charset="0"/>
            </a:endParaRPr>
          </a:p>
          <a:p>
            <a:pPr>
              <a:lnSpc>
                <a:spcPct val="200000"/>
              </a:lnSpc>
            </a:pPr>
            <a:r>
              <a:rPr lang="en-US" sz="2800" b="1" dirty="0">
                <a:solidFill>
                  <a:schemeClr val="bg1"/>
                </a:solidFill>
                <a:latin typeface="Effra" panose="020B0603020203020204" pitchFamily="34" charset="0"/>
                <a:cs typeface="Effra" panose="020B0603020203020204" pitchFamily="34" charset="0"/>
              </a:rPr>
              <a:t>			</a:t>
            </a:r>
            <a:r>
              <a:rPr lang="ru-RU" sz="2800" b="1" dirty="0" err="1">
                <a:solidFill>
                  <a:schemeClr val="bg1"/>
                </a:solidFill>
                <a:latin typeface="Effra" panose="020B0603020203020204" pitchFamily="34" charset="0"/>
                <a:cs typeface="Effra" panose="020B0603020203020204" pitchFamily="34" charset="0"/>
              </a:rPr>
              <a:t>Л.Пачоли</a:t>
            </a:r>
            <a:r>
              <a:rPr lang="ru-RU" sz="2800" b="1" dirty="0">
                <a:solidFill>
                  <a:schemeClr val="bg1"/>
                </a:solidFill>
                <a:latin typeface="Effra" panose="020B0603020203020204" pitchFamily="34" charset="0"/>
                <a:cs typeface="Effra" panose="020B0603020203020204" pitchFamily="34" charset="0"/>
              </a:rPr>
              <a:t>, «Трактат о счетах и записях», 1494 г</a:t>
            </a:r>
          </a:p>
        </p:txBody>
      </p:sp>
      <p:sp>
        <p:nvSpPr>
          <p:cNvPr id="4" name="Номер слайда 3">
            <a:extLst>
              <a:ext uri="{FF2B5EF4-FFF2-40B4-BE49-F238E27FC236}">
                <a16:creationId xmlns:a16="http://schemas.microsoft.com/office/drawing/2014/main" id="{E479E7F6-4BD2-4F37-A615-50565A3A6E8B}"/>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5</a:t>
            </a:fld>
            <a:endParaRPr lang="ru-RU"/>
          </a:p>
        </p:txBody>
      </p:sp>
    </p:spTree>
    <p:extLst>
      <p:ext uri="{BB962C8B-B14F-4D97-AF65-F5344CB8AC3E}">
        <p14:creationId xmlns:p14="http://schemas.microsoft.com/office/powerpoint/2010/main" val="10649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5417">
              <a:srgbClr val="E1DDE2"/>
            </a:gs>
            <a:gs pos="82000">
              <a:schemeClr val="accent2">
                <a:lumMod val="20000"/>
                <a:lumOff val="80000"/>
              </a:schemeClr>
            </a:gs>
            <a:gs pos="90833">
              <a:schemeClr val="accent2">
                <a:lumMod val="20000"/>
                <a:lumOff val="80000"/>
              </a:schemeClr>
            </a:gs>
            <a:gs pos="46000">
              <a:srgbClr val="E1DDE2"/>
            </a:gs>
          </a:gsLst>
          <a:lin ang="540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237A5251-4C35-4308-ABDC-B9BCCEFE44F9}"/>
              </a:ext>
            </a:extLst>
          </p:cNvPr>
          <p:cNvSpPr>
            <a:spLocks noGrp="1"/>
          </p:cNvSpPr>
          <p:nvPr>
            <p:ph type="ctrTitle"/>
          </p:nvPr>
        </p:nvSpPr>
        <p:spPr>
          <a:xfrm>
            <a:off x="753925" y="1321056"/>
            <a:ext cx="10684151" cy="1991979"/>
          </a:xfrm>
        </p:spPr>
        <p:txBody>
          <a:bodyPr anchor="b">
            <a:normAutofit fontScale="90000"/>
          </a:bodyPr>
          <a:lstStyle/>
          <a:p>
            <a:r>
              <a:rPr lang="ru-RU" sz="5200" dirty="0">
                <a:solidFill>
                  <a:schemeClr val="tx2"/>
                </a:solidFill>
              </a:rPr>
              <a:t>Финансовая отчетность. Зачем это нужно</a:t>
            </a:r>
            <a:br>
              <a:rPr lang="ru-RU" sz="5200" dirty="0">
                <a:solidFill>
                  <a:schemeClr val="tx2"/>
                </a:solidFill>
              </a:rPr>
            </a:br>
            <a:endParaRPr lang="ru-RU" sz="5200" dirty="0">
              <a:solidFill>
                <a:schemeClr val="tx2"/>
              </a:solidFill>
            </a:endParaRPr>
          </a:p>
        </p:txBody>
      </p:sp>
      <p:grpSp>
        <p:nvGrpSpPr>
          <p:cNvPr id="38" name="Group 37">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45" name="Freeform: Shape 44">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EE851AE-8DDF-45C1-A78B-1A919DD44EBE}"/>
              </a:ext>
            </a:extLst>
          </p:cNvPr>
          <p:cNvSpPr txBox="1"/>
          <p:nvPr/>
        </p:nvSpPr>
        <p:spPr>
          <a:xfrm>
            <a:off x="3713006" y="4746889"/>
            <a:ext cx="8308258" cy="1754326"/>
          </a:xfrm>
          <a:prstGeom prst="rect">
            <a:avLst/>
          </a:prstGeom>
          <a:noFill/>
        </p:spPr>
        <p:txBody>
          <a:bodyPr wrap="square">
            <a:spAutoFit/>
          </a:bodyPr>
          <a:lstStyle/>
          <a:p>
            <a:r>
              <a:rPr lang="ru-RU" i="1" dirty="0">
                <a:solidFill>
                  <a:srgbClr val="393939"/>
                </a:solidFill>
                <a:latin typeface="Graphik"/>
              </a:rPr>
              <a:t>«Три условия необходимы всякому, кто желает в исправности вести торговлю — наличные деньги и разного рода другие ценности, уметь верно вести книги и быстро считать, ведение своих дел в должном порядке, чтобы можно было без задержки получить всякие сведения как относительно долгов, так и требований</a:t>
            </a:r>
            <a:r>
              <a:rPr lang="ru-RU" dirty="0">
                <a:solidFill>
                  <a:srgbClr val="393939"/>
                </a:solidFill>
                <a:latin typeface="Graphik"/>
              </a:rPr>
              <a:t>.»</a:t>
            </a:r>
          </a:p>
          <a:p>
            <a:r>
              <a:rPr lang="ru-RU" dirty="0"/>
              <a:t>			</a:t>
            </a:r>
            <a:r>
              <a:rPr lang="ru-RU" dirty="0" err="1">
                <a:solidFill>
                  <a:srgbClr val="393939"/>
                </a:solidFill>
                <a:latin typeface="Graphik"/>
              </a:rPr>
              <a:t>Л.Пачоли</a:t>
            </a:r>
            <a:r>
              <a:rPr lang="ru-RU" dirty="0">
                <a:solidFill>
                  <a:srgbClr val="393939"/>
                </a:solidFill>
                <a:latin typeface="Graphik"/>
              </a:rPr>
              <a:t>, «Трактат о счетах и записях», 1494 г.</a:t>
            </a:r>
            <a:endParaRPr lang="ru-RU" dirty="0"/>
          </a:p>
        </p:txBody>
      </p:sp>
      <p:sp>
        <p:nvSpPr>
          <p:cNvPr id="3" name="Номер слайда 2">
            <a:extLst>
              <a:ext uri="{FF2B5EF4-FFF2-40B4-BE49-F238E27FC236}">
                <a16:creationId xmlns:a16="http://schemas.microsoft.com/office/drawing/2014/main" id="{F9D20571-EFB3-4622-8A76-B85B673FB024}"/>
              </a:ext>
            </a:extLst>
          </p:cNvPr>
          <p:cNvSpPr>
            <a:spLocks noGrp="1"/>
          </p:cNvSpPr>
          <p:nvPr>
            <p:ph type="sldNum" sz="quarter" idx="12"/>
          </p:nvPr>
        </p:nvSpPr>
        <p:spPr/>
        <p:txBody>
          <a:bodyPr/>
          <a:lstStyle/>
          <a:p>
            <a:fld id="{D42DB29C-A9D2-4935-A2BD-226D317482E4}" type="slidenum">
              <a:rPr lang="ru-RU" smtClean="0"/>
              <a:t>6</a:t>
            </a:fld>
            <a:endParaRPr lang="ru-RU"/>
          </a:p>
        </p:txBody>
      </p:sp>
    </p:spTree>
    <p:extLst>
      <p:ext uri="{BB962C8B-B14F-4D97-AF65-F5344CB8AC3E}">
        <p14:creationId xmlns:p14="http://schemas.microsoft.com/office/powerpoint/2010/main" val="32937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7" name="Group 5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8" name="Freeform: Shape 5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Заголовок 1">
            <a:extLst>
              <a:ext uri="{FF2B5EF4-FFF2-40B4-BE49-F238E27FC236}">
                <a16:creationId xmlns:a16="http://schemas.microsoft.com/office/drawing/2014/main" id="{237A5251-4C35-4308-ABDC-B9BCCEFE44F9}"/>
              </a:ext>
            </a:extLst>
          </p:cNvPr>
          <p:cNvSpPr>
            <a:spLocks noGrp="1"/>
          </p:cNvSpPr>
          <p:nvPr>
            <p:ph type="ctrTitle"/>
          </p:nvPr>
        </p:nvSpPr>
        <p:spPr>
          <a:xfrm>
            <a:off x="143552" y="1173811"/>
            <a:ext cx="4856368" cy="4906578"/>
          </a:xfrm>
        </p:spPr>
        <p:txBody>
          <a:bodyPr vert="horz" lIns="91440" tIns="45720" rIns="91440" bIns="45720" rtlCol="0" anchor="ctr">
            <a:normAutofit/>
          </a:bodyPr>
          <a:lstStyle/>
          <a:p>
            <a:pPr algn="l"/>
            <a:br>
              <a:rPr lang="en-US" sz="3600" kern="1200" dirty="0">
                <a:solidFill>
                  <a:schemeClr val="tx2"/>
                </a:solidFill>
                <a:latin typeface="+mj-lt"/>
                <a:ea typeface="+mj-ea"/>
                <a:cs typeface="+mj-cs"/>
              </a:rPr>
            </a:br>
            <a:endParaRPr lang="en-US" sz="3600" kern="1200" dirty="0">
              <a:solidFill>
                <a:schemeClr val="tx2"/>
              </a:solidFill>
              <a:latin typeface="+mj-lt"/>
              <a:ea typeface="+mj-ea"/>
              <a:cs typeface="+mj-cs"/>
            </a:endParaRPr>
          </a:p>
        </p:txBody>
      </p:sp>
      <p:sp>
        <p:nvSpPr>
          <p:cNvPr id="32" name="Правая фигурная скобка 31">
            <a:extLst>
              <a:ext uri="{FF2B5EF4-FFF2-40B4-BE49-F238E27FC236}">
                <a16:creationId xmlns:a16="http://schemas.microsoft.com/office/drawing/2014/main" id="{4002CA76-361D-430D-B29A-241356ADBBA0}"/>
              </a:ext>
            </a:extLst>
          </p:cNvPr>
          <p:cNvSpPr/>
          <p:nvPr/>
        </p:nvSpPr>
        <p:spPr>
          <a:xfrm rot="5400000">
            <a:off x="9029028" y="2626904"/>
            <a:ext cx="368508" cy="473134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33" name="TextBox 32">
            <a:extLst>
              <a:ext uri="{FF2B5EF4-FFF2-40B4-BE49-F238E27FC236}">
                <a16:creationId xmlns:a16="http://schemas.microsoft.com/office/drawing/2014/main" id="{080DB92F-D086-4151-AE38-F078A90EAEF1}"/>
              </a:ext>
            </a:extLst>
          </p:cNvPr>
          <p:cNvSpPr txBox="1"/>
          <p:nvPr/>
        </p:nvSpPr>
        <p:spPr>
          <a:xfrm>
            <a:off x="779319" y="1915820"/>
            <a:ext cx="4803260" cy="1200329"/>
          </a:xfrm>
          <a:prstGeom prst="rect">
            <a:avLst/>
          </a:prstGeom>
          <a:noFill/>
        </p:spPr>
        <p:txBody>
          <a:bodyPr wrap="square" rtlCol="0">
            <a:spAutoFit/>
          </a:bodyPr>
          <a:lstStyle/>
          <a:p>
            <a:r>
              <a:rPr lang="ru-RU" sz="2400" dirty="0">
                <a:solidFill>
                  <a:schemeClr val="tx2">
                    <a:lumMod val="75000"/>
                  </a:schemeClr>
                </a:solidFill>
                <a:latin typeface="Effra" panose="020B0603020203020204" pitchFamily="34" charset="0"/>
                <a:cs typeface="Effra" panose="020B0603020203020204" pitchFamily="34" charset="0"/>
              </a:rPr>
              <a:t>Триада  основных отчетов, которые позволяют всесторонне оценить экономику предприятия</a:t>
            </a:r>
            <a:r>
              <a:rPr lang="ru-RU" sz="2400" dirty="0">
                <a:solidFill>
                  <a:schemeClr val="tx1">
                    <a:lumMod val="85000"/>
                    <a:lumOff val="15000"/>
                  </a:schemeClr>
                </a:solidFill>
                <a:latin typeface="Effra" panose="020B0603020203020204" pitchFamily="34" charset="0"/>
                <a:cs typeface="Effra" panose="020B0603020203020204" pitchFamily="34" charset="0"/>
              </a:rPr>
              <a:t>.</a:t>
            </a:r>
          </a:p>
        </p:txBody>
      </p:sp>
      <p:sp>
        <p:nvSpPr>
          <p:cNvPr id="35" name="TextBox 34">
            <a:extLst>
              <a:ext uri="{FF2B5EF4-FFF2-40B4-BE49-F238E27FC236}">
                <a16:creationId xmlns:a16="http://schemas.microsoft.com/office/drawing/2014/main" id="{6868B647-2AF3-423A-9C5F-21FB853EFA48}"/>
              </a:ext>
            </a:extLst>
          </p:cNvPr>
          <p:cNvSpPr txBox="1"/>
          <p:nvPr/>
        </p:nvSpPr>
        <p:spPr>
          <a:xfrm>
            <a:off x="6736973" y="5242927"/>
            <a:ext cx="5217957" cy="461665"/>
          </a:xfrm>
          <a:prstGeom prst="rect">
            <a:avLst/>
          </a:prstGeom>
          <a:noFill/>
        </p:spPr>
        <p:txBody>
          <a:bodyPr wrap="square" rtlCol="0">
            <a:spAutoFit/>
          </a:bodyPr>
          <a:lstStyle/>
          <a:p>
            <a:r>
              <a:rPr lang="ru-RU" dirty="0"/>
              <a:t> </a:t>
            </a:r>
            <a:r>
              <a:rPr lang="ru-RU" sz="2400" dirty="0">
                <a:solidFill>
                  <a:schemeClr val="tx1">
                    <a:lumMod val="85000"/>
                    <a:lumOff val="15000"/>
                  </a:schemeClr>
                </a:solidFill>
                <a:latin typeface="Effra" panose="020B0603020203020204" pitchFamily="34" charset="0"/>
                <a:cs typeface="Effra" panose="020B0603020203020204" pitchFamily="34" charset="0"/>
              </a:rPr>
              <a:t>ОПУ (</a:t>
            </a:r>
            <a:r>
              <a:rPr lang="en-US" sz="2400" dirty="0">
                <a:solidFill>
                  <a:schemeClr val="tx1">
                    <a:lumMod val="85000"/>
                    <a:lumOff val="15000"/>
                  </a:schemeClr>
                </a:solidFill>
                <a:latin typeface="Effra" panose="020B0603020203020204" pitchFamily="34" charset="0"/>
                <a:cs typeface="Effra" panose="020B0603020203020204" pitchFamily="34" charset="0"/>
              </a:rPr>
              <a:t>PL</a:t>
            </a:r>
            <a:r>
              <a:rPr lang="ru-RU" sz="2400" dirty="0">
                <a:solidFill>
                  <a:schemeClr val="tx1">
                    <a:lumMod val="85000"/>
                    <a:lumOff val="15000"/>
                  </a:schemeClr>
                </a:solidFill>
                <a:latin typeface="Effra" panose="020B0603020203020204" pitchFamily="34" charset="0"/>
                <a:cs typeface="Effra" panose="020B0603020203020204" pitchFamily="34" charset="0"/>
              </a:rPr>
              <a:t> )     Баланс (</a:t>
            </a:r>
            <a:r>
              <a:rPr lang="en-US" sz="2400" dirty="0">
                <a:solidFill>
                  <a:schemeClr val="tx1">
                    <a:lumMod val="85000"/>
                    <a:lumOff val="15000"/>
                  </a:schemeClr>
                </a:solidFill>
                <a:latin typeface="Effra" panose="020B0603020203020204" pitchFamily="34" charset="0"/>
                <a:cs typeface="Effra" panose="020B0603020203020204" pitchFamily="34" charset="0"/>
              </a:rPr>
              <a:t>BS</a:t>
            </a:r>
            <a:r>
              <a:rPr lang="ru-RU" sz="2400" dirty="0">
                <a:solidFill>
                  <a:schemeClr val="tx1">
                    <a:lumMod val="85000"/>
                    <a:lumOff val="15000"/>
                  </a:schemeClr>
                </a:solidFill>
                <a:latin typeface="Effra" panose="020B0603020203020204" pitchFamily="34" charset="0"/>
                <a:cs typeface="Effra" panose="020B0603020203020204" pitchFamily="34" charset="0"/>
              </a:rPr>
              <a:t>)      ОДДС</a:t>
            </a:r>
            <a:r>
              <a:rPr lang="en-US" sz="2400" dirty="0">
                <a:solidFill>
                  <a:schemeClr val="tx1">
                    <a:lumMod val="85000"/>
                    <a:lumOff val="15000"/>
                  </a:schemeClr>
                </a:solidFill>
                <a:latin typeface="Effra" panose="020B0603020203020204" pitchFamily="34" charset="0"/>
                <a:cs typeface="Effra" panose="020B0603020203020204" pitchFamily="34" charset="0"/>
              </a:rPr>
              <a:t> (CF</a:t>
            </a:r>
            <a:r>
              <a:rPr lang="ru-RU" sz="2400" dirty="0">
                <a:solidFill>
                  <a:schemeClr val="tx1">
                    <a:lumMod val="85000"/>
                    <a:lumOff val="15000"/>
                  </a:schemeClr>
                </a:solidFill>
                <a:latin typeface="Effra" panose="020B0603020203020204" pitchFamily="34" charset="0"/>
                <a:cs typeface="Effra" panose="020B0603020203020204" pitchFamily="34" charset="0"/>
              </a:rPr>
              <a:t>)</a:t>
            </a:r>
          </a:p>
        </p:txBody>
      </p:sp>
      <p:pic>
        <p:nvPicPr>
          <p:cNvPr id="37" name="Рисунок 36">
            <a:extLst>
              <a:ext uri="{FF2B5EF4-FFF2-40B4-BE49-F238E27FC236}">
                <a16:creationId xmlns:a16="http://schemas.microsoft.com/office/drawing/2014/main" id="{FB0140FB-117C-4C84-8066-8631F49F7FC2}"/>
              </a:ext>
            </a:extLst>
          </p:cNvPr>
          <p:cNvPicPr>
            <a:picLocks noChangeAspect="1"/>
          </p:cNvPicPr>
          <p:nvPr/>
        </p:nvPicPr>
        <p:blipFill>
          <a:blip r:embed="rId2"/>
          <a:stretch>
            <a:fillRect/>
          </a:stretch>
        </p:blipFill>
        <p:spPr>
          <a:xfrm>
            <a:off x="6031959" y="0"/>
            <a:ext cx="6159736" cy="4561609"/>
          </a:xfrm>
          <a:prstGeom prst="rect">
            <a:avLst/>
          </a:prstGeom>
        </p:spPr>
      </p:pic>
      <p:sp>
        <p:nvSpPr>
          <p:cNvPr id="3" name="Номер слайда 2">
            <a:extLst>
              <a:ext uri="{FF2B5EF4-FFF2-40B4-BE49-F238E27FC236}">
                <a16:creationId xmlns:a16="http://schemas.microsoft.com/office/drawing/2014/main" id="{A679660F-AC28-48EF-9F88-CDDAC37F6F6A}"/>
              </a:ext>
            </a:extLst>
          </p:cNvPr>
          <p:cNvSpPr>
            <a:spLocks noGrp="1"/>
          </p:cNvSpPr>
          <p:nvPr>
            <p:ph type="sldNum" sz="quarter" idx="12"/>
          </p:nvPr>
        </p:nvSpPr>
        <p:spPr/>
        <p:txBody>
          <a:bodyPr/>
          <a:lstStyle/>
          <a:p>
            <a:fld id="{D42DB29C-A9D2-4935-A2BD-226D317482E4}" type="slidenum">
              <a:rPr lang="ru-RU" smtClean="0"/>
              <a:t>7</a:t>
            </a:fld>
            <a:endParaRPr lang="ru-RU"/>
          </a:p>
        </p:txBody>
      </p:sp>
    </p:spTree>
    <p:extLst>
      <p:ext uri="{BB962C8B-B14F-4D97-AF65-F5344CB8AC3E}">
        <p14:creationId xmlns:p14="http://schemas.microsoft.com/office/powerpoint/2010/main" val="16768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34E001A0-2D1E-48A1-B1FC-A5A11E1BB7C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a:off x="9653744" y="21265"/>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p:spPr>
      </p:pic>
      <p:pic>
        <p:nvPicPr>
          <p:cNvPr id="7" name="Рисунок 6">
            <a:extLst>
              <a:ext uri="{FF2B5EF4-FFF2-40B4-BE49-F238E27FC236}">
                <a16:creationId xmlns:a16="http://schemas.microsoft.com/office/drawing/2014/main" id="{7D7DC1FC-C5F6-4783-9462-75B82B1F3DE0}"/>
              </a:ext>
            </a:extLst>
          </p:cNvPr>
          <p:cNvPicPr>
            <a:picLocks noChangeAspect="1"/>
          </p:cNvPicPr>
          <p:nvPr/>
        </p:nvPicPr>
        <p:blipFill>
          <a:blip r:embed="rId5"/>
          <a:stretch>
            <a:fillRect/>
          </a:stretch>
        </p:blipFill>
        <p:spPr>
          <a:xfrm>
            <a:off x="186462" y="762949"/>
            <a:ext cx="6819900" cy="4800600"/>
          </a:xfrm>
          <a:prstGeom prst="rect">
            <a:avLst/>
          </a:prstGeom>
        </p:spPr>
      </p:pic>
      <p:sp>
        <p:nvSpPr>
          <p:cNvPr id="8" name="TextBox 7">
            <a:extLst>
              <a:ext uri="{FF2B5EF4-FFF2-40B4-BE49-F238E27FC236}">
                <a16:creationId xmlns:a16="http://schemas.microsoft.com/office/drawing/2014/main" id="{C515A13A-7DC8-4148-84C1-98241DAC5D8A}"/>
              </a:ext>
            </a:extLst>
          </p:cNvPr>
          <p:cNvSpPr txBox="1"/>
          <p:nvPr/>
        </p:nvSpPr>
        <p:spPr>
          <a:xfrm>
            <a:off x="7253501" y="1182658"/>
            <a:ext cx="4645572" cy="298427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u-RU" sz="1800" b="0" i="0" u="none" strike="noStrike" kern="1200" cap="none" spc="0" normalizeH="0" baseline="0" noProof="0" dirty="0">
                <a:ln>
                  <a:noFill/>
                </a:ln>
                <a:solidFill>
                  <a:schemeClr val="tx1">
                    <a:lumMod val="65000"/>
                    <a:lumOff val="35000"/>
                  </a:schemeClr>
                </a:solidFill>
                <a:effectLst/>
                <a:uLnTx/>
                <a:uFillTx/>
                <a:latin typeface="Effra" panose="020B0603020203020204" pitchFamily="34" charset="0"/>
                <a:ea typeface="Calibri" panose="020F0502020204030204" pitchFamily="34" charset="0"/>
                <a:cs typeface="Effra" panose="020B0603020203020204" pitchFamily="34" charset="0"/>
              </a:rPr>
              <a:t>Что можно узнать из данных баланса: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chemeClr val="tx1">
                    <a:lumMod val="65000"/>
                    <a:lumOff val="35000"/>
                  </a:schemeClr>
                </a:solidFill>
                <a:effectLst/>
                <a:uLnTx/>
                <a:uFillTx/>
                <a:latin typeface="Effra" panose="020B0603020203020204" pitchFamily="34" charset="0"/>
                <a:cs typeface="Effra" panose="020B0603020203020204" pitchFamily="34" charset="0"/>
              </a:rPr>
              <a:t>Имущественное положение компании;</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chemeClr val="tx1">
                    <a:lumMod val="65000"/>
                    <a:lumOff val="35000"/>
                  </a:schemeClr>
                </a:solidFill>
                <a:effectLst/>
                <a:uLnTx/>
                <a:uFillTx/>
                <a:latin typeface="Effra" panose="020B0603020203020204" pitchFamily="34" charset="0"/>
                <a:cs typeface="Effra" panose="020B0603020203020204" pitchFamily="34" charset="0"/>
              </a:rPr>
              <a:t>ликвидность отдельных групп активов;</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chemeClr val="tx1">
                    <a:lumMod val="65000"/>
                    <a:lumOff val="35000"/>
                  </a:schemeClr>
                </a:solidFill>
                <a:effectLst/>
                <a:uLnTx/>
                <a:uFillTx/>
                <a:latin typeface="Effra" panose="020B0603020203020204" pitchFamily="34" charset="0"/>
                <a:cs typeface="Effra" panose="020B0603020203020204" pitchFamily="34" charset="0"/>
              </a:rPr>
              <a:t>Структуру источников формирования активов и степень зависимости от внешних источников финансирования;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chemeClr val="tx1">
                    <a:lumMod val="65000"/>
                    <a:lumOff val="35000"/>
                  </a:schemeClr>
                </a:solidFill>
                <a:effectLst/>
                <a:uLnTx/>
                <a:uFillTx/>
                <a:latin typeface="Effra" panose="020B0603020203020204" pitchFamily="34" charset="0"/>
                <a:cs typeface="Effra" panose="020B0603020203020204" pitchFamily="34" charset="0"/>
              </a:rPr>
              <a:t>анализ способности генерировать денежные средства;</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chemeClr val="tx1">
                    <a:lumMod val="65000"/>
                    <a:lumOff val="35000"/>
                  </a:schemeClr>
                </a:solidFill>
                <a:effectLst/>
                <a:uLnTx/>
                <a:uFillTx/>
                <a:latin typeface="Effra" panose="020B0603020203020204" pitchFamily="34" charset="0"/>
                <a:cs typeface="Effra" panose="020B0603020203020204" pitchFamily="34" charset="0"/>
              </a:rPr>
              <a:t>оценку возможности сохранения и наращивания капитала</a:t>
            </a:r>
            <a:endParaRPr lang="ru-RU" dirty="0">
              <a:solidFill>
                <a:schemeClr val="tx1">
                  <a:lumMod val="65000"/>
                  <a:lumOff val="35000"/>
                </a:schemeClr>
              </a:solidFill>
              <a:latin typeface="Effra" panose="020B0603020203020204" pitchFamily="34" charset="0"/>
              <a:cs typeface="Effra" panose="020B0603020203020204" pitchFamily="34" charset="0"/>
            </a:endParaRPr>
          </a:p>
        </p:txBody>
      </p:sp>
      <p:sp>
        <p:nvSpPr>
          <p:cNvPr id="3" name="TextBox 2">
            <a:extLst>
              <a:ext uri="{FF2B5EF4-FFF2-40B4-BE49-F238E27FC236}">
                <a16:creationId xmlns:a16="http://schemas.microsoft.com/office/drawing/2014/main" id="{2A213011-A722-4DB8-AE8F-0D94526452A8}"/>
              </a:ext>
            </a:extLst>
          </p:cNvPr>
          <p:cNvSpPr txBox="1"/>
          <p:nvPr/>
        </p:nvSpPr>
        <p:spPr>
          <a:xfrm>
            <a:off x="422031" y="5448720"/>
            <a:ext cx="10769295" cy="923330"/>
          </a:xfrm>
          <a:prstGeom prst="rect">
            <a:avLst/>
          </a:prstGeom>
          <a:noFill/>
        </p:spPr>
        <p:txBody>
          <a:bodyPr wrap="none" rtlCol="0">
            <a:spAutoFit/>
          </a:bodyPr>
          <a:lstStyle/>
          <a:p>
            <a:r>
              <a:rPr lang="ru-RU" dirty="0">
                <a:solidFill>
                  <a:schemeClr val="tx1">
                    <a:lumMod val="65000"/>
                    <a:lumOff val="35000"/>
                  </a:schemeClr>
                </a:solidFill>
                <a:latin typeface="Effra" panose="020B0603020203020204" pitchFamily="34" charset="0"/>
                <a:cs typeface="Effra" panose="020B0603020203020204" pitchFamily="34" charset="0"/>
              </a:rPr>
              <a:t>Собственный капитал (СК) – включает: уставный капитал, добавочный капитал, резервный капитал и </a:t>
            </a:r>
          </a:p>
          <a:p>
            <a:r>
              <a:rPr lang="ru-RU" dirty="0" err="1">
                <a:solidFill>
                  <a:schemeClr val="tx1">
                    <a:lumMod val="65000"/>
                    <a:lumOff val="35000"/>
                  </a:schemeClr>
                </a:solidFill>
                <a:latin typeface="Effra" panose="020B0603020203020204" pitchFamily="34" charset="0"/>
                <a:cs typeface="Effra" panose="020B0603020203020204" pitchFamily="34" charset="0"/>
              </a:rPr>
              <a:t>нераспределеную</a:t>
            </a:r>
            <a:r>
              <a:rPr lang="ru-RU" dirty="0">
                <a:solidFill>
                  <a:schemeClr val="tx1">
                    <a:lumMod val="65000"/>
                    <a:lumOff val="35000"/>
                  </a:schemeClr>
                </a:solidFill>
                <a:latin typeface="Effra" panose="020B0603020203020204" pitchFamily="34" charset="0"/>
                <a:cs typeface="Effra" panose="020B0603020203020204" pitchFamily="34" charset="0"/>
              </a:rPr>
              <a:t> прибыль</a:t>
            </a:r>
            <a:r>
              <a:rPr lang="en-US" dirty="0">
                <a:solidFill>
                  <a:schemeClr val="tx1">
                    <a:lumMod val="65000"/>
                    <a:lumOff val="35000"/>
                  </a:schemeClr>
                </a:solidFill>
                <a:latin typeface="Effra" panose="020B0603020203020204" pitchFamily="34" charset="0"/>
                <a:cs typeface="Effra" panose="020B0603020203020204" pitchFamily="34" charset="0"/>
              </a:rPr>
              <a:t> (</a:t>
            </a:r>
            <a:r>
              <a:rPr lang="ru-RU" dirty="0">
                <a:solidFill>
                  <a:schemeClr val="tx1">
                    <a:lumMod val="65000"/>
                    <a:lumOff val="35000"/>
                  </a:schemeClr>
                </a:solidFill>
                <a:latin typeface="Effra" panose="020B0603020203020204" pitchFamily="34" charset="0"/>
                <a:cs typeface="Effra" panose="020B0603020203020204" pitchFamily="34" charset="0"/>
              </a:rPr>
              <a:t>НРП). </a:t>
            </a:r>
          </a:p>
          <a:p>
            <a:r>
              <a:rPr lang="ru-RU" dirty="0">
                <a:solidFill>
                  <a:schemeClr val="tx1">
                    <a:lumMod val="65000"/>
                    <a:lumOff val="35000"/>
                  </a:schemeClr>
                </a:solidFill>
                <a:latin typeface="Effra" panose="020B0603020203020204" pitchFamily="34" charset="0"/>
                <a:cs typeface="Effra" panose="020B0603020203020204" pitchFamily="34" charset="0"/>
              </a:rPr>
              <a:t>СК + Долгосрочные обязательства = Функционирующий (инвестиционный) капитал</a:t>
            </a:r>
          </a:p>
        </p:txBody>
      </p:sp>
      <p:sp>
        <p:nvSpPr>
          <p:cNvPr id="4" name="TextBox 3">
            <a:extLst>
              <a:ext uri="{FF2B5EF4-FFF2-40B4-BE49-F238E27FC236}">
                <a16:creationId xmlns:a16="http://schemas.microsoft.com/office/drawing/2014/main" id="{707E1323-F995-421B-ABDC-6A48A6D00639}"/>
              </a:ext>
            </a:extLst>
          </p:cNvPr>
          <p:cNvSpPr txBox="1"/>
          <p:nvPr/>
        </p:nvSpPr>
        <p:spPr>
          <a:xfrm>
            <a:off x="345409" y="221089"/>
            <a:ext cx="10485563" cy="461665"/>
          </a:xfrm>
          <a:prstGeom prst="rect">
            <a:avLst/>
          </a:prstGeom>
          <a:noFill/>
        </p:spPr>
        <p:txBody>
          <a:bodyPr wrap="none" rtlCol="0">
            <a:spAutoFit/>
          </a:bodyPr>
          <a:lstStyle/>
          <a:p>
            <a:r>
              <a:rPr lang="ru-RU" sz="2400" b="1" dirty="0">
                <a:solidFill>
                  <a:schemeClr val="bg2">
                    <a:lumMod val="50000"/>
                  </a:schemeClr>
                </a:solidFill>
                <a:latin typeface="Effra" panose="020B0603020203020204" pitchFamily="34" charset="0"/>
                <a:cs typeface="Effra" panose="020B0603020203020204" pitchFamily="34" charset="0"/>
              </a:rPr>
              <a:t>БАЛАНС-отражает активы и пассивы предприятия на определенную дату</a:t>
            </a:r>
          </a:p>
        </p:txBody>
      </p:sp>
      <p:pic>
        <p:nvPicPr>
          <p:cNvPr id="16" name="Рисунок 15">
            <a:extLst>
              <a:ext uri="{FF2B5EF4-FFF2-40B4-BE49-F238E27FC236}">
                <a16:creationId xmlns:a16="http://schemas.microsoft.com/office/drawing/2014/main" id="{5C4A8141-94BD-4596-AFD7-965481A0528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9589" r="10720" b="-1"/>
          <a:stretch/>
        </p:blipFill>
        <p:spPr>
          <a:xfrm>
            <a:off x="9653744" y="5879061"/>
            <a:ext cx="2550129" cy="9576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p:spPr>
      </p:pic>
      <p:sp>
        <p:nvSpPr>
          <p:cNvPr id="5" name="Номер слайда 4">
            <a:extLst>
              <a:ext uri="{FF2B5EF4-FFF2-40B4-BE49-F238E27FC236}">
                <a16:creationId xmlns:a16="http://schemas.microsoft.com/office/drawing/2014/main" id="{D901A7A8-124B-461A-9AC9-07AAA9B18CBC}"/>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8</a:t>
            </a:fld>
            <a:endParaRPr lang="ru-RU"/>
          </a:p>
        </p:txBody>
      </p:sp>
    </p:spTree>
    <p:extLst>
      <p:ext uri="{BB962C8B-B14F-4D97-AF65-F5344CB8AC3E}">
        <p14:creationId xmlns:p14="http://schemas.microsoft.com/office/powerpoint/2010/main" val="86055060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2D8D3823-6DD3-4282-B5B1-422D17B27BC5}"/>
              </a:ext>
            </a:extLst>
          </p:cNvPr>
          <p:cNvGraphicFramePr>
            <a:graphicFrameLocks noGrp="1"/>
          </p:cNvGraphicFramePr>
          <p:nvPr>
            <p:extLst>
              <p:ext uri="{D42A27DB-BD31-4B8C-83A1-F6EECF244321}">
                <p14:modId xmlns:p14="http://schemas.microsoft.com/office/powerpoint/2010/main" val="741679293"/>
              </p:ext>
            </p:extLst>
          </p:nvPr>
        </p:nvGraphicFramePr>
        <p:xfrm>
          <a:off x="673678" y="907228"/>
          <a:ext cx="952500" cy="3299460"/>
        </p:xfrm>
        <a:graphic>
          <a:graphicData uri="http://schemas.openxmlformats.org/drawingml/2006/table">
            <a:tbl>
              <a:tblPr/>
              <a:tblGrid>
                <a:gridCol w="952500">
                  <a:extLst>
                    <a:ext uri="{9D8B030D-6E8A-4147-A177-3AD203B41FA5}">
                      <a16:colId xmlns:a16="http://schemas.microsoft.com/office/drawing/2014/main" val="1829754509"/>
                    </a:ext>
                  </a:extLst>
                </a:gridCol>
              </a:tblGrid>
              <a:tr h="182880">
                <a:tc>
                  <a:txBody>
                    <a:bodyPr/>
                    <a:lstStyle/>
                    <a:p>
                      <a:pPr algn="ctr" fontAlgn="b"/>
                      <a:r>
                        <a:rPr lang="ru-RU" sz="1100" b="0" i="0" u="none" strike="noStrike">
                          <a:solidFill>
                            <a:srgbClr val="000000"/>
                          </a:solidFill>
                          <a:effectLst/>
                          <a:latin typeface="Calibri" panose="020F0502020204030204" pitchFamily="34" charset="0"/>
                        </a:rPr>
                        <a:t>АКТИВЫ</a:t>
                      </a:r>
                    </a:p>
                  </a:txBody>
                  <a:tcPr marL="7620" marR="7620" marT="7620" marB="0" anchor="b">
                    <a:lnL>
                      <a:noFill/>
                    </a:lnL>
                    <a:lnR>
                      <a:noFill/>
                    </a:lnR>
                    <a:lnT>
                      <a:noFill/>
                    </a:lnT>
                    <a:lnB>
                      <a:noFill/>
                    </a:lnB>
                  </a:tcPr>
                </a:tc>
                <a:extLst>
                  <a:ext uri="{0D108BD9-81ED-4DB2-BD59-A6C34878D82A}">
                    <a16:rowId xmlns:a16="http://schemas.microsoft.com/office/drawing/2014/main" val="1631687540"/>
                  </a:ext>
                </a:extLst>
              </a:tr>
              <a:tr h="19050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715482"/>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804290125"/>
                  </a:ext>
                </a:extLst>
              </a:tr>
              <a:tr h="365760">
                <a:tc>
                  <a:txBody>
                    <a:bodyPr/>
                    <a:lstStyle/>
                    <a:p>
                      <a:pPr algn="l" fontAlgn="b"/>
                      <a:r>
                        <a:rPr lang="ru-RU" sz="1100" b="0" i="0" u="none" strike="noStrike">
                          <a:solidFill>
                            <a:srgbClr val="000000"/>
                          </a:solidFill>
                          <a:effectLst/>
                          <a:latin typeface="Calibri" panose="020F0502020204030204" pitchFamily="34" charset="0"/>
                        </a:rPr>
                        <a:t>Внеоборотные активы</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4268902901"/>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18668624"/>
                  </a:ext>
                </a:extLst>
              </a:tr>
              <a:tr h="36576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765779253"/>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487911178"/>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894686771"/>
                  </a:ext>
                </a:extLst>
              </a:tr>
              <a:tr h="365760">
                <a:tc>
                  <a:txBody>
                    <a:bodyPr/>
                    <a:lstStyle/>
                    <a:p>
                      <a:pPr algn="l" fontAlgn="b"/>
                      <a:r>
                        <a:rPr lang="ru-RU" sz="1100" b="0" i="0" u="none" strike="noStrike" dirty="0">
                          <a:solidFill>
                            <a:srgbClr val="000000"/>
                          </a:solidFill>
                          <a:effectLst/>
                          <a:latin typeface="Calibri" panose="020F0502020204030204" pitchFamily="34" charset="0"/>
                        </a:rPr>
                        <a:t>Оборотные  активы</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706780193"/>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00343855"/>
                  </a:ext>
                </a:extLst>
              </a:tr>
              <a:tr h="36576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2469112557"/>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625815028"/>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44844207"/>
                  </a:ext>
                </a:extLst>
              </a:tr>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13514135"/>
                  </a:ext>
                </a:extLst>
              </a:tr>
            </a:tbl>
          </a:graphicData>
        </a:graphic>
      </p:graphicFrame>
      <p:graphicFrame>
        <p:nvGraphicFramePr>
          <p:cNvPr id="5" name="Таблица 4">
            <a:extLst>
              <a:ext uri="{FF2B5EF4-FFF2-40B4-BE49-F238E27FC236}">
                <a16:creationId xmlns:a16="http://schemas.microsoft.com/office/drawing/2014/main" id="{D24D4233-58A0-4651-BED7-DD781867553B}"/>
              </a:ext>
            </a:extLst>
          </p:cNvPr>
          <p:cNvGraphicFramePr>
            <a:graphicFrameLocks noGrp="1"/>
          </p:cNvGraphicFramePr>
          <p:nvPr>
            <p:extLst>
              <p:ext uri="{D42A27DB-BD31-4B8C-83A1-F6EECF244321}">
                <p14:modId xmlns:p14="http://schemas.microsoft.com/office/powerpoint/2010/main" val="1098236091"/>
              </p:ext>
            </p:extLst>
          </p:nvPr>
        </p:nvGraphicFramePr>
        <p:xfrm>
          <a:off x="2055668" y="2019748"/>
          <a:ext cx="952500" cy="2242728"/>
        </p:xfrm>
        <a:graphic>
          <a:graphicData uri="http://schemas.openxmlformats.org/drawingml/2006/table">
            <a:tbl>
              <a:tblPr/>
              <a:tblGrid>
                <a:gridCol w="952500">
                  <a:extLst>
                    <a:ext uri="{9D8B030D-6E8A-4147-A177-3AD203B41FA5}">
                      <a16:colId xmlns:a16="http://schemas.microsoft.com/office/drawing/2014/main" val="1258454536"/>
                    </a:ext>
                  </a:extLst>
                </a:gridCol>
              </a:tblGrid>
              <a:tr h="340314">
                <a:tc>
                  <a:txBody>
                    <a:bodyPr/>
                    <a:lstStyle/>
                    <a:p>
                      <a:pPr algn="l" fontAlgn="b"/>
                      <a:r>
                        <a:rPr lang="ru-RU" sz="1100" b="0" i="0" u="none" strike="noStrike" dirty="0">
                          <a:solidFill>
                            <a:srgbClr val="000000"/>
                          </a:solidFill>
                          <a:effectLst/>
                          <a:latin typeface="Calibri" panose="020F0502020204030204" pitchFamily="34" charset="0"/>
                        </a:rPr>
                        <a:t>Собственный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3774432427"/>
                  </a:ext>
                </a:extLst>
              </a:tr>
              <a:tr h="319044">
                <a:tc>
                  <a:txBody>
                    <a:bodyPr/>
                    <a:lstStyle/>
                    <a:p>
                      <a:pPr algn="l" fontAlgn="b"/>
                      <a:r>
                        <a:rPr lang="ru-RU" sz="1100" b="0" i="0" u="none" strike="noStrike" dirty="0">
                          <a:solidFill>
                            <a:srgbClr val="000000"/>
                          </a:solidFill>
                          <a:effectLst/>
                          <a:latin typeface="Calibri" panose="020F0502020204030204" pitchFamily="34" charset="0"/>
                        </a:rPr>
                        <a:t>Капитал на начало года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EAAAA"/>
                    </a:solidFill>
                  </a:tcPr>
                </a:tc>
                <a:extLst>
                  <a:ext uri="{0D108BD9-81ED-4DB2-BD59-A6C34878D82A}">
                    <a16:rowId xmlns:a16="http://schemas.microsoft.com/office/drawing/2014/main" val="2685049413"/>
                  </a:ext>
                </a:extLst>
              </a:tr>
              <a:tr h="170157">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888808666"/>
                  </a:ext>
                </a:extLst>
              </a:tr>
              <a:tr h="340314">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99041357"/>
                  </a:ext>
                </a:extLst>
              </a:tr>
              <a:tr h="170157">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513338665"/>
                  </a:ext>
                </a:extLst>
              </a:tr>
              <a:tr h="340314">
                <a:tc>
                  <a:txBody>
                    <a:bodyPr/>
                    <a:lstStyle/>
                    <a:p>
                      <a:pPr algn="l" fontAlgn="b"/>
                      <a:r>
                        <a:rPr lang="ru-RU" sz="1100" b="0" i="0" u="none" strike="noStrike" dirty="0">
                          <a:solidFill>
                            <a:srgbClr val="000000"/>
                          </a:solidFill>
                          <a:effectLst/>
                          <a:latin typeface="Calibri" panose="020F0502020204030204" pitchFamily="34" charset="0"/>
                        </a:rPr>
                        <a:t>Заемный капитал</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508044299"/>
                  </a:ext>
                </a:extLst>
              </a:tr>
              <a:tr h="170157">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68096876"/>
                  </a:ext>
                </a:extLst>
              </a:tr>
              <a:tr h="163067">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880269053"/>
                  </a:ext>
                </a:extLst>
              </a:tr>
              <a:tr h="170157">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0336417"/>
                  </a:ext>
                </a:extLst>
              </a:tr>
            </a:tbl>
          </a:graphicData>
        </a:graphic>
      </p:graphicFrame>
      <p:graphicFrame>
        <p:nvGraphicFramePr>
          <p:cNvPr id="10" name="Объект 9">
            <a:extLst>
              <a:ext uri="{FF2B5EF4-FFF2-40B4-BE49-F238E27FC236}">
                <a16:creationId xmlns:a16="http://schemas.microsoft.com/office/drawing/2014/main" id="{D68130C6-ABB5-45CA-9E81-A7977D337A67}"/>
              </a:ext>
            </a:extLst>
          </p:cNvPr>
          <p:cNvGraphicFramePr>
            <a:graphicFrameLocks noChangeAspect="1"/>
          </p:cNvGraphicFramePr>
          <p:nvPr>
            <p:extLst>
              <p:ext uri="{D42A27DB-BD31-4B8C-83A1-F6EECF244321}">
                <p14:modId xmlns:p14="http://schemas.microsoft.com/office/powerpoint/2010/main" val="1780152071"/>
              </p:ext>
            </p:extLst>
          </p:nvPr>
        </p:nvGraphicFramePr>
        <p:xfrm>
          <a:off x="1863870" y="907228"/>
          <a:ext cx="960437" cy="190500"/>
        </p:xfrm>
        <a:graphic>
          <a:graphicData uri="http://schemas.openxmlformats.org/presentationml/2006/ole">
            <mc:AlternateContent xmlns:mc="http://schemas.openxmlformats.org/markup-compatibility/2006">
              <mc:Choice xmlns:v="urn:schemas-microsoft-com:vml" Requires="v">
                <p:oleObj spid="_x0000_s1127" name="Worksheet" r:id="rId4" imgW="960333" imgH="190469" progId="Excel.Sheet.12">
                  <p:embed/>
                </p:oleObj>
              </mc:Choice>
              <mc:Fallback>
                <p:oleObj name="Worksheet" r:id="rId4" imgW="960333" imgH="190469" progId="Excel.Sheet.12">
                  <p:embed/>
                  <p:pic>
                    <p:nvPicPr>
                      <p:cNvPr id="0" name=""/>
                      <p:cNvPicPr/>
                      <p:nvPr/>
                    </p:nvPicPr>
                    <p:blipFill>
                      <a:blip r:embed="rId5"/>
                      <a:stretch>
                        <a:fillRect/>
                      </a:stretch>
                    </p:blipFill>
                    <p:spPr>
                      <a:xfrm>
                        <a:off x="1863870" y="907228"/>
                        <a:ext cx="960437" cy="190500"/>
                      </a:xfrm>
                      <a:prstGeom prst="rect">
                        <a:avLst/>
                      </a:prstGeom>
                    </p:spPr>
                  </p:pic>
                </p:oleObj>
              </mc:Fallback>
            </mc:AlternateContent>
          </a:graphicData>
        </a:graphic>
      </p:graphicFrame>
      <p:graphicFrame>
        <p:nvGraphicFramePr>
          <p:cNvPr id="11" name="Таблица 10">
            <a:extLst>
              <a:ext uri="{FF2B5EF4-FFF2-40B4-BE49-F238E27FC236}">
                <a16:creationId xmlns:a16="http://schemas.microsoft.com/office/drawing/2014/main" id="{F68C016E-B94B-4953-9E6A-3F43BC2346AC}"/>
              </a:ext>
            </a:extLst>
          </p:cNvPr>
          <p:cNvGraphicFramePr>
            <a:graphicFrameLocks noGrp="1"/>
          </p:cNvGraphicFramePr>
          <p:nvPr>
            <p:extLst>
              <p:ext uri="{D42A27DB-BD31-4B8C-83A1-F6EECF244321}">
                <p14:modId xmlns:p14="http://schemas.microsoft.com/office/powerpoint/2010/main" val="28366871"/>
              </p:ext>
            </p:extLst>
          </p:nvPr>
        </p:nvGraphicFramePr>
        <p:xfrm>
          <a:off x="2055668" y="1288228"/>
          <a:ext cx="952500" cy="731520"/>
        </p:xfrm>
        <a:graphic>
          <a:graphicData uri="http://schemas.openxmlformats.org/drawingml/2006/table">
            <a:tbl>
              <a:tblPr/>
              <a:tblGrid>
                <a:gridCol w="952500">
                  <a:extLst>
                    <a:ext uri="{9D8B030D-6E8A-4147-A177-3AD203B41FA5}">
                      <a16:colId xmlns:a16="http://schemas.microsoft.com/office/drawing/2014/main" val="2966077514"/>
                    </a:ext>
                  </a:extLst>
                </a:gridCol>
              </a:tblGrid>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B050"/>
                      </a:solidFill>
                      <a:prstDash val="dash"/>
                      <a:round/>
                      <a:headEnd type="none" w="med" len="med"/>
                      <a:tailEnd type="none" w="med" len="med"/>
                    </a:lnL>
                    <a:lnR w="12700" cap="flat" cmpd="sng" algn="ctr">
                      <a:solidFill>
                        <a:srgbClr val="00B050"/>
                      </a:solidFill>
                      <a:prstDash val="dash"/>
                      <a:round/>
                      <a:headEnd type="none" w="med" len="med"/>
                      <a:tailEnd type="none" w="med" len="med"/>
                    </a:lnR>
                    <a:lnT w="12700" cap="flat" cmpd="sng" algn="ctr">
                      <a:solidFill>
                        <a:srgbClr val="00B050"/>
                      </a:solidFill>
                      <a:prstDash val="dash"/>
                      <a:round/>
                      <a:headEnd type="none" w="med" len="med"/>
                      <a:tailEnd type="none" w="med" len="med"/>
                    </a:lnT>
                    <a:lnB>
                      <a:noFill/>
                    </a:lnB>
                    <a:solidFill>
                      <a:srgbClr val="E7E6E6"/>
                    </a:solidFill>
                  </a:tcPr>
                </a:tc>
                <a:extLst>
                  <a:ext uri="{0D108BD9-81ED-4DB2-BD59-A6C34878D82A}">
                    <a16:rowId xmlns:a16="http://schemas.microsoft.com/office/drawing/2014/main" val="2580551837"/>
                  </a:ext>
                </a:extLst>
              </a:tr>
              <a:tr h="365760">
                <a:tc>
                  <a:txBody>
                    <a:bodyPr/>
                    <a:lstStyle/>
                    <a:p>
                      <a:pPr algn="l" fontAlgn="b"/>
                      <a:r>
                        <a:rPr lang="ru-RU" sz="1100" b="0" i="0" u="none" strike="noStrike" dirty="0">
                          <a:solidFill>
                            <a:srgbClr val="000000"/>
                          </a:solidFill>
                          <a:effectLst/>
                          <a:latin typeface="Calibri" panose="020F0502020204030204" pitchFamily="34" charset="0"/>
                        </a:rPr>
                        <a:t>Нераспределенная </a:t>
                      </a:r>
                    </a:p>
                  </a:txBody>
                  <a:tcPr marL="7620" marR="7620" marT="7620" marB="0" anchor="b">
                    <a:lnL w="12700" cap="flat" cmpd="sng" algn="ctr">
                      <a:solidFill>
                        <a:srgbClr val="00B050"/>
                      </a:solidFill>
                      <a:prstDash val="dash"/>
                      <a:round/>
                      <a:headEnd type="none" w="med" len="med"/>
                      <a:tailEnd type="none" w="med" len="med"/>
                    </a:lnL>
                    <a:lnR w="12700" cap="flat" cmpd="sng" algn="ctr">
                      <a:solidFill>
                        <a:srgbClr val="00B050"/>
                      </a:solidFill>
                      <a:prstDash val="dash"/>
                      <a:round/>
                      <a:headEnd type="none" w="med" len="med"/>
                      <a:tailEnd type="none" w="med" len="med"/>
                    </a:lnR>
                    <a:lnT>
                      <a:noFill/>
                    </a:lnT>
                    <a:lnB>
                      <a:noFill/>
                    </a:lnB>
                    <a:solidFill>
                      <a:srgbClr val="E7E6E6"/>
                    </a:solidFill>
                  </a:tcPr>
                </a:tc>
                <a:extLst>
                  <a:ext uri="{0D108BD9-81ED-4DB2-BD59-A6C34878D82A}">
                    <a16:rowId xmlns:a16="http://schemas.microsoft.com/office/drawing/2014/main" val="2540493611"/>
                  </a:ext>
                </a:extLst>
              </a:tr>
              <a:tr h="182880">
                <a:tc>
                  <a:txBody>
                    <a:bodyPr/>
                    <a:lstStyle/>
                    <a:p>
                      <a:pPr algn="l" fontAlgn="b"/>
                      <a:r>
                        <a:rPr lang="ru-RU" sz="1100" b="0" i="0" u="none" strike="noStrike" dirty="0">
                          <a:solidFill>
                            <a:srgbClr val="000000"/>
                          </a:solidFill>
                          <a:effectLst/>
                          <a:latin typeface="Calibri" panose="020F0502020204030204" pitchFamily="34" charset="0"/>
                        </a:rPr>
                        <a:t>Прибыль за год</a:t>
                      </a:r>
                    </a:p>
                  </a:txBody>
                  <a:tcPr marL="7620" marR="7620" marT="7620" marB="0" anchor="b">
                    <a:lnL w="12700" cap="flat" cmpd="sng" algn="ctr">
                      <a:solidFill>
                        <a:srgbClr val="00B050"/>
                      </a:solidFill>
                      <a:prstDash val="dash"/>
                      <a:round/>
                      <a:headEnd type="none" w="med" len="med"/>
                      <a:tailEnd type="none" w="med" len="med"/>
                    </a:lnL>
                    <a:lnR w="12700" cap="flat" cmpd="sng" algn="ctr">
                      <a:solidFill>
                        <a:srgbClr val="00B050"/>
                      </a:solidFill>
                      <a:prstDash val="dash"/>
                      <a:round/>
                      <a:headEnd type="none" w="med" len="med"/>
                      <a:tailEnd type="none" w="med" len="med"/>
                    </a:lnR>
                    <a:lnT>
                      <a:noFill/>
                    </a:lnT>
                    <a:lnB>
                      <a:noFill/>
                    </a:lnB>
                    <a:solidFill>
                      <a:srgbClr val="E7E6E6"/>
                    </a:solidFill>
                  </a:tcPr>
                </a:tc>
                <a:extLst>
                  <a:ext uri="{0D108BD9-81ED-4DB2-BD59-A6C34878D82A}">
                    <a16:rowId xmlns:a16="http://schemas.microsoft.com/office/drawing/2014/main" val="2937832706"/>
                  </a:ext>
                </a:extLst>
              </a:tr>
            </a:tbl>
          </a:graphicData>
        </a:graphic>
      </p:graphicFrame>
      <p:sp>
        <p:nvSpPr>
          <p:cNvPr id="12" name="Правая фигурная скобка 11">
            <a:extLst>
              <a:ext uri="{FF2B5EF4-FFF2-40B4-BE49-F238E27FC236}">
                <a16:creationId xmlns:a16="http://schemas.microsoft.com/office/drawing/2014/main" id="{76680A02-C4BA-441D-B007-689A1CC1D065}"/>
              </a:ext>
            </a:extLst>
          </p:cNvPr>
          <p:cNvSpPr/>
          <p:nvPr/>
        </p:nvSpPr>
        <p:spPr>
          <a:xfrm>
            <a:off x="3138055" y="1288228"/>
            <a:ext cx="155863" cy="14445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3" name="TextBox 12">
            <a:extLst>
              <a:ext uri="{FF2B5EF4-FFF2-40B4-BE49-F238E27FC236}">
                <a16:creationId xmlns:a16="http://schemas.microsoft.com/office/drawing/2014/main" id="{D149B591-93B2-4C11-BB60-2F2BE48907DC}"/>
              </a:ext>
            </a:extLst>
          </p:cNvPr>
          <p:cNvSpPr txBox="1"/>
          <p:nvPr/>
        </p:nvSpPr>
        <p:spPr>
          <a:xfrm>
            <a:off x="3288723" y="1811930"/>
            <a:ext cx="433132" cy="646331"/>
          </a:xfrm>
          <a:prstGeom prst="rect">
            <a:avLst/>
          </a:prstGeom>
          <a:noFill/>
        </p:spPr>
        <p:txBody>
          <a:bodyPr wrap="none" rtlCol="0">
            <a:spAutoFit/>
          </a:bodyPr>
          <a:lstStyle/>
          <a:p>
            <a:r>
              <a:rPr lang="ru-RU" dirty="0"/>
              <a:t>СК</a:t>
            </a:r>
          </a:p>
          <a:p>
            <a:endParaRPr lang="ru-RU" dirty="0"/>
          </a:p>
        </p:txBody>
      </p:sp>
      <p:graphicFrame>
        <p:nvGraphicFramePr>
          <p:cNvPr id="14" name="Таблица 13">
            <a:extLst>
              <a:ext uri="{FF2B5EF4-FFF2-40B4-BE49-F238E27FC236}">
                <a16:creationId xmlns:a16="http://schemas.microsoft.com/office/drawing/2014/main" id="{05E99E8D-25CF-4BC4-8960-0DC757D1E3E8}"/>
              </a:ext>
            </a:extLst>
          </p:cNvPr>
          <p:cNvGraphicFramePr>
            <a:graphicFrameLocks noGrp="1"/>
          </p:cNvGraphicFramePr>
          <p:nvPr>
            <p:extLst>
              <p:ext uri="{D42A27DB-BD31-4B8C-83A1-F6EECF244321}">
                <p14:modId xmlns:p14="http://schemas.microsoft.com/office/powerpoint/2010/main" val="554565763"/>
              </p:ext>
            </p:extLst>
          </p:nvPr>
        </p:nvGraphicFramePr>
        <p:xfrm>
          <a:off x="4475116" y="1021630"/>
          <a:ext cx="914400" cy="3299460"/>
        </p:xfrm>
        <a:graphic>
          <a:graphicData uri="http://schemas.openxmlformats.org/drawingml/2006/table">
            <a:tbl>
              <a:tblPr/>
              <a:tblGrid>
                <a:gridCol w="914400">
                  <a:extLst>
                    <a:ext uri="{9D8B030D-6E8A-4147-A177-3AD203B41FA5}">
                      <a16:colId xmlns:a16="http://schemas.microsoft.com/office/drawing/2014/main" val="676569005"/>
                    </a:ext>
                  </a:extLst>
                </a:gridCol>
              </a:tblGrid>
              <a:tr h="182880">
                <a:tc>
                  <a:txBody>
                    <a:bodyPr/>
                    <a:lstStyle/>
                    <a:p>
                      <a:pPr algn="ctr" fontAlgn="b"/>
                      <a:r>
                        <a:rPr lang="ru-RU" sz="1100" b="0" i="0" u="none" strike="noStrike">
                          <a:solidFill>
                            <a:srgbClr val="000000"/>
                          </a:solidFill>
                          <a:effectLst/>
                          <a:latin typeface="Calibri" panose="020F0502020204030204" pitchFamily="34" charset="0"/>
                        </a:rPr>
                        <a:t>АКТИВЫ</a:t>
                      </a:r>
                    </a:p>
                  </a:txBody>
                  <a:tcPr marL="7620" marR="7620" marT="7620" marB="0" anchor="b">
                    <a:lnL>
                      <a:noFill/>
                    </a:lnL>
                    <a:lnR>
                      <a:noFill/>
                    </a:lnR>
                    <a:lnT>
                      <a:noFill/>
                    </a:lnT>
                    <a:lnB>
                      <a:noFill/>
                    </a:lnB>
                  </a:tcPr>
                </a:tc>
                <a:extLst>
                  <a:ext uri="{0D108BD9-81ED-4DB2-BD59-A6C34878D82A}">
                    <a16:rowId xmlns:a16="http://schemas.microsoft.com/office/drawing/2014/main" val="3462897174"/>
                  </a:ext>
                </a:extLst>
              </a:tr>
              <a:tr h="19050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348661914"/>
                  </a:ext>
                </a:extLst>
              </a:tr>
              <a:tr h="18288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160492321"/>
                  </a:ext>
                </a:extLst>
              </a:tr>
              <a:tr h="36576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850668"/>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1178722125"/>
                  </a:ext>
                </a:extLst>
              </a:tr>
              <a:tr h="365760">
                <a:tc>
                  <a:txBody>
                    <a:bodyPr/>
                    <a:lstStyle/>
                    <a:p>
                      <a:pPr algn="l" fontAlgn="b"/>
                      <a:r>
                        <a:rPr lang="ru-RU" sz="1100" b="0" i="0" u="none" strike="noStrike">
                          <a:solidFill>
                            <a:srgbClr val="000000"/>
                          </a:solidFill>
                          <a:effectLst/>
                          <a:latin typeface="Calibri" panose="020F0502020204030204" pitchFamily="34" charset="0"/>
                        </a:rPr>
                        <a:t>Внеоборотные активы</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2331593249"/>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1644329436"/>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364961890"/>
                  </a:ext>
                </a:extLst>
              </a:tr>
              <a:tr h="365760">
                <a:tc>
                  <a:txBody>
                    <a:bodyPr/>
                    <a:lstStyle/>
                    <a:p>
                      <a:pPr algn="l" fontAlgn="b"/>
                      <a:r>
                        <a:rPr lang="ru-RU" sz="1100" b="0" i="0" u="none" strike="noStrike" dirty="0">
                          <a:solidFill>
                            <a:srgbClr val="000000"/>
                          </a:solidFill>
                          <a:effectLst/>
                          <a:latin typeface="Calibri" panose="020F0502020204030204" pitchFamily="34" charset="0"/>
                        </a:rPr>
                        <a:t>Оборотные  активы</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012294191"/>
                  </a:ext>
                </a:extLst>
              </a:tr>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4121833400"/>
                  </a:ext>
                </a:extLst>
              </a:tr>
              <a:tr h="36576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770135632"/>
                  </a:ext>
                </a:extLst>
              </a:tr>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005389134"/>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806448270"/>
                  </a:ext>
                </a:extLst>
              </a:tr>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172334592"/>
                  </a:ext>
                </a:extLst>
              </a:tr>
            </a:tbl>
          </a:graphicData>
        </a:graphic>
      </p:graphicFrame>
      <p:graphicFrame>
        <p:nvGraphicFramePr>
          <p:cNvPr id="17" name="Объект 16">
            <a:extLst>
              <a:ext uri="{FF2B5EF4-FFF2-40B4-BE49-F238E27FC236}">
                <a16:creationId xmlns:a16="http://schemas.microsoft.com/office/drawing/2014/main" id="{94EE5846-E5D7-4924-82E0-F1131BBD1015}"/>
              </a:ext>
            </a:extLst>
          </p:cNvPr>
          <p:cNvGraphicFramePr>
            <a:graphicFrameLocks noChangeAspect="1"/>
          </p:cNvGraphicFramePr>
          <p:nvPr>
            <p:extLst>
              <p:ext uri="{D42A27DB-BD31-4B8C-83A1-F6EECF244321}">
                <p14:modId xmlns:p14="http://schemas.microsoft.com/office/powerpoint/2010/main" val="416947102"/>
              </p:ext>
            </p:extLst>
          </p:nvPr>
        </p:nvGraphicFramePr>
        <p:xfrm>
          <a:off x="5673245" y="926380"/>
          <a:ext cx="1066800" cy="190500"/>
        </p:xfrm>
        <a:graphic>
          <a:graphicData uri="http://schemas.openxmlformats.org/presentationml/2006/ole">
            <mc:AlternateContent xmlns:mc="http://schemas.openxmlformats.org/markup-compatibility/2006">
              <mc:Choice xmlns:v="urn:schemas-microsoft-com:vml" Requires="v">
                <p:oleObj spid="_x0000_s1128" name="Worksheet" r:id="rId6" imgW="1066658" imgH="190469" progId="Excel.Sheet.12">
                  <p:embed/>
                </p:oleObj>
              </mc:Choice>
              <mc:Fallback>
                <p:oleObj name="Worksheet" r:id="rId6" imgW="1066658" imgH="190469" progId="Excel.Sheet.12">
                  <p:embed/>
                  <p:pic>
                    <p:nvPicPr>
                      <p:cNvPr id="0" name=""/>
                      <p:cNvPicPr/>
                      <p:nvPr/>
                    </p:nvPicPr>
                    <p:blipFill>
                      <a:blip r:embed="rId7"/>
                      <a:stretch>
                        <a:fillRect/>
                      </a:stretch>
                    </p:blipFill>
                    <p:spPr>
                      <a:xfrm>
                        <a:off x="5673245" y="926380"/>
                        <a:ext cx="1066800" cy="190500"/>
                      </a:xfrm>
                      <a:prstGeom prst="rect">
                        <a:avLst/>
                      </a:prstGeom>
                    </p:spPr>
                  </p:pic>
                </p:oleObj>
              </mc:Fallback>
            </mc:AlternateContent>
          </a:graphicData>
        </a:graphic>
      </p:graphicFrame>
      <p:graphicFrame>
        <p:nvGraphicFramePr>
          <p:cNvPr id="18" name="Таблица 17">
            <a:extLst>
              <a:ext uri="{FF2B5EF4-FFF2-40B4-BE49-F238E27FC236}">
                <a16:creationId xmlns:a16="http://schemas.microsoft.com/office/drawing/2014/main" id="{A5B3285E-7570-4DBC-854B-9D8C27F273A2}"/>
              </a:ext>
            </a:extLst>
          </p:cNvPr>
          <p:cNvGraphicFramePr>
            <a:graphicFrameLocks noGrp="1"/>
          </p:cNvGraphicFramePr>
          <p:nvPr>
            <p:extLst>
              <p:ext uri="{D42A27DB-BD31-4B8C-83A1-F6EECF244321}">
                <p14:modId xmlns:p14="http://schemas.microsoft.com/office/powerpoint/2010/main" val="4111203603"/>
              </p:ext>
            </p:extLst>
          </p:nvPr>
        </p:nvGraphicFramePr>
        <p:xfrm>
          <a:off x="5775824" y="1288228"/>
          <a:ext cx="1054100" cy="3017628"/>
        </p:xfrm>
        <a:graphic>
          <a:graphicData uri="http://schemas.openxmlformats.org/drawingml/2006/table">
            <a:tbl>
              <a:tblPr/>
              <a:tblGrid>
                <a:gridCol w="1054100">
                  <a:extLst>
                    <a:ext uri="{9D8B030D-6E8A-4147-A177-3AD203B41FA5}">
                      <a16:colId xmlns:a16="http://schemas.microsoft.com/office/drawing/2014/main" val="4230861486"/>
                    </a:ext>
                  </a:extLst>
                </a:gridCol>
              </a:tblGrid>
              <a:tr h="365760">
                <a:tc>
                  <a:txBody>
                    <a:bodyPr/>
                    <a:lstStyle/>
                    <a:p>
                      <a:pPr algn="l" fontAlgn="b"/>
                      <a:r>
                        <a:rPr lang="ru-RU" sz="1100" b="0" i="0" u="none" strike="noStrike">
                          <a:solidFill>
                            <a:srgbClr val="000000"/>
                          </a:solidFill>
                          <a:effectLst/>
                          <a:latin typeface="Calibri" panose="020F0502020204030204" pitchFamily="34" charset="0"/>
                        </a:rPr>
                        <a:t>Собственный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935417126"/>
                  </a:ext>
                </a:extLst>
              </a:tr>
              <a:tr h="464928">
                <a:tc>
                  <a:txBody>
                    <a:bodyPr/>
                    <a:lstStyle/>
                    <a:p>
                      <a:pPr algn="l" fontAlgn="b"/>
                      <a:r>
                        <a:rPr lang="ru-RU" sz="1100" b="0" i="0" u="none" strike="noStrike" dirty="0">
                          <a:solidFill>
                            <a:srgbClr val="000000"/>
                          </a:solidFill>
                          <a:effectLst/>
                          <a:latin typeface="Calibri" panose="020F0502020204030204" pitchFamily="34" charset="0"/>
                        </a:rPr>
                        <a:t>капитал</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06953871"/>
                  </a:ext>
                </a:extLst>
              </a:tr>
              <a:tr h="36576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924756364"/>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012788019"/>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940021761"/>
                  </a:ext>
                </a:extLst>
              </a:tr>
              <a:tr h="365760">
                <a:tc>
                  <a:txBody>
                    <a:bodyPr/>
                    <a:lstStyle/>
                    <a:p>
                      <a:pPr algn="l" fontAlgn="b"/>
                      <a:r>
                        <a:rPr lang="ru-RU" sz="1100" b="0" i="0" u="none" strike="noStrike">
                          <a:solidFill>
                            <a:srgbClr val="000000"/>
                          </a:solidFill>
                          <a:effectLst/>
                          <a:latin typeface="Calibri" panose="020F0502020204030204" pitchFamily="34" charset="0"/>
                        </a:rPr>
                        <a:t>Заемный капитал</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792182749"/>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499394525"/>
                  </a:ext>
                </a:extLst>
              </a:tr>
              <a:tr h="36576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424622717"/>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717038864"/>
                  </a:ext>
                </a:extLst>
              </a:tr>
              <a:tr h="69512">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766028646"/>
                  </a:ext>
                </a:extLst>
              </a:tr>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25194563"/>
                  </a:ext>
                </a:extLst>
              </a:tr>
            </a:tbl>
          </a:graphicData>
        </a:graphic>
      </p:graphicFrame>
      <p:cxnSp>
        <p:nvCxnSpPr>
          <p:cNvPr id="20" name="Прямая соединительная линия 19">
            <a:extLst>
              <a:ext uri="{FF2B5EF4-FFF2-40B4-BE49-F238E27FC236}">
                <a16:creationId xmlns:a16="http://schemas.microsoft.com/office/drawing/2014/main" id="{EB923ACA-58F9-4528-BF21-0822A14D4D05}"/>
              </a:ext>
            </a:extLst>
          </p:cNvPr>
          <p:cNvCxnSpPr>
            <a:cxnSpLocks/>
          </p:cNvCxnSpPr>
          <p:nvPr/>
        </p:nvCxnSpPr>
        <p:spPr>
          <a:xfrm>
            <a:off x="5459884" y="1811930"/>
            <a:ext cx="2081646"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Прямоугольник 21">
            <a:extLst>
              <a:ext uri="{FF2B5EF4-FFF2-40B4-BE49-F238E27FC236}">
                <a16:creationId xmlns:a16="http://schemas.microsoft.com/office/drawing/2014/main" id="{BB080F15-C05B-4BDD-A5A3-B99888433C9E}"/>
              </a:ext>
            </a:extLst>
          </p:cNvPr>
          <p:cNvSpPr/>
          <p:nvPr/>
        </p:nvSpPr>
        <p:spPr>
          <a:xfrm>
            <a:off x="5793081" y="1312022"/>
            <a:ext cx="1054100" cy="45374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p14="http://schemas.microsoft.com/office/powerpoint/2010/main">
        <mc:Choice Requires="p14">
          <p:contentPart p14:bwMode="auto" r:id="rId8">
            <p14:nvContentPartPr>
              <p14:cNvPr id="24" name="Рукописный ввод 23">
                <a:extLst>
                  <a:ext uri="{FF2B5EF4-FFF2-40B4-BE49-F238E27FC236}">
                    <a16:creationId xmlns:a16="http://schemas.microsoft.com/office/drawing/2014/main" id="{F5960C90-0C61-49FD-BE49-0D4439FE11A6}"/>
                  </a:ext>
                </a:extLst>
              </p14:cNvPr>
              <p14:cNvContentPartPr/>
              <p14:nvPr/>
            </p14:nvContentPartPr>
            <p14:xfrm>
              <a:off x="5775824" y="1354714"/>
              <a:ext cx="1175204" cy="453739"/>
            </p14:xfrm>
          </p:contentPart>
        </mc:Choice>
        <mc:Fallback xmlns="">
          <p:pic>
            <p:nvPicPr>
              <p:cNvPr id="24" name="Рукописный ввод 23">
                <a:extLst>
                  <a:ext uri="{FF2B5EF4-FFF2-40B4-BE49-F238E27FC236}">
                    <a16:creationId xmlns:a16="http://schemas.microsoft.com/office/drawing/2014/main" id="{F5960C90-0C61-49FD-BE49-0D4439FE11A6}"/>
                  </a:ext>
                </a:extLst>
              </p:cNvPr>
              <p:cNvPicPr/>
              <p:nvPr/>
            </p:nvPicPr>
            <p:blipFill>
              <a:blip r:embed="rId9"/>
              <a:stretch>
                <a:fillRect/>
              </a:stretch>
            </p:blipFill>
            <p:spPr>
              <a:xfrm>
                <a:off x="5766823" y="1345726"/>
                <a:ext cx="1192846" cy="471356"/>
              </a:xfrm>
              <a:prstGeom prst="rect">
                <a:avLst/>
              </a:prstGeom>
            </p:spPr>
          </p:pic>
        </mc:Fallback>
      </mc:AlternateContent>
      <p:sp>
        <p:nvSpPr>
          <p:cNvPr id="25" name="TextBox 24">
            <a:extLst>
              <a:ext uri="{FF2B5EF4-FFF2-40B4-BE49-F238E27FC236}">
                <a16:creationId xmlns:a16="http://schemas.microsoft.com/office/drawing/2014/main" id="{819D21F7-38CC-4B0F-BC3C-E04256A5ECD8}"/>
              </a:ext>
            </a:extLst>
          </p:cNvPr>
          <p:cNvSpPr txBox="1"/>
          <p:nvPr/>
        </p:nvSpPr>
        <p:spPr>
          <a:xfrm>
            <a:off x="7136205" y="1479768"/>
            <a:ext cx="895181" cy="369332"/>
          </a:xfrm>
          <a:prstGeom prst="rect">
            <a:avLst/>
          </a:prstGeom>
          <a:noFill/>
        </p:spPr>
        <p:txBody>
          <a:bodyPr wrap="none" rtlCol="0">
            <a:spAutoFit/>
          </a:bodyPr>
          <a:lstStyle/>
          <a:p>
            <a:r>
              <a:rPr lang="ru-RU" dirty="0"/>
              <a:t>Убыток</a:t>
            </a:r>
          </a:p>
        </p:txBody>
      </p:sp>
      <p:sp>
        <p:nvSpPr>
          <p:cNvPr id="26" name="TextBox 25">
            <a:extLst>
              <a:ext uri="{FF2B5EF4-FFF2-40B4-BE49-F238E27FC236}">
                <a16:creationId xmlns:a16="http://schemas.microsoft.com/office/drawing/2014/main" id="{EA8C3F37-4017-4851-9AC8-303D76889286}"/>
              </a:ext>
            </a:extLst>
          </p:cNvPr>
          <p:cNvSpPr txBox="1"/>
          <p:nvPr/>
        </p:nvSpPr>
        <p:spPr>
          <a:xfrm>
            <a:off x="7216233" y="1765763"/>
            <a:ext cx="439581" cy="369332"/>
          </a:xfrm>
          <a:prstGeom prst="rect">
            <a:avLst/>
          </a:prstGeom>
          <a:noFill/>
        </p:spPr>
        <p:txBody>
          <a:bodyPr wrap="square" rtlCol="0">
            <a:spAutoFit/>
          </a:bodyPr>
          <a:lstStyle/>
          <a:p>
            <a:r>
              <a:rPr lang="ru-RU" dirty="0"/>
              <a:t>СК</a:t>
            </a:r>
          </a:p>
        </p:txBody>
      </p:sp>
      <p:graphicFrame>
        <p:nvGraphicFramePr>
          <p:cNvPr id="27" name="Таблица 26">
            <a:extLst>
              <a:ext uri="{FF2B5EF4-FFF2-40B4-BE49-F238E27FC236}">
                <a16:creationId xmlns:a16="http://schemas.microsoft.com/office/drawing/2014/main" id="{349ADE20-995A-4173-8914-F1AED4D8C7C2}"/>
              </a:ext>
            </a:extLst>
          </p:cNvPr>
          <p:cNvGraphicFramePr>
            <a:graphicFrameLocks noGrp="1"/>
          </p:cNvGraphicFramePr>
          <p:nvPr>
            <p:extLst>
              <p:ext uri="{D42A27DB-BD31-4B8C-83A1-F6EECF244321}">
                <p14:modId xmlns:p14="http://schemas.microsoft.com/office/powerpoint/2010/main" val="54892894"/>
              </p:ext>
            </p:extLst>
          </p:nvPr>
        </p:nvGraphicFramePr>
        <p:xfrm>
          <a:off x="8904810" y="934000"/>
          <a:ext cx="2184400" cy="3291840"/>
        </p:xfrm>
        <a:graphic>
          <a:graphicData uri="http://schemas.openxmlformats.org/drawingml/2006/table">
            <a:tbl>
              <a:tblPr/>
              <a:tblGrid>
                <a:gridCol w="914400">
                  <a:extLst>
                    <a:ext uri="{9D8B030D-6E8A-4147-A177-3AD203B41FA5}">
                      <a16:colId xmlns:a16="http://schemas.microsoft.com/office/drawing/2014/main" val="3572433691"/>
                    </a:ext>
                  </a:extLst>
                </a:gridCol>
                <a:gridCol w="215900">
                  <a:extLst>
                    <a:ext uri="{9D8B030D-6E8A-4147-A177-3AD203B41FA5}">
                      <a16:colId xmlns:a16="http://schemas.microsoft.com/office/drawing/2014/main" val="1697548978"/>
                    </a:ext>
                  </a:extLst>
                </a:gridCol>
                <a:gridCol w="1054100">
                  <a:extLst>
                    <a:ext uri="{9D8B030D-6E8A-4147-A177-3AD203B41FA5}">
                      <a16:colId xmlns:a16="http://schemas.microsoft.com/office/drawing/2014/main" val="3523098278"/>
                    </a:ext>
                  </a:extLst>
                </a:gridCol>
              </a:tblGrid>
              <a:tr h="182880">
                <a:tc>
                  <a:txBody>
                    <a:bodyPr/>
                    <a:lstStyle/>
                    <a:p>
                      <a:pPr algn="ctr" fontAlgn="b"/>
                      <a:r>
                        <a:rPr lang="ru-RU" sz="1100" b="0" i="0" u="none" strike="noStrike" dirty="0">
                          <a:solidFill>
                            <a:srgbClr val="000000"/>
                          </a:solidFill>
                          <a:effectLst/>
                          <a:latin typeface="Calibri" panose="020F0502020204030204" pitchFamily="34" charset="0"/>
                        </a:rPr>
                        <a:t>АКТИВЫ</a:t>
                      </a:r>
                    </a:p>
                  </a:txBody>
                  <a:tcPr marL="7620" marR="7620" marT="7620" marB="0" anchor="b">
                    <a:lnL>
                      <a:noFill/>
                    </a:lnL>
                    <a:lnR>
                      <a:noFill/>
                    </a:lnR>
                    <a:lnT>
                      <a:noFill/>
                    </a:lnT>
                    <a:lnB>
                      <a:noFill/>
                    </a:lnB>
                  </a:tcPr>
                </a:tc>
                <a:tc>
                  <a:txBody>
                    <a:bodyPr/>
                    <a:lstStyle/>
                    <a:p>
                      <a:pPr algn="ctr"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ru-RU" sz="1100" b="0" i="0" u="none" strike="noStrike">
                          <a:solidFill>
                            <a:srgbClr val="000000"/>
                          </a:solidFill>
                          <a:effectLst/>
                          <a:latin typeface="Calibri" panose="020F0502020204030204" pitchFamily="34" charset="0"/>
                        </a:rPr>
                        <a:t>ПАССИВЫ</a:t>
                      </a:r>
                    </a:p>
                  </a:txBody>
                  <a:tcPr marL="7620" marR="7620" marT="7620" marB="0" anchor="b">
                    <a:lnL>
                      <a:noFill/>
                    </a:lnL>
                    <a:lnR>
                      <a:noFill/>
                    </a:lnR>
                    <a:lnT>
                      <a:noFill/>
                    </a:lnT>
                    <a:lnB>
                      <a:noFill/>
                    </a:lnB>
                  </a:tcPr>
                </a:tc>
                <a:extLst>
                  <a:ext uri="{0D108BD9-81ED-4DB2-BD59-A6C34878D82A}">
                    <a16:rowId xmlns:a16="http://schemas.microsoft.com/office/drawing/2014/main" val="721005085"/>
                  </a:ext>
                </a:extLst>
              </a:tr>
              <a:tr h="19050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360447284"/>
                  </a:ext>
                </a:extLst>
              </a:tr>
              <a:tr h="18288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500843"/>
                  </a:ext>
                </a:extLst>
              </a:tr>
              <a:tr h="36576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dirty="0">
                          <a:solidFill>
                            <a:srgbClr val="000000"/>
                          </a:solidFill>
                          <a:effectLst/>
                          <a:latin typeface="Calibri" panose="020F0502020204030204" pitchFamily="34" charset="0"/>
                        </a:rPr>
                        <a:t>Собственный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2902320242"/>
                  </a:ext>
                </a:extLst>
              </a:tr>
              <a:tr h="182880">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капитал</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391212664"/>
                  </a:ext>
                </a:extLst>
              </a:tr>
              <a:tr h="18288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638408658"/>
                  </a:ext>
                </a:extLst>
              </a:tr>
              <a:tr h="18288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878753792"/>
                  </a:ext>
                </a:extLst>
              </a:tr>
              <a:tr h="365760">
                <a:tc>
                  <a:txBody>
                    <a:bodyPr/>
                    <a:lstStyle/>
                    <a:p>
                      <a:pPr algn="l" fontAlgn="b"/>
                      <a:r>
                        <a:rPr lang="ru-RU" sz="1100" b="0" i="0" u="none" strike="noStrike">
                          <a:solidFill>
                            <a:srgbClr val="000000"/>
                          </a:solidFill>
                          <a:effectLst/>
                          <a:latin typeface="Calibri" panose="020F0502020204030204" pitchFamily="34" charset="0"/>
                        </a:rPr>
                        <a:t>Внеоборотные активы</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553147217"/>
                  </a:ext>
                </a:extLst>
              </a:tr>
              <a:tr h="365760">
                <a:tc>
                  <a:txBody>
                    <a:bodyPr/>
                    <a:lstStyle/>
                    <a:p>
                      <a:pPr algn="l" fontAlgn="b"/>
                      <a:r>
                        <a:rPr lang="ru-RU" sz="1100" b="0" i="0" u="none" strike="noStrike">
                          <a:solidFill>
                            <a:srgbClr val="000000"/>
                          </a:solidFill>
                          <a:effectLst/>
                          <a:latin typeface="Calibri" panose="020F0502020204030204" pitchFamily="34" charset="0"/>
                        </a:rPr>
                        <a:t>Оборотные  активы</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Заемный капитал</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166094788"/>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767472939"/>
                  </a:ext>
                </a:extLst>
              </a:tr>
              <a:tr h="36576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7726230"/>
                  </a:ext>
                </a:extLst>
              </a:tr>
              <a:tr h="18288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554586121"/>
                  </a:ext>
                </a:extLst>
              </a:tr>
              <a:tr h="0">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912380341"/>
                  </a:ext>
                </a:extLst>
              </a:tr>
              <a:tr h="182880">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5124375"/>
                  </a:ext>
                </a:extLst>
              </a:tr>
            </a:tbl>
          </a:graphicData>
        </a:graphic>
      </p:graphicFrame>
      <p:sp>
        <p:nvSpPr>
          <p:cNvPr id="28" name="Прямоугольник 27">
            <a:extLst>
              <a:ext uri="{FF2B5EF4-FFF2-40B4-BE49-F238E27FC236}">
                <a16:creationId xmlns:a16="http://schemas.microsoft.com/office/drawing/2014/main" id="{38F94488-AAAC-4A72-B0AA-0721654DFB7D}"/>
              </a:ext>
            </a:extLst>
          </p:cNvPr>
          <p:cNvSpPr/>
          <p:nvPr/>
        </p:nvSpPr>
        <p:spPr>
          <a:xfrm>
            <a:off x="10069624" y="1479767"/>
            <a:ext cx="1054100" cy="77505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единительная линия 28">
            <a:extLst>
              <a:ext uri="{FF2B5EF4-FFF2-40B4-BE49-F238E27FC236}">
                <a16:creationId xmlns:a16="http://schemas.microsoft.com/office/drawing/2014/main" id="{31FB9029-2EBF-4AF1-87F3-9BF168CDC6CD}"/>
              </a:ext>
            </a:extLst>
          </p:cNvPr>
          <p:cNvCxnSpPr>
            <a:cxnSpLocks/>
          </p:cNvCxnSpPr>
          <p:nvPr/>
        </p:nvCxnSpPr>
        <p:spPr>
          <a:xfrm>
            <a:off x="9851775" y="2265666"/>
            <a:ext cx="2081646" cy="0"/>
          </a:xfrm>
          <a:prstGeom prst="line">
            <a:avLst/>
          </a:prstGeom>
        </p:spPr>
        <p:style>
          <a:lnRef idx="3">
            <a:schemeClr val="accent2"/>
          </a:lnRef>
          <a:fillRef idx="0">
            <a:schemeClr val="accent2"/>
          </a:fillRef>
          <a:effectRef idx="2">
            <a:schemeClr val="accent2"/>
          </a:effectRef>
          <a:fontRef idx="minor">
            <a:schemeClr val="tx1"/>
          </a:fontRef>
        </p:style>
      </p:cxnSp>
      <p:pic>
        <p:nvPicPr>
          <p:cNvPr id="31" name="Рисунок 30">
            <a:extLst>
              <a:ext uri="{FF2B5EF4-FFF2-40B4-BE49-F238E27FC236}">
                <a16:creationId xmlns:a16="http://schemas.microsoft.com/office/drawing/2014/main" id="{C87D46EB-8B9B-4D99-8E4C-46DC5155547F}"/>
              </a:ext>
            </a:extLst>
          </p:cNvPr>
          <p:cNvPicPr>
            <a:picLocks noChangeAspect="1"/>
          </p:cNvPicPr>
          <p:nvPr/>
        </p:nvPicPr>
        <p:blipFill>
          <a:blip r:embed="rId10"/>
          <a:stretch>
            <a:fillRect/>
          </a:stretch>
        </p:blipFill>
        <p:spPr>
          <a:xfrm>
            <a:off x="3916802" y="4457325"/>
            <a:ext cx="3821345" cy="2378152"/>
          </a:xfrm>
          <a:prstGeom prst="rect">
            <a:avLst/>
          </a:prstGeom>
        </p:spPr>
      </p:pic>
      <mc:AlternateContent xmlns:mc="http://schemas.openxmlformats.org/markup-compatibility/2006" xmlns:p14="http://schemas.microsoft.com/office/powerpoint/2010/main">
        <mc:Choice Requires="p14">
          <p:contentPart p14:bwMode="auto" r:id="rId11">
            <p14:nvContentPartPr>
              <p14:cNvPr id="21" name="Рукописный ввод 20">
                <a:extLst>
                  <a:ext uri="{FF2B5EF4-FFF2-40B4-BE49-F238E27FC236}">
                    <a16:creationId xmlns:a16="http://schemas.microsoft.com/office/drawing/2014/main" id="{39D7E194-7CC9-4DCE-ADD3-A92FF72A8631}"/>
                  </a:ext>
                </a:extLst>
              </p14:cNvPr>
              <p14:cNvContentPartPr/>
              <p14:nvPr/>
            </p14:nvContentPartPr>
            <p14:xfrm>
              <a:off x="10102978" y="1465876"/>
              <a:ext cx="987392" cy="649814"/>
            </p14:xfrm>
          </p:contentPart>
        </mc:Choice>
        <mc:Fallback xmlns="">
          <p:pic>
            <p:nvPicPr>
              <p:cNvPr id="21" name="Рукописный ввод 20">
                <a:extLst>
                  <a:ext uri="{FF2B5EF4-FFF2-40B4-BE49-F238E27FC236}">
                    <a16:creationId xmlns:a16="http://schemas.microsoft.com/office/drawing/2014/main" id="{39D7E194-7CC9-4DCE-ADD3-A92FF72A8631}"/>
                  </a:ext>
                </a:extLst>
              </p:cNvPr>
              <p:cNvPicPr/>
              <p:nvPr/>
            </p:nvPicPr>
            <p:blipFill>
              <a:blip r:embed="rId12"/>
              <a:stretch>
                <a:fillRect/>
              </a:stretch>
            </p:blipFill>
            <p:spPr>
              <a:xfrm>
                <a:off x="10093979" y="1456886"/>
                <a:ext cx="1005030" cy="667435"/>
              </a:xfrm>
              <a:prstGeom prst="rect">
                <a:avLst/>
              </a:prstGeom>
            </p:spPr>
          </p:pic>
        </mc:Fallback>
      </mc:AlternateContent>
      <p:pic>
        <p:nvPicPr>
          <p:cNvPr id="30" name="Рисунок 29">
            <a:extLst>
              <a:ext uri="{FF2B5EF4-FFF2-40B4-BE49-F238E27FC236}">
                <a16:creationId xmlns:a16="http://schemas.microsoft.com/office/drawing/2014/main" id="{8BB90DDA-5A24-4018-956D-4B53C26D87AA}"/>
              </a:ext>
            </a:extLst>
          </p:cNvPr>
          <p:cNvPicPr>
            <a:picLocks noChangeAspect="1"/>
          </p:cNvPicPr>
          <p:nvPr/>
        </p:nvPicPr>
        <p:blipFill rotWithShape="1">
          <a:blip r:embed="rId13">
            <a:extLst>
              <a:ext uri="{BEBA8EAE-BF5A-486C-A8C5-ECC9F3942E4B}">
                <a14:imgProps xmlns:a14="http://schemas.microsoft.com/office/drawing/2010/main">
                  <a14:imgLayer r:embed="rId14">
                    <a14:imgEffect>
                      <a14:artisticBlur/>
                    </a14:imgEffect>
                  </a14:imgLayer>
                </a14:imgProps>
              </a:ext>
            </a:extLst>
          </a:blip>
          <a:srcRect l="29589" r="10720" b="-1"/>
          <a:stretch/>
        </p:blipFill>
        <p:spPr>
          <a:xfrm>
            <a:off x="0" y="22523"/>
            <a:ext cx="12192000" cy="788174"/>
          </a:xfrm>
          <a:custGeom>
            <a:avLst/>
            <a:gdLst/>
            <a:ahLst/>
            <a:cxnLst/>
            <a:rect l="l" t="t" r="r" b="b"/>
            <a:pathLst>
              <a:path w="9167888" h="5874772">
                <a:moveTo>
                  <a:pt x="3607511" y="0"/>
                </a:moveTo>
                <a:cubicBezTo>
                  <a:pt x="3607511" y="0"/>
                  <a:pt x="3607511" y="0"/>
                  <a:pt x="9067534" y="0"/>
                </a:cubicBezTo>
                <a:lnTo>
                  <a:pt x="9167888" y="7923"/>
                </a:lnTo>
                <a:lnTo>
                  <a:pt x="9167888"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reflection endPos="0" dist="50800" dir="5400000" sy="-100000" algn="bl" rotWithShape="0"/>
          </a:effectLst>
        </p:spPr>
      </p:pic>
      <p:sp>
        <p:nvSpPr>
          <p:cNvPr id="2" name="TextBox 1">
            <a:extLst>
              <a:ext uri="{FF2B5EF4-FFF2-40B4-BE49-F238E27FC236}">
                <a16:creationId xmlns:a16="http://schemas.microsoft.com/office/drawing/2014/main" id="{012F9F88-14DB-47D4-9EAA-B0F4EF899409}"/>
              </a:ext>
            </a:extLst>
          </p:cNvPr>
          <p:cNvSpPr txBox="1"/>
          <p:nvPr/>
        </p:nvSpPr>
        <p:spPr>
          <a:xfrm>
            <a:off x="1195163" y="116685"/>
            <a:ext cx="7484741" cy="584775"/>
          </a:xfrm>
          <a:prstGeom prst="rect">
            <a:avLst/>
          </a:prstGeom>
          <a:noFill/>
        </p:spPr>
        <p:txBody>
          <a:bodyPr wrap="none" rtlCol="0">
            <a:spAutoFit/>
          </a:bodyPr>
          <a:lstStyle/>
          <a:p>
            <a:r>
              <a:rPr lang="ru-RU" sz="3200" b="1" dirty="0">
                <a:solidFill>
                  <a:schemeClr val="bg2">
                    <a:lumMod val="50000"/>
                  </a:schemeClr>
                </a:solidFill>
                <a:latin typeface="Effra" panose="020B0603020203020204" pitchFamily="34" charset="0"/>
                <a:cs typeface="Effra" panose="020B0603020203020204" pitchFamily="34" charset="0"/>
              </a:rPr>
              <a:t>                        КАК ДОСТИГАЕТСЯ БАЛАНС</a:t>
            </a:r>
          </a:p>
        </p:txBody>
      </p:sp>
      <p:sp>
        <p:nvSpPr>
          <p:cNvPr id="6" name="Номер слайда 5">
            <a:extLst>
              <a:ext uri="{FF2B5EF4-FFF2-40B4-BE49-F238E27FC236}">
                <a16:creationId xmlns:a16="http://schemas.microsoft.com/office/drawing/2014/main" id="{FF1676B7-41D6-46FD-965F-33EBC31D8285}"/>
              </a:ext>
            </a:extLst>
          </p:cNvPr>
          <p:cNvSpPr>
            <a:spLocks noGrp="1"/>
          </p:cNvSpPr>
          <p:nvPr>
            <p:ph type="sldNum" sz="quarter" idx="12"/>
          </p:nvPr>
        </p:nvSpPr>
        <p:spPr>
          <a:xfrm>
            <a:off x="8610600" y="6356350"/>
            <a:ext cx="2743200" cy="365125"/>
          </a:xfrm>
        </p:spPr>
        <p:txBody>
          <a:bodyPr/>
          <a:lstStyle/>
          <a:p>
            <a:fld id="{D42DB29C-A9D2-4935-A2BD-226D317482E4}" type="slidenum">
              <a:rPr lang="ru-RU" smtClean="0"/>
              <a:t>9</a:t>
            </a:fld>
            <a:endParaRPr lang="ru-RU"/>
          </a:p>
        </p:txBody>
      </p:sp>
    </p:spTree>
    <p:extLst>
      <p:ext uri="{BB962C8B-B14F-4D97-AF65-F5344CB8AC3E}">
        <p14:creationId xmlns:p14="http://schemas.microsoft.com/office/powerpoint/2010/main" val="16792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1000" fill="hold"/>
                                        <p:tgtEl>
                                          <p:spTgt spid="29"/>
                                        </p:tgtEl>
                                        <p:attrNameLst>
                                          <p:attrName>ppt_w</p:attrName>
                                        </p:attrNameLst>
                                      </p:cBhvr>
                                      <p:tavLst>
                                        <p:tav tm="0">
                                          <p:val>
                                            <p:fltVal val="0"/>
                                          </p:val>
                                        </p:tav>
                                        <p:tav tm="100000">
                                          <p:val>
                                            <p:strVal val="#ppt_w"/>
                                          </p:val>
                                        </p:tav>
                                      </p:tavLst>
                                    </p:anim>
                                    <p:anim calcmode="lin" valueType="num">
                                      <p:cBhvr>
                                        <p:cTn id="52" dur="1000" fill="hold"/>
                                        <p:tgtEl>
                                          <p:spTgt spid="29"/>
                                        </p:tgtEl>
                                        <p:attrNameLst>
                                          <p:attrName>ppt_h</p:attrName>
                                        </p:attrNameLst>
                                      </p:cBhvr>
                                      <p:tavLst>
                                        <p:tav tm="0">
                                          <p:val>
                                            <p:fltVal val="0"/>
                                          </p:val>
                                        </p:tav>
                                        <p:tav tm="100000">
                                          <p:val>
                                            <p:strVal val="#ppt_h"/>
                                          </p:val>
                                        </p:tav>
                                      </p:tavLst>
                                    </p:anim>
                                    <p:anim calcmode="lin" valueType="num">
                                      <p:cBhvr>
                                        <p:cTn id="53" dur="1000" fill="hold"/>
                                        <p:tgtEl>
                                          <p:spTgt spid="29"/>
                                        </p:tgtEl>
                                        <p:attrNameLst>
                                          <p:attrName>style.rotation</p:attrName>
                                        </p:attrNameLst>
                                      </p:cBhvr>
                                      <p:tavLst>
                                        <p:tav tm="0">
                                          <p:val>
                                            <p:fltVal val="90"/>
                                          </p:val>
                                        </p:tav>
                                        <p:tav tm="100000">
                                          <p:val>
                                            <p:fltVal val="0"/>
                                          </p:val>
                                        </p:tav>
                                      </p:tavLst>
                                    </p:anim>
                                    <p:animEffect transition="in" filter="fade">
                                      <p:cBhvr>
                                        <p:cTn id="54" dur="1000"/>
                                        <p:tgtEl>
                                          <p:spTgt spid="29"/>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2" grpId="0" animBg="1"/>
      <p:bldP spid="25" grpId="0"/>
      <p:bldP spid="26" grpId="0"/>
      <p:bldP spid="2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TotalTime>
  <Words>3303</Words>
  <Application>Microsoft Office PowerPoint</Application>
  <PresentationFormat>Широкоэкранный</PresentationFormat>
  <Paragraphs>483</Paragraphs>
  <Slides>36</Slides>
  <Notes>12</Notes>
  <HiddenSlides>0</HiddenSlides>
  <MMClips>0</MMClips>
  <ScaleCrop>false</ScaleCrop>
  <HeadingPairs>
    <vt:vector size="8" baseType="variant">
      <vt:variant>
        <vt:lpstr>Использованные шрифты</vt:lpstr>
      </vt:variant>
      <vt:variant>
        <vt:i4>16</vt:i4>
      </vt: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54" baseType="lpstr">
      <vt:lpstr>Arial</vt:lpstr>
      <vt:lpstr>Arial Black</vt:lpstr>
      <vt:lpstr>Arial Rounded MT Bold</vt:lpstr>
      <vt:lpstr>Book Antiqua</vt:lpstr>
      <vt:lpstr>Bookman Old Style</vt:lpstr>
      <vt:lpstr>Calibri</vt:lpstr>
      <vt:lpstr>Calibri Light</vt:lpstr>
      <vt:lpstr>CirceBold</vt:lpstr>
      <vt:lpstr>Effra</vt:lpstr>
      <vt:lpstr>Graphik</vt:lpstr>
      <vt:lpstr>Open Sans</vt:lpstr>
      <vt:lpstr>PTSerifRegular</vt:lpstr>
      <vt:lpstr>Times New Roman</vt:lpstr>
      <vt:lpstr>Trebuchet MS</vt:lpstr>
      <vt:lpstr>Verdana</vt:lpstr>
      <vt:lpstr>YS Text</vt:lpstr>
      <vt:lpstr>Тема Office</vt:lpstr>
      <vt:lpstr>Worksheet</vt:lpstr>
      <vt:lpstr>Презентация PowerPoint</vt:lpstr>
      <vt:lpstr>Бухгалтерский учет как универсальный язык бизнеса</vt:lpstr>
      <vt:lpstr>Презентация PowerPoint</vt:lpstr>
      <vt:lpstr>Презентация PowerPoint</vt:lpstr>
      <vt:lpstr>Презентация PowerPoint</vt:lpstr>
      <vt:lpstr>Финансовая отчетность. Зачем это нужно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Анализ финансовой отчетности компании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Три-З Про27</dc:creator>
  <cp:lastModifiedBy>Три-З Про27</cp:lastModifiedBy>
  <cp:revision>50</cp:revision>
  <dcterms:created xsi:type="dcterms:W3CDTF">2022-06-17T11:26:14Z</dcterms:created>
  <dcterms:modified xsi:type="dcterms:W3CDTF">2022-10-11T06:34:55Z</dcterms:modified>
</cp:coreProperties>
</file>