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5"/>
    <p:sldMasterId id="2147484766" r:id="rId6"/>
    <p:sldMasterId id="2147484702" r:id="rId7"/>
    <p:sldMasterId id="2147484292" r:id="rId8"/>
    <p:sldMasterId id="2147484701" r:id="rId9"/>
    <p:sldMasterId id="2147484537" r:id="rId10"/>
  </p:sldMasterIdLst>
  <p:notesMasterIdLst>
    <p:notesMasterId r:id="rId33"/>
  </p:notesMasterIdLst>
  <p:handoutMasterIdLst>
    <p:handoutMasterId r:id="rId34"/>
  </p:handoutMasterIdLst>
  <p:sldIdLst>
    <p:sldId id="391" r:id="rId11"/>
    <p:sldId id="433" r:id="rId12"/>
    <p:sldId id="434" r:id="rId13"/>
    <p:sldId id="435" r:id="rId14"/>
    <p:sldId id="442" r:id="rId15"/>
    <p:sldId id="441" r:id="rId16"/>
    <p:sldId id="427" r:id="rId17"/>
    <p:sldId id="429" r:id="rId18"/>
    <p:sldId id="430" r:id="rId19"/>
    <p:sldId id="449" r:id="rId20"/>
    <p:sldId id="431" r:id="rId21"/>
    <p:sldId id="445" r:id="rId22"/>
    <p:sldId id="444" r:id="rId23"/>
    <p:sldId id="428" r:id="rId24"/>
    <p:sldId id="450" r:id="rId25"/>
    <p:sldId id="448" r:id="rId26"/>
    <p:sldId id="446" r:id="rId27"/>
    <p:sldId id="436" r:id="rId28"/>
    <p:sldId id="447" r:id="rId29"/>
    <p:sldId id="439" r:id="rId30"/>
    <p:sldId id="438" r:id="rId31"/>
    <p:sldId id="437" r:id="rId32"/>
  </p:sldIdLst>
  <p:sldSz cx="9144000" cy="5143500" type="screen16x9"/>
  <p:notesSz cx="6858000" cy="9144000"/>
  <p:custDataLst>
    <p:tags r:id="rId35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амойленко" initials="НС" lastIdx="1" clrIdx="0">
    <p:extLst>
      <p:ext uri="{19B8F6BF-5375-455C-9EA6-DF929625EA0E}">
        <p15:presenceInfo xmlns:p15="http://schemas.microsoft.com/office/powerpoint/2012/main" userId="fcfc93b243611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4C"/>
    <a:srgbClr val="77E2C3"/>
    <a:srgbClr val="B2B2B2"/>
    <a:srgbClr val="754A3C"/>
    <a:srgbClr val="00313C"/>
    <a:srgbClr val="2E3187"/>
    <a:srgbClr val="E5E5E5"/>
    <a:srgbClr val="7F7F7F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7" autoAdjust="0"/>
    <p:restoredTop sz="83639" autoAdjust="0"/>
  </p:normalViewPr>
  <p:slideViewPr>
    <p:cSldViewPr snapToGrid="0">
      <p:cViewPr varScale="1">
        <p:scale>
          <a:sx n="122" d="100"/>
          <a:sy n="122" d="100"/>
        </p:scale>
        <p:origin x="82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150" y="6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E8BF-4455-4782-A4B4-2C36F5E3DAC2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Антон: Представить</a:t>
            </a:r>
            <a:r>
              <a:rPr lang="ru-RU" baseline="0" dirty="0" smtClean="0"/>
              <a:t> спикера , </a:t>
            </a:r>
            <a:r>
              <a:rPr lang="ru-RU" dirty="0" smtClean="0"/>
              <a:t>Тема</a:t>
            </a:r>
          </a:p>
          <a:p>
            <a:endParaRPr lang="ru-RU" dirty="0" smtClean="0"/>
          </a:p>
          <a:p>
            <a:r>
              <a:rPr lang="ru-RU" dirty="0" smtClean="0"/>
              <a:t>К.В.: о себе, почему интересна работа с корп тренерами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4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К.В.: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Ведущий представляет «драматургическую кривую», объясняя ее на примере метафоры – например, сказки про репку.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предлагает потренироваться в рассказывании историй, используя инструмент «драматургическая кривая»: тренер начинает историю, потом предлагает ее продолжить участникам, вызывая поименно в эфир и передавая слово от участника участнику по разным этапам «кривой». Начнем фразой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известного произведения: анна </a:t>
            </a:r>
            <a:r>
              <a:rPr lang="ru-RU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каренина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реальной жизни не бросилась под поезд. Она доживал свой век чуть тронувшись умом, забытая всеми, она пережила все войны и революции и тихо доживала свой век в коммунальной квартире недалеко от патриарших прудов. Однажды она купила масло. 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Антон: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рассказывает дополнительные </a:t>
            </a:r>
            <a:r>
              <a:rPr lang="ru-RU" sz="10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лайф</a:t>
            </a:r>
            <a:r>
              <a:rPr lang="ru-RU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-хаки: Эмоциональный фон, формирование выводов, техники</a:t>
            </a:r>
            <a:r>
              <a:rPr lang="ru-RU" sz="10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формирования интереса, способы сделать историю более правдивой: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Лайфхаки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Эмоциональный фон: 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история должна вызывать эмоциональный отклик</a:t>
            </a:r>
            <a:r>
              <a:rPr lang="ru-RU" sz="10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например, сочувствие, сожаление, радость, праведный гнев, возмущение. Подумайте, какую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эмоцию должны испытать люди, когда вы закончите свой рассказ? Как вы выведите на эту эмоцию слушателей в третьей четверти вашего рассказа? Пример: ведущий, рассказывая историю, хочет чтобы в ее окончании </a:t>
            </a:r>
            <a:r>
              <a:rPr lang="ru-RU" sz="1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слуатели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испытали любопытство и </a:t>
            </a:r>
            <a:r>
              <a:rPr lang="ru-RU" sz="1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захоте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узнать как правильно что-то делать. Как ведущий может вызвать эту эмоцию? (Например спросить, Как вы думаете, что я сделал дальше?) Не должно быть </a:t>
            </a:r>
            <a:r>
              <a:rPr lang="ru-RU" sz="1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слищком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сильных эмоций, </a:t>
            </a:r>
            <a:r>
              <a:rPr lang="ru-RU" sz="1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эо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помешать ведению тренинга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Правильные выводы: 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история формирует в голове у слушателей выводы, причем ваша аудитория может прийти к совершенно неожиданным для рассказчика выводам. Например, рассказчик хотел чтобы в конце все поняли, что безопасность работ важнее выполнения объема производства любым путем. А слушатели могли сделать вывод из-за мероприятий по безопасности рассказчик не выполнил план работ (и может быть даже посочувствовать ему). Когда план истории созреет у вас в голове, подумайте – какой вывод должны сделать слушатели, как усилить вашу историю в конце, чтобы правильный вывод не прозвучал из уст рассказчика, но был понят всеми одинаково.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интереса: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истории можно немного «разогреть» аудиторию. 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Первый прием – «Повтор/нагнетание»: используете его на точках 2 и 3. «И тут все остановилось, и здесь люди в зоне риска, и угроза останова производства, а как думаете какие еще риски у нас были?»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Второй приём: «Представьте»: используйте в точках 6 и 7.  Рассказчик описывает ситуацию не как что-то происходившее в прошлом, а как будто бы он видит ее сейчас, погружен в нее, является наблюдателем: «И вот стою я у нового станка, он переливается и блестит новыми деталями. Я нажимаю кнопку, стою и прислушиваюсь: работает ли он? И тут до меня доходит, что уровень шума у него такой запредельно низкий, что я слышу как пролетает муха по цеху».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доверия: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ведь не во все истории верим? Сколько мы слышали рассказов, которые нам казались нереальными, вызывающие больше вопросов чем они давали ответов. Есть маленькая хитрость, как сделать историю более правдивой: добавьте туда конкретики. Это важно использовать в начале (точка 1) и в конце (точка 7). Расскажите, когда это происходило, кем работали вы, кто конкретно был вовлечен в эту историю, где конкретно она произошла. В конце рассказа можно добавить производственные показатели, на которые удалось выйти: </a:t>
            </a:r>
            <a:r>
              <a:rPr lang="ru-RU" sz="10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коннкретно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цифрах.</a:t>
            </a:r>
            <a:endParaRPr lang="ru-RU" dirty="0" smtClean="0"/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3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Антон: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делит участников по 2-3 человека и просит в мини-группах придумать/вспомнить 1 историю из их практики, которая помогла бы иллюстрировать материал их тренинга. Участники в группах разрабатывают историю в соответствии с кривой драматургии и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лайф-хаками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Далее Участники возвращаются в общий чат, от каждой команды выступает 1 человек и рассказывает историю. Тренер сравнивает выводы аудитории и те выводы, которые планировались рассказчиком.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8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К.В.: : Какие истории вовлекают людей?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0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К.В.: 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предлагает участникам вспомнить людей, которых они считают интересными рассказчиками, участники пишут в чат – кто этот человек (или герой) и что конкретно он делал чтобы стать интересным рассказчиком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обобщает ответы, выделяет основные составляющие интересной истории. 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Добавляет: «</a:t>
            </a:r>
            <a:r>
              <a:rPr lang="ru-RU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Интересные истории и примеры запоминаются иногда лучше всего разговора или тренинга. </a:t>
            </a:r>
            <a:r>
              <a:rPr lang="ru-RU" sz="10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думают что интерес к рассказанной истории определяет личность рассказчика, его харизма. Но это не  совсем так. По-настоящему увлекательные и запоминающиеся и</a:t>
            </a:r>
            <a:r>
              <a:rPr lang="ru-RU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стории построены</a:t>
            </a:r>
            <a:r>
              <a:rPr lang="ru-RU" sz="10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определённом каркасе, другими словами, есть алгоритмы и структуры, соблюдая которые можно рассказать интересную историю – не важно, будет это детская сказка или ваш пример, иллюстрирующий работу на оборудовании.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7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К.В.: :</a:t>
            </a:r>
          </a:p>
          <a:p>
            <a:endParaRPr lang="ru-RU" dirty="0" smtClean="0"/>
          </a:p>
          <a:p>
            <a:r>
              <a:rPr lang="ru-RU" dirty="0" err="1" smtClean="0"/>
              <a:t>Лайфхаки</a:t>
            </a:r>
            <a:r>
              <a:rPr lang="ru-RU" dirty="0" smtClean="0"/>
              <a:t> – про выводы</a:t>
            </a:r>
          </a:p>
          <a:p>
            <a:r>
              <a:rPr lang="ru-RU" dirty="0" err="1" smtClean="0"/>
              <a:t>Историии</a:t>
            </a:r>
            <a:r>
              <a:rPr lang="ru-RU" dirty="0" smtClean="0"/>
              <a:t> рождают идеи:</a:t>
            </a:r>
          </a:p>
          <a:p>
            <a:r>
              <a:rPr lang="ru-RU" dirty="0" smtClean="0"/>
              <a:t>Ведущий</a:t>
            </a:r>
            <a:r>
              <a:rPr lang="ru-RU" baseline="0" dirty="0" smtClean="0"/>
              <a:t> рассказывает </a:t>
            </a:r>
            <a:r>
              <a:rPr lang="ru-RU" baseline="0" dirty="0" err="1" smtClean="0"/>
              <a:t>истоию</a:t>
            </a:r>
            <a:r>
              <a:rPr lang="ru-RU" baseline="0" dirty="0" smtClean="0"/>
              <a:t> про </a:t>
            </a:r>
            <a:r>
              <a:rPr lang="en-US" baseline="0" dirty="0" smtClean="0"/>
              <a:t>NASA.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6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Два первых – Антон, далее - Белкин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/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ИСПОЛЬЗУЙТЕ ИСТОРИИ НЕУДАЧ: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Уолт Дисней не раз терпел сокрушающие поражения. Однажды его уволили из газеты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Kansas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то, что «у него не было ни воображения, ни идей». Мультфильмы о Микки-Маусе не хотели показывать, потому что они «пугали женщин». Никого не заинтересовали и «Три поросенка», потому там было всего четыре персонажа. А самое первое предприятие Диснея — анимационная студия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Laugh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-O-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обанкротилось. Шаг за шагом, преодолевая неудачи, он создавал компанию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Walt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Disney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сейчас оценивается в миллиарды долларов. Ходили слухи, что Диснею 302 раза отказали в финансировании, прежде чем он нашел инвесторов.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ДЕМОНСТИРУЙТЕ УЯЗВИМОСТЬ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вы несовершенны, периодически допускаете ошибки, не боитесь выглядеть глупо, вы становитесь еще симпатичнее аудитории. Все понимают, что вы живой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ПОКАЗЫВАЙТЕ, НЕ ТОЛЬКО ГОВОРИТЕ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Казалось бы, </a:t>
            </a:r>
            <a:r>
              <a:rPr lang="ru-RU" dirty="0" err="1" smtClean="0"/>
              <a:t>сторителлинг</a:t>
            </a:r>
            <a:r>
              <a:rPr lang="ru-RU" dirty="0" smtClean="0"/>
              <a:t> – это именно рассказ. Но любая история сопровождается визуальным контентом. Лучше один раз увидеть, чем сто раз услышать. Вставляйте фото или</a:t>
            </a:r>
            <a:r>
              <a:rPr lang="ru-RU" baseline="0" dirty="0" smtClean="0"/>
              <a:t> видео, это добавит правдоподобности в ваш рассказ и усилит вовлеченность слушателей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ИЗУЧАЙТЕ ВДОХНОВЛЯЮЩИЕ ИСТОРИИ ДРУГИХ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Собирайте интересные истории, записывайте их в блокнот, узнавайте подробности. По результатам опросов, у опытных</a:t>
            </a:r>
            <a:r>
              <a:rPr lang="ru-RU" baseline="0" dirty="0" smtClean="0"/>
              <a:t> тренеров есть минимум 2 истории на 2-х часовой вебинар. Причем половина признались что одна из историй – чужая. Вы всегда можете попросить коллегу рассказать поподробнее интересную историю и спросить его разрешения использовать ее во время проведения учебных программ (можно не упоминать фамилию автора).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1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еще на заметку можно взять</a:t>
            </a:r>
            <a:r>
              <a:rPr lang="ru-RU" baseline="0" dirty="0" smtClean="0"/>
              <a:t> химию </a:t>
            </a:r>
            <a:r>
              <a:rPr lang="ru-RU" baseline="0" dirty="0" err="1" smtClean="0"/>
              <a:t>сторителинга</a:t>
            </a:r>
            <a:r>
              <a:rPr lang="ru-RU" baseline="0" dirty="0" smtClean="0"/>
              <a:t>:</a:t>
            </a:r>
          </a:p>
          <a:p>
            <a:endParaRPr lang="ru-RU" dirty="0" smtClean="0"/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Уже в конце прошлого века физиологи и неврологи выяснили, как </a:t>
            </a:r>
            <a:r>
              <a:rPr lang="ru-RU" altLang="ru-RU" sz="1000" dirty="0" err="1" smtClean="0">
                <a:solidFill>
                  <a:srgbClr val="2F2F2F"/>
                </a:solidFill>
                <a:latin typeface="var(--stk-f_family)"/>
              </a:rPr>
              <a:t>нейромодуляторы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и гормоны влияют на самочувствие человека:</a:t>
            </a: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Так, например, </a:t>
            </a:r>
            <a:r>
              <a:rPr lang="ru-RU" altLang="ru-RU" sz="1000" b="1" dirty="0" smtClean="0">
                <a:solidFill>
                  <a:srgbClr val="2F2F2F"/>
                </a:solidFill>
                <a:latin typeface="var(--stk-f_family)"/>
              </a:rPr>
              <a:t>дофамин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способствует учебной мотивации, улучшает внимание и способность запоминать. </a:t>
            </a:r>
          </a:p>
          <a:p>
            <a:pPr defTabSz="685800"/>
            <a:r>
              <a:rPr lang="ru-RU" altLang="ru-RU" sz="1000" b="1" dirty="0" smtClean="0">
                <a:solidFill>
                  <a:srgbClr val="2F2F2F"/>
                </a:solidFill>
                <a:latin typeface="var(--stk-f_family)"/>
              </a:rPr>
              <a:t>Серотонин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ещё называют «гормоном радости»: его выработка приносит нам ощущение удовольствия. </a:t>
            </a: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Под воздействием </a:t>
            </a:r>
            <a:r>
              <a:rPr lang="ru-RU" altLang="ru-RU" sz="1000" b="1" dirty="0" smtClean="0">
                <a:solidFill>
                  <a:srgbClr val="2F2F2F"/>
                </a:solidFill>
                <a:latin typeface="var(--stk-f_family)"/>
              </a:rPr>
              <a:t>окситоцина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люди склонны больше доверять окружающим и меньше раздражаться. </a:t>
            </a: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Природные обезболивающие </a:t>
            </a:r>
            <a:r>
              <a:rPr lang="ru-RU" altLang="ru-RU" sz="1000" b="1" dirty="0" err="1" smtClean="0">
                <a:solidFill>
                  <a:srgbClr val="2F2F2F"/>
                </a:solidFill>
                <a:latin typeface="var(--stk-f_family)"/>
              </a:rPr>
              <a:t>эндорфины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помогают снизить чувствительность к боли и дискомфорту.</a:t>
            </a:r>
          </a:p>
          <a:p>
            <a:pPr defTabSz="685800"/>
            <a:endParaRPr lang="ru-RU" altLang="ru-RU" sz="1000" dirty="0" smtClean="0">
              <a:solidFill>
                <a:srgbClr val="2F2F2F"/>
              </a:solidFill>
              <a:latin typeface="var(--stk-f_family)"/>
            </a:endParaRP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Магия в том, что </a:t>
            </a:r>
            <a:r>
              <a:rPr lang="ru-RU" altLang="ru-RU" sz="1000" dirty="0" err="1" smtClean="0">
                <a:solidFill>
                  <a:srgbClr val="2F2F2F"/>
                </a:solidFill>
                <a:latin typeface="var(--stk-f_family)"/>
              </a:rPr>
              <a:t>харизматичный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рассказчик способен вызвать у слушателей выработку нужных гормонов только силой своих слов. Таким образом, </a:t>
            </a:r>
            <a:r>
              <a:rPr lang="ru-RU" altLang="ru-RU" sz="1000" dirty="0" err="1" smtClean="0">
                <a:solidFill>
                  <a:srgbClr val="2F2F2F"/>
                </a:solidFill>
                <a:latin typeface="var(--stk-f_family)"/>
              </a:rPr>
              <a:t>расказчик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выбирает сюжет и управляет состоянием своей аудитории.</a:t>
            </a:r>
          </a:p>
          <a:p>
            <a:pPr defTabSz="685800"/>
            <a:endParaRPr lang="ru-RU" altLang="ru-RU" sz="1000" dirty="0" smtClean="0">
              <a:solidFill>
                <a:srgbClr val="2F2F2F"/>
              </a:solidFill>
              <a:latin typeface="var(--stk-f_family)"/>
            </a:endParaRP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Если хочет снизить критичность, вызвать сочувствие и поддержку</a:t>
            </a:r>
            <a:r>
              <a:rPr lang="ru-RU" altLang="ru-RU" sz="1000" baseline="0" dirty="0" smtClean="0">
                <a:solidFill>
                  <a:srgbClr val="2F2F2F"/>
                </a:solidFill>
                <a:latin typeface="var(--stk-f_family)"/>
              </a:rPr>
              <a:t> (Спросить у слушателей – какую историю расскажет спикер?)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 — он расскажет трагическую историю. </a:t>
            </a:r>
          </a:p>
          <a:p>
            <a:pPr defTabSz="685800"/>
            <a:endParaRPr lang="ru-RU" altLang="ru-RU" sz="1000" dirty="0" smtClean="0">
              <a:solidFill>
                <a:srgbClr val="2F2F2F"/>
              </a:solidFill>
              <a:latin typeface="var(--stk-f_family)"/>
            </a:endParaRP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Для того, чтобы пробудить интеллектуальные силы слушателей </a:t>
            </a:r>
            <a:r>
              <a:rPr lang="ru-RU" altLang="ru-RU" sz="1000" baseline="0" dirty="0" smtClean="0">
                <a:solidFill>
                  <a:srgbClr val="2F2F2F"/>
                </a:solidFill>
                <a:latin typeface="var(--stk-f_family)"/>
              </a:rPr>
              <a:t>(Спросить у слушателей – какую историю расскажет спикер?)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, — начнёт интригующую приключенческую байку. </a:t>
            </a:r>
          </a:p>
          <a:p>
            <a:pPr defTabSz="685800"/>
            <a:endParaRPr lang="ru-RU" altLang="ru-RU" sz="1000" dirty="0" smtClean="0">
              <a:solidFill>
                <a:srgbClr val="2F2F2F"/>
              </a:solidFill>
              <a:latin typeface="var(--stk-f_family)"/>
            </a:endParaRPr>
          </a:p>
          <a:p>
            <a:pPr defTabSz="685800"/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Когда рассказчику нужно поддержать свою команду в трудный момент </a:t>
            </a:r>
            <a:r>
              <a:rPr lang="ru-RU" altLang="ru-RU" sz="1000" baseline="0" dirty="0" smtClean="0">
                <a:solidFill>
                  <a:srgbClr val="2F2F2F"/>
                </a:solidFill>
                <a:latin typeface="var(--stk-f_family)"/>
              </a:rPr>
              <a:t>(Спросить у слушателей – какую историю расскажет спикер?)</a:t>
            </a:r>
            <a:r>
              <a:rPr lang="ru-RU" altLang="ru-RU" sz="1000" dirty="0" smtClean="0">
                <a:solidFill>
                  <a:srgbClr val="2F2F2F"/>
                </a:solidFill>
                <a:latin typeface="var(--stk-f_family)"/>
              </a:rPr>
              <a:t>, он постарается рассмешить их анекдотом или шуткой.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5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Антон: договоренности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7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Антон: правила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3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Антон начинает, К.В. Подключается к знакомству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2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К.В.: коротко структуру</a:t>
            </a:r>
            <a:r>
              <a:rPr lang="ru-RU" baseline="0" dirty="0" smtClean="0"/>
              <a:t> мастерской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2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К.В.: обсуждение вопроса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2A2F0-5897-4F9F-984C-BF5491FC5F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6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Антон: Вступление – Ведущий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 контакт по безопасности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рассказанный по стандартам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«драматургической кривой»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К.В.: Обсуждение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Вопрос: «Что такое </a:t>
            </a:r>
            <a:r>
              <a:rPr lang="ru-RU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сторителлинг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?»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дает определение </a:t>
            </a:r>
            <a:r>
              <a:rPr lang="ru-RU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сторителлинга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области применения. 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 начинает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обсуждение с участниками «Зачем нужен </a:t>
            </a:r>
            <a:r>
              <a:rPr lang="ru-RU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сторителлинг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корпоративном обучении?» «Какие задачи он решает?» «Где место </a:t>
            </a:r>
            <a:r>
              <a:rPr lang="ru-RU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сторителлинга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процессе обучения?»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900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9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Антон: Ведущий предлагает разобрать видео кейс: участники смотрят видеофрагмент. Задание: на какие части можно разделить рассказ истории? – участники пишут ответы в чат или выходят в эфир.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2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К.В.: </a:t>
            </a: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Ведущий представляет «драматургическую кривую», объясняя ее на примере метафоры – например, сказки про репку.</a:t>
            </a:r>
          </a:p>
          <a:p>
            <a:pPr marL="0" marR="0" lvl="0" indent="0" algn="l" defTabSz="778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 предлагает потренироваться в рассказывании историй, используя инструмент «драматургическая кривая»: тренер начинает историю, потом предлагает ее продолжить участникам, вызывая поименно в эфир и передавая слово от участника участнику по разным этапам «кривой». Начнем фразой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известного произведения: анна </a:t>
            </a:r>
            <a:r>
              <a:rPr lang="ru-RU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каренина</a:t>
            </a:r>
            <a:r>
              <a:rPr lang="ru-RU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реальной жизни не бросилась под поезд. Она доживал свой век чуть тронувшись умом, забытая всеми, она пережила все войны и революции и тихо доживала свой век в коммунальной квартире недалеко от патриарших прудов. Однажды она купила масло. </a:t>
            </a:r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484DEC-FBBD-41C5-B6F1-9167CD694591}" type="datetime4">
              <a:rPr lang="ru-RU" smtClean="0"/>
              <a:t>6 сентября 2022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6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4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0.bin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2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3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4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5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1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1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6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smtClea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chemeClr val="bg1"/>
                </a:solidFill>
              </a:rPr>
              <a:t>Образец заголовка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 smtClean="0"/>
              <a:t>Образец заголовка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</a:rPr>
              <a:t>Партнеры</a:t>
            </a:r>
            <a:r>
              <a:rPr lang="ru-RU" sz="1100" baseline="0" dirty="0" smtClean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м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8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00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5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9" name="Группа 8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0" name="Прямоугольник 8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1" name="Прямая соединительная линия 9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2" name="Группа 9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4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8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92" name="Группа 9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3" name="Прямоугольник 9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5" name="Группа 94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Прямоугольник 11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97" name="Группа 9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98" name="Прямоугольник 9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9" name="Прямая соединительная линия 9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0" name="Группа 9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101" name="Прямоугольник 10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Прямоугольник 11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3" name="Прямоугольник 11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Прямоугольник 11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Прямоугольник 11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Прямоугольник 11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Прямоугольник 11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Прямоугольник 12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 userDrawn="1"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 userDrawn="1"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 userDrawn="1"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8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1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84" name="Группа 8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5" name="Прямоугольник 84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7" name="Группа 86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8" name="Прямоугольник 87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3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7" name="Группа 8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8" name="Прямоугольник 8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9" name="Прямая соединительная линия 8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0" name="Группа 8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Прямоугольник 11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2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9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4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1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6" name="Группа 8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7" name="Прямоугольник 8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8" name="Прямая соединительная линия 8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9" name="Группа 8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20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2" name="Прямая соединительная линия 6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Группа 6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64" name="Прямоугольник 6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5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0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8D17-82E9-4511-B5A1-BFF44240E4D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4D6D-3F73-4317-A68F-5368B37B5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67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4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Партнеры</a:t>
            </a:r>
            <a:r>
              <a:rPr lang="ru-RU" sz="1100" baseline="0" dirty="0" smtClean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85" name="Группа 84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86" name="Прямоугольник 85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" name="Группа 87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9" name="Прямоугольник 88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 smtClean="0">
                    <a:solidFill>
                      <a:schemeClr val="bg1"/>
                    </a:solidFill>
                  </a:rPr>
                </a:br>
                <a:r>
                  <a:rPr lang="en-US" sz="700" dirty="0" smtClean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 smtClean="0">
                    <a:solidFill>
                      <a:srgbClr val="FFFFFF"/>
                    </a:solidFill>
                  </a:rPr>
                </a:br>
                <a:r>
                  <a:rPr lang="en-US" sz="700" dirty="0" smtClean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Прямоугольник 10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Прямоугольник 10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 smtClean="0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СИБУР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СИБУР </a:t>
            </a:r>
            <a:r>
              <a:rPr lang="en-US" dirty="0" smtClean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8D17-82E9-4511-B5A1-BFF44240E4D7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4D6D-3F73-4317-A68F-5368B37B5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692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29.xml"/><Relationship Id="rId4" Type="http://schemas.openxmlformats.org/officeDocument/2006/relationships/slideLayout" Target="../slideLayouts/slideLayout29.xml"/><Relationship Id="rId9" Type="http://schemas.openxmlformats.org/officeDocument/2006/relationships/vmlDrawing" Target="../drawings/vmlDrawing27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oleObject" Target="../embeddings/oleObject35.bin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ags" Target="../tags/tag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ags" Target="../tags/tag38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vmlDrawing" Target="../drawings/vmlDrawing35.v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vmlDrawing" Target="../drawings/vmlDrawing65.v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oleObject" Target="../embeddings/oleObject65.bin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tags" Target="../tags/tag70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tags" Target="../tags/tag69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ags" Target="../tags/tag95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ags" Target="../tags/tag94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vmlDrawing" Target="../drawings/vmlDrawing89.v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1.e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oleObject" Target="../embeddings/oleObject89.bin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47" Type="http://schemas.openxmlformats.org/officeDocument/2006/relationships/tags" Target="../tags/tag98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46" Type="http://schemas.openxmlformats.org/officeDocument/2006/relationships/tags" Target="../tags/tag9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45" Type="http://schemas.openxmlformats.org/officeDocument/2006/relationships/vmlDrawing" Target="../drawings/vmlDrawing91.v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48" Type="http://schemas.openxmlformats.org/officeDocument/2006/relationships/oleObject" Target="../embeddings/oleObject91.bin"/><Relationship Id="rId8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24" name="Слайд think-cell" r:id="rId30" imgW="270" imgH="270" progId="TCLayout.ActiveDocument.1">
                  <p:embed/>
                </p:oleObj>
              </mc:Choice>
              <mc:Fallback>
                <p:oleObj name="Слайд think-cell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9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957" userDrawn="1">
          <p15:clr>
            <a:srgbClr val="F26B43"/>
          </p15:clr>
        </p15:guide>
        <p15:guide id="13" orient="horz" pos="1914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1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8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28" name="Слайд think-cell" r:id="rId29" imgW="270" imgH="270" progId="TCLayout.ActiveDocument.1">
                  <p:embed/>
                </p:oleObj>
              </mc:Choice>
              <mc:Fallback>
                <p:oleObj name="Слайд think-cell" r:id="rId2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8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75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4800" userDrawn="1">
          <p15:clr>
            <a:srgbClr val="F26B43"/>
          </p15:clr>
        </p15:guide>
        <p15:guide id="8" orient="horz" pos="1915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92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962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0" name="Слайд think-cell" r:id="rId14" imgW="270" imgH="270" progId="TCLayout.ActiveDocument.1">
                  <p:embed/>
                </p:oleObj>
              </mc:Choice>
              <mc:Fallback>
                <p:oleObj name="Слайд think-cell" r:id="rId1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9" name="Группа 58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60" name="Прямоугольник 59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5" name="Прямоугольник 94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0" name="Прямоугольник 99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101" name="Прямоугольник 10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  <p:sldLayoutId id="214748477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19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58" name="Прямоугольник 57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61</a:t>
              </a:r>
              <a:br>
                <a:rPr lang="en-US" sz="700" dirty="0" smtClean="0">
                  <a:solidFill>
                    <a:schemeClr val="bg1"/>
                  </a:solidFill>
                </a:rPr>
              </a:br>
              <a:r>
                <a:rPr lang="en-US" sz="700" dirty="0" smtClean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 smtClean="0">
                  <a:solidFill>
                    <a:schemeClr val="bg1"/>
                  </a:solidFill>
                </a:rPr>
                <a:t>1</a:t>
              </a:r>
              <a:r>
                <a:rPr lang="en-US" sz="700" dirty="0" smtClean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 smtClean="0">
                  <a:solidFill>
                    <a:srgbClr val="FFFFFF"/>
                  </a:solidFill>
                </a:rPr>
                <a:t>224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78</a:t>
              </a:r>
              <a:br>
                <a:rPr lang="en-US" sz="700" dirty="0" smtClean="0">
                  <a:solidFill>
                    <a:srgbClr val="FFFFFF"/>
                  </a:solidFill>
                </a:rPr>
              </a:br>
              <a:r>
                <a:rPr lang="en-US" sz="700" dirty="0" smtClean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Основные</a:t>
              </a:r>
              <a:endParaRPr lang="ru-RU" sz="800" dirty="0"/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 smtClean="0"/>
                <a:t>Доп.цвета</a:t>
              </a:r>
              <a:endParaRPr lang="ru-RU" sz="800" dirty="0"/>
            </a:p>
          </p:txBody>
        </p:sp>
        <p:sp>
          <p:nvSpPr>
            <p:cNvPr id="76" name="Прямоугольник 7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7" name="Прямоугольник 7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8" name="Прямоугольник 7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79" name="Прямоугольник 7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4800" userDrawn="1">
          <p15:clr>
            <a:srgbClr val="F26B43"/>
          </p15:clr>
        </p15:guide>
        <p15:guide id="12" orient="horz" pos="1915" userDrawn="1">
          <p15:clr>
            <a:srgbClr val="F26B43"/>
          </p15:clr>
        </p15:guide>
        <p15:guide id="13" orient="horz" pos="645" userDrawn="1">
          <p15:clr>
            <a:srgbClr val="F26B43"/>
          </p15:clr>
        </p15:guide>
        <p15:guide id="14" orient="horz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5.xml"/><Relationship Id="rId7" Type="http://schemas.openxmlformats.org/officeDocument/2006/relationships/image" Target="../media/image5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9584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4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17" y="1486354"/>
            <a:ext cx="5562601" cy="684212"/>
          </a:xfrm>
        </p:spPr>
        <p:txBody>
          <a:bodyPr vert="horz">
            <a:normAutofit/>
          </a:bodyPr>
          <a:lstStyle/>
          <a:p>
            <a:r>
              <a:rPr lang="ru-RU" sz="4400" dirty="0" smtClean="0"/>
              <a:t> «</a:t>
            </a:r>
            <a:r>
              <a:rPr lang="en-US" sz="4400" dirty="0" smtClean="0"/>
              <a:t>STORYTELLING</a:t>
            </a:r>
            <a:r>
              <a:rPr lang="ru-RU" sz="4400" dirty="0" smtClean="0"/>
              <a:t>»</a:t>
            </a:r>
            <a:endParaRPr lang="ru-RU" sz="44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4" t="2060" r="3370" b="3183"/>
          <a:stretch/>
        </p:blipFill>
        <p:spPr>
          <a:xfrm>
            <a:off x="6339983" y="318815"/>
            <a:ext cx="2571788" cy="3967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014" y="35524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on-line </a:t>
            </a:r>
            <a:r>
              <a:rPr lang="ru-RU" sz="3200" dirty="0"/>
              <a:t>мастерская</a:t>
            </a:r>
            <a:br>
              <a:rPr lang="ru-RU" sz="3200" dirty="0"/>
            </a:br>
            <a:r>
              <a:rPr lang="ru-RU" sz="3200" dirty="0"/>
              <a:t>Константин Белкин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35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 «ДРАМАТУРГИЧЕСКАЯ КРИВАЯ»</a:t>
            </a:r>
            <a:endParaRPr lang="ru-RU" dirty="0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358774" y="1020510"/>
            <a:ext cx="4990736" cy="2638370"/>
            <a:chOff x="1521229" y="773084"/>
            <a:chExt cx="5802284" cy="3067396"/>
          </a:xfrm>
        </p:grpSpPr>
        <p:sp>
          <p:nvSpPr>
            <p:cNvPr id="35" name="Прямоугольник 34"/>
            <p:cNvSpPr/>
            <p:nvPr/>
          </p:nvSpPr>
          <p:spPr bwMode="auto">
            <a:xfrm>
              <a:off x="1521229" y="773084"/>
              <a:ext cx="5802284" cy="3067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2244436" y="1737361"/>
              <a:ext cx="1421476" cy="83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3665912" y="1737361"/>
              <a:ext cx="357448" cy="5818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4031672" y="2327564"/>
              <a:ext cx="232757" cy="7980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 flipV="1">
              <a:off x="4264429" y="2086495"/>
              <a:ext cx="382385" cy="10390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Прямая соединительная линия 43"/>
            <p:cNvCxnSpPr/>
            <p:nvPr/>
          </p:nvCxnSpPr>
          <p:spPr bwMode="auto">
            <a:xfrm flipV="1">
              <a:off x="4646814" y="1363288"/>
              <a:ext cx="340822" cy="731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4995949" y="1354975"/>
              <a:ext cx="1928553" cy="83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Овал 47"/>
            <p:cNvSpPr/>
            <p:nvPr/>
          </p:nvSpPr>
          <p:spPr bwMode="auto">
            <a:xfrm>
              <a:off x="1943099" y="1558637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49" name="Овал 48"/>
            <p:cNvSpPr/>
            <p:nvPr/>
          </p:nvSpPr>
          <p:spPr bwMode="auto">
            <a:xfrm>
              <a:off x="3495501" y="1558637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50" name="Овал 49"/>
            <p:cNvSpPr/>
            <p:nvPr/>
          </p:nvSpPr>
          <p:spPr bwMode="auto">
            <a:xfrm>
              <a:off x="3892435" y="2202874"/>
              <a:ext cx="340822" cy="34082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53" name="Овал 52"/>
            <p:cNvSpPr/>
            <p:nvPr/>
          </p:nvSpPr>
          <p:spPr bwMode="auto">
            <a:xfrm>
              <a:off x="4094018" y="3075709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54" name="Овал 53"/>
            <p:cNvSpPr/>
            <p:nvPr/>
          </p:nvSpPr>
          <p:spPr bwMode="auto">
            <a:xfrm>
              <a:off x="4507575" y="1899459"/>
              <a:ext cx="340822" cy="34082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55" name="Овал 54"/>
            <p:cNvSpPr/>
            <p:nvPr/>
          </p:nvSpPr>
          <p:spPr bwMode="auto">
            <a:xfrm>
              <a:off x="4848397" y="1184564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</a:t>
              </a: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6762404" y="1184564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68793" y="1272620"/>
              <a:ext cx="798020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СИТУАЦИЯ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5539" y="1272621"/>
              <a:ext cx="1371601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«ТОЧКА ПЕРЕЛОМА»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88709" y="2299836"/>
              <a:ext cx="947614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УСУГУБЛЕНИЕ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44636" y="3485498"/>
              <a:ext cx="885376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ГЕРОЙ / ИДЕЯ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87883" y="2202874"/>
              <a:ext cx="593267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УСПЕХИ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30012" y="926307"/>
              <a:ext cx="1369596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ПОБЕДА / РЕЗУЛЬТАТ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99216" y="1579136"/>
              <a:ext cx="964277" cy="3715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НОВАЯ РЕАЛЬНОСТЬ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38" y="1011435"/>
            <a:ext cx="2731056" cy="26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КОПИЛКА ЛАЙФ-ХАКОВ: как рассказать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79474" y="1020510"/>
            <a:ext cx="3114675" cy="1600200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79473" y="2803650"/>
            <a:ext cx="3114675" cy="1600200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14850" y="1020510"/>
            <a:ext cx="3114675" cy="1600200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14849" y="2803650"/>
            <a:ext cx="3114675" cy="1600200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7825" y="2204349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фон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8994" y="2204349"/>
            <a:ext cx="2006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2709" y="3987489"/>
            <a:ext cx="236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интереса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8409" y="3987489"/>
            <a:ext cx="2013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Повышение доверия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83726" name="Picture 14" descr="Эмоции – Бесплатные иконки: смай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60" y="1186721"/>
            <a:ext cx="1089565" cy="1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3732" name="Picture 20" descr="Идея – Бесплатные иконки: пользова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55" y="1184825"/>
            <a:ext cx="1096946" cy="10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3738" name="Picture 26" descr="Transparent Shocking Emoji Png - Interesting Emoji, Png Download - kind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867" y="2803650"/>
            <a:ext cx="1436830" cy="12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3740" name="Picture 28" descr="➢ Вся правда об очистке выгребной ямы с помощью бактерий - Водогра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29" y="2879233"/>
            <a:ext cx="1148112" cy="11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РАССКАЗЫВАЮТ ИСТОРИИ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6070" y="3009171"/>
            <a:ext cx="1653131" cy="84931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6070" y="4036790"/>
            <a:ext cx="1653131" cy="84931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38291" y="3012691"/>
            <a:ext cx="1653131" cy="84931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438291" y="4040310"/>
            <a:ext cx="1653131" cy="849315"/>
          </a:xfrm>
          <a:prstGeom prst="rect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035" y="3637500"/>
            <a:ext cx="13933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фон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406" y="3641020"/>
            <a:ext cx="13837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выводы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782" y="4665119"/>
            <a:ext cx="16193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0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интереса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9020" y="4668639"/>
            <a:ext cx="13837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Повышение доверия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14" name="Picture 14" descr="Эмоции – Бесплатные иконки: смай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5" y="3097388"/>
            <a:ext cx="578293" cy="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Идея – Бесплатные иконки: пользоват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56" y="3099902"/>
            <a:ext cx="582210" cy="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Transparent Shocking Emoji Png - Interesting Emoji, Png Download - kind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" y="4036790"/>
            <a:ext cx="762606" cy="6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➢ Вся правда об очистке выгребной ямы с помощью бактерий - Водогра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54" y="4080426"/>
            <a:ext cx="609367" cy="6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4688006" y="779332"/>
            <a:ext cx="4214113" cy="3955145"/>
          </a:xfrm>
          <a:prstGeom prst="rect">
            <a:avLst/>
          </a:prstGeom>
          <a:solidFill>
            <a:srgbClr val="77E2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3374" y="1381468"/>
            <a:ext cx="3729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«МОЯ ИСТОРИЯ»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Продумайте 1 короткую историю к Вашему реальному тренингу.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Постройте её по законам драматургии.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Добавьте </a:t>
            </a:r>
            <a:r>
              <a:rPr lang="ru-RU" dirty="0" err="1" smtClean="0"/>
              <a:t>лайф</a:t>
            </a:r>
            <a:r>
              <a:rPr lang="ru-RU" dirty="0" smtClean="0"/>
              <a:t>-хаки</a:t>
            </a:r>
          </a:p>
          <a:p>
            <a:endParaRPr lang="ru-RU" dirty="0"/>
          </a:p>
          <a:p>
            <a:r>
              <a:rPr lang="ru-RU" dirty="0" smtClean="0"/>
              <a:t>Время на подготовку: 10 минут</a:t>
            </a:r>
          </a:p>
          <a:p>
            <a:r>
              <a:rPr lang="ru-RU" dirty="0" smtClean="0"/>
              <a:t>Время на рассказ: 3 минуты</a:t>
            </a:r>
            <a:endParaRPr lang="ru-RU" dirty="0"/>
          </a:p>
        </p:txBody>
      </p: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358773" y="779332"/>
            <a:ext cx="4019571" cy="2124960"/>
            <a:chOff x="1521229" y="773084"/>
            <a:chExt cx="5802284" cy="3067396"/>
          </a:xfrm>
        </p:grpSpPr>
        <p:sp>
          <p:nvSpPr>
            <p:cNvPr id="23" name="Прямоугольник 22"/>
            <p:cNvSpPr/>
            <p:nvPr/>
          </p:nvSpPr>
          <p:spPr bwMode="auto">
            <a:xfrm>
              <a:off x="1521229" y="773084"/>
              <a:ext cx="5802284" cy="3067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2244436" y="1737361"/>
              <a:ext cx="1421476" cy="83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>
              <a:off x="3665912" y="1737361"/>
              <a:ext cx="357448" cy="5818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4031672" y="2327564"/>
              <a:ext cx="232757" cy="7980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flipV="1">
              <a:off x="4264429" y="2086495"/>
              <a:ext cx="382385" cy="10390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flipV="1">
              <a:off x="4646814" y="1363288"/>
              <a:ext cx="340822" cy="731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 flipV="1">
              <a:off x="4995949" y="1354975"/>
              <a:ext cx="1928553" cy="83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Овал 29"/>
            <p:cNvSpPr/>
            <p:nvPr/>
          </p:nvSpPr>
          <p:spPr bwMode="auto">
            <a:xfrm>
              <a:off x="1943099" y="1558637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31" name="Овал 30"/>
            <p:cNvSpPr/>
            <p:nvPr/>
          </p:nvSpPr>
          <p:spPr bwMode="auto">
            <a:xfrm>
              <a:off x="3495501" y="1558637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3892435" y="2202874"/>
              <a:ext cx="340822" cy="34082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4094018" y="3075709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34" name="Овал 33"/>
            <p:cNvSpPr/>
            <p:nvPr/>
          </p:nvSpPr>
          <p:spPr bwMode="auto">
            <a:xfrm>
              <a:off x="4507575" y="1899459"/>
              <a:ext cx="340822" cy="340822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</a:p>
          </p:txBody>
        </p:sp>
        <p:sp>
          <p:nvSpPr>
            <p:cNvPr id="35" name="Овал 34"/>
            <p:cNvSpPr/>
            <p:nvPr/>
          </p:nvSpPr>
          <p:spPr bwMode="auto">
            <a:xfrm>
              <a:off x="4848397" y="1184564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</a:t>
              </a: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6762404" y="1184564"/>
              <a:ext cx="340822" cy="3408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7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68793" y="1272620"/>
              <a:ext cx="798020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СИТУАЦИЯ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5539" y="1272621"/>
              <a:ext cx="1371601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«ТОЧКА ПЕРЕЛОМА»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88709" y="2299836"/>
              <a:ext cx="947614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УСУГУБЛЕНИЕ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4636" y="3485498"/>
              <a:ext cx="885376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ГЕРОЙ / ИДЕЯ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87883" y="2202874"/>
              <a:ext cx="593267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УСПЕХИ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30012" y="926307"/>
              <a:ext cx="1369596" cy="2382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ru-RU" sz="600" b="1" dirty="0" smtClean="0">
                  <a:solidFill>
                    <a:schemeClr val="tx2"/>
                  </a:solidFill>
                </a:rPr>
                <a:t>ПОБЕДА / РЕЗУЛЬТАТ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99216" y="1579136"/>
              <a:ext cx="964277" cy="37151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НОВАЯ РЕАЛЬНОСТЬ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7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7" y="553007"/>
            <a:ext cx="6075127" cy="3984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49074" y="1871207"/>
            <a:ext cx="3472733" cy="464344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</a:rPr>
              <a:t>КАК ВЫ ДУМАЕТЕ,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9074" y="2395184"/>
            <a:ext cx="3779051" cy="464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3" marR="491736">
              <a:spcBef>
                <a:spcPts val="40"/>
              </a:spcBef>
            </a:pPr>
            <a:r>
              <a:rPr lang="ru-RU" sz="1200" dirty="0">
                <a:solidFill>
                  <a:schemeClr val="bg1"/>
                </a:solidFill>
              </a:rPr>
              <a:t>КАКИЕ ИСТОРИИ ДОСТИГАЮТ СЛУШАТЕЛЯ?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5" name="Picture 6" descr="C:\Users\lavrishenkovaEO\Documents\Вебинар\иконки\png\006-technology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62" y="3482100"/>
            <a:ext cx="745550" cy="7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РАССКАЗЫВАЮТ ИСТОРИИ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3373" y="1381468"/>
            <a:ext cx="4128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«ЛУЧШИЙ РАССКАЗЧИК»</a:t>
            </a:r>
          </a:p>
          <a:p>
            <a:endParaRPr lang="ru-RU" dirty="0"/>
          </a:p>
          <a:p>
            <a:r>
              <a:rPr lang="ru-RU" dirty="0" smtClean="0"/>
              <a:t>Вспомните личность/героя, которого Вы считаете хорошим рассказчиком.</a:t>
            </a:r>
          </a:p>
          <a:p>
            <a:endParaRPr lang="ru-RU" dirty="0" smtClean="0"/>
          </a:p>
          <a:p>
            <a:r>
              <a:rPr lang="ru-RU" dirty="0" smtClean="0"/>
              <a:t>Напишите в чат:</a:t>
            </a:r>
          </a:p>
          <a:p>
            <a:pPr marL="342900" indent="-342900">
              <a:buAutoNum type="arabicPeriod"/>
            </a:pPr>
            <a:r>
              <a:rPr lang="ru-RU" dirty="0" smtClean="0"/>
              <a:t>Имя героя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Почему он интересный рассказчик</a:t>
            </a:r>
            <a:endParaRPr lang="ru-RU" dirty="0"/>
          </a:p>
        </p:txBody>
      </p:sp>
      <p:pic>
        <p:nvPicPr>
          <p:cNvPr id="881666" name="Picture 2" descr="7 Tips for Using Storytelling in Sales Presen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8" y="1155926"/>
            <a:ext cx="4107887" cy="26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4571999" y="3796710"/>
            <a:ext cx="4572001" cy="7657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4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 РАССКАЗЫВАЮТ ИСТОРИИ</a:t>
            </a:r>
          </a:p>
        </p:txBody>
      </p:sp>
      <p:pic>
        <p:nvPicPr>
          <p:cNvPr id="5" name="Picture 6" descr="Топ 15 Лучших Видеоплееров для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71" y="1266092"/>
            <a:ext cx="3316866" cy="33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321" y="1183454"/>
            <a:ext cx="3472733" cy="464344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</a:rPr>
              <a:t>КАК ВЫ ДУМАЕТЕ,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321" y="1707431"/>
            <a:ext cx="3779051" cy="464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3" marR="491736">
              <a:spcBef>
                <a:spcPts val="4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ПОЧЕМУ ВЫСОЦКИЙ ТАК ИНТЕРЕСНО РАССКАЗЫВАЕТ ИСТОРИИ?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05723"/>
            <a:ext cx="203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Видео фрагмент 2</a:t>
            </a:r>
          </a:p>
        </p:txBody>
      </p:sp>
    </p:spTree>
    <p:extLst>
      <p:ext uri="{BB962C8B-B14F-4D97-AF65-F5344CB8AC3E}">
        <p14:creationId xmlns:p14="http://schemas.microsoft.com/office/powerpoint/2010/main" val="179061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2887" y="171450"/>
            <a:ext cx="6872288" cy="464344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bg1"/>
                </a:solidFill>
              </a:rPr>
              <a:t>ИСТОРИЯ ПРО КЕННЕДИ В </a:t>
            </a:r>
            <a:r>
              <a:rPr lang="en-US" sz="1800" smtClean="0">
                <a:solidFill>
                  <a:schemeClr val="bg1"/>
                </a:solidFill>
              </a:rPr>
              <a:t>NASA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4" y="1314672"/>
            <a:ext cx="5041630" cy="31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13111" y="1180484"/>
            <a:ext cx="3472030" cy="5202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25" dirty="0"/>
              <a:t>ЧЕТЫРЕ СОВЕТА: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5697" y="4415724"/>
            <a:ext cx="7859443" cy="47408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ЗАДАЧА СТОРИТЕЛЛИНГА - захватить </a:t>
            </a:r>
            <a:r>
              <a:rPr lang="ru-RU" dirty="0"/>
              <a:t>внимание с первой секунды и держать его на протяжении всей истории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8921" y="1965989"/>
            <a:ext cx="3293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/>
              <a:t>ИСПОЛЬЗУЙТЕ ИСТОРИИ НЕУДАЧ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8921" y="2267632"/>
            <a:ext cx="3293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/>
              <a:t>ДЕМОНСТИРУЙТЕ УЯЗВИМОСТЬ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8920" y="2578142"/>
            <a:ext cx="3293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 smtClean="0"/>
              <a:t>ПОКАЗЫВАЙТЕ, НЕ ТОЛЬКО ГОВОРИТЕ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828919" y="2954966"/>
            <a:ext cx="32938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dirty="0"/>
              <a:t>ИЗУЧАЙТЕ ВДОХНОВЛЯЮЩИЕ ИСТОРИИ ДРУГИХ</a:t>
            </a:r>
          </a:p>
        </p:txBody>
      </p:sp>
      <p:sp>
        <p:nvSpPr>
          <p:cNvPr id="18" name="Заголовок 4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</p:spPr>
        <p:txBody>
          <a:bodyPr/>
          <a:lstStyle/>
          <a:p>
            <a:r>
              <a:rPr lang="ru-RU" dirty="0" smtClean="0"/>
              <a:t>КОПИЛКА ЛАЙФ-ХАКОВ: как придумать историю</a:t>
            </a:r>
            <a:endParaRPr lang="ru-RU" dirty="0"/>
          </a:p>
        </p:txBody>
      </p:sp>
      <p:pic>
        <p:nvPicPr>
          <p:cNvPr id="773122" name="Picture 2" descr="http://sibur.photas.ru/img/94/9d7839bd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6" y="1180484"/>
            <a:ext cx="3707829" cy="24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БЕРЕМ НА ЗАМЕТКУ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41825" y="2476237"/>
            <a:ext cx="4343400" cy="335306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 defTabSz="914476">
              <a:lnSpc>
                <a:spcPct val="150000"/>
              </a:lnSpc>
              <a:defRPr/>
            </a:pPr>
            <a:r>
              <a:rPr lang="ru-RU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возьмете на вооружение при дальнейшем применение инструмента </a:t>
            </a:r>
            <a:r>
              <a:rPr lang="ru-RU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r>
              <a:rPr lang="ru-RU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  <a:endParaRPr lang="ru-RU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4738" name="Picture 2" descr="Как правильно хвалить ребенка или Почему не стоит говорить &quot;Молодец&quot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1" y="1344360"/>
            <a:ext cx="3863975" cy="24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avrishenkovaEO\Documents\Вебинар\иконки\png\006-technolo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43" y="1355924"/>
            <a:ext cx="715666" cy="7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0680" y="1530998"/>
            <a:ext cx="455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76">
              <a:defRPr/>
            </a:pPr>
            <a:r>
              <a:rPr lang="ru-RU" sz="1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В ЧАТЕ</a:t>
            </a:r>
            <a:r>
              <a:rPr lang="en-US" sz="1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8" y="171450"/>
            <a:ext cx="5057943" cy="464344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bg1"/>
                </a:solidFill>
              </a:rPr>
              <a:t>В ЧЕМ ХИМИЯ СТОРИТЕЛЛИНГА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0947" y="2596992"/>
            <a:ext cx="78393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ru-RU" altLang="ru-RU" sz="1050" dirty="0"/>
          </a:p>
        </p:txBody>
      </p:sp>
      <p:sp>
        <p:nvSpPr>
          <p:cNvPr id="4" name="AutoShape 2" descr="https://media.foxford.ru/wp-content/uploads/2020/09/image3.png"/>
          <p:cNvSpPr>
            <a:spLocks noChangeAspect="1" noChangeArrowheads="1"/>
          </p:cNvSpPr>
          <p:nvPr/>
        </p:nvSpPr>
        <p:spPr bwMode="auto">
          <a:xfrm>
            <a:off x="269081" y="279970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125"/>
          </a:p>
        </p:txBody>
      </p:sp>
      <p:pic>
        <p:nvPicPr>
          <p:cNvPr id="773122" name="Picture 2" descr="Дофамин – это то, ради чего я просыпаюсь по утра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/>
        </p:blipFill>
        <p:spPr bwMode="auto">
          <a:xfrm>
            <a:off x="899612" y="687764"/>
            <a:ext cx="6682019" cy="4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ДОГОВОРЕННОСТИ</a:t>
            </a:r>
          </a:p>
        </p:txBody>
      </p:sp>
      <p:grpSp>
        <p:nvGrpSpPr>
          <p:cNvPr id="67" name="Группа 66"/>
          <p:cNvGrpSpPr>
            <a:grpSpLocks noChangeAspect="1"/>
          </p:cNvGrpSpPr>
          <p:nvPr/>
        </p:nvGrpSpPr>
        <p:grpSpPr>
          <a:xfrm>
            <a:off x="623649" y="1614026"/>
            <a:ext cx="7533380" cy="2866443"/>
            <a:chOff x="1262277" y="1699613"/>
            <a:chExt cx="16918696" cy="6437545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162162" y="6975918"/>
              <a:ext cx="15018811" cy="1161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76">
                <a:lnSpc>
                  <a:spcPct val="115000"/>
                </a:lnSpc>
                <a:buClr>
                  <a:srgbClr val="019AA8"/>
                </a:buClr>
                <a:tabLst>
                  <a:tab pos="538535" algn="l"/>
                </a:tabLst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 технических неполадках перезагрузите браузер или переподключитесь на встречу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Также проверьте стабильность интернет соединения (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Wi-Fi, 4G)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1262277" y="3435154"/>
              <a:ext cx="1273201" cy="1222836"/>
              <a:chOff x="1252177" y="3227061"/>
              <a:chExt cx="1273099" cy="1222739"/>
            </a:xfrm>
          </p:grpSpPr>
          <p:grpSp>
            <p:nvGrpSpPr>
              <p:cNvPr id="45" name="Group 28">
                <a:extLst>
                  <a:ext uri="{FF2B5EF4-FFF2-40B4-BE49-F238E27FC236}">
                    <a16:creationId xmlns:a16="http://schemas.microsoft.com/office/drawing/2014/main" id="{EBBDED38-4827-4C00-81A0-19332D8FD777}"/>
                  </a:ext>
                </a:extLst>
              </p:cNvPr>
              <p:cNvGrpSpPr/>
              <p:nvPr/>
            </p:nvGrpSpPr>
            <p:grpSpPr>
              <a:xfrm rot="18742304">
                <a:off x="1277357" y="3201881"/>
                <a:ext cx="1222739" cy="1273099"/>
                <a:chOff x="3623312" y="1131590"/>
                <a:chExt cx="1020696" cy="102069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7" name="Teardrop 29">
                  <a:extLst>
                    <a:ext uri="{FF2B5EF4-FFF2-40B4-BE49-F238E27FC236}">
                      <a16:creationId xmlns:a16="http://schemas.microsoft.com/office/drawing/2014/main" id="{342F3FF6-B1D4-4D34-AE18-9DD391F2FD03}"/>
                    </a:ext>
                  </a:extLst>
                </p:cNvPr>
                <p:cNvSpPr/>
                <p:nvPr/>
              </p:nvSpPr>
              <p:spPr>
                <a:xfrm rot="5400000">
                  <a:off x="3623312" y="1131590"/>
                  <a:ext cx="1020696" cy="1020696"/>
                </a:xfrm>
                <a:prstGeom prst="teardrop">
                  <a:avLst/>
                </a:prstGeom>
                <a:solidFill>
                  <a:srgbClr val="318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 dirty="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48" name="Oval 30">
                  <a:extLst>
                    <a:ext uri="{FF2B5EF4-FFF2-40B4-BE49-F238E27FC236}">
                      <a16:creationId xmlns:a16="http://schemas.microsoft.com/office/drawing/2014/main" id="{380A8FCD-C2F1-4243-A329-AC05F19C1BFB}"/>
                    </a:ext>
                  </a:extLst>
                </p:cNvPr>
                <p:cNvSpPr/>
                <p:nvPr/>
              </p:nvSpPr>
              <p:spPr>
                <a:xfrm>
                  <a:off x="3699550" y="1207828"/>
                  <a:ext cx="868221" cy="868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</p:grpSp>
          <p:sp>
            <p:nvSpPr>
              <p:cNvPr id="46" name="Shape 1237">
                <a:extLst>
                  <a:ext uri="{FF2B5EF4-FFF2-40B4-BE49-F238E27FC236}">
                    <a16:creationId xmlns:a16="http://schemas.microsoft.com/office/drawing/2014/main" id="{F52A37AC-ABF5-44BC-821B-BC7EE95B5255}"/>
                  </a:ext>
                </a:extLst>
              </p:cNvPr>
              <p:cNvSpPr/>
              <p:nvPr/>
            </p:nvSpPr>
            <p:spPr>
              <a:xfrm>
                <a:off x="1556276" y="3598695"/>
                <a:ext cx="664902" cy="510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0"/>
                    </a:moveTo>
                    <a:lnTo>
                      <a:pt x="9720" y="0"/>
                    </a:lnTo>
                    <a:cubicBezTo>
                      <a:pt x="8532" y="0"/>
                      <a:pt x="7560" y="1080"/>
                      <a:pt x="7560" y="2400"/>
                    </a:cubicBezTo>
                    <a:lnTo>
                      <a:pt x="7560" y="12000"/>
                    </a:lnTo>
                    <a:lnTo>
                      <a:pt x="15120" y="12000"/>
                    </a:lnTo>
                    <a:lnTo>
                      <a:pt x="18360" y="15600"/>
                    </a:lnTo>
                    <a:lnTo>
                      <a:pt x="18360" y="12000"/>
                    </a:lnTo>
                    <a:lnTo>
                      <a:pt x="19440" y="12000"/>
                    </a:lnTo>
                    <a:cubicBezTo>
                      <a:pt x="20628" y="12000"/>
                      <a:pt x="21600" y="10921"/>
                      <a:pt x="21600" y="9600"/>
                    </a:cubicBezTo>
                    <a:lnTo>
                      <a:pt x="21600" y="2400"/>
                    </a:lnTo>
                    <a:cubicBezTo>
                      <a:pt x="21600" y="1080"/>
                      <a:pt x="20628" y="0"/>
                      <a:pt x="19440" y="0"/>
                    </a:cubicBezTo>
                    <a:close/>
                    <a:moveTo>
                      <a:pt x="6264" y="13440"/>
                    </a:moveTo>
                    <a:lnTo>
                      <a:pt x="6264" y="6000"/>
                    </a:lnTo>
                    <a:lnTo>
                      <a:pt x="2160" y="6000"/>
                    </a:lnTo>
                    <a:cubicBezTo>
                      <a:pt x="972" y="6000"/>
                      <a:pt x="0" y="7080"/>
                      <a:pt x="0" y="8400"/>
                    </a:cubicBezTo>
                    <a:lnTo>
                      <a:pt x="0" y="15600"/>
                    </a:lnTo>
                    <a:cubicBezTo>
                      <a:pt x="0" y="16920"/>
                      <a:pt x="972" y="18000"/>
                      <a:pt x="2160" y="18000"/>
                    </a:cubicBezTo>
                    <a:lnTo>
                      <a:pt x="3240" y="18000"/>
                    </a:lnTo>
                    <a:lnTo>
                      <a:pt x="3240" y="21600"/>
                    </a:lnTo>
                    <a:lnTo>
                      <a:pt x="6480" y="18000"/>
                    </a:lnTo>
                    <a:lnTo>
                      <a:pt x="11880" y="18000"/>
                    </a:lnTo>
                    <a:cubicBezTo>
                      <a:pt x="13068" y="18000"/>
                      <a:pt x="14040" y="16920"/>
                      <a:pt x="14040" y="15600"/>
                    </a:cubicBezTo>
                    <a:lnTo>
                      <a:pt x="14040" y="13416"/>
                    </a:lnTo>
                    <a:cubicBezTo>
                      <a:pt x="13971" y="13433"/>
                      <a:pt x="13897" y="13441"/>
                      <a:pt x="13824" y="13441"/>
                    </a:cubicBezTo>
                    <a:lnTo>
                      <a:pt x="6264" y="13441"/>
                    </a:lnTo>
                    <a:cubicBezTo>
                      <a:pt x="6264" y="13441"/>
                      <a:pt x="6264" y="13440"/>
                      <a:pt x="6264" y="13440"/>
                    </a:cubicBezTo>
                    <a:close/>
                  </a:path>
                </a:pathLst>
              </a:custGeom>
              <a:solidFill>
                <a:srgbClr val="31859C"/>
              </a:solidFill>
              <a:ln w="12700">
                <a:miter lim="400000"/>
              </a:ln>
            </p:spPr>
            <p:txBody>
              <a:bodyPr lIns="38103" tIns="38103" rIns="38103" bIns="38103" anchor="ctr"/>
              <a:lstStyle/>
              <a:p>
                <a:pPr defTabSz="457239">
                  <a:defRPr/>
                </a:pPr>
                <a:endParaRPr sz="1200" dirty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62277" y="5170694"/>
              <a:ext cx="1273201" cy="1222836"/>
              <a:chOff x="1262176" y="4859202"/>
              <a:chExt cx="1273099" cy="1222739"/>
            </a:xfrm>
          </p:grpSpPr>
          <p:grpSp>
            <p:nvGrpSpPr>
              <p:cNvPr id="50" name="Group 31">
                <a:extLst>
                  <a:ext uri="{FF2B5EF4-FFF2-40B4-BE49-F238E27FC236}">
                    <a16:creationId xmlns:a16="http://schemas.microsoft.com/office/drawing/2014/main" id="{B1E15DAB-F449-4784-9C71-4A785D73906E}"/>
                  </a:ext>
                </a:extLst>
              </p:cNvPr>
              <p:cNvGrpSpPr/>
              <p:nvPr/>
            </p:nvGrpSpPr>
            <p:grpSpPr>
              <a:xfrm rot="18742304">
                <a:off x="1287356" y="4834022"/>
                <a:ext cx="1222739" cy="1273099"/>
                <a:chOff x="3623312" y="1131590"/>
                <a:chExt cx="1020696" cy="102069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2" name="Teardrop 32">
                  <a:extLst>
                    <a:ext uri="{FF2B5EF4-FFF2-40B4-BE49-F238E27FC236}">
                      <a16:creationId xmlns:a16="http://schemas.microsoft.com/office/drawing/2014/main" id="{D3FE4172-A150-412E-8F36-25454BF5F59A}"/>
                    </a:ext>
                  </a:extLst>
                </p:cNvPr>
                <p:cNvSpPr/>
                <p:nvPr/>
              </p:nvSpPr>
              <p:spPr>
                <a:xfrm rot="5400000">
                  <a:off x="3623312" y="1131590"/>
                  <a:ext cx="1020696" cy="1020696"/>
                </a:xfrm>
                <a:prstGeom prst="teardrop">
                  <a:avLst/>
                </a:prstGeom>
                <a:solidFill>
                  <a:srgbClr val="318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 dirty="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53" name="Oval 33">
                  <a:extLst>
                    <a:ext uri="{FF2B5EF4-FFF2-40B4-BE49-F238E27FC236}">
                      <a16:creationId xmlns:a16="http://schemas.microsoft.com/office/drawing/2014/main" id="{456F0B6F-D008-4287-B0EB-3B8E49FFAA90}"/>
                    </a:ext>
                  </a:extLst>
                </p:cNvPr>
                <p:cNvSpPr/>
                <p:nvPr/>
              </p:nvSpPr>
              <p:spPr>
                <a:xfrm>
                  <a:off x="3699550" y="1207828"/>
                  <a:ext cx="868221" cy="868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</p:grpSp>
          <p:sp>
            <p:nvSpPr>
              <p:cNvPr id="51" name="Freeform 52">
                <a:extLst>
                  <a:ext uri="{FF2B5EF4-FFF2-40B4-BE49-F238E27FC236}">
                    <a16:creationId xmlns:a16="http://schemas.microsoft.com/office/drawing/2014/main" id="{4E1660B8-4E3D-4788-870E-0FB6CEAC1E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904" y="5163703"/>
                <a:ext cx="583741" cy="613740"/>
              </a:xfrm>
              <a:custGeom>
                <a:avLst/>
                <a:gdLst/>
                <a:ahLst/>
                <a:cxnLst>
                  <a:cxn ang="0">
                    <a:pos x="224" y="12"/>
                  </a:cxn>
                  <a:cxn ang="0">
                    <a:pos x="188" y="0"/>
                  </a:cxn>
                  <a:cxn ang="0">
                    <a:pos x="168" y="4"/>
                  </a:cxn>
                  <a:cxn ang="0">
                    <a:pos x="112" y="54"/>
                  </a:cxn>
                  <a:cxn ang="0">
                    <a:pos x="110" y="54"/>
                  </a:cxn>
                  <a:cxn ang="0">
                    <a:pos x="28" y="138"/>
                  </a:cxn>
                  <a:cxn ang="0">
                    <a:pos x="20" y="152"/>
                  </a:cxn>
                  <a:cxn ang="0">
                    <a:pos x="0" y="228"/>
                  </a:cxn>
                  <a:cxn ang="0">
                    <a:pos x="8" y="248"/>
                  </a:cxn>
                  <a:cxn ang="0">
                    <a:pos x="28" y="256"/>
                  </a:cxn>
                  <a:cxn ang="0">
                    <a:pos x="106" y="236"/>
                  </a:cxn>
                  <a:cxn ang="0">
                    <a:pos x="240" y="106"/>
                  </a:cxn>
                  <a:cxn ang="0">
                    <a:pos x="252" y="86"/>
                  </a:cxn>
                  <a:cxn ang="0">
                    <a:pos x="254" y="52"/>
                  </a:cxn>
                  <a:cxn ang="0">
                    <a:pos x="236" y="20"/>
                  </a:cxn>
                  <a:cxn ang="0">
                    <a:pos x="126" y="180"/>
                  </a:cxn>
                  <a:cxn ang="0">
                    <a:pos x="198" y="94"/>
                  </a:cxn>
                  <a:cxn ang="0">
                    <a:pos x="196" y="126"/>
                  </a:cxn>
                  <a:cxn ang="0">
                    <a:pos x="190" y="134"/>
                  </a:cxn>
                  <a:cxn ang="0">
                    <a:pos x="128" y="196"/>
                  </a:cxn>
                  <a:cxn ang="0">
                    <a:pos x="118" y="162"/>
                  </a:cxn>
                  <a:cxn ang="0">
                    <a:pos x="100" y="142"/>
                  </a:cxn>
                  <a:cxn ang="0">
                    <a:pos x="168" y="60"/>
                  </a:cxn>
                  <a:cxn ang="0">
                    <a:pos x="184" y="72"/>
                  </a:cxn>
                  <a:cxn ang="0">
                    <a:pos x="118" y="162"/>
                  </a:cxn>
                  <a:cxn ang="0">
                    <a:pos x="72" y="130"/>
                  </a:cxn>
                  <a:cxn ang="0">
                    <a:pos x="122" y="66"/>
                  </a:cxn>
                  <a:cxn ang="0">
                    <a:pos x="150" y="56"/>
                  </a:cxn>
                  <a:cxn ang="0">
                    <a:pos x="34" y="238"/>
                  </a:cxn>
                  <a:cxn ang="0">
                    <a:pos x="28" y="240"/>
                  </a:cxn>
                  <a:cxn ang="0">
                    <a:pos x="16" y="232"/>
                  </a:cxn>
                  <a:cxn ang="0">
                    <a:pos x="16" y="224"/>
                  </a:cxn>
                  <a:cxn ang="0">
                    <a:pos x="32" y="194"/>
                  </a:cxn>
                  <a:cxn ang="0">
                    <a:pos x="52" y="204"/>
                  </a:cxn>
                  <a:cxn ang="0">
                    <a:pos x="60" y="218"/>
                  </a:cxn>
                  <a:cxn ang="0">
                    <a:pos x="34" y="238"/>
                  </a:cxn>
                  <a:cxn ang="0">
                    <a:pos x="70" y="222"/>
                  </a:cxn>
                  <a:cxn ang="0">
                    <a:pos x="58" y="198"/>
                  </a:cxn>
                  <a:cxn ang="0">
                    <a:pos x="44" y="188"/>
                  </a:cxn>
                  <a:cxn ang="0">
                    <a:pos x="36" y="156"/>
                  </a:cxn>
                  <a:cxn ang="0">
                    <a:pos x="38" y="150"/>
                  </a:cxn>
                  <a:cxn ang="0">
                    <a:pos x="60" y="144"/>
                  </a:cxn>
                  <a:cxn ang="0">
                    <a:pos x="82" y="150"/>
                  </a:cxn>
                  <a:cxn ang="0">
                    <a:pos x="96" y="160"/>
                  </a:cxn>
                  <a:cxn ang="0">
                    <a:pos x="110" y="182"/>
                  </a:cxn>
                  <a:cxn ang="0">
                    <a:pos x="110" y="206"/>
                  </a:cxn>
                  <a:cxn ang="0">
                    <a:pos x="104" y="220"/>
                  </a:cxn>
                  <a:cxn ang="0">
                    <a:pos x="230" y="94"/>
                  </a:cxn>
                  <a:cxn ang="0">
                    <a:pos x="216" y="102"/>
                  </a:cxn>
                  <a:cxn ang="0">
                    <a:pos x="210" y="80"/>
                  </a:cxn>
                  <a:cxn ang="0">
                    <a:pos x="196" y="60"/>
                  </a:cxn>
                  <a:cxn ang="0">
                    <a:pos x="162" y="42"/>
                  </a:cxn>
                  <a:cxn ang="0">
                    <a:pos x="162" y="26"/>
                  </a:cxn>
                  <a:cxn ang="0">
                    <a:pos x="180" y="16"/>
                  </a:cxn>
                  <a:cxn ang="0">
                    <a:pos x="198" y="18"/>
                  </a:cxn>
                  <a:cxn ang="0">
                    <a:pos x="224" y="32"/>
                  </a:cxn>
                  <a:cxn ang="0">
                    <a:pos x="236" y="48"/>
                  </a:cxn>
                  <a:cxn ang="0">
                    <a:pos x="240" y="66"/>
                  </a:cxn>
                  <a:cxn ang="0">
                    <a:pos x="234" y="88"/>
                  </a:cxn>
                </a:cxnLst>
                <a:rect l="0" t="0" r="r" b="b"/>
                <a:pathLst>
                  <a:path w="256" h="256">
                    <a:moveTo>
                      <a:pt x="236" y="20"/>
                    </a:moveTo>
                    <a:lnTo>
                      <a:pt x="236" y="20"/>
                    </a:lnTo>
                    <a:lnTo>
                      <a:pt x="224" y="12"/>
                    </a:lnTo>
                    <a:lnTo>
                      <a:pt x="212" y="6"/>
                    </a:lnTo>
                    <a:lnTo>
                      <a:pt x="200" y="2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8" y="0"/>
                    </a:lnTo>
                    <a:lnTo>
                      <a:pt x="168" y="4"/>
                    </a:lnTo>
                    <a:lnTo>
                      <a:pt x="158" y="8"/>
                    </a:lnTo>
                    <a:lnTo>
                      <a:pt x="150" y="16"/>
                    </a:lnTo>
                    <a:lnTo>
                      <a:pt x="112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110" y="54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24" y="144"/>
                    </a:lnTo>
                    <a:lnTo>
                      <a:pt x="20" y="15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8" y="254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12" y="234"/>
                    </a:lnTo>
                    <a:lnTo>
                      <a:pt x="118" y="228"/>
                    </a:lnTo>
                    <a:lnTo>
                      <a:pt x="240" y="106"/>
                    </a:lnTo>
                    <a:lnTo>
                      <a:pt x="240" y="106"/>
                    </a:lnTo>
                    <a:lnTo>
                      <a:pt x="248" y="96"/>
                    </a:lnTo>
                    <a:lnTo>
                      <a:pt x="252" y="86"/>
                    </a:lnTo>
                    <a:lnTo>
                      <a:pt x="256" y="76"/>
                    </a:lnTo>
                    <a:lnTo>
                      <a:pt x="256" y="64"/>
                    </a:lnTo>
                    <a:lnTo>
                      <a:pt x="254" y="52"/>
                    </a:lnTo>
                    <a:lnTo>
                      <a:pt x="250" y="42"/>
                    </a:lnTo>
                    <a:lnTo>
                      <a:pt x="244" y="30"/>
                    </a:lnTo>
                    <a:lnTo>
                      <a:pt x="236" y="20"/>
                    </a:lnTo>
                    <a:close/>
                    <a:moveTo>
                      <a:pt x="128" y="190"/>
                    </a:moveTo>
                    <a:lnTo>
                      <a:pt x="128" y="190"/>
                    </a:lnTo>
                    <a:lnTo>
                      <a:pt x="126" y="180"/>
                    </a:lnTo>
                    <a:lnTo>
                      <a:pt x="122" y="170"/>
                    </a:lnTo>
                    <a:lnTo>
                      <a:pt x="198" y="94"/>
                    </a:lnTo>
                    <a:lnTo>
                      <a:pt x="198" y="94"/>
                    </a:lnTo>
                    <a:lnTo>
                      <a:pt x="200" y="104"/>
                    </a:lnTo>
                    <a:lnTo>
                      <a:pt x="200" y="116"/>
                    </a:lnTo>
                    <a:lnTo>
                      <a:pt x="196" y="126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90" y="134"/>
                    </a:lnTo>
                    <a:lnTo>
                      <a:pt x="128" y="196"/>
                    </a:lnTo>
                    <a:lnTo>
                      <a:pt x="128" y="196"/>
                    </a:lnTo>
                    <a:lnTo>
                      <a:pt x="128" y="190"/>
                    </a:lnTo>
                    <a:close/>
                    <a:moveTo>
                      <a:pt x="118" y="162"/>
                    </a:moveTo>
                    <a:lnTo>
                      <a:pt x="118" y="162"/>
                    </a:lnTo>
                    <a:lnTo>
                      <a:pt x="108" y="148"/>
                    </a:lnTo>
                    <a:lnTo>
                      <a:pt x="108" y="148"/>
                    </a:lnTo>
                    <a:lnTo>
                      <a:pt x="100" y="142"/>
                    </a:lnTo>
                    <a:lnTo>
                      <a:pt x="92" y="136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6" y="64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90" y="78"/>
                    </a:lnTo>
                    <a:lnTo>
                      <a:pt x="194" y="86"/>
                    </a:lnTo>
                    <a:lnTo>
                      <a:pt x="118" y="162"/>
                    </a:lnTo>
                    <a:close/>
                    <a:moveTo>
                      <a:pt x="84" y="132"/>
                    </a:moveTo>
                    <a:lnTo>
                      <a:pt x="84" y="132"/>
                    </a:lnTo>
                    <a:lnTo>
                      <a:pt x="72" y="130"/>
                    </a:lnTo>
                    <a:lnTo>
                      <a:pt x="60" y="128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30" y="60"/>
                    </a:lnTo>
                    <a:lnTo>
                      <a:pt x="140" y="56"/>
                    </a:lnTo>
                    <a:lnTo>
                      <a:pt x="150" y="56"/>
                    </a:lnTo>
                    <a:lnTo>
                      <a:pt x="160" y="58"/>
                    </a:lnTo>
                    <a:lnTo>
                      <a:pt x="84" y="132"/>
                    </a:lnTo>
                    <a:close/>
                    <a:moveTo>
                      <a:pt x="34" y="238"/>
                    </a:moveTo>
                    <a:lnTo>
                      <a:pt x="34" y="238"/>
                    </a:lnTo>
                    <a:lnTo>
                      <a:pt x="28" y="240"/>
                    </a:lnTo>
                    <a:lnTo>
                      <a:pt x="28" y="240"/>
                    </a:lnTo>
                    <a:lnTo>
                      <a:pt x="24" y="240"/>
                    </a:lnTo>
                    <a:lnTo>
                      <a:pt x="20" y="236"/>
                    </a:lnTo>
                    <a:lnTo>
                      <a:pt x="16" y="232"/>
                    </a:lnTo>
                    <a:lnTo>
                      <a:pt x="16" y="228"/>
                    </a:lnTo>
                    <a:lnTo>
                      <a:pt x="16" y="228"/>
                    </a:lnTo>
                    <a:lnTo>
                      <a:pt x="16" y="224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32" y="194"/>
                    </a:lnTo>
                    <a:lnTo>
                      <a:pt x="40" y="196"/>
                    </a:lnTo>
                    <a:lnTo>
                      <a:pt x="46" y="200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8" y="210"/>
                    </a:lnTo>
                    <a:lnTo>
                      <a:pt x="60" y="218"/>
                    </a:lnTo>
                    <a:lnTo>
                      <a:pt x="62" y="224"/>
                    </a:lnTo>
                    <a:lnTo>
                      <a:pt x="64" y="232"/>
                    </a:lnTo>
                    <a:lnTo>
                      <a:pt x="34" y="238"/>
                    </a:lnTo>
                    <a:close/>
                    <a:moveTo>
                      <a:pt x="70" y="230"/>
                    </a:moveTo>
                    <a:lnTo>
                      <a:pt x="70" y="230"/>
                    </a:lnTo>
                    <a:lnTo>
                      <a:pt x="70" y="222"/>
                    </a:lnTo>
                    <a:lnTo>
                      <a:pt x="68" y="214"/>
                    </a:lnTo>
                    <a:lnTo>
                      <a:pt x="64" y="206"/>
                    </a:lnTo>
                    <a:lnTo>
                      <a:pt x="58" y="198"/>
                    </a:lnTo>
                    <a:lnTo>
                      <a:pt x="58" y="198"/>
                    </a:lnTo>
                    <a:lnTo>
                      <a:pt x="50" y="192"/>
                    </a:lnTo>
                    <a:lnTo>
                      <a:pt x="44" y="188"/>
                    </a:lnTo>
                    <a:lnTo>
                      <a:pt x="36" y="186"/>
                    </a:lnTo>
                    <a:lnTo>
                      <a:pt x="28" y="18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8" y="150"/>
                    </a:lnTo>
                    <a:lnTo>
                      <a:pt x="38" y="150"/>
                    </a:lnTo>
                    <a:lnTo>
                      <a:pt x="44" y="146"/>
                    </a:lnTo>
                    <a:lnTo>
                      <a:pt x="52" y="144"/>
                    </a:lnTo>
                    <a:lnTo>
                      <a:pt x="60" y="144"/>
                    </a:lnTo>
                    <a:lnTo>
                      <a:pt x="68" y="144"/>
                    </a:lnTo>
                    <a:lnTo>
                      <a:pt x="74" y="146"/>
                    </a:lnTo>
                    <a:lnTo>
                      <a:pt x="82" y="150"/>
                    </a:lnTo>
                    <a:lnTo>
                      <a:pt x="90" y="154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2" y="166"/>
                    </a:lnTo>
                    <a:lnTo>
                      <a:pt x="108" y="174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2" y="198"/>
                    </a:lnTo>
                    <a:lnTo>
                      <a:pt x="110" y="206"/>
                    </a:lnTo>
                    <a:lnTo>
                      <a:pt x="108" y="214"/>
                    </a:lnTo>
                    <a:lnTo>
                      <a:pt x="104" y="220"/>
                    </a:lnTo>
                    <a:lnTo>
                      <a:pt x="104" y="220"/>
                    </a:lnTo>
                    <a:lnTo>
                      <a:pt x="100" y="222"/>
                    </a:lnTo>
                    <a:lnTo>
                      <a:pt x="70" y="230"/>
                    </a:lnTo>
                    <a:close/>
                    <a:moveTo>
                      <a:pt x="230" y="94"/>
                    </a:moveTo>
                    <a:lnTo>
                      <a:pt x="216" y="108"/>
                    </a:lnTo>
                    <a:lnTo>
                      <a:pt x="216" y="108"/>
                    </a:lnTo>
                    <a:lnTo>
                      <a:pt x="216" y="102"/>
                    </a:lnTo>
                    <a:lnTo>
                      <a:pt x="216" y="102"/>
                    </a:lnTo>
                    <a:lnTo>
                      <a:pt x="214" y="90"/>
                    </a:lnTo>
                    <a:lnTo>
                      <a:pt x="210" y="80"/>
                    </a:lnTo>
                    <a:lnTo>
                      <a:pt x="204" y="70"/>
                    </a:lnTo>
                    <a:lnTo>
                      <a:pt x="196" y="60"/>
                    </a:lnTo>
                    <a:lnTo>
                      <a:pt x="196" y="60"/>
                    </a:lnTo>
                    <a:lnTo>
                      <a:pt x="186" y="52"/>
                    </a:lnTo>
                    <a:lnTo>
                      <a:pt x="174" y="46"/>
                    </a:lnTo>
                    <a:lnTo>
                      <a:pt x="162" y="42"/>
                    </a:lnTo>
                    <a:lnTo>
                      <a:pt x="148" y="40"/>
                    </a:lnTo>
                    <a:lnTo>
                      <a:pt x="162" y="26"/>
                    </a:lnTo>
                    <a:lnTo>
                      <a:pt x="162" y="26"/>
                    </a:lnTo>
                    <a:lnTo>
                      <a:pt x="168" y="22"/>
                    </a:lnTo>
                    <a:lnTo>
                      <a:pt x="174" y="18"/>
                    </a:lnTo>
                    <a:lnTo>
                      <a:pt x="180" y="16"/>
                    </a:lnTo>
                    <a:lnTo>
                      <a:pt x="188" y="16"/>
                    </a:lnTo>
                    <a:lnTo>
                      <a:pt x="188" y="16"/>
                    </a:lnTo>
                    <a:lnTo>
                      <a:pt x="198" y="18"/>
                    </a:lnTo>
                    <a:lnTo>
                      <a:pt x="206" y="20"/>
                    </a:lnTo>
                    <a:lnTo>
                      <a:pt x="216" y="26"/>
                    </a:lnTo>
                    <a:lnTo>
                      <a:pt x="224" y="32"/>
                    </a:lnTo>
                    <a:lnTo>
                      <a:pt x="224" y="32"/>
                    </a:lnTo>
                    <a:lnTo>
                      <a:pt x="230" y="40"/>
                    </a:lnTo>
                    <a:lnTo>
                      <a:pt x="236" y="48"/>
                    </a:lnTo>
                    <a:lnTo>
                      <a:pt x="238" y="56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40" y="74"/>
                    </a:lnTo>
                    <a:lnTo>
                      <a:pt x="238" y="82"/>
                    </a:lnTo>
                    <a:lnTo>
                      <a:pt x="234" y="88"/>
                    </a:lnTo>
                    <a:lnTo>
                      <a:pt x="230" y="94"/>
                    </a:lnTo>
                    <a:close/>
                  </a:path>
                </a:pathLst>
              </a:custGeom>
              <a:solidFill>
                <a:srgbClr val="31859C"/>
              </a:solidFill>
              <a:ln w="12700">
                <a:miter lim="400000"/>
              </a:ln>
            </p:spPr>
            <p:txBody>
              <a:bodyPr lIns="38103" tIns="38103" rIns="38103" bIns="38103" anchor="ctr"/>
              <a:lstStyle/>
              <a:p>
                <a:pPr defTabSz="457239">
                  <a:defRPr/>
                </a:pPr>
                <a:endParaRPr lang="ar-SA" sz="12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1262277" y="1699613"/>
              <a:ext cx="1273201" cy="1222836"/>
              <a:chOff x="1272172" y="1699921"/>
              <a:chExt cx="1273099" cy="1222739"/>
            </a:xfrm>
          </p:grpSpPr>
          <p:grpSp>
            <p:nvGrpSpPr>
              <p:cNvPr id="55" name="Group 24">
                <a:extLst>
                  <a:ext uri="{FF2B5EF4-FFF2-40B4-BE49-F238E27FC236}">
                    <a16:creationId xmlns:a16="http://schemas.microsoft.com/office/drawing/2014/main" id="{2728C672-346F-4B62-81EB-EF76EF776D68}"/>
                  </a:ext>
                </a:extLst>
              </p:cNvPr>
              <p:cNvGrpSpPr/>
              <p:nvPr/>
            </p:nvGrpSpPr>
            <p:grpSpPr>
              <a:xfrm rot="18742304">
                <a:off x="1297352" y="1674741"/>
                <a:ext cx="1222739" cy="1273099"/>
                <a:chOff x="3623312" y="1131590"/>
                <a:chExt cx="1020696" cy="102069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57" name="Teardrop 25">
                  <a:extLst>
                    <a:ext uri="{FF2B5EF4-FFF2-40B4-BE49-F238E27FC236}">
                      <a16:creationId xmlns:a16="http://schemas.microsoft.com/office/drawing/2014/main" id="{E32BE0AA-6DC3-4842-A7DB-BC94058F2B9D}"/>
                    </a:ext>
                  </a:extLst>
                </p:cNvPr>
                <p:cNvSpPr/>
                <p:nvPr/>
              </p:nvSpPr>
              <p:spPr>
                <a:xfrm rot="5400000">
                  <a:off x="3623312" y="1131590"/>
                  <a:ext cx="1020696" cy="1020696"/>
                </a:xfrm>
                <a:prstGeom prst="teardrop">
                  <a:avLst/>
                </a:prstGeom>
                <a:solidFill>
                  <a:srgbClr val="318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 dirty="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58" name="Oval 27">
                  <a:extLst>
                    <a:ext uri="{FF2B5EF4-FFF2-40B4-BE49-F238E27FC236}">
                      <a16:creationId xmlns:a16="http://schemas.microsoft.com/office/drawing/2014/main" id="{230E73FC-70DA-4B90-8251-D93A495C1DDA}"/>
                    </a:ext>
                  </a:extLst>
                </p:cNvPr>
                <p:cNvSpPr/>
                <p:nvPr/>
              </p:nvSpPr>
              <p:spPr>
                <a:xfrm>
                  <a:off x="3699550" y="1207828"/>
                  <a:ext cx="868221" cy="868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</p:grpSp>
          <p:sp>
            <p:nvSpPr>
              <p:cNvPr id="56" name="Shape 1236">
                <a:extLst>
                  <a:ext uri="{FF2B5EF4-FFF2-40B4-BE49-F238E27FC236}">
                    <a16:creationId xmlns:a16="http://schemas.microsoft.com/office/drawing/2014/main" id="{8092753E-3C84-4069-8E0B-F14516DE80BB}"/>
                  </a:ext>
                </a:extLst>
              </p:cNvPr>
              <p:cNvSpPr/>
              <p:nvPr/>
            </p:nvSpPr>
            <p:spPr>
              <a:xfrm>
                <a:off x="1616850" y="1955236"/>
                <a:ext cx="583741" cy="677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2" h="20934" extrusionOk="0">
                    <a:moveTo>
                      <a:pt x="18452" y="13964"/>
                    </a:moveTo>
                    <a:cubicBezTo>
                      <a:pt x="18105" y="14098"/>
                      <a:pt x="15778" y="12334"/>
                      <a:pt x="14292" y="9001"/>
                    </a:cubicBezTo>
                    <a:cubicBezTo>
                      <a:pt x="12805" y="5671"/>
                      <a:pt x="12992" y="2627"/>
                      <a:pt x="13337" y="2491"/>
                    </a:cubicBezTo>
                    <a:cubicBezTo>
                      <a:pt x="13683" y="2358"/>
                      <a:pt x="15953" y="4488"/>
                      <a:pt x="17439" y="7818"/>
                    </a:cubicBezTo>
                    <a:cubicBezTo>
                      <a:pt x="18927" y="11148"/>
                      <a:pt x="18798" y="13828"/>
                      <a:pt x="18452" y="13964"/>
                    </a:cubicBezTo>
                    <a:close/>
                    <a:moveTo>
                      <a:pt x="19118" y="7014"/>
                    </a:moveTo>
                    <a:cubicBezTo>
                      <a:pt x="17204" y="2726"/>
                      <a:pt x="14125" y="-535"/>
                      <a:pt x="12568" y="73"/>
                    </a:cubicBezTo>
                    <a:cubicBezTo>
                      <a:pt x="9923" y="1110"/>
                      <a:pt x="14143" y="6080"/>
                      <a:pt x="1153" y="11161"/>
                    </a:cubicBezTo>
                    <a:cubicBezTo>
                      <a:pt x="31" y="11602"/>
                      <a:pt x="-253" y="13357"/>
                      <a:pt x="217" y="14409"/>
                    </a:cubicBezTo>
                    <a:cubicBezTo>
                      <a:pt x="686" y="15458"/>
                      <a:pt x="2220" y="16503"/>
                      <a:pt x="3343" y="16065"/>
                    </a:cubicBezTo>
                    <a:cubicBezTo>
                      <a:pt x="3537" y="15988"/>
                      <a:pt x="4250" y="15767"/>
                      <a:pt x="4250" y="15767"/>
                    </a:cubicBezTo>
                    <a:cubicBezTo>
                      <a:pt x="5051" y="16803"/>
                      <a:pt x="5890" y="16189"/>
                      <a:pt x="6188" y="16846"/>
                    </a:cubicBezTo>
                    <a:cubicBezTo>
                      <a:pt x="6546" y="17637"/>
                      <a:pt x="7323" y="19356"/>
                      <a:pt x="7587" y="19940"/>
                    </a:cubicBezTo>
                    <a:cubicBezTo>
                      <a:pt x="7852" y="20524"/>
                      <a:pt x="8451" y="21065"/>
                      <a:pt x="8886" y="20906"/>
                    </a:cubicBezTo>
                    <a:cubicBezTo>
                      <a:pt x="9320" y="20746"/>
                      <a:pt x="10798" y="20205"/>
                      <a:pt x="11363" y="20000"/>
                    </a:cubicBezTo>
                    <a:cubicBezTo>
                      <a:pt x="11929" y="19793"/>
                      <a:pt x="12063" y="19306"/>
                      <a:pt x="11890" y="18925"/>
                    </a:cubicBezTo>
                    <a:cubicBezTo>
                      <a:pt x="11704" y="18512"/>
                      <a:pt x="10940" y="18391"/>
                      <a:pt x="10722" y="17910"/>
                    </a:cubicBezTo>
                    <a:cubicBezTo>
                      <a:pt x="10504" y="17430"/>
                      <a:pt x="9792" y="15888"/>
                      <a:pt x="9588" y="15402"/>
                    </a:cubicBezTo>
                    <a:cubicBezTo>
                      <a:pt x="9310" y="14741"/>
                      <a:pt x="9901" y="14203"/>
                      <a:pt x="10760" y="14118"/>
                    </a:cubicBezTo>
                    <a:cubicBezTo>
                      <a:pt x="16673" y="13522"/>
                      <a:pt x="17779" y="17039"/>
                      <a:pt x="19792" y="16251"/>
                    </a:cubicBezTo>
                    <a:cubicBezTo>
                      <a:pt x="21347" y="15640"/>
                      <a:pt x="21030" y="11297"/>
                      <a:pt x="19118" y="7014"/>
                    </a:cubicBezTo>
                    <a:close/>
                  </a:path>
                </a:pathLst>
              </a:custGeom>
              <a:solidFill>
                <a:srgbClr val="31859C"/>
              </a:solidFill>
              <a:ln w="12700">
                <a:miter lim="400000"/>
              </a:ln>
            </p:spPr>
            <p:txBody>
              <a:bodyPr lIns="38103" tIns="38103" rIns="38103" bIns="38103" anchor="ctr"/>
              <a:lstStyle/>
              <a:p>
                <a:pPr defTabSz="457239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200" dirty="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70AA62-5760-4004-973B-ACD269F26D2A}"/>
                </a:ext>
              </a:extLst>
            </p:cNvPr>
            <p:cNvSpPr txBox="1"/>
            <p:nvPr/>
          </p:nvSpPr>
          <p:spPr>
            <a:xfrm>
              <a:off x="3162162" y="3572930"/>
              <a:ext cx="14098112" cy="103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76">
                <a:buClr>
                  <a:srgbClr val="019AA8"/>
                </a:buClr>
                <a:defRPr/>
              </a:pPr>
              <a:r>
                <a:rPr lang="ru-RU" sz="1200" dirty="0"/>
                <a:t>Общайтесь со мной голосом и в чате. Буду благодарен за ваши ответы, мысли и предложения. А также сообщайте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мне о качестве звука, картинки, видео.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2A1B51-FF8B-4B0C-8B19-C8E629568367}"/>
                </a:ext>
              </a:extLst>
            </p:cNvPr>
            <p:cNvSpPr txBox="1"/>
            <p:nvPr/>
          </p:nvSpPr>
          <p:spPr>
            <a:xfrm>
              <a:off x="3162162" y="5301510"/>
              <a:ext cx="13336053" cy="103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76">
                <a:buClr>
                  <a:srgbClr val="019AA8"/>
                </a:buClr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Подготовьте листы для записи и ручку.</a:t>
              </a:r>
            </a:p>
            <a:p>
              <a:pPr defTabSz="914476">
                <a:buClr>
                  <a:srgbClr val="019AA8"/>
                </a:buClr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Записывайте все самое важное – ответы на вопросы, ситуации и примеры.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63D3504-9903-4E4A-BB28-359C3DD9F97C}"/>
                </a:ext>
              </a:extLst>
            </p:cNvPr>
            <p:cNvSpPr txBox="1"/>
            <p:nvPr/>
          </p:nvSpPr>
          <p:spPr>
            <a:xfrm>
              <a:off x="3162162" y="1816827"/>
              <a:ext cx="14860172" cy="1036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76">
                <a:buClr>
                  <a:srgbClr val="019AA8"/>
                </a:buClr>
                <a:defRPr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Чем активнее вы работаете на встрече, тем полезнее будет проведенное здесь время. Вовлекайтесь, задавайте вопросы, выполняйте упражнения. </a:t>
              </a: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262277" y="6906233"/>
              <a:ext cx="1273201" cy="1222836"/>
              <a:chOff x="1232182" y="6920540"/>
              <a:chExt cx="1273099" cy="1222739"/>
            </a:xfrm>
          </p:grpSpPr>
          <p:grpSp>
            <p:nvGrpSpPr>
              <p:cNvPr id="63" name="Group 31">
                <a:extLst>
                  <a:ext uri="{FF2B5EF4-FFF2-40B4-BE49-F238E27FC236}">
                    <a16:creationId xmlns:a16="http://schemas.microsoft.com/office/drawing/2014/main" id="{B1E15DAB-F449-4784-9C71-4A785D73906E}"/>
                  </a:ext>
                </a:extLst>
              </p:cNvPr>
              <p:cNvGrpSpPr/>
              <p:nvPr/>
            </p:nvGrpSpPr>
            <p:grpSpPr>
              <a:xfrm rot="18742304">
                <a:off x="1257362" y="6895360"/>
                <a:ext cx="1222739" cy="1273099"/>
                <a:chOff x="3623312" y="1131590"/>
                <a:chExt cx="1020696" cy="1020696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65" name="Teardrop 32">
                  <a:extLst>
                    <a:ext uri="{FF2B5EF4-FFF2-40B4-BE49-F238E27FC236}">
                      <a16:creationId xmlns:a16="http://schemas.microsoft.com/office/drawing/2014/main" id="{D3FE4172-A150-412E-8F36-25454BF5F59A}"/>
                    </a:ext>
                  </a:extLst>
                </p:cNvPr>
                <p:cNvSpPr/>
                <p:nvPr/>
              </p:nvSpPr>
              <p:spPr>
                <a:xfrm rot="5400000">
                  <a:off x="3623312" y="1131590"/>
                  <a:ext cx="1020696" cy="1020696"/>
                </a:xfrm>
                <a:prstGeom prst="teardrop">
                  <a:avLst/>
                </a:prstGeom>
                <a:solidFill>
                  <a:srgbClr val="318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 dirty="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  <p:sp>
              <p:nvSpPr>
                <p:cNvPr id="66" name="Oval 33">
                  <a:extLst>
                    <a:ext uri="{FF2B5EF4-FFF2-40B4-BE49-F238E27FC236}">
                      <a16:creationId xmlns:a16="http://schemas.microsoft.com/office/drawing/2014/main" id="{456F0B6F-D008-4287-B0EB-3B8E49FFAA90}"/>
                    </a:ext>
                  </a:extLst>
                </p:cNvPr>
                <p:cNvSpPr/>
                <p:nvPr/>
              </p:nvSpPr>
              <p:spPr>
                <a:xfrm>
                  <a:off x="3699550" y="1207828"/>
                  <a:ext cx="868221" cy="868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76">
                    <a:defRPr/>
                  </a:pPr>
                  <a:endParaRPr lang="ko-KR" altLang="en-US" sz="1200">
                    <a:solidFill>
                      <a:schemeClr val="tx1"/>
                    </a:solidFill>
                    <a:latin typeface="Calibri"/>
                    <a:ea typeface="맑은 고딕" panose="020B0503020000020004" pitchFamily="34" charset="-127"/>
                  </a:endParaRPr>
                </a:p>
              </p:txBody>
            </p:sp>
          </p:grpSp>
          <p:pic>
            <p:nvPicPr>
              <p:cNvPr id="64" name="Picture 3" descr="C:\Users\lavrishenkovaEO\Documents\Вебинар\иконки\png\002-laptop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rgbClr val="008C9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9115" y="7090733"/>
                <a:ext cx="753812" cy="75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418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153625" y="2544891"/>
            <a:ext cx="698502" cy="741392"/>
            <a:chOff x="2817813" y="1558926"/>
            <a:chExt cx="542926" cy="576263"/>
          </a:xfrm>
        </p:grpSpPr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2990851" y="1855789"/>
              <a:ext cx="369888" cy="217488"/>
            </a:xfrm>
            <a:custGeom>
              <a:avLst/>
              <a:gdLst>
                <a:gd name="T0" fmla="*/ 0 w 130"/>
                <a:gd name="T1" fmla="*/ 76 h 76"/>
                <a:gd name="T2" fmla="*/ 9 w 130"/>
                <a:gd name="T3" fmla="*/ 72 h 76"/>
                <a:gd name="T4" fmla="*/ 73 w 130"/>
                <a:gd name="T5" fmla="*/ 72 h 76"/>
                <a:gd name="T6" fmla="*/ 108 w 130"/>
                <a:gd name="T7" fmla="*/ 41 h 76"/>
                <a:gd name="T8" fmla="*/ 130 w 130"/>
                <a:gd name="T9" fmla="*/ 6 h 76"/>
                <a:gd name="T10" fmla="*/ 113 w 130"/>
                <a:gd name="T11" fmla="*/ 2 h 76"/>
                <a:gd name="T12" fmla="*/ 95 w 130"/>
                <a:gd name="T13" fmla="*/ 19 h 76"/>
                <a:gd name="T14" fmla="*/ 75 w 130"/>
                <a:gd name="T15" fmla="*/ 3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76">
                  <a:moveTo>
                    <a:pt x="0" y="76"/>
                  </a:moveTo>
                  <a:cubicBezTo>
                    <a:pt x="2" y="74"/>
                    <a:pt x="3" y="72"/>
                    <a:pt x="9" y="72"/>
                  </a:cubicBezTo>
                  <a:cubicBezTo>
                    <a:pt x="14" y="72"/>
                    <a:pt x="68" y="72"/>
                    <a:pt x="73" y="72"/>
                  </a:cubicBezTo>
                  <a:cubicBezTo>
                    <a:pt x="78" y="72"/>
                    <a:pt x="105" y="45"/>
                    <a:pt x="108" y="41"/>
                  </a:cubicBezTo>
                  <a:cubicBezTo>
                    <a:pt x="112" y="37"/>
                    <a:pt x="126" y="15"/>
                    <a:pt x="130" y="6"/>
                  </a:cubicBezTo>
                  <a:cubicBezTo>
                    <a:pt x="128" y="2"/>
                    <a:pt x="121" y="0"/>
                    <a:pt x="113" y="2"/>
                  </a:cubicBezTo>
                  <a:cubicBezTo>
                    <a:pt x="105" y="3"/>
                    <a:pt x="100" y="9"/>
                    <a:pt x="95" y="19"/>
                  </a:cubicBezTo>
                  <a:cubicBezTo>
                    <a:pt x="75" y="30"/>
                    <a:pt x="75" y="30"/>
                    <a:pt x="75" y="30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2889251" y="1898651"/>
              <a:ext cx="334963" cy="85725"/>
            </a:xfrm>
            <a:custGeom>
              <a:avLst/>
              <a:gdLst>
                <a:gd name="T0" fmla="*/ 61 w 118"/>
                <a:gd name="T1" fmla="*/ 30 h 30"/>
                <a:gd name="T2" fmla="*/ 100 w 118"/>
                <a:gd name="T3" fmla="*/ 30 h 30"/>
                <a:gd name="T4" fmla="*/ 100 w 118"/>
                <a:gd name="T5" fmla="*/ 8 h 30"/>
                <a:gd name="T6" fmla="*/ 74 w 118"/>
                <a:gd name="T7" fmla="*/ 8 h 30"/>
                <a:gd name="T8" fmla="*/ 58 w 118"/>
                <a:gd name="T9" fmla="*/ 0 h 30"/>
                <a:gd name="T10" fmla="*/ 36 w 118"/>
                <a:gd name="T11" fmla="*/ 0 h 30"/>
                <a:gd name="T12" fmla="*/ 18 w 118"/>
                <a:gd name="T13" fmla="*/ 8 h 30"/>
                <a:gd name="T14" fmla="*/ 0 w 118"/>
                <a:gd name="T15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30">
                  <a:moveTo>
                    <a:pt x="61" y="30"/>
                  </a:moveTo>
                  <a:cubicBezTo>
                    <a:pt x="61" y="30"/>
                    <a:pt x="96" y="30"/>
                    <a:pt x="100" y="30"/>
                  </a:cubicBezTo>
                  <a:cubicBezTo>
                    <a:pt x="118" y="30"/>
                    <a:pt x="118" y="8"/>
                    <a:pt x="100" y="8"/>
                  </a:cubicBezTo>
                  <a:cubicBezTo>
                    <a:pt x="96" y="8"/>
                    <a:pt x="86" y="8"/>
                    <a:pt x="74" y="8"/>
                  </a:cubicBezTo>
                  <a:cubicBezTo>
                    <a:pt x="71" y="8"/>
                    <a:pt x="64" y="0"/>
                    <a:pt x="58" y="0"/>
                  </a:cubicBezTo>
                  <a:cubicBezTo>
                    <a:pt x="55" y="0"/>
                    <a:pt x="42" y="0"/>
                    <a:pt x="36" y="0"/>
                  </a:cubicBezTo>
                  <a:cubicBezTo>
                    <a:pt x="30" y="0"/>
                    <a:pt x="23" y="4"/>
                    <a:pt x="18" y="8"/>
                  </a:cubicBezTo>
                  <a:cubicBezTo>
                    <a:pt x="12" y="15"/>
                    <a:pt x="0" y="26"/>
                    <a:pt x="0" y="26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2817813" y="1947864"/>
              <a:ext cx="184150" cy="187325"/>
            </a:xfrm>
            <a:custGeom>
              <a:avLst/>
              <a:gdLst>
                <a:gd name="T0" fmla="*/ 86 w 116"/>
                <a:gd name="T1" fmla="*/ 118 h 118"/>
                <a:gd name="T2" fmla="*/ 116 w 116"/>
                <a:gd name="T3" fmla="*/ 86 h 118"/>
                <a:gd name="T4" fmla="*/ 30 w 116"/>
                <a:gd name="T5" fmla="*/ 0 h 118"/>
                <a:gd name="T6" fmla="*/ 0 w 116"/>
                <a:gd name="T7" fmla="*/ 32 h 118"/>
                <a:gd name="T8" fmla="*/ 86 w 11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86" y="118"/>
                  </a:moveTo>
                  <a:lnTo>
                    <a:pt x="116" y="86"/>
                  </a:lnTo>
                  <a:lnTo>
                    <a:pt x="30" y="0"/>
                  </a:lnTo>
                  <a:lnTo>
                    <a:pt x="0" y="32"/>
                  </a:lnTo>
                  <a:lnTo>
                    <a:pt x="86" y="118"/>
                  </a:lnTo>
                  <a:close/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162301" y="1558926"/>
              <a:ext cx="61913" cy="188913"/>
            </a:xfrm>
            <a:custGeom>
              <a:avLst/>
              <a:gdLst>
                <a:gd name="T0" fmla="*/ 0 w 22"/>
                <a:gd name="T1" fmla="*/ 0 h 66"/>
                <a:gd name="T2" fmla="*/ 0 w 22"/>
                <a:gd name="T3" fmla="*/ 27 h 66"/>
                <a:gd name="T4" fmla="*/ 9 w 22"/>
                <a:gd name="T5" fmla="*/ 22 h 66"/>
                <a:gd name="T6" fmla="*/ 22 w 22"/>
                <a:gd name="T7" fmla="*/ 35 h 66"/>
                <a:gd name="T8" fmla="*/ 9 w 22"/>
                <a:gd name="T9" fmla="*/ 49 h 66"/>
                <a:gd name="T10" fmla="*/ 0 w 22"/>
                <a:gd name="T11" fmla="*/ 44 h 66"/>
                <a:gd name="T12" fmla="*/ 0 w 2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6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" y="25"/>
                    <a:pt x="5" y="22"/>
                    <a:pt x="9" y="22"/>
                  </a:cubicBezTo>
                  <a:cubicBezTo>
                    <a:pt x="16" y="22"/>
                    <a:pt x="22" y="28"/>
                    <a:pt x="22" y="35"/>
                  </a:cubicBezTo>
                  <a:cubicBezTo>
                    <a:pt x="22" y="43"/>
                    <a:pt x="16" y="49"/>
                    <a:pt x="9" y="49"/>
                  </a:cubicBezTo>
                  <a:cubicBezTo>
                    <a:pt x="5" y="49"/>
                    <a:pt x="2" y="46"/>
                    <a:pt x="0" y="44"/>
                  </a:cubicBezTo>
                  <a:cubicBezTo>
                    <a:pt x="0" y="66"/>
                    <a:pt x="0" y="66"/>
                    <a:pt x="0" y="66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162301" y="1747839"/>
              <a:ext cx="187325" cy="61913"/>
            </a:xfrm>
            <a:custGeom>
              <a:avLst/>
              <a:gdLst>
                <a:gd name="T0" fmla="*/ 66 w 66"/>
                <a:gd name="T1" fmla="*/ 0 h 22"/>
                <a:gd name="T2" fmla="*/ 40 w 66"/>
                <a:gd name="T3" fmla="*/ 0 h 22"/>
                <a:gd name="T4" fmla="*/ 44 w 66"/>
                <a:gd name="T5" fmla="*/ 9 h 22"/>
                <a:gd name="T6" fmla="*/ 31 w 66"/>
                <a:gd name="T7" fmla="*/ 22 h 22"/>
                <a:gd name="T8" fmla="*/ 18 w 66"/>
                <a:gd name="T9" fmla="*/ 9 h 22"/>
                <a:gd name="T10" fmla="*/ 22 w 66"/>
                <a:gd name="T11" fmla="*/ 0 h 22"/>
                <a:gd name="T12" fmla="*/ 0 w 6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2">
                  <a:moveTo>
                    <a:pt x="6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2" y="2"/>
                    <a:pt x="44" y="5"/>
                    <a:pt x="44" y="9"/>
                  </a:cubicBezTo>
                  <a:cubicBezTo>
                    <a:pt x="44" y="16"/>
                    <a:pt x="38" y="22"/>
                    <a:pt x="31" y="22"/>
                  </a:cubicBezTo>
                  <a:cubicBezTo>
                    <a:pt x="24" y="22"/>
                    <a:pt x="18" y="16"/>
                    <a:pt x="18" y="9"/>
                  </a:cubicBezTo>
                  <a:cubicBezTo>
                    <a:pt x="18" y="5"/>
                    <a:pt x="20" y="2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098801" y="1747839"/>
              <a:ext cx="63500" cy="174625"/>
            </a:xfrm>
            <a:custGeom>
              <a:avLst/>
              <a:gdLst>
                <a:gd name="T0" fmla="*/ 22 w 22"/>
                <a:gd name="T1" fmla="*/ 0 h 61"/>
                <a:gd name="T2" fmla="*/ 22 w 22"/>
                <a:gd name="T3" fmla="*/ 22 h 61"/>
                <a:gd name="T4" fmla="*/ 13 w 22"/>
                <a:gd name="T5" fmla="*/ 18 h 61"/>
                <a:gd name="T6" fmla="*/ 0 w 22"/>
                <a:gd name="T7" fmla="*/ 31 h 61"/>
                <a:gd name="T8" fmla="*/ 13 w 22"/>
                <a:gd name="T9" fmla="*/ 44 h 61"/>
                <a:gd name="T10" fmla="*/ 22 w 22"/>
                <a:gd name="T11" fmla="*/ 40 h 61"/>
                <a:gd name="T12" fmla="*/ 22 w 2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1">
                  <a:moveTo>
                    <a:pt x="22" y="0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17" y="18"/>
                    <a:pt x="13" y="18"/>
                  </a:cubicBezTo>
                  <a:cubicBezTo>
                    <a:pt x="6" y="18"/>
                    <a:pt x="0" y="24"/>
                    <a:pt x="0" y="31"/>
                  </a:cubicBezTo>
                  <a:cubicBezTo>
                    <a:pt x="0" y="38"/>
                    <a:pt x="6" y="44"/>
                    <a:pt x="13" y="44"/>
                  </a:cubicBezTo>
                  <a:cubicBezTo>
                    <a:pt x="17" y="44"/>
                    <a:pt x="20" y="42"/>
                    <a:pt x="22" y="40"/>
                  </a:cubicBezTo>
                  <a:cubicBezTo>
                    <a:pt x="22" y="61"/>
                    <a:pt x="22" y="61"/>
                    <a:pt x="22" y="61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2973388" y="1684339"/>
              <a:ext cx="188913" cy="63500"/>
            </a:xfrm>
            <a:custGeom>
              <a:avLst/>
              <a:gdLst>
                <a:gd name="T0" fmla="*/ 0 w 66"/>
                <a:gd name="T1" fmla="*/ 22 h 22"/>
                <a:gd name="T2" fmla="*/ 27 w 66"/>
                <a:gd name="T3" fmla="*/ 22 h 22"/>
                <a:gd name="T4" fmla="*/ 22 w 66"/>
                <a:gd name="T5" fmla="*/ 13 h 22"/>
                <a:gd name="T6" fmla="*/ 35 w 66"/>
                <a:gd name="T7" fmla="*/ 0 h 22"/>
                <a:gd name="T8" fmla="*/ 49 w 66"/>
                <a:gd name="T9" fmla="*/ 13 h 22"/>
                <a:gd name="T10" fmla="*/ 44 w 66"/>
                <a:gd name="T11" fmla="*/ 22 h 22"/>
                <a:gd name="T12" fmla="*/ 66 w 6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2">
                  <a:moveTo>
                    <a:pt x="0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25" y="20"/>
                    <a:pt x="22" y="17"/>
                    <a:pt x="22" y="13"/>
                  </a:cubicBezTo>
                  <a:cubicBezTo>
                    <a:pt x="22" y="6"/>
                    <a:pt x="28" y="0"/>
                    <a:pt x="35" y="0"/>
                  </a:cubicBezTo>
                  <a:cubicBezTo>
                    <a:pt x="43" y="0"/>
                    <a:pt x="49" y="6"/>
                    <a:pt x="49" y="13"/>
                  </a:cubicBezTo>
                  <a:cubicBezTo>
                    <a:pt x="49" y="17"/>
                    <a:pt x="46" y="20"/>
                    <a:pt x="44" y="22"/>
                  </a:cubicBezTo>
                  <a:cubicBezTo>
                    <a:pt x="66" y="22"/>
                    <a:pt x="66" y="22"/>
                    <a:pt x="66" y="22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2973388" y="1558926"/>
              <a:ext cx="376238" cy="314325"/>
            </a:xfrm>
            <a:custGeom>
              <a:avLst/>
              <a:gdLst>
                <a:gd name="T0" fmla="*/ 17 w 132"/>
                <a:gd name="T1" fmla="*/ 110 h 110"/>
                <a:gd name="T2" fmla="*/ 0 w 132"/>
                <a:gd name="T3" fmla="*/ 66 h 110"/>
                <a:gd name="T4" fmla="*/ 66 w 132"/>
                <a:gd name="T5" fmla="*/ 0 h 110"/>
                <a:gd name="T6" fmla="*/ 132 w 132"/>
                <a:gd name="T7" fmla="*/ 66 h 110"/>
                <a:gd name="T8" fmla="*/ 124 w 132"/>
                <a:gd name="T9" fmla="*/ 9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0">
                  <a:moveTo>
                    <a:pt x="17" y="110"/>
                  </a:moveTo>
                  <a:cubicBezTo>
                    <a:pt x="7" y="98"/>
                    <a:pt x="0" y="8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02" y="0"/>
                    <a:pt x="132" y="30"/>
                    <a:pt x="132" y="66"/>
                  </a:cubicBezTo>
                  <a:cubicBezTo>
                    <a:pt x="132" y="77"/>
                    <a:pt x="129" y="88"/>
                    <a:pt x="124" y="97"/>
                  </a:cubicBezTo>
                </a:path>
              </a:pathLst>
            </a:custGeom>
            <a:noFill/>
            <a:ln w="12700" cap="flat">
              <a:solidFill>
                <a:srgbClr val="008C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29254" y="1151098"/>
            <a:ext cx="6555971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10400">
              <a:spcBef>
                <a:spcPts val="1319"/>
              </a:spcBef>
              <a:defRPr/>
            </a:pPr>
            <a:r>
              <a:rPr lang="ru-RU" sz="1800" b="1" kern="100" spc="-110" dirty="0">
                <a:solidFill>
                  <a:schemeClr val="accent5">
                    <a:lumMod val="75000"/>
                  </a:schemeClr>
                </a:solidFill>
              </a:rPr>
              <a:t>Сберегите знания:</a:t>
            </a:r>
          </a:p>
          <a:p>
            <a:pPr defTabSz="2010400">
              <a:spcBef>
                <a:spcPts val="1319"/>
              </a:spcBef>
              <a:defRPr/>
            </a:pPr>
            <a:r>
              <a:rPr lang="ru-RU" sz="1800" kern="100" spc="-11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Повторите изученное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перед подготовкой к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коммуникациям,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прочитайте рекомендованную литературу</a:t>
            </a:r>
            <a:endParaRPr lang="ru-RU" sz="1800" kern="100" spc="-11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9254" y="2461721"/>
            <a:ext cx="9632146" cy="81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10400">
              <a:spcBef>
                <a:spcPts val="1319"/>
              </a:spcBef>
              <a:defRPr/>
            </a:pPr>
            <a:r>
              <a:rPr lang="ru-RU" sz="1800" b="1" kern="100" spc="-110" dirty="0">
                <a:solidFill>
                  <a:schemeClr val="accent5">
                    <a:lumMod val="75000"/>
                  </a:schemeClr>
                </a:solidFill>
              </a:rPr>
              <a:t>Развивайте умения:</a:t>
            </a:r>
          </a:p>
          <a:p>
            <a:pPr defTabSz="2010400">
              <a:spcBef>
                <a:spcPts val="1319"/>
              </a:spcBef>
              <a:defRPr/>
            </a:pP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Подготовьте 2-3 истории к каждому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собранию,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который вы ведете</a:t>
            </a:r>
            <a:endParaRPr lang="ru-RU" sz="1800" kern="100" spc="-11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9255" y="3414041"/>
            <a:ext cx="6114646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10400">
              <a:spcBef>
                <a:spcPts val="1319"/>
              </a:spcBef>
              <a:defRPr/>
            </a:pPr>
            <a:r>
              <a:rPr lang="ru-RU" sz="1800" b="1" kern="100" spc="-110" dirty="0">
                <a:solidFill>
                  <a:schemeClr val="accent5">
                    <a:lumMod val="75000"/>
                  </a:schemeClr>
                </a:solidFill>
              </a:rPr>
              <a:t>Совершенствуйте навык:</a:t>
            </a:r>
          </a:p>
          <a:p>
            <a:pPr defTabSz="2010400">
              <a:spcBef>
                <a:spcPts val="1319"/>
              </a:spcBef>
              <a:defRPr/>
            </a:pPr>
            <a:r>
              <a:rPr lang="ru-RU" sz="1800" kern="100" spc="-11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Обменивайтесь </a:t>
            </a:r>
            <a:r>
              <a:rPr lang="ru-RU" sz="1800" kern="100" spc="-11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историями с коллегами, записывайте самые интересные, набирайте «копилку» историй</a:t>
            </a:r>
            <a:endParaRPr lang="en-US" sz="1800" kern="100" spc="-11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1153625" y="1231141"/>
            <a:ext cx="594579" cy="762215"/>
            <a:chOff x="3085329" y="764211"/>
            <a:chExt cx="317500" cy="396875"/>
          </a:xfrm>
          <a:solidFill>
            <a:srgbClr val="008C95"/>
          </a:solidFill>
        </p:grpSpPr>
        <p:sp>
          <p:nvSpPr>
            <p:cNvPr id="19" name="Freeform 837"/>
            <p:cNvSpPr>
              <a:spLocks/>
            </p:cNvSpPr>
            <p:nvPr/>
          </p:nvSpPr>
          <p:spPr bwMode="auto">
            <a:xfrm>
              <a:off x="3085329" y="764211"/>
              <a:ext cx="317500" cy="396875"/>
            </a:xfrm>
            <a:custGeom>
              <a:avLst/>
              <a:gdLst>
                <a:gd name="T0" fmla="*/ 343 w 382"/>
                <a:gd name="T1" fmla="*/ 476 h 476"/>
                <a:gd name="T2" fmla="*/ 321 w 382"/>
                <a:gd name="T3" fmla="*/ 343 h 476"/>
                <a:gd name="T4" fmla="*/ 358 w 382"/>
                <a:gd name="T5" fmla="*/ 222 h 476"/>
                <a:gd name="T6" fmla="*/ 366 w 382"/>
                <a:gd name="T7" fmla="*/ 171 h 476"/>
                <a:gd name="T8" fmla="*/ 211 w 382"/>
                <a:gd name="T9" fmla="*/ 16 h 476"/>
                <a:gd name="T10" fmla="*/ 55 w 382"/>
                <a:gd name="T11" fmla="*/ 171 h 476"/>
                <a:gd name="T12" fmla="*/ 55 w 382"/>
                <a:gd name="T13" fmla="*/ 192 h 476"/>
                <a:gd name="T14" fmla="*/ 22 w 382"/>
                <a:gd name="T15" fmla="*/ 289 h 476"/>
                <a:gd name="T16" fmla="*/ 61 w 382"/>
                <a:gd name="T17" fmla="*/ 289 h 476"/>
                <a:gd name="T18" fmla="*/ 69 w 382"/>
                <a:gd name="T19" fmla="*/ 391 h 476"/>
                <a:gd name="T20" fmla="*/ 151 w 382"/>
                <a:gd name="T21" fmla="*/ 384 h 476"/>
                <a:gd name="T22" fmla="*/ 162 w 382"/>
                <a:gd name="T23" fmla="*/ 473 h 476"/>
                <a:gd name="T24" fmla="*/ 146 w 382"/>
                <a:gd name="T25" fmla="*/ 475 h 476"/>
                <a:gd name="T26" fmla="*/ 137 w 382"/>
                <a:gd name="T27" fmla="*/ 401 h 476"/>
                <a:gd name="T28" fmla="*/ 55 w 382"/>
                <a:gd name="T29" fmla="*/ 408 h 476"/>
                <a:gd name="T30" fmla="*/ 47 w 382"/>
                <a:gd name="T31" fmla="*/ 304 h 476"/>
                <a:gd name="T32" fmla="*/ 0 w 382"/>
                <a:gd name="T33" fmla="*/ 304 h 476"/>
                <a:gd name="T34" fmla="*/ 40 w 382"/>
                <a:gd name="T35" fmla="*/ 189 h 476"/>
                <a:gd name="T36" fmla="*/ 40 w 382"/>
                <a:gd name="T37" fmla="*/ 171 h 476"/>
                <a:gd name="T38" fmla="*/ 211 w 382"/>
                <a:gd name="T39" fmla="*/ 0 h 476"/>
                <a:gd name="T40" fmla="*/ 382 w 382"/>
                <a:gd name="T41" fmla="*/ 171 h 476"/>
                <a:gd name="T42" fmla="*/ 372 w 382"/>
                <a:gd name="T43" fmla="*/ 226 h 476"/>
                <a:gd name="T44" fmla="*/ 337 w 382"/>
                <a:gd name="T45" fmla="*/ 344 h 476"/>
                <a:gd name="T46" fmla="*/ 358 w 382"/>
                <a:gd name="T47" fmla="*/ 473 h 476"/>
                <a:gd name="T48" fmla="*/ 343 w 382"/>
                <a:gd name="T4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2" h="476">
                  <a:moveTo>
                    <a:pt x="343" y="476"/>
                  </a:moveTo>
                  <a:cubicBezTo>
                    <a:pt x="321" y="343"/>
                    <a:pt x="321" y="343"/>
                    <a:pt x="321" y="343"/>
                  </a:cubicBezTo>
                  <a:cubicBezTo>
                    <a:pt x="358" y="222"/>
                    <a:pt x="358" y="222"/>
                    <a:pt x="358" y="222"/>
                  </a:cubicBezTo>
                  <a:cubicBezTo>
                    <a:pt x="363" y="205"/>
                    <a:pt x="366" y="188"/>
                    <a:pt x="366" y="171"/>
                  </a:cubicBezTo>
                  <a:cubicBezTo>
                    <a:pt x="366" y="85"/>
                    <a:pt x="296" y="16"/>
                    <a:pt x="211" y="16"/>
                  </a:cubicBezTo>
                  <a:cubicBezTo>
                    <a:pt x="125" y="16"/>
                    <a:pt x="55" y="85"/>
                    <a:pt x="55" y="171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22" y="289"/>
                    <a:pt x="22" y="289"/>
                    <a:pt x="2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69" y="391"/>
                    <a:pt x="69" y="391"/>
                    <a:pt x="69" y="391"/>
                  </a:cubicBezTo>
                  <a:cubicBezTo>
                    <a:pt x="151" y="384"/>
                    <a:pt x="151" y="384"/>
                    <a:pt x="151" y="384"/>
                  </a:cubicBezTo>
                  <a:cubicBezTo>
                    <a:pt x="162" y="473"/>
                    <a:pt x="162" y="473"/>
                    <a:pt x="162" y="473"/>
                  </a:cubicBezTo>
                  <a:cubicBezTo>
                    <a:pt x="146" y="475"/>
                    <a:pt x="146" y="475"/>
                    <a:pt x="146" y="475"/>
                  </a:cubicBezTo>
                  <a:cubicBezTo>
                    <a:pt x="137" y="401"/>
                    <a:pt x="137" y="401"/>
                    <a:pt x="137" y="401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47" y="304"/>
                    <a:pt x="47" y="304"/>
                    <a:pt x="47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0" y="77"/>
                    <a:pt x="116" y="0"/>
                    <a:pt x="211" y="0"/>
                  </a:cubicBezTo>
                  <a:cubicBezTo>
                    <a:pt x="305" y="0"/>
                    <a:pt x="382" y="77"/>
                    <a:pt x="382" y="171"/>
                  </a:cubicBezTo>
                  <a:cubicBezTo>
                    <a:pt x="382" y="190"/>
                    <a:pt x="378" y="209"/>
                    <a:pt x="372" y="226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58" y="473"/>
                    <a:pt x="358" y="473"/>
                    <a:pt x="358" y="473"/>
                  </a:cubicBezTo>
                  <a:lnTo>
                    <a:pt x="343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 838"/>
            <p:cNvSpPr>
              <a:spLocks noEditPoints="1"/>
            </p:cNvSpPr>
            <p:nvPr/>
          </p:nvSpPr>
          <p:spPr bwMode="auto">
            <a:xfrm>
              <a:off x="3202804" y="848349"/>
              <a:ext cx="115888" cy="115888"/>
            </a:xfrm>
            <a:custGeom>
              <a:avLst/>
              <a:gdLst>
                <a:gd name="T0" fmla="*/ 70 w 139"/>
                <a:gd name="T1" fmla="*/ 139 h 139"/>
                <a:gd name="T2" fmla="*/ 0 w 139"/>
                <a:gd name="T3" fmla="*/ 69 h 139"/>
                <a:gd name="T4" fmla="*/ 70 w 139"/>
                <a:gd name="T5" fmla="*/ 0 h 139"/>
                <a:gd name="T6" fmla="*/ 139 w 139"/>
                <a:gd name="T7" fmla="*/ 69 h 139"/>
                <a:gd name="T8" fmla="*/ 70 w 139"/>
                <a:gd name="T9" fmla="*/ 139 h 139"/>
                <a:gd name="T10" fmla="*/ 70 w 139"/>
                <a:gd name="T11" fmla="*/ 15 h 139"/>
                <a:gd name="T12" fmla="*/ 16 w 139"/>
                <a:gd name="T13" fmla="*/ 69 h 139"/>
                <a:gd name="T14" fmla="*/ 70 w 139"/>
                <a:gd name="T15" fmla="*/ 123 h 139"/>
                <a:gd name="T16" fmla="*/ 124 w 139"/>
                <a:gd name="T17" fmla="*/ 69 h 139"/>
                <a:gd name="T18" fmla="*/ 70 w 139"/>
                <a:gd name="T1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9">
                  <a:moveTo>
                    <a:pt x="70" y="139"/>
                  </a:move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70" y="139"/>
                  </a:cubicBezTo>
                  <a:close/>
                  <a:moveTo>
                    <a:pt x="70" y="15"/>
                  </a:moveTo>
                  <a:cubicBezTo>
                    <a:pt x="40" y="15"/>
                    <a:pt x="16" y="39"/>
                    <a:pt x="16" y="69"/>
                  </a:cubicBezTo>
                  <a:cubicBezTo>
                    <a:pt x="16" y="99"/>
                    <a:pt x="40" y="123"/>
                    <a:pt x="70" y="123"/>
                  </a:cubicBezTo>
                  <a:cubicBezTo>
                    <a:pt x="99" y="123"/>
                    <a:pt x="124" y="99"/>
                    <a:pt x="124" y="69"/>
                  </a:cubicBezTo>
                  <a:cubicBezTo>
                    <a:pt x="124" y="39"/>
                    <a:pt x="99" y="15"/>
                    <a:pt x="7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 839"/>
            <p:cNvSpPr>
              <a:spLocks noEditPoints="1"/>
            </p:cNvSpPr>
            <p:nvPr/>
          </p:nvSpPr>
          <p:spPr bwMode="auto">
            <a:xfrm>
              <a:off x="3234554" y="881686"/>
              <a:ext cx="50800" cy="50800"/>
            </a:xfrm>
            <a:custGeom>
              <a:avLst/>
              <a:gdLst>
                <a:gd name="T0" fmla="*/ 31 w 61"/>
                <a:gd name="T1" fmla="*/ 61 h 61"/>
                <a:gd name="T2" fmla="*/ 0 w 61"/>
                <a:gd name="T3" fmla="*/ 30 h 61"/>
                <a:gd name="T4" fmla="*/ 31 w 61"/>
                <a:gd name="T5" fmla="*/ 0 h 61"/>
                <a:gd name="T6" fmla="*/ 61 w 61"/>
                <a:gd name="T7" fmla="*/ 30 h 61"/>
                <a:gd name="T8" fmla="*/ 31 w 61"/>
                <a:gd name="T9" fmla="*/ 61 h 61"/>
                <a:gd name="T10" fmla="*/ 31 w 61"/>
                <a:gd name="T11" fmla="*/ 15 h 61"/>
                <a:gd name="T12" fmla="*/ 16 w 61"/>
                <a:gd name="T13" fmla="*/ 30 h 61"/>
                <a:gd name="T14" fmla="*/ 31 w 61"/>
                <a:gd name="T15" fmla="*/ 45 h 61"/>
                <a:gd name="T16" fmla="*/ 46 w 61"/>
                <a:gd name="T17" fmla="*/ 30 h 61"/>
                <a:gd name="T18" fmla="*/ 31 w 61"/>
                <a:gd name="T1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1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1" y="61"/>
                  </a:cubicBezTo>
                  <a:close/>
                  <a:moveTo>
                    <a:pt x="31" y="15"/>
                  </a:moveTo>
                  <a:cubicBezTo>
                    <a:pt x="22" y="15"/>
                    <a:pt x="16" y="22"/>
                    <a:pt x="16" y="30"/>
                  </a:cubicBezTo>
                  <a:cubicBezTo>
                    <a:pt x="16" y="38"/>
                    <a:pt x="22" y="45"/>
                    <a:pt x="31" y="45"/>
                  </a:cubicBezTo>
                  <a:cubicBezTo>
                    <a:pt x="39" y="45"/>
                    <a:pt x="46" y="38"/>
                    <a:pt x="46" y="30"/>
                  </a:cubicBezTo>
                  <a:cubicBezTo>
                    <a:pt x="46" y="22"/>
                    <a:pt x="39" y="15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Rectangle 840"/>
            <p:cNvSpPr>
              <a:spLocks noChangeArrowheads="1"/>
            </p:cNvSpPr>
            <p:nvPr/>
          </p:nvSpPr>
          <p:spPr bwMode="auto">
            <a:xfrm>
              <a:off x="3255192" y="834061"/>
              <a:ext cx="111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 841"/>
            <p:cNvSpPr>
              <a:spLocks/>
            </p:cNvSpPr>
            <p:nvPr/>
          </p:nvSpPr>
          <p:spPr bwMode="auto">
            <a:xfrm>
              <a:off x="3218679" y="840411"/>
              <a:ext cx="22225" cy="25400"/>
            </a:xfrm>
            <a:custGeom>
              <a:avLst/>
              <a:gdLst>
                <a:gd name="T0" fmla="*/ 7 w 14"/>
                <a:gd name="T1" fmla="*/ 16 h 16"/>
                <a:gd name="T2" fmla="*/ 0 w 14"/>
                <a:gd name="T3" fmla="*/ 4 h 16"/>
                <a:gd name="T4" fmla="*/ 7 w 14"/>
                <a:gd name="T5" fmla="*/ 0 h 16"/>
                <a:gd name="T6" fmla="*/ 14 w 14"/>
                <a:gd name="T7" fmla="*/ 12 h 16"/>
                <a:gd name="T8" fmla="*/ 7 w 1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4" y="12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 842"/>
            <p:cNvSpPr>
              <a:spLocks/>
            </p:cNvSpPr>
            <p:nvPr/>
          </p:nvSpPr>
          <p:spPr bwMode="auto">
            <a:xfrm>
              <a:off x="3194867" y="864224"/>
              <a:ext cx="23813" cy="22225"/>
            </a:xfrm>
            <a:custGeom>
              <a:avLst/>
              <a:gdLst>
                <a:gd name="T0" fmla="*/ 11 w 15"/>
                <a:gd name="T1" fmla="*/ 14 h 14"/>
                <a:gd name="T2" fmla="*/ 0 w 15"/>
                <a:gd name="T3" fmla="*/ 8 h 14"/>
                <a:gd name="T4" fmla="*/ 4 w 15"/>
                <a:gd name="T5" fmla="*/ 0 h 14"/>
                <a:gd name="T6" fmla="*/ 15 w 15"/>
                <a:gd name="T7" fmla="*/ 7 h 14"/>
                <a:gd name="T8" fmla="*/ 11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1" y="14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5" y="7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Rectangle 843"/>
            <p:cNvSpPr>
              <a:spLocks noChangeArrowheads="1"/>
            </p:cNvSpPr>
            <p:nvPr/>
          </p:nvSpPr>
          <p:spPr bwMode="auto">
            <a:xfrm>
              <a:off x="3188517" y="899149"/>
              <a:ext cx="206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 844"/>
            <p:cNvSpPr>
              <a:spLocks/>
            </p:cNvSpPr>
            <p:nvPr/>
          </p:nvSpPr>
          <p:spPr bwMode="auto">
            <a:xfrm>
              <a:off x="3194867" y="926136"/>
              <a:ext cx="23813" cy="22225"/>
            </a:xfrm>
            <a:custGeom>
              <a:avLst/>
              <a:gdLst>
                <a:gd name="T0" fmla="*/ 4 w 15"/>
                <a:gd name="T1" fmla="*/ 14 h 14"/>
                <a:gd name="T2" fmla="*/ 0 w 15"/>
                <a:gd name="T3" fmla="*/ 7 h 14"/>
                <a:gd name="T4" fmla="*/ 11 w 15"/>
                <a:gd name="T5" fmla="*/ 0 h 14"/>
                <a:gd name="T6" fmla="*/ 15 w 15"/>
                <a:gd name="T7" fmla="*/ 7 h 14"/>
                <a:gd name="T8" fmla="*/ 4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 845"/>
            <p:cNvSpPr>
              <a:spLocks/>
            </p:cNvSpPr>
            <p:nvPr/>
          </p:nvSpPr>
          <p:spPr bwMode="auto">
            <a:xfrm>
              <a:off x="3218679" y="948361"/>
              <a:ext cx="22225" cy="23813"/>
            </a:xfrm>
            <a:custGeom>
              <a:avLst/>
              <a:gdLst>
                <a:gd name="T0" fmla="*/ 7 w 14"/>
                <a:gd name="T1" fmla="*/ 15 h 15"/>
                <a:gd name="T2" fmla="*/ 0 w 14"/>
                <a:gd name="T3" fmla="*/ 11 h 15"/>
                <a:gd name="T4" fmla="*/ 7 w 14"/>
                <a:gd name="T5" fmla="*/ 0 h 15"/>
                <a:gd name="T6" fmla="*/ 14 w 14"/>
                <a:gd name="T7" fmla="*/ 3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14" y="3"/>
                  </a:ln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Rectangle 846"/>
            <p:cNvSpPr>
              <a:spLocks noChangeArrowheads="1"/>
            </p:cNvSpPr>
            <p:nvPr/>
          </p:nvSpPr>
          <p:spPr bwMode="auto">
            <a:xfrm>
              <a:off x="3255192" y="957886"/>
              <a:ext cx="1111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 847"/>
            <p:cNvSpPr>
              <a:spLocks/>
            </p:cNvSpPr>
            <p:nvPr/>
          </p:nvSpPr>
          <p:spPr bwMode="auto">
            <a:xfrm>
              <a:off x="3280592" y="948361"/>
              <a:ext cx="22225" cy="23813"/>
            </a:xfrm>
            <a:custGeom>
              <a:avLst/>
              <a:gdLst>
                <a:gd name="T0" fmla="*/ 7 w 14"/>
                <a:gd name="T1" fmla="*/ 15 h 15"/>
                <a:gd name="T2" fmla="*/ 0 w 14"/>
                <a:gd name="T3" fmla="*/ 3 h 15"/>
                <a:gd name="T4" fmla="*/ 7 w 14"/>
                <a:gd name="T5" fmla="*/ 0 h 15"/>
                <a:gd name="T6" fmla="*/ 14 w 14"/>
                <a:gd name="T7" fmla="*/ 11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4" y="11"/>
                  </a:ln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 848"/>
            <p:cNvSpPr>
              <a:spLocks/>
            </p:cNvSpPr>
            <p:nvPr/>
          </p:nvSpPr>
          <p:spPr bwMode="auto">
            <a:xfrm>
              <a:off x="3301229" y="926136"/>
              <a:ext cx="25400" cy="22225"/>
            </a:xfrm>
            <a:custGeom>
              <a:avLst/>
              <a:gdLst>
                <a:gd name="T0" fmla="*/ 12 w 16"/>
                <a:gd name="T1" fmla="*/ 14 h 14"/>
                <a:gd name="T2" fmla="*/ 0 w 16"/>
                <a:gd name="T3" fmla="*/ 7 h 14"/>
                <a:gd name="T4" fmla="*/ 5 w 16"/>
                <a:gd name="T5" fmla="*/ 0 h 14"/>
                <a:gd name="T6" fmla="*/ 16 w 16"/>
                <a:gd name="T7" fmla="*/ 7 h 14"/>
                <a:gd name="T8" fmla="*/ 12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14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16" y="7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Rectangle 849"/>
            <p:cNvSpPr>
              <a:spLocks noChangeArrowheads="1"/>
            </p:cNvSpPr>
            <p:nvPr/>
          </p:nvSpPr>
          <p:spPr bwMode="auto">
            <a:xfrm>
              <a:off x="3312342" y="899149"/>
              <a:ext cx="206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 850"/>
            <p:cNvSpPr>
              <a:spLocks/>
            </p:cNvSpPr>
            <p:nvPr/>
          </p:nvSpPr>
          <p:spPr bwMode="auto">
            <a:xfrm>
              <a:off x="3301229" y="864224"/>
              <a:ext cx="25400" cy="22225"/>
            </a:xfrm>
            <a:custGeom>
              <a:avLst/>
              <a:gdLst>
                <a:gd name="T0" fmla="*/ 5 w 16"/>
                <a:gd name="T1" fmla="*/ 14 h 14"/>
                <a:gd name="T2" fmla="*/ 0 w 16"/>
                <a:gd name="T3" fmla="*/ 7 h 14"/>
                <a:gd name="T4" fmla="*/ 12 w 16"/>
                <a:gd name="T5" fmla="*/ 0 h 14"/>
                <a:gd name="T6" fmla="*/ 16 w 16"/>
                <a:gd name="T7" fmla="*/ 8 h 14"/>
                <a:gd name="T8" fmla="*/ 5 w 1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0" y="7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reeform 851"/>
            <p:cNvSpPr>
              <a:spLocks/>
            </p:cNvSpPr>
            <p:nvPr/>
          </p:nvSpPr>
          <p:spPr bwMode="auto">
            <a:xfrm>
              <a:off x="3280592" y="840411"/>
              <a:ext cx="22225" cy="25400"/>
            </a:xfrm>
            <a:custGeom>
              <a:avLst/>
              <a:gdLst>
                <a:gd name="T0" fmla="*/ 7 w 14"/>
                <a:gd name="T1" fmla="*/ 16 h 16"/>
                <a:gd name="T2" fmla="*/ 0 w 14"/>
                <a:gd name="T3" fmla="*/ 12 h 16"/>
                <a:gd name="T4" fmla="*/ 7 w 14"/>
                <a:gd name="T5" fmla="*/ 0 h 16"/>
                <a:gd name="T6" fmla="*/ 14 w 14"/>
                <a:gd name="T7" fmla="*/ 4 h 16"/>
                <a:gd name="T8" fmla="*/ 7 w 1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7" y="16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4" y="4"/>
                  </a:ln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Freeform 852"/>
            <p:cNvSpPr>
              <a:spLocks noEditPoints="1"/>
            </p:cNvSpPr>
            <p:nvPr/>
          </p:nvSpPr>
          <p:spPr bwMode="auto">
            <a:xfrm>
              <a:off x="3148829" y="794374"/>
              <a:ext cx="222250" cy="223838"/>
            </a:xfrm>
            <a:custGeom>
              <a:avLst/>
              <a:gdLst>
                <a:gd name="T0" fmla="*/ 107 w 267"/>
                <a:gd name="T1" fmla="*/ 265 h 268"/>
                <a:gd name="T2" fmla="*/ 126 w 267"/>
                <a:gd name="T3" fmla="*/ 252 h 268"/>
                <a:gd name="T4" fmla="*/ 143 w 267"/>
                <a:gd name="T5" fmla="*/ 268 h 268"/>
                <a:gd name="T6" fmla="*/ 158 w 267"/>
                <a:gd name="T7" fmla="*/ 250 h 268"/>
                <a:gd name="T8" fmla="*/ 143 w 267"/>
                <a:gd name="T9" fmla="*/ 268 h 268"/>
                <a:gd name="T10" fmla="*/ 72 w 267"/>
                <a:gd name="T11" fmla="*/ 253 h 268"/>
                <a:gd name="T12" fmla="*/ 94 w 267"/>
                <a:gd name="T13" fmla="*/ 246 h 268"/>
                <a:gd name="T14" fmla="*/ 179 w 267"/>
                <a:gd name="T15" fmla="*/ 260 h 268"/>
                <a:gd name="T16" fmla="*/ 188 w 267"/>
                <a:gd name="T17" fmla="*/ 239 h 268"/>
                <a:gd name="T18" fmla="*/ 179 w 267"/>
                <a:gd name="T19" fmla="*/ 260 h 268"/>
                <a:gd name="T20" fmla="*/ 42 w 267"/>
                <a:gd name="T21" fmla="*/ 232 h 268"/>
                <a:gd name="T22" fmla="*/ 65 w 267"/>
                <a:gd name="T23" fmla="*/ 231 h 268"/>
                <a:gd name="T24" fmla="*/ 211 w 267"/>
                <a:gd name="T25" fmla="*/ 243 h 268"/>
                <a:gd name="T26" fmla="*/ 214 w 267"/>
                <a:gd name="T27" fmla="*/ 221 h 268"/>
                <a:gd name="T28" fmla="*/ 211 w 267"/>
                <a:gd name="T29" fmla="*/ 243 h 268"/>
                <a:gd name="T30" fmla="*/ 19 w 267"/>
                <a:gd name="T31" fmla="*/ 204 h 268"/>
                <a:gd name="T32" fmla="*/ 42 w 267"/>
                <a:gd name="T33" fmla="*/ 209 h 268"/>
                <a:gd name="T34" fmla="*/ 237 w 267"/>
                <a:gd name="T35" fmla="*/ 219 h 268"/>
                <a:gd name="T36" fmla="*/ 235 w 267"/>
                <a:gd name="T37" fmla="*/ 196 h 268"/>
                <a:gd name="T38" fmla="*/ 237 w 267"/>
                <a:gd name="T39" fmla="*/ 219 h 268"/>
                <a:gd name="T40" fmla="*/ 5 w 267"/>
                <a:gd name="T41" fmla="*/ 171 h 268"/>
                <a:gd name="T42" fmla="*/ 25 w 267"/>
                <a:gd name="T43" fmla="*/ 181 h 268"/>
                <a:gd name="T44" fmla="*/ 256 w 267"/>
                <a:gd name="T45" fmla="*/ 187 h 268"/>
                <a:gd name="T46" fmla="*/ 248 w 267"/>
                <a:gd name="T47" fmla="*/ 166 h 268"/>
                <a:gd name="T48" fmla="*/ 256 w 267"/>
                <a:gd name="T49" fmla="*/ 187 h 268"/>
                <a:gd name="T50" fmla="*/ 0 w 267"/>
                <a:gd name="T51" fmla="*/ 134 h 268"/>
                <a:gd name="T52" fmla="*/ 16 w 267"/>
                <a:gd name="T53" fmla="*/ 150 h 268"/>
                <a:gd name="T54" fmla="*/ 266 w 267"/>
                <a:gd name="T55" fmla="*/ 152 h 268"/>
                <a:gd name="T56" fmla="*/ 252 w 267"/>
                <a:gd name="T57" fmla="*/ 134 h 268"/>
                <a:gd name="T58" fmla="*/ 267 w 267"/>
                <a:gd name="T59" fmla="*/ 134 h 268"/>
                <a:gd name="T60" fmla="*/ 266 w 267"/>
                <a:gd name="T61" fmla="*/ 152 h 268"/>
                <a:gd name="T62" fmla="*/ 1 w 267"/>
                <a:gd name="T63" fmla="*/ 116 h 268"/>
                <a:gd name="T64" fmla="*/ 20 w 267"/>
                <a:gd name="T65" fmla="*/ 102 h 268"/>
                <a:gd name="T66" fmla="*/ 251 w 267"/>
                <a:gd name="T67" fmla="*/ 118 h 268"/>
                <a:gd name="T68" fmla="*/ 262 w 267"/>
                <a:gd name="T69" fmla="*/ 98 h 268"/>
                <a:gd name="T70" fmla="*/ 251 w 267"/>
                <a:gd name="T71" fmla="*/ 118 h 268"/>
                <a:gd name="T72" fmla="*/ 11 w 267"/>
                <a:gd name="T73" fmla="*/ 81 h 268"/>
                <a:gd name="T74" fmla="*/ 32 w 267"/>
                <a:gd name="T75" fmla="*/ 73 h 268"/>
                <a:gd name="T76" fmla="*/ 242 w 267"/>
                <a:gd name="T77" fmla="*/ 87 h 268"/>
                <a:gd name="T78" fmla="*/ 248 w 267"/>
                <a:gd name="T79" fmla="*/ 64 h 268"/>
                <a:gd name="T80" fmla="*/ 242 w 267"/>
                <a:gd name="T81" fmla="*/ 87 h 268"/>
                <a:gd name="T82" fmla="*/ 30 w 267"/>
                <a:gd name="T83" fmla="*/ 50 h 268"/>
                <a:gd name="T84" fmla="*/ 53 w 267"/>
                <a:gd name="T85" fmla="*/ 48 h 268"/>
                <a:gd name="T86" fmla="*/ 225 w 267"/>
                <a:gd name="T87" fmla="*/ 59 h 268"/>
                <a:gd name="T88" fmla="*/ 225 w 267"/>
                <a:gd name="T89" fmla="*/ 36 h 268"/>
                <a:gd name="T90" fmla="*/ 225 w 267"/>
                <a:gd name="T91" fmla="*/ 59 h 268"/>
                <a:gd name="T92" fmla="*/ 56 w 267"/>
                <a:gd name="T93" fmla="*/ 25 h 268"/>
                <a:gd name="T94" fmla="*/ 79 w 267"/>
                <a:gd name="T95" fmla="*/ 29 h 268"/>
                <a:gd name="T96" fmla="*/ 202 w 267"/>
                <a:gd name="T97" fmla="*/ 37 h 268"/>
                <a:gd name="T98" fmla="*/ 195 w 267"/>
                <a:gd name="T99" fmla="*/ 15 h 268"/>
                <a:gd name="T100" fmla="*/ 202 w 267"/>
                <a:gd name="T101" fmla="*/ 37 h 268"/>
                <a:gd name="T102" fmla="*/ 88 w 267"/>
                <a:gd name="T103" fmla="*/ 8 h 268"/>
                <a:gd name="T104" fmla="*/ 109 w 267"/>
                <a:gd name="T105" fmla="*/ 18 h 268"/>
                <a:gd name="T106" fmla="*/ 173 w 267"/>
                <a:gd name="T107" fmla="*/ 23 h 268"/>
                <a:gd name="T108" fmla="*/ 160 w 267"/>
                <a:gd name="T109" fmla="*/ 3 h 268"/>
                <a:gd name="T110" fmla="*/ 173 w 267"/>
                <a:gd name="T111" fmla="*/ 23 h 268"/>
                <a:gd name="T112" fmla="*/ 124 w 267"/>
                <a:gd name="T113" fmla="*/ 1 h 268"/>
                <a:gd name="T114" fmla="*/ 141 w 267"/>
                <a:gd name="T115" fmla="*/ 1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68">
                  <a:moveTo>
                    <a:pt x="125" y="268"/>
                  </a:moveTo>
                  <a:cubicBezTo>
                    <a:pt x="119" y="267"/>
                    <a:pt x="112" y="266"/>
                    <a:pt x="107" y="265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5" y="251"/>
                    <a:pt x="120" y="252"/>
                    <a:pt x="126" y="252"/>
                  </a:cubicBezTo>
                  <a:lnTo>
                    <a:pt x="125" y="268"/>
                  </a:lnTo>
                  <a:close/>
                  <a:moveTo>
                    <a:pt x="143" y="268"/>
                  </a:moveTo>
                  <a:cubicBezTo>
                    <a:pt x="142" y="252"/>
                    <a:pt x="142" y="252"/>
                    <a:pt x="142" y="252"/>
                  </a:cubicBezTo>
                  <a:cubicBezTo>
                    <a:pt x="147" y="252"/>
                    <a:pt x="153" y="251"/>
                    <a:pt x="158" y="250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55" y="266"/>
                    <a:pt x="149" y="267"/>
                    <a:pt x="143" y="268"/>
                  </a:cubicBezTo>
                  <a:close/>
                  <a:moveTo>
                    <a:pt x="89" y="260"/>
                  </a:moveTo>
                  <a:cubicBezTo>
                    <a:pt x="83" y="258"/>
                    <a:pt x="78" y="256"/>
                    <a:pt x="72" y="253"/>
                  </a:cubicBezTo>
                  <a:cubicBezTo>
                    <a:pt x="79" y="239"/>
                    <a:pt x="79" y="239"/>
                    <a:pt x="79" y="239"/>
                  </a:cubicBezTo>
                  <a:cubicBezTo>
                    <a:pt x="84" y="242"/>
                    <a:pt x="89" y="244"/>
                    <a:pt x="94" y="246"/>
                  </a:cubicBezTo>
                  <a:lnTo>
                    <a:pt x="89" y="260"/>
                  </a:lnTo>
                  <a:close/>
                  <a:moveTo>
                    <a:pt x="179" y="260"/>
                  </a:moveTo>
                  <a:cubicBezTo>
                    <a:pt x="173" y="246"/>
                    <a:pt x="173" y="246"/>
                    <a:pt x="173" y="246"/>
                  </a:cubicBezTo>
                  <a:cubicBezTo>
                    <a:pt x="178" y="244"/>
                    <a:pt x="183" y="242"/>
                    <a:pt x="188" y="239"/>
                  </a:cubicBezTo>
                  <a:cubicBezTo>
                    <a:pt x="195" y="253"/>
                    <a:pt x="195" y="253"/>
                    <a:pt x="195" y="253"/>
                  </a:cubicBezTo>
                  <a:cubicBezTo>
                    <a:pt x="190" y="256"/>
                    <a:pt x="184" y="258"/>
                    <a:pt x="179" y="260"/>
                  </a:cubicBezTo>
                  <a:close/>
                  <a:moveTo>
                    <a:pt x="57" y="244"/>
                  </a:moveTo>
                  <a:cubicBezTo>
                    <a:pt x="52" y="240"/>
                    <a:pt x="47" y="236"/>
                    <a:pt x="42" y="232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7" y="224"/>
                    <a:pt x="61" y="228"/>
                    <a:pt x="65" y="231"/>
                  </a:cubicBezTo>
                  <a:lnTo>
                    <a:pt x="57" y="244"/>
                  </a:lnTo>
                  <a:close/>
                  <a:moveTo>
                    <a:pt x="211" y="243"/>
                  </a:moveTo>
                  <a:cubicBezTo>
                    <a:pt x="202" y="231"/>
                    <a:pt x="202" y="231"/>
                    <a:pt x="202" y="231"/>
                  </a:cubicBezTo>
                  <a:cubicBezTo>
                    <a:pt x="206" y="228"/>
                    <a:pt x="210" y="224"/>
                    <a:pt x="214" y="221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1" y="236"/>
                    <a:pt x="216" y="240"/>
                    <a:pt x="211" y="243"/>
                  </a:cubicBezTo>
                  <a:close/>
                  <a:moveTo>
                    <a:pt x="30" y="219"/>
                  </a:moveTo>
                  <a:cubicBezTo>
                    <a:pt x="26" y="214"/>
                    <a:pt x="22" y="209"/>
                    <a:pt x="19" y="204"/>
                  </a:cubicBezTo>
                  <a:cubicBezTo>
                    <a:pt x="33" y="196"/>
                    <a:pt x="33" y="196"/>
                    <a:pt x="33" y="196"/>
                  </a:cubicBezTo>
                  <a:cubicBezTo>
                    <a:pt x="35" y="200"/>
                    <a:pt x="39" y="205"/>
                    <a:pt x="42" y="209"/>
                  </a:cubicBezTo>
                  <a:lnTo>
                    <a:pt x="30" y="219"/>
                  </a:lnTo>
                  <a:close/>
                  <a:moveTo>
                    <a:pt x="237" y="219"/>
                  </a:moveTo>
                  <a:cubicBezTo>
                    <a:pt x="225" y="209"/>
                    <a:pt x="225" y="209"/>
                    <a:pt x="225" y="209"/>
                  </a:cubicBezTo>
                  <a:cubicBezTo>
                    <a:pt x="229" y="205"/>
                    <a:pt x="232" y="200"/>
                    <a:pt x="235" y="196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5" y="209"/>
                    <a:pt x="241" y="214"/>
                    <a:pt x="237" y="219"/>
                  </a:cubicBezTo>
                  <a:close/>
                  <a:moveTo>
                    <a:pt x="11" y="188"/>
                  </a:moveTo>
                  <a:cubicBezTo>
                    <a:pt x="8" y="182"/>
                    <a:pt x="6" y="176"/>
                    <a:pt x="5" y="171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1" y="171"/>
                    <a:pt x="23" y="177"/>
                    <a:pt x="25" y="181"/>
                  </a:cubicBezTo>
                  <a:lnTo>
                    <a:pt x="11" y="188"/>
                  </a:lnTo>
                  <a:close/>
                  <a:moveTo>
                    <a:pt x="256" y="187"/>
                  </a:moveTo>
                  <a:cubicBezTo>
                    <a:pt x="242" y="181"/>
                    <a:pt x="242" y="181"/>
                    <a:pt x="242" y="181"/>
                  </a:cubicBezTo>
                  <a:cubicBezTo>
                    <a:pt x="244" y="176"/>
                    <a:pt x="246" y="171"/>
                    <a:pt x="248" y="166"/>
                  </a:cubicBezTo>
                  <a:cubicBezTo>
                    <a:pt x="263" y="170"/>
                    <a:pt x="263" y="170"/>
                    <a:pt x="263" y="170"/>
                  </a:cubicBezTo>
                  <a:cubicBezTo>
                    <a:pt x="261" y="176"/>
                    <a:pt x="259" y="182"/>
                    <a:pt x="256" y="187"/>
                  </a:cubicBezTo>
                  <a:close/>
                  <a:moveTo>
                    <a:pt x="1" y="153"/>
                  </a:moveTo>
                  <a:cubicBezTo>
                    <a:pt x="0" y="147"/>
                    <a:pt x="0" y="141"/>
                    <a:pt x="0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5" y="140"/>
                    <a:pt x="16" y="145"/>
                    <a:pt x="16" y="150"/>
                  </a:cubicBezTo>
                  <a:lnTo>
                    <a:pt x="1" y="153"/>
                  </a:lnTo>
                  <a:close/>
                  <a:moveTo>
                    <a:pt x="266" y="152"/>
                  </a:moveTo>
                  <a:cubicBezTo>
                    <a:pt x="251" y="150"/>
                    <a:pt x="251" y="150"/>
                    <a:pt x="251" y="150"/>
                  </a:cubicBezTo>
                  <a:cubicBezTo>
                    <a:pt x="252" y="145"/>
                    <a:pt x="252" y="140"/>
                    <a:pt x="252" y="134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67" y="134"/>
                    <a:pt x="267" y="134"/>
                    <a:pt x="267" y="134"/>
                  </a:cubicBezTo>
                  <a:cubicBezTo>
                    <a:pt x="267" y="134"/>
                    <a:pt x="267" y="134"/>
                    <a:pt x="267" y="134"/>
                  </a:cubicBezTo>
                  <a:cubicBezTo>
                    <a:pt x="267" y="140"/>
                    <a:pt x="267" y="146"/>
                    <a:pt x="266" y="152"/>
                  </a:cubicBezTo>
                  <a:close/>
                  <a:moveTo>
                    <a:pt x="16" y="118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2" y="110"/>
                    <a:pt x="3" y="104"/>
                    <a:pt x="5" y="98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8" y="108"/>
                    <a:pt x="17" y="113"/>
                    <a:pt x="16" y="118"/>
                  </a:cubicBezTo>
                  <a:close/>
                  <a:moveTo>
                    <a:pt x="251" y="118"/>
                  </a:moveTo>
                  <a:cubicBezTo>
                    <a:pt x="250" y="112"/>
                    <a:pt x="249" y="107"/>
                    <a:pt x="247" y="102"/>
                  </a:cubicBezTo>
                  <a:cubicBezTo>
                    <a:pt x="262" y="98"/>
                    <a:pt x="262" y="98"/>
                    <a:pt x="262" y="98"/>
                  </a:cubicBezTo>
                  <a:cubicBezTo>
                    <a:pt x="264" y="103"/>
                    <a:pt x="265" y="109"/>
                    <a:pt x="266" y="115"/>
                  </a:cubicBezTo>
                  <a:lnTo>
                    <a:pt x="251" y="118"/>
                  </a:lnTo>
                  <a:close/>
                  <a:moveTo>
                    <a:pt x="25" y="87"/>
                  </a:moveTo>
                  <a:cubicBezTo>
                    <a:pt x="11" y="81"/>
                    <a:pt x="11" y="81"/>
                    <a:pt x="11" y="81"/>
                  </a:cubicBezTo>
                  <a:cubicBezTo>
                    <a:pt x="13" y="75"/>
                    <a:pt x="16" y="70"/>
                    <a:pt x="19" y="6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0" y="77"/>
                    <a:pt x="27" y="82"/>
                    <a:pt x="25" y="87"/>
                  </a:cubicBezTo>
                  <a:close/>
                  <a:moveTo>
                    <a:pt x="242" y="87"/>
                  </a:moveTo>
                  <a:cubicBezTo>
                    <a:pt x="240" y="82"/>
                    <a:pt x="237" y="77"/>
                    <a:pt x="235" y="72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1" y="69"/>
                    <a:pt x="254" y="75"/>
                    <a:pt x="256" y="80"/>
                  </a:cubicBezTo>
                  <a:lnTo>
                    <a:pt x="242" y="87"/>
                  </a:lnTo>
                  <a:close/>
                  <a:moveTo>
                    <a:pt x="42" y="6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3" y="45"/>
                    <a:pt x="38" y="41"/>
                    <a:pt x="42" y="3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49" y="52"/>
                    <a:pt x="45" y="56"/>
                    <a:pt x="42" y="60"/>
                  </a:cubicBezTo>
                  <a:close/>
                  <a:moveTo>
                    <a:pt x="225" y="59"/>
                  </a:moveTo>
                  <a:cubicBezTo>
                    <a:pt x="222" y="55"/>
                    <a:pt x="218" y="51"/>
                    <a:pt x="214" y="47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9" y="40"/>
                    <a:pt x="233" y="45"/>
                    <a:pt x="237" y="49"/>
                  </a:cubicBezTo>
                  <a:lnTo>
                    <a:pt x="225" y="59"/>
                  </a:lnTo>
                  <a:close/>
                  <a:moveTo>
                    <a:pt x="65" y="38"/>
                  </a:moveTo>
                  <a:cubicBezTo>
                    <a:pt x="56" y="25"/>
                    <a:pt x="56" y="25"/>
                    <a:pt x="56" y="25"/>
                  </a:cubicBezTo>
                  <a:cubicBezTo>
                    <a:pt x="61" y="21"/>
                    <a:pt x="66" y="18"/>
                    <a:pt x="72" y="1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32"/>
                    <a:pt x="70" y="35"/>
                    <a:pt x="65" y="38"/>
                  </a:cubicBezTo>
                  <a:close/>
                  <a:moveTo>
                    <a:pt x="202" y="37"/>
                  </a:moveTo>
                  <a:cubicBezTo>
                    <a:pt x="197" y="34"/>
                    <a:pt x="192" y="31"/>
                    <a:pt x="188" y="29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200" y="18"/>
                    <a:pt x="206" y="21"/>
                    <a:pt x="210" y="25"/>
                  </a:cubicBezTo>
                  <a:lnTo>
                    <a:pt x="202" y="37"/>
                  </a:lnTo>
                  <a:close/>
                  <a:moveTo>
                    <a:pt x="94" y="23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94" y="6"/>
                    <a:pt x="100" y="4"/>
                    <a:pt x="106" y="3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4" y="19"/>
                    <a:pt x="99" y="21"/>
                    <a:pt x="94" y="23"/>
                  </a:cubicBezTo>
                  <a:close/>
                  <a:moveTo>
                    <a:pt x="173" y="23"/>
                  </a:moveTo>
                  <a:cubicBezTo>
                    <a:pt x="168" y="21"/>
                    <a:pt x="163" y="19"/>
                    <a:pt x="157" y="18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6" y="4"/>
                    <a:pt x="172" y="6"/>
                    <a:pt x="178" y="8"/>
                  </a:cubicBezTo>
                  <a:lnTo>
                    <a:pt x="173" y="23"/>
                  </a:lnTo>
                  <a:close/>
                  <a:moveTo>
                    <a:pt x="125" y="16"/>
                  </a:moveTo>
                  <a:cubicBezTo>
                    <a:pt x="124" y="1"/>
                    <a:pt x="124" y="1"/>
                    <a:pt x="124" y="1"/>
                  </a:cubicBezTo>
                  <a:cubicBezTo>
                    <a:pt x="130" y="0"/>
                    <a:pt x="136" y="0"/>
                    <a:pt x="142" y="1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6" y="16"/>
                    <a:pt x="131" y="16"/>
                    <a:pt x="1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1253461" y="3655000"/>
            <a:ext cx="574326" cy="603459"/>
            <a:chOff x="4536304" y="797548"/>
            <a:chExt cx="376238" cy="327026"/>
          </a:xfrm>
          <a:solidFill>
            <a:srgbClr val="008C95"/>
          </a:solidFill>
        </p:grpSpPr>
        <p:sp>
          <p:nvSpPr>
            <p:cNvPr id="36" name="Freeform 1687"/>
            <p:cNvSpPr>
              <a:spLocks noEditPoints="1"/>
            </p:cNvSpPr>
            <p:nvPr/>
          </p:nvSpPr>
          <p:spPr bwMode="auto">
            <a:xfrm>
              <a:off x="4777604" y="907086"/>
              <a:ext cx="134938" cy="60325"/>
            </a:xfrm>
            <a:custGeom>
              <a:avLst/>
              <a:gdLst>
                <a:gd name="T0" fmla="*/ 125 w 162"/>
                <a:gd name="T1" fmla="*/ 74 h 74"/>
                <a:gd name="T2" fmla="*/ 37 w 162"/>
                <a:gd name="T3" fmla="*/ 74 h 74"/>
                <a:gd name="T4" fmla="*/ 11 w 162"/>
                <a:gd name="T5" fmla="*/ 63 h 74"/>
                <a:gd name="T6" fmla="*/ 0 w 162"/>
                <a:gd name="T7" fmla="*/ 37 h 74"/>
                <a:gd name="T8" fmla="*/ 11 w 162"/>
                <a:gd name="T9" fmla="*/ 11 h 74"/>
                <a:gd name="T10" fmla="*/ 37 w 162"/>
                <a:gd name="T11" fmla="*/ 0 h 74"/>
                <a:gd name="T12" fmla="*/ 125 w 162"/>
                <a:gd name="T13" fmla="*/ 0 h 74"/>
                <a:gd name="T14" fmla="*/ 151 w 162"/>
                <a:gd name="T15" fmla="*/ 11 h 74"/>
                <a:gd name="T16" fmla="*/ 162 w 162"/>
                <a:gd name="T17" fmla="*/ 37 h 74"/>
                <a:gd name="T18" fmla="*/ 151 w 162"/>
                <a:gd name="T19" fmla="*/ 63 h 74"/>
                <a:gd name="T20" fmla="*/ 125 w 162"/>
                <a:gd name="T21" fmla="*/ 74 h 74"/>
                <a:gd name="T22" fmla="*/ 37 w 162"/>
                <a:gd name="T23" fmla="*/ 16 h 74"/>
                <a:gd name="T24" fmla="*/ 22 w 162"/>
                <a:gd name="T25" fmla="*/ 22 h 74"/>
                <a:gd name="T26" fmla="*/ 16 w 162"/>
                <a:gd name="T27" fmla="*/ 37 h 74"/>
                <a:gd name="T28" fmla="*/ 22 w 162"/>
                <a:gd name="T29" fmla="*/ 52 h 74"/>
                <a:gd name="T30" fmla="*/ 37 w 162"/>
                <a:gd name="T31" fmla="*/ 58 h 74"/>
                <a:gd name="T32" fmla="*/ 125 w 162"/>
                <a:gd name="T33" fmla="*/ 58 h 74"/>
                <a:gd name="T34" fmla="*/ 140 w 162"/>
                <a:gd name="T35" fmla="*/ 52 h 74"/>
                <a:gd name="T36" fmla="*/ 146 w 162"/>
                <a:gd name="T37" fmla="*/ 37 h 74"/>
                <a:gd name="T38" fmla="*/ 140 w 162"/>
                <a:gd name="T39" fmla="*/ 22 h 74"/>
                <a:gd name="T40" fmla="*/ 125 w 162"/>
                <a:gd name="T41" fmla="*/ 16 h 74"/>
                <a:gd name="T42" fmla="*/ 37 w 162"/>
                <a:gd name="T43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74">
                  <a:moveTo>
                    <a:pt x="125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27" y="74"/>
                    <a:pt x="18" y="70"/>
                    <a:pt x="11" y="63"/>
                  </a:cubicBezTo>
                  <a:cubicBezTo>
                    <a:pt x="4" y="56"/>
                    <a:pt x="0" y="47"/>
                    <a:pt x="0" y="37"/>
                  </a:cubicBezTo>
                  <a:cubicBezTo>
                    <a:pt x="0" y="27"/>
                    <a:pt x="4" y="18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5" y="0"/>
                    <a:pt x="144" y="4"/>
                    <a:pt x="151" y="11"/>
                  </a:cubicBezTo>
                  <a:cubicBezTo>
                    <a:pt x="158" y="18"/>
                    <a:pt x="162" y="27"/>
                    <a:pt x="162" y="37"/>
                  </a:cubicBezTo>
                  <a:cubicBezTo>
                    <a:pt x="162" y="47"/>
                    <a:pt x="158" y="56"/>
                    <a:pt x="151" y="63"/>
                  </a:cubicBezTo>
                  <a:cubicBezTo>
                    <a:pt x="144" y="70"/>
                    <a:pt x="135" y="74"/>
                    <a:pt x="125" y="74"/>
                  </a:cubicBezTo>
                  <a:close/>
                  <a:moveTo>
                    <a:pt x="37" y="16"/>
                  </a:moveTo>
                  <a:cubicBezTo>
                    <a:pt x="32" y="16"/>
                    <a:pt x="26" y="18"/>
                    <a:pt x="22" y="22"/>
                  </a:cubicBezTo>
                  <a:cubicBezTo>
                    <a:pt x="18" y="26"/>
                    <a:pt x="16" y="31"/>
                    <a:pt x="16" y="37"/>
                  </a:cubicBez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2" y="58"/>
                    <a:pt x="37" y="58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31" y="58"/>
                    <a:pt x="136" y="56"/>
                    <a:pt x="140" y="52"/>
                  </a:cubicBezTo>
                  <a:cubicBezTo>
                    <a:pt x="144" y="48"/>
                    <a:pt x="146" y="43"/>
                    <a:pt x="146" y="37"/>
                  </a:cubicBezTo>
                  <a:cubicBezTo>
                    <a:pt x="146" y="31"/>
                    <a:pt x="144" y="26"/>
                    <a:pt x="140" y="22"/>
                  </a:cubicBezTo>
                  <a:cubicBezTo>
                    <a:pt x="136" y="18"/>
                    <a:pt x="131" y="16"/>
                    <a:pt x="125" y="16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Freeform 1688"/>
            <p:cNvSpPr>
              <a:spLocks noEditPoints="1"/>
            </p:cNvSpPr>
            <p:nvPr/>
          </p:nvSpPr>
          <p:spPr bwMode="auto">
            <a:xfrm>
              <a:off x="4777604" y="954711"/>
              <a:ext cx="122238" cy="61913"/>
            </a:xfrm>
            <a:custGeom>
              <a:avLst/>
              <a:gdLst>
                <a:gd name="T0" fmla="*/ 109 w 146"/>
                <a:gd name="T1" fmla="*/ 74 h 74"/>
                <a:gd name="T2" fmla="*/ 37 w 146"/>
                <a:gd name="T3" fmla="*/ 74 h 74"/>
                <a:gd name="T4" fmla="*/ 11 w 146"/>
                <a:gd name="T5" fmla="*/ 63 h 74"/>
                <a:gd name="T6" fmla="*/ 0 w 146"/>
                <a:gd name="T7" fmla="*/ 37 h 74"/>
                <a:gd name="T8" fmla="*/ 11 w 146"/>
                <a:gd name="T9" fmla="*/ 11 h 74"/>
                <a:gd name="T10" fmla="*/ 37 w 146"/>
                <a:gd name="T11" fmla="*/ 0 h 74"/>
                <a:gd name="T12" fmla="*/ 109 w 146"/>
                <a:gd name="T13" fmla="*/ 0 h 74"/>
                <a:gd name="T14" fmla="*/ 135 w 146"/>
                <a:gd name="T15" fmla="*/ 11 h 74"/>
                <a:gd name="T16" fmla="*/ 146 w 146"/>
                <a:gd name="T17" fmla="*/ 37 h 74"/>
                <a:gd name="T18" fmla="*/ 135 w 146"/>
                <a:gd name="T19" fmla="*/ 63 h 74"/>
                <a:gd name="T20" fmla="*/ 109 w 146"/>
                <a:gd name="T21" fmla="*/ 74 h 74"/>
                <a:gd name="T22" fmla="*/ 37 w 146"/>
                <a:gd name="T23" fmla="*/ 16 h 74"/>
                <a:gd name="T24" fmla="*/ 22 w 146"/>
                <a:gd name="T25" fmla="*/ 22 h 74"/>
                <a:gd name="T26" fmla="*/ 16 w 146"/>
                <a:gd name="T27" fmla="*/ 37 h 74"/>
                <a:gd name="T28" fmla="*/ 22 w 146"/>
                <a:gd name="T29" fmla="*/ 52 h 74"/>
                <a:gd name="T30" fmla="*/ 37 w 146"/>
                <a:gd name="T31" fmla="*/ 58 h 74"/>
                <a:gd name="T32" fmla="*/ 109 w 146"/>
                <a:gd name="T33" fmla="*/ 58 h 74"/>
                <a:gd name="T34" fmla="*/ 124 w 146"/>
                <a:gd name="T35" fmla="*/ 52 h 74"/>
                <a:gd name="T36" fmla="*/ 130 w 146"/>
                <a:gd name="T37" fmla="*/ 37 h 74"/>
                <a:gd name="T38" fmla="*/ 124 w 146"/>
                <a:gd name="T39" fmla="*/ 22 h 74"/>
                <a:gd name="T40" fmla="*/ 109 w 146"/>
                <a:gd name="T41" fmla="*/ 16 h 74"/>
                <a:gd name="T42" fmla="*/ 37 w 146"/>
                <a:gd name="T43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74">
                  <a:moveTo>
                    <a:pt x="109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27" y="74"/>
                    <a:pt x="18" y="70"/>
                    <a:pt x="11" y="63"/>
                  </a:cubicBezTo>
                  <a:cubicBezTo>
                    <a:pt x="4" y="56"/>
                    <a:pt x="0" y="47"/>
                    <a:pt x="0" y="37"/>
                  </a:cubicBezTo>
                  <a:cubicBezTo>
                    <a:pt x="0" y="27"/>
                    <a:pt x="4" y="18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9" y="0"/>
                    <a:pt x="128" y="4"/>
                    <a:pt x="135" y="11"/>
                  </a:cubicBezTo>
                  <a:cubicBezTo>
                    <a:pt x="142" y="18"/>
                    <a:pt x="146" y="27"/>
                    <a:pt x="146" y="37"/>
                  </a:cubicBezTo>
                  <a:cubicBezTo>
                    <a:pt x="146" y="47"/>
                    <a:pt x="142" y="56"/>
                    <a:pt x="135" y="63"/>
                  </a:cubicBezTo>
                  <a:cubicBezTo>
                    <a:pt x="128" y="70"/>
                    <a:pt x="119" y="74"/>
                    <a:pt x="109" y="74"/>
                  </a:cubicBezTo>
                  <a:close/>
                  <a:moveTo>
                    <a:pt x="37" y="16"/>
                  </a:moveTo>
                  <a:cubicBezTo>
                    <a:pt x="32" y="16"/>
                    <a:pt x="26" y="18"/>
                    <a:pt x="22" y="22"/>
                  </a:cubicBezTo>
                  <a:cubicBezTo>
                    <a:pt x="18" y="26"/>
                    <a:pt x="16" y="31"/>
                    <a:pt x="16" y="37"/>
                  </a:cubicBez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2" y="58"/>
                    <a:pt x="37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4" y="58"/>
                    <a:pt x="120" y="56"/>
                    <a:pt x="124" y="52"/>
                  </a:cubicBezTo>
                  <a:cubicBezTo>
                    <a:pt x="128" y="48"/>
                    <a:pt x="130" y="43"/>
                    <a:pt x="130" y="37"/>
                  </a:cubicBezTo>
                  <a:cubicBezTo>
                    <a:pt x="130" y="31"/>
                    <a:pt x="128" y="26"/>
                    <a:pt x="124" y="22"/>
                  </a:cubicBezTo>
                  <a:cubicBezTo>
                    <a:pt x="120" y="18"/>
                    <a:pt x="114" y="16"/>
                    <a:pt x="109" y="16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Freeform 1689"/>
            <p:cNvSpPr>
              <a:spLocks noEditPoints="1"/>
            </p:cNvSpPr>
            <p:nvPr/>
          </p:nvSpPr>
          <p:spPr bwMode="auto">
            <a:xfrm>
              <a:off x="4777604" y="1002336"/>
              <a:ext cx="107950" cy="61913"/>
            </a:xfrm>
            <a:custGeom>
              <a:avLst/>
              <a:gdLst>
                <a:gd name="T0" fmla="*/ 93 w 129"/>
                <a:gd name="T1" fmla="*/ 74 h 74"/>
                <a:gd name="T2" fmla="*/ 37 w 129"/>
                <a:gd name="T3" fmla="*/ 74 h 74"/>
                <a:gd name="T4" fmla="*/ 11 w 129"/>
                <a:gd name="T5" fmla="*/ 63 h 74"/>
                <a:gd name="T6" fmla="*/ 0 w 129"/>
                <a:gd name="T7" fmla="*/ 37 h 74"/>
                <a:gd name="T8" fmla="*/ 11 w 129"/>
                <a:gd name="T9" fmla="*/ 11 h 74"/>
                <a:gd name="T10" fmla="*/ 37 w 129"/>
                <a:gd name="T11" fmla="*/ 0 h 74"/>
                <a:gd name="T12" fmla="*/ 93 w 129"/>
                <a:gd name="T13" fmla="*/ 0 h 74"/>
                <a:gd name="T14" fmla="*/ 119 w 129"/>
                <a:gd name="T15" fmla="*/ 11 h 74"/>
                <a:gd name="T16" fmla="*/ 129 w 129"/>
                <a:gd name="T17" fmla="*/ 37 h 74"/>
                <a:gd name="T18" fmla="*/ 119 w 129"/>
                <a:gd name="T19" fmla="*/ 63 h 74"/>
                <a:gd name="T20" fmla="*/ 93 w 129"/>
                <a:gd name="T21" fmla="*/ 74 h 74"/>
                <a:gd name="T22" fmla="*/ 37 w 129"/>
                <a:gd name="T23" fmla="*/ 16 h 74"/>
                <a:gd name="T24" fmla="*/ 22 w 129"/>
                <a:gd name="T25" fmla="*/ 22 h 74"/>
                <a:gd name="T26" fmla="*/ 16 w 129"/>
                <a:gd name="T27" fmla="*/ 37 h 74"/>
                <a:gd name="T28" fmla="*/ 22 w 129"/>
                <a:gd name="T29" fmla="*/ 52 h 74"/>
                <a:gd name="T30" fmla="*/ 37 w 129"/>
                <a:gd name="T31" fmla="*/ 58 h 74"/>
                <a:gd name="T32" fmla="*/ 93 w 129"/>
                <a:gd name="T33" fmla="*/ 58 h 74"/>
                <a:gd name="T34" fmla="*/ 108 w 129"/>
                <a:gd name="T35" fmla="*/ 52 h 74"/>
                <a:gd name="T36" fmla="*/ 114 w 129"/>
                <a:gd name="T37" fmla="*/ 37 h 74"/>
                <a:gd name="T38" fmla="*/ 108 w 129"/>
                <a:gd name="T39" fmla="*/ 22 h 74"/>
                <a:gd name="T40" fmla="*/ 93 w 129"/>
                <a:gd name="T41" fmla="*/ 16 h 74"/>
                <a:gd name="T42" fmla="*/ 37 w 129"/>
                <a:gd name="T43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74">
                  <a:moveTo>
                    <a:pt x="93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27" y="74"/>
                    <a:pt x="18" y="70"/>
                    <a:pt x="11" y="63"/>
                  </a:cubicBezTo>
                  <a:cubicBezTo>
                    <a:pt x="4" y="56"/>
                    <a:pt x="0" y="47"/>
                    <a:pt x="0" y="37"/>
                  </a:cubicBezTo>
                  <a:cubicBezTo>
                    <a:pt x="0" y="27"/>
                    <a:pt x="4" y="18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2" y="0"/>
                    <a:pt x="112" y="4"/>
                    <a:pt x="119" y="11"/>
                  </a:cubicBezTo>
                  <a:cubicBezTo>
                    <a:pt x="126" y="18"/>
                    <a:pt x="129" y="27"/>
                    <a:pt x="129" y="37"/>
                  </a:cubicBezTo>
                  <a:cubicBezTo>
                    <a:pt x="129" y="47"/>
                    <a:pt x="126" y="56"/>
                    <a:pt x="119" y="63"/>
                  </a:cubicBezTo>
                  <a:cubicBezTo>
                    <a:pt x="112" y="70"/>
                    <a:pt x="102" y="74"/>
                    <a:pt x="93" y="74"/>
                  </a:cubicBezTo>
                  <a:close/>
                  <a:moveTo>
                    <a:pt x="37" y="16"/>
                  </a:moveTo>
                  <a:cubicBezTo>
                    <a:pt x="32" y="16"/>
                    <a:pt x="26" y="18"/>
                    <a:pt x="22" y="22"/>
                  </a:cubicBezTo>
                  <a:cubicBezTo>
                    <a:pt x="18" y="26"/>
                    <a:pt x="16" y="31"/>
                    <a:pt x="16" y="37"/>
                  </a:cubicBez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2" y="58"/>
                    <a:pt x="37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4" y="56"/>
                    <a:pt x="108" y="52"/>
                  </a:cubicBezTo>
                  <a:cubicBezTo>
                    <a:pt x="112" y="48"/>
                    <a:pt x="114" y="43"/>
                    <a:pt x="114" y="37"/>
                  </a:cubicBezTo>
                  <a:cubicBezTo>
                    <a:pt x="114" y="31"/>
                    <a:pt x="112" y="26"/>
                    <a:pt x="108" y="22"/>
                  </a:cubicBezTo>
                  <a:cubicBezTo>
                    <a:pt x="104" y="18"/>
                    <a:pt x="98" y="16"/>
                    <a:pt x="93" y="16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Freeform 1690"/>
            <p:cNvSpPr>
              <a:spLocks noEditPoints="1"/>
            </p:cNvSpPr>
            <p:nvPr/>
          </p:nvSpPr>
          <p:spPr bwMode="auto">
            <a:xfrm>
              <a:off x="4777604" y="1051548"/>
              <a:ext cx="95250" cy="61913"/>
            </a:xfrm>
            <a:custGeom>
              <a:avLst/>
              <a:gdLst>
                <a:gd name="T0" fmla="*/ 77 w 113"/>
                <a:gd name="T1" fmla="*/ 74 h 74"/>
                <a:gd name="T2" fmla="*/ 37 w 113"/>
                <a:gd name="T3" fmla="*/ 74 h 74"/>
                <a:gd name="T4" fmla="*/ 11 w 113"/>
                <a:gd name="T5" fmla="*/ 63 h 74"/>
                <a:gd name="T6" fmla="*/ 0 w 113"/>
                <a:gd name="T7" fmla="*/ 37 h 74"/>
                <a:gd name="T8" fmla="*/ 11 w 113"/>
                <a:gd name="T9" fmla="*/ 11 h 74"/>
                <a:gd name="T10" fmla="*/ 37 w 113"/>
                <a:gd name="T11" fmla="*/ 0 h 74"/>
                <a:gd name="T12" fmla="*/ 77 w 113"/>
                <a:gd name="T13" fmla="*/ 0 h 74"/>
                <a:gd name="T14" fmla="*/ 103 w 113"/>
                <a:gd name="T15" fmla="*/ 11 h 74"/>
                <a:gd name="T16" fmla="*/ 113 w 113"/>
                <a:gd name="T17" fmla="*/ 37 h 74"/>
                <a:gd name="T18" fmla="*/ 103 w 113"/>
                <a:gd name="T19" fmla="*/ 63 h 74"/>
                <a:gd name="T20" fmla="*/ 77 w 113"/>
                <a:gd name="T21" fmla="*/ 74 h 74"/>
                <a:gd name="T22" fmla="*/ 37 w 113"/>
                <a:gd name="T23" fmla="*/ 16 h 74"/>
                <a:gd name="T24" fmla="*/ 22 w 113"/>
                <a:gd name="T25" fmla="*/ 22 h 74"/>
                <a:gd name="T26" fmla="*/ 16 w 113"/>
                <a:gd name="T27" fmla="*/ 37 h 74"/>
                <a:gd name="T28" fmla="*/ 22 w 113"/>
                <a:gd name="T29" fmla="*/ 52 h 74"/>
                <a:gd name="T30" fmla="*/ 37 w 113"/>
                <a:gd name="T31" fmla="*/ 58 h 74"/>
                <a:gd name="T32" fmla="*/ 77 w 113"/>
                <a:gd name="T33" fmla="*/ 58 h 74"/>
                <a:gd name="T34" fmla="*/ 92 w 113"/>
                <a:gd name="T35" fmla="*/ 52 h 74"/>
                <a:gd name="T36" fmla="*/ 98 w 113"/>
                <a:gd name="T37" fmla="*/ 37 h 74"/>
                <a:gd name="T38" fmla="*/ 92 w 113"/>
                <a:gd name="T39" fmla="*/ 22 h 74"/>
                <a:gd name="T40" fmla="*/ 77 w 113"/>
                <a:gd name="T41" fmla="*/ 16 h 74"/>
                <a:gd name="T42" fmla="*/ 37 w 113"/>
                <a:gd name="T43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74">
                  <a:moveTo>
                    <a:pt x="77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27" y="74"/>
                    <a:pt x="18" y="70"/>
                    <a:pt x="11" y="63"/>
                  </a:cubicBezTo>
                  <a:cubicBezTo>
                    <a:pt x="4" y="56"/>
                    <a:pt x="0" y="47"/>
                    <a:pt x="0" y="37"/>
                  </a:cubicBezTo>
                  <a:cubicBezTo>
                    <a:pt x="0" y="27"/>
                    <a:pt x="4" y="18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6" y="0"/>
                    <a:pt x="96" y="4"/>
                    <a:pt x="103" y="11"/>
                  </a:cubicBezTo>
                  <a:cubicBezTo>
                    <a:pt x="110" y="18"/>
                    <a:pt x="113" y="27"/>
                    <a:pt x="113" y="37"/>
                  </a:cubicBezTo>
                  <a:cubicBezTo>
                    <a:pt x="113" y="47"/>
                    <a:pt x="110" y="56"/>
                    <a:pt x="103" y="63"/>
                  </a:cubicBezTo>
                  <a:cubicBezTo>
                    <a:pt x="96" y="70"/>
                    <a:pt x="86" y="74"/>
                    <a:pt x="77" y="74"/>
                  </a:cubicBezTo>
                  <a:close/>
                  <a:moveTo>
                    <a:pt x="37" y="16"/>
                  </a:moveTo>
                  <a:cubicBezTo>
                    <a:pt x="32" y="16"/>
                    <a:pt x="26" y="18"/>
                    <a:pt x="22" y="22"/>
                  </a:cubicBezTo>
                  <a:cubicBezTo>
                    <a:pt x="18" y="26"/>
                    <a:pt x="16" y="31"/>
                    <a:pt x="16" y="37"/>
                  </a:cubicBez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2" y="58"/>
                    <a:pt x="3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82" y="58"/>
                    <a:pt x="88" y="56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31"/>
                    <a:pt x="96" y="26"/>
                    <a:pt x="92" y="22"/>
                  </a:cubicBezTo>
                  <a:cubicBezTo>
                    <a:pt x="88" y="18"/>
                    <a:pt x="82" y="16"/>
                    <a:pt x="77" y="16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Rectangle 1691"/>
            <p:cNvSpPr>
              <a:spLocks noChangeArrowheads="1"/>
            </p:cNvSpPr>
            <p:nvPr/>
          </p:nvSpPr>
          <p:spPr bwMode="auto">
            <a:xfrm>
              <a:off x="4634729" y="1099173"/>
              <a:ext cx="1746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Freeform 1692"/>
            <p:cNvSpPr>
              <a:spLocks/>
            </p:cNvSpPr>
            <p:nvPr/>
          </p:nvSpPr>
          <p:spPr bwMode="auto">
            <a:xfrm>
              <a:off x="4634729" y="797548"/>
              <a:ext cx="174625" cy="122238"/>
            </a:xfrm>
            <a:custGeom>
              <a:avLst/>
              <a:gdLst>
                <a:gd name="T0" fmla="*/ 210 w 210"/>
                <a:gd name="T1" fmla="*/ 146 h 146"/>
                <a:gd name="T2" fmla="*/ 155 w 210"/>
                <a:gd name="T3" fmla="*/ 146 h 146"/>
                <a:gd name="T4" fmla="*/ 148 w 210"/>
                <a:gd name="T5" fmla="*/ 142 h 146"/>
                <a:gd name="T6" fmla="*/ 148 w 210"/>
                <a:gd name="T7" fmla="*/ 134 h 146"/>
                <a:gd name="T8" fmla="*/ 163 w 210"/>
                <a:gd name="T9" fmla="*/ 95 h 146"/>
                <a:gd name="T10" fmla="*/ 168 w 210"/>
                <a:gd name="T11" fmla="*/ 54 h 146"/>
                <a:gd name="T12" fmla="*/ 168 w 210"/>
                <a:gd name="T13" fmla="*/ 36 h 146"/>
                <a:gd name="T14" fmla="*/ 162 w 210"/>
                <a:gd name="T15" fmla="*/ 21 h 146"/>
                <a:gd name="T16" fmla="*/ 147 w 210"/>
                <a:gd name="T17" fmla="*/ 15 h 146"/>
                <a:gd name="T18" fmla="*/ 132 w 210"/>
                <a:gd name="T19" fmla="*/ 21 h 146"/>
                <a:gd name="T20" fmla="*/ 125 w 210"/>
                <a:gd name="T21" fmla="*/ 36 h 146"/>
                <a:gd name="T22" fmla="*/ 116 w 210"/>
                <a:gd name="T23" fmla="*/ 78 h 146"/>
                <a:gd name="T24" fmla="*/ 91 w 210"/>
                <a:gd name="T25" fmla="*/ 116 h 146"/>
                <a:gd name="T26" fmla="*/ 58 w 210"/>
                <a:gd name="T27" fmla="*/ 138 h 146"/>
                <a:gd name="T28" fmla="*/ 20 w 210"/>
                <a:gd name="T29" fmla="*/ 146 h 146"/>
                <a:gd name="T30" fmla="*/ 0 w 210"/>
                <a:gd name="T31" fmla="*/ 146 h 146"/>
                <a:gd name="T32" fmla="*/ 0 w 210"/>
                <a:gd name="T33" fmla="*/ 130 h 146"/>
                <a:gd name="T34" fmla="*/ 20 w 210"/>
                <a:gd name="T35" fmla="*/ 130 h 146"/>
                <a:gd name="T36" fmla="*/ 52 w 210"/>
                <a:gd name="T37" fmla="*/ 124 h 146"/>
                <a:gd name="T38" fmla="*/ 80 w 210"/>
                <a:gd name="T39" fmla="*/ 105 h 146"/>
                <a:gd name="T40" fmla="*/ 102 w 210"/>
                <a:gd name="T41" fmla="*/ 72 h 146"/>
                <a:gd name="T42" fmla="*/ 110 w 210"/>
                <a:gd name="T43" fmla="*/ 36 h 146"/>
                <a:gd name="T44" fmla="*/ 121 w 210"/>
                <a:gd name="T45" fmla="*/ 10 h 146"/>
                <a:gd name="T46" fmla="*/ 147 w 210"/>
                <a:gd name="T47" fmla="*/ 0 h 146"/>
                <a:gd name="T48" fmla="*/ 173 w 210"/>
                <a:gd name="T49" fmla="*/ 10 h 146"/>
                <a:gd name="T50" fmla="*/ 183 w 210"/>
                <a:gd name="T51" fmla="*/ 36 h 146"/>
                <a:gd name="T52" fmla="*/ 183 w 210"/>
                <a:gd name="T53" fmla="*/ 54 h 146"/>
                <a:gd name="T54" fmla="*/ 178 w 210"/>
                <a:gd name="T55" fmla="*/ 99 h 146"/>
                <a:gd name="T56" fmla="*/ 167 w 210"/>
                <a:gd name="T57" fmla="*/ 130 h 146"/>
                <a:gd name="T58" fmla="*/ 210 w 210"/>
                <a:gd name="T59" fmla="*/ 130 h 146"/>
                <a:gd name="T60" fmla="*/ 210 w 21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0" h="146">
                  <a:moveTo>
                    <a:pt x="210" y="146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2" y="146"/>
                    <a:pt x="150" y="144"/>
                    <a:pt x="148" y="142"/>
                  </a:cubicBezTo>
                  <a:cubicBezTo>
                    <a:pt x="147" y="139"/>
                    <a:pt x="147" y="137"/>
                    <a:pt x="148" y="134"/>
                  </a:cubicBezTo>
                  <a:cubicBezTo>
                    <a:pt x="155" y="122"/>
                    <a:pt x="160" y="108"/>
                    <a:pt x="163" y="95"/>
                  </a:cubicBezTo>
                  <a:cubicBezTo>
                    <a:pt x="166" y="82"/>
                    <a:pt x="168" y="68"/>
                    <a:pt x="168" y="54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1"/>
                    <a:pt x="166" y="25"/>
                    <a:pt x="162" y="21"/>
                  </a:cubicBezTo>
                  <a:cubicBezTo>
                    <a:pt x="158" y="17"/>
                    <a:pt x="152" y="15"/>
                    <a:pt x="147" y="15"/>
                  </a:cubicBezTo>
                  <a:cubicBezTo>
                    <a:pt x="141" y="15"/>
                    <a:pt x="136" y="17"/>
                    <a:pt x="132" y="21"/>
                  </a:cubicBezTo>
                  <a:cubicBezTo>
                    <a:pt x="128" y="25"/>
                    <a:pt x="125" y="31"/>
                    <a:pt x="125" y="36"/>
                  </a:cubicBezTo>
                  <a:cubicBezTo>
                    <a:pt x="125" y="51"/>
                    <a:pt x="123" y="63"/>
                    <a:pt x="116" y="78"/>
                  </a:cubicBezTo>
                  <a:cubicBezTo>
                    <a:pt x="110" y="93"/>
                    <a:pt x="102" y="106"/>
                    <a:pt x="91" y="116"/>
                  </a:cubicBezTo>
                  <a:cubicBezTo>
                    <a:pt x="81" y="126"/>
                    <a:pt x="70" y="133"/>
                    <a:pt x="58" y="138"/>
                  </a:cubicBezTo>
                  <a:cubicBezTo>
                    <a:pt x="46" y="143"/>
                    <a:pt x="33" y="146"/>
                    <a:pt x="2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31" y="130"/>
                    <a:pt x="42" y="128"/>
                    <a:pt x="52" y="124"/>
                  </a:cubicBezTo>
                  <a:cubicBezTo>
                    <a:pt x="63" y="119"/>
                    <a:pt x="72" y="113"/>
                    <a:pt x="80" y="105"/>
                  </a:cubicBezTo>
                  <a:cubicBezTo>
                    <a:pt x="89" y="96"/>
                    <a:pt x="97" y="85"/>
                    <a:pt x="102" y="72"/>
                  </a:cubicBezTo>
                  <a:cubicBezTo>
                    <a:pt x="108" y="59"/>
                    <a:pt x="110" y="49"/>
                    <a:pt x="110" y="36"/>
                  </a:cubicBezTo>
                  <a:cubicBezTo>
                    <a:pt x="110" y="26"/>
                    <a:pt x="114" y="17"/>
                    <a:pt x="121" y="10"/>
                  </a:cubicBezTo>
                  <a:cubicBezTo>
                    <a:pt x="128" y="3"/>
                    <a:pt x="137" y="0"/>
                    <a:pt x="147" y="0"/>
                  </a:cubicBezTo>
                  <a:cubicBezTo>
                    <a:pt x="157" y="0"/>
                    <a:pt x="166" y="3"/>
                    <a:pt x="173" y="10"/>
                  </a:cubicBezTo>
                  <a:cubicBezTo>
                    <a:pt x="180" y="17"/>
                    <a:pt x="183" y="26"/>
                    <a:pt x="183" y="36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69"/>
                    <a:pt x="182" y="84"/>
                    <a:pt x="178" y="99"/>
                  </a:cubicBezTo>
                  <a:cubicBezTo>
                    <a:pt x="176" y="109"/>
                    <a:pt x="172" y="120"/>
                    <a:pt x="167" y="130"/>
                  </a:cubicBezTo>
                  <a:cubicBezTo>
                    <a:pt x="210" y="130"/>
                    <a:pt x="210" y="130"/>
                    <a:pt x="210" y="130"/>
                  </a:cubicBezTo>
                  <a:lnTo>
                    <a:pt x="21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Freeform 1693"/>
            <p:cNvSpPr>
              <a:spLocks/>
            </p:cNvSpPr>
            <p:nvPr/>
          </p:nvSpPr>
          <p:spPr bwMode="auto">
            <a:xfrm>
              <a:off x="4656954" y="961061"/>
              <a:ext cx="92075" cy="79375"/>
            </a:xfrm>
            <a:custGeom>
              <a:avLst/>
              <a:gdLst>
                <a:gd name="T0" fmla="*/ 15 w 110"/>
                <a:gd name="T1" fmla="*/ 95 h 95"/>
                <a:gd name="T2" fmla="*/ 0 w 110"/>
                <a:gd name="T3" fmla="*/ 95 h 95"/>
                <a:gd name="T4" fmla="*/ 0 w 110"/>
                <a:gd name="T5" fmla="*/ 79 h 95"/>
                <a:gd name="T6" fmla="*/ 15 w 110"/>
                <a:gd name="T7" fmla="*/ 79 h 95"/>
                <a:gd name="T8" fmla="*/ 95 w 110"/>
                <a:gd name="T9" fmla="*/ 0 h 95"/>
                <a:gd name="T10" fmla="*/ 110 w 110"/>
                <a:gd name="T11" fmla="*/ 0 h 95"/>
                <a:gd name="T12" fmla="*/ 15 w 110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5">
                  <a:moveTo>
                    <a:pt x="15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59" y="79"/>
                    <a:pt x="95" y="44"/>
                    <a:pt x="95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52"/>
                    <a:pt x="68" y="95"/>
                    <a:pt x="1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Freeform 1694"/>
            <p:cNvSpPr>
              <a:spLocks/>
            </p:cNvSpPr>
            <p:nvPr/>
          </p:nvSpPr>
          <p:spPr bwMode="auto">
            <a:xfrm>
              <a:off x="4536304" y="894386"/>
              <a:ext cx="104775" cy="230188"/>
            </a:xfrm>
            <a:custGeom>
              <a:avLst/>
              <a:gdLst>
                <a:gd name="T0" fmla="*/ 117 w 125"/>
                <a:gd name="T1" fmla="*/ 276 h 276"/>
                <a:gd name="T2" fmla="*/ 0 w 125"/>
                <a:gd name="T3" fmla="*/ 276 h 276"/>
                <a:gd name="T4" fmla="*/ 0 w 125"/>
                <a:gd name="T5" fmla="*/ 261 h 276"/>
                <a:gd name="T6" fmla="*/ 110 w 125"/>
                <a:gd name="T7" fmla="*/ 261 h 276"/>
                <a:gd name="T8" fmla="*/ 110 w 125"/>
                <a:gd name="T9" fmla="*/ 15 h 276"/>
                <a:gd name="T10" fmla="*/ 0 w 125"/>
                <a:gd name="T11" fmla="*/ 15 h 276"/>
                <a:gd name="T12" fmla="*/ 0 w 125"/>
                <a:gd name="T13" fmla="*/ 0 h 276"/>
                <a:gd name="T14" fmla="*/ 117 w 125"/>
                <a:gd name="T15" fmla="*/ 0 h 276"/>
                <a:gd name="T16" fmla="*/ 125 w 125"/>
                <a:gd name="T17" fmla="*/ 7 h 276"/>
                <a:gd name="T18" fmla="*/ 125 w 125"/>
                <a:gd name="T19" fmla="*/ 269 h 276"/>
                <a:gd name="T20" fmla="*/ 117 w 125"/>
                <a:gd name="T2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76">
                  <a:moveTo>
                    <a:pt x="117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10" y="261"/>
                    <a:pt x="110" y="261"/>
                    <a:pt x="110" y="261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2" y="0"/>
                    <a:pt x="125" y="3"/>
                    <a:pt x="125" y="7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5" y="273"/>
                    <a:pt x="122" y="276"/>
                    <a:pt x="117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4" name="Rectangle 1695"/>
            <p:cNvSpPr>
              <a:spLocks noChangeArrowheads="1"/>
            </p:cNvSpPr>
            <p:nvPr/>
          </p:nvSpPr>
          <p:spPr bwMode="auto">
            <a:xfrm>
              <a:off x="4599804" y="1081711"/>
              <a:ext cx="127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5" name="Rectangle 1696"/>
            <p:cNvSpPr>
              <a:spLocks noChangeArrowheads="1"/>
            </p:cNvSpPr>
            <p:nvPr/>
          </p:nvSpPr>
          <p:spPr bwMode="auto">
            <a:xfrm>
              <a:off x="4574404" y="1081711"/>
              <a:ext cx="127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7130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ВАЖНО, после прохождения мастерской…</a:t>
            </a:r>
          </a:p>
        </p:txBody>
      </p:sp>
    </p:spTree>
    <p:extLst>
      <p:ext uri="{BB962C8B-B14F-4D97-AF65-F5344CB8AC3E}">
        <p14:creationId xmlns:p14="http://schemas.microsoft.com/office/powerpoint/2010/main" val="248862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 ПРОЧИТАТЬ: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230" t="31111" r="58437" b="20370"/>
          <a:stretch/>
        </p:blipFill>
        <p:spPr>
          <a:xfrm>
            <a:off x="6239440" y="209550"/>
            <a:ext cx="2733110" cy="40686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8775" y="8745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/>
              <a:t>«</a:t>
            </a:r>
            <a:r>
              <a:rPr lang="ru-RU" sz="1800" dirty="0" err="1" smtClean="0"/>
              <a:t>Нарративное</a:t>
            </a:r>
            <a:r>
              <a:rPr lang="ru-RU" sz="1800" dirty="0" smtClean="0"/>
              <a:t> лидерство»</a:t>
            </a:r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искусство вдохновлять и убеждать с помощью историй</a:t>
            </a:r>
          </a:p>
          <a:p>
            <a:r>
              <a:rPr lang="ru-RU" sz="1800" dirty="0"/>
              <a:t>Артём </a:t>
            </a:r>
            <a:r>
              <a:rPr lang="ru-RU" sz="1800" dirty="0" err="1"/>
              <a:t>Мушин</a:t>
            </a:r>
            <a:r>
              <a:rPr lang="ru-RU" sz="1800" dirty="0"/>
              <a:t>-Македонский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2599029"/>
            <a:ext cx="5548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D4C"/>
                </a:solidFill>
              </a:rPr>
              <a:t>Применение </a:t>
            </a:r>
            <a:r>
              <a:rPr lang="ru-RU" sz="1200" dirty="0" err="1">
                <a:solidFill>
                  <a:srgbClr val="003D4C"/>
                </a:solidFill>
              </a:rPr>
              <a:t>сторителлинга</a:t>
            </a:r>
            <a:r>
              <a:rPr lang="ru-RU" sz="1200" dirty="0">
                <a:solidFill>
                  <a:srgbClr val="003D4C"/>
                </a:solidFill>
              </a:rPr>
              <a:t> как стратегического инструмента в </a:t>
            </a:r>
            <a:r>
              <a:rPr lang="ru-RU" sz="1200" dirty="0" smtClean="0">
                <a:solidFill>
                  <a:srgbClr val="003D4C"/>
                </a:solidFill>
              </a:rPr>
              <a:t>бизнесе</a:t>
            </a:r>
          </a:p>
          <a:p>
            <a:endParaRPr lang="ru-RU" sz="1200" dirty="0">
              <a:solidFill>
                <a:srgbClr val="003D4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D4C"/>
                </a:solidFill>
              </a:rPr>
              <a:t>Простой алгоритм подготовки подходящей истории под любую </a:t>
            </a:r>
            <a:r>
              <a:rPr lang="ru-RU" sz="1200" dirty="0" smtClean="0">
                <a:solidFill>
                  <a:srgbClr val="003D4C"/>
                </a:solidFill>
              </a:rPr>
              <a:t>задачу</a:t>
            </a:r>
          </a:p>
          <a:p>
            <a:endParaRPr lang="ru-RU" sz="1200" dirty="0">
              <a:solidFill>
                <a:srgbClr val="003D4C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D4C"/>
                </a:solidFill>
              </a:rPr>
              <a:t>Автор — ведущий российский специалист по </a:t>
            </a:r>
            <a:r>
              <a:rPr lang="ru-RU" sz="1200" dirty="0" err="1">
                <a:solidFill>
                  <a:srgbClr val="003D4C"/>
                </a:solidFill>
              </a:rPr>
              <a:t>сторителлингу</a:t>
            </a:r>
            <a:r>
              <a:rPr lang="ru-RU" sz="1200" dirty="0">
                <a:solidFill>
                  <a:srgbClr val="003D4C"/>
                </a:solidFill>
              </a:rPr>
              <a:t> и деловым </a:t>
            </a:r>
            <a:r>
              <a:rPr lang="ru-RU" sz="1200" dirty="0" smtClean="0">
                <a:solidFill>
                  <a:srgbClr val="003D4C"/>
                </a:solidFill>
              </a:rPr>
              <a:t>коммуникациям</a:t>
            </a:r>
            <a:endParaRPr lang="ru-RU" sz="1200" dirty="0">
              <a:solidFill>
                <a:srgbClr val="003D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7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39875" y="1829753"/>
            <a:ext cx="6537325" cy="673100"/>
          </a:xfrm>
        </p:spPr>
        <p:txBody>
          <a:bodyPr/>
          <a:lstStyle/>
          <a:p>
            <a:r>
              <a:rPr lang="ru-RU" sz="3200" dirty="0" smtClean="0"/>
              <a:t>ВДОХНОВЛЯЮЩИХ ИСТОРИЙ!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589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1666" t="14445" r="2084" b="10000"/>
          <a:stretch/>
        </p:blipFill>
        <p:spPr>
          <a:xfrm>
            <a:off x="323850" y="828675"/>
            <a:ext cx="8420099" cy="3876676"/>
          </a:xfrm>
          <a:prstGeom prst="roundRect">
            <a:avLst>
              <a:gd name="adj" fmla="val 4496"/>
            </a:avLst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12491441" y="1869545"/>
            <a:ext cx="901395" cy="328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76">
              <a:defRPr/>
            </a:pPr>
            <a:endParaRPr lang="ru-RU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4712" y="221266"/>
            <a:ext cx="6275166" cy="20457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76">
              <a:defRPr/>
            </a:pPr>
            <a:r>
              <a:rPr lang="ru-RU" sz="2000" b="1" dirty="0">
                <a:solidFill>
                  <a:srgbClr val="008080"/>
                </a:solidFill>
                <a:latin typeface="Arial"/>
                <a:cs typeface="Arial"/>
              </a:rPr>
              <a:t>СПОСОБ ОБЩЕНИЯ НА МАСТЕРСКОЙ</a:t>
            </a:r>
          </a:p>
        </p:txBody>
      </p:sp>
    </p:spTree>
    <p:extLst>
      <p:ext uri="{BB962C8B-B14F-4D97-AF65-F5344CB8AC3E}">
        <p14:creationId xmlns:p14="http://schemas.microsoft.com/office/powerpoint/2010/main" val="14159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r="12902"/>
          <a:stretch/>
        </p:blipFill>
        <p:spPr>
          <a:xfrm>
            <a:off x="146842" y="1826507"/>
            <a:ext cx="2628900" cy="331699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34057" y="472667"/>
            <a:ext cx="4370221" cy="60964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76">
              <a:defRPr/>
            </a:pPr>
            <a:r>
              <a:rPr lang="ru-RU" sz="3600" b="1" kern="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ЗНАКОМЫ</a:t>
            </a:r>
          </a:p>
        </p:txBody>
      </p:sp>
      <p:pic>
        <p:nvPicPr>
          <p:cNvPr id="11" name="Picture 6" descr="C:\Users\lavrishenkovaEO\Documents\Вебинар\иконки\png\006-techn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60" y="1498743"/>
            <a:ext cx="715666" cy="7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4897" y="1673817"/>
            <a:ext cx="455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76">
              <a:defRPr/>
            </a:pPr>
            <a:r>
              <a:rPr lang="ru-RU" sz="1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НАПИШИТЕ В ЧАТЕ</a:t>
            </a:r>
            <a:r>
              <a:rPr lang="en-US" sz="1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2">
            <a:extLst>
              <a:ext uri="{FF2B5EF4-FFF2-40B4-BE49-F238E27FC236}">
                <a16:creationId xmlns:a16="http://schemas.microsoft.com/office/drawing/2014/main" id="{4E1660B8-4E3D-4788-870E-0FB6CEAC1E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21660" y="2761072"/>
            <a:ext cx="228617" cy="240368"/>
          </a:xfrm>
          <a:custGeom>
            <a:avLst/>
            <a:gdLst/>
            <a:ahLst/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rgbClr val="31859C"/>
          </a:solidFill>
          <a:ln w="12700">
            <a:miter lim="400000"/>
          </a:ln>
        </p:spPr>
        <p:txBody>
          <a:bodyPr lIns="38103" tIns="38103" rIns="38103" bIns="38103" anchor="ctr"/>
          <a:lstStyle/>
          <a:p>
            <a:pPr defTabSz="457239">
              <a:defRPr/>
            </a:pPr>
            <a:endParaRPr lang="ar-SA" sz="300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cs typeface="Arial" panose="020B0604020202020204" pitchFamily="34" charset="0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4E1660B8-4E3D-4788-870E-0FB6CEAC1E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99321" y="3366268"/>
            <a:ext cx="228617" cy="240368"/>
          </a:xfrm>
          <a:custGeom>
            <a:avLst/>
            <a:gdLst/>
            <a:ahLst/>
            <a:cxnLst>
              <a:cxn ang="0">
                <a:pos x="224" y="12"/>
              </a:cxn>
              <a:cxn ang="0">
                <a:pos x="188" y="0"/>
              </a:cxn>
              <a:cxn ang="0">
                <a:pos x="168" y="4"/>
              </a:cxn>
              <a:cxn ang="0">
                <a:pos x="112" y="54"/>
              </a:cxn>
              <a:cxn ang="0">
                <a:pos x="110" y="54"/>
              </a:cxn>
              <a:cxn ang="0">
                <a:pos x="28" y="138"/>
              </a:cxn>
              <a:cxn ang="0">
                <a:pos x="20" y="152"/>
              </a:cxn>
              <a:cxn ang="0">
                <a:pos x="0" y="228"/>
              </a:cxn>
              <a:cxn ang="0">
                <a:pos x="8" y="248"/>
              </a:cxn>
              <a:cxn ang="0">
                <a:pos x="28" y="256"/>
              </a:cxn>
              <a:cxn ang="0">
                <a:pos x="106" y="236"/>
              </a:cxn>
              <a:cxn ang="0">
                <a:pos x="240" y="106"/>
              </a:cxn>
              <a:cxn ang="0">
                <a:pos x="252" y="86"/>
              </a:cxn>
              <a:cxn ang="0">
                <a:pos x="254" y="52"/>
              </a:cxn>
              <a:cxn ang="0">
                <a:pos x="236" y="20"/>
              </a:cxn>
              <a:cxn ang="0">
                <a:pos x="126" y="180"/>
              </a:cxn>
              <a:cxn ang="0">
                <a:pos x="198" y="94"/>
              </a:cxn>
              <a:cxn ang="0">
                <a:pos x="196" y="126"/>
              </a:cxn>
              <a:cxn ang="0">
                <a:pos x="190" y="134"/>
              </a:cxn>
              <a:cxn ang="0">
                <a:pos x="128" y="196"/>
              </a:cxn>
              <a:cxn ang="0">
                <a:pos x="118" y="162"/>
              </a:cxn>
              <a:cxn ang="0">
                <a:pos x="100" y="142"/>
              </a:cxn>
              <a:cxn ang="0">
                <a:pos x="168" y="60"/>
              </a:cxn>
              <a:cxn ang="0">
                <a:pos x="184" y="72"/>
              </a:cxn>
              <a:cxn ang="0">
                <a:pos x="118" y="162"/>
              </a:cxn>
              <a:cxn ang="0">
                <a:pos x="72" y="130"/>
              </a:cxn>
              <a:cxn ang="0">
                <a:pos x="122" y="66"/>
              </a:cxn>
              <a:cxn ang="0">
                <a:pos x="150" y="56"/>
              </a:cxn>
              <a:cxn ang="0">
                <a:pos x="34" y="238"/>
              </a:cxn>
              <a:cxn ang="0">
                <a:pos x="28" y="240"/>
              </a:cxn>
              <a:cxn ang="0">
                <a:pos x="16" y="232"/>
              </a:cxn>
              <a:cxn ang="0">
                <a:pos x="16" y="224"/>
              </a:cxn>
              <a:cxn ang="0">
                <a:pos x="32" y="194"/>
              </a:cxn>
              <a:cxn ang="0">
                <a:pos x="52" y="204"/>
              </a:cxn>
              <a:cxn ang="0">
                <a:pos x="60" y="218"/>
              </a:cxn>
              <a:cxn ang="0">
                <a:pos x="34" y="238"/>
              </a:cxn>
              <a:cxn ang="0">
                <a:pos x="70" y="222"/>
              </a:cxn>
              <a:cxn ang="0">
                <a:pos x="58" y="198"/>
              </a:cxn>
              <a:cxn ang="0">
                <a:pos x="44" y="188"/>
              </a:cxn>
              <a:cxn ang="0">
                <a:pos x="36" y="156"/>
              </a:cxn>
              <a:cxn ang="0">
                <a:pos x="38" y="150"/>
              </a:cxn>
              <a:cxn ang="0">
                <a:pos x="60" y="144"/>
              </a:cxn>
              <a:cxn ang="0">
                <a:pos x="82" y="150"/>
              </a:cxn>
              <a:cxn ang="0">
                <a:pos x="96" y="160"/>
              </a:cxn>
              <a:cxn ang="0">
                <a:pos x="110" y="182"/>
              </a:cxn>
              <a:cxn ang="0">
                <a:pos x="110" y="206"/>
              </a:cxn>
              <a:cxn ang="0">
                <a:pos x="104" y="220"/>
              </a:cxn>
              <a:cxn ang="0">
                <a:pos x="230" y="94"/>
              </a:cxn>
              <a:cxn ang="0">
                <a:pos x="216" y="102"/>
              </a:cxn>
              <a:cxn ang="0">
                <a:pos x="210" y="80"/>
              </a:cxn>
              <a:cxn ang="0">
                <a:pos x="196" y="60"/>
              </a:cxn>
              <a:cxn ang="0">
                <a:pos x="162" y="42"/>
              </a:cxn>
              <a:cxn ang="0">
                <a:pos x="162" y="26"/>
              </a:cxn>
              <a:cxn ang="0">
                <a:pos x="180" y="16"/>
              </a:cxn>
              <a:cxn ang="0">
                <a:pos x="198" y="18"/>
              </a:cxn>
              <a:cxn ang="0">
                <a:pos x="224" y="32"/>
              </a:cxn>
              <a:cxn ang="0">
                <a:pos x="236" y="48"/>
              </a:cxn>
              <a:cxn ang="0">
                <a:pos x="240" y="66"/>
              </a:cxn>
              <a:cxn ang="0">
                <a:pos x="234" y="88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110" y="54"/>
                </a:lnTo>
                <a:lnTo>
                  <a:pt x="28" y="138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2" y="220"/>
                </a:lnTo>
                <a:lnTo>
                  <a:pt x="0" y="228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90" y="134"/>
                </a:lnTo>
                <a:lnTo>
                  <a:pt x="128" y="196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6" y="156"/>
                </a:lnTo>
                <a:lnTo>
                  <a:pt x="38" y="150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8"/>
                </a:lnTo>
                <a:lnTo>
                  <a:pt x="216" y="102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rgbClr val="31859C"/>
          </a:solidFill>
          <a:ln w="12700">
            <a:miter lim="400000"/>
          </a:ln>
        </p:spPr>
        <p:txBody>
          <a:bodyPr lIns="38103" tIns="38103" rIns="38103" bIns="38103" anchor="ctr"/>
          <a:lstStyle/>
          <a:p>
            <a:pPr defTabSz="457239">
              <a:defRPr/>
            </a:pPr>
            <a:endParaRPr lang="ar-SA" sz="300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079493" y="2488449"/>
            <a:ext cx="5353427" cy="130874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200000"/>
              </a:lnSpc>
            </a:pPr>
            <a:r>
              <a:rPr lang="ru-RU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вас зовут и из какого вы города?</a:t>
            </a:r>
          </a:p>
          <a:p>
            <a:pPr marL="0" lvl="1">
              <a:lnSpc>
                <a:spcPct val="200000"/>
              </a:lnSpc>
            </a:pPr>
            <a:r>
              <a:rPr lang="ru-RU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хотите узнать на мастерской?</a:t>
            </a:r>
            <a:endParaRPr lang="ru-RU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7" y="171450"/>
            <a:ext cx="4274731" cy="60549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bg1"/>
                </a:solidFill>
              </a:rPr>
              <a:t>О ЧЕМ БУДЕМ ГОВОРИТЬ СЕГОДНЯ?</a:t>
            </a:r>
            <a:endParaRPr lang="ru-RU" sz="1800" dirty="0"/>
          </a:p>
        </p:txBody>
      </p:sp>
      <p:sp>
        <p:nvSpPr>
          <p:cNvPr id="5" name="Freeform 33"/>
          <p:cNvSpPr>
            <a:spLocks noChangeArrowheads="1"/>
          </p:cNvSpPr>
          <p:nvPr/>
        </p:nvSpPr>
        <p:spPr bwMode="auto">
          <a:xfrm>
            <a:off x="651260" y="1326098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7" name="TextBox 6"/>
          <p:cNvSpPr txBox="1"/>
          <p:nvPr/>
        </p:nvSpPr>
        <p:spPr>
          <a:xfrm>
            <a:off x="879721" y="1273323"/>
            <a:ext cx="2759089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/>
              <a:t>ДЛЯ </a:t>
            </a:r>
            <a:r>
              <a:rPr lang="ru-RU" sz="1125" dirty="0" smtClean="0"/>
              <a:t>ЧЕГО НУЖЕН СТОРИТЕЛЛИНГ?</a:t>
            </a:r>
            <a:endParaRPr lang="ru-RU" sz="1125" dirty="0"/>
          </a:p>
        </p:txBody>
      </p:sp>
      <p:sp>
        <p:nvSpPr>
          <p:cNvPr id="8" name="TextBox 7"/>
          <p:cNvSpPr txBox="1"/>
          <p:nvPr/>
        </p:nvSpPr>
        <p:spPr>
          <a:xfrm>
            <a:off x="879721" y="1656288"/>
            <a:ext cx="133722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/>
              <a:t>СИЛА ИСТОРИИ</a:t>
            </a:r>
          </a:p>
        </p:txBody>
      </p:sp>
      <p:sp>
        <p:nvSpPr>
          <p:cNvPr id="9" name="Freeform 33"/>
          <p:cNvSpPr>
            <a:spLocks noChangeArrowheads="1"/>
          </p:cNvSpPr>
          <p:nvPr/>
        </p:nvSpPr>
        <p:spPr bwMode="auto">
          <a:xfrm>
            <a:off x="656030" y="1694921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1" name="Freeform 33"/>
          <p:cNvSpPr>
            <a:spLocks noChangeArrowheads="1"/>
          </p:cNvSpPr>
          <p:nvPr/>
        </p:nvSpPr>
        <p:spPr bwMode="auto">
          <a:xfrm>
            <a:off x="649517" y="2073963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2" name="Freeform 33"/>
          <p:cNvSpPr>
            <a:spLocks noChangeArrowheads="1"/>
          </p:cNvSpPr>
          <p:nvPr/>
        </p:nvSpPr>
        <p:spPr bwMode="auto">
          <a:xfrm>
            <a:off x="665400" y="2453005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3" name="TextBox 12"/>
          <p:cNvSpPr txBox="1"/>
          <p:nvPr/>
        </p:nvSpPr>
        <p:spPr>
          <a:xfrm>
            <a:off x="879721" y="2422216"/>
            <a:ext cx="359906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 smtClean="0"/>
              <a:t>ЛАЙФХАКИ – КАК ПОВЫСИТЬ ВОВЛЕЧЕННОСТЬ</a:t>
            </a:r>
            <a:endParaRPr lang="ru-RU" sz="1125" dirty="0"/>
          </a:p>
        </p:txBody>
      </p:sp>
      <p:sp>
        <p:nvSpPr>
          <p:cNvPr id="14" name="Freeform 33"/>
          <p:cNvSpPr>
            <a:spLocks noChangeArrowheads="1"/>
          </p:cNvSpPr>
          <p:nvPr/>
        </p:nvSpPr>
        <p:spPr bwMode="auto">
          <a:xfrm>
            <a:off x="670171" y="2839774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5" name="TextBox 14"/>
          <p:cNvSpPr txBox="1"/>
          <p:nvPr/>
        </p:nvSpPr>
        <p:spPr>
          <a:xfrm>
            <a:off x="879721" y="2787000"/>
            <a:ext cx="237597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/>
              <a:t>КАК РАБОТАТЬ С ИСТОРИЯМИ</a:t>
            </a:r>
          </a:p>
        </p:txBody>
      </p:sp>
      <p:sp>
        <p:nvSpPr>
          <p:cNvPr id="16" name="Freeform 33"/>
          <p:cNvSpPr>
            <a:spLocks noChangeArrowheads="1"/>
          </p:cNvSpPr>
          <p:nvPr/>
        </p:nvSpPr>
        <p:spPr bwMode="auto">
          <a:xfrm>
            <a:off x="671987" y="3229034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7" name="TextBox 16"/>
          <p:cNvSpPr txBox="1"/>
          <p:nvPr/>
        </p:nvSpPr>
        <p:spPr>
          <a:xfrm>
            <a:off x="879721" y="3151783"/>
            <a:ext cx="18473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25" dirty="0"/>
          </a:p>
        </p:txBody>
      </p:sp>
      <p:sp>
        <p:nvSpPr>
          <p:cNvPr id="18" name="Freeform 33"/>
          <p:cNvSpPr>
            <a:spLocks noChangeArrowheads="1"/>
          </p:cNvSpPr>
          <p:nvPr/>
        </p:nvSpPr>
        <p:spPr bwMode="auto">
          <a:xfrm>
            <a:off x="671987" y="3622334"/>
            <a:ext cx="209550" cy="171450"/>
          </a:xfrm>
          <a:custGeom>
            <a:avLst/>
            <a:gdLst>
              <a:gd name="T0" fmla="*/ 217181 w 649"/>
              <a:gd name="T1" fmla="*/ 10763 h 531"/>
              <a:gd name="T2" fmla="*/ 217181 w 649"/>
              <a:gd name="T3" fmla="*/ 10763 h 531"/>
              <a:gd name="T4" fmla="*/ 180145 w 649"/>
              <a:gd name="T5" fmla="*/ 10763 h 531"/>
              <a:gd name="T6" fmla="*/ 74431 w 649"/>
              <a:gd name="T7" fmla="*/ 116237 h 531"/>
              <a:gd name="T8" fmla="*/ 53217 w 649"/>
              <a:gd name="T9" fmla="*/ 90048 h 531"/>
              <a:gd name="T10" fmla="*/ 10787 w 649"/>
              <a:gd name="T11" fmla="*/ 90048 h 531"/>
              <a:gd name="T12" fmla="*/ 10787 w 649"/>
              <a:gd name="T13" fmla="*/ 132381 h 531"/>
              <a:gd name="T14" fmla="*/ 58251 w 649"/>
              <a:gd name="T15" fmla="*/ 174356 h 531"/>
              <a:gd name="T16" fmla="*/ 95646 w 649"/>
              <a:gd name="T17" fmla="*/ 174356 h 531"/>
              <a:gd name="T18" fmla="*/ 217181 w 649"/>
              <a:gd name="T19" fmla="*/ 53096 h 531"/>
              <a:gd name="T20" fmla="*/ 217181 w 649"/>
              <a:gd name="T21" fmla="*/ 10763 h 531"/>
              <a:gd name="T22" fmla="*/ 206754 w 649"/>
              <a:gd name="T23" fmla="*/ 42333 h 531"/>
              <a:gd name="T24" fmla="*/ 206754 w 649"/>
              <a:gd name="T25" fmla="*/ 42333 h 531"/>
              <a:gd name="T26" fmla="*/ 84859 w 649"/>
              <a:gd name="T27" fmla="*/ 163952 h 531"/>
              <a:gd name="T28" fmla="*/ 69038 w 649"/>
              <a:gd name="T29" fmla="*/ 163952 h 531"/>
              <a:gd name="T30" fmla="*/ 21215 w 649"/>
              <a:gd name="T31" fmla="*/ 116237 h 531"/>
              <a:gd name="T32" fmla="*/ 21215 w 649"/>
              <a:gd name="T33" fmla="*/ 100452 h 531"/>
              <a:gd name="T34" fmla="*/ 42429 w 649"/>
              <a:gd name="T35" fmla="*/ 100452 h 531"/>
              <a:gd name="T36" fmla="*/ 74431 w 649"/>
              <a:gd name="T37" fmla="*/ 132381 h 531"/>
              <a:gd name="T38" fmla="*/ 190573 w 649"/>
              <a:gd name="T39" fmla="*/ 21167 h 531"/>
              <a:gd name="T40" fmla="*/ 206754 w 649"/>
              <a:gd name="T41" fmla="*/ 21167 h 531"/>
              <a:gd name="T42" fmla="*/ 206754 w 649"/>
              <a:gd name="T43" fmla="*/ 42333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008C95"/>
          </a:solidFill>
          <a:ln w="9525" cap="flat">
            <a:solidFill>
              <a:srgbClr val="808080"/>
            </a:solidFill>
            <a:bevel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ru-RU" sz="1125"/>
          </a:p>
        </p:txBody>
      </p:sp>
      <p:sp>
        <p:nvSpPr>
          <p:cNvPr id="19" name="TextBox 18"/>
          <p:cNvSpPr txBox="1"/>
          <p:nvPr/>
        </p:nvSpPr>
        <p:spPr>
          <a:xfrm>
            <a:off x="881537" y="3184050"/>
            <a:ext cx="258436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 smtClean="0"/>
              <a:t>В ЧЕМ ХИМИЯ СТОРИТЕЛЛИНГА?</a:t>
            </a:r>
            <a:endParaRPr lang="ru-RU" sz="1125" dirty="0"/>
          </a:p>
        </p:txBody>
      </p:sp>
      <p:sp>
        <p:nvSpPr>
          <p:cNvPr id="20" name="TextBox 19"/>
          <p:cNvSpPr txBox="1"/>
          <p:nvPr/>
        </p:nvSpPr>
        <p:spPr>
          <a:xfrm>
            <a:off x="879721" y="2027100"/>
            <a:ext cx="3518912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 smtClean="0"/>
              <a:t>БАЗОВАЯ ДРАМАТУРГИЯ – ОСНОВА ИСТОРИИ</a:t>
            </a:r>
            <a:endParaRPr lang="ru-RU" sz="1125" dirty="0"/>
          </a:p>
        </p:txBody>
      </p:sp>
      <p:sp>
        <p:nvSpPr>
          <p:cNvPr id="21" name="TextBox 20"/>
          <p:cNvSpPr txBox="1"/>
          <p:nvPr/>
        </p:nvSpPr>
        <p:spPr>
          <a:xfrm>
            <a:off x="881537" y="3575330"/>
            <a:ext cx="160011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 smtClean="0"/>
              <a:t>СЛЕДУЮЩИЕ ШАГИ</a:t>
            </a:r>
            <a:endParaRPr lang="ru-RU" sz="1125" dirty="0"/>
          </a:p>
        </p:txBody>
      </p:sp>
    </p:spTree>
    <p:extLst>
      <p:ext uri="{BB962C8B-B14F-4D97-AF65-F5344CB8AC3E}">
        <p14:creationId xmlns:p14="http://schemas.microsoft.com/office/powerpoint/2010/main" val="22396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7" y="553007"/>
            <a:ext cx="6075127" cy="3984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49074" y="1871207"/>
            <a:ext cx="3171826" cy="464344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</a:rPr>
              <a:t>КАК ВЫ ДУМАЕТЕ,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49074" y="2443595"/>
            <a:ext cx="3373846" cy="728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3" marR="491736">
              <a:spcBef>
                <a:spcPts val="40"/>
              </a:spcBef>
            </a:pPr>
            <a:r>
              <a:rPr lang="ru-RU" sz="1200" dirty="0">
                <a:solidFill>
                  <a:schemeClr val="bg1"/>
                </a:solidFill>
              </a:rPr>
              <a:t>ЗАЧЕМ </a:t>
            </a:r>
            <a:r>
              <a:rPr lang="ru-RU" sz="1200" dirty="0" smtClean="0">
                <a:solidFill>
                  <a:schemeClr val="bg1"/>
                </a:solidFill>
              </a:rPr>
              <a:t>МЫ ИСПОЛЬЗУЕМ ПРИМЕРЫ И ИСТОРИИ В </a:t>
            </a:r>
            <a:r>
              <a:rPr lang="ru-RU" sz="1200" dirty="0" smtClean="0">
                <a:solidFill>
                  <a:schemeClr val="bg1"/>
                </a:solidFill>
              </a:rPr>
              <a:t>КОММУНИКАЦИЯХ?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lavrishenkovaEO\Documents\Вебинар\иконки\png\006-technology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62" y="3482100"/>
            <a:ext cx="745550" cy="7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42" name="Picture 2" descr="5 ways that storytelling can empower your business | Business W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5740"/>
          <a:stretch/>
        </p:blipFill>
        <p:spPr bwMode="auto">
          <a:xfrm>
            <a:off x="9525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0" y="4756150"/>
            <a:ext cx="322263" cy="200025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0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КАКИЕ ЧАСТИ МОЖНО РАЗДЕЛИТЬ ЭТУ ИСТОРИЮ?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21599" y="4755453"/>
            <a:ext cx="5984026" cy="207071"/>
          </a:xfrm>
        </p:spPr>
        <p:txBody>
          <a:bodyPr/>
          <a:lstStyle/>
          <a:p>
            <a:r>
              <a:rPr lang="ru-RU" dirty="0" smtClean="0"/>
              <a:t>ПОСМОТРИТЕ ВИДЕОФРАГМЕНТ. РАЗДЕЛИТЕ ЕГО НА ЧАСТИ, ПРИДУМАЙТЕ НАЗВАНИЕ КАЖДОЙ ЧАСТИ</a:t>
            </a:r>
            <a:endParaRPr lang="ru-RU" dirty="0"/>
          </a:p>
        </p:txBody>
      </p:sp>
      <p:pic>
        <p:nvPicPr>
          <p:cNvPr id="882694" name="Picture 6" descr="Топ 15 Лучших Видеоплееров для Wind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4" y="768317"/>
            <a:ext cx="35020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774" y="912788"/>
            <a:ext cx="2032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Видео фрагмент 1</a:t>
            </a:r>
          </a:p>
        </p:txBody>
      </p:sp>
    </p:spTree>
    <p:extLst>
      <p:ext uri="{BB962C8B-B14F-4D97-AF65-F5344CB8AC3E}">
        <p14:creationId xmlns:p14="http://schemas.microsoft.com/office/powerpoint/2010/main" val="1909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 «ДРАМАТУРГИЧЕСКАЯ КРИВАЯ»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1554480" y="1745673"/>
            <a:ext cx="21114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3665912" y="1737361"/>
            <a:ext cx="357448" cy="5818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4031672" y="2327564"/>
            <a:ext cx="232757" cy="7980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4264429" y="2086495"/>
            <a:ext cx="382385" cy="10390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4646814" y="1363288"/>
            <a:ext cx="340822" cy="7315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4995949" y="1354975"/>
            <a:ext cx="1928553" cy="83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Овал 17"/>
          <p:cNvSpPr/>
          <p:nvPr/>
        </p:nvSpPr>
        <p:spPr bwMode="auto">
          <a:xfrm>
            <a:off x="1313411" y="1571106"/>
            <a:ext cx="340822" cy="3408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9" name="Овал 18"/>
          <p:cNvSpPr/>
          <p:nvPr/>
        </p:nvSpPr>
        <p:spPr bwMode="auto">
          <a:xfrm>
            <a:off x="3495501" y="1558637"/>
            <a:ext cx="340822" cy="3408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3892435" y="2202874"/>
            <a:ext cx="340822" cy="340822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4094018" y="3075709"/>
            <a:ext cx="340822" cy="3408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4507575" y="1899459"/>
            <a:ext cx="340822" cy="340822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4848397" y="1184564"/>
            <a:ext cx="340822" cy="3408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6762404" y="1184564"/>
            <a:ext cx="340822" cy="3408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9383" y="2524393"/>
            <a:ext cx="1388225" cy="765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Описание ситуации «До» в нейтральном стиле:</a:t>
            </a:r>
          </a:p>
          <a:p>
            <a:r>
              <a:rPr lang="ru-RU" sz="900" dirty="0" smtClean="0">
                <a:solidFill>
                  <a:schemeClr val="tx2"/>
                </a:solidFill>
              </a:rPr>
              <a:t>Кто, когда, где, что делал/что происходило</a:t>
            </a:r>
          </a:p>
        </p:txBody>
      </p:sp>
      <p:cxnSp>
        <p:nvCxnSpPr>
          <p:cNvPr id="27" name="Прямая соединительная линия 26"/>
          <p:cNvCxnSpPr>
            <a:stCxn id="18" idx="3"/>
            <a:endCxn id="25" idx="0"/>
          </p:cNvCxnSpPr>
          <p:nvPr/>
        </p:nvCxnSpPr>
        <p:spPr bwMode="auto">
          <a:xfrm flipH="1">
            <a:off x="943496" y="1862016"/>
            <a:ext cx="419827" cy="662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963990" y="2019995"/>
            <a:ext cx="1253179" cy="765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«Точка перелома»: (событие/проблема/изменения), после которой началось ухудшение.</a:t>
            </a:r>
          </a:p>
        </p:txBody>
      </p:sp>
      <p:cxnSp>
        <p:nvCxnSpPr>
          <p:cNvPr id="31" name="Прямая соединительная линия 30"/>
          <p:cNvCxnSpPr>
            <a:stCxn id="19" idx="3"/>
          </p:cNvCxnSpPr>
          <p:nvPr/>
        </p:nvCxnSpPr>
        <p:spPr bwMode="auto">
          <a:xfrm flipH="1">
            <a:off x="3212923" y="1849547"/>
            <a:ext cx="332490" cy="178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103120" y="3262746"/>
            <a:ext cx="1114049" cy="6267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Усугубление ситуации: новая проблема/провалившаяся попытка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3242116" y="2493819"/>
            <a:ext cx="693950" cy="768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622199" y="4130850"/>
            <a:ext cx="1284460" cy="4882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«Точка перелома»: появление идеи/героя/события</a:t>
            </a:r>
          </a:p>
        </p:txBody>
      </p:sp>
      <p:cxnSp>
        <p:nvCxnSpPr>
          <p:cNvPr id="37" name="Прямая соединительная линия 36"/>
          <p:cNvCxnSpPr>
            <a:stCxn id="21" idx="4"/>
            <a:endCxn id="36" idx="0"/>
          </p:cNvCxnSpPr>
          <p:nvPr/>
        </p:nvCxnSpPr>
        <p:spPr bwMode="auto">
          <a:xfrm>
            <a:off x="4264429" y="3416531"/>
            <a:ext cx="0" cy="714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5049909" y="3285489"/>
            <a:ext cx="943567" cy="21120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Первые успехи</a:t>
            </a:r>
          </a:p>
        </p:txBody>
      </p:sp>
      <p:cxnSp>
        <p:nvCxnSpPr>
          <p:cNvPr id="43" name="Прямая соединительная линия 42"/>
          <p:cNvCxnSpPr>
            <a:endCxn id="42" idx="0"/>
          </p:cNvCxnSpPr>
          <p:nvPr/>
        </p:nvCxnSpPr>
        <p:spPr bwMode="auto">
          <a:xfrm>
            <a:off x="4817225" y="2163963"/>
            <a:ext cx="704468" cy="1121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565296" y="2230587"/>
            <a:ext cx="1224125" cy="3497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Победа! Стало лучше, чем было</a:t>
            </a:r>
          </a:p>
        </p:txBody>
      </p:sp>
      <p:cxnSp>
        <p:nvCxnSpPr>
          <p:cNvPr id="47" name="Прямая соединительная линия 46"/>
          <p:cNvCxnSpPr>
            <a:stCxn id="23" idx="5"/>
          </p:cNvCxnSpPr>
          <p:nvPr/>
        </p:nvCxnSpPr>
        <p:spPr bwMode="auto">
          <a:xfrm>
            <a:off x="5139307" y="1475474"/>
            <a:ext cx="425989" cy="755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7450209" y="2240282"/>
            <a:ext cx="1012147" cy="48820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Описание новой реальности и стабильности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7024220" y="1485169"/>
            <a:ext cx="425989" cy="755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15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E76AX7DTSNFM-10-759</_dlc_DocId>
    <_dlc_DocIdUrl xmlns="7bda88f5-81ee-4ce0-acd0-0fc58edecc95">
      <Url>https://sharepoint/portals/template/_layouts/15/DocIdRedir.aspx?ID=E76AX7DTSNFM-10-759</Url>
      <Description>E76AX7DTSNFM-10-759</Description>
    </_dlc_DocIdUrl>
    <_x041e__x043f__x0438__x0441__x0430__x043d__x0438__x0435_ xmlns="9b0c9865-9e5f-4a19-8def-db8deaed8a57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7FD75-1E90-43D2-ABF1-A6C12E8540A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b0c9865-9e5f-4a19-8def-db8deaed8a57"/>
    <ds:schemaRef ds:uri="http://schemas.microsoft.com/office/2006/documentManagement/types"/>
    <ds:schemaRef ds:uri="http://schemas.microsoft.com/office/2006/metadata/properties"/>
    <ds:schemaRef ds:uri="7bda88f5-81ee-4ce0-acd0-0fc58edecc95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Sibur-A4-horisontal</Template>
  <TotalTime>68701</TotalTime>
  <Words>2140</Words>
  <Application>Microsoft Office PowerPoint</Application>
  <PresentationFormat>Экран (16:9)</PresentationFormat>
  <Paragraphs>253</Paragraphs>
  <Slides>22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맑은 고딕</vt:lpstr>
      <vt:lpstr>Arial</vt:lpstr>
      <vt:lpstr>Calibri</vt:lpstr>
      <vt:lpstr>Gill Sans</vt:lpstr>
      <vt:lpstr>Times New Roman</vt:lpstr>
      <vt:lpstr>var(--stk-f_family)</vt:lpstr>
      <vt:lpstr>Wingdings</vt:lpstr>
      <vt:lpstr>Титульные слайды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 «STORYTELLING»</vt:lpstr>
      <vt:lpstr>НАШИ ДОГОВОРЕННОСТИ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КАКИЕ ЧАСТИ МОЖНО РАЗДЕЛИТЬ ЭТУ ИСТОРИЮ?</vt:lpstr>
      <vt:lpstr>ИНСТРУМЕНТ «ДРАМАТУРГИЧЕСКАЯ КРИВАЯ»</vt:lpstr>
      <vt:lpstr>ИНСТРУМЕНТ «ДРАМАТУРГИЧЕСКАЯ КРИВАЯ»</vt:lpstr>
      <vt:lpstr>КОПИЛКА ЛАЙФ-ХАКОВ: как рассказать</vt:lpstr>
      <vt:lpstr>ЛЮДИ РАССКАЗЫВАЮТ ИСТОРИИ</vt:lpstr>
      <vt:lpstr>Презентация PowerPoint</vt:lpstr>
      <vt:lpstr>ЛЮДИ РАССКАЗЫВАЮТ ИСТОРИИ</vt:lpstr>
      <vt:lpstr>ЛЮДИ РАССКАЗЫВАЮТ ИСТОРИИ</vt:lpstr>
      <vt:lpstr>Презентация PowerPoint</vt:lpstr>
      <vt:lpstr>КОПИЛКА ЛАЙФ-ХАКОВ: как придумать историю</vt:lpstr>
      <vt:lpstr>БЕРЕМ НА ЗАМЕТКУ </vt:lpstr>
      <vt:lpstr>Презентация PowerPoint</vt:lpstr>
      <vt:lpstr>Презентация PowerPoint</vt:lpstr>
      <vt:lpstr>РЕКОМЕНДУЕМ ПРОЧИТАТЬ:</vt:lpstr>
      <vt:lpstr>ВДОХНОВЛЯЮЩИХ ИСТОРИЙ!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Бороденко Антон Владимирович</cp:lastModifiedBy>
  <cp:revision>1840</cp:revision>
  <dcterms:created xsi:type="dcterms:W3CDTF">2017-07-26T15:34:06Z</dcterms:created>
  <dcterms:modified xsi:type="dcterms:W3CDTF">2022-09-06T13:37:54Z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08128e61-b529-4dc6-902a-2bae7e28187e</vt:lpwstr>
  </property>
</Properties>
</file>