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15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74" r:id="rId5"/>
    <p:sldMasterId id="2147484807" r:id="rId6"/>
    <p:sldMasterId id="2147484815" r:id="rId7"/>
    <p:sldMasterId id="2147484845" r:id="rId8"/>
    <p:sldMasterId id="2147484869" r:id="rId9"/>
    <p:sldMasterId id="2147484878" r:id="rId10"/>
  </p:sldMasterIdLst>
  <p:notesMasterIdLst>
    <p:notesMasterId r:id="rId33"/>
  </p:notesMasterIdLst>
  <p:handoutMasterIdLst>
    <p:handoutMasterId r:id="rId34"/>
  </p:handoutMasterIdLst>
  <p:sldIdLst>
    <p:sldId id="436" r:id="rId11"/>
    <p:sldId id="457" r:id="rId12"/>
    <p:sldId id="447" r:id="rId13"/>
    <p:sldId id="458" r:id="rId14"/>
    <p:sldId id="437" r:id="rId15"/>
    <p:sldId id="442" r:id="rId16"/>
    <p:sldId id="445" r:id="rId17"/>
    <p:sldId id="441" r:id="rId18"/>
    <p:sldId id="440" r:id="rId19"/>
    <p:sldId id="438" r:id="rId20"/>
    <p:sldId id="439" r:id="rId21"/>
    <p:sldId id="453" r:id="rId22"/>
    <p:sldId id="448" r:id="rId23"/>
    <p:sldId id="449" r:id="rId24"/>
    <p:sldId id="450" r:id="rId25"/>
    <p:sldId id="454" r:id="rId26"/>
    <p:sldId id="451" r:id="rId27"/>
    <p:sldId id="452" r:id="rId28"/>
    <p:sldId id="455" r:id="rId29"/>
    <p:sldId id="456" r:id="rId30"/>
    <p:sldId id="459" r:id="rId31"/>
    <p:sldId id="444" r:id="rId32"/>
  </p:sldIdLst>
  <p:sldSz cx="9144000" cy="5143500" type="screen16x9"/>
  <p:notesSz cx="6858000" cy="9144000"/>
  <p:custDataLst>
    <p:tags r:id="rId35"/>
  </p:custDataLst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олай Самойленко" initials="НС" lastIdx="1" clrIdx="0">
    <p:extLst>
      <p:ext uri="{19B8F6BF-5375-455C-9EA6-DF929625EA0E}">
        <p15:presenceInfo xmlns:p15="http://schemas.microsoft.com/office/powerpoint/2012/main" userId="fcfc93b243611c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FA"/>
    <a:srgbClr val="FABE19"/>
    <a:srgbClr val="77E2C3"/>
    <a:srgbClr val="00313C"/>
    <a:srgbClr val="008C95"/>
    <a:srgbClr val="FA786E"/>
    <a:srgbClr val="2D3287"/>
    <a:srgbClr val="E04E39"/>
    <a:srgbClr val="7F7F7F"/>
    <a:srgbClr val="754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117" autoAdjust="0"/>
  </p:normalViewPr>
  <p:slideViewPr>
    <p:cSldViewPr snapToGrid="0">
      <p:cViewPr varScale="1">
        <p:scale>
          <a:sx n="138" d="100"/>
          <a:sy n="138" d="100"/>
        </p:scale>
        <p:origin x="10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1333F-0FD1-4B37-8367-6E3AF6F28B5B}" type="datetime4">
              <a:rPr lang="ru-RU" smtClean="0"/>
              <a:t>24 ноября 2022 г.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5374-BFD1-4068-ABE3-5F919E1EE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2774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0472E-78BB-4AC8-8D41-90E64FB969F7}" type="datetime4">
              <a:rPr lang="ru-RU" smtClean="0"/>
              <a:t>24 ноября 2022 г.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E7D-DF78-4283-97F9-86BECCE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6281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1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625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2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1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2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3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4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5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6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7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8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9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0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1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2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3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4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5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6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7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8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9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0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1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2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3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4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5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6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7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8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9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0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1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2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3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4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5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6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7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8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8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9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0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1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2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tags" Target="../tags/tag45.xml"/><Relationship Id="rId7" Type="http://schemas.openxmlformats.org/officeDocument/2006/relationships/image" Target="../media/image3.wmf"/><Relationship Id="rId2" Type="http://schemas.openxmlformats.org/officeDocument/2006/relationships/tags" Target="../tags/tag44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4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8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1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3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4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5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6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7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3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8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9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0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1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2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3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4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5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6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7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8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4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9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5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70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71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6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1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3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4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5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6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9.bin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112681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62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621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932266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8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Полилиния 55"/>
          <p:cNvSpPr>
            <a:spLocks/>
          </p:cNvSpPr>
          <p:nvPr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76941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36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49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3602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9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74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9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86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0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42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0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13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0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85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39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0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2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1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94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642639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86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998825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1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79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1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36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850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2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766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2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80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2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09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93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281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2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87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5081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80816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4820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3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48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9075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3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smtClea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bg1"/>
                </a:solidFill>
              </a:rPr>
              <a:t>Образец заголовка</a:t>
            </a:r>
            <a:endParaRPr lang="ru-RU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6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9433777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8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09946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54705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3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93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6914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4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529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005946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4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95751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0296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4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88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3471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4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90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95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51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5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71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157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7824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5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39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5816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6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74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380456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1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Партнеры</a:t>
            </a:r>
            <a:r>
              <a:rPr lang="ru-RU" sz="1100" baseline="0" dirty="0" smtClean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83850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6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76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08240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6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14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6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30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817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7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88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7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91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07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41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88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90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7899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977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118803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smtClean="0"/>
              <a:t>Подзаголовок (заполняется по необходимости)</a:t>
            </a:r>
            <a:endParaRPr lang="ru-RU" dirty="0" smtClean="0"/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322910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84028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25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39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9562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0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1708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9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152278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9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719102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050696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9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65196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085273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1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8927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677349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03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16044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55919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05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9657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388188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5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31668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907633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08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6963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518751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10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49987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467530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13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3135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605113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5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30191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01070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22705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04903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2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46380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700184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22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4946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401114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25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chemeClr val="bg1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chemeClr val="bg1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chemeClr val="bg1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solidFill>
                <a:schemeClr val="bg1"/>
              </a:solidFill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91173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450271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2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4034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785597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29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743146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379910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44094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78074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3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401592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7907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1" y="296595"/>
            <a:ext cx="6881248" cy="682940"/>
          </a:xfrm>
        </p:spPr>
        <p:txBody>
          <a:bodyPr vert="horz"/>
          <a:lstStyle>
            <a:lvl1pPr>
              <a:lnSpc>
                <a:spcPct val="85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11" name="Прямоугольник 10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Полилиния 11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 12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 13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1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64082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40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04227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910116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Ромб 4"/>
          <p:cNvSpPr/>
          <p:nvPr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20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35856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84237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59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7282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3" name="Объект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58357" cy="68294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87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72314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3" name="Объект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92863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7" name="Полилиния 6"/>
            <p:cNvSpPr>
              <a:spLocks noChangeAspect="1"/>
            </p:cNvSpPr>
            <p:nvPr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0" name="Прямоугольник 9"/>
            <p:cNvSpPr>
              <a:spLocks noChangeAspect="1"/>
            </p:cNvSpPr>
            <p:nvPr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272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7 свой вариан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322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4" name="Объект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49731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7"/>
          <p:cNvSpPr>
            <a:spLocks noGrp="1" noChangeAspect="1"/>
          </p:cNvSpPr>
          <p:nvPr>
            <p:ph type="pic" sz="quarter" idx="11"/>
          </p:nvPr>
        </p:nvSpPr>
        <p:spPr>
          <a:xfrm>
            <a:off x="7426800" y="0"/>
            <a:ext cx="1717200" cy="1717200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Рисунок 9"/>
          <p:cNvSpPr>
            <a:spLocks noGrp="1" noChangeAspect="1"/>
          </p:cNvSpPr>
          <p:nvPr>
            <p:ph type="pic" sz="quarter" idx="12"/>
          </p:nvPr>
        </p:nvSpPr>
        <p:spPr>
          <a:xfrm>
            <a:off x="7428250" y="1713150"/>
            <a:ext cx="1715750" cy="1717200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Рисунок 11"/>
          <p:cNvSpPr>
            <a:spLocks noGrp="1" noChangeAspect="1"/>
          </p:cNvSpPr>
          <p:nvPr>
            <p:ph type="pic" sz="quarter" idx="13"/>
          </p:nvPr>
        </p:nvSpPr>
        <p:spPr>
          <a:xfrm>
            <a:off x="7426800" y="3426300"/>
            <a:ext cx="1717200" cy="1717200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94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8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2" name="Объект 6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9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2" name="Объект 6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Полилиния 62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4" name="Picture 29"/>
          <p:cNvPicPr>
            <a:picLocks noChangeAspect="1"/>
          </p:cNvPicPr>
          <p:nvPr userDrawn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8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6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890825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69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38197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16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91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6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33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1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10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7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89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7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193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8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94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809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8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85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339513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7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318334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18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32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9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95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40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27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9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676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0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78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04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57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0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86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0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38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38721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7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6893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236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1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10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6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23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89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2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19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23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35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25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9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2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778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99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23.06.2020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презентации. Мероприятие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991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4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967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341542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7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83797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33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80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385308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5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0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674149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3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96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415444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99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2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16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45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9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4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5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49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9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5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6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5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7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004655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8634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5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5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1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6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5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6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8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08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71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15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1463060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7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69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238759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7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92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159102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7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9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040125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8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471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472852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81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06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081665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3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71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98417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85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585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8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2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8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Факультет. Испытательная лаборатория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2285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58551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9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64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80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56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32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92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80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vmlDrawing" Target="../drawings/vmlDrawing1.v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oleObject" Target="../embeddings/oleObject32.bin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3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35.xml"/><Relationship Id="rId5" Type="http://schemas.openxmlformats.org/officeDocument/2006/relationships/slideLayout" Target="../slideLayouts/slideLayout35.xml"/><Relationship Id="rId10" Type="http://schemas.openxmlformats.org/officeDocument/2006/relationships/vmlDrawing" Target="../drawings/vmlDrawing32.v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tags" Target="../tags/tag46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vmlDrawing" Target="../drawings/vmlDrawing41.v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3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oleObject" Target="../embeddings/oleObject42.bin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tags" Target="../tags/tag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vmlDrawing" Target="../drawings/vmlDrawing73.v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oleObject" Target="../embeddings/oleObject74.bin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tags" Target="../tags/tag80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tags" Target="../tags/tag79.xml"/><Relationship Id="rId30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oleObject" Target="../embeddings/oleObject98.bin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ags" Target="../tags/tag10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ags" Target="../tags/tag105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98.vml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5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tags" Target="../tags/tag109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tags" Target="../tags/tag10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vmlDrawing" Target="../drawings/vmlDrawing100.v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oleObject" Target="../embeddings/oleObject100.bin"/><Relationship Id="rId8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793137488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603" name="Слайд think-cell" r:id="rId36" imgW="270" imgH="270" progId="TCLayout.ActiveDocument.1">
                  <p:embed/>
                </p:oleObj>
              </mc:Choice>
              <mc:Fallback>
                <p:oleObj name="Слайд think-cell" r:id="rId36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4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</a:t>
            </a:r>
            <a:r>
              <a:rPr lang="ru-RU" dirty="0" smtClean="0"/>
              <a:t>(</a:t>
            </a:r>
            <a:r>
              <a:rPr lang="ru-RU" dirty="0"/>
              <a:t>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Цифровизация в полимерной индустрии. Технический сервис нефтехимического бизнеса СИБУРа: клиентские сервисы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4" name="Прямоугольник 43" hidden="1"/>
          <p:cNvSpPr/>
          <p:nvPr userDrawn="1">
            <p:custDataLst>
              <p:tags r:id="rId35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49" name="Группа 4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8" name="Прямоугольник 57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1" name="Прямоугольник 60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11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  <p:sldLayoutId id="2147484786" r:id="rId12"/>
    <p:sldLayoutId id="2147484787" r:id="rId13"/>
    <p:sldLayoutId id="2147484788" r:id="rId14"/>
    <p:sldLayoutId id="2147484789" r:id="rId15"/>
    <p:sldLayoutId id="2147484790" r:id="rId16"/>
    <p:sldLayoutId id="2147484791" r:id="rId17"/>
    <p:sldLayoutId id="2147484792" r:id="rId18"/>
    <p:sldLayoutId id="2147484793" r:id="rId19"/>
    <p:sldLayoutId id="2147484794" r:id="rId20"/>
    <p:sldLayoutId id="2147484795" r:id="rId21"/>
    <p:sldLayoutId id="2147484796" r:id="rId22"/>
    <p:sldLayoutId id="2147484797" r:id="rId23"/>
    <p:sldLayoutId id="2147484798" r:id="rId24"/>
    <p:sldLayoutId id="2147484799" r:id="rId25"/>
    <p:sldLayoutId id="2147484800" r:id="rId26"/>
    <p:sldLayoutId id="2147484801" r:id="rId27"/>
    <p:sldLayoutId id="2147484802" r:id="rId28"/>
    <p:sldLayoutId id="2147484803" r:id="rId29"/>
    <p:sldLayoutId id="2147484804" r:id="rId3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2" orient="horz" pos="957">
          <p15:clr>
            <a:srgbClr val="F26B43"/>
          </p15:clr>
        </p15:guide>
        <p15:guide id="13" orient="horz" pos="1914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pos="226">
          <p15:clr>
            <a:srgbClr val="F26B43"/>
          </p15:clr>
        </p15:guide>
        <p15:guide id="17" orient="horz" pos="2867">
          <p15:clr>
            <a:srgbClr val="F26B43"/>
          </p15:clr>
        </p15:guide>
        <p15:guide id="18" pos="5534">
          <p15:clr>
            <a:srgbClr val="F26B43"/>
          </p15:clr>
        </p15:guide>
        <p15:guide id="19" orient="horz" pos="645">
          <p15:clr>
            <a:srgbClr val="F26B43"/>
          </p15:clr>
        </p15:guide>
        <p15:guide id="20" orient="horz" pos="713">
          <p15:clr>
            <a:srgbClr val="F26B43"/>
          </p15:clr>
        </p15:guide>
        <p15:guide id="21" pos="4800">
          <p15:clr>
            <a:srgbClr val="F26B43"/>
          </p15:clr>
        </p15:guide>
        <p15:guide id="22" orient="horz" pos="1915">
          <p15:clr>
            <a:srgbClr val="F26B43"/>
          </p15:clr>
        </p15:guide>
        <p15:guide id="23" pos="3840">
          <p15:clr>
            <a:srgbClr val="F26B43"/>
          </p15:clr>
        </p15:guide>
        <p15:guide id="24" pos="960">
          <p15:clr>
            <a:srgbClr val="F26B43"/>
          </p15:clr>
        </p15:guide>
        <p15:guide id="25" pos="1920">
          <p15:clr>
            <a:srgbClr val="F26B43"/>
          </p15:clr>
        </p15:guide>
        <p15:guide id="26" pos="2880">
          <p15:clr>
            <a:srgbClr val="F26B43"/>
          </p15:clr>
        </p15:guide>
        <p15:guide id="27" orient="horz" pos="962">
          <p15:clr>
            <a:srgbClr val="F26B43"/>
          </p15:clr>
        </p15:guide>
        <p15:guide id="28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95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46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922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4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589" name="Слайд think-cell" r:id="rId36" imgW="270" imgH="270" progId="TCLayout.ActiveDocument.1">
                  <p:embed/>
                </p:oleObj>
              </mc:Choice>
              <mc:Fallback>
                <p:oleObj name="Слайд think-cell" r:id="rId36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5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7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  <p:sldLayoutId id="2147484827" r:id="rId12"/>
    <p:sldLayoutId id="2147484828" r:id="rId13"/>
    <p:sldLayoutId id="2147484829" r:id="rId14"/>
    <p:sldLayoutId id="2147484830" r:id="rId15"/>
    <p:sldLayoutId id="2147484831" r:id="rId16"/>
    <p:sldLayoutId id="2147484832" r:id="rId17"/>
    <p:sldLayoutId id="2147484833" r:id="rId18"/>
    <p:sldLayoutId id="2147484834" r:id="rId19"/>
    <p:sldLayoutId id="2147484835" r:id="rId20"/>
    <p:sldLayoutId id="2147484836" r:id="rId21"/>
    <p:sldLayoutId id="2147484837" r:id="rId22"/>
    <p:sldLayoutId id="2147484838" r:id="rId23"/>
    <p:sldLayoutId id="2147484839" r:id="rId24"/>
    <p:sldLayoutId id="2147484840" r:id="rId25"/>
    <p:sldLayoutId id="2147484841" r:id="rId26"/>
    <p:sldLayoutId id="2147484842" r:id="rId27"/>
    <p:sldLayoutId id="2147484843" r:id="rId28"/>
    <p:sldLayoutId id="2147484844" r:id="rId29"/>
    <p:sldLayoutId id="2147484923" r:id="rId30"/>
    <p:sldLayoutId id="2147484924" r:id="rId3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656967363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307" name="Слайд think-cell" r:id="rId29" imgW="270" imgH="270" progId="TCLayout.ActiveDocument.1">
                  <p:embed/>
                </p:oleObj>
              </mc:Choice>
              <mc:Fallback>
                <p:oleObj name="Слайд think-cell" r:id="rId2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28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5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  <p:sldLayoutId id="2147484859" r:id="rId14"/>
    <p:sldLayoutId id="2147484860" r:id="rId15"/>
    <p:sldLayoutId id="2147484861" r:id="rId16"/>
    <p:sldLayoutId id="2147484862" r:id="rId17"/>
    <p:sldLayoutId id="2147484863" r:id="rId18"/>
    <p:sldLayoutId id="2147484864" r:id="rId19"/>
    <p:sldLayoutId id="2147484865" r:id="rId20"/>
    <p:sldLayoutId id="2147484866" r:id="rId21"/>
    <p:sldLayoutId id="2147484867" r:id="rId22"/>
    <p:sldLayoutId id="2147484868" r:id="rId23"/>
    <p:sldLayoutId id="2147484925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883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94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344109062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931" name="Слайд think-cell" r:id="rId48" imgW="270" imgH="270" progId="TCLayout.ActiveDocument.1">
                  <p:embed/>
                </p:oleObj>
              </mc:Choice>
              <mc:Fallback>
                <p:oleObj name="Слайд think-cell" r:id="rId4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4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</a:t>
            </a:r>
            <a:r>
              <a:rPr lang="ru-RU" dirty="0" smtClean="0"/>
              <a:t>заголовка (заголовок не более 2 строк)</a:t>
            </a:r>
            <a:endParaRPr lang="ru-RU" dirty="0"/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11643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2" name="Группа 31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01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  <p:sldLayoutId id="2147484890" r:id="rId12"/>
    <p:sldLayoutId id="2147484891" r:id="rId13"/>
    <p:sldLayoutId id="2147484892" r:id="rId14"/>
    <p:sldLayoutId id="2147484893" r:id="rId15"/>
    <p:sldLayoutId id="2147484894" r:id="rId16"/>
    <p:sldLayoutId id="2147484895" r:id="rId17"/>
    <p:sldLayoutId id="2147484896" r:id="rId18"/>
    <p:sldLayoutId id="2147484897" r:id="rId19"/>
    <p:sldLayoutId id="2147484898" r:id="rId20"/>
    <p:sldLayoutId id="2147484899" r:id="rId21"/>
    <p:sldLayoutId id="2147484900" r:id="rId22"/>
    <p:sldLayoutId id="2147484901" r:id="rId23"/>
    <p:sldLayoutId id="2147484902" r:id="rId24"/>
    <p:sldLayoutId id="2147484903" r:id="rId25"/>
    <p:sldLayoutId id="2147484904" r:id="rId26"/>
    <p:sldLayoutId id="2147484905" r:id="rId27"/>
    <p:sldLayoutId id="2147484906" r:id="rId28"/>
    <p:sldLayoutId id="2147484907" r:id="rId29"/>
    <p:sldLayoutId id="2147484908" r:id="rId30"/>
    <p:sldLayoutId id="2147484909" r:id="rId31"/>
    <p:sldLayoutId id="2147484910" r:id="rId32"/>
    <p:sldLayoutId id="2147484911" r:id="rId33"/>
    <p:sldLayoutId id="2147484912" r:id="rId34"/>
    <p:sldLayoutId id="2147484913" r:id="rId35"/>
    <p:sldLayoutId id="2147484914" r:id="rId36"/>
    <p:sldLayoutId id="2147484915" r:id="rId37"/>
    <p:sldLayoutId id="2147484916" r:id="rId38"/>
    <p:sldLayoutId id="2147484917" r:id="rId39"/>
    <p:sldLayoutId id="2147484918" r:id="rId40"/>
    <p:sldLayoutId id="2147484919" r:id="rId41"/>
    <p:sldLayoutId id="2147484920" r:id="rId42"/>
    <p:sldLayoutId id="2147484921" r:id="rId4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915">
          <p15:clr>
            <a:srgbClr val="F26B43"/>
          </p15:clr>
        </p15:guide>
        <p15:guide id="13" orient="horz" pos="645">
          <p15:clr>
            <a:srgbClr val="F26B43"/>
          </p15:clr>
        </p15:guide>
        <p15:guide id="14" orient="horz" pos="9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4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2.jpg"/><Relationship Id="rId2" Type="http://schemas.openxmlformats.org/officeDocument/2006/relationships/tags" Target="../tags/tag154.xml"/><Relationship Id="rId1" Type="http://schemas.openxmlformats.org/officeDocument/2006/relationships/vmlDrawing" Target="../drawings/vmlDrawing145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10" Type="http://schemas.openxmlformats.org/officeDocument/2006/relationships/image" Target="../media/image35.jpg"/><Relationship Id="rId4" Type="http://schemas.openxmlformats.org/officeDocument/2006/relationships/oleObject" Target="../embeddings/oleObject145.bin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3.jpeg"/><Relationship Id="rId2" Type="http://schemas.openxmlformats.org/officeDocument/2006/relationships/tags" Target="../tags/tag155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45.bin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8.png"/><Relationship Id="rId2" Type="http://schemas.openxmlformats.org/officeDocument/2006/relationships/tags" Target="../tags/tag156.xml"/><Relationship Id="rId1" Type="http://schemas.openxmlformats.org/officeDocument/2006/relationships/vmlDrawing" Target="../drawings/vmlDrawing147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4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9.jpg"/><Relationship Id="rId2" Type="http://schemas.openxmlformats.org/officeDocument/2006/relationships/tags" Target="../tags/tag157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4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40.jpg"/><Relationship Id="rId2" Type="http://schemas.openxmlformats.org/officeDocument/2006/relationships/tags" Target="../tags/tag158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31.png"/><Relationship Id="rId11" Type="http://schemas.openxmlformats.org/officeDocument/2006/relationships/image" Target="../media/image44.jpg"/><Relationship Id="rId5" Type="http://schemas.openxmlformats.org/officeDocument/2006/relationships/image" Target="../media/image30.emf"/><Relationship Id="rId10" Type="http://schemas.openxmlformats.org/officeDocument/2006/relationships/image" Target="../media/image43.jpeg"/><Relationship Id="rId4" Type="http://schemas.openxmlformats.org/officeDocument/2006/relationships/oleObject" Target="../embeddings/oleObject145.bin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45.jpeg"/><Relationship Id="rId2" Type="http://schemas.openxmlformats.org/officeDocument/2006/relationships/tags" Target="../tags/tag159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46.bin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47.jpg"/><Relationship Id="rId2" Type="http://schemas.openxmlformats.org/officeDocument/2006/relationships/tags" Target="../tags/tag160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4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GabdullinaDiM@sibur.r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9.PNG"/><Relationship Id="rId7" Type="http://schemas.openxmlformats.org/officeDocument/2006/relationships/hyperlink" Target="https://t.me/siburpolylab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vk.com/sibur_polylab" TargetMode="Externa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1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58775" y="1131888"/>
            <a:ext cx="3581457" cy="2328377"/>
          </a:xfrm>
        </p:spPr>
        <p:txBody>
          <a:bodyPr vert="horz">
            <a:normAutofit/>
          </a:bodyPr>
          <a:lstStyle/>
          <a:p>
            <a:r>
              <a:rPr lang="ru-RU" sz="2800" dirty="0"/>
              <a:t>Новые </a:t>
            </a:r>
            <a:r>
              <a:rPr lang="ru-RU" sz="2800" dirty="0" smtClean="0"/>
              <a:t>методы испытаний в </a:t>
            </a:r>
            <a:r>
              <a:rPr lang="ru-RU" sz="2800" dirty="0" err="1" smtClean="0"/>
              <a:t>Полилаб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Москва</a:t>
            </a:r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2216" y="2579687"/>
            <a:ext cx="473252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2"/>
                </a:solidFill>
              </a:rPr>
              <a:t>Докладчики</a:t>
            </a:r>
            <a:r>
              <a:rPr lang="en-US" sz="1400" dirty="0" smtClean="0">
                <a:solidFill>
                  <a:schemeClr val="tx2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Агаева Дарья Павловна</a:t>
            </a:r>
          </a:p>
          <a:p>
            <a:pPr>
              <a:lnSpc>
                <a:spcPct val="150000"/>
              </a:lnSpc>
            </a:pPr>
            <a:r>
              <a:rPr lang="ru-RU" sz="1400" kern="0" dirty="0" smtClean="0"/>
              <a:t>Ефимкин Дмитрий Юрьевич</a:t>
            </a:r>
            <a:endParaRPr lang="ru-RU" sz="1400" kern="0" dirty="0"/>
          </a:p>
          <a:p>
            <a:endParaRPr lang="ru-RU" sz="1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86907" y="636248"/>
            <a:ext cx="3081507" cy="3419475"/>
          </a:xfrm>
        </p:spPr>
        <p:txBody>
          <a:bodyPr/>
          <a:lstStyle/>
          <a:p>
            <a:r>
              <a:rPr lang="ru-RU" sz="1100" dirty="0"/>
              <a:t>Методика: </a:t>
            </a:r>
            <a:r>
              <a:rPr lang="ru-RU" sz="1100" b="0" dirty="0"/>
              <a:t>Внутренняя методика</a:t>
            </a:r>
          </a:p>
          <a:p>
            <a:r>
              <a:rPr lang="ru-RU" sz="1100" dirty="0"/>
              <a:t>Применение:</a:t>
            </a:r>
          </a:p>
          <a:p>
            <a:r>
              <a:rPr lang="ru-RU" sz="1100" b="0" dirty="0" smtClean="0"/>
              <a:t>Оценка релиз-свойств пленки</a:t>
            </a:r>
          </a:p>
          <a:p>
            <a:r>
              <a:rPr lang="ru-RU" sz="1100" dirty="0" smtClean="0"/>
              <a:t>Описание </a:t>
            </a:r>
            <a:r>
              <a:rPr lang="ru-RU" sz="1100" dirty="0"/>
              <a:t>методики</a:t>
            </a:r>
            <a:r>
              <a:rPr lang="ru-RU" sz="1100" dirty="0" smtClean="0"/>
              <a:t>:</a:t>
            </a:r>
          </a:p>
          <a:p>
            <a:r>
              <a:rPr lang="ru-RU" sz="1100" b="0" dirty="0" smtClean="0"/>
              <a:t>Наносят клей холодной сварки на пленку</a:t>
            </a:r>
          </a:p>
          <a:p>
            <a:r>
              <a:rPr lang="ru-RU" sz="1100" b="0" dirty="0" smtClean="0"/>
              <a:t>Накрывают вторым листом пленки релиз-стороной вниз </a:t>
            </a:r>
          </a:p>
          <a:p>
            <a:r>
              <a:rPr lang="ru-RU" sz="1100" b="0" dirty="0"/>
              <a:t>П</a:t>
            </a:r>
            <a:r>
              <a:rPr lang="ru-RU" sz="1100" b="0" dirty="0" smtClean="0"/>
              <a:t>олученный образец выдерживают под прессом</a:t>
            </a:r>
          </a:p>
          <a:p>
            <a:r>
              <a:rPr lang="ru-RU" sz="1100" b="0" dirty="0"/>
              <a:t>Р</a:t>
            </a:r>
            <a:r>
              <a:rPr lang="ru-RU" sz="1100" b="0" dirty="0" smtClean="0"/>
              <a:t>азрезают на полоски стандартной ширины и определяют усилие расслоения на разрывной машине</a:t>
            </a:r>
          </a:p>
          <a:p>
            <a:r>
              <a:rPr lang="ru-RU" sz="1100" dirty="0" smtClean="0"/>
              <a:t>Результат</a:t>
            </a:r>
            <a:r>
              <a:rPr lang="ru-RU" sz="1100" dirty="0"/>
              <a:t>:</a:t>
            </a:r>
          </a:p>
          <a:p>
            <a:r>
              <a:rPr lang="ru-RU" sz="1100" b="0" dirty="0" smtClean="0"/>
              <a:t>Усилие расслоения пленки, склеенной клеем холодной сварки, Н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8772" y="207892"/>
            <a:ext cx="4376016" cy="4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b="0" dirty="0"/>
              <a:t>Определение релиз-свойств</a:t>
            </a:r>
            <a:endParaRPr lang="ru-RU" b="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6978956" y="2321792"/>
            <a:ext cx="20034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2"/>
                </a:solidFill>
              </a:rPr>
              <a:t>Испытание на усилие расслоения</a:t>
            </a:r>
          </a:p>
        </p:txBody>
      </p:sp>
      <p:pic>
        <p:nvPicPr>
          <p:cNvPr id="939010" name="Picture 2" descr="7700694705364608350362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234" r="12454" b="101"/>
          <a:stretch/>
        </p:blipFill>
        <p:spPr bwMode="auto">
          <a:xfrm rot="5400000">
            <a:off x="6981669" y="303332"/>
            <a:ext cx="1998000" cy="180955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011" name="Picture 3" descr="626509470962087015440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/>
          <a:stretch/>
        </p:blipFill>
        <p:spPr bwMode="auto">
          <a:xfrm>
            <a:off x="3968513" y="442160"/>
            <a:ext cx="2064003" cy="217847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30366" y="2725616"/>
            <a:ext cx="20034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2"/>
                </a:solidFill>
              </a:rPr>
              <a:t>Нанесение клея холодной сварки на образец</a:t>
            </a:r>
          </a:p>
        </p:txBody>
      </p:sp>
      <p:pic>
        <p:nvPicPr>
          <p:cNvPr id="937986" name="Picture 2" descr="https://i.pinimg.com/originals/0d/4c/c7/0d4cc74b8e63cd9a390f789add77261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 t="17869" r="4736" b="4733"/>
          <a:stretch/>
        </p:blipFill>
        <p:spPr bwMode="auto">
          <a:xfrm>
            <a:off x="6596292" y="2725616"/>
            <a:ext cx="2157589" cy="1962675"/>
          </a:xfrm>
          <a:prstGeom prst="parallelogram">
            <a:avLst>
              <a:gd name="adj" fmla="val 123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9281">
            <a:off x="3935484" y="3445979"/>
            <a:ext cx="2294024" cy="11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4" y="657168"/>
            <a:ext cx="3143263" cy="2841734"/>
          </a:xfrm>
        </p:spPr>
        <p:txBody>
          <a:bodyPr/>
          <a:lstStyle/>
          <a:p>
            <a:r>
              <a:rPr lang="ru-RU" sz="1100" dirty="0"/>
              <a:t>Методика: </a:t>
            </a:r>
            <a:r>
              <a:rPr lang="ru-RU" sz="1100" b="0" dirty="0"/>
              <a:t>Внутренняя методика</a:t>
            </a:r>
          </a:p>
          <a:p>
            <a:r>
              <a:rPr lang="ru-RU" sz="1100" dirty="0"/>
              <a:t>Применение:</a:t>
            </a:r>
          </a:p>
          <a:p>
            <a:r>
              <a:rPr lang="ru-RU" sz="1100" b="0" dirty="0" smtClean="0"/>
              <a:t>Оценка качества пленочных ламинатов</a:t>
            </a:r>
          </a:p>
          <a:p>
            <a:r>
              <a:rPr lang="ru-RU" sz="1100" dirty="0" smtClean="0"/>
              <a:t>Описание </a:t>
            </a:r>
            <a:r>
              <a:rPr lang="ru-RU" sz="1100" dirty="0"/>
              <a:t>методики</a:t>
            </a:r>
            <a:r>
              <a:rPr lang="ru-RU" sz="1100" dirty="0" smtClean="0"/>
              <a:t>:</a:t>
            </a:r>
          </a:p>
          <a:p>
            <a:r>
              <a:rPr lang="ru-RU" sz="1100" b="0" dirty="0"/>
              <a:t>И</a:t>
            </a:r>
            <a:r>
              <a:rPr lang="ru-RU" sz="1100" b="0" dirty="0" smtClean="0"/>
              <a:t>нициируют расслоение на образце пленки</a:t>
            </a:r>
          </a:p>
          <a:p>
            <a:r>
              <a:rPr lang="ru-RU" sz="1100" b="0" dirty="0" smtClean="0"/>
              <a:t>Зажимают в зажимах разрывной машины и растягивают с постоянной скоростью</a:t>
            </a:r>
          </a:p>
          <a:p>
            <a:r>
              <a:rPr lang="ru-RU" sz="1100" b="0" dirty="0" smtClean="0"/>
              <a:t>Определяют усилие расслоения, Н</a:t>
            </a:r>
          </a:p>
          <a:p>
            <a:r>
              <a:rPr lang="ru-RU" sz="1100" b="0" dirty="0" smtClean="0"/>
              <a:t>Определяют, по какому слою произошло разрушение </a:t>
            </a:r>
            <a:r>
              <a:rPr lang="ru-RU" altLang="en-US" sz="1100" b="0" dirty="0"/>
              <a:t>(характер отслоения краски, наличие неравномерности отслоения промежуточных слоёв, металлизации).</a:t>
            </a:r>
          </a:p>
          <a:p>
            <a:endParaRPr lang="ru-RU" altLang="en-US" sz="1100" b="0" dirty="0"/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8775" y="105457"/>
            <a:ext cx="5069436" cy="4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b="0" dirty="0" smtClean="0"/>
              <a:t>Оценка качества ламинатов</a:t>
            </a:r>
            <a:endParaRPr lang="ru-RU" b="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6375453" y="4502742"/>
            <a:ext cx="161422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00" dirty="0" err="1" smtClean="0">
                <a:solidFill>
                  <a:schemeClr val="tx2"/>
                </a:solidFill>
              </a:rPr>
              <a:t>Деламинированная</a:t>
            </a:r>
            <a:r>
              <a:rPr lang="ru-RU" sz="1000" dirty="0" smtClean="0">
                <a:solidFill>
                  <a:schemeClr val="tx2"/>
                </a:solidFill>
              </a:rPr>
              <a:t> плёнка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" b="20492"/>
          <a:stretch/>
        </p:blipFill>
        <p:spPr>
          <a:xfrm>
            <a:off x="3677512" y="378347"/>
            <a:ext cx="3068595" cy="1528278"/>
          </a:xfrm>
          <a:prstGeom prst="rect">
            <a:avLst/>
          </a:prstGeom>
        </p:spPr>
      </p:pic>
      <p:pic>
        <p:nvPicPr>
          <p:cNvPr id="937986" name="Picture 2" descr="1831756bbf066e3612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727" y="2057977"/>
            <a:ext cx="2315676" cy="231567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57154" y="1702752"/>
            <a:ext cx="119238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Пленка с нанесенной печатью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1810" y="1945236"/>
            <a:ext cx="7599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Ламинирующий состав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28573" y="1945236"/>
            <a:ext cx="5692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Пленка-основа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2038" y="1782925"/>
            <a:ext cx="1004531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 err="1" smtClean="0">
                <a:solidFill>
                  <a:schemeClr val="tx2"/>
                </a:solidFill>
              </a:rPr>
              <a:t>Термосвариваемый</a:t>
            </a:r>
            <a:r>
              <a:rPr lang="ru-RU" sz="800" dirty="0" smtClean="0">
                <a:solidFill>
                  <a:schemeClr val="tx2"/>
                </a:solidFill>
              </a:rPr>
              <a:t> слой</a:t>
            </a:r>
          </a:p>
        </p:txBody>
      </p:sp>
    </p:spTree>
    <p:extLst>
      <p:ext uri="{BB962C8B-B14F-4D97-AF65-F5344CB8AC3E}">
        <p14:creationId xmlns:p14="http://schemas.microsoft.com/office/powerpoint/2010/main" val="311444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429" y="2080818"/>
            <a:ext cx="8426451" cy="672627"/>
          </a:xfrm>
        </p:spPr>
        <p:txBody>
          <a:bodyPr anchor="ctr"/>
          <a:lstStyle/>
          <a:p>
            <a:pPr algn="ctr"/>
            <a:r>
              <a:rPr lang="ru-RU" dirty="0" smtClean="0"/>
              <a:t>Методы испытаний ПЭТ бутылок и </a:t>
            </a:r>
            <a:r>
              <a:rPr lang="ru-RU" dirty="0" err="1" smtClean="0"/>
              <a:t>преформ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15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 bwMode="auto">
          <a:xfrm>
            <a:off x="1984388" y="1123673"/>
            <a:ext cx="5557284" cy="4609694"/>
          </a:xfrm>
          <a:prstGeom prst="rect">
            <a:avLst/>
          </a:prstGeom>
          <a:blipFill dpi="0" rotWithShape="1">
            <a:blip r:embed="rId6">
              <a:alphaModFix amt="39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577887" y="182447"/>
            <a:ext cx="8385575" cy="529200"/>
          </a:xfrm>
        </p:spPr>
        <p:txBody>
          <a:bodyPr/>
          <a:lstStyle/>
          <a:p>
            <a:r>
              <a:rPr lang="ru-RU" dirty="0" smtClean="0"/>
              <a:t>Контроль </a:t>
            </a:r>
            <a:r>
              <a:rPr lang="ru-RU" dirty="0" err="1"/>
              <a:t>преформ</a:t>
            </a:r>
            <a:r>
              <a:rPr lang="ru-RU" dirty="0"/>
              <a:t> с помощью поляризатора</a:t>
            </a:r>
            <a:r>
              <a:rPr lang="en-US" dirty="0"/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6109" y="854486"/>
            <a:ext cx="47305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Применение:</a:t>
            </a:r>
            <a:endParaRPr lang="ru-RU" sz="1200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Применение плоско поляризованного света </a:t>
            </a:r>
            <a:r>
              <a:rPr lang="ru-RU" sz="1200" dirty="0">
                <a:solidFill>
                  <a:schemeClr val="accent2"/>
                </a:solidFill>
                <a:latin typeface="Arial" panose="020B0604020202020204" pitchFamily="34" charset="0"/>
              </a:rPr>
              <a:t>п</a:t>
            </a:r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озволяет</a:t>
            </a:r>
            <a:r>
              <a:rPr lang="ru-RU" sz="1200" dirty="0" smtClean="0">
                <a:solidFill>
                  <a:schemeClr val="accent2"/>
                </a:solidFill>
              </a:rPr>
              <a:t> </a:t>
            </a:r>
            <a:r>
              <a:rPr lang="ru-RU" sz="1200" dirty="0"/>
              <a:t>обнаружить различные </a:t>
            </a:r>
            <a:r>
              <a:rPr lang="ru-RU" sz="1200" dirty="0" smtClean="0"/>
              <a:t>дефекты и включения в </a:t>
            </a:r>
            <a:r>
              <a:rPr lang="ru-RU" sz="1200" dirty="0"/>
              <a:t>ПЭТ </a:t>
            </a:r>
            <a:r>
              <a:rPr lang="ru-RU" sz="1200" dirty="0" err="1" smtClean="0"/>
              <a:t>преформах</a:t>
            </a:r>
            <a:r>
              <a:rPr lang="ru-RU" sz="1200" dirty="0" smtClean="0"/>
              <a:t>, механические напряжения, визуализировать деформации </a:t>
            </a:r>
            <a:r>
              <a:rPr lang="ru-RU" sz="1200" dirty="0" err="1"/>
              <a:t>преформы</a:t>
            </a:r>
            <a:r>
              <a:rPr lang="ru-RU" sz="1200" dirty="0"/>
              <a:t> или изменения </a:t>
            </a:r>
            <a:r>
              <a:rPr lang="ru-RU" sz="1200" dirty="0" smtClean="0"/>
              <a:t>структуры материала</a:t>
            </a:r>
            <a:r>
              <a:rPr lang="ru-RU" sz="1200" dirty="0"/>
              <a:t>.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Описание:</a:t>
            </a:r>
          </a:p>
          <a:p>
            <a:r>
              <a:rPr lang="ru-RU" sz="1200" dirty="0" smtClean="0"/>
              <a:t>Прохождение поляризованного света через </a:t>
            </a:r>
            <a:r>
              <a:rPr lang="ru-RU" sz="1200" dirty="0" err="1" smtClean="0"/>
              <a:t>преформу</a:t>
            </a:r>
            <a:r>
              <a:rPr lang="ru-RU" sz="1200" dirty="0" smtClean="0"/>
              <a:t> формирует дифракционную картину, которая напрямую зависит от свойств материала сквозь который прошел свет. </a:t>
            </a:r>
            <a:r>
              <a:rPr lang="ru-RU" sz="1200" dirty="0"/>
              <a:t>Когда </a:t>
            </a:r>
            <a:r>
              <a:rPr lang="ru-RU" sz="1200" dirty="0" err="1"/>
              <a:t>преформа</a:t>
            </a:r>
            <a:r>
              <a:rPr lang="ru-RU" sz="1200" dirty="0"/>
              <a:t> находится параллельно оси поляризации, на ней видны черные полосы (изоклины). У </a:t>
            </a:r>
            <a:r>
              <a:rPr lang="ru-RU" sz="1200" dirty="0" err="1"/>
              <a:t>хорошой</a:t>
            </a:r>
            <a:r>
              <a:rPr lang="ru-RU" sz="1200" dirty="0"/>
              <a:t> </a:t>
            </a:r>
            <a:r>
              <a:rPr lang="ru-RU" sz="1200" dirty="0" err="1"/>
              <a:t>преформы</a:t>
            </a:r>
            <a:r>
              <a:rPr lang="ru-RU" sz="1200" dirty="0"/>
              <a:t> черная </a:t>
            </a:r>
            <a:r>
              <a:rPr lang="ru-RU" sz="1200" dirty="0" err="1"/>
              <a:t>изоклиная</a:t>
            </a:r>
            <a:r>
              <a:rPr lang="ru-RU" sz="1200" dirty="0"/>
              <a:t> полоса ровная и расположена вдоль центральной оси. При </a:t>
            </a:r>
            <a:r>
              <a:rPr lang="ru-RU" sz="1200" dirty="0" smtClean="0"/>
              <a:t>ориентации </a:t>
            </a:r>
            <a:r>
              <a:rPr lang="ru-RU" sz="1200" dirty="0" err="1"/>
              <a:t>преформы</a:t>
            </a:r>
            <a:r>
              <a:rPr lang="ru-RU" sz="1200" dirty="0"/>
              <a:t>, под углом 45° к оси поляризации, </a:t>
            </a:r>
            <a:r>
              <a:rPr lang="ru-RU" sz="1200" dirty="0" smtClean="0"/>
              <a:t>наблюдаются </a:t>
            </a:r>
            <a:r>
              <a:rPr lang="ru-RU" sz="1200" dirty="0"/>
              <a:t>изохроматические полосы, которые </a:t>
            </a:r>
            <a:r>
              <a:rPr lang="ru-RU" sz="1200" dirty="0" smtClean="0"/>
              <a:t>сигнализируют о наличии напряжений</a:t>
            </a:r>
            <a:r>
              <a:rPr lang="ru-RU" sz="1200" dirty="0"/>
              <a:t>, связанных </a:t>
            </a:r>
            <a:r>
              <a:rPr lang="ru-RU" sz="1200" dirty="0" smtClean="0"/>
              <a:t>со структурой материала.</a:t>
            </a:r>
            <a:endParaRPr lang="ru-RU" sz="1200" dirty="0"/>
          </a:p>
          <a:p>
            <a:endParaRPr lang="ru-RU" sz="1200" dirty="0"/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Результат:</a:t>
            </a:r>
          </a:p>
          <a:p>
            <a:r>
              <a:rPr lang="ru-RU" sz="1200" dirty="0" smtClean="0"/>
              <a:t>Визуализация линий течения материала, зон формирования механических напряжений и микро включений.  </a:t>
            </a:r>
            <a:endParaRPr lang="ru-RU" sz="1200" b="1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5317" r="12556" b="3536"/>
          <a:stretch/>
        </p:blipFill>
        <p:spPr>
          <a:xfrm rot="5400000">
            <a:off x="7813192" y="3554397"/>
            <a:ext cx="1052291" cy="1107675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58902" y="4137270"/>
            <a:ext cx="253500" cy="253500"/>
            <a:chOff x="9501188" y="3576638"/>
            <a:chExt cx="457200" cy="455613"/>
          </a:xfrm>
        </p:grpSpPr>
        <p:sp>
          <p:nvSpPr>
            <p:cNvPr id="22" name="Oval 120"/>
            <p:cNvSpPr>
              <a:spLocks noChangeArrowheads="1"/>
            </p:cNvSpPr>
            <p:nvPr/>
          </p:nvSpPr>
          <p:spPr bwMode="auto">
            <a:xfrm>
              <a:off x="9501188" y="3576638"/>
              <a:ext cx="457200" cy="455613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97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3" name="Freeform 121"/>
            <p:cNvSpPr>
              <a:spLocks/>
            </p:cNvSpPr>
            <p:nvPr/>
          </p:nvSpPr>
          <p:spPr bwMode="auto">
            <a:xfrm>
              <a:off x="9548813" y="3625850"/>
              <a:ext cx="142875" cy="155575"/>
            </a:xfrm>
            <a:custGeom>
              <a:avLst/>
              <a:gdLst>
                <a:gd name="T0" fmla="*/ 0 w 403"/>
                <a:gd name="T1" fmla="*/ 439 h 439"/>
                <a:gd name="T2" fmla="*/ 403 w 403"/>
                <a:gd name="T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3" h="439">
                  <a:moveTo>
                    <a:pt x="0" y="439"/>
                  </a:moveTo>
                  <a:cubicBezTo>
                    <a:pt x="26" y="220"/>
                    <a:pt x="190" y="44"/>
                    <a:pt x="403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97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Freeform 122"/>
            <p:cNvSpPr>
              <a:spLocks/>
            </p:cNvSpPr>
            <p:nvPr/>
          </p:nvSpPr>
          <p:spPr bwMode="auto">
            <a:xfrm>
              <a:off x="9810750" y="3886200"/>
              <a:ext cx="80962" cy="80963"/>
            </a:xfrm>
            <a:custGeom>
              <a:avLst/>
              <a:gdLst>
                <a:gd name="T0" fmla="*/ 229 w 229"/>
                <a:gd name="T1" fmla="*/ 0 h 228"/>
                <a:gd name="T2" fmla="*/ 0 w 229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9" h="228">
                  <a:moveTo>
                    <a:pt x="229" y="0"/>
                  </a:moveTo>
                  <a:cubicBezTo>
                    <a:pt x="179" y="98"/>
                    <a:pt x="99" y="178"/>
                    <a:pt x="0" y="228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97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5" name="Freeform 123"/>
            <p:cNvSpPr>
              <a:spLocks/>
            </p:cNvSpPr>
            <p:nvPr/>
          </p:nvSpPr>
          <p:spPr bwMode="auto">
            <a:xfrm>
              <a:off x="9604375" y="3702050"/>
              <a:ext cx="261937" cy="215900"/>
            </a:xfrm>
            <a:custGeom>
              <a:avLst/>
              <a:gdLst>
                <a:gd name="T0" fmla="*/ 136 w 165"/>
                <a:gd name="T1" fmla="*/ 0 h 136"/>
                <a:gd name="T2" fmla="*/ 57 w 165"/>
                <a:gd name="T3" fmla="*/ 79 h 136"/>
                <a:gd name="T4" fmla="*/ 29 w 165"/>
                <a:gd name="T5" fmla="*/ 50 h 136"/>
                <a:gd name="T6" fmla="*/ 0 w 165"/>
                <a:gd name="T7" fmla="*/ 79 h 136"/>
                <a:gd name="T8" fmla="*/ 57 w 165"/>
                <a:gd name="T9" fmla="*/ 136 h 136"/>
                <a:gd name="T10" fmla="*/ 165 w 165"/>
                <a:gd name="T11" fmla="*/ 28 h 136"/>
                <a:gd name="T12" fmla="*/ 136 w 165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6">
                  <a:moveTo>
                    <a:pt x="136" y="0"/>
                  </a:moveTo>
                  <a:lnTo>
                    <a:pt x="57" y="79"/>
                  </a:lnTo>
                  <a:lnTo>
                    <a:pt x="29" y="50"/>
                  </a:lnTo>
                  <a:lnTo>
                    <a:pt x="0" y="79"/>
                  </a:lnTo>
                  <a:lnTo>
                    <a:pt x="57" y="136"/>
                  </a:lnTo>
                  <a:lnTo>
                    <a:pt x="165" y="28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975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27" name="Picture 4" descr="17fd5b7843420fdfcef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3" t="29283" r="21440" b="57630"/>
          <a:stretch/>
        </p:blipFill>
        <p:spPr bwMode="auto">
          <a:xfrm rot="10800000">
            <a:off x="5064481" y="3703143"/>
            <a:ext cx="2168783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 bwMode="auto">
          <a:xfrm flipV="1">
            <a:off x="5482619" y="4066981"/>
            <a:ext cx="799099" cy="478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Прямоугольник 27"/>
          <p:cNvSpPr/>
          <p:nvPr/>
        </p:nvSpPr>
        <p:spPr>
          <a:xfrm>
            <a:off x="4897076" y="4584940"/>
            <a:ext cx="1220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Линия потока (изоклин)</a:t>
            </a:r>
            <a:endParaRPr lang="ru-RU" sz="1000" b="1" dirty="0">
              <a:solidFill>
                <a:srgbClr val="2F8287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55BBE-6B4C-49B1-A99B-FC5AEFC3E4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07" t="21854" r="7674" b="13102"/>
          <a:stretch/>
        </p:blipFill>
        <p:spPr>
          <a:xfrm>
            <a:off x="7214880" y="993983"/>
            <a:ext cx="1580031" cy="16155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D3A9BA-063B-4915-8FA2-32010B7BEA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72" t="26480" r="24022" b="27199"/>
          <a:stretch/>
        </p:blipFill>
        <p:spPr>
          <a:xfrm>
            <a:off x="5016160" y="993982"/>
            <a:ext cx="1580031" cy="1615531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425EFCE-03A9-49B5-B264-992EC378EE49}"/>
              </a:ext>
            </a:extLst>
          </p:cNvPr>
          <p:cNvSpPr/>
          <p:nvPr/>
        </p:nvSpPr>
        <p:spPr>
          <a:xfrm>
            <a:off x="4966610" y="2671648"/>
            <a:ext cx="18045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</a:t>
            </a:r>
            <a:r>
              <a:rPr lang="ru-RU" sz="1000" dirty="0" err="1"/>
              <a:t>Преформа</a:t>
            </a:r>
            <a:r>
              <a:rPr lang="ru-RU" sz="1000" dirty="0"/>
              <a:t> параллельна оси поляризации – </a:t>
            </a:r>
            <a:r>
              <a:rPr lang="ru-RU" sz="1000" dirty="0" err="1"/>
              <a:t>изоклиная</a:t>
            </a:r>
            <a:r>
              <a:rPr lang="ru-RU" sz="1000" dirty="0"/>
              <a:t> картина</a:t>
            </a:r>
            <a:endParaRPr lang="ru-RU" sz="1000" b="1" dirty="0">
              <a:solidFill>
                <a:srgbClr val="2F8287"/>
              </a:solidFill>
              <a:latin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54687C2-913D-4D93-A5B0-DC1014BFC93D}"/>
              </a:ext>
            </a:extLst>
          </p:cNvPr>
          <p:cNvSpPr/>
          <p:nvPr/>
        </p:nvSpPr>
        <p:spPr>
          <a:xfrm>
            <a:off x="7161072" y="2671648"/>
            <a:ext cx="18045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/>
              <a:t>Преформа</a:t>
            </a:r>
            <a:r>
              <a:rPr lang="ru-RU" sz="1000" dirty="0"/>
              <a:t> под 45° к оси поляризации – изохроматические полосы</a:t>
            </a:r>
            <a:endParaRPr lang="ru-RU" sz="1000" b="1" dirty="0">
              <a:solidFill>
                <a:srgbClr val="2F8287"/>
              </a:solidFill>
              <a:latin typeface="Arial" panose="020B0604020202020204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D09705C-B7B3-4319-AB63-F6D51D18CEA6}"/>
              </a:ext>
            </a:extLst>
          </p:cNvPr>
          <p:cNvSpPr/>
          <p:nvPr/>
        </p:nvSpPr>
        <p:spPr bwMode="auto">
          <a:xfrm>
            <a:off x="5986963" y="657305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9FBD1D-7FEF-4D67-9EC3-B9399A12E5BA}"/>
              </a:ext>
            </a:extLst>
          </p:cNvPr>
          <p:cNvSpPr txBox="1"/>
          <p:nvPr/>
        </p:nvSpPr>
        <p:spPr>
          <a:xfrm>
            <a:off x="5986963" y="625706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16325FC-2436-4E0A-B8B8-660672255A1A}"/>
              </a:ext>
            </a:extLst>
          </p:cNvPr>
          <p:cNvSpPr/>
          <p:nvPr/>
        </p:nvSpPr>
        <p:spPr bwMode="auto">
          <a:xfrm>
            <a:off x="5194822" y="645828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28A7F6-28C9-40E8-9049-4F73DEAF7A5B}"/>
              </a:ext>
            </a:extLst>
          </p:cNvPr>
          <p:cNvSpPr txBox="1"/>
          <p:nvPr/>
        </p:nvSpPr>
        <p:spPr>
          <a:xfrm>
            <a:off x="5194822" y="614229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8D09705C-B7B3-4319-AB63-F6D51D18CEA6}"/>
              </a:ext>
            </a:extLst>
          </p:cNvPr>
          <p:cNvSpPr/>
          <p:nvPr/>
        </p:nvSpPr>
        <p:spPr bwMode="auto">
          <a:xfrm>
            <a:off x="6924460" y="1069664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9FBD1D-7FEF-4D67-9EC3-B9399A12E5BA}"/>
              </a:ext>
            </a:extLst>
          </p:cNvPr>
          <p:cNvSpPr txBox="1"/>
          <p:nvPr/>
        </p:nvSpPr>
        <p:spPr>
          <a:xfrm>
            <a:off x="6924460" y="1038065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16325FC-2436-4E0A-B8B8-660672255A1A}"/>
              </a:ext>
            </a:extLst>
          </p:cNvPr>
          <p:cNvSpPr/>
          <p:nvPr/>
        </p:nvSpPr>
        <p:spPr bwMode="auto">
          <a:xfrm>
            <a:off x="6912656" y="1632018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28A7F6-28C9-40E8-9049-4F73DEAF7A5B}"/>
              </a:ext>
            </a:extLst>
          </p:cNvPr>
          <p:cNvSpPr txBox="1"/>
          <p:nvPr/>
        </p:nvSpPr>
        <p:spPr>
          <a:xfrm>
            <a:off x="6912656" y="1600419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995848" y="3353583"/>
            <a:ext cx="25650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/>
              <a:t>Преформа</a:t>
            </a:r>
            <a:r>
              <a:rPr lang="ru-RU" sz="1000" dirty="0"/>
              <a:t> 2 лучше </a:t>
            </a:r>
            <a:r>
              <a:rPr lang="ru-RU" sz="1000" dirty="0" err="1"/>
              <a:t>преформы</a:t>
            </a:r>
            <a:r>
              <a:rPr lang="ru-RU" sz="1000" dirty="0"/>
              <a:t> 1.</a:t>
            </a:r>
            <a:endParaRPr lang="ru-RU" sz="1000" b="1" dirty="0">
              <a:solidFill>
                <a:srgbClr val="2F828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93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4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 bwMode="auto">
          <a:xfrm>
            <a:off x="1984388" y="1123673"/>
            <a:ext cx="5557284" cy="4609694"/>
          </a:xfrm>
          <a:prstGeom prst="rect">
            <a:avLst/>
          </a:prstGeom>
          <a:blipFill dpi="0" rotWithShape="1">
            <a:blip r:embed="rId6">
              <a:alphaModFix amt="39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507600" y="195595"/>
            <a:ext cx="8385575" cy="529200"/>
          </a:xfrm>
        </p:spPr>
        <p:txBody>
          <a:bodyPr/>
          <a:lstStyle/>
          <a:p>
            <a:r>
              <a:rPr lang="ru-RU" dirty="0"/>
              <a:t>Контроль </a:t>
            </a:r>
            <a:r>
              <a:rPr lang="ru-RU" dirty="0" err="1"/>
              <a:t>преформ</a:t>
            </a:r>
            <a:r>
              <a:rPr lang="ru-RU" dirty="0"/>
              <a:t> с помощью поляризатора</a:t>
            </a:r>
            <a:r>
              <a:rPr lang="en-US" dirty="0"/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BE04CE-94CC-41D9-AAE6-ED90FBD255F7}"/>
              </a:ext>
            </a:extLst>
          </p:cNvPr>
          <p:cNvSpPr/>
          <p:nvPr/>
        </p:nvSpPr>
        <p:spPr>
          <a:xfrm>
            <a:off x="865212" y="926457"/>
            <a:ext cx="276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/>
              <a:t>Преформы</a:t>
            </a:r>
            <a:r>
              <a:rPr lang="ru-RU" sz="1200" dirty="0"/>
              <a:t> в поляризованном свете</a:t>
            </a:r>
            <a:endParaRPr lang="ru-RU" sz="1200" b="1" dirty="0">
              <a:latin typeface="Arial" panose="020B0604020202020204" pitchFamily="34" charset="0"/>
            </a:endParaRPr>
          </a:p>
        </p:txBody>
      </p:sp>
      <p:pic>
        <p:nvPicPr>
          <p:cNvPr id="22" name="Picture 73" descr="17fd5b7843420fdfcef1">
            <a:extLst>
              <a:ext uri="{FF2B5EF4-FFF2-40B4-BE49-F238E27FC236}">
                <a16:creationId xmlns:a16="http://schemas.microsoft.com/office/drawing/2014/main" id="{2781D387-4F13-4506-B41A-4535E307D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5" t="-856" r="22440" b="856"/>
          <a:stretch/>
        </p:blipFill>
        <p:spPr bwMode="auto">
          <a:xfrm rot="5400000">
            <a:off x="1653467" y="390320"/>
            <a:ext cx="1418579" cy="37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DA30AD85-5AB8-420C-ACF7-EC45B2FE6945}"/>
              </a:ext>
            </a:extLst>
          </p:cNvPr>
          <p:cNvSpPr/>
          <p:nvPr/>
        </p:nvSpPr>
        <p:spPr bwMode="auto">
          <a:xfrm>
            <a:off x="2745241" y="1242898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294073-A7A5-4D51-B8EA-BF3424178B38}"/>
              </a:ext>
            </a:extLst>
          </p:cNvPr>
          <p:cNvSpPr txBox="1"/>
          <p:nvPr/>
        </p:nvSpPr>
        <p:spPr>
          <a:xfrm>
            <a:off x="2745241" y="1211299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41B563C-EC91-4CF7-BE0D-551FA3AF1124}"/>
              </a:ext>
            </a:extLst>
          </p:cNvPr>
          <p:cNvSpPr/>
          <p:nvPr/>
        </p:nvSpPr>
        <p:spPr bwMode="auto">
          <a:xfrm>
            <a:off x="3216233" y="1237512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6BE7F9-74B5-4B1E-AA27-FF686A32F780}"/>
              </a:ext>
            </a:extLst>
          </p:cNvPr>
          <p:cNvSpPr txBox="1"/>
          <p:nvPr/>
        </p:nvSpPr>
        <p:spPr>
          <a:xfrm>
            <a:off x="3216233" y="1205913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1C14FD2-48C4-4B05-8A18-224B716834C5}"/>
              </a:ext>
            </a:extLst>
          </p:cNvPr>
          <p:cNvSpPr/>
          <p:nvPr/>
        </p:nvSpPr>
        <p:spPr bwMode="auto">
          <a:xfrm>
            <a:off x="3687225" y="1230126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2E1C7D-CCD2-4B0F-8E7A-B2B173171C80}"/>
              </a:ext>
            </a:extLst>
          </p:cNvPr>
          <p:cNvSpPr txBox="1"/>
          <p:nvPr/>
        </p:nvSpPr>
        <p:spPr>
          <a:xfrm>
            <a:off x="3687225" y="1198527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D09705C-B7B3-4319-AB63-F6D51D18CEA6}"/>
              </a:ext>
            </a:extLst>
          </p:cNvPr>
          <p:cNvSpPr/>
          <p:nvPr/>
        </p:nvSpPr>
        <p:spPr bwMode="auto">
          <a:xfrm>
            <a:off x="1308492" y="1239838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9FBD1D-7FEF-4D67-9EC3-B9399A12E5BA}"/>
              </a:ext>
            </a:extLst>
          </p:cNvPr>
          <p:cNvSpPr txBox="1"/>
          <p:nvPr/>
        </p:nvSpPr>
        <p:spPr>
          <a:xfrm>
            <a:off x="1308492" y="1208239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AC4A1A4-F674-49F5-9DD8-32B24A8A219E}"/>
              </a:ext>
            </a:extLst>
          </p:cNvPr>
          <p:cNvSpPr/>
          <p:nvPr/>
        </p:nvSpPr>
        <p:spPr bwMode="auto">
          <a:xfrm>
            <a:off x="1779484" y="1239838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1A1028-80A4-4B74-9007-EFDB9D446011}"/>
              </a:ext>
            </a:extLst>
          </p:cNvPr>
          <p:cNvSpPr txBox="1"/>
          <p:nvPr/>
        </p:nvSpPr>
        <p:spPr>
          <a:xfrm>
            <a:off x="1779484" y="1208239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693EDF77-6B4E-4073-9BF8-A68C72DCBB5A}"/>
              </a:ext>
            </a:extLst>
          </p:cNvPr>
          <p:cNvSpPr/>
          <p:nvPr/>
        </p:nvSpPr>
        <p:spPr bwMode="auto">
          <a:xfrm>
            <a:off x="2250476" y="1237512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C4CDD8-DC55-4728-B740-7E414201BC0D}"/>
              </a:ext>
            </a:extLst>
          </p:cNvPr>
          <p:cNvSpPr txBox="1"/>
          <p:nvPr/>
        </p:nvSpPr>
        <p:spPr>
          <a:xfrm>
            <a:off x="2250476" y="1205913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16325FC-2436-4E0A-B8B8-660672255A1A}"/>
              </a:ext>
            </a:extLst>
          </p:cNvPr>
          <p:cNvSpPr/>
          <p:nvPr/>
        </p:nvSpPr>
        <p:spPr bwMode="auto">
          <a:xfrm>
            <a:off x="813105" y="1239838"/>
            <a:ext cx="278616" cy="2725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28A7F6-28C9-40E8-9049-4F73DEAF7A5B}"/>
              </a:ext>
            </a:extLst>
          </p:cNvPr>
          <p:cNvSpPr txBox="1"/>
          <p:nvPr/>
        </p:nvSpPr>
        <p:spPr>
          <a:xfrm>
            <a:off x="813105" y="1208239"/>
            <a:ext cx="224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9EA25DA-7E97-4DBC-9EB0-3D3F00AB1304}"/>
              </a:ext>
            </a:extLst>
          </p:cNvPr>
          <p:cNvSpPr/>
          <p:nvPr/>
        </p:nvSpPr>
        <p:spPr>
          <a:xfrm>
            <a:off x="4979245" y="1536187"/>
            <a:ext cx="3455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Образцы 1-3 – Линии напряжения не параллельны линиям потока</a:t>
            </a:r>
          </a:p>
          <a:p>
            <a:endParaRPr lang="ru-RU" sz="1200" dirty="0"/>
          </a:p>
          <a:p>
            <a:r>
              <a:rPr lang="ru-RU" sz="1200" dirty="0"/>
              <a:t>Образцы 4-5 – Оптимальные </a:t>
            </a:r>
            <a:r>
              <a:rPr lang="ru-RU" sz="1200" dirty="0" err="1"/>
              <a:t>преформы</a:t>
            </a:r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Образцы 6-7 – Рассеянная линия потока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b="1" dirty="0">
              <a:solidFill>
                <a:srgbClr val="2F8287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79" descr="https://cstor.nn2.ru/forum/data/forum/images/2016-03/141555144-dholler-ok.png">
            <a:extLst>
              <a:ext uri="{FF2B5EF4-FFF2-40B4-BE49-F238E27FC236}">
                <a16:creationId xmlns:a16="http://schemas.microsoft.com/office/drawing/2014/main" id="{9A073971-2D40-4B4E-993D-20315FCF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740" y="2084900"/>
            <a:ext cx="321153" cy="3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5" descr="https://e7.pngegg.com/pngimages/174/148/png-clipart-computer-icons-http-404-error-miscellaneous-trademark.png">
            <a:extLst>
              <a:ext uri="{FF2B5EF4-FFF2-40B4-BE49-F238E27FC236}">
                <a16:creationId xmlns:a16="http://schemas.microsoft.com/office/drawing/2014/main" id="{59B5E597-0FC6-4189-BB43-C398BB78E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595"/>
          <a:stretch/>
        </p:blipFill>
        <p:spPr bwMode="auto">
          <a:xfrm>
            <a:off x="8140794" y="1536187"/>
            <a:ext cx="323462" cy="32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5" descr="https://e7.pngegg.com/pngimages/174/148/png-clipart-computer-icons-http-404-error-miscellaneous-trademark.png">
            <a:extLst>
              <a:ext uri="{FF2B5EF4-FFF2-40B4-BE49-F238E27FC236}">
                <a16:creationId xmlns:a16="http://schemas.microsoft.com/office/drawing/2014/main" id="{EA5CFF57-5DF7-4F11-8B7E-366C97657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595"/>
          <a:stretch/>
        </p:blipFill>
        <p:spPr bwMode="auto">
          <a:xfrm>
            <a:off x="8164930" y="2665280"/>
            <a:ext cx="323462" cy="32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7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0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4"/>
          <p:cNvSpPr>
            <a:spLocks noGrp="1"/>
          </p:cNvSpPr>
          <p:nvPr>
            <p:ph type="title"/>
          </p:nvPr>
        </p:nvSpPr>
        <p:spPr>
          <a:xfrm>
            <a:off x="507600" y="222935"/>
            <a:ext cx="8385575" cy="529200"/>
          </a:xfrm>
        </p:spPr>
        <p:txBody>
          <a:bodyPr/>
          <a:lstStyle/>
          <a:p>
            <a:r>
              <a:rPr lang="ru-RU" dirty="0"/>
              <a:t>Контроль перпендикулярности оси </a:t>
            </a:r>
            <a:r>
              <a:rPr lang="ru-RU" dirty="0" err="1"/>
              <a:t>преформ</a:t>
            </a:r>
            <a:r>
              <a:rPr lang="en-US" dirty="0"/>
              <a:t> 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4826" y="3554785"/>
            <a:ext cx="253500" cy="253500"/>
            <a:chOff x="9501188" y="3576638"/>
            <a:chExt cx="457200" cy="455613"/>
          </a:xfrm>
        </p:grpSpPr>
        <p:sp>
          <p:nvSpPr>
            <p:cNvPr id="41" name="Oval 120"/>
            <p:cNvSpPr>
              <a:spLocks noChangeArrowheads="1"/>
            </p:cNvSpPr>
            <p:nvPr/>
          </p:nvSpPr>
          <p:spPr bwMode="auto">
            <a:xfrm>
              <a:off x="9501188" y="3576638"/>
              <a:ext cx="457200" cy="455613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2" name="Freeform 121"/>
            <p:cNvSpPr>
              <a:spLocks/>
            </p:cNvSpPr>
            <p:nvPr/>
          </p:nvSpPr>
          <p:spPr bwMode="auto">
            <a:xfrm>
              <a:off x="9548813" y="3625850"/>
              <a:ext cx="142875" cy="155575"/>
            </a:xfrm>
            <a:custGeom>
              <a:avLst/>
              <a:gdLst>
                <a:gd name="T0" fmla="*/ 0 w 403"/>
                <a:gd name="T1" fmla="*/ 439 h 439"/>
                <a:gd name="T2" fmla="*/ 403 w 403"/>
                <a:gd name="T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3" h="439">
                  <a:moveTo>
                    <a:pt x="0" y="439"/>
                  </a:moveTo>
                  <a:cubicBezTo>
                    <a:pt x="26" y="220"/>
                    <a:pt x="190" y="44"/>
                    <a:pt x="403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3" name="Freeform 122"/>
            <p:cNvSpPr>
              <a:spLocks/>
            </p:cNvSpPr>
            <p:nvPr/>
          </p:nvSpPr>
          <p:spPr bwMode="auto">
            <a:xfrm>
              <a:off x="9810750" y="3886200"/>
              <a:ext cx="80962" cy="80963"/>
            </a:xfrm>
            <a:custGeom>
              <a:avLst/>
              <a:gdLst>
                <a:gd name="T0" fmla="*/ 229 w 229"/>
                <a:gd name="T1" fmla="*/ 0 h 228"/>
                <a:gd name="T2" fmla="*/ 0 w 229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9" h="228">
                  <a:moveTo>
                    <a:pt x="229" y="0"/>
                  </a:moveTo>
                  <a:cubicBezTo>
                    <a:pt x="179" y="98"/>
                    <a:pt x="99" y="178"/>
                    <a:pt x="0" y="228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4" name="Freeform 123"/>
            <p:cNvSpPr>
              <a:spLocks/>
            </p:cNvSpPr>
            <p:nvPr/>
          </p:nvSpPr>
          <p:spPr bwMode="auto">
            <a:xfrm>
              <a:off x="9604375" y="3702050"/>
              <a:ext cx="261937" cy="215900"/>
            </a:xfrm>
            <a:custGeom>
              <a:avLst/>
              <a:gdLst>
                <a:gd name="T0" fmla="*/ 136 w 165"/>
                <a:gd name="T1" fmla="*/ 0 h 136"/>
                <a:gd name="T2" fmla="*/ 57 w 165"/>
                <a:gd name="T3" fmla="*/ 79 h 136"/>
                <a:gd name="T4" fmla="*/ 29 w 165"/>
                <a:gd name="T5" fmla="*/ 50 h 136"/>
                <a:gd name="T6" fmla="*/ 0 w 165"/>
                <a:gd name="T7" fmla="*/ 79 h 136"/>
                <a:gd name="T8" fmla="*/ 57 w 165"/>
                <a:gd name="T9" fmla="*/ 136 h 136"/>
                <a:gd name="T10" fmla="*/ 165 w 165"/>
                <a:gd name="T11" fmla="*/ 28 h 136"/>
                <a:gd name="T12" fmla="*/ 136 w 165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6">
                  <a:moveTo>
                    <a:pt x="136" y="0"/>
                  </a:moveTo>
                  <a:lnTo>
                    <a:pt x="57" y="79"/>
                  </a:lnTo>
                  <a:lnTo>
                    <a:pt x="29" y="50"/>
                  </a:lnTo>
                  <a:lnTo>
                    <a:pt x="0" y="79"/>
                  </a:lnTo>
                  <a:lnTo>
                    <a:pt x="57" y="136"/>
                  </a:lnTo>
                  <a:lnTo>
                    <a:pt x="165" y="28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 bwMode="auto">
          <a:xfrm>
            <a:off x="1984388" y="1123673"/>
            <a:ext cx="5557284" cy="4609694"/>
          </a:xfrm>
          <a:prstGeom prst="rect">
            <a:avLst/>
          </a:prstGeom>
          <a:blipFill dpi="0" rotWithShape="1">
            <a:blip r:embed="rId6">
              <a:alphaModFix amt="39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95" y="542162"/>
            <a:ext cx="2173118" cy="332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280191" y="635228"/>
            <a:ext cx="51113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Применение:</a:t>
            </a:r>
            <a:endParaRPr lang="ru-RU" sz="1200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Позволяет оценить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соосность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преформы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после изготовления.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Отклонение перпендикулярности от установленных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норм, приведет к развитию дефектов на полученных в последующем бутылках, а именно: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Дефектам внешнего вида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Отклонениям по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толщине</a:t>
            </a: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Снижению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физико-механических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свойств</a:t>
            </a: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Разрушению (разрыве) бутылок при </a:t>
            </a:r>
            <a:r>
              <a:rPr lang="ru-RU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выдуве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Описание:</a:t>
            </a:r>
          </a:p>
          <a:p>
            <a:r>
              <a:rPr lang="ru-RU" sz="1200" dirty="0" err="1"/>
              <a:t>Преформа</a:t>
            </a:r>
            <a:r>
              <a:rPr lang="ru-RU" sz="1200" dirty="0"/>
              <a:t> устанавливается </a:t>
            </a:r>
            <a:r>
              <a:rPr lang="ru-RU" sz="1200" dirty="0" smtClean="0"/>
              <a:t>в зажим стенда на котором закреплены 2 измерительные головки. Показания измерителей фиксируют максимальное (положительное) и минимальное (отрицательное) </a:t>
            </a:r>
            <a:r>
              <a:rPr lang="ru-RU" sz="1200" dirty="0"/>
              <a:t>отклонение </a:t>
            </a:r>
            <a:r>
              <a:rPr lang="ru-RU" sz="1200" dirty="0" err="1"/>
              <a:t>преформы</a:t>
            </a:r>
            <a:r>
              <a:rPr lang="ru-RU" sz="1200" dirty="0"/>
              <a:t> </a:t>
            </a:r>
            <a:r>
              <a:rPr lang="ru-RU" sz="1200" dirty="0" smtClean="0"/>
              <a:t>при одном обороте вокруг оси.</a:t>
            </a:r>
            <a:endParaRPr lang="ru-RU" sz="1200" dirty="0"/>
          </a:p>
          <a:p>
            <a:endParaRPr lang="ru-RU" sz="1200" dirty="0"/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Результат:</a:t>
            </a:r>
          </a:p>
          <a:p>
            <a:r>
              <a:rPr lang="ru-RU" sz="1200" dirty="0"/>
              <a:t>Отклонение формы от вертикали, мм.</a:t>
            </a:r>
            <a:endParaRPr lang="ru-RU" sz="1200" b="1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37917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1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4"/>
          <p:cNvSpPr>
            <a:spLocks noGrp="1"/>
          </p:cNvSpPr>
          <p:nvPr>
            <p:ph type="title"/>
          </p:nvPr>
        </p:nvSpPr>
        <p:spPr>
          <a:xfrm>
            <a:off x="507600" y="222935"/>
            <a:ext cx="8385575" cy="529200"/>
          </a:xfrm>
        </p:spPr>
        <p:txBody>
          <a:bodyPr/>
          <a:lstStyle/>
          <a:p>
            <a:r>
              <a:rPr lang="ru-RU" dirty="0"/>
              <a:t>Контроль перпендикулярности оси </a:t>
            </a:r>
            <a:r>
              <a:rPr lang="ru-RU" dirty="0" smtClean="0"/>
              <a:t>бутылок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94826" y="3554785"/>
            <a:ext cx="253500" cy="253500"/>
            <a:chOff x="9501188" y="3576638"/>
            <a:chExt cx="457200" cy="455613"/>
          </a:xfrm>
        </p:grpSpPr>
        <p:sp>
          <p:nvSpPr>
            <p:cNvPr id="41" name="Oval 120"/>
            <p:cNvSpPr>
              <a:spLocks noChangeArrowheads="1"/>
            </p:cNvSpPr>
            <p:nvPr/>
          </p:nvSpPr>
          <p:spPr bwMode="auto">
            <a:xfrm>
              <a:off x="9501188" y="3576638"/>
              <a:ext cx="457200" cy="455613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2" name="Freeform 121"/>
            <p:cNvSpPr>
              <a:spLocks/>
            </p:cNvSpPr>
            <p:nvPr/>
          </p:nvSpPr>
          <p:spPr bwMode="auto">
            <a:xfrm>
              <a:off x="9548813" y="3625850"/>
              <a:ext cx="142875" cy="155575"/>
            </a:xfrm>
            <a:custGeom>
              <a:avLst/>
              <a:gdLst>
                <a:gd name="T0" fmla="*/ 0 w 403"/>
                <a:gd name="T1" fmla="*/ 439 h 439"/>
                <a:gd name="T2" fmla="*/ 403 w 403"/>
                <a:gd name="T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3" h="439">
                  <a:moveTo>
                    <a:pt x="0" y="439"/>
                  </a:moveTo>
                  <a:cubicBezTo>
                    <a:pt x="26" y="220"/>
                    <a:pt x="190" y="44"/>
                    <a:pt x="403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3" name="Freeform 122"/>
            <p:cNvSpPr>
              <a:spLocks/>
            </p:cNvSpPr>
            <p:nvPr/>
          </p:nvSpPr>
          <p:spPr bwMode="auto">
            <a:xfrm>
              <a:off x="9810750" y="3886200"/>
              <a:ext cx="80962" cy="80963"/>
            </a:xfrm>
            <a:custGeom>
              <a:avLst/>
              <a:gdLst>
                <a:gd name="T0" fmla="*/ 229 w 229"/>
                <a:gd name="T1" fmla="*/ 0 h 228"/>
                <a:gd name="T2" fmla="*/ 0 w 229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9" h="228">
                  <a:moveTo>
                    <a:pt x="229" y="0"/>
                  </a:moveTo>
                  <a:cubicBezTo>
                    <a:pt x="179" y="98"/>
                    <a:pt x="99" y="178"/>
                    <a:pt x="0" y="228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4" name="Freeform 123"/>
            <p:cNvSpPr>
              <a:spLocks/>
            </p:cNvSpPr>
            <p:nvPr/>
          </p:nvSpPr>
          <p:spPr bwMode="auto">
            <a:xfrm>
              <a:off x="9604375" y="3702050"/>
              <a:ext cx="261937" cy="215900"/>
            </a:xfrm>
            <a:custGeom>
              <a:avLst/>
              <a:gdLst>
                <a:gd name="T0" fmla="*/ 136 w 165"/>
                <a:gd name="T1" fmla="*/ 0 h 136"/>
                <a:gd name="T2" fmla="*/ 57 w 165"/>
                <a:gd name="T3" fmla="*/ 79 h 136"/>
                <a:gd name="T4" fmla="*/ 29 w 165"/>
                <a:gd name="T5" fmla="*/ 50 h 136"/>
                <a:gd name="T6" fmla="*/ 0 w 165"/>
                <a:gd name="T7" fmla="*/ 79 h 136"/>
                <a:gd name="T8" fmla="*/ 57 w 165"/>
                <a:gd name="T9" fmla="*/ 136 h 136"/>
                <a:gd name="T10" fmla="*/ 165 w 165"/>
                <a:gd name="T11" fmla="*/ 28 h 136"/>
                <a:gd name="T12" fmla="*/ 136 w 165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6">
                  <a:moveTo>
                    <a:pt x="136" y="0"/>
                  </a:moveTo>
                  <a:lnTo>
                    <a:pt x="57" y="79"/>
                  </a:lnTo>
                  <a:lnTo>
                    <a:pt x="29" y="50"/>
                  </a:lnTo>
                  <a:lnTo>
                    <a:pt x="0" y="79"/>
                  </a:lnTo>
                  <a:lnTo>
                    <a:pt x="57" y="136"/>
                  </a:lnTo>
                  <a:lnTo>
                    <a:pt x="165" y="28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 bwMode="auto">
          <a:xfrm>
            <a:off x="1984388" y="1123673"/>
            <a:ext cx="5557284" cy="4609694"/>
          </a:xfrm>
          <a:prstGeom prst="rect">
            <a:avLst/>
          </a:prstGeom>
          <a:blipFill dpi="0" rotWithShape="1">
            <a:blip r:embed="rId6">
              <a:alphaModFix amt="39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0191" y="635228"/>
            <a:ext cx="51113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Применение:</a:t>
            </a:r>
            <a:endParaRPr lang="ru-RU" sz="1200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Позволяет оценить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геометрию бутылки после изготовления.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Появление отклонений от вертикальной оси или непостоянства высоты горловины (биение) может свидетельствовать о:</a:t>
            </a:r>
          </a:p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Непостоянстве свойств материала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Не оптимальных настройках перерабатывающего оборудования</a:t>
            </a: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Наличии включений в материале</a:t>
            </a:r>
          </a:p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Описание:</a:t>
            </a:r>
          </a:p>
          <a:p>
            <a:r>
              <a:rPr lang="ru-RU" sz="1200" dirty="0" smtClean="0"/>
              <a:t>Бутылка </a:t>
            </a:r>
            <a:r>
              <a:rPr lang="ru-RU" sz="1200" dirty="0"/>
              <a:t>устанавливается </a:t>
            </a:r>
            <a:r>
              <a:rPr lang="ru-RU" sz="1200" dirty="0" smtClean="0"/>
              <a:t>на плоскую плиту и фиксируется в зажим. В зависимости от формы бутылки и контролируемых показателей на заданных высотах выставляются измерительные головки. Показания измерителей фиксируют отклонение от вертикальной оси, а также положение окружности горловины относительно плоскости дна. </a:t>
            </a:r>
            <a:endParaRPr lang="ru-RU" sz="1200" dirty="0"/>
          </a:p>
          <a:p>
            <a:endParaRPr lang="ru-RU" sz="1200" dirty="0"/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Результат:</a:t>
            </a:r>
          </a:p>
          <a:p>
            <a:r>
              <a:rPr lang="ru-RU" sz="1200" dirty="0"/>
              <a:t>Отклонение </a:t>
            </a:r>
            <a:r>
              <a:rPr lang="ru-RU" sz="1200" dirty="0" smtClean="0"/>
              <a:t>бутылки </a:t>
            </a:r>
            <a:r>
              <a:rPr lang="ru-RU" sz="1200" dirty="0"/>
              <a:t>от вертикали, мм</a:t>
            </a:r>
            <a:r>
              <a:rPr lang="ru-RU" sz="1200" dirty="0" smtClean="0"/>
              <a:t>.</a:t>
            </a:r>
          </a:p>
          <a:p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Биение горловины, мм</a:t>
            </a:r>
            <a:endParaRPr lang="ru-RU" sz="1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91" y="1016000"/>
            <a:ext cx="3209606" cy="26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72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09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 bwMode="auto">
          <a:xfrm>
            <a:off x="1991161" y="1096579"/>
            <a:ext cx="5557284" cy="4609694"/>
          </a:xfrm>
          <a:prstGeom prst="rect">
            <a:avLst/>
          </a:prstGeom>
          <a:blipFill dpi="0" rotWithShape="1">
            <a:blip r:embed="rId6">
              <a:alphaModFix amt="39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507600" y="196398"/>
            <a:ext cx="8636400" cy="529200"/>
          </a:xfrm>
        </p:spPr>
        <p:txBody>
          <a:bodyPr/>
          <a:lstStyle/>
          <a:p>
            <a:r>
              <a:rPr lang="ru-RU" dirty="0"/>
              <a:t>Испытание ПЭТ бутылок на стойкость к внутреннему давлению</a:t>
            </a:r>
            <a:r>
              <a:rPr lang="en-US" dirty="0"/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0825" y="663590"/>
            <a:ext cx="4596923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Применение:</a:t>
            </a:r>
            <a:endParaRPr lang="ru-RU" sz="1200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/>
              <a:t>Позволяет оценить предельное давление </a:t>
            </a:r>
            <a:r>
              <a:rPr lang="ru-RU" sz="1200" dirty="0" smtClean="0"/>
              <a:t>разрушающее бутылку и</a:t>
            </a:r>
            <a:r>
              <a:rPr lang="en-US" sz="1200" dirty="0" smtClean="0"/>
              <a:t> </a:t>
            </a:r>
            <a:r>
              <a:rPr lang="ru-RU" sz="1200" dirty="0" smtClean="0"/>
              <a:t>сопутствующее ему объемное расширение. 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700" b="1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2F8287"/>
                </a:solidFill>
                <a:latin typeface="Arial" panose="020B0604020202020204" pitchFamily="34" charset="0"/>
              </a:rPr>
              <a:t>Описание</a:t>
            </a:r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ru-RU" sz="1200" dirty="0" smtClean="0"/>
              <a:t>Автоматический испытательный стенд </a:t>
            </a:r>
            <a:r>
              <a:rPr lang="ru-RU" sz="1200" dirty="0"/>
              <a:t>заполняет образец водой и </a:t>
            </a:r>
            <a:r>
              <a:rPr lang="ru-RU" sz="1200" dirty="0" smtClean="0"/>
              <a:t>равномерно повышает давление, фиксируя давление</a:t>
            </a:r>
            <a:r>
              <a:rPr lang="ru-RU" sz="1200" dirty="0"/>
              <a:t>, при котором образец </a:t>
            </a:r>
            <a:r>
              <a:rPr lang="ru-RU" sz="1200" dirty="0" smtClean="0"/>
              <a:t>разрушается. </a:t>
            </a:r>
            <a:endParaRPr lang="ru-RU" sz="1200" dirty="0"/>
          </a:p>
          <a:p>
            <a:r>
              <a:rPr lang="ru-RU" sz="1200" dirty="0"/>
              <a:t>В</a:t>
            </a:r>
            <a:r>
              <a:rPr lang="ru-RU" sz="1200" dirty="0" smtClean="0"/>
              <a:t>озможны варианты метода – </a:t>
            </a:r>
            <a:r>
              <a:rPr lang="ru-RU" sz="1200" dirty="0"/>
              <a:t>определение объемного </a:t>
            </a:r>
            <a:r>
              <a:rPr lang="ru-RU" sz="1200" dirty="0" smtClean="0"/>
              <a:t>расширения или статическая нагрузка давлением.</a:t>
            </a:r>
            <a:endParaRPr lang="ru-RU" sz="1200" dirty="0"/>
          </a:p>
          <a:p>
            <a:endParaRPr lang="ru-RU" sz="1200" b="1" dirty="0" smtClean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2F8287"/>
                </a:solidFill>
                <a:latin typeface="Arial" panose="020B0604020202020204" pitchFamily="34" charset="0"/>
              </a:rPr>
              <a:t>Результат</a:t>
            </a:r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ru-RU" sz="1200" dirty="0"/>
              <a:t>Предельное </a:t>
            </a:r>
            <a:r>
              <a:rPr lang="ru-RU" sz="1200" dirty="0" smtClean="0"/>
              <a:t>разрушающее давление</a:t>
            </a:r>
            <a:r>
              <a:rPr lang="ru-RU" sz="1200" dirty="0"/>
              <a:t>, </a:t>
            </a:r>
            <a:r>
              <a:rPr lang="ru-RU" sz="1200" dirty="0" smtClean="0"/>
              <a:t>бар</a:t>
            </a:r>
            <a:endParaRPr lang="ru-RU" sz="1200" b="1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Увеличение объёма при различном внутреннем давлении, мл</a:t>
            </a:r>
            <a:endParaRPr lang="ru-RU" sz="1200" dirty="0" smtClean="0">
              <a:solidFill>
                <a:schemeClr val="accent2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8411" r="5736" b="11064"/>
          <a:stretch/>
        </p:blipFill>
        <p:spPr>
          <a:xfrm rot="5400000">
            <a:off x="4738676" y="3158088"/>
            <a:ext cx="1607289" cy="120317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644358" y="4608553"/>
            <a:ext cx="22676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Бутылка после испытания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762" y="204996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5880" y="2722020"/>
            <a:ext cx="253500" cy="253500"/>
            <a:chOff x="9501188" y="3576638"/>
            <a:chExt cx="457200" cy="455613"/>
          </a:xfrm>
        </p:grpSpPr>
        <p:sp>
          <p:nvSpPr>
            <p:cNvPr id="23" name="Oval 120"/>
            <p:cNvSpPr>
              <a:spLocks noChangeArrowheads="1"/>
            </p:cNvSpPr>
            <p:nvPr/>
          </p:nvSpPr>
          <p:spPr bwMode="auto">
            <a:xfrm>
              <a:off x="9501188" y="3576638"/>
              <a:ext cx="457200" cy="455613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Freeform 121"/>
            <p:cNvSpPr>
              <a:spLocks/>
            </p:cNvSpPr>
            <p:nvPr/>
          </p:nvSpPr>
          <p:spPr bwMode="auto">
            <a:xfrm>
              <a:off x="9548813" y="3625850"/>
              <a:ext cx="142875" cy="155575"/>
            </a:xfrm>
            <a:custGeom>
              <a:avLst/>
              <a:gdLst>
                <a:gd name="T0" fmla="*/ 0 w 403"/>
                <a:gd name="T1" fmla="*/ 439 h 439"/>
                <a:gd name="T2" fmla="*/ 403 w 403"/>
                <a:gd name="T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3" h="439">
                  <a:moveTo>
                    <a:pt x="0" y="439"/>
                  </a:moveTo>
                  <a:cubicBezTo>
                    <a:pt x="26" y="220"/>
                    <a:pt x="190" y="44"/>
                    <a:pt x="403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5" name="Freeform 122"/>
            <p:cNvSpPr>
              <a:spLocks/>
            </p:cNvSpPr>
            <p:nvPr/>
          </p:nvSpPr>
          <p:spPr bwMode="auto">
            <a:xfrm>
              <a:off x="9810750" y="3886200"/>
              <a:ext cx="80962" cy="80963"/>
            </a:xfrm>
            <a:custGeom>
              <a:avLst/>
              <a:gdLst>
                <a:gd name="T0" fmla="*/ 229 w 229"/>
                <a:gd name="T1" fmla="*/ 0 h 228"/>
                <a:gd name="T2" fmla="*/ 0 w 229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9" h="228">
                  <a:moveTo>
                    <a:pt x="229" y="0"/>
                  </a:moveTo>
                  <a:cubicBezTo>
                    <a:pt x="179" y="98"/>
                    <a:pt x="99" y="178"/>
                    <a:pt x="0" y="228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6" name="Freeform 123"/>
            <p:cNvSpPr>
              <a:spLocks/>
            </p:cNvSpPr>
            <p:nvPr/>
          </p:nvSpPr>
          <p:spPr bwMode="auto">
            <a:xfrm>
              <a:off x="9604375" y="3702050"/>
              <a:ext cx="261937" cy="215900"/>
            </a:xfrm>
            <a:custGeom>
              <a:avLst/>
              <a:gdLst>
                <a:gd name="T0" fmla="*/ 136 w 165"/>
                <a:gd name="T1" fmla="*/ 0 h 136"/>
                <a:gd name="T2" fmla="*/ 57 w 165"/>
                <a:gd name="T3" fmla="*/ 79 h 136"/>
                <a:gd name="T4" fmla="*/ 29 w 165"/>
                <a:gd name="T5" fmla="*/ 50 h 136"/>
                <a:gd name="T6" fmla="*/ 0 w 165"/>
                <a:gd name="T7" fmla="*/ 79 h 136"/>
                <a:gd name="T8" fmla="*/ 57 w 165"/>
                <a:gd name="T9" fmla="*/ 136 h 136"/>
                <a:gd name="T10" fmla="*/ 165 w 165"/>
                <a:gd name="T11" fmla="*/ 28 h 136"/>
                <a:gd name="T12" fmla="*/ 136 w 165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6">
                  <a:moveTo>
                    <a:pt x="136" y="0"/>
                  </a:moveTo>
                  <a:lnTo>
                    <a:pt x="57" y="79"/>
                  </a:lnTo>
                  <a:lnTo>
                    <a:pt x="29" y="50"/>
                  </a:lnTo>
                  <a:lnTo>
                    <a:pt x="0" y="79"/>
                  </a:lnTo>
                  <a:lnTo>
                    <a:pt x="57" y="136"/>
                  </a:lnTo>
                  <a:lnTo>
                    <a:pt x="165" y="28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29" name="Picture 49" descr="17fd5b89a52207425f7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4" b="19356"/>
          <a:stretch/>
        </p:blipFill>
        <p:spPr bwMode="auto">
          <a:xfrm>
            <a:off x="4730926" y="1061040"/>
            <a:ext cx="1338364" cy="152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0" descr="17fd5b8b52f7547feef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3" b="17259"/>
          <a:stretch/>
        </p:blipFill>
        <p:spPr bwMode="auto">
          <a:xfrm>
            <a:off x="6282281" y="1061040"/>
            <a:ext cx="1259391" cy="15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1" descr="17fd5b8d3cebff223f0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6" b="21000"/>
          <a:stretch/>
        </p:blipFill>
        <p:spPr bwMode="auto">
          <a:xfrm>
            <a:off x="7754663" y="1061458"/>
            <a:ext cx="1313723" cy="15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644358" y="2640123"/>
            <a:ext cx="22676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1. Заполнение водой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143906" y="2640123"/>
            <a:ext cx="22676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2. Расширение бутылки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614030" y="2641832"/>
            <a:ext cx="22676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3. Разрушение образца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8223" y="352867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Преимущества метода:</a:t>
            </a:r>
            <a:endParaRPr lang="ru-RU" sz="1200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accent2"/>
                </a:solidFill>
              </a:rPr>
              <a:t>Сочетание испытаний упругих и физико</a:t>
            </a:r>
            <a:r>
              <a:rPr lang="ru-RU" sz="1200" dirty="0">
                <a:solidFill>
                  <a:schemeClr val="accent2"/>
                </a:solidFill>
              </a:rPr>
              <a:t>-</a:t>
            </a:r>
            <a:r>
              <a:rPr lang="ru-RU" sz="1200" dirty="0" smtClean="0">
                <a:solidFill>
                  <a:schemeClr val="accent2"/>
                </a:solidFill>
              </a:rPr>
              <a:t>механических свойств в одном методе</a:t>
            </a:r>
            <a:endParaRPr lang="ru-RU" sz="12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Экспресс оценка качества бутылок</a:t>
            </a:r>
            <a:endParaRPr lang="ru-RU" sz="12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Оценка дизайна бутылок на способность сохранять объём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/>
          <a:stretch/>
        </p:blipFill>
        <p:spPr>
          <a:xfrm rot="5400000">
            <a:off x="7275791" y="3059481"/>
            <a:ext cx="1572129" cy="132716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7280345" y="4513726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PET Bottle Burst Tester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33235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2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 bwMode="auto">
          <a:xfrm>
            <a:off x="1984388" y="1123673"/>
            <a:ext cx="5557284" cy="4609694"/>
          </a:xfrm>
          <a:prstGeom prst="rect">
            <a:avLst/>
          </a:prstGeom>
          <a:blipFill dpi="0" rotWithShape="1">
            <a:blip r:embed="rId6">
              <a:alphaModFix amt="39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507600" y="196398"/>
            <a:ext cx="8636400" cy="529200"/>
          </a:xfrm>
        </p:spPr>
        <p:txBody>
          <a:bodyPr/>
          <a:lstStyle/>
          <a:p>
            <a:r>
              <a:rPr lang="ru-RU" dirty="0" smtClean="0"/>
              <a:t>Испытание на стойкость к вертикальной нагрузке</a:t>
            </a:r>
            <a:endParaRPr lang="en-US" dirty="0"/>
          </a:p>
        </p:txBody>
      </p:sp>
      <p:pic>
        <p:nvPicPr>
          <p:cNvPr id="415746" name="Picture 2" descr="17fd5b81d3e4075b6f4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7" b="13486"/>
          <a:stretch/>
        </p:blipFill>
        <p:spPr bwMode="auto">
          <a:xfrm>
            <a:off x="4572000" y="842962"/>
            <a:ext cx="1796144" cy="2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47" name="Picture 3" descr="17fd5b86d418b1fdbf5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b="30462"/>
          <a:stretch/>
        </p:blipFill>
        <p:spPr bwMode="auto">
          <a:xfrm>
            <a:off x="6691850" y="842963"/>
            <a:ext cx="1955559" cy="2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 bwMode="auto">
          <a:xfrm flipH="1" flipV="1">
            <a:off x="7762756" y="2210462"/>
            <a:ext cx="432977" cy="10000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7081788" y="3183537"/>
            <a:ext cx="14911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Деформация бутылки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9953" y="665793"/>
            <a:ext cx="43211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2F8287"/>
                </a:solidFill>
                <a:latin typeface="Arial" panose="020B0604020202020204" pitchFamily="34" charset="0"/>
              </a:rPr>
              <a:t>Применение:</a:t>
            </a:r>
            <a:endParaRPr lang="ru-RU" sz="1200" dirty="0" smtClean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 smtClean="0"/>
              <a:t>Позволяет </a:t>
            </a:r>
            <a:r>
              <a:rPr lang="ru-RU" sz="1200" dirty="0"/>
              <a:t>оценить устойчивость ПЭТ бутылки в вертикальном положении и способность сохранять </a:t>
            </a:r>
            <a:r>
              <a:rPr lang="ru-RU" sz="1200" dirty="0" smtClean="0"/>
              <a:t>форму в условиях транспортировки. </a:t>
            </a:r>
            <a:r>
              <a:rPr lang="ru-RU" sz="1200" dirty="0"/>
              <a:t>Результаты могут быть использованы, для расчета высоты хранения готовой продукции.</a:t>
            </a:r>
          </a:p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Описание:</a:t>
            </a:r>
          </a:p>
          <a:p>
            <a:r>
              <a:rPr lang="ru-RU" sz="1200" dirty="0" smtClean="0"/>
              <a:t>Бутылка ПЭТ с наполнением водой или без такового, </a:t>
            </a:r>
            <a:r>
              <a:rPr lang="ru-RU" sz="1200" dirty="0"/>
              <a:t>устанавливается на </a:t>
            </a:r>
            <a:r>
              <a:rPr lang="ru-RU" sz="1200" dirty="0" smtClean="0"/>
              <a:t>платформу испытательной машины, которая далее сжимает образец на определенную величину или до </a:t>
            </a:r>
            <a:r>
              <a:rPr lang="ru-RU" sz="1200" dirty="0"/>
              <a:t>появления деформации. 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Результат:</a:t>
            </a:r>
            <a:endParaRPr lang="ru-RU" sz="1200" dirty="0">
              <a:highlight>
                <a:srgbClr val="FFFF00"/>
              </a:highlight>
            </a:endParaRPr>
          </a:p>
          <a:p>
            <a:r>
              <a:rPr lang="ru-RU" sz="1200" dirty="0" smtClean="0"/>
              <a:t>Нагрузка (в Н или кг), вызывающая потерю устойчивости или необратимую деформацию элементов бутылки </a:t>
            </a:r>
            <a:endParaRPr lang="ru-RU" sz="1200" b="1" dirty="0">
              <a:solidFill>
                <a:srgbClr val="2F8287"/>
              </a:solidFill>
              <a:latin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3029317"/>
            <a:ext cx="253500" cy="253500"/>
            <a:chOff x="9501188" y="3576638"/>
            <a:chExt cx="457200" cy="455613"/>
          </a:xfrm>
        </p:grpSpPr>
        <p:sp>
          <p:nvSpPr>
            <p:cNvPr id="22" name="Oval 120"/>
            <p:cNvSpPr>
              <a:spLocks noChangeArrowheads="1"/>
            </p:cNvSpPr>
            <p:nvPr/>
          </p:nvSpPr>
          <p:spPr bwMode="auto">
            <a:xfrm>
              <a:off x="9501188" y="3576638"/>
              <a:ext cx="457200" cy="455613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3" name="Freeform 121"/>
            <p:cNvSpPr>
              <a:spLocks/>
            </p:cNvSpPr>
            <p:nvPr/>
          </p:nvSpPr>
          <p:spPr bwMode="auto">
            <a:xfrm>
              <a:off x="9548813" y="3625850"/>
              <a:ext cx="142875" cy="155575"/>
            </a:xfrm>
            <a:custGeom>
              <a:avLst/>
              <a:gdLst>
                <a:gd name="T0" fmla="*/ 0 w 403"/>
                <a:gd name="T1" fmla="*/ 439 h 439"/>
                <a:gd name="T2" fmla="*/ 403 w 403"/>
                <a:gd name="T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3" h="439">
                  <a:moveTo>
                    <a:pt x="0" y="439"/>
                  </a:moveTo>
                  <a:cubicBezTo>
                    <a:pt x="26" y="220"/>
                    <a:pt x="190" y="44"/>
                    <a:pt x="403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Freeform 122"/>
            <p:cNvSpPr>
              <a:spLocks/>
            </p:cNvSpPr>
            <p:nvPr/>
          </p:nvSpPr>
          <p:spPr bwMode="auto">
            <a:xfrm>
              <a:off x="9810750" y="3886200"/>
              <a:ext cx="80962" cy="80963"/>
            </a:xfrm>
            <a:custGeom>
              <a:avLst/>
              <a:gdLst>
                <a:gd name="T0" fmla="*/ 229 w 229"/>
                <a:gd name="T1" fmla="*/ 0 h 228"/>
                <a:gd name="T2" fmla="*/ 0 w 229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9" h="228">
                  <a:moveTo>
                    <a:pt x="229" y="0"/>
                  </a:moveTo>
                  <a:cubicBezTo>
                    <a:pt x="179" y="98"/>
                    <a:pt x="99" y="178"/>
                    <a:pt x="0" y="228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5" name="Freeform 123"/>
            <p:cNvSpPr>
              <a:spLocks/>
            </p:cNvSpPr>
            <p:nvPr/>
          </p:nvSpPr>
          <p:spPr bwMode="auto">
            <a:xfrm>
              <a:off x="9604375" y="3702050"/>
              <a:ext cx="261937" cy="215900"/>
            </a:xfrm>
            <a:custGeom>
              <a:avLst/>
              <a:gdLst>
                <a:gd name="T0" fmla="*/ 136 w 165"/>
                <a:gd name="T1" fmla="*/ 0 h 136"/>
                <a:gd name="T2" fmla="*/ 57 w 165"/>
                <a:gd name="T3" fmla="*/ 79 h 136"/>
                <a:gd name="T4" fmla="*/ 29 w 165"/>
                <a:gd name="T5" fmla="*/ 50 h 136"/>
                <a:gd name="T6" fmla="*/ 0 w 165"/>
                <a:gd name="T7" fmla="*/ 79 h 136"/>
                <a:gd name="T8" fmla="*/ 57 w 165"/>
                <a:gd name="T9" fmla="*/ 136 h 136"/>
                <a:gd name="T10" fmla="*/ 165 w 165"/>
                <a:gd name="T11" fmla="*/ 28 h 136"/>
                <a:gd name="T12" fmla="*/ 136 w 165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6">
                  <a:moveTo>
                    <a:pt x="136" y="0"/>
                  </a:moveTo>
                  <a:lnTo>
                    <a:pt x="57" y="79"/>
                  </a:lnTo>
                  <a:lnTo>
                    <a:pt x="29" y="50"/>
                  </a:lnTo>
                  <a:lnTo>
                    <a:pt x="0" y="79"/>
                  </a:lnTo>
                  <a:lnTo>
                    <a:pt x="57" y="136"/>
                  </a:lnTo>
                  <a:lnTo>
                    <a:pt x="165" y="28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261961" y="3872290"/>
            <a:ext cx="8631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2F8287"/>
                </a:solidFill>
                <a:latin typeface="Arial" panose="020B0604020202020204" pitchFamily="34" charset="0"/>
              </a:rPr>
              <a:t>Справочно: </a:t>
            </a:r>
            <a:r>
              <a:rPr lang="ru-RU" sz="1200" dirty="0" smtClean="0"/>
              <a:t>по </a:t>
            </a:r>
            <a:r>
              <a:rPr lang="ru-RU" sz="1200" dirty="0"/>
              <a:t>ГОСТ </a:t>
            </a:r>
            <a:r>
              <a:rPr lang="ru-RU" sz="1200" dirty="0" smtClean="0"/>
              <a:t>32686-2014 усилие сопротивления сжатию</a:t>
            </a:r>
            <a:r>
              <a:rPr lang="en-US" sz="1200" dirty="0" smtClean="0"/>
              <a:t> P</a:t>
            </a:r>
            <a:r>
              <a:rPr lang="ru-RU" sz="1200" dirty="0" smtClean="0"/>
              <a:t>, Н:</a:t>
            </a:r>
          </a:p>
          <a:p>
            <a:r>
              <a:rPr lang="ru-RU" sz="1200" dirty="0" smtClean="0"/>
              <a:t>Где, </a:t>
            </a:r>
            <a:r>
              <a:rPr lang="en-US" sz="1200" dirty="0" smtClean="0"/>
              <a:t>m – </a:t>
            </a:r>
            <a:r>
              <a:rPr lang="ru-RU" sz="1200" dirty="0" smtClean="0"/>
              <a:t>масса продукции в бутылке, кг;</a:t>
            </a:r>
          </a:p>
          <a:p>
            <a:r>
              <a:rPr lang="ru-RU" sz="1200" dirty="0" smtClean="0"/>
              <a:t>        </a:t>
            </a:r>
            <a:r>
              <a:rPr lang="en-US" sz="1200" dirty="0" smtClean="0"/>
              <a:t>H – </a:t>
            </a:r>
            <a:r>
              <a:rPr lang="ru-RU" sz="1200" dirty="0" smtClean="0"/>
              <a:t>высота штабеля, м;</a:t>
            </a:r>
          </a:p>
          <a:p>
            <a:r>
              <a:rPr lang="ru-RU" sz="1200" dirty="0" smtClean="0"/>
              <a:t>        </a:t>
            </a:r>
            <a:r>
              <a:rPr lang="en-US" sz="1200" dirty="0" err="1" smtClean="0"/>
              <a:t>h</a:t>
            </a:r>
            <a:r>
              <a:rPr lang="en-US" sz="1200" baseline="-25000" dirty="0" err="1" smtClean="0"/>
              <a:t>H</a:t>
            </a:r>
            <a:r>
              <a:rPr lang="en-US" sz="1200" dirty="0" smtClean="0"/>
              <a:t> – </a:t>
            </a:r>
            <a:r>
              <a:rPr lang="ru-RU" sz="1200" dirty="0" smtClean="0"/>
              <a:t>наружная высота бутылки, м</a:t>
            </a:r>
            <a:r>
              <a:rPr lang="ru-RU" sz="1200" dirty="0"/>
              <a:t>. </a:t>
            </a:r>
            <a:endParaRPr lang="ru-RU" sz="1200" dirty="0" smtClean="0"/>
          </a:p>
          <a:p>
            <a:endParaRPr lang="ru-RU" sz="1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50932" y="3779519"/>
                <a:ext cx="1777538" cy="445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=9,81∗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400" dirty="0" err="1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932" y="3779519"/>
                <a:ext cx="1777538" cy="445571"/>
              </a:xfrm>
              <a:prstGeom prst="rect">
                <a:avLst/>
              </a:prstGeom>
              <a:blipFill>
                <a:blip r:embed="rId9"/>
                <a:stretch>
                  <a:fillRect l="-1031" t="-2740" r="-2749" b="-82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0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19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 bwMode="auto">
          <a:xfrm>
            <a:off x="1991161" y="1096579"/>
            <a:ext cx="5557284" cy="4609694"/>
          </a:xfrm>
          <a:prstGeom prst="rect">
            <a:avLst/>
          </a:prstGeom>
          <a:blipFill dpi="0" rotWithShape="1">
            <a:blip r:embed="rId6">
              <a:alphaModFix amt="39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507600" y="196398"/>
            <a:ext cx="8636400" cy="529200"/>
          </a:xfrm>
        </p:spPr>
        <p:txBody>
          <a:bodyPr/>
          <a:lstStyle/>
          <a:p>
            <a:r>
              <a:rPr lang="ru-RU" dirty="0" smtClean="0"/>
              <a:t>Измерение степени карбонизации </a:t>
            </a: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0825" y="663590"/>
            <a:ext cx="4596923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Применение:</a:t>
            </a:r>
            <a:endParaRPr lang="ru-RU" sz="1200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/>
              <a:t>Позволяет оценить </a:t>
            </a:r>
            <a:r>
              <a:rPr lang="ru-RU" sz="1200" dirty="0" smtClean="0"/>
              <a:t>степень насыщения содержимого бутылки углекислым газом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700" b="1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2F8287"/>
                </a:solidFill>
                <a:latin typeface="Arial" panose="020B0604020202020204" pitchFamily="34" charset="0"/>
              </a:rPr>
              <a:t>Описание</a:t>
            </a:r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ru-RU" sz="1200" dirty="0" smtClean="0"/>
              <a:t>Автоматический тестер с помощью разрушающего контроля проводит измерение содержания (насыщения) углекислого газа внутри бутылки. </a:t>
            </a:r>
            <a:endParaRPr lang="ru-RU" sz="1200" dirty="0"/>
          </a:p>
          <a:p>
            <a:r>
              <a:rPr lang="ru-RU" sz="1200" dirty="0" smtClean="0"/>
              <a:t>Возможности метода – </a:t>
            </a:r>
            <a:r>
              <a:rPr lang="ru-RU" sz="1200" dirty="0"/>
              <a:t>определение </a:t>
            </a:r>
            <a:r>
              <a:rPr lang="ru-RU" sz="1200" dirty="0" smtClean="0"/>
              <a:t>количества углекислого газа в зависимости от состава содержимого бутылки.</a:t>
            </a:r>
            <a:endParaRPr lang="ru-RU" sz="1200" dirty="0"/>
          </a:p>
          <a:p>
            <a:endParaRPr lang="ru-RU" sz="1200" b="1" dirty="0" smtClean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2F8287"/>
                </a:solidFill>
                <a:latin typeface="Arial" panose="020B0604020202020204" pitchFamily="34" charset="0"/>
              </a:rPr>
              <a:t>Результат</a:t>
            </a:r>
            <a:r>
              <a:rPr lang="ru-RU" sz="1200" b="1" dirty="0">
                <a:solidFill>
                  <a:srgbClr val="2F8287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ru-RU" sz="1200" dirty="0" smtClean="0"/>
              <a:t>Количество растворенного углекислого газа</a:t>
            </a:r>
          </a:p>
          <a:p>
            <a:endParaRPr lang="ru-RU" sz="1200" b="1" dirty="0">
              <a:solidFill>
                <a:srgbClr val="2F8287"/>
              </a:solidFill>
              <a:latin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Величина герметичности системы крышка-бутылка под давлением с течением времени. </a:t>
            </a:r>
          </a:p>
          <a:p>
            <a:endParaRPr lang="ru-RU" sz="1200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5880" y="2722020"/>
            <a:ext cx="253500" cy="253500"/>
            <a:chOff x="9501188" y="3576638"/>
            <a:chExt cx="457200" cy="455613"/>
          </a:xfrm>
        </p:grpSpPr>
        <p:sp>
          <p:nvSpPr>
            <p:cNvPr id="23" name="Oval 120"/>
            <p:cNvSpPr>
              <a:spLocks noChangeArrowheads="1"/>
            </p:cNvSpPr>
            <p:nvPr/>
          </p:nvSpPr>
          <p:spPr bwMode="auto">
            <a:xfrm>
              <a:off x="9501188" y="3576638"/>
              <a:ext cx="457200" cy="455613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Freeform 121"/>
            <p:cNvSpPr>
              <a:spLocks/>
            </p:cNvSpPr>
            <p:nvPr/>
          </p:nvSpPr>
          <p:spPr bwMode="auto">
            <a:xfrm>
              <a:off x="9548813" y="3625850"/>
              <a:ext cx="142875" cy="155575"/>
            </a:xfrm>
            <a:custGeom>
              <a:avLst/>
              <a:gdLst>
                <a:gd name="T0" fmla="*/ 0 w 403"/>
                <a:gd name="T1" fmla="*/ 439 h 439"/>
                <a:gd name="T2" fmla="*/ 403 w 403"/>
                <a:gd name="T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3" h="439">
                  <a:moveTo>
                    <a:pt x="0" y="439"/>
                  </a:moveTo>
                  <a:cubicBezTo>
                    <a:pt x="26" y="220"/>
                    <a:pt x="190" y="44"/>
                    <a:pt x="403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5" name="Freeform 122"/>
            <p:cNvSpPr>
              <a:spLocks/>
            </p:cNvSpPr>
            <p:nvPr/>
          </p:nvSpPr>
          <p:spPr bwMode="auto">
            <a:xfrm>
              <a:off x="9810750" y="3886200"/>
              <a:ext cx="80962" cy="80963"/>
            </a:xfrm>
            <a:custGeom>
              <a:avLst/>
              <a:gdLst>
                <a:gd name="T0" fmla="*/ 229 w 229"/>
                <a:gd name="T1" fmla="*/ 0 h 228"/>
                <a:gd name="T2" fmla="*/ 0 w 229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9" h="228">
                  <a:moveTo>
                    <a:pt x="229" y="0"/>
                  </a:moveTo>
                  <a:cubicBezTo>
                    <a:pt x="179" y="98"/>
                    <a:pt x="99" y="178"/>
                    <a:pt x="0" y="228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6" name="Freeform 123"/>
            <p:cNvSpPr>
              <a:spLocks/>
            </p:cNvSpPr>
            <p:nvPr/>
          </p:nvSpPr>
          <p:spPr bwMode="auto">
            <a:xfrm>
              <a:off x="9604375" y="3702050"/>
              <a:ext cx="261937" cy="215900"/>
            </a:xfrm>
            <a:custGeom>
              <a:avLst/>
              <a:gdLst>
                <a:gd name="T0" fmla="*/ 136 w 165"/>
                <a:gd name="T1" fmla="*/ 0 h 136"/>
                <a:gd name="T2" fmla="*/ 57 w 165"/>
                <a:gd name="T3" fmla="*/ 79 h 136"/>
                <a:gd name="T4" fmla="*/ 29 w 165"/>
                <a:gd name="T5" fmla="*/ 50 h 136"/>
                <a:gd name="T6" fmla="*/ 0 w 165"/>
                <a:gd name="T7" fmla="*/ 79 h 136"/>
                <a:gd name="T8" fmla="*/ 57 w 165"/>
                <a:gd name="T9" fmla="*/ 136 h 136"/>
                <a:gd name="T10" fmla="*/ 165 w 165"/>
                <a:gd name="T11" fmla="*/ 28 h 136"/>
                <a:gd name="T12" fmla="*/ 136 w 165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6">
                  <a:moveTo>
                    <a:pt x="136" y="0"/>
                  </a:moveTo>
                  <a:lnTo>
                    <a:pt x="57" y="79"/>
                  </a:lnTo>
                  <a:lnTo>
                    <a:pt x="29" y="50"/>
                  </a:lnTo>
                  <a:lnTo>
                    <a:pt x="0" y="79"/>
                  </a:lnTo>
                  <a:lnTo>
                    <a:pt x="57" y="136"/>
                  </a:lnTo>
                  <a:lnTo>
                    <a:pt x="165" y="28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364" tIns="30183" rIns="60364" bIns="30183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5824079" y="3585779"/>
            <a:ext cx="24673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Система оценки уровня карбонизации</a:t>
            </a:r>
            <a:endParaRPr lang="ru-RU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94" y="731522"/>
            <a:ext cx="2062479" cy="27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198" y="220587"/>
            <a:ext cx="5419056" cy="458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0" name="Заголовок 1"/>
          <p:cNvSpPr txBox="1">
            <a:spLocks/>
          </p:cNvSpPr>
          <p:nvPr/>
        </p:nvSpPr>
        <p:spPr bwMode="auto">
          <a:xfrm>
            <a:off x="4018408" y="2279609"/>
            <a:ext cx="1384541" cy="46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100" b="1" kern="0" dirty="0"/>
              <a:t>ПРАВИЛА</a:t>
            </a:r>
            <a:br>
              <a:rPr lang="ru-RU" sz="2100" b="1" kern="0" dirty="0"/>
            </a:br>
            <a:endParaRPr lang="ru-RU" sz="2100" b="1" kern="0" dirty="0"/>
          </a:p>
        </p:txBody>
      </p:sp>
      <p:pic>
        <p:nvPicPr>
          <p:cNvPr id="1003" name="Picture 7" descr="C:\Users\lavrishenkovaEO\Documents\Вебинар\иконки\png\007-alarm-clock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489" y="400164"/>
            <a:ext cx="627669" cy="62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0" name="Прямоугольник 127999"/>
          <p:cNvSpPr/>
          <p:nvPr/>
        </p:nvSpPr>
        <p:spPr>
          <a:xfrm>
            <a:off x="2023564" y="1871924"/>
            <a:ext cx="1478290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Следуем времени</a:t>
            </a:r>
            <a:endParaRPr lang="ru-RU" sz="1125" dirty="0">
              <a:solidFill>
                <a:schemeClr val="accent1"/>
              </a:solidFill>
            </a:endParaRPr>
          </a:p>
        </p:txBody>
      </p:sp>
      <p:pic>
        <p:nvPicPr>
          <p:cNvPr id="1006" name="Picture 5" descr="C:\Users\lavrishenkovaEO\Documents\Вебинар\иконки\png\004-evaluation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516" y="395909"/>
            <a:ext cx="636180" cy="63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7" name="Прямоугольник 1006"/>
          <p:cNvSpPr/>
          <p:nvPr/>
        </p:nvSpPr>
        <p:spPr>
          <a:xfrm>
            <a:off x="3742062" y="1878535"/>
            <a:ext cx="1704313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Участвуем в опросах</a:t>
            </a:r>
          </a:p>
        </p:txBody>
      </p:sp>
      <p:sp>
        <p:nvSpPr>
          <p:cNvPr id="1008" name="Прямоугольник 1007"/>
          <p:cNvSpPr/>
          <p:nvPr/>
        </p:nvSpPr>
        <p:spPr>
          <a:xfrm>
            <a:off x="5732605" y="1865274"/>
            <a:ext cx="166904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Когда всё «зависло»</a:t>
            </a:r>
          </a:p>
        </p:txBody>
      </p:sp>
      <p:pic>
        <p:nvPicPr>
          <p:cNvPr id="1009" name="Picture 3" descr="C:\Users\lavrishenkovaEO\Documents\Вебинар\иконки\png\002-laptop.png"/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109" y="286739"/>
            <a:ext cx="722786" cy="72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Прямоугольник 128001"/>
          <p:cNvSpPr/>
          <p:nvPr/>
        </p:nvSpPr>
        <p:spPr>
          <a:xfrm>
            <a:off x="5897168" y="914790"/>
            <a:ext cx="1103253" cy="81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>
                <a:solidFill>
                  <a:schemeClr val="bg1"/>
                </a:solidFill>
              </a:rPr>
              <a:t>подожди</a:t>
            </a: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>
                <a:solidFill>
                  <a:schemeClr val="bg1"/>
                </a:solidFill>
              </a:rPr>
              <a:t>обнови страницу</a:t>
            </a: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 smtClean="0">
                <a:solidFill>
                  <a:schemeClr val="bg1"/>
                </a:solidFill>
              </a:rPr>
              <a:t>зайди по ссылке еще раз</a:t>
            </a:r>
            <a:endParaRPr lang="ru-RU" sz="788" dirty="0">
              <a:solidFill>
                <a:schemeClr val="bg1"/>
              </a:solidFill>
            </a:endParaRP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>
                <a:solidFill>
                  <a:schemeClr val="bg1"/>
                </a:solidFill>
              </a:rPr>
              <a:t>п</a:t>
            </a:r>
            <a:r>
              <a:rPr lang="ru-RU" sz="788" dirty="0" smtClean="0">
                <a:solidFill>
                  <a:schemeClr val="bg1"/>
                </a:solidFill>
              </a:rPr>
              <a:t>осмотри </a:t>
            </a:r>
            <a:r>
              <a:rPr lang="ru-RU" sz="788" dirty="0">
                <a:solidFill>
                  <a:schemeClr val="bg1"/>
                </a:solidFill>
              </a:rPr>
              <a:t>в </a:t>
            </a:r>
          </a:p>
          <a:p>
            <a:r>
              <a:rPr lang="ru-RU" sz="788" dirty="0">
                <a:solidFill>
                  <a:schemeClr val="bg1"/>
                </a:solidFill>
              </a:rPr>
              <a:t>   записи</a:t>
            </a:r>
          </a:p>
        </p:txBody>
      </p:sp>
      <p:pic>
        <p:nvPicPr>
          <p:cNvPr id="1011" name="Picture 6" descr="C:\Users\lavrishenkovaEO\Documents\Вебинар\иконки\png\006-technology.png"/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074" y="3614718"/>
            <a:ext cx="745550" cy="7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" name="Picture 4" descr="C:\Users\lavrishenkovaEO\Documents\Вебинар\иконки\png\003-happy.png"/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684" y="3598108"/>
            <a:ext cx="778769" cy="7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" name="Picture 2" descr="C:\Users\lavrishenkovaEO\Documents\Вебинар\иконки\png\001-error.png"/>
          <p:cNvPicPr>
            <a:picLocks noChangeAspect="1" noChangeArrowheads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513" y="3622212"/>
            <a:ext cx="730564" cy="73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4" name="Прямоугольник 1013"/>
          <p:cNvSpPr/>
          <p:nvPr/>
        </p:nvSpPr>
        <p:spPr>
          <a:xfrm>
            <a:off x="2325358" y="2825841"/>
            <a:ext cx="116730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Пишем в чате</a:t>
            </a:r>
          </a:p>
        </p:txBody>
      </p:sp>
      <p:sp>
        <p:nvSpPr>
          <p:cNvPr id="1015" name="Прямоугольник 1014"/>
          <p:cNvSpPr/>
          <p:nvPr/>
        </p:nvSpPr>
        <p:spPr>
          <a:xfrm>
            <a:off x="3797347" y="2823511"/>
            <a:ext cx="1531188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Выражаем эмоции</a:t>
            </a:r>
          </a:p>
        </p:txBody>
      </p:sp>
      <p:sp>
        <p:nvSpPr>
          <p:cNvPr id="1016" name="Прямоугольник 1015"/>
          <p:cNvSpPr/>
          <p:nvPr/>
        </p:nvSpPr>
        <p:spPr>
          <a:xfrm>
            <a:off x="5702148" y="2825841"/>
            <a:ext cx="1699504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Ведущий вернется </a:t>
            </a:r>
            <a:r>
              <a:rPr lang="ru-RU" sz="1125" b="1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ru-RU" sz="1125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396000" y="204540"/>
            <a:ext cx="8496000" cy="52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Контакты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8C95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288000" y="720000"/>
            <a:ext cx="2340000" cy="720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76078" tIns="38039" rIns="76078" bIns="3803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7791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  <a:latin typeface="Arial"/>
              </a:rPr>
              <a:t>Габдуллина Динара</a:t>
            </a:r>
          </a:p>
          <a:p>
            <a:pPr defTabSz="779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i="1" kern="0" dirty="0" smtClean="0">
                <a:solidFill>
                  <a:srgbClr val="000000"/>
                </a:solidFill>
              </a:rPr>
              <a:t>Руководитель испытательного центра </a:t>
            </a: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8C9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49184" y="720000"/>
            <a:ext cx="2340000" cy="720000"/>
          </a:xfrm>
          <a:prstGeom prst="rect">
            <a:avLst/>
          </a:prstGeom>
          <a:noFill/>
        </p:spPr>
        <p:txBody>
          <a:bodyPr wrap="none" lIns="76078" tIns="38039" rIns="76078" bIns="38039" rtlCol="0" anchor="ctr">
            <a:noAutofit/>
          </a:bodyPr>
          <a:lstStyle/>
          <a:p>
            <a:pPr lvl="0" defTabSz="779163"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тел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.: </a:t>
            </a:r>
            <a:r>
              <a:rPr lang="ru-RU" sz="1050" dirty="0" smtClean="0"/>
              <a:t>+74952807284,1200</a:t>
            </a:r>
            <a:endParaRPr lang="ru-RU" dirty="0" smtClean="0"/>
          </a:p>
          <a:p>
            <a:pPr lvl="0" defTabSz="779163"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E-mail: 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GabdullinaDiM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@sibur.ru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315450" y="2083630"/>
            <a:ext cx="2188114" cy="77308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76078" tIns="38039" rIns="76078" bIns="3803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7791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  <a:latin typeface="Arial"/>
              </a:rPr>
              <a:t>Щапова Елена</a:t>
            </a:r>
          </a:p>
          <a:p>
            <a:pPr defTabSz="779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i="1" kern="0" dirty="0" smtClean="0">
                <a:solidFill>
                  <a:srgbClr val="000000"/>
                </a:solidFill>
              </a:rPr>
              <a:t>Главный эксперт испытательного центра</a:t>
            </a: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8C9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49184" y="2083630"/>
            <a:ext cx="2340000" cy="720000"/>
          </a:xfrm>
          <a:prstGeom prst="rect">
            <a:avLst/>
          </a:prstGeom>
          <a:noFill/>
        </p:spPr>
        <p:txBody>
          <a:bodyPr wrap="none" lIns="76078" tIns="38039" rIns="76078" bIns="38039" rtlCol="0" anchor="ctr">
            <a:noAutofit/>
          </a:bodyPr>
          <a:lstStyle/>
          <a:p>
            <a:pPr lvl="0" defTabSz="779163"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тел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.: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  <a:r>
              <a:rPr lang="ru-RU" sz="1000" dirty="0" smtClean="0"/>
              <a:t>74952807284,1220</a:t>
            </a:r>
            <a:endParaRPr lang="ru-RU" sz="1000" dirty="0"/>
          </a:p>
          <a:p>
            <a:pPr defTabSz="779163"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E-mail: </a:t>
            </a:r>
            <a:r>
              <a:rPr lang="en-US" sz="1000" u="sng" kern="0" dirty="0" smtClean="0">
                <a:solidFill>
                  <a:srgbClr val="008C95"/>
                </a:solidFill>
              </a:rPr>
              <a:t>SchapovaEA@sibur.ru</a:t>
            </a:r>
            <a:endParaRPr lang="ru-RU" sz="1000" u="sng" kern="0" dirty="0">
              <a:solidFill>
                <a:srgbClr val="008C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26" y="3821551"/>
            <a:ext cx="410308" cy="410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1064"/>
            <a:ext cx="1285907" cy="1285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06" y="3821551"/>
            <a:ext cx="381229" cy="398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51" y="3810000"/>
            <a:ext cx="1105935" cy="10900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5907" y="4384017"/>
            <a:ext cx="25603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/>
              </a:rPr>
              <a:t>https://vk.com/sibur_polylab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79126" y="4384017"/>
            <a:ext cx="2206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hlinkClick r:id="rId7"/>
              </a:rPr>
              <a:t>https://t.me/siburpolylab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Заголовок 12"/>
          <p:cNvSpPr>
            <a:spLocks noGrp="1"/>
          </p:cNvSpPr>
          <p:nvPr>
            <p:ph type="title"/>
          </p:nvPr>
        </p:nvSpPr>
        <p:spPr>
          <a:xfrm>
            <a:off x="0" y="3088843"/>
            <a:ext cx="8998945" cy="236125"/>
          </a:xfrm>
        </p:spPr>
        <p:txBody>
          <a:bodyPr vert="horz"/>
          <a:lstStyle/>
          <a:p>
            <a:pPr algn="ctr"/>
            <a:r>
              <a:rPr lang="ru-RU" sz="1700" i="1" dirty="0" smtClean="0"/>
              <a:t>Подписывайтесь на новости СИБУР </a:t>
            </a:r>
            <a:r>
              <a:rPr lang="ru-RU" sz="1700" i="1" dirty="0" err="1" smtClean="0"/>
              <a:t>ПолиЛаб</a:t>
            </a:r>
            <a:r>
              <a:rPr lang="ru-RU" sz="1700" i="1" dirty="0" smtClean="0"/>
              <a:t> в социальных сетях</a:t>
            </a:r>
            <a:endParaRPr lang="ru-RU" sz="1700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8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2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429" y="2080818"/>
            <a:ext cx="8426451" cy="672627"/>
          </a:xfrm>
        </p:spPr>
        <p:txBody>
          <a:bodyPr anchor="ctr"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36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</a:t>
            </a:r>
            <a:r>
              <a:rPr lang="ru-RU" dirty="0" err="1" smtClean="0"/>
              <a:t>вебинара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9662" y="1138661"/>
            <a:ext cx="473252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Методы испытаний БОПП пленок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400" dirty="0" smtClean="0"/>
              <a:t>Методы испытаний ПЭТ бутылок и </a:t>
            </a:r>
            <a:r>
              <a:rPr lang="ru-RU" sz="1400" dirty="0" err="1" smtClean="0"/>
              <a:t>преформ</a:t>
            </a:r>
            <a:endParaRPr lang="ru-RU" sz="1400" dirty="0" smtClean="0"/>
          </a:p>
          <a:p>
            <a:endParaRPr lang="ru-RU" sz="1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7" descr="C:\Users\lavrishenkovaEO\Documents\Вебинар\иконки\png\007-alarm-clock.png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489" y="400164"/>
            <a:ext cx="627669" cy="62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" name="Picture 5" descr="C:\Users\lavrishenkovaEO\Documents\Вебинар\иконки\png\004-evaluation.png"/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516" y="395909"/>
            <a:ext cx="636180" cy="63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" name="Picture 3" descr="C:\Users\lavrishenkovaEO\Documents\Вебинар\иконки\png\002-laptop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109" y="286739"/>
            <a:ext cx="722786" cy="72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Прямоугольник 128001"/>
          <p:cNvSpPr/>
          <p:nvPr/>
        </p:nvSpPr>
        <p:spPr>
          <a:xfrm>
            <a:off x="5897168" y="914790"/>
            <a:ext cx="1103253" cy="81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>
                <a:solidFill>
                  <a:schemeClr val="bg1"/>
                </a:solidFill>
              </a:rPr>
              <a:t>подожди</a:t>
            </a: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>
                <a:solidFill>
                  <a:schemeClr val="bg1"/>
                </a:solidFill>
              </a:rPr>
              <a:t>обнови страницу</a:t>
            </a: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 smtClean="0">
                <a:solidFill>
                  <a:schemeClr val="bg1"/>
                </a:solidFill>
              </a:rPr>
              <a:t>зайди по ссылке еще раз</a:t>
            </a:r>
            <a:endParaRPr lang="ru-RU" sz="788" dirty="0">
              <a:solidFill>
                <a:schemeClr val="bg1"/>
              </a:solidFill>
            </a:endParaRP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88" dirty="0">
                <a:solidFill>
                  <a:schemeClr val="bg1"/>
                </a:solidFill>
              </a:rPr>
              <a:t>п</a:t>
            </a:r>
            <a:r>
              <a:rPr lang="ru-RU" sz="788" dirty="0" smtClean="0">
                <a:solidFill>
                  <a:schemeClr val="bg1"/>
                </a:solidFill>
              </a:rPr>
              <a:t>осмотри </a:t>
            </a:r>
            <a:r>
              <a:rPr lang="ru-RU" sz="788" dirty="0">
                <a:solidFill>
                  <a:schemeClr val="bg1"/>
                </a:solidFill>
              </a:rPr>
              <a:t>в </a:t>
            </a:r>
          </a:p>
          <a:p>
            <a:r>
              <a:rPr lang="ru-RU" sz="788" dirty="0">
                <a:solidFill>
                  <a:schemeClr val="bg1"/>
                </a:solidFill>
              </a:rPr>
              <a:t>   записи</a:t>
            </a:r>
          </a:p>
        </p:txBody>
      </p:sp>
      <p:pic>
        <p:nvPicPr>
          <p:cNvPr id="1012" name="Picture 4" descr="C:\Users\lavrishenkovaEO\Documents\Вебинар\иконки\png\003-happy.png"/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684" y="3598108"/>
            <a:ext cx="778769" cy="7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" name="Picture 2" descr="C:\Users\lavrishenkovaEO\Documents\Вебинар\иконки\png\001-error.png"/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513" y="3622212"/>
            <a:ext cx="730564" cy="73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51569" y="192149"/>
            <a:ext cx="8426451" cy="468536"/>
          </a:xfrm>
        </p:spPr>
        <p:txBody>
          <a:bodyPr/>
          <a:lstStyle/>
          <a:p>
            <a:r>
              <a:rPr lang="ru-RU" b="0" dirty="0" smtClean="0"/>
              <a:t>Методы испытания БОПП-пленок, о которых мы Вам рассказывали ранее</a:t>
            </a:r>
            <a:endParaRPr lang="ru-RU" b="0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35347" y="1214547"/>
            <a:ext cx="2728148" cy="2127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200" kern="0" dirty="0" smtClean="0">
                <a:solidFill>
                  <a:schemeClr val="tx1"/>
                </a:solidFill>
              </a:rPr>
              <a:t>СВОЙСТВА ПРИ РАСТЯЖЕНИИ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35347" y="2884435"/>
            <a:ext cx="2728148" cy="2251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200" kern="0" dirty="0" smtClean="0">
                <a:solidFill>
                  <a:schemeClr val="tx1"/>
                </a:solidFill>
              </a:rPr>
              <a:t>ПРОЧНОСТЬ НА ПРОКОЛ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35347" y="3462848"/>
            <a:ext cx="2728148" cy="2060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200" kern="0" dirty="0" smtClean="0">
                <a:solidFill>
                  <a:schemeClr val="tx1"/>
                </a:solidFill>
              </a:rPr>
              <a:t>КОЭФФИЦИЕНТ ТРЕНИЯ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535347" y="4064460"/>
            <a:ext cx="2728148" cy="2506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200" kern="0" dirty="0" smtClean="0">
                <a:solidFill>
                  <a:schemeClr val="tx1"/>
                </a:solidFill>
              </a:rPr>
              <a:t>ОПТИЧЕСКИЕ СВОЙСТВА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535347" y="1811248"/>
            <a:ext cx="2728148" cy="2195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200" kern="0" dirty="0" smtClean="0">
                <a:solidFill>
                  <a:schemeClr val="tx1"/>
                </a:solidFill>
              </a:rPr>
              <a:t>КИСЛОРОДОПРОНИЦАЕМОСТЬ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535347" y="2367399"/>
            <a:ext cx="2728148" cy="2195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200" kern="0" dirty="0" smtClean="0">
                <a:solidFill>
                  <a:schemeClr val="tx1"/>
                </a:solidFill>
              </a:rPr>
              <a:t>ПАРОПРОНИЦАЕМОСТЬ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pic>
        <p:nvPicPr>
          <p:cNvPr id="29" name="Picture 3" descr="C:\Users\Efimkindyu\Desktop\johns-feature-image-65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7" r="19231"/>
          <a:stretch/>
        </p:blipFill>
        <p:spPr bwMode="auto">
          <a:xfrm>
            <a:off x="7073207" y="744517"/>
            <a:ext cx="1676708" cy="3752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00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/>
          <a:stretch/>
        </p:blipFill>
        <p:spPr bwMode="auto">
          <a:xfrm>
            <a:off x="3657720" y="2840462"/>
            <a:ext cx="3021262" cy="165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20" y="938653"/>
            <a:ext cx="3021262" cy="176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8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105457"/>
            <a:ext cx="8426451" cy="468536"/>
          </a:xfrm>
        </p:spPr>
        <p:txBody>
          <a:bodyPr/>
          <a:lstStyle/>
          <a:p>
            <a:r>
              <a:rPr lang="ru-RU" b="0" dirty="0" smtClean="0"/>
              <a:t>Оценка способности плёнки воспринимать и удерживать </a:t>
            </a:r>
            <a:r>
              <a:rPr lang="ru-RU" b="0" dirty="0" err="1" smtClean="0"/>
              <a:t>флексографическую</a:t>
            </a:r>
            <a:r>
              <a:rPr lang="ru-RU" b="0" dirty="0" smtClean="0"/>
              <a:t> печать</a:t>
            </a:r>
            <a:endParaRPr lang="ru-RU" b="0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 bwMode="auto">
          <a:xfrm>
            <a:off x="358772" y="991734"/>
            <a:ext cx="3148404" cy="355962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100" kern="0" dirty="0" smtClean="0"/>
              <a:t>Применение:</a:t>
            </a:r>
          </a:p>
          <a:p>
            <a:r>
              <a:rPr lang="ru-RU" sz="1100" b="0" dirty="0" smtClean="0"/>
              <a:t>Оценка качества печати</a:t>
            </a:r>
          </a:p>
          <a:p>
            <a:r>
              <a:rPr lang="ru-RU" sz="1100" b="0" dirty="0" smtClean="0"/>
              <a:t>Оценка </a:t>
            </a:r>
            <a:r>
              <a:rPr lang="ru-RU" sz="1100" b="0" dirty="0"/>
              <a:t>адгезионных характеристик </a:t>
            </a:r>
            <a:r>
              <a:rPr lang="ru-RU" sz="1100" b="0" dirty="0" smtClean="0"/>
              <a:t>плёнки, предназначенной для </a:t>
            </a:r>
            <a:r>
              <a:rPr lang="ru-RU" sz="1100" b="0" dirty="0" err="1" smtClean="0"/>
              <a:t>флексографической</a:t>
            </a:r>
            <a:r>
              <a:rPr lang="ru-RU" sz="1100" b="0" dirty="0" smtClean="0"/>
              <a:t> печати</a:t>
            </a:r>
          </a:p>
          <a:p>
            <a:pPr defTabSz="914400"/>
            <a:r>
              <a:rPr lang="ru-RU" sz="1100" kern="0" dirty="0" smtClean="0"/>
              <a:t>Описание методики:</a:t>
            </a:r>
          </a:p>
          <a:p>
            <a:r>
              <a:rPr lang="ru-RU" sz="1100" b="0" dirty="0" smtClean="0">
                <a:solidFill>
                  <a:schemeClr val="tx1"/>
                </a:solidFill>
              </a:rPr>
              <a:t>Методика состоит из трёх этапов: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0" dirty="0" smtClean="0">
                <a:solidFill>
                  <a:schemeClr val="tx1"/>
                </a:solidFill>
              </a:rPr>
              <a:t>Этап 1 – Определение поверхностной активации образца плёнки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0" dirty="0" smtClean="0">
                <a:solidFill>
                  <a:schemeClr val="tx1"/>
                </a:solidFill>
              </a:rPr>
              <a:t>Этап 2 – Создание оттисков на машине </a:t>
            </a:r>
            <a:r>
              <a:rPr lang="ru-RU" sz="1100" b="0" dirty="0" err="1" smtClean="0">
                <a:solidFill>
                  <a:schemeClr val="tx1"/>
                </a:solidFill>
              </a:rPr>
              <a:t>флексографической</a:t>
            </a:r>
            <a:r>
              <a:rPr lang="ru-RU" sz="1100" b="0" dirty="0" smtClean="0">
                <a:solidFill>
                  <a:schemeClr val="tx1"/>
                </a:solidFill>
              </a:rPr>
              <a:t> печати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0" dirty="0" smtClean="0">
                <a:solidFill>
                  <a:schemeClr val="tx1"/>
                </a:solidFill>
              </a:rPr>
              <a:t>Этап 3 – Оценка адгезионных характеристик различными методиками</a:t>
            </a:r>
          </a:p>
          <a:p>
            <a:pPr defTabSz="914400"/>
            <a:endParaRPr lang="ru-RU" sz="1100" kern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544" y="1026270"/>
            <a:ext cx="5162681" cy="26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 txBox="1">
            <a:spLocks/>
          </p:cNvSpPr>
          <p:nvPr/>
        </p:nvSpPr>
        <p:spPr bwMode="auto">
          <a:xfrm>
            <a:off x="381897" y="1144524"/>
            <a:ext cx="3420746" cy="276428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100" dirty="0" smtClean="0"/>
              <a:t>Методика: </a:t>
            </a:r>
            <a:r>
              <a:rPr lang="en-US" sz="1100" b="0" dirty="0" smtClean="0"/>
              <a:t>ASTM D2578</a:t>
            </a:r>
            <a:endParaRPr lang="ru-RU" sz="1100" b="0" dirty="0" smtClean="0"/>
          </a:p>
          <a:p>
            <a:r>
              <a:rPr lang="ru-RU" sz="1100" dirty="0" smtClean="0"/>
              <a:t>Цель этапа: </a:t>
            </a:r>
            <a:r>
              <a:rPr lang="ru-RU" sz="1100" b="0" dirty="0" smtClean="0"/>
              <a:t>оценка уровня поверхностной активации плёнки, предназначенной для </a:t>
            </a:r>
            <a:r>
              <a:rPr lang="ru-RU" sz="1100" b="0" dirty="0" err="1" smtClean="0"/>
              <a:t>флексографической</a:t>
            </a:r>
            <a:r>
              <a:rPr lang="ru-RU" sz="1100" b="0" dirty="0" smtClean="0"/>
              <a:t> печати</a:t>
            </a:r>
            <a:endParaRPr lang="en-US" sz="1100" b="0" dirty="0" smtClean="0"/>
          </a:p>
          <a:p>
            <a:r>
              <a:rPr lang="ru-RU" sz="1100" b="0" dirty="0" smtClean="0"/>
              <a:t>Значение </a:t>
            </a:r>
            <a:r>
              <a:rPr lang="ru-RU" sz="1100" b="0" dirty="0" err="1" smtClean="0"/>
              <a:t>неактивированной</a:t>
            </a:r>
            <a:r>
              <a:rPr lang="ru-RU" sz="1100" b="0" dirty="0" smtClean="0"/>
              <a:t> пленки: 30-32 дин/см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dirty="0" smtClean="0"/>
              <a:t>Минимальное значение: 38 дин/см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dirty="0" smtClean="0"/>
              <a:t>Целевое значение: 40-42 дин/см</a:t>
            </a:r>
            <a:endParaRPr lang="ru-RU" sz="1100" dirty="0" smtClean="0"/>
          </a:p>
          <a:p>
            <a:r>
              <a:rPr lang="ru-RU" sz="1100" dirty="0" smtClean="0"/>
              <a:t>Зачем активировать плёнку? </a:t>
            </a:r>
            <a:r>
              <a:rPr lang="ru-RU" sz="1100" b="0" dirty="0" smtClean="0"/>
              <a:t>Активация </a:t>
            </a:r>
            <a:r>
              <a:rPr lang="ru-RU" sz="1100" b="0" dirty="0"/>
              <a:t>поверхности </a:t>
            </a:r>
            <a:r>
              <a:rPr lang="ru-RU" sz="1100" b="0" dirty="0" smtClean="0"/>
              <a:t>плёночных </a:t>
            </a:r>
            <a:r>
              <a:rPr lang="ru-RU" sz="1100" b="0" dirty="0"/>
              <a:t>материалов проводится для повышения адгезионной прочности полимера </a:t>
            </a:r>
            <a:r>
              <a:rPr lang="ru-RU" sz="1100" b="0" dirty="0" smtClean="0"/>
              <a:t>к печатным краскам. Наиболее </a:t>
            </a:r>
            <a:r>
              <a:rPr lang="ru-RU" sz="1100" b="0" dirty="0"/>
              <a:t>эффективным способом активации поверхности материалов является обработка коронным разрядом.</a:t>
            </a:r>
          </a:p>
          <a:p>
            <a:endParaRPr lang="ru-RU" sz="1100" b="0" dirty="0"/>
          </a:p>
          <a:p>
            <a:pPr defTabSz="914400"/>
            <a:endParaRPr lang="ru-RU" sz="1100" kern="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88155" y="4203196"/>
            <a:ext cx="266368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Чернила для определения поверхностной активации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0034" name="Picture 2" descr="183179a16d747adfe8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-631" r="7833" b="631"/>
          <a:stretch/>
        </p:blipFill>
        <p:spPr bwMode="auto">
          <a:xfrm rot="5400000">
            <a:off x="6473261" y="1841805"/>
            <a:ext cx="2293475" cy="224350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0131" y="669511"/>
            <a:ext cx="4536036" cy="4499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400" kern="0" dirty="0" smtClean="0"/>
              <a:t>Этап 1 - Определение поверхностной активации</a:t>
            </a:r>
            <a:endParaRPr lang="ru-RU" sz="1400" kern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871" y="1517808"/>
            <a:ext cx="2242061" cy="23385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91507" y="3864076"/>
            <a:ext cx="2663689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Коронатор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лабораторный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9333" y="553017"/>
            <a:ext cx="260446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tx2"/>
                </a:solidFill>
              </a:rPr>
              <a:t>Типы поведения чернил при нанесении на плёнку:</a:t>
            </a:r>
          </a:p>
          <a:p>
            <a:r>
              <a:rPr lang="ru-RU" sz="900" dirty="0" smtClean="0">
                <a:solidFill>
                  <a:schemeClr val="tx2"/>
                </a:solidFill>
              </a:rPr>
              <a:t>1 – активация пленки ниже активации чернил</a:t>
            </a:r>
          </a:p>
          <a:p>
            <a:r>
              <a:rPr lang="ru-RU" sz="900" dirty="0" smtClean="0">
                <a:solidFill>
                  <a:schemeClr val="tx2"/>
                </a:solidFill>
              </a:rPr>
              <a:t>2 – активация пленки соответствует активации чернил (держится 2 секунды)</a:t>
            </a:r>
          </a:p>
          <a:p>
            <a:r>
              <a:rPr lang="ru-RU" sz="900" dirty="0" smtClean="0">
                <a:solidFill>
                  <a:schemeClr val="tx2"/>
                </a:solidFill>
              </a:rPr>
              <a:t>3 – активация пленки выше активации чернил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330732" y="433796"/>
            <a:ext cx="901092" cy="1143923"/>
            <a:chOff x="7884133" y="344108"/>
            <a:chExt cx="901092" cy="114392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1642" y="344108"/>
              <a:ext cx="753583" cy="9762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84133" y="1029343"/>
              <a:ext cx="17657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6533" y="1181743"/>
              <a:ext cx="17657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88933" y="1334143"/>
              <a:ext cx="17657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tx2"/>
                  </a:solidFill>
                </a:rPr>
                <a:t>3</a:t>
              </a:r>
            </a:p>
          </p:txBody>
        </p:sp>
      </p:grp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358774" y="105457"/>
            <a:ext cx="8426451" cy="468536"/>
          </a:xfrm>
        </p:spPr>
        <p:txBody>
          <a:bodyPr/>
          <a:lstStyle/>
          <a:p>
            <a:r>
              <a:rPr lang="ru-RU" b="0" dirty="0" smtClean="0"/>
              <a:t>Оценка способности плёнки воспринимать и удерживать </a:t>
            </a:r>
            <a:r>
              <a:rPr lang="ru-RU" b="0" dirty="0" err="1" smtClean="0"/>
              <a:t>флексографическую</a:t>
            </a:r>
            <a:r>
              <a:rPr lang="ru-RU" b="0" dirty="0" smtClean="0"/>
              <a:t> печать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72988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поверхностной активации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5" name="БОП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404" y="881774"/>
            <a:ext cx="6217921" cy="34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 txBox="1">
            <a:spLocks/>
          </p:cNvSpPr>
          <p:nvPr/>
        </p:nvSpPr>
        <p:spPr bwMode="auto">
          <a:xfrm>
            <a:off x="345234" y="991733"/>
            <a:ext cx="3263597" cy="355962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14400"/>
            <a:r>
              <a:rPr lang="ru-RU" sz="1100" dirty="0" smtClean="0">
                <a:solidFill>
                  <a:schemeClr val="tx1"/>
                </a:solidFill>
              </a:rPr>
              <a:t>Цель этапа: </a:t>
            </a:r>
          </a:p>
          <a:p>
            <a:pPr algn="just" defTabSz="914400"/>
            <a:r>
              <a:rPr lang="ru-RU" sz="1100" b="0" dirty="0" smtClean="0">
                <a:solidFill>
                  <a:schemeClr val="tx1"/>
                </a:solidFill>
              </a:rPr>
              <a:t>Окрашивание образцов, </a:t>
            </a:r>
          </a:p>
          <a:p>
            <a:pPr algn="just" defTabSz="914400"/>
            <a:r>
              <a:rPr lang="ru-RU" sz="1100" b="0" dirty="0" smtClean="0">
                <a:solidFill>
                  <a:schemeClr val="tx1"/>
                </a:solidFill>
              </a:rPr>
              <a:t>Оценка качества печати </a:t>
            </a:r>
          </a:p>
          <a:p>
            <a:pPr algn="just" defTabSz="914400"/>
            <a:r>
              <a:rPr lang="ru-RU" sz="1100" dirty="0" smtClean="0">
                <a:solidFill>
                  <a:schemeClr val="tx1"/>
                </a:solidFill>
              </a:rPr>
              <a:t>Показатели, влияющие на качество окрашивания:</a:t>
            </a:r>
          </a:p>
          <a:p>
            <a:pPr marL="171450" indent="-171450" algn="just" defTabSz="914400">
              <a:buFont typeface="Wingdings" panose="05000000000000000000" pitchFamily="2" charset="2"/>
              <a:buChar char="ü"/>
            </a:pPr>
            <a:r>
              <a:rPr lang="ru-RU" sz="1100" b="0" dirty="0">
                <a:solidFill>
                  <a:schemeClr val="tx1"/>
                </a:solidFill>
              </a:rPr>
              <a:t>Тип красок: </a:t>
            </a:r>
            <a:r>
              <a:rPr lang="ru-RU" sz="1100" b="0" dirty="0" err="1">
                <a:solidFill>
                  <a:schemeClr val="tx1"/>
                </a:solidFill>
              </a:rPr>
              <a:t>сольвентные</a:t>
            </a:r>
            <a:r>
              <a:rPr lang="ru-RU" sz="1100" b="0" dirty="0">
                <a:solidFill>
                  <a:schemeClr val="tx1"/>
                </a:solidFill>
              </a:rPr>
              <a:t>, </a:t>
            </a:r>
            <a:r>
              <a:rPr lang="ru-RU" sz="1100" b="0" dirty="0" err="1">
                <a:solidFill>
                  <a:schemeClr val="tx1"/>
                </a:solidFill>
              </a:rPr>
              <a:t>водоразбавляемые</a:t>
            </a:r>
            <a:r>
              <a:rPr lang="ru-RU" sz="1100" b="0" dirty="0">
                <a:solidFill>
                  <a:schemeClr val="tx1"/>
                </a:solidFill>
              </a:rPr>
              <a:t>, </a:t>
            </a:r>
            <a:r>
              <a:rPr lang="ru-RU" sz="1100" b="0" dirty="0" smtClean="0">
                <a:solidFill>
                  <a:schemeClr val="tx1"/>
                </a:solidFill>
              </a:rPr>
              <a:t>УФ-краски</a:t>
            </a:r>
          </a:p>
          <a:p>
            <a:pPr marL="171450" indent="-171450" algn="just" defTabSz="914400">
              <a:buFont typeface="Wingdings" panose="05000000000000000000" pitchFamily="2" charset="2"/>
              <a:buChar char="ü"/>
            </a:pPr>
            <a:r>
              <a:rPr lang="ru-RU" sz="1100" b="0" dirty="0" smtClean="0">
                <a:solidFill>
                  <a:schemeClr val="tx1"/>
                </a:solidFill>
              </a:rPr>
              <a:t>Скорость печати, (м</a:t>
            </a:r>
            <a:r>
              <a:rPr lang="en-US" sz="1100" b="0" dirty="0" smtClean="0">
                <a:solidFill>
                  <a:schemeClr val="tx1"/>
                </a:solidFill>
              </a:rPr>
              <a:t>/</a:t>
            </a:r>
            <a:r>
              <a:rPr lang="ru-RU" sz="1100" b="0" dirty="0" smtClean="0">
                <a:solidFill>
                  <a:schemeClr val="tx1"/>
                </a:solidFill>
              </a:rPr>
              <a:t>мин)</a:t>
            </a:r>
          </a:p>
          <a:p>
            <a:pPr marL="171450" indent="-171450" defTabSz="914400">
              <a:buFont typeface="Wingdings" panose="05000000000000000000" pitchFamily="2" charset="2"/>
              <a:buChar char="ü"/>
            </a:pPr>
            <a:r>
              <a:rPr lang="ru-RU" sz="1100" b="0" dirty="0" smtClean="0">
                <a:solidFill>
                  <a:schemeClr val="tx1"/>
                </a:solidFill>
              </a:rPr>
              <a:t>Тип вала – определяет количество переносимой краски (г</a:t>
            </a:r>
            <a:r>
              <a:rPr lang="en-US" sz="1100" b="0" dirty="0" smtClean="0">
                <a:solidFill>
                  <a:schemeClr val="tx1"/>
                </a:solidFill>
              </a:rPr>
              <a:t>/</a:t>
            </a:r>
            <a:r>
              <a:rPr lang="ru-RU" sz="1100" b="0" dirty="0" smtClean="0">
                <a:solidFill>
                  <a:schemeClr val="tx1"/>
                </a:solidFill>
              </a:rPr>
              <a:t>м</a:t>
            </a:r>
            <a:r>
              <a:rPr lang="ru-RU" sz="1100" b="0" baseline="30000" dirty="0" smtClean="0">
                <a:solidFill>
                  <a:schemeClr val="tx1"/>
                </a:solidFill>
              </a:rPr>
              <a:t>2</a:t>
            </a:r>
            <a:r>
              <a:rPr lang="ru-RU" sz="1100" b="0" dirty="0" smtClean="0">
                <a:solidFill>
                  <a:schemeClr val="tx1"/>
                </a:solidFill>
              </a:rPr>
              <a:t>)</a:t>
            </a:r>
          </a:p>
          <a:p>
            <a:pPr defTabSz="914400"/>
            <a:r>
              <a:rPr lang="ru-RU" sz="1100" dirty="0" smtClean="0">
                <a:solidFill>
                  <a:schemeClr val="tx1"/>
                </a:solidFill>
              </a:rPr>
              <a:t>Возможные дефекты при печати: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ru-RU" sz="1100" b="0" dirty="0" err="1" smtClean="0">
                <a:solidFill>
                  <a:schemeClr val="tx1"/>
                </a:solidFill>
              </a:rPr>
              <a:t>Растискивание</a:t>
            </a:r>
            <a:endParaRPr lang="ru-RU" sz="1100" b="0" dirty="0" smtClean="0">
              <a:solidFill>
                <a:schemeClr val="tx1"/>
              </a:solidFill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ru-RU" sz="1100" b="0" dirty="0" smtClean="0">
                <a:solidFill>
                  <a:schemeClr val="tx1"/>
                </a:solidFill>
              </a:rPr>
              <a:t>Дефекты цветопередачи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ru-RU" sz="1100" b="0" dirty="0" smtClean="0">
                <a:solidFill>
                  <a:schemeClr val="tx1"/>
                </a:solidFill>
              </a:rPr>
              <a:t>Пятнистость/полосы/облака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ru-RU" sz="1100" b="0" dirty="0" smtClean="0">
                <a:solidFill>
                  <a:schemeClr val="tx1"/>
                </a:solidFill>
              </a:rPr>
              <a:t>Смазывание/проскальзывание</a:t>
            </a:r>
          </a:p>
          <a:p>
            <a:pPr defTabSz="914400"/>
            <a:endParaRPr lang="ru-RU" sz="1100" b="0" dirty="0" smtClean="0">
              <a:solidFill>
                <a:schemeClr val="tx1"/>
              </a:solidFill>
            </a:endParaRPr>
          </a:p>
          <a:p>
            <a:pPr defTabSz="914400"/>
            <a:endParaRPr lang="ru-RU" sz="1100" b="0" dirty="0">
              <a:solidFill>
                <a:schemeClr val="tx1"/>
              </a:solidFill>
            </a:endParaRPr>
          </a:p>
          <a:p>
            <a:pPr defTabSz="914400"/>
            <a:endParaRPr lang="ru-RU" sz="1100" kern="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8772" y="683326"/>
            <a:ext cx="4376017" cy="3656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400" dirty="0"/>
              <a:t>Этап 2 – Нанесение краски на образец пленки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688860" y="866136"/>
            <a:ext cx="4689703" cy="2638793"/>
            <a:chOff x="4723545" y="840909"/>
            <a:chExt cx="4689703" cy="263879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545" y="840909"/>
              <a:ext cx="2962688" cy="263879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43003" y="1244488"/>
              <a:ext cx="1570245" cy="1692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dirty="0" smtClean="0">
                  <a:solidFill>
                    <a:srgbClr val="008CFA"/>
                  </a:solidFill>
                </a:rPr>
                <a:t>УФ-лампа</a:t>
              </a:r>
            </a:p>
            <a:p>
              <a:endParaRPr lang="ru-RU" sz="1000" dirty="0" smtClean="0">
                <a:solidFill>
                  <a:srgbClr val="008CFA"/>
                </a:solidFill>
              </a:endParaRPr>
            </a:p>
            <a:p>
              <a:r>
                <a:rPr lang="ru-RU" sz="1000" dirty="0" smtClean="0">
                  <a:solidFill>
                    <a:srgbClr val="008CFA"/>
                  </a:solidFill>
                </a:rPr>
                <a:t>Образец</a:t>
              </a:r>
              <a:endParaRPr lang="ru-RU" sz="1000" dirty="0">
                <a:solidFill>
                  <a:srgbClr val="008CFA"/>
                </a:solidFill>
              </a:endParaRPr>
            </a:p>
            <a:p>
              <a:endParaRPr lang="ru-RU" sz="1000" dirty="0" smtClean="0">
                <a:solidFill>
                  <a:srgbClr val="008CFA"/>
                </a:solidFill>
              </a:endParaRPr>
            </a:p>
            <a:p>
              <a:r>
                <a:rPr lang="ru-RU" sz="1000" dirty="0" smtClean="0">
                  <a:solidFill>
                    <a:srgbClr val="008CFA"/>
                  </a:solidFill>
                </a:rPr>
                <a:t>Вал противодавления </a:t>
              </a:r>
            </a:p>
            <a:p>
              <a:endParaRPr lang="ru-RU" sz="1000" dirty="0" smtClean="0">
                <a:solidFill>
                  <a:srgbClr val="008CFA"/>
                </a:solidFill>
              </a:endParaRPr>
            </a:p>
            <a:p>
              <a:r>
                <a:rPr lang="ru-RU" sz="1000" dirty="0" err="1" smtClean="0">
                  <a:solidFill>
                    <a:srgbClr val="008CFA"/>
                  </a:solidFill>
                </a:rPr>
                <a:t>Анилоксовый</a:t>
              </a:r>
              <a:r>
                <a:rPr lang="ru-RU" sz="1000" dirty="0" smtClean="0">
                  <a:solidFill>
                    <a:srgbClr val="008CFA"/>
                  </a:solidFill>
                </a:rPr>
                <a:t> вал</a:t>
              </a:r>
            </a:p>
            <a:p>
              <a:endParaRPr lang="ru-RU" sz="1000" dirty="0" smtClean="0">
                <a:solidFill>
                  <a:srgbClr val="008CFA"/>
                </a:solidFill>
              </a:endParaRPr>
            </a:p>
            <a:p>
              <a:r>
                <a:rPr lang="ru-RU" sz="1000" dirty="0" smtClean="0">
                  <a:solidFill>
                    <a:srgbClr val="008CFA"/>
                  </a:solidFill>
                </a:rPr>
                <a:t>Формный вал</a:t>
              </a:r>
            </a:p>
            <a:p>
              <a:endParaRPr lang="ru-RU" sz="1000" dirty="0" smtClean="0">
                <a:solidFill>
                  <a:srgbClr val="008CFA"/>
                </a:solidFill>
              </a:endParaRPr>
            </a:p>
            <a:p>
              <a:r>
                <a:rPr lang="ru-RU" sz="1000" dirty="0" smtClean="0">
                  <a:solidFill>
                    <a:srgbClr val="008CFA"/>
                  </a:solidFill>
                </a:rPr>
                <a:t>Ракельный модуль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905825" y="888619"/>
              <a:ext cx="266368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Машина </a:t>
              </a:r>
              <a:r>
                <a:rPr lang="ru-R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флексографической</a:t>
              </a:r>
              <a:r>
                <a:rPr lang="ru-R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печати </a:t>
              </a:r>
              <a:endPara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358774" y="105457"/>
            <a:ext cx="8426451" cy="4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b="0" kern="0" dirty="0" smtClean="0"/>
              <a:t>Оценка способности плёнки воспринимать и удерживать </a:t>
            </a:r>
            <a:r>
              <a:rPr lang="ru-RU" b="0" kern="0" dirty="0" err="1" smtClean="0"/>
              <a:t>флексографическую</a:t>
            </a:r>
            <a:r>
              <a:rPr lang="ru-RU" b="0" kern="0" dirty="0" smtClean="0"/>
              <a:t> печать</a:t>
            </a:r>
            <a:endParaRPr lang="ru-RU" b="0" kern="0" dirty="0"/>
          </a:p>
        </p:txBody>
      </p:sp>
      <p:cxnSp>
        <p:nvCxnSpPr>
          <p:cNvPr id="34" name="Прямая со стрелкой 33"/>
          <p:cNvCxnSpPr/>
          <p:nvPr/>
        </p:nvCxnSpPr>
        <p:spPr bwMode="auto">
          <a:xfrm flipH="1" flipV="1">
            <a:off x="6563806" y="1616655"/>
            <a:ext cx="1167604" cy="1665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 bwMode="auto">
          <a:xfrm flipH="1">
            <a:off x="7189002" y="1299079"/>
            <a:ext cx="542408" cy="310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 bwMode="auto">
          <a:xfrm flipH="1" flipV="1">
            <a:off x="6879269" y="1977079"/>
            <a:ext cx="852141" cy="307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 bwMode="auto">
          <a:xfrm flipH="1">
            <a:off x="6336015" y="2200866"/>
            <a:ext cx="1395395" cy="1535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 bwMode="auto">
          <a:xfrm flipH="1">
            <a:off x="6792287" y="2478339"/>
            <a:ext cx="1008491" cy="1033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 bwMode="auto">
          <a:xfrm flipH="1">
            <a:off x="6127422" y="2837793"/>
            <a:ext cx="1673356" cy="20401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06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921567"/>
              </p:ext>
            </p:extLst>
          </p:nvPr>
        </p:nvGraphicFramePr>
        <p:xfrm>
          <a:off x="314628" y="962521"/>
          <a:ext cx="8577123" cy="374821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86249">
                  <a:extLst>
                    <a:ext uri="{9D8B030D-6E8A-4147-A177-3AD203B41FA5}">
                      <a16:colId xmlns:a16="http://schemas.microsoft.com/office/drawing/2014/main" val="1467720714"/>
                    </a:ext>
                  </a:extLst>
                </a:gridCol>
                <a:gridCol w="2251316">
                  <a:extLst>
                    <a:ext uri="{9D8B030D-6E8A-4147-A177-3AD203B41FA5}">
                      <a16:colId xmlns:a16="http://schemas.microsoft.com/office/drawing/2014/main" val="1240139450"/>
                    </a:ext>
                  </a:extLst>
                </a:gridCol>
                <a:gridCol w="1867003">
                  <a:extLst>
                    <a:ext uri="{9D8B030D-6E8A-4147-A177-3AD203B41FA5}">
                      <a16:colId xmlns:a16="http://schemas.microsoft.com/office/drawing/2014/main" val="2441817375"/>
                    </a:ext>
                  </a:extLst>
                </a:gridCol>
                <a:gridCol w="3272555">
                  <a:extLst>
                    <a:ext uri="{9D8B030D-6E8A-4147-A177-3AD203B41FA5}">
                      <a16:colId xmlns:a16="http://schemas.microsoft.com/office/drawing/2014/main" val="750231393"/>
                    </a:ext>
                  </a:extLst>
                </a:gridCol>
              </a:tblGrid>
              <a:tr h="25308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</a:rPr>
                        <a:t>Метод</a:t>
                      </a:r>
                      <a:endParaRPr lang="ru-RU" sz="10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</a:rPr>
                        <a:t>Описание</a:t>
                      </a:r>
                      <a:endParaRPr lang="ru-RU" sz="10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</a:rPr>
                        <a:t>Результат</a:t>
                      </a:r>
                      <a:endParaRPr lang="ru-RU" sz="10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</a:rPr>
                        <a:t>Испытанные образцы</a:t>
                      </a:r>
                      <a:endParaRPr lang="ru-RU" sz="105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4364755"/>
                  </a:ext>
                </a:extLst>
              </a:tr>
              <a:tr h="1290650"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+mn-lt"/>
                          <a:cs typeface="Calibri" panose="020F0502020204030204" pitchFamily="34" charset="0"/>
                        </a:rPr>
                        <a:t>Скотч-тест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Полоску клейкой ленты прикладывают липкой стороной к окрашенной</a:t>
                      </a:r>
                      <a:r>
                        <a:rPr lang="ru-RU" sz="1000" baseline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стороне образца,</a:t>
                      </a:r>
                      <a:r>
                        <a:rPr lang="ru-RU" sz="1000" baseline="0" dirty="0" smtClean="0">
                          <a:latin typeface="+mn-lt"/>
                          <a:cs typeface="Calibri" panose="020F0502020204030204" pitchFamily="34" charset="0"/>
                        </a:rPr>
                        <a:t> затем отрывают ее и оценивают адгезию краски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Оценка: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+mn-lt"/>
                          <a:cs typeface="Calibri" panose="020F0502020204030204" pitchFamily="34" charset="0"/>
                        </a:rPr>
                        <a:t>5/5</a:t>
                      </a:r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 – хорошая адгезия (100</a:t>
                      </a:r>
                      <a:r>
                        <a:rPr lang="ru-RU" sz="1000" baseline="0" dirty="0" smtClean="0">
                          <a:latin typeface="+mn-lt"/>
                          <a:cs typeface="Calibri" panose="020F0502020204030204" pitchFamily="34" charset="0"/>
                        </a:rPr>
                        <a:t>% поверхности пленки осталось окрашенной)</a:t>
                      </a:r>
                      <a:endParaRPr lang="ru-RU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+mn-lt"/>
                          <a:cs typeface="Calibri" panose="020F0502020204030204" pitchFamily="34" charset="0"/>
                        </a:rPr>
                        <a:t>0/5</a:t>
                      </a:r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 – плохая адгезия (0% </a:t>
                      </a:r>
                      <a:r>
                        <a:rPr lang="ru-RU" sz="1000" baseline="0" dirty="0" smtClean="0">
                          <a:latin typeface="+mn-lt"/>
                          <a:cs typeface="Calibri" panose="020F0502020204030204" pitchFamily="34" charset="0"/>
                        </a:rPr>
                        <a:t>поверхности пленки осталось окрашенной)</a:t>
                      </a:r>
                      <a:endParaRPr lang="en-US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5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508672"/>
                  </a:ext>
                </a:extLst>
              </a:tr>
              <a:tr h="924098"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+mn-lt"/>
                          <a:cs typeface="Calibri" panose="020F0502020204030204" pitchFamily="34" charset="0"/>
                        </a:rPr>
                        <a:t>Устойчивость к растворителям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Выбранный участок окрашенного образца подвергают</a:t>
                      </a:r>
                      <a:r>
                        <a:rPr lang="ru-RU" sz="10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воздействию растворителя и оценивают стойкость краски</a:t>
                      </a:r>
                      <a:endParaRPr lang="en-US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Может выражаться в площади</a:t>
                      </a:r>
                      <a:r>
                        <a:rPr lang="ru-RU" sz="1000" baseline="0" dirty="0" smtClean="0">
                          <a:latin typeface="+mn-lt"/>
                          <a:cs typeface="Calibri" panose="020F0502020204030204" pitchFamily="34" charset="0"/>
                        </a:rPr>
                        <a:t> или времени удаления краски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 smtClean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140371"/>
                  </a:ext>
                </a:extLst>
              </a:tr>
              <a:tr h="1280389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1000" b="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latin typeface="+mn-lt"/>
                          <a:cs typeface="Calibri" panose="020F0502020204030204" pitchFamily="34" charset="0"/>
                        </a:rPr>
                        <a:t>Устойчивость</a:t>
                      </a:r>
                      <a:r>
                        <a:rPr lang="ru-RU" sz="1000" b="0" baseline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00" b="0" baseline="0" dirty="0" smtClean="0">
                          <a:latin typeface="+mn-lt"/>
                          <a:cs typeface="Calibri" panose="020F0502020204030204" pitchFamily="34" charset="0"/>
                        </a:rPr>
                        <a:t>к мокрому истиранию</a:t>
                      </a:r>
                      <a:endParaRPr lang="ru-RU" sz="10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После выдерживания в воде образец с нанесенной печатью протирают</a:t>
                      </a:r>
                      <a:r>
                        <a:rPr lang="ru-RU" sz="1000" baseline="0" dirty="0" smtClean="0">
                          <a:latin typeface="+mn-lt"/>
                          <a:cs typeface="Calibri" panose="020F0502020204030204" pitchFamily="34" charset="0"/>
                        </a:rPr>
                        <a:t> тканью для определения устойчивости к мокрому истиранию</a:t>
                      </a:r>
                      <a:endParaRPr lang="ru-RU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+mn-lt"/>
                          <a:cs typeface="Calibri" panose="020F0502020204030204" pitchFamily="34" charset="0"/>
                        </a:rPr>
                        <a:t>Наличие</a:t>
                      </a:r>
                      <a:r>
                        <a:rPr lang="ru-RU" sz="1000" baseline="0" dirty="0" smtClean="0">
                          <a:latin typeface="+mn-lt"/>
                          <a:cs typeface="Calibri" panose="020F0502020204030204" pitchFamily="34" charset="0"/>
                        </a:rPr>
                        <a:t> или отсутствие истирания краски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5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813920"/>
                  </a:ext>
                </a:extLst>
              </a:tr>
            </a:tbl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358775" y="522998"/>
            <a:ext cx="4536036" cy="3191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endParaRPr lang="ru-RU" sz="1600" b="0" kern="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80" y="2594190"/>
            <a:ext cx="3148351" cy="836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79" y="1379217"/>
            <a:ext cx="3148351" cy="928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79" y="3539509"/>
            <a:ext cx="3148351" cy="106396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14628" y="672427"/>
            <a:ext cx="4536036" cy="3191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sz="1400" kern="0" dirty="0" smtClean="0"/>
              <a:t>Этап </a:t>
            </a:r>
            <a:r>
              <a:rPr lang="en-US" sz="1400" kern="0" dirty="0" smtClean="0"/>
              <a:t>3</a:t>
            </a:r>
            <a:r>
              <a:rPr lang="ru-RU" sz="1400" kern="0" dirty="0" smtClean="0"/>
              <a:t> – Оценка адгезии краски</a:t>
            </a:r>
            <a:endParaRPr lang="ru-RU" sz="1400" kern="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4628" y="104024"/>
            <a:ext cx="8426451" cy="468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baseline="0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b="0" kern="0" dirty="0" smtClean="0"/>
              <a:t>Оценка способности плёнки воспринимать и удерживать </a:t>
            </a:r>
            <a:r>
              <a:rPr lang="ru-RU" b="0" kern="0" dirty="0" err="1" smtClean="0"/>
              <a:t>флексографическую</a:t>
            </a:r>
            <a:r>
              <a:rPr lang="ru-RU" b="0" kern="0" dirty="0" smtClean="0"/>
              <a:t> печать</a:t>
            </a:r>
            <a:endParaRPr lang="ru-RU" b="0" kern="0" dirty="0"/>
          </a:p>
        </p:txBody>
      </p:sp>
    </p:spTree>
    <p:extLst>
      <p:ext uri="{BB962C8B-B14F-4D97-AF65-F5344CB8AC3E}">
        <p14:creationId xmlns:p14="http://schemas.microsoft.com/office/powerpoint/2010/main" val="33132704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итульн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ИКОНКИ В ФОРМАТЕ PPT" id="{6A1E08E5-BAB5-4905-80C5-5C5837710342}" vid="{936E7A33-318D-4387-9CF9-597B52F90B11}"/>
    </a:ext>
  </a:extLst>
</a:theme>
</file>

<file path=ppt/theme/theme2.xml><?xml version="1.0" encoding="utf-8"?>
<a:theme xmlns:a="http://schemas.openxmlformats.org/drawingml/2006/main" name="Обложки разделов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ИКОНКИ В ФОРМАТЕ PPT" id="{6A1E08E5-BAB5-4905-80C5-5C5837710342}" vid="{39EECB93-8760-4A85-9FDA-D8BA7CBAD9CB}"/>
    </a:ext>
  </a:extLst>
</a:theme>
</file>

<file path=ppt/theme/theme3.xml><?xml version="1.0" encoding="utf-8"?>
<a:theme xmlns:a="http://schemas.openxmlformats.org/drawingml/2006/main" name="Коллажи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ИКОНКИ В ФОРМАТЕ PPT" id="{6A1E08E5-BAB5-4905-80C5-5C5837710342}" vid="{EC9E76FF-45B9-4261-8372-422C4BA4EE48}"/>
    </a:ext>
  </a:extLst>
</a:theme>
</file>

<file path=ppt/theme/theme4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ИКОНКИ В ФОРМАТЕ PPT" id="{6A1E08E5-BAB5-4905-80C5-5C5837710342}" vid="{316AE2EB-6DB6-4F1E-94B5-F49855AE8F41}"/>
    </a:ext>
  </a:extLst>
</a:theme>
</file>

<file path=ppt/theme/theme5.xml><?xml version="1.0" encoding="utf-8"?>
<a:theme xmlns:a="http://schemas.openxmlformats.org/drawingml/2006/main" name="Финальн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ИКОНКИ В ФОРМАТЕ PPT" id="{6A1E08E5-BAB5-4905-80C5-5C5837710342}" vid="{6E6798EC-028D-4F32-A6A0-CF86E33476D1}"/>
    </a:ext>
  </a:extLst>
</a:theme>
</file>

<file path=ppt/theme/theme6.xml><?xml version="1.0" encoding="utf-8"?>
<a:theme xmlns:a="http://schemas.openxmlformats.org/drawingml/2006/main" name="Буллит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ИКОНКИ В ФОРМАТЕ PPT" id="{6A1E08E5-BAB5-4905-80C5-5C5837710342}" vid="{A06AE869-6787-4802-A946-5096B0AA2B7C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da88f5-81ee-4ce0-acd0-0fc58edecc95">E76AX7DTSNFM-10-759</_dlc_DocId>
    <_dlc_DocIdUrl xmlns="7bda88f5-81ee-4ce0-acd0-0fc58edecc95">
      <Url>https://sharepoint/portals/template/_layouts/15/DocIdRedir.aspx?ID=E76AX7DTSNFM-10-759</Url>
      <Description>E76AX7DTSNFM-10-759</Description>
    </_dlc_DocIdUrl>
    <_x041e__x043f__x0438__x0441__x0430__x043d__x0438__x0435_ xmlns="9b0c9865-9e5f-4a19-8def-db8deaed8a57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FAC3A0D30DAA42AF4EBACF79D57079" ma:contentTypeVersion="1" ma:contentTypeDescription="Создание документа." ma:contentTypeScope="" ma:versionID="5b038f186db50e1ddcdbacd989e9fd93">
  <xsd:schema xmlns:xsd="http://www.w3.org/2001/XMLSchema" xmlns:xs="http://www.w3.org/2001/XMLSchema" xmlns:p="http://schemas.microsoft.com/office/2006/metadata/properties" xmlns:ns2="7bda88f5-81ee-4ce0-acd0-0fc58edecc95" xmlns:ns3="9b0c9865-9e5f-4a19-8def-db8deaed8a57" targetNamespace="http://schemas.microsoft.com/office/2006/metadata/properties" ma:root="true" ma:fieldsID="6f43ea1788a8d090c714bc610b22df34" ns2:_="" ns3:_="">
    <xsd:import namespace="7bda88f5-81ee-4ce0-acd0-0fc58edecc95"/>
    <xsd:import namespace="9b0c9865-9e5f-4a19-8def-db8deaed8a5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a88f5-81ee-4ce0-acd0-0fc58edecc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c9865-9e5f-4a19-8def-db8deaed8a57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11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F92E0E-ED67-41DF-96C8-B1A6E4369B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C1EEFD-48C5-4F7B-8517-DBB3AEC775E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0A7FD75-1E90-43D2-ABF1-A6C12E8540AE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bda88f5-81ee-4ce0-acd0-0fc58edecc95"/>
    <ds:schemaRef ds:uri="http://schemas.microsoft.com/office/infopath/2007/PartnerControls"/>
    <ds:schemaRef ds:uri="http://purl.org/dc/terms/"/>
    <ds:schemaRef ds:uri="9b0c9865-9e5f-4a19-8def-db8deaed8a57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72FFB9B5-4495-4C13-BA14-466E85A0B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a88f5-81ee-4ce0-acd0-0fc58edecc95"/>
    <ds:schemaRef ds:uri="9b0c9865-9e5f-4a19-8def-db8deaed8a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Методы испытаий для тизеров</Template>
  <TotalTime>1344</TotalTime>
  <Words>1363</Words>
  <Application>Microsoft Office PowerPoint</Application>
  <PresentationFormat>Экран (16:9)</PresentationFormat>
  <Paragraphs>272</Paragraphs>
  <Slides>22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Cambria Math</vt:lpstr>
      <vt:lpstr>Roboto</vt:lpstr>
      <vt:lpstr>Times New Roman</vt:lpstr>
      <vt:lpstr>Wingdings</vt:lpstr>
      <vt:lpstr>Титульные слайды</vt:lpstr>
      <vt:lpstr>Обложки разделов</vt:lpstr>
      <vt:lpstr>Коллажи</vt:lpstr>
      <vt:lpstr>Базовые слайды</vt:lpstr>
      <vt:lpstr>Финальные слайды</vt:lpstr>
      <vt:lpstr>Буллиты</vt:lpstr>
      <vt:lpstr>Слайд think-cell</vt:lpstr>
      <vt:lpstr>think-cell Slide</vt:lpstr>
      <vt:lpstr>Новые методы испытаний в Полилаб </vt:lpstr>
      <vt:lpstr>Презентация PowerPoint</vt:lpstr>
      <vt:lpstr>Содержание вебинара</vt:lpstr>
      <vt:lpstr>Методы испытания БОПП-пленок, о которых мы Вам рассказывали ранее</vt:lpstr>
      <vt:lpstr>Оценка способности плёнки воспринимать и удерживать флексографическую печать</vt:lpstr>
      <vt:lpstr>Оценка способности плёнки воспринимать и удерживать флексографическую печать</vt:lpstr>
      <vt:lpstr>Определение поверхностной активации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испытаний ПЭТ бутылок и преформ</vt:lpstr>
      <vt:lpstr>Контроль преформ с помощью поляризатора </vt:lpstr>
      <vt:lpstr>Контроль преформ с помощью поляризатора </vt:lpstr>
      <vt:lpstr>Контроль перпендикулярности оси преформ </vt:lpstr>
      <vt:lpstr>Контроль перпендикулярности оси бутылок </vt:lpstr>
      <vt:lpstr>Испытание ПЭТ бутылок на стойкость к внутреннему давлению </vt:lpstr>
      <vt:lpstr>Испытание на стойкость к вертикальной нагрузке</vt:lpstr>
      <vt:lpstr>Измерение степени карбонизации </vt:lpstr>
      <vt:lpstr>Презентация PowerPoint</vt:lpstr>
      <vt:lpstr>Подписывайтесь на новости СИБУР ПолиЛаб в социальных сетях</vt:lpstr>
      <vt:lpstr>Спасибо за внимание!</vt:lpstr>
    </vt:vector>
  </TitlesOfParts>
  <Company>SIBUR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методы испытаний СИБУР ПолиЛаб</dc:title>
  <dc:creator>Мелихова Дарья Вячеславовна</dc:creator>
  <cp:lastModifiedBy>Ефимкин Дмитрий Юрьевич</cp:lastModifiedBy>
  <cp:revision>148</cp:revision>
  <dcterms:created xsi:type="dcterms:W3CDTF">2022-06-27T13:11:38Z</dcterms:created>
  <dcterms:modified xsi:type="dcterms:W3CDTF">2022-11-24T05:51:15Z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0x01010016FAC3A0D30DAA42AF4EBACF79D57079</vt:lpwstr>
  </property>
  <property fmtid="{D5CDD505-2E9C-101B-9397-08002B2CF9AE}" pid="3" name="_dlc_DocIdItemGuid">
    <vt:lpwstr>08128e61-b529-4dc6-902a-2bae7e28187e</vt:lpwstr>
  </property>
</Properties>
</file>