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6" r:id="rId1"/>
  </p:sldMasterIdLst>
  <p:notesMasterIdLst>
    <p:notesMasterId r:id="rId30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6" r:id="rId13"/>
    <p:sldId id="267" r:id="rId14"/>
    <p:sldId id="268" r:id="rId15"/>
    <p:sldId id="278" r:id="rId16"/>
    <p:sldId id="269" r:id="rId17"/>
    <p:sldId id="281" r:id="rId18"/>
    <p:sldId id="279" r:id="rId19"/>
    <p:sldId id="282" r:id="rId20"/>
    <p:sldId id="280" r:id="rId21"/>
    <p:sldId id="283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4182">
          <p15:clr>
            <a:srgbClr val="A4A3A4"/>
          </p15:clr>
        </p15:guide>
        <p15:guide id="3" pos="180">
          <p15:clr>
            <a:srgbClr val="A4A3A4"/>
          </p15:clr>
        </p15:guide>
        <p15:guide id="4" pos="6078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Objects="1">
      <p:cViewPr varScale="1">
        <p:scale>
          <a:sx n="112" d="100"/>
          <a:sy n="112" d="100"/>
        </p:scale>
        <p:origin x="1086" y="102"/>
      </p:cViewPr>
      <p:guideLst>
        <p:guide orient="horz" pos="624"/>
        <p:guide orient="horz" pos="4182"/>
        <p:guide pos="180"/>
        <p:guide pos="6078"/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02F55-9D5C-472A-8A0D-EE0D0B93231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6B3D-0CBE-4F6F-A760-DF4E5CA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1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801" y="1991788"/>
            <a:ext cx="5582235" cy="1426895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0819" y="4170872"/>
            <a:ext cx="5582523" cy="935966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26" y="1034091"/>
            <a:ext cx="3456989" cy="4659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39" y="446450"/>
            <a:ext cx="1644322" cy="3107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11855" y="6022681"/>
            <a:ext cx="15584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ООО «СИБУР»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0" y="6189205"/>
            <a:ext cx="4011855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 flipV="1">
            <a:off x="5570295" y="6184264"/>
            <a:ext cx="43200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30839" y="5271294"/>
            <a:ext cx="5575135" cy="582613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73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2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663305" y="1800535"/>
            <a:ext cx="3197734" cy="290195"/>
          </a:xfrm>
        </p:spPr>
        <p:txBody>
          <a:bodyPr/>
          <a:lstStyle>
            <a:lvl1pPr>
              <a:def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7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223781" y="1146143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1223781" y="3045905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1223781" y="4811682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2824667" y="127322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2824667" y="152468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824667" y="312488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2824667" y="337634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2824667" y="494606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2824667" y="519752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 userDrawn="1"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4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112087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3887323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6749273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33893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1133893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16710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816710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49692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6749692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 userDrawn="1"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7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0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85750"/>
            <a:ext cx="2228850" cy="5945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6596" y="185750"/>
            <a:ext cx="6430154" cy="5945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 rot="5400000">
            <a:off x="9667" y="6405385"/>
            <a:ext cx="406577" cy="311150"/>
          </a:xfrm>
          <a:ln/>
        </p:spPr>
        <p:txBody>
          <a:bodyPr/>
          <a:lstStyle>
            <a:lvl1pPr>
              <a:defRPr/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 rot="5400000">
            <a:off x="-167128" y="4319045"/>
            <a:ext cx="813998" cy="234231"/>
          </a:xfrm>
        </p:spPr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 rot="5400000">
            <a:off x="-1220315" y="1512118"/>
            <a:ext cx="3136900" cy="500702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Excel: </a:t>
            </a:r>
            <a:r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Анализ данных</a:t>
            </a:r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-2423484" y="3959546"/>
            <a:ext cx="5419725" cy="377185"/>
            <a:chOff x="4486275" y="6431621"/>
            <a:chExt cx="5419725" cy="377185"/>
          </a:xfrm>
        </p:grpSpPr>
        <p:pic>
          <p:nvPicPr>
            <p:cNvPr id="7" name="Изображение 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pic>
        <p:nvPicPr>
          <p:cNvPr id="14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 rot="5400000">
            <a:off x="-2423484" y="3959545"/>
            <a:ext cx="5419725" cy="377185"/>
            <a:chOff x="4486275" y="6431621"/>
            <a:chExt cx="5419725" cy="377185"/>
          </a:xfrm>
        </p:grpSpPr>
        <p:pic>
          <p:nvPicPr>
            <p:cNvPr id="13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Группа 15"/>
          <p:cNvGrpSpPr/>
          <p:nvPr userDrawn="1"/>
        </p:nvGrpSpPr>
        <p:grpSpPr>
          <a:xfrm rot="5400000">
            <a:off x="-2423484" y="3959545"/>
            <a:ext cx="5419725" cy="377185"/>
            <a:chOff x="4486275" y="6431621"/>
            <a:chExt cx="5419725" cy="377185"/>
          </a:xfrm>
        </p:grpSpPr>
        <p:pic>
          <p:nvPicPr>
            <p:cNvPr id="17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11864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001907" y="6474596"/>
            <a:ext cx="5938291" cy="31265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baseline="0">
                <a:solidFill>
                  <a:srgbClr val="0D9195"/>
                </a:solidFill>
                <a:latin typeface="Arial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НАЗВАНИЕ ПРЕЗЕНТАЦИИ</a:t>
            </a:r>
            <a:r>
              <a:rPr lang="en-US" dirty="0" smtClean="0"/>
              <a:t>, </a:t>
            </a:r>
            <a:r>
              <a:rPr lang="ru-RU" dirty="0" smtClean="0"/>
              <a:t>МЕРОПРИЯТИЕ</a:t>
            </a:r>
            <a:r>
              <a:rPr lang="en-US" dirty="0" smtClean="0"/>
              <a:t>, </a:t>
            </a:r>
            <a:r>
              <a:rPr lang="ru-RU" dirty="0" smtClean="0"/>
              <a:t>ДАТА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9"/>
          </p:nvPr>
        </p:nvSpPr>
        <p:spPr>
          <a:xfrm>
            <a:off x="1906932" y="2145733"/>
            <a:ext cx="5391358" cy="2636223"/>
          </a:xfrm>
          <a:prstGeom prst="rect">
            <a:avLst/>
          </a:prstGeom>
        </p:spPr>
        <p:txBody>
          <a:bodyPr vert="horz" anchor="ctr"/>
          <a:lstStyle>
            <a:lvl1pPr marL="514350" indent="-514350">
              <a:buFont typeface="+mj-lt"/>
              <a:buAutoNum type="arabicPeriod"/>
              <a:defRPr sz="1500">
                <a:solidFill>
                  <a:srgbClr val="0D9195"/>
                </a:solidFill>
              </a:defRPr>
            </a:lvl1pPr>
            <a:lvl2pPr marL="1008903" indent="-514350">
              <a:buFont typeface="+mj-lt"/>
              <a:buAutoNum type="arabicPeriod"/>
              <a:defRPr sz="1200">
                <a:solidFill>
                  <a:srgbClr val="0D9195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444843" y="2145733"/>
            <a:ext cx="1170595" cy="2636223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Font typeface="+mj-lt"/>
              <a:buNone/>
              <a:defRPr sz="1500">
                <a:solidFill>
                  <a:srgbClr val="0D9195"/>
                </a:solidFill>
              </a:defRPr>
            </a:lvl1pPr>
            <a:lvl2pPr marL="1008903" indent="-514350">
              <a:buFont typeface="+mj-lt"/>
              <a:buAutoNum type="arabicPeriod"/>
              <a:defRPr sz="1200">
                <a:solidFill>
                  <a:srgbClr val="0D9195"/>
                </a:solidFill>
              </a:defRPr>
            </a:lvl2pPr>
          </a:lstStyle>
          <a:p>
            <a:pPr lvl="0"/>
            <a:r>
              <a:rPr lang="ru-RU" dirty="0" smtClean="0"/>
              <a:t>1</a:t>
            </a:r>
          </a:p>
          <a:p>
            <a:pPr lvl="0"/>
            <a:r>
              <a:rPr lang="ru-RU" dirty="0" smtClean="0"/>
              <a:t>2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08" y="185052"/>
            <a:ext cx="8736687" cy="49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spc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Укажите название слайда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2839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82887" y="1080316"/>
            <a:ext cx="8729577" cy="36100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0D9195"/>
                </a:solidFill>
                <a:latin typeface="Arial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Укажите заголовок</a:t>
            </a:r>
            <a:endParaRPr lang="en-US" dirty="0" smtClean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82887" y="1451909"/>
            <a:ext cx="8729577" cy="4587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Напишите текст слайда</a:t>
            </a:r>
            <a:endParaRPr lang="en-US" dirty="0" smtClean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506550" y="6440092"/>
            <a:ext cx="5938291" cy="312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solidFill>
                  <a:srgbClr val="0D9195"/>
                </a:solidFill>
                <a:latin typeface="Arial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НАЗВАНИЕ ПРЕЗЕНТАЦИИ</a:t>
            </a:r>
            <a:r>
              <a:rPr lang="en-US" dirty="0" smtClean="0"/>
              <a:t>, </a:t>
            </a:r>
            <a:r>
              <a:rPr lang="ru-RU" dirty="0" smtClean="0"/>
              <a:t>МЕРОПРИЯТИЕ</a:t>
            </a:r>
            <a:r>
              <a:rPr lang="en-US" dirty="0" smtClean="0"/>
              <a:t>, </a:t>
            </a:r>
            <a:r>
              <a:rPr lang="ru-RU" dirty="0" smtClean="0"/>
              <a:t>ДАТА</a:t>
            </a:r>
            <a:endParaRPr lang="en-US" dirty="0" smtClean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06" y="185049"/>
            <a:ext cx="8736687" cy="49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spc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Укажите название слайда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275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-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801" y="1991788"/>
            <a:ext cx="5582235" cy="1426895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0819" y="4170873"/>
            <a:ext cx="5582523" cy="935966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26" y="1034091"/>
            <a:ext cx="3456989" cy="4659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39" y="446450"/>
            <a:ext cx="1644322" cy="310743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30839" y="5271294"/>
            <a:ext cx="5575135" cy="582613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08036" y="6022681"/>
            <a:ext cx="23836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/>
                </a:solidFill>
              </a:rPr>
              <a:t>ПАО «СИБУР Холдинг»</a:t>
            </a:r>
            <a:endParaRPr lang="ru-RU" sz="1500" b="1" dirty="0">
              <a:solidFill>
                <a:schemeClr val="accent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0" y="6189205"/>
            <a:ext cx="4011855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>
            <a:off x="6391702" y="6184264"/>
            <a:ext cx="3514298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488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545807"/>
              </p:ext>
            </p:ext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5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556171"/>
              </p:ext>
            </p:ext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49" y="923026"/>
            <a:ext cx="9341329" cy="53317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5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62" y="2488255"/>
            <a:ext cx="9221638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1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0" y="938844"/>
            <a:ext cx="4614054" cy="5315906"/>
          </a:xfrm>
        </p:spPr>
        <p:txBody>
          <a:bodyPr/>
          <a:lstStyle>
            <a:lvl1pPr>
              <a:defRPr sz="1800"/>
            </a:lvl1pPr>
            <a:lvl2pPr marL="534988" indent="-190500">
              <a:defRPr sz="1600"/>
            </a:lvl2pPr>
            <a:lvl3pPr marL="896938" indent="-203200">
              <a:defRPr sz="1500"/>
            </a:lvl3pPr>
            <a:lvl4pPr marL="1165225" indent="-176213">
              <a:tabLst>
                <a:tab pos="1165225" algn="l"/>
              </a:tabLst>
              <a:defRPr sz="1200" b="0"/>
            </a:lvl4pPr>
            <a:lvl5pPr marL="1431925" indent="-149225"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6145" y="938844"/>
            <a:ext cx="4622680" cy="5315906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1492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7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4"/>
            <a:ext cx="4376870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4"/>
            <a:ext cx="4378590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8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1123950"/>
            <a:ext cx="5537729" cy="50022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0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143612959"/>
              </p:ext>
            </p:ext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8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4672" y="205467"/>
            <a:ext cx="935103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49" y="923026"/>
            <a:ext cx="9341329" cy="533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2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9045" y="6392551"/>
            <a:ext cx="471821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77457" y="109538"/>
            <a:ext cx="663575" cy="582612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1100" dirty="0">
                <a:solidFill>
                  <a:srgbClr val="FFFFFF"/>
                </a:solidFill>
              </a:rPr>
              <a:t>140</a:t>
            </a:r>
            <a:endParaRPr lang="ru-RU" sz="11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49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77457" y="1274763"/>
            <a:ext cx="663575" cy="58420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77457" y="692152"/>
            <a:ext cx="663575" cy="5826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77457" y="2182813"/>
            <a:ext cx="663575" cy="584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77457" y="2760663"/>
            <a:ext cx="663575" cy="582612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77457" y="3343281"/>
            <a:ext cx="663575" cy="5826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077457" y="3925888"/>
            <a:ext cx="663575" cy="5826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77457" y="5091113"/>
            <a:ext cx="663575" cy="584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77457" y="5675313"/>
            <a:ext cx="663575" cy="58420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graphicFrame>
        <p:nvGraphicFramePr>
          <p:cNvPr id="17" name="Объект 16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598596296"/>
              </p:ext>
            </p:ext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9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0077459" y="1274763"/>
            <a:ext cx="663575" cy="58420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077459" y="692152"/>
            <a:ext cx="663575" cy="5826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77459" y="2182813"/>
            <a:ext cx="663575" cy="584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077459" y="2760663"/>
            <a:ext cx="663575" cy="582612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77459" y="3343281"/>
            <a:ext cx="663575" cy="5826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77459" y="3925888"/>
            <a:ext cx="663575" cy="5826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77459" y="5091113"/>
            <a:ext cx="663575" cy="584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077459" y="5675313"/>
            <a:ext cx="663575" cy="58420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>
          <a:xfrm>
            <a:off x="6872038" y="6469470"/>
            <a:ext cx="813998" cy="2342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ru-RU" sz="80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pic>
        <p:nvPicPr>
          <p:cNvPr id="35" name="Изображение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2" y="6495572"/>
            <a:ext cx="966788" cy="182703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 bwMode="auto">
          <a:xfrm>
            <a:off x="6711351" y="6326846"/>
            <a:ext cx="3194649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201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2" r:id="rId16"/>
    <p:sldLayoutId id="2147484203" r:id="rId1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5711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23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35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47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801688" indent="-107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1165225" indent="-176213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431925" indent="-149225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05545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257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9689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6808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0872" y="2705235"/>
            <a:ext cx="5582235" cy="1426895"/>
          </a:xfrm>
        </p:spPr>
        <p:txBody>
          <a:bodyPr/>
          <a:lstStyle/>
          <a:p>
            <a:r>
              <a:rPr lang="en-US" sz="3600" dirty="0" smtClean="0"/>
              <a:t>Excel</a:t>
            </a:r>
            <a:r>
              <a:rPr lang="ru-RU" sz="3600" dirty="0" smtClean="0"/>
              <a:t>: Анализ данных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39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621328" cy="703263"/>
          </a:xfrm>
        </p:spPr>
        <p:txBody>
          <a:bodyPr/>
          <a:lstStyle/>
          <a:p>
            <a:r>
              <a:rPr lang="ru-RU" sz="2400" b="1" dirty="0" smtClean="0"/>
              <a:t>Сводные таблицы: </a:t>
            </a:r>
            <a:r>
              <a:rPr lang="ru-RU" sz="2400" dirty="0" smtClean="0"/>
              <a:t>вычисления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480" y="838453"/>
            <a:ext cx="9289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Рассмотрим варианты представления данных. Выведем вместо суммы по полю Цена количество. Для этого необходимо щелкнуть на     и выбрать Параметры полей значений: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46874" b="8360"/>
          <a:stretch/>
        </p:blipFill>
        <p:spPr bwMode="auto">
          <a:xfrm>
            <a:off x="295487" y="1423228"/>
            <a:ext cx="3456384" cy="32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67" y="1196219"/>
            <a:ext cx="152421" cy="142895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 bwMode="auto">
          <a:xfrm>
            <a:off x="3872880" y="3428999"/>
            <a:ext cx="79208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0992" y="2228211"/>
            <a:ext cx="3696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 в появившемся поле выбрать Операцию Количество:</a:t>
            </a:r>
            <a:endParaRPr lang="ru-RU" sz="1600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367" y="2978186"/>
            <a:ext cx="3924848" cy="31151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7127815" y="5657234"/>
            <a:ext cx="823797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621328" cy="703263"/>
          </a:xfrm>
        </p:spPr>
        <p:txBody>
          <a:bodyPr/>
          <a:lstStyle/>
          <a:p>
            <a:r>
              <a:rPr lang="ru-RU" sz="2400" b="1" dirty="0" smtClean="0"/>
              <a:t>Сводные таблицы: </a:t>
            </a:r>
            <a:r>
              <a:rPr lang="ru-RU" sz="2400" dirty="0" smtClean="0"/>
              <a:t>вычисления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480" y="838453"/>
            <a:ext cx="9289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Если в этом же окне Параметры поля </a:t>
            </a:r>
            <a:r>
              <a:rPr lang="ru-RU" sz="1600" dirty="0" smtClean="0"/>
              <a:t>значений перейти </a:t>
            </a:r>
            <a:r>
              <a:rPr lang="ru-RU" sz="1600" dirty="0"/>
              <a:t>на вкладку Дополнительные </a:t>
            </a:r>
            <a:r>
              <a:rPr lang="ru-RU" sz="1600" dirty="0" smtClean="0"/>
              <a:t>вычисления, </a:t>
            </a:r>
            <a:r>
              <a:rPr lang="ru-RU" sz="1600" dirty="0"/>
              <a:t>то станет доступен выпадающий список Дополнительные вычисления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В </a:t>
            </a:r>
            <a:r>
              <a:rPr lang="ru-RU" sz="1600" dirty="0"/>
              <a:t>этом списке, например, можно выбрать варианты Доля от суммы по </a:t>
            </a:r>
            <a:r>
              <a:rPr lang="ru-RU" sz="1600" dirty="0" smtClean="0"/>
              <a:t>строке, </a:t>
            </a:r>
            <a:r>
              <a:rPr lang="ru-RU" sz="1600" dirty="0"/>
              <a:t>Доля от суммы по </a:t>
            </a:r>
            <a:r>
              <a:rPr lang="ru-RU" sz="1600" dirty="0" smtClean="0"/>
              <a:t>столбцу или </a:t>
            </a:r>
            <a:r>
              <a:rPr lang="ru-RU" sz="1600" dirty="0"/>
              <a:t>Доля от общей </a:t>
            </a:r>
            <a:r>
              <a:rPr lang="ru-RU" sz="1600" dirty="0" smtClean="0"/>
              <a:t>суммы, </a:t>
            </a:r>
            <a:r>
              <a:rPr lang="ru-RU" sz="1600" dirty="0"/>
              <a:t>чтобы автоматически подсчитать проценты для каждого </a:t>
            </a:r>
            <a:r>
              <a:rPr lang="ru-RU" sz="1600" dirty="0" smtClean="0"/>
              <a:t>производителя. </a:t>
            </a:r>
            <a:r>
              <a:rPr lang="ru-RU" sz="1600" dirty="0"/>
              <a:t>Вот так, например, будет выглядеть наша сводная таблица с включенной функцией Доля от суммы по </a:t>
            </a:r>
            <a:r>
              <a:rPr lang="ru-RU" sz="1600" dirty="0" smtClean="0"/>
              <a:t>столбцу:</a:t>
            </a: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0" y="3068960"/>
            <a:ext cx="4772691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Работа с датами: </a:t>
            </a:r>
            <a:r>
              <a:rPr lang="ru-RU" sz="2400" dirty="0" smtClean="0"/>
              <a:t>особенности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97" y="764704"/>
            <a:ext cx="9336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Для ввода сегодняшней даты в текущую ячейку можно воспользоваться сочетанием клавиш </a:t>
            </a:r>
            <a:r>
              <a:rPr lang="ru-RU" sz="1600" b="1" dirty="0" err="1"/>
              <a:t>Ctrl</a:t>
            </a:r>
            <a:r>
              <a:rPr lang="ru-RU" sz="1600" b="1" dirty="0"/>
              <a:t> + Ж</a:t>
            </a:r>
            <a:r>
              <a:rPr lang="ru-RU" sz="1600" dirty="0"/>
              <a:t> (или </a:t>
            </a:r>
            <a:r>
              <a:rPr lang="ru-RU" sz="1600" b="1" dirty="0"/>
              <a:t>CTRL+SHIFT+4</a:t>
            </a:r>
            <a:r>
              <a:rPr lang="ru-RU" sz="1600" dirty="0"/>
              <a:t> если у вас другой системный язык по умолчанию</a:t>
            </a:r>
            <a:r>
              <a:rPr lang="ru-RU" sz="1600" dirty="0" smtClean="0"/>
              <a:t>).</a:t>
            </a:r>
          </a:p>
          <a:p>
            <a:endParaRPr lang="ru-RU" sz="1600" dirty="0" smtClean="0"/>
          </a:p>
          <a:p>
            <a:r>
              <a:rPr lang="ru-RU" sz="1600" dirty="0"/>
              <a:t>Если скопировать ячейку с датой (протянуть за правый нижний угол ячейки), удерживая </a:t>
            </a:r>
            <a:r>
              <a:rPr lang="ru-RU" sz="1600" u="sng" dirty="0"/>
              <a:t>правую</a:t>
            </a:r>
            <a:r>
              <a:rPr lang="ru-RU" sz="1600" dirty="0"/>
              <a:t> кнопку мыши, то можно выбрать - как именно копировать выделенную дату:</a:t>
            </a: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1" y="2088143"/>
            <a:ext cx="3143689" cy="27531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98918" y="2591282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Если нужно, чтобы в ячейке всегда была актуальная сегодняшняя дата - лучше воспользоваться функцией </a:t>
            </a:r>
            <a:r>
              <a:rPr lang="ru-RU" sz="1600" dirty="0" smtClean="0"/>
              <a:t>СЕГОДНЯ:</a:t>
            </a:r>
            <a:endParaRPr lang="ru-RU" sz="1600" dirty="0"/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8538" r="7965" b="11509"/>
          <a:stretch/>
        </p:blipFill>
        <p:spPr>
          <a:xfrm>
            <a:off x="5138156" y="3422279"/>
            <a:ext cx="1615044" cy="11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Работа с датами: </a:t>
            </a:r>
            <a:r>
              <a:rPr lang="ru-RU" sz="2400" dirty="0" smtClean="0"/>
              <a:t>особенности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837" y="620688"/>
            <a:ext cx="93063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Количество рабочих дней между двумя датами</a:t>
            </a:r>
          </a:p>
          <a:p>
            <a:endParaRPr lang="ru-RU" dirty="0" smtClean="0"/>
          </a:p>
          <a:p>
            <a:r>
              <a:rPr lang="ru-RU" sz="1600" dirty="0" smtClean="0"/>
              <a:t>Необходимо </a:t>
            </a:r>
            <a:r>
              <a:rPr lang="ru-RU" sz="1600" dirty="0"/>
              <a:t>не учитывать субботы с воскресеньями и праздники. Для такого расчета лучше воспользоваться функцией ЧИСТРАБДНИ (NETWORKDAYS) из категории Дата и время. В качестве аргументов этой функции необходимо указать начальную и конечную даты и ячейки с датами выходных (государственных праздников, больничных дней, отпусков, отгулов и т.д.):</a:t>
            </a: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2251904"/>
            <a:ext cx="3534269" cy="13241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7869" y="3752166"/>
            <a:ext cx="93976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Вычисление возраста или стажа функцией </a:t>
            </a:r>
            <a:r>
              <a:rPr lang="ru-RU" dirty="0" smtClean="0"/>
              <a:t>РАЗНДАТ:</a:t>
            </a:r>
          </a:p>
          <a:p>
            <a:endParaRPr lang="ru-RU" dirty="0"/>
          </a:p>
          <a:p>
            <a:r>
              <a:rPr lang="ru-RU" sz="1600" dirty="0" smtClean="0"/>
              <a:t>Данная функция не определяется автоматически в </a:t>
            </a:r>
            <a:r>
              <a:rPr lang="en-US" sz="1600" dirty="0" smtClean="0"/>
              <a:t>Excel</a:t>
            </a:r>
            <a:r>
              <a:rPr lang="ru-RU" sz="1600" dirty="0" smtClean="0"/>
              <a:t>, но при этом очень </a:t>
            </a:r>
            <a:r>
              <a:rPr lang="ru-RU" sz="1600" dirty="0"/>
              <a:t>полезна:</a:t>
            </a:r>
            <a:br>
              <a:rPr lang="ru-RU" sz="1600" dirty="0"/>
            </a:br>
            <a:r>
              <a:rPr lang="ru-RU" sz="1600" b="1" dirty="0"/>
              <a:t>=РАЗНДАТ(</a:t>
            </a:r>
            <a:r>
              <a:rPr lang="ru-RU" sz="1600" b="1" dirty="0" err="1"/>
              <a:t>Начальная_дата</a:t>
            </a:r>
            <a:r>
              <a:rPr lang="ru-RU" sz="1600" b="1" dirty="0"/>
              <a:t>; </a:t>
            </a:r>
            <a:r>
              <a:rPr lang="ru-RU" sz="1600" b="1" dirty="0" err="1"/>
              <a:t>Конечная_дата</a:t>
            </a:r>
            <a:r>
              <a:rPr lang="ru-RU" sz="1600" b="1" dirty="0"/>
              <a:t>; </a:t>
            </a:r>
            <a:r>
              <a:rPr lang="ru-RU" sz="1600" b="1" dirty="0" err="1"/>
              <a:t>Способ_измерения</a:t>
            </a:r>
            <a:r>
              <a:rPr lang="ru-RU" sz="1600" b="1" dirty="0"/>
              <a:t>) </a:t>
            </a:r>
            <a:endParaRPr lang="ru-RU" sz="1600" b="1" dirty="0" smtClean="0"/>
          </a:p>
          <a:p>
            <a:r>
              <a:rPr lang="ru-RU" sz="1600" dirty="0" smtClean="0"/>
              <a:t>Способы измерения:</a:t>
            </a:r>
          </a:p>
          <a:p>
            <a:r>
              <a:rPr lang="ru-RU" sz="1400" dirty="0" smtClean="0"/>
              <a:t>"</a:t>
            </a:r>
            <a:r>
              <a:rPr lang="ru-RU" sz="1400" dirty="0"/>
              <a:t>y"  разница в полных годах     </a:t>
            </a:r>
          </a:p>
          <a:p>
            <a:r>
              <a:rPr lang="ru-RU" sz="1400" dirty="0"/>
              <a:t>"m"  в полных месяцах  </a:t>
            </a:r>
          </a:p>
          <a:p>
            <a:r>
              <a:rPr lang="ru-RU" sz="1400" dirty="0"/>
              <a:t>"d"  в полных днях  </a:t>
            </a:r>
          </a:p>
          <a:p>
            <a:r>
              <a:rPr lang="ru-RU" sz="1400" dirty="0"/>
              <a:t>"</a:t>
            </a:r>
            <a:r>
              <a:rPr lang="ru-RU" sz="1400" dirty="0" err="1"/>
              <a:t>yd</a:t>
            </a:r>
            <a:r>
              <a:rPr lang="ru-RU" sz="1400" dirty="0"/>
              <a:t>"  разница в днях с начала года без учета лет  </a:t>
            </a:r>
          </a:p>
          <a:p>
            <a:r>
              <a:rPr lang="ru-RU" sz="1400" dirty="0"/>
              <a:t>"</a:t>
            </a:r>
            <a:r>
              <a:rPr lang="ru-RU" sz="1400" dirty="0" err="1"/>
              <a:t>md</a:t>
            </a:r>
            <a:r>
              <a:rPr lang="ru-RU" sz="1400" dirty="0"/>
              <a:t>"  разница в днях без учета месяцев и лет  </a:t>
            </a:r>
          </a:p>
          <a:p>
            <a:r>
              <a:rPr lang="ru-RU" sz="1400" dirty="0"/>
              <a:t>"</a:t>
            </a:r>
            <a:r>
              <a:rPr lang="ru-RU" sz="1400" dirty="0" err="1"/>
              <a:t>ym</a:t>
            </a:r>
            <a:r>
              <a:rPr lang="ru-RU" sz="1400" dirty="0"/>
              <a:t>"  разница в полных месяцах без учета лет </a:t>
            </a:r>
          </a:p>
        </p:txBody>
      </p:sp>
    </p:spTree>
    <p:extLst>
      <p:ext uri="{BB962C8B-B14F-4D97-AF65-F5344CB8AC3E}">
        <p14:creationId xmlns:p14="http://schemas.microsoft.com/office/powerpoint/2010/main" val="37231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351033" cy="703263"/>
          </a:xfrm>
        </p:spPr>
        <p:txBody>
          <a:bodyPr/>
          <a:lstStyle/>
          <a:p>
            <a:r>
              <a:rPr lang="ru-RU" sz="2400" b="1" dirty="0" smtClean="0"/>
              <a:t>Текстовые функции: </a:t>
            </a:r>
            <a:r>
              <a:rPr lang="ru-RU" sz="2400" dirty="0" smtClean="0"/>
              <a:t>особенности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9200" y="731466"/>
            <a:ext cx="93916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Подсветка лишних пробелов в ячейке:</a:t>
            </a:r>
          </a:p>
          <a:p>
            <a:r>
              <a:rPr lang="ru-RU" sz="1600" dirty="0" smtClean="0"/>
              <a:t>Предположим, что у вас есть список из имен, в котором вам необходимо просто подсветить, в каких ячейках у вас имеются лишние пробелы. Воспользуемся формулой СЖПРОБЕЛЫ:</a:t>
            </a:r>
            <a:endParaRPr lang="ru-RU" sz="1600" dirty="0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1" y="1593240"/>
            <a:ext cx="2448267" cy="17433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5604" y="3431322"/>
            <a:ext cx="939166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Написание краткого ФИО:</a:t>
            </a:r>
          </a:p>
          <a:p>
            <a:r>
              <a:rPr lang="ru-RU" sz="1600" dirty="0" smtClean="0"/>
              <a:t>У всех была ситуация, когда необходимо преобразовать формат имени Иванов Иван Иванович в Иванов И.И. это можно легко сделать с помощью следующей формулы(лучше сохраните себе ее, так как не всегда есть возможность вспомнить и набрать заново):</a:t>
            </a:r>
          </a:p>
          <a:p>
            <a:r>
              <a:rPr lang="ru-RU" sz="1600" dirty="0"/>
              <a:t>=ЛЕВСИМВ(</a:t>
            </a:r>
            <a:r>
              <a:rPr lang="en-US" sz="1600" dirty="0"/>
              <a:t>F4;</a:t>
            </a:r>
            <a:r>
              <a:rPr lang="ru-RU" sz="1600" dirty="0"/>
              <a:t>НАЙТИ(" ";</a:t>
            </a:r>
            <a:r>
              <a:rPr lang="en-US" sz="1600" dirty="0"/>
              <a:t>F4;1))&amp;" "&amp;</a:t>
            </a:r>
            <a:r>
              <a:rPr lang="ru-RU" sz="1600" dirty="0"/>
              <a:t>ПСТР(СЖПРОБЕЛЫ(</a:t>
            </a:r>
            <a:r>
              <a:rPr lang="en-US" sz="1600" dirty="0"/>
              <a:t>F4);</a:t>
            </a:r>
            <a:r>
              <a:rPr lang="ru-RU" sz="1600" dirty="0"/>
              <a:t>НАЙТИ(" ";СЖПРОБЕЛЫ(</a:t>
            </a:r>
            <a:r>
              <a:rPr lang="en-US" sz="1600" dirty="0"/>
              <a:t>F4);1)+1;1)&amp;"."&amp;</a:t>
            </a:r>
            <a:r>
              <a:rPr lang="ru-RU" sz="1600" dirty="0"/>
              <a:t>ПСТР(СЖПРОБЕЛЫ(</a:t>
            </a:r>
            <a:r>
              <a:rPr lang="en-US" sz="1600" dirty="0"/>
              <a:t>F4);</a:t>
            </a:r>
            <a:r>
              <a:rPr lang="ru-RU" sz="1600" dirty="0"/>
              <a:t>НАЙТИ(" ";СЖПРОБЕЛЫ(</a:t>
            </a:r>
            <a:r>
              <a:rPr lang="en-US" sz="1600" dirty="0"/>
              <a:t>F4);</a:t>
            </a:r>
            <a:r>
              <a:rPr lang="ru-RU" sz="1600" dirty="0"/>
              <a:t>НАЙТИ(" ";СЖПРОБЕЛЫ(</a:t>
            </a:r>
            <a:r>
              <a:rPr lang="en-US" sz="1600" dirty="0"/>
              <a:t>F4);1)+1);2</a:t>
            </a:r>
            <a:r>
              <a:rPr lang="en-US" sz="1600" dirty="0" smtClean="0"/>
              <a:t>)&amp;"."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Где </a:t>
            </a:r>
            <a:r>
              <a:rPr lang="en-US" sz="1600" dirty="0" smtClean="0"/>
              <a:t>F4</a:t>
            </a:r>
            <a:r>
              <a:rPr lang="ru-RU" sz="1600" dirty="0" smtClean="0"/>
              <a:t> – ячейка с полным ФИО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92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351033" cy="703263"/>
          </a:xfrm>
        </p:spPr>
        <p:txBody>
          <a:bodyPr/>
          <a:lstStyle/>
          <a:p>
            <a:r>
              <a:rPr lang="ru-RU" sz="2400" b="1" dirty="0" smtClean="0"/>
              <a:t>Текстовые функции: </a:t>
            </a:r>
            <a:r>
              <a:rPr lang="ru-RU" sz="2400" dirty="0" smtClean="0"/>
              <a:t>особенности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7477" y="764704"/>
            <a:ext cx="93916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Подсчет количества слов в ячейке:</a:t>
            </a:r>
          </a:p>
          <a:p>
            <a:r>
              <a:rPr lang="ru-RU" sz="1600" dirty="0"/>
              <a:t>Общий принцип работы формулы прост - число слов в ячейке всегда на 1 больше, чем число пробелов между словами. Таким образом, подсчитав разницу между длиной исходного текста и его же, но взятого без пробелов - мы получим в результате количество пробелов, т.е. количество слов. </a:t>
            </a:r>
            <a:endParaRPr lang="ru-RU" sz="1600" dirty="0" smtClean="0"/>
          </a:p>
          <a:p>
            <a:r>
              <a:rPr lang="ru-RU" sz="1600" dirty="0" smtClean="0"/>
              <a:t>ДЛСТР(СЖПРОБЕЛЫ(A1</a:t>
            </a:r>
            <a:r>
              <a:rPr lang="ru-RU" sz="1600" dirty="0"/>
              <a:t>)) - длина исходного текста без лишних пробелов</a:t>
            </a:r>
          </a:p>
          <a:p>
            <a:r>
              <a:rPr lang="ru-RU" sz="1600" dirty="0"/>
              <a:t>ДЛСТР(ПОДСТАВИТЬ(A1;" ";"")) - длина исходного текста, в котором все пробелы заменены на пустоту, т.е. удалены, т.е. длина текста без пробелов </a:t>
            </a:r>
            <a:r>
              <a:rPr lang="ru-RU" sz="1600" dirty="0" smtClean="0"/>
              <a:t>вообще.</a:t>
            </a:r>
          </a:p>
          <a:p>
            <a:endParaRPr lang="ru-RU" sz="1600" dirty="0"/>
          </a:p>
          <a:p>
            <a:r>
              <a:rPr lang="ru-RU" sz="1600" dirty="0" smtClean="0"/>
              <a:t>Ну</a:t>
            </a:r>
            <a:r>
              <a:rPr lang="ru-RU" sz="1600" dirty="0"/>
              <a:t>, а дальше считаем разницу и прибавляем 1, чтобы получить искомое количество слов.</a:t>
            </a:r>
          </a:p>
          <a:p>
            <a:r>
              <a:rPr lang="ru-RU" sz="1600" dirty="0" smtClean="0"/>
              <a:t>Остается </a:t>
            </a:r>
            <a:r>
              <a:rPr lang="ru-RU" sz="1600" dirty="0"/>
              <a:t>одна маленькая проблема: если ячейка пустая, то наша формула выдает 1. Поэтому добавим функцию ЕСЛИ (IF), которая будет заранее проверять ячейку на предмет пустоты с помощью функции ЕПУСТО (ISBLANK) и выводить 0 либо считать число слов по нашему алгоритму.</a:t>
            </a:r>
          </a:p>
          <a:p>
            <a:endParaRPr lang="ru-RU" sz="1600" dirty="0"/>
          </a:p>
          <a:p>
            <a:r>
              <a:rPr lang="ru-RU" sz="1600" dirty="0" smtClean="0"/>
              <a:t>Получаем для нашего случая формулу:</a:t>
            </a:r>
            <a:endParaRPr lang="ru-RU" sz="16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9" y="4778537"/>
            <a:ext cx="7592485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351033" cy="703263"/>
          </a:xfrm>
        </p:spPr>
        <p:txBody>
          <a:bodyPr/>
          <a:lstStyle/>
          <a:p>
            <a:r>
              <a:rPr lang="ru-RU" sz="2400" b="1" dirty="0" smtClean="0"/>
              <a:t>Анализ данных: </a:t>
            </a:r>
            <a:r>
              <a:rPr lang="ru-RU" sz="2400" dirty="0" smtClean="0"/>
              <a:t>Что если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480" y="692696"/>
            <a:ext cx="92890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 помощью средств анализа "что если" в Microsoft Excel вы можете экспериментировать с различными наборами значений в одной или нескольких формулах, чтобы изучить все возможные результаты.</a:t>
            </a:r>
          </a:p>
          <a:p>
            <a:endParaRPr lang="ru-RU" sz="1600" dirty="0"/>
          </a:p>
          <a:p>
            <a:r>
              <a:rPr lang="ru-RU" sz="1600" dirty="0"/>
              <a:t>Например, можно выполнить анализ "что если" для формирования двух бюджетов с разными предполагаемыми уровнями дохода. Или можно указать нужный результат формулы, а затем определить, какие наборы значений позволят его получить. В Excel предлагается несколько средств для выполнения разных типов анализа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В Excel предлагаются средства анализа "что если" трех типов: сценарии, таблицы данных и подбор параметров. В сценариях и таблицах данных берутся наборы входных значений и определяются возможные результаты. Таблицы данных работают только с одной или двумя переменными, но могут принимать множество различных значений для них. Сценарий может содержать несколько переменных, но допускает не более 32 значений. Действие подбора параметров отличается от сценариев и таблиц данных — берется результат и определяются возможные входные значения для его получения.</a:t>
            </a:r>
          </a:p>
          <a:p>
            <a:r>
              <a:rPr lang="ru-RU" sz="1600" dirty="0" smtClean="0"/>
              <a:t> 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409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" r="24610" b="76297"/>
          <a:stretch/>
        </p:blipFill>
        <p:spPr bwMode="auto">
          <a:xfrm>
            <a:off x="271423" y="1915757"/>
            <a:ext cx="9276179" cy="14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351033" cy="703263"/>
          </a:xfrm>
        </p:spPr>
        <p:txBody>
          <a:bodyPr/>
          <a:lstStyle/>
          <a:p>
            <a:r>
              <a:rPr lang="ru-RU" sz="2400" b="1" dirty="0" smtClean="0"/>
              <a:t>Анализ данных: </a:t>
            </a:r>
            <a:r>
              <a:rPr lang="ru-RU" sz="2400" dirty="0" smtClean="0"/>
              <a:t>Что если – подбор параметра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480" y="692696"/>
            <a:ext cx="92890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Рассмотрим в качестве примера ситуацию: вам необходимо набрать 85 баллов для поступления. Чтобы быстро определить кол-во баллов, которые необходимо набрать на тесте (максимум 150), воспользуемся анализом «что если» – подбор параметра. Чтобы подбор параметра сработал, пропишем в ячейке </a:t>
            </a:r>
            <a:r>
              <a:rPr lang="en-US" sz="1600" dirty="0" smtClean="0"/>
              <a:t>B6 </a:t>
            </a:r>
            <a:r>
              <a:rPr lang="ru-RU" sz="1600" dirty="0" smtClean="0"/>
              <a:t>формулу =СРЗНАЧ(</a:t>
            </a:r>
            <a:r>
              <a:rPr lang="en-US" sz="1600" dirty="0"/>
              <a:t>B2:B5</a:t>
            </a:r>
            <a:r>
              <a:rPr lang="en-US" sz="1600" dirty="0" smtClean="0"/>
              <a:t>)</a:t>
            </a:r>
            <a:r>
              <a:rPr lang="ru-RU" sz="1600" dirty="0" smtClean="0"/>
              <a:t>, запускаем анализ:</a:t>
            </a:r>
            <a:endParaRPr lang="ru-RU" sz="1600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872880" y="1895201"/>
            <a:ext cx="687735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761312" y="2492896"/>
            <a:ext cx="1354242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824802" y="2931209"/>
            <a:ext cx="1722799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rot="5400000">
            <a:off x="596516" y="3537012"/>
            <a:ext cx="79208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4513468" y="4686296"/>
            <a:ext cx="79208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4191950"/>
            <a:ext cx="4035644" cy="1391602"/>
          </a:xfrm>
          <a:prstGeom prst="rect">
            <a:avLst/>
          </a:prstGeom>
        </p:spPr>
      </p:pic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07" y="4297287"/>
            <a:ext cx="4020458" cy="12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351033" cy="703263"/>
          </a:xfrm>
        </p:spPr>
        <p:txBody>
          <a:bodyPr/>
          <a:lstStyle/>
          <a:p>
            <a:r>
              <a:rPr lang="ru-RU" sz="2400" b="1" dirty="0" smtClean="0"/>
              <a:t>Анализ данных: </a:t>
            </a:r>
            <a:r>
              <a:rPr lang="ru-RU" sz="2400" dirty="0" smtClean="0"/>
              <a:t>Что если – </a:t>
            </a:r>
            <a:r>
              <a:rPr lang="ru-RU" sz="2400" dirty="0"/>
              <a:t>д</a:t>
            </a:r>
            <a:r>
              <a:rPr lang="ru-RU" sz="2400" dirty="0" smtClean="0"/>
              <a:t>испетчер сценариев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480" y="692696"/>
            <a:ext cx="9289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Рассмотрим предыдущую задачу, но на этот раз у нас не написано Сочинение и Тест и нет среднего балла, к которому необходимо прийти: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" r="24610" b="76297"/>
          <a:stretch/>
        </p:blipFill>
        <p:spPr bwMode="auto">
          <a:xfrm>
            <a:off x="271423" y="1289316"/>
            <a:ext cx="9276179" cy="14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3872880" y="1268760"/>
            <a:ext cx="687735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761312" y="1794447"/>
            <a:ext cx="1354242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824802" y="2082479"/>
            <a:ext cx="1722799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 rot="5400000">
            <a:off x="596516" y="2910571"/>
            <a:ext cx="79208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 descr="Изменение сценари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3" y="3522639"/>
            <a:ext cx="3765145" cy="2563164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333178" y="4159677"/>
            <a:ext cx="97986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800" b="1" kern="0" dirty="0" smtClean="0"/>
              <a:t>И второй вариант</a:t>
            </a:r>
            <a:endParaRPr lang="ru-RU" sz="1800" kern="0" dirty="0"/>
          </a:p>
        </p:txBody>
      </p:sp>
      <p:sp>
        <p:nvSpPr>
          <p:cNvPr id="14" name="Стрелка вправо 13"/>
          <p:cNvSpPr/>
          <p:nvPr/>
        </p:nvSpPr>
        <p:spPr bwMode="auto">
          <a:xfrm rot="5400000">
            <a:off x="6475994" y="2914645"/>
            <a:ext cx="79208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Рисунок 14" descr="Добавление сценария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52" y="3526713"/>
            <a:ext cx="3759693" cy="255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351033" cy="703263"/>
          </a:xfrm>
        </p:spPr>
        <p:txBody>
          <a:bodyPr/>
          <a:lstStyle/>
          <a:p>
            <a:r>
              <a:rPr lang="ru-RU" sz="2400" b="1" dirty="0" smtClean="0"/>
              <a:t>Анализ данных: </a:t>
            </a:r>
            <a:r>
              <a:rPr lang="ru-RU" sz="2400" dirty="0" smtClean="0"/>
              <a:t>Что если – </a:t>
            </a:r>
            <a:r>
              <a:rPr lang="ru-RU" sz="2400" dirty="0"/>
              <a:t>д</a:t>
            </a:r>
            <a:r>
              <a:rPr lang="ru-RU" sz="2400" dirty="0" smtClean="0"/>
              <a:t>испетчер сценариев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480" y="692696"/>
            <a:ext cx="9289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 теперь на базе двух сценариев вызовем отчет, который формируется автоматически: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" r="24610" b="76297"/>
          <a:stretch/>
        </p:blipFill>
        <p:spPr bwMode="auto">
          <a:xfrm>
            <a:off x="271423" y="1289316"/>
            <a:ext cx="9276179" cy="14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3872880" y="1268760"/>
            <a:ext cx="687735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761312" y="1794447"/>
            <a:ext cx="1354242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824802" y="2082479"/>
            <a:ext cx="1722799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 rot="5400000">
            <a:off x="596516" y="2910571"/>
            <a:ext cx="79208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3658890" y="4660649"/>
            <a:ext cx="51821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Рисунок 21" descr="Диспетчер сценариев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573016"/>
            <a:ext cx="3132122" cy="293430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2324329" y="4944711"/>
            <a:ext cx="864096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Рисунок 23" descr="Отчет по сценари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47" y="4166829"/>
            <a:ext cx="1849648" cy="1419687"/>
          </a:xfrm>
          <a:prstGeom prst="rect">
            <a:avLst/>
          </a:prstGeom>
        </p:spPr>
      </p:pic>
      <p:pic>
        <p:nvPicPr>
          <p:cNvPr id="25" name="Рисунок 24" descr="Вырезка э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4"/>
          <a:stretch/>
        </p:blipFill>
        <p:spPr>
          <a:xfrm>
            <a:off x="6609184" y="4228782"/>
            <a:ext cx="3233332" cy="1595382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 bwMode="auto">
          <a:xfrm>
            <a:off x="6090966" y="4667494"/>
            <a:ext cx="51821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1910662" y="1628800"/>
            <a:ext cx="5391358" cy="315547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Сводные таблицы</a:t>
            </a:r>
          </a:p>
          <a:p>
            <a:pPr lvl="1"/>
            <a:r>
              <a:rPr lang="ru-RU" dirty="0" smtClean="0"/>
              <a:t>Группировка данных</a:t>
            </a:r>
          </a:p>
          <a:p>
            <a:pPr lvl="1"/>
            <a:r>
              <a:rPr lang="ru-RU" dirty="0" smtClean="0"/>
              <a:t>Вычисления</a:t>
            </a:r>
          </a:p>
          <a:p>
            <a:r>
              <a:rPr lang="ru-RU" dirty="0" smtClean="0"/>
              <a:t>Работа с датами (особенности)</a:t>
            </a:r>
          </a:p>
          <a:p>
            <a:r>
              <a:rPr lang="ru-RU" dirty="0" smtClean="0"/>
              <a:t>Работа с текстом (особенности)</a:t>
            </a:r>
            <a:endParaRPr lang="ru-RU" dirty="0"/>
          </a:p>
          <a:p>
            <a:r>
              <a:rPr lang="ru-RU" sz="1600" dirty="0" smtClean="0"/>
              <a:t>Анализ данных: что если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</a:rPr>
              <a:t>Оглавление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>
              <a:defRPr lang="ru-RU" sz="800" i="0" dirty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Excel: </a:t>
            </a:r>
            <a:r>
              <a:rPr lang="ru-RU" dirty="0"/>
              <a:t>Анализ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42317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351033" cy="703263"/>
          </a:xfrm>
        </p:spPr>
        <p:txBody>
          <a:bodyPr/>
          <a:lstStyle/>
          <a:p>
            <a:r>
              <a:rPr lang="ru-RU" sz="2400" b="1" dirty="0" smtClean="0"/>
              <a:t>Анализ данных: </a:t>
            </a:r>
            <a:r>
              <a:rPr lang="ru-RU" sz="2400" dirty="0" smtClean="0"/>
              <a:t>Что если – таблица данных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480" y="692696"/>
            <a:ext cx="93783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такой таблице можно изменять одно исходное значение и смотреть, как изменятся </a:t>
            </a:r>
            <a:r>
              <a:rPr lang="ru-RU" sz="1600" dirty="0" smtClean="0"/>
              <a:t>результаты. Например, вы рассматриваете вариант кредита: сумму, срок и процент. Сделаем изначальную таблицу с условиями, где в ячейке </a:t>
            </a:r>
            <a:r>
              <a:rPr lang="en-US" sz="1600" dirty="0" smtClean="0"/>
              <a:t>H6 </a:t>
            </a:r>
            <a:r>
              <a:rPr lang="ru-RU" sz="1600" dirty="0" smtClean="0"/>
              <a:t>будет прописана формула </a:t>
            </a:r>
            <a:r>
              <a:rPr lang="en-US" sz="1600" dirty="0"/>
              <a:t>=(H3+H3*H5)/H4</a:t>
            </a:r>
            <a:r>
              <a:rPr lang="ru-RU" sz="1600" dirty="0" smtClean="0"/>
              <a:t>: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" r="24610" b="76297"/>
          <a:stretch/>
        </p:blipFill>
        <p:spPr bwMode="auto">
          <a:xfrm>
            <a:off x="239726" y="3837272"/>
            <a:ext cx="9276179" cy="14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3841183" y="3816716"/>
            <a:ext cx="687735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729615" y="4342403"/>
            <a:ext cx="1354242" cy="30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781372" y="5127749"/>
            <a:ext cx="1722799" cy="15483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" y="1556792"/>
            <a:ext cx="2591162" cy="1400371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 bwMode="auto">
          <a:xfrm>
            <a:off x="2894040" y="2040953"/>
            <a:ext cx="51821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2257" y="1642004"/>
            <a:ext cx="6065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Подготовим таблицу для заполнения, где </a:t>
            </a:r>
            <a:r>
              <a:rPr lang="en-US" sz="1600" dirty="0" smtClean="0"/>
              <a:t>G</a:t>
            </a:r>
            <a:r>
              <a:rPr lang="ru-RU" sz="1600" dirty="0" smtClean="0"/>
              <a:t>8=</a:t>
            </a:r>
            <a:r>
              <a:rPr lang="en-US" sz="1600" dirty="0" smtClean="0"/>
              <a:t>H6</a:t>
            </a:r>
            <a:r>
              <a:rPr lang="ru-RU" sz="1600" dirty="0" smtClean="0"/>
              <a:t>:</a:t>
            </a:r>
            <a:endParaRPr lang="ru-RU" dirty="0"/>
          </a:p>
        </p:txBody>
      </p:sp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97" y="2040953"/>
            <a:ext cx="3762900" cy="9716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39726" y="3498718"/>
            <a:ext cx="6065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Затем выделяем диапазон будущей таблицы (</a:t>
            </a:r>
            <a:r>
              <a:rPr lang="en-US" sz="1600" dirty="0" smtClean="0"/>
              <a:t>G8</a:t>
            </a:r>
            <a:r>
              <a:rPr lang="ru-RU" sz="1600" dirty="0" smtClean="0"/>
              <a:t>:</a:t>
            </a:r>
            <a:r>
              <a:rPr lang="en-US" sz="1600" dirty="0" smtClean="0"/>
              <a:t>J11)</a:t>
            </a:r>
            <a:r>
              <a:rPr lang="ru-RU" sz="1600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9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Excel: </a:t>
            </a:r>
            <a:r>
              <a:rPr lang="ru-RU" dirty="0" smtClean="0"/>
              <a:t>Анализ данных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351033" cy="703263"/>
          </a:xfrm>
        </p:spPr>
        <p:txBody>
          <a:bodyPr/>
          <a:lstStyle/>
          <a:p>
            <a:r>
              <a:rPr lang="ru-RU" sz="2400" b="1" dirty="0" smtClean="0"/>
              <a:t>Анализ данных: </a:t>
            </a:r>
            <a:r>
              <a:rPr lang="ru-RU" sz="2400" dirty="0" smtClean="0"/>
              <a:t>Что если – таблица данных</a:t>
            </a:r>
            <a:endParaRPr lang="ru-RU" sz="2400" dirty="0"/>
          </a:p>
        </p:txBody>
      </p:sp>
      <p:pic>
        <p:nvPicPr>
          <p:cNvPr id="2" name="Рисунок 1" descr="Таблица данны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4" y="1556792"/>
            <a:ext cx="3086531" cy="1133633"/>
          </a:xfrm>
          <a:prstGeom prst="rect">
            <a:avLst/>
          </a:prstGeom>
        </p:spPr>
      </p:pic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79" y="1561384"/>
            <a:ext cx="3772427" cy="231489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4254" y="908730"/>
            <a:ext cx="94214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«Подставлять значение по столбцам в» – в нашем случае это срок кредита.</a:t>
            </a:r>
          </a:p>
          <a:p>
            <a:r>
              <a:rPr lang="ru-RU" sz="1600" dirty="0"/>
              <a:t>«Подставлять значение по </a:t>
            </a:r>
            <a:r>
              <a:rPr lang="ru-RU" sz="1600" dirty="0" smtClean="0"/>
              <a:t>строкам </a:t>
            </a:r>
            <a:r>
              <a:rPr lang="ru-RU" sz="1600" dirty="0"/>
              <a:t>в» – в нашем случае это </a:t>
            </a:r>
            <a:r>
              <a:rPr lang="ru-RU" sz="1600" dirty="0" smtClean="0"/>
              <a:t>процентная ставка.</a:t>
            </a:r>
            <a:endParaRPr lang="ru-RU" dirty="0"/>
          </a:p>
          <a:p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3658890" y="1907584"/>
            <a:ext cx="100607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7469" y="4437112"/>
            <a:ext cx="942145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итоге мы получили таблицу данных, которая будет изменяться в зависимости от суммы кредита. </a:t>
            </a:r>
          </a:p>
          <a:p>
            <a:r>
              <a:rPr lang="ru-RU" sz="1600" dirty="0"/>
              <a:t>Таблица данных – это диапазон ячеек, по которому видно, как изменение одной или двух переменных в формулах повлияет на результаты вычисления этих формул. </a:t>
            </a:r>
            <a:endParaRPr lang="ru-RU" sz="1600" dirty="0" smtClean="0"/>
          </a:p>
          <a:p>
            <a:r>
              <a:rPr lang="ru-RU" sz="1600" dirty="0" smtClean="0"/>
              <a:t>Таблицы </a:t>
            </a:r>
            <a:r>
              <a:rPr lang="ru-RU" sz="1600" dirty="0"/>
              <a:t>данных позволяют быстро вычислять несколько результатов за одну операцию, а также просматривать и сравнивать результаты всех вариантов формулы на одном листе.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1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584515" y="980729"/>
            <a:ext cx="8729577" cy="361003"/>
          </a:xfrm>
        </p:spPr>
        <p:txBody>
          <a:bodyPr/>
          <a:lstStyle/>
          <a:p>
            <a:r>
              <a:rPr lang="ru-RU" dirty="0"/>
              <a:t>Комбинации категории "Незаменимые"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Частые и полезные клавиши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801236"/>
              </p:ext>
            </p:extLst>
          </p:nvPr>
        </p:nvGraphicFramePr>
        <p:xfrm>
          <a:off x="116463" y="1340769"/>
          <a:ext cx="8970996" cy="4901727"/>
        </p:xfrm>
        <a:graphic>
          <a:graphicData uri="http://schemas.openxmlformats.org/drawingml/2006/table">
            <a:tbl>
              <a:tblPr/>
              <a:tblGrid>
                <a:gridCol w="1641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8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Подраздел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Комбинация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Описание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Навигация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Ctrl+</a:t>
                      </a:r>
                      <a:r>
                        <a:rPr lang="ru-RU" sz="1100" dirty="0">
                          <a:effectLst/>
                        </a:rPr>
                        <a:t>Стрелки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Перемещение на край следующего региона данных в направлении стрелки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Навигация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Ctrl+Home</a:t>
                      </a:r>
                      <a:endParaRPr lang="en-US" sz="1100" dirty="0">
                        <a:effectLst/>
                      </a:endParaRP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Перемещение на ячейку A1 или, если закреплены области, на первую ячейку после закрепления.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Навигация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Ctrl+End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Перемещение на нижнюю правую ячейку листа, которая когда-либо содержала данные.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Поиск и замена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Ctrl+f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Shift+F5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Отобразить диалоговое окно "Найти и заменить" (</a:t>
                      </a:r>
                      <a:r>
                        <a:rPr lang="ru-RU" sz="1100" dirty="0" err="1">
                          <a:effectLst/>
                        </a:rPr>
                        <a:t>Find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and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Replace</a:t>
                      </a:r>
                      <a:r>
                        <a:rPr lang="ru-RU" sz="1100" dirty="0">
                          <a:effectLst/>
                        </a:rPr>
                        <a:t>) при этом активна страница Найти (</a:t>
                      </a:r>
                      <a:r>
                        <a:rPr lang="ru-RU" sz="1100" dirty="0" err="1">
                          <a:effectLst/>
                        </a:rPr>
                        <a:t>Find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Поиск и замена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Ctrl+h</a:t>
                      </a:r>
                      <a:endParaRPr lang="en-US" sz="1100" dirty="0">
                        <a:effectLst/>
                      </a:endParaRP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Отобразить диалоговое окно "Найти и заменить" (</a:t>
                      </a:r>
                      <a:r>
                        <a:rPr lang="ru-RU" sz="1100" dirty="0" err="1">
                          <a:effectLst/>
                        </a:rPr>
                        <a:t>Find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and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Replace</a:t>
                      </a:r>
                      <a:r>
                        <a:rPr lang="ru-RU" sz="1100" dirty="0">
                          <a:effectLst/>
                        </a:rPr>
                        <a:t>) при этом активна страница Заменить (</a:t>
                      </a:r>
                      <a:r>
                        <a:rPr lang="ru-RU" sz="1100" dirty="0" err="1">
                          <a:effectLst/>
                        </a:rPr>
                        <a:t>Replace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Буфер обмена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Ctrl+c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Ctrl+Insert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Копирование выделенного диапазона или текущей ячейки в буфер обмена. Нажимать удобнее вторую комбинацию.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Буфер обмена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Ctrl+x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</a:rPr>
                        <a:t>или </a:t>
                      </a:r>
                      <a:r>
                        <a:rPr lang="en-US" sz="1100" dirty="0" err="1">
                          <a:effectLst/>
                        </a:rPr>
                        <a:t>Shift+Delete</a:t>
                      </a:r>
                      <a:endParaRPr lang="en-US" sz="1100" dirty="0">
                        <a:effectLst/>
                      </a:endParaRP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Вырезать выделенный диапазон в буфер обмена. Нажимать удобнее вторую комбинацию.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Буфер обмена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Ctrl+v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Shift+Insert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Вставить содержимое буфера обмена в текущую ячейку. Нажимать удобнее вторую комбинацию.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F2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Переход в режим редактирования содержимого активной ячейки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Home / End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Перемещение курсора на начало/конец строки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Alt+Enter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err="1">
                          <a:effectLst/>
                        </a:rPr>
                        <a:t>Вствка</a:t>
                      </a:r>
                      <a:r>
                        <a:rPr lang="ru-RU" sz="1100" dirty="0">
                          <a:effectLst/>
                        </a:rPr>
                        <a:t> символа перевода строки при редактировании содержимого ячейки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Отмена / возврат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Ctrl+z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Отмена последнего действия (или нескольких последних действий)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Alt+Shift+</a:t>
                      </a:r>
                      <a:r>
                        <a:rPr lang="ru-RU" sz="1100">
                          <a:effectLst/>
                        </a:rPr>
                        <a:t>Стрелка вправо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Группировка строк или столбцов (в том числе в сводных таблицах)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Alt+Shift</a:t>
                      </a:r>
                      <a:r>
                        <a:rPr lang="en-US" sz="1100" dirty="0">
                          <a:effectLst/>
                        </a:rPr>
                        <a:t>+</a:t>
                      </a:r>
                      <a:r>
                        <a:rPr lang="ru-RU" sz="1100" dirty="0">
                          <a:effectLst/>
                        </a:rPr>
                        <a:t>Стрелка влево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err="1">
                          <a:effectLst/>
                        </a:rPr>
                        <a:t>Разгруппировка</a:t>
                      </a:r>
                      <a:r>
                        <a:rPr lang="ru-RU" sz="1100" dirty="0">
                          <a:effectLst/>
                        </a:rPr>
                        <a:t> строк или столбцов (в том числе в сводных таблицах)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>
              <a:defRPr lang="ru-RU" sz="800" i="0" dirty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Excel: </a:t>
            </a:r>
            <a:r>
              <a:rPr lang="ru-RU" dirty="0"/>
              <a:t>Анализ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15047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Комбинации категории "Незаменимые"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Частые и полезные клавиши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37742"/>
              </p:ext>
            </p:extLst>
          </p:nvPr>
        </p:nvGraphicFramePr>
        <p:xfrm>
          <a:off x="506506" y="1412776"/>
          <a:ext cx="8736972" cy="4714612"/>
        </p:xfrm>
        <a:graphic>
          <a:graphicData uri="http://schemas.openxmlformats.org/drawingml/2006/table">
            <a:tbl>
              <a:tblPr/>
              <a:tblGrid>
                <a:gridCol w="226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Выделение диапазонов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Ctrl+a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Ctrl+Shift+</a:t>
                      </a:r>
                      <a:r>
                        <a:rPr lang="ru-RU" sz="1100">
                          <a:effectLst/>
                        </a:rPr>
                        <a:t>Пробел или </a:t>
                      </a:r>
                      <a:r>
                        <a:rPr lang="en-US" sz="1100">
                          <a:effectLst/>
                        </a:rPr>
                        <a:t>Ctrl+Shift+8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текущего региона, если лист содержит данные. Если данных нет или комбинация нажата повторно, то выделение всего листа.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Форматирование ячеек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Ctrl+1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диалога Формат ячеек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Форматирование ячеек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Ctrl+b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</a:rPr>
                        <a:t>или </a:t>
                      </a:r>
                      <a:r>
                        <a:rPr lang="en-US" sz="1100" dirty="0">
                          <a:effectLst/>
                        </a:rPr>
                        <a:t>Ctrl+2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Включение / отключение полужирного начертания шрифта в выделенном диапазоне или внутри текста ячейки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Форматирование ячеек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</a:rPr>
                        <a:t>или </a:t>
                      </a:r>
                      <a:r>
                        <a:rPr lang="en-US" sz="1100" dirty="0">
                          <a:effectLst/>
                        </a:rPr>
                        <a:t>Ctrl+3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Включение / отключение курсива в выделенном диапазоне или внутри текста ячейки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Именованные диапазоны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Ctrl+F3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Диспетчера имен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Именованные диапазоны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F3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Вставка имени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=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Начало ввода формулы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Ctrl+Shift+Enter</a:t>
                      </a:r>
                      <a:endParaRPr lang="en-US" sz="1100" dirty="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Ввод в диапазон ячеек формулы массива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F4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Циклическое переключение между типами адреса ячейки, на котором стоит курсор при вводе формулы. Цикл такой: $A$1 -&gt; A$1 -&gt; $A1 -&gt; A1.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187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Ctrl+F1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Минимизация или восстановление ленты меню </a:t>
                      </a:r>
                      <a:r>
                        <a:rPr lang="ru-RU" sz="1100" dirty="0" err="1">
                          <a:effectLst/>
                        </a:rPr>
                        <a:t>Excel</a:t>
                      </a:r>
                      <a:endParaRPr lang="ru-RU" sz="1100" dirty="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187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Ctrl+Page Down / Ctrl+Page Up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Перемещение на лист слева / справа от текущего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Автофильтр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Ctrl+Shift+L</a:t>
                      </a:r>
                      <a:endParaRPr lang="en-US" sz="1100" dirty="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err="1">
                          <a:effectLst/>
                        </a:rPr>
                        <a:t>Приминение</a:t>
                      </a:r>
                      <a:r>
                        <a:rPr lang="ru-RU" sz="1100" dirty="0">
                          <a:effectLst/>
                        </a:rPr>
                        <a:t> / отмена </a:t>
                      </a:r>
                      <a:r>
                        <a:rPr lang="ru-RU" sz="1100" dirty="0" err="1">
                          <a:effectLst/>
                        </a:rPr>
                        <a:t>автофильтра</a:t>
                      </a:r>
                      <a:r>
                        <a:rPr lang="ru-RU" sz="1100" dirty="0">
                          <a:effectLst/>
                        </a:rPr>
                        <a:t> к текущей таблице или к выделенному диапазону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568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F4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Ctrl+y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Повтор вашего последнего действия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Ctrl+o (</a:t>
                      </a:r>
                      <a:r>
                        <a:rPr lang="ru-RU" sz="1100">
                          <a:effectLst/>
                        </a:rPr>
                        <a:t>буква)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Диалог открытия файла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Shift+F12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Сохранение текущей книги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187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Alt+F11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 err="1">
                          <a:effectLst/>
                        </a:rPr>
                        <a:t>Вызов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редактора</a:t>
                      </a:r>
                      <a:r>
                        <a:rPr lang="en-US" sz="1100" dirty="0">
                          <a:effectLst/>
                        </a:rPr>
                        <a:t> Visual Basic for Applications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>
              <a:defRPr lang="ru-RU" sz="800" i="0" dirty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Excel: </a:t>
            </a:r>
            <a:r>
              <a:rPr lang="ru-RU" dirty="0"/>
              <a:t>Анализ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41925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Комбинации категории "Полезные"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Частые и полезные клавиши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03781"/>
              </p:ext>
            </p:extLst>
          </p:nvPr>
        </p:nvGraphicFramePr>
        <p:xfrm>
          <a:off x="584515" y="1412776"/>
          <a:ext cx="8658962" cy="4694511"/>
        </p:xfrm>
        <a:graphic>
          <a:graphicData uri="http://schemas.openxmlformats.org/drawingml/2006/table">
            <a:tbl>
              <a:tblPr/>
              <a:tblGrid>
                <a:gridCol w="1583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Подраздел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Комбинация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Описание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Навигация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Alt+Page Down / Alt+Page Up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Сдвиг на один экран вправо/влево на рабочем листе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Навигация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Home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Перемещение на первый столбец текущей строки. Если закреплены области, то перемещение на первый столбец после закрепления.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Навигация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F5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Ctrl+g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диалогового окна Переход (Go To)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Поиск и замена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Shift+F4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Повторить последний поиск из диалога Найти и заменить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Буфер обмена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Ctrl+Alt+v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Вывод диалогового окна специальной вставки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</a:t>
                      </a:r>
                      <a:r>
                        <a:rPr lang="ru-RU" sz="1100">
                          <a:effectLst/>
                        </a:rPr>
                        <a:t>Стрелка влево / </a:t>
                      </a:r>
                      <a:r>
                        <a:rPr lang="en-US" sz="1100">
                          <a:effectLst/>
                        </a:rPr>
                        <a:t>Ctrl+</a:t>
                      </a:r>
                      <a:r>
                        <a:rPr lang="ru-RU" sz="1100">
                          <a:effectLst/>
                        </a:rPr>
                        <a:t>Стрелка вправо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Перемещение курсора на 1 слово влево/вправо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Tab / Shift+Tab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Сдвиг на одну ячейку вправо/влево после завершения редактирования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Ctrl+Delete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Удаление текста от курсора и до конца строки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Ctrl+Shift+4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текущей даты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Ctrl+Shift+6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текущего времени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Ctrl+d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Верхняя строка выделения копируется на всю выделенную область вниз. Можно использовать для протяжки формул.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Ctrl+r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Левый столбец выделения копируется на всю выделенную область вправо. Можно использовать для протяжки формул.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Ctrl+L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Ctrl+t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умной таблицы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3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Ctrl+- (</a:t>
                      </a:r>
                      <a:r>
                        <a:rPr lang="ru-RU" sz="1100">
                          <a:effectLst/>
                        </a:rPr>
                        <a:t>минус)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Если выделен столбец или строка, то удаление столбца или строки. Если выделен диапазон, то вывод на экран диалогового окна с возможностью выбора направления сдвига при удалении и того, что нужно удалить (строки/столбцы).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>
              <a:defRPr lang="ru-RU" sz="800" i="0" dirty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Excel: </a:t>
            </a:r>
            <a:r>
              <a:rPr lang="ru-RU" dirty="0"/>
              <a:t>Анализ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1918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Комбинации категории "Полезные"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</a:t>
            </a:r>
            <a:r>
              <a:rPr lang="ru-RU" dirty="0" smtClean="0">
                <a:solidFill>
                  <a:srgbClr val="008080"/>
                </a:solidFill>
              </a:rPr>
              <a:t>астые </a:t>
            </a:r>
            <a:r>
              <a:rPr lang="ru-RU" dirty="0">
                <a:solidFill>
                  <a:srgbClr val="008080"/>
                </a:solidFill>
              </a:rPr>
              <a:t>и </a:t>
            </a:r>
            <a:r>
              <a:rPr lang="ru-RU" dirty="0" smtClean="0">
                <a:solidFill>
                  <a:srgbClr val="008080"/>
                </a:solidFill>
              </a:rPr>
              <a:t>полезные </a:t>
            </a:r>
            <a:r>
              <a:rPr lang="ru-RU" dirty="0">
                <a:solidFill>
                  <a:srgbClr val="008080"/>
                </a:solidFill>
              </a:rPr>
              <a:t>клавиши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367530"/>
              </p:ext>
            </p:extLst>
          </p:nvPr>
        </p:nvGraphicFramePr>
        <p:xfrm>
          <a:off x="584515" y="1412776"/>
          <a:ext cx="8658965" cy="4279280"/>
        </p:xfrm>
        <a:graphic>
          <a:graphicData uri="http://schemas.openxmlformats.org/drawingml/2006/table">
            <a:tbl>
              <a:tblPr/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Редактирование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Ctrl+Shift</a:t>
                      </a:r>
                      <a:r>
                        <a:rPr lang="en-US" sz="1100" dirty="0">
                          <a:effectLst/>
                        </a:rPr>
                        <a:t>+=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Если выделен столбец или строка, то вставка столбца или строки перед выделением. Если выделен диапазон, то вывод на экран диалогового окна с возможностью выбора направления сдвига при вставке и того, что нужно вставить (строки/столбцы).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Shift+F2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или редактирование существующего комментария к ячейке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Alt+F1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диаграммы на основе выделенного диапазона ячеек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F11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диаграммы на отдельный лист по текущему региону данных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Ctrl+k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гиперссылки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Ctrl+9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Скрыть строку активной ячейки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Ctrl+Shift+9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Показать все скрытые строки внутри выделенного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Ctrl+0 (</a:t>
                      </a:r>
                      <a:r>
                        <a:rPr lang="ru-RU" sz="1100">
                          <a:effectLst/>
                        </a:rPr>
                        <a:t>ноль)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Скрыть столбец активной ячейки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Ctrl+Shift+0 (</a:t>
                      </a:r>
                      <a:r>
                        <a:rPr lang="ru-RU" sz="1100">
                          <a:effectLst/>
                        </a:rPr>
                        <a:t>ноль)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Показать все скрытые столбцы внутри выделенного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Ctrl+6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Переключение между скрытием всех графических объектов на листе (фигуры, кнопки, флажки и т.п.) и их показом. В режиме скрытия также нельзя вставить ни один из подобных объектов - пункты меню недоступны.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Ctrl+8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Спрятать / показать элементы управления группировкой на листе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4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</a:t>
                      </a:r>
                      <a:r>
                        <a:rPr lang="ru-RU" sz="1100">
                          <a:effectLst/>
                        </a:rPr>
                        <a:t>Пробел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текущей строки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4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</a:t>
                      </a:r>
                      <a:r>
                        <a:rPr lang="ru-RU" sz="1100">
                          <a:effectLst/>
                        </a:rPr>
                        <a:t>Пробел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текущего столбца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Ctrl+Shift+Page Up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текущего и предыдущего листов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2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Ctrl+Shift+Page Down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текущего и следующего листов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2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Ctrl+Shift+o (</a:t>
                      </a:r>
                      <a:r>
                        <a:rPr lang="ru-RU" sz="1100">
                          <a:effectLst/>
                        </a:rPr>
                        <a:t>лат. буква)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всех ячеек с комментариями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Ctrl+Shift+Home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диапазона от текущей ячейки и до начала листа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Ctrl+Shift+End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Выделение диапазона от текущей ячейки и до конца листа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>
              <a:defRPr lang="ru-RU" sz="800" i="0" dirty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Excel: </a:t>
            </a:r>
            <a:r>
              <a:rPr lang="ru-RU" dirty="0"/>
              <a:t>Анализ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11821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Комбинации категории "Полезные"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Частые и полезные клавиши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718609"/>
              </p:ext>
            </p:extLst>
          </p:nvPr>
        </p:nvGraphicFramePr>
        <p:xfrm>
          <a:off x="584515" y="1412776"/>
          <a:ext cx="8658962" cy="4651722"/>
        </p:xfrm>
        <a:graphic>
          <a:graphicData uri="http://schemas.openxmlformats.org/drawingml/2006/table">
            <a:tbl>
              <a:tblPr/>
              <a:tblGrid>
                <a:gridCol w="187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4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Работа </a:t>
                      </a:r>
                      <a:r>
                        <a:rPr lang="ru-RU" sz="1100" dirty="0" err="1">
                          <a:effectLst/>
                        </a:rPr>
                        <a:t>внути</a:t>
                      </a:r>
                      <a:r>
                        <a:rPr lang="ru-RU" sz="1100" dirty="0">
                          <a:effectLst/>
                        </a:rPr>
                        <a:t> ячейки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</a:t>
                      </a:r>
                      <a:r>
                        <a:rPr lang="ru-RU" sz="1100">
                          <a:effectLst/>
                        </a:rPr>
                        <a:t>Стрелка влево/ </a:t>
                      </a:r>
                      <a:r>
                        <a:rPr lang="en-US" sz="1100">
                          <a:effectLst/>
                        </a:rPr>
                        <a:t>Ctrl+Shift+</a:t>
                      </a:r>
                      <a:r>
                        <a:rPr lang="ru-RU" sz="1100">
                          <a:effectLst/>
                        </a:rPr>
                        <a:t>Стрелка вправо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или снятие выделения слова слева / справа от курсора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Работа внути ячейки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Shift+Home / Shift+End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от текущего положения курсора до начала строки / до конца строки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Именованные диапазоны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Ctrl+Shift+F3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Создание имен из выделенного диапазона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Shift+F3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Диалоговое окно Вставка функции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Ctrl+a</a:t>
                      </a:r>
                      <a:endParaRPr lang="en-US" sz="1100" dirty="0">
                        <a:effectLst/>
                      </a:endParaRP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Переход к диалоговому окну задания аргументов функции после того, как вы ввели её имя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F9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Пересчёт формул во всех открытых книгах Excel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Shift+F9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Пересчет формул на активном листе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Ctrl+Shift+u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Раскрыть широко / вернуть к обычному виду строку редактирования формул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8331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 / F10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Вход в режим управления меню с клавиатуры, когда все элементы интерфейса подсвечиваются некоторой буквой и нажимая эти буквы можно перемещаться по меню и вызывать команды.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583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Shift+F10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вспомогательного меню активного объекта Excel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396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Shift+F11 / Alt+Shift+F1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нового листа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989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Ctrl+Shift+Page Down / Ctrl+Shift+Page Up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Выделение текущего листа и листа слева / справа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>
              <a:defRPr lang="ru-RU" sz="800" i="0" dirty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Excel: </a:t>
            </a:r>
            <a:r>
              <a:rPr lang="ru-RU" dirty="0"/>
              <a:t>Анализ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30863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Комбинации категории "Полезные"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Частые и полезные клавиши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44576"/>
              </p:ext>
            </p:extLst>
          </p:nvPr>
        </p:nvGraphicFramePr>
        <p:xfrm>
          <a:off x="584515" y="1549714"/>
          <a:ext cx="8736972" cy="4389025"/>
        </p:xfrm>
        <a:graphic>
          <a:graphicData uri="http://schemas.openxmlformats.org/drawingml/2006/table">
            <a:tbl>
              <a:tblPr/>
              <a:tblGrid>
                <a:gridCol w="195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911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F6 / Shift+F6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Перемещение на следующую / предыдущую области книги (когда книгу делят на области для независимого перемещения по книге в каждой области)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Ctrl+F4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Ctrl+w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Закрытие текущей книги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Ctrl+n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Создание новой книги </a:t>
                      </a:r>
                      <a:r>
                        <a:rPr lang="en-US" sz="1100">
                          <a:effectLst/>
                        </a:rPr>
                        <a:t>Excel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63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Ctrl+Tab / Ctrl+Shift+Tab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Переключение на окно следующей / предыдущей книги Excel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63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Ctrl+F6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Переключение на окно следующей / предыдущей книги Excel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err="1">
                          <a:effectLst/>
                        </a:rPr>
                        <a:t>Автофильтр</a:t>
                      </a:r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Alt+</a:t>
                      </a:r>
                      <a:r>
                        <a:rPr lang="ru-RU" sz="1100" dirty="0">
                          <a:effectLst/>
                        </a:rPr>
                        <a:t>Стрелка вниз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Вывод списка автозаполнения или значений списка, если в ячейке есть фильтр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Графика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Alt+F10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Панель управления элементами управления на листе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Диалоги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Ctrl+Tab</a:t>
                      </a:r>
                      <a:r>
                        <a:rPr lang="en-US" sz="1100" dirty="0">
                          <a:effectLst/>
                        </a:rPr>
                        <a:t> / </a:t>
                      </a:r>
                      <a:r>
                        <a:rPr lang="en-US" sz="1100" dirty="0" err="1">
                          <a:effectLst/>
                        </a:rPr>
                        <a:t>Ctrl+Shift+Tab</a:t>
                      </a:r>
                      <a:endParaRPr lang="en-US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Переключения между страницами диалоговых окон в прямом / обратном порядке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Диалоги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a ... z, </a:t>
                      </a:r>
                      <a:r>
                        <a:rPr lang="ru-RU" sz="1100" dirty="0">
                          <a:effectLst/>
                        </a:rPr>
                        <a:t>а…я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Перемещение в списке выбора / фильтре на элемент, начинающийся на введенную букву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F12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диалога Сохранение как…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Alt+F2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диалога Сохранение как…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Ctrl+p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Открытие диалога печати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F7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Проверка орфографии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>
              <a:defRPr lang="ru-RU" sz="800" i="0" dirty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Excel: </a:t>
            </a:r>
            <a:r>
              <a:rPr lang="ru-RU" dirty="0"/>
              <a:t>Анализ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19549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24" bIns="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6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algn="ctr"/>
            <a:endParaRPr lang="ru-RU" sz="26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ctr"/>
            <a:r>
              <a:rPr lang="ru-RU" sz="2600" b="1" dirty="0" smtClean="0">
                <a:solidFill>
                  <a:schemeClr val="accent1"/>
                </a:solidFill>
                <a:latin typeface="Arial"/>
                <a:cs typeface="Arial"/>
              </a:rPr>
              <a:t>СПАСИБО </a:t>
            </a:r>
            <a:r>
              <a:rPr lang="ru-RU" sz="2600" b="1" dirty="0">
                <a:solidFill>
                  <a:schemeClr val="accent1"/>
                </a:solidFill>
                <a:latin typeface="Arial"/>
                <a:cs typeface="Arial"/>
              </a:rPr>
              <a:t>ЗА ВНИМАНИЕ</a:t>
            </a:r>
            <a:r>
              <a:rPr lang="ru-RU" sz="2600" b="1" dirty="0" smtClean="0">
                <a:solidFill>
                  <a:schemeClr val="accent1"/>
                </a:solidFill>
                <a:latin typeface="Arial"/>
                <a:cs typeface="Arial"/>
              </a:rPr>
              <a:t>!</a:t>
            </a:r>
          </a:p>
          <a:p>
            <a:pPr algn="ctr"/>
            <a:endParaRPr lang="ru-RU" sz="26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ctr"/>
            <a:endParaRPr lang="ru-RU" sz="26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ru-RU" sz="12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ru-RU" sz="12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ru-RU" sz="12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ru-RU" sz="12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ru-RU" sz="12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ru-RU" sz="12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ru-RU" sz="12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ru-RU" sz="12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ru-RU" sz="1200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Excel</a:t>
            </a:r>
            <a:r>
              <a:rPr lang="ru-RU" dirty="0">
                <a:solidFill>
                  <a:schemeClr val="accent1"/>
                </a:solidFill>
              </a:rPr>
              <a:t>: Анализ данных</a:t>
            </a:r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>
              <a:defRPr lang="ru-RU" sz="800" i="0" dirty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Excel: </a:t>
            </a:r>
            <a:r>
              <a:rPr lang="ru-RU" dirty="0"/>
              <a:t>Анализ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42594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621328" cy="703263"/>
          </a:xfrm>
        </p:spPr>
        <p:txBody>
          <a:bodyPr/>
          <a:lstStyle/>
          <a:p>
            <a:r>
              <a:rPr lang="ru-RU" sz="2400" b="1" dirty="0" smtClean="0"/>
              <a:t>Сводные таблицы: </a:t>
            </a:r>
            <a:r>
              <a:rPr lang="ru-RU" sz="2400" dirty="0" smtClean="0"/>
              <a:t>что это?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473" y="1340768"/>
            <a:ext cx="921702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r>
              <a:rPr lang="ru-RU" sz="1600" b="1" dirty="0"/>
              <a:t>Сводные таблицы </a:t>
            </a:r>
            <a:r>
              <a:rPr lang="ru-RU" sz="1600" dirty="0"/>
              <a:t>– это инструмент отображения данных в интерактивном виде.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Они </a:t>
            </a:r>
            <a:r>
              <a:rPr lang="ru-RU" sz="1600" dirty="0"/>
              <a:t>позволяют перевести нескончаемые строки и колонки с данными 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удобочитаемый </a:t>
            </a:r>
            <a:r>
              <a:rPr lang="ru-RU" sz="1600" dirty="0"/>
              <a:t>презентабельный вид. Вы можете группировать пункты, например,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объединить </a:t>
            </a:r>
            <a:r>
              <a:rPr lang="ru-RU" sz="1600" dirty="0"/>
              <a:t>регионы страны по округам, фильтровать полученные результаты,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изменять </a:t>
            </a:r>
            <a:r>
              <a:rPr lang="ru-RU" sz="1600" dirty="0"/>
              <a:t>внешний вид и вставлять специальные формулы, которые будут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выполнять </a:t>
            </a:r>
            <a:r>
              <a:rPr lang="ru-RU" sz="1600" dirty="0"/>
              <a:t>новые расчеты.</a:t>
            </a:r>
          </a:p>
          <a:p>
            <a:endParaRPr lang="ru-RU" sz="1600" dirty="0"/>
          </a:p>
          <a:p>
            <a:r>
              <a:rPr lang="ru-RU" sz="1600" dirty="0"/>
              <a:t>Сводные таблицы получили такое название от своей возможности интерактивного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перетаскивания </a:t>
            </a:r>
            <a:r>
              <a:rPr lang="ru-RU" sz="1600" dirty="0"/>
              <a:t>полей, что позволяет динамически изменять внешний вид,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давая </a:t>
            </a:r>
            <a:r>
              <a:rPr lang="ru-RU" sz="1600" dirty="0"/>
              <a:t>вам совершенно новый ракурс, используя тот же источник данных. Обратите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внимание</a:t>
            </a:r>
            <a:r>
              <a:rPr lang="ru-RU" sz="1600" dirty="0"/>
              <a:t>, что при этом исходные данные сами по себе не меняются и не зависят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 </a:t>
            </a:r>
            <a:r>
              <a:rPr lang="ru-RU" sz="1600" dirty="0"/>
              <a:t>того, какой вид отображения вы выберете.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81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621328" cy="703263"/>
          </a:xfrm>
        </p:spPr>
        <p:txBody>
          <a:bodyPr/>
          <a:lstStyle/>
          <a:p>
            <a:r>
              <a:rPr lang="ru-RU" sz="2400" b="1" dirty="0" smtClean="0"/>
              <a:t>Сводные таблицы: </a:t>
            </a:r>
            <a:r>
              <a:rPr lang="ru-RU" sz="2400" dirty="0" smtClean="0"/>
              <a:t>создание сводной таблицы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5874" y="1040375"/>
            <a:ext cx="92170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Создаем сводную таблицу на основании данных вкладки «1.Сводные таблицы».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Расставляем поля следующим образом:</a:t>
            </a:r>
          </a:p>
          <a:p>
            <a:endParaRPr lang="ru-RU" sz="1600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5" t="21032" b="8333"/>
          <a:stretch/>
        </p:blipFill>
        <p:spPr bwMode="auto">
          <a:xfrm>
            <a:off x="5183977" y="1412776"/>
            <a:ext cx="4218920" cy="481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 стрелкой 26"/>
          <p:cNvCxnSpPr/>
          <p:nvPr/>
        </p:nvCxnSpPr>
        <p:spPr bwMode="auto">
          <a:xfrm>
            <a:off x="6105128" y="2384881"/>
            <a:ext cx="2016224" cy="29163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 стрелкой 28"/>
          <p:cNvCxnSpPr/>
          <p:nvPr/>
        </p:nvCxnSpPr>
        <p:spPr bwMode="auto">
          <a:xfrm>
            <a:off x="6257528" y="2204864"/>
            <a:ext cx="1863824" cy="2304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/>
          <p:cNvCxnSpPr/>
          <p:nvPr/>
        </p:nvCxnSpPr>
        <p:spPr bwMode="auto">
          <a:xfrm>
            <a:off x="6177136" y="3356990"/>
            <a:ext cx="432048" cy="1944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312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621328" cy="703263"/>
          </a:xfrm>
        </p:spPr>
        <p:txBody>
          <a:bodyPr/>
          <a:lstStyle/>
          <a:p>
            <a:r>
              <a:rPr lang="ru-RU" sz="2400" b="1" dirty="0" smtClean="0"/>
              <a:t>Сводные таблицы: </a:t>
            </a:r>
            <a:r>
              <a:rPr lang="ru-RU" sz="2400" dirty="0" smtClean="0"/>
              <a:t>группировка дат</a:t>
            </a:r>
            <a:endParaRPr lang="ru-RU" sz="2400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4" r="75980" b="9142"/>
          <a:stretch/>
        </p:blipFill>
        <p:spPr bwMode="auto">
          <a:xfrm>
            <a:off x="200471" y="1345483"/>
            <a:ext cx="3384377" cy="489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 bwMode="auto">
          <a:xfrm>
            <a:off x="746305" y="4493571"/>
            <a:ext cx="2838543" cy="32555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38433" r="72448" b="20709"/>
          <a:stretch/>
        </p:blipFill>
        <p:spPr bwMode="auto">
          <a:xfrm>
            <a:off x="4920405" y="941176"/>
            <a:ext cx="2160240" cy="27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 bwMode="auto">
          <a:xfrm>
            <a:off x="5529064" y="3284984"/>
            <a:ext cx="720080" cy="2991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3872880" y="1556792"/>
            <a:ext cx="79208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11" y="4656347"/>
            <a:ext cx="3391374" cy="1305107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 bwMode="auto">
          <a:xfrm rot="5400000">
            <a:off x="5536376" y="3940513"/>
            <a:ext cx="79208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676" y="699152"/>
            <a:ext cx="921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Нажмем на любую дату </a:t>
            </a:r>
          </a:p>
          <a:p>
            <a:r>
              <a:rPr lang="ru-RU" sz="1600" dirty="0" smtClean="0"/>
              <a:t>правой кнопкой мыши: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905328" y="3393484"/>
            <a:ext cx="1838411" cy="1108735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</a:rPr>
              <a:t>Поле с суммой автоматически рассчитывается при группировке</a:t>
            </a:r>
            <a:endParaRPr lang="ru-RU" sz="1600" dirty="0">
              <a:latin typeface="Arial" charset="0"/>
            </a:endParaRPr>
          </a:p>
        </p:txBody>
      </p:sp>
      <p:cxnSp>
        <p:nvCxnSpPr>
          <p:cNvPr id="17" name="Прямая со стрелкой 16"/>
          <p:cNvCxnSpPr>
            <a:stCxn id="13" idx="2"/>
          </p:cNvCxnSpPr>
          <p:nvPr/>
        </p:nvCxnSpPr>
        <p:spPr bwMode="auto">
          <a:xfrm flipH="1">
            <a:off x="8184911" y="4502219"/>
            <a:ext cx="639623" cy="5829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95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621328" cy="703263"/>
          </a:xfrm>
        </p:spPr>
        <p:txBody>
          <a:bodyPr/>
          <a:lstStyle/>
          <a:p>
            <a:r>
              <a:rPr lang="ru-RU" sz="2400" b="1" dirty="0" smtClean="0"/>
              <a:t>Сводные таблицы: </a:t>
            </a:r>
            <a:r>
              <a:rPr lang="ru-RU" sz="2400" dirty="0" smtClean="0"/>
              <a:t>группировка дат</a:t>
            </a:r>
            <a:endParaRPr lang="ru-RU" sz="2400" dirty="0"/>
          </a:p>
        </p:txBody>
      </p:sp>
      <p:pic>
        <p:nvPicPr>
          <p:cNvPr id="7" name="Рисунок 6" descr="Группиров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985760"/>
            <a:ext cx="2880320" cy="3651619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56" y="2104840"/>
            <a:ext cx="4181488" cy="334038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 bwMode="auto">
          <a:xfrm>
            <a:off x="3872880" y="3501008"/>
            <a:ext cx="79208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600498" y="5146031"/>
            <a:ext cx="1048246" cy="49134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64568" y="4077072"/>
            <a:ext cx="2304256" cy="43204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675" y="1196752"/>
            <a:ext cx="9217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Группировка удобна тем, что мы можем выбирать несколько параметров: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481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621328" cy="703263"/>
          </a:xfrm>
        </p:spPr>
        <p:txBody>
          <a:bodyPr/>
          <a:lstStyle/>
          <a:p>
            <a:r>
              <a:rPr lang="ru-RU" sz="2400" b="1" dirty="0" smtClean="0"/>
              <a:t>Сводные таблицы: </a:t>
            </a:r>
            <a:r>
              <a:rPr lang="ru-RU" sz="2400" dirty="0" smtClean="0"/>
              <a:t>произвольная группировка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480" y="908720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самом деле группировать в сводных таблицах можно практически все, а не только числа или </a:t>
            </a:r>
            <a:r>
              <a:rPr lang="ru-RU" sz="1600" dirty="0" smtClean="0"/>
              <a:t>текст. </a:t>
            </a:r>
            <a:r>
              <a:rPr lang="ru-RU" sz="1600" dirty="0"/>
              <a:t>Группировка может быть совершенно произвольной и производиться даже с текстовыми данными. Если выделить в сводной таблице несколько значений в области строк или столбцов и щелкнуть по ним правой кнопкой мыши, то можно воспользоваться командой </a:t>
            </a:r>
            <a:r>
              <a:rPr lang="ru-RU" sz="1600" dirty="0" smtClean="0"/>
              <a:t>группировки. </a:t>
            </a:r>
          </a:p>
          <a:p>
            <a:endParaRPr lang="ru-RU" sz="1600" dirty="0" smtClean="0"/>
          </a:p>
          <a:p>
            <a:r>
              <a:rPr lang="ru-RU" sz="1600" dirty="0" smtClean="0"/>
              <a:t>Для того, чтобы рассмотреть данный вид группировки, нам необходимо изменить поля сводной таблицы, поместив в название строк «Наименование».</a:t>
            </a:r>
            <a:endParaRPr lang="ru-RU" sz="1600" dirty="0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39" y="837784"/>
            <a:ext cx="3960440" cy="532859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 bwMode="auto">
          <a:xfrm>
            <a:off x="6465168" y="1738419"/>
            <a:ext cx="1656184" cy="24106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6321152" y="1890819"/>
            <a:ext cx="1368152" cy="31943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Соединительная линия уступом 14"/>
          <p:cNvCxnSpPr/>
          <p:nvPr/>
        </p:nvCxnSpPr>
        <p:spPr bwMode="auto">
          <a:xfrm rot="16200000" flipH="1">
            <a:off x="3726021" y="3066115"/>
            <a:ext cx="3600397" cy="437737"/>
          </a:xfrm>
          <a:prstGeom prst="bentConnector3">
            <a:avLst>
              <a:gd name="adj1" fmla="val 54928"/>
            </a:avLst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5312354" y="1484784"/>
            <a:ext cx="1209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66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621328" cy="703263"/>
          </a:xfrm>
        </p:spPr>
        <p:txBody>
          <a:bodyPr/>
          <a:lstStyle/>
          <a:p>
            <a:r>
              <a:rPr lang="ru-RU" sz="2400" b="1" dirty="0" smtClean="0"/>
              <a:t>Сводные таблицы: </a:t>
            </a:r>
            <a:r>
              <a:rPr lang="ru-RU" sz="2400" dirty="0" smtClean="0"/>
              <a:t>произвольная группировка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480" y="908720"/>
            <a:ext cx="9433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Произведем небольшую подготовку: Конструктор – Макет отчета – Показать в табличной форме:  </a:t>
            </a:r>
            <a:endParaRPr lang="ru-RU" sz="1600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6006" r="69789" b="66721"/>
          <a:stretch/>
        </p:blipFill>
        <p:spPr bwMode="auto">
          <a:xfrm>
            <a:off x="2360712" y="1267510"/>
            <a:ext cx="2481942" cy="19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2480" y="3358331"/>
            <a:ext cx="943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Затем выделим наименования, которые хотим сгруппировать, например, Весы+Кофеварка+Кофемолка+Кухонный комбайн, после нажмем правой кнопкой мыши на выделенный объект и выберем «Группировать».</a:t>
            </a:r>
            <a:endParaRPr lang="ru-RU" sz="16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7" y="4281661"/>
            <a:ext cx="4410691" cy="11717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2480" y="5601739"/>
            <a:ext cx="9433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Данной группе можно давать произвольное название. Остальные наименование можно также разбить на группы, которые вам будут удобны.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69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Excel: </a:t>
            </a: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9621328" cy="703263"/>
          </a:xfrm>
        </p:spPr>
        <p:txBody>
          <a:bodyPr/>
          <a:lstStyle/>
          <a:p>
            <a:r>
              <a:rPr lang="ru-RU" sz="2400" b="1" dirty="0" smtClean="0"/>
              <a:t>Сводные таблицы: </a:t>
            </a:r>
            <a:r>
              <a:rPr lang="ru-RU" sz="2400" dirty="0" smtClean="0"/>
              <a:t>вычисления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2480" y="692696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Чтобы рассмотреть примеры вычислений в сводных таблицах, расположим поля следующим образом:</a:t>
            </a:r>
            <a:endParaRPr lang="ru-RU" sz="16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5" t="21032" b="8333"/>
          <a:stretch/>
        </p:blipFill>
        <p:spPr bwMode="auto">
          <a:xfrm>
            <a:off x="344488" y="1628800"/>
            <a:ext cx="4218920" cy="481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 bwMode="auto">
          <a:xfrm>
            <a:off x="1265639" y="2600905"/>
            <a:ext cx="2016224" cy="29163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/>
          <p:nvPr/>
        </p:nvCxnSpPr>
        <p:spPr bwMode="auto">
          <a:xfrm>
            <a:off x="1418039" y="2420888"/>
            <a:ext cx="1863824" cy="2304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/>
          <p:nvPr/>
        </p:nvCxnSpPr>
        <p:spPr bwMode="auto">
          <a:xfrm>
            <a:off x="1337647" y="3573014"/>
            <a:ext cx="432048" cy="1944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Стрелка вправо 22"/>
          <p:cNvSpPr/>
          <p:nvPr/>
        </p:nvSpPr>
        <p:spPr bwMode="auto">
          <a:xfrm>
            <a:off x="4664968" y="3501008"/>
            <a:ext cx="792088" cy="432048"/>
          </a:xfrm>
          <a:prstGeom prst="rightArrow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2852936"/>
            <a:ext cx="3696216" cy="289600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673080" y="1814930"/>
            <a:ext cx="3696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Применив уже известный нам прием группировки, получаем следующую таблицу: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55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121212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2907</Words>
  <Application>Microsoft Office PowerPoint</Application>
  <PresentationFormat>Лист A4 (210x297 мм)</PresentationFormat>
  <Paragraphs>416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Adobe Hebrew</vt:lpstr>
      <vt:lpstr>Arial</vt:lpstr>
      <vt:lpstr>Calibri</vt:lpstr>
      <vt:lpstr>Times New Roman</vt:lpstr>
      <vt:lpstr>Wingdings</vt:lpstr>
      <vt:lpstr>Default Theme</vt:lpstr>
      <vt:lpstr>think-cell Slide</vt:lpstr>
      <vt:lpstr>Excel: Анализ данных</vt:lpstr>
      <vt:lpstr>Презентация PowerPoint</vt:lpstr>
      <vt:lpstr>Сводные таблицы: что это?</vt:lpstr>
      <vt:lpstr>Сводные таблицы: создание сводной таблицы</vt:lpstr>
      <vt:lpstr>Сводные таблицы: группировка дат</vt:lpstr>
      <vt:lpstr>Сводные таблицы: группировка дат</vt:lpstr>
      <vt:lpstr>Сводные таблицы: произвольная группировка</vt:lpstr>
      <vt:lpstr>Сводные таблицы: произвольная группировка</vt:lpstr>
      <vt:lpstr>Сводные таблицы: вычисления</vt:lpstr>
      <vt:lpstr>Сводные таблицы: вычисления</vt:lpstr>
      <vt:lpstr>Сводные таблицы: вычисления</vt:lpstr>
      <vt:lpstr>Работа с датами: особенности</vt:lpstr>
      <vt:lpstr>Работа с датами: особенности</vt:lpstr>
      <vt:lpstr>Текстовые функции: особенности</vt:lpstr>
      <vt:lpstr>Текстовые функции: особенности</vt:lpstr>
      <vt:lpstr>Анализ данных: Что если</vt:lpstr>
      <vt:lpstr>Анализ данных: Что если – подбор параметра</vt:lpstr>
      <vt:lpstr>Анализ данных: Что если – диспетчер сценариев</vt:lpstr>
      <vt:lpstr>Анализ данных: Что если – диспетчер сценариев</vt:lpstr>
      <vt:lpstr>Анализ данных: Что если – таблица данных</vt:lpstr>
      <vt:lpstr>Анализ данных: Что если – таблица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Галанов Денис Алексеевич</dc:creator>
  <cp:lastModifiedBy>Змитрович Людмила Александровна</cp:lastModifiedBy>
  <cp:revision>76</cp:revision>
  <dcterms:created xsi:type="dcterms:W3CDTF">2018-09-27T11:15:38Z</dcterms:created>
  <dcterms:modified xsi:type="dcterms:W3CDTF">2021-04-15T06:15:28Z</dcterms:modified>
</cp:coreProperties>
</file>