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5"/>
    <p:sldMasterId id="2147484287" r:id="rId6"/>
  </p:sldMasterIdLst>
  <p:notesMasterIdLst>
    <p:notesMasterId r:id="rId51"/>
  </p:notesMasterIdLst>
  <p:handoutMasterIdLst>
    <p:handoutMasterId r:id="rId52"/>
  </p:handoutMasterIdLst>
  <p:sldIdLst>
    <p:sldId id="296" r:id="rId7"/>
    <p:sldId id="316" r:id="rId8"/>
    <p:sldId id="290" r:id="rId9"/>
    <p:sldId id="384" r:id="rId10"/>
    <p:sldId id="385" r:id="rId11"/>
    <p:sldId id="388" r:id="rId12"/>
    <p:sldId id="394" r:id="rId13"/>
    <p:sldId id="387" r:id="rId14"/>
    <p:sldId id="400" r:id="rId15"/>
    <p:sldId id="397" r:id="rId16"/>
    <p:sldId id="389" r:id="rId17"/>
    <p:sldId id="398" r:id="rId18"/>
    <p:sldId id="399" r:id="rId19"/>
    <p:sldId id="459" r:id="rId20"/>
    <p:sldId id="390" r:id="rId21"/>
    <p:sldId id="395" r:id="rId22"/>
    <p:sldId id="278" r:id="rId23"/>
    <p:sldId id="386" r:id="rId24"/>
    <p:sldId id="284" r:id="rId25"/>
    <p:sldId id="412" r:id="rId26"/>
    <p:sldId id="298" r:id="rId27"/>
    <p:sldId id="293" r:id="rId28"/>
    <p:sldId id="396" r:id="rId29"/>
    <p:sldId id="401" r:id="rId30"/>
    <p:sldId id="402" r:id="rId31"/>
    <p:sldId id="403" r:id="rId32"/>
    <p:sldId id="450" r:id="rId33"/>
    <p:sldId id="404" r:id="rId34"/>
    <p:sldId id="405" r:id="rId35"/>
    <p:sldId id="453" r:id="rId36"/>
    <p:sldId id="408" r:id="rId37"/>
    <p:sldId id="454" r:id="rId38"/>
    <p:sldId id="449" r:id="rId39"/>
    <p:sldId id="439" r:id="rId40"/>
    <p:sldId id="446" r:id="rId41"/>
    <p:sldId id="456" r:id="rId42"/>
    <p:sldId id="414" r:id="rId43"/>
    <p:sldId id="448" r:id="rId44"/>
    <p:sldId id="461" r:id="rId45"/>
    <p:sldId id="462" r:id="rId46"/>
    <p:sldId id="463" r:id="rId47"/>
    <p:sldId id="464" r:id="rId48"/>
    <p:sldId id="465" r:id="rId49"/>
    <p:sldId id="457" r:id="rId50"/>
  </p:sldIdLst>
  <p:sldSz cx="9144000" cy="5143500" type="screen16x9"/>
  <p:notesSz cx="6858000" cy="9144000"/>
  <p:custDataLst>
    <p:tags r:id="rId53"/>
  </p:custDataLst>
  <p:defaultTextStyle>
    <a:defPPr>
      <a:defRPr lang="ru-RU"/>
    </a:defPPr>
    <a:lvl1pPr marL="0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">
          <p15:clr>
            <a:srgbClr val="A4A3A4"/>
          </p15:clr>
        </p15:guide>
        <p15:guide id="2" orient="horz" pos="2964">
          <p15:clr>
            <a:srgbClr val="A4A3A4"/>
          </p15:clr>
        </p15:guide>
        <p15:guide id="3" pos="258">
          <p15:clr>
            <a:srgbClr val="A4A3A4"/>
          </p15:clr>
        </p15:guide>
        <p15:guide id="4" pos="5615">
          <p15:clr>
            <a:srgbClr val="A4A3A4"/>
          </p15:clr>
        </p15:guide>
        <p15:guide id="5" pos="4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DFDF"/>
    <a:srgbClr val="008C95"/>
    <a:srgbClr val="898989"/>
    <a:srgbClr val="7AB1BC"/>
    <a:srgbClr val="E5F2F2"/>
    <a:srgbClr val="B2D2D8"/>
    <a:srgbClr val="00ABB8"/>
    <a:srgbClr val="C5FBFF"/>
    <a:srgbClr val="6D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346" autoAdjust="0"/>
  </p:normalViewPr>
  <p:slideViewPr>
    <p:cSldViewPr snapToGrid="0">
      <p:cViewPr varScale="1">
        <p:scale>
          <a:sx n="101" d="100"/>
          <a:sy n="101" d="100"/>
        </p:scale>
        <p:origin x="811" y="72"/>
      </p:cViewPr>
      <p:guideLst>
        <p:guide orient="horz" pos="483"/>
        <p:guide orient="horz" pos="2964"/>
        <p:guide pos="258"/>
        <p:guide pos="5615"/>
        <p:guide pos="4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Массовая</a:t>
            </a:r>
            <a:r>
              <a:rPr lang="ru-RU" baseline="0" dirty="0" smtClean="0"/>
              <a:t> доля летучих веществ по ГОСТ </a:t>
            </a:r>
            <a:r>
              <a:rPr lang="ru-RU" baseline="0" dirty="0" smtClean="0"/>
              <a:t>26359, </a:t>
            </a:r>
            <a:r>
              <a:rPr lang="en-US" baseline="0" dirty="0" smtClean="0"/>
              <a:t>ppm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PE HD03594 PE</c:v>
                </c:pt>
              </c:strCache>
            </c:strRef>
          </c:tx>
          <c:spPr>
            <a:solidFill>
              <a:schemeClr val="accent1"/>
            </a:solidFill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m/d/yyyy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0-48BB-8A89-0578FC4F8D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ПЭ 100 образец 1</c:v>
                </c:pt>
              </c:strCache>
            </c:strRef>
          </c:tx>
          <c:spPr>
            <a:solidFill>
              <a:schemeClr val="accent2"/>
            </a:solidFill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m/d/yyyy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0-48BB-8A89-0578FC4F8D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ПЭ 100 образец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m/d/yyyy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3-4313-80B8-ED5191B3E2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ПЭ 100 образец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m/d/yyyy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3-4313-80B8-ED5191B3E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84"/>
        <c:axId val="103130624"/>
        <c:axId val="103132160"/>
      </c:barChart>
      <c:catAx>
        <c:axId val="10313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32160"/>
        <c:crosses val="autoZero"/>
        <c:auto val="1"/>
        <c:lblAlgn val="ctr"/>
        <c:lblOffset val="100"/>
        <c:noMultiLvlLbl val="0"/>
      </c:catAx>
      <c:valAx>
        <c:axId val="10313216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0313062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1.7413064008710146E-2"/>
          <c:y val="0.82316042875948403"/>
          <c:w val="0.95492165083642611"/>
          <c:h val="0.17683957124051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свойства при растяжении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110/10 оснастка HDPE</c:v>
                </c:pt>
              </c:strCache>
            </c:strRef>
          </c:tx>
          <c:spPr>
            <a:solidFill>
              <a:schemeClr val="accent1"/>
            </a:solidFill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предел текучести при растяжении</c:v>
                </c:pt>
                <c:pt idx="1">
                  <c:v>процент удлинения до обрыва</c:v>
                </c:pt>
                <c:pt idx="2">
                  <c:v>предел прочности при разрыве (упрочнение)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General">
                  <c:v>24.3</c:v>
                </c:pt>
                <c:pt idx="1">
                  <c:v>6.6</c:v>
                </c:pt>
                <c:pt idx="2" formatCode="General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0-48BB-8A89-0578FC4F8D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110/10 оснастка PP-R</c:v>
                </c:pt>
              </c:strCache>
            </c:strRef>
          </c:tx>
          <c:spPr>
            <a:solidFill>
              <a:schemeClr val="accent2"/>
            </a:solidFill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предел текучести при растяжении</c:v>
                </c:pt>
                <c:pt idx="1">
                  <c:v>процент удлинения до обрыва</c:v>
                </c:pt>
                <c:pt idx="2">
                  <c:v>предел прочности при разрыве (упрочнение)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General">
                  <c:v>24.6</c:v>
                </c:pt>
                <c:pt idx="1">
                  <c:v>5.26</c:v>
                </c:pt>
                <c:pt idx="2" formatCode="General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0-48BB-8A89-0578FC4F8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30624"/>
        <c:axId val="103132160"/>
      </c:barChart>
      <c:catAx>
        <c:axId val="10313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32160"/>
        <c:crosses val="autoZero"/>
        <c:auto val="1"/>
        <c:lblAlgn val="ctr"/>
        <c:lblOffset val="100"/>
        <c:noMultiLvlLbl val="0"/>
      </c:catAx>
      <c:valAx>
        <c:axId val="10313216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0313062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1.6491762059154372E-2"/>
          <c:y val="0.87792268112045158"/>
          <c:w val="0.95906209584764457"/>
          <c:h val="0.11034255051648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Изменение длины после</a:t>
            </a:r>
            <a:r>
              <a:rPr lang="ru-RU" sz="1200" baseline="0" dirty="0"/>
              <a:t> прогрева 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труба 32/11 полученная на оснастке 110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Лист1!$A$2:$A$2</c:f>
              <c:numCache>
                <c:formatCode>m/d/yyyy</c:formatCode>
                <c:ptCount val="1"/>
              </c:numCache>
            </c:numRef>
          </c:cat>
          <c:val>
            <c:numRef>
              <c:f>Лист1!$B$2:$B$2</c:f>
              <c:numCache>
                <c:formatCode>0.00%</c:formatCode>
                <c:ptCount val="1"/>
                <c:pt idx="0">
                  <c:v>1.8599999999999998E-2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2-4065-A703-E752FC45DF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труба 32/11 полученная без нарушения технологии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Лист1!$A$2:$A$2</c:f>
              <c:numCache>
                <c:formatCode>m/d/yyyy</c:formatCode>
                <c:ptCount val="1"/>
              </c:numCache>
            </c:numRef>
          </c:cat>
          <c:val>
            <c:numRef>
              <c:f>Лист1!$C$2:$C$2</c:f>
              <c:numCache>
                <c:formatCode>0.00%</c:formatCode>
                <c:ptCount val="1"/>
                <c:pt idx="0">
                  <c:v>1.2699999999999999E-2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2-4065-A703-E752FC45D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01952"/>
        <c:axId val="103103488"/>
      </c:barChart>
      <c:catAx>
        <c:axId val="1031019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03488"/>
        <c:crosses val="autoZero"/>
        <c:auto val="1"/>
        <c:lblAlgn val="ctr"/>
        <c:lblOffset val="100"/>
        <c:noMultiLvlLbl val="0"/>
      </c:catAx>
      <c:valAx>
        <c:axId val="1031034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310195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4.7461925512842972E-2"/>
          <c:y val="0.81012330622707163"/>
          <c:w val="0.92036082424597221"/>
          <c:h val="0.18775929693990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Стойкость</a:t>
            </a:r>
            <a:r>
              <a:rPr lang="ru-RU" sz="1200" baseline="0" dirty="0"/>
              <a:t> к внутреннему </a:t>
            </a:r>
            <a:r>
              <a:rPr lang="ru-RU" sz="1200" baseline="0" dirty="0" smtClean="0"/>
              <a:t>давлению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 dirty="0" smtClean="0"/>
              <a:t>(4.4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МПа/95 </a:t>
            </a:r>
            <a:r>
              <a:rPr lang="ru-RU" sz="1200" baseline="30000" dirty="0" err="1" smtClean="0"/>
              <a:t>о</a:t>
            </a:r>
            <a:r>
              <a:rPr lang="ru-RU" sz="1200" baseline="0" dirty="0" err="1" smtClean="0"/>
              <a:t>С</a:t>
            </a:r>
            <a:r>
              <a:rPr lang="ru-RU" sz="1200" baseline="0" dirty="0" smtClean="0"/>
              <a:t>)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труба 32/11 полученная на оснастке 110</c:v>
                </c:pt>
              </c:strCache>
            </c:strRef>
          </c:tx>
          <c:spPr>
            <a:solidFill>
              <a:schemeClr val="accent1"/>
            </a:solidFill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m/d/yyyy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0-48BB-8A89-0578FC4F8D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труба 32/11 полученная без нарушения технологии</c:v>
                </c:pt>
              </c:strCache>
            </c:strRef>
          </c:tx>
          <c:spPr>
            <a:solidFill>
              <a:schemeClr val="accent2"/>
            </a:solidFill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m/d/yyyy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0-48BB-8A89-0578FC4F8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30624"/>
        <c:axId val="103132160"/>
      </c:barChart>
      <c:catAx>
        <c:axId val="10313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32160"/>
        <c:crosses val="autoZero"/>
        <c:auto val="1"/>
        <c:lblAlgn val="ctr"/>
        <c:lblOffset val="100"/>
        <c:noMultiLvlLbl val="0"/>
      </c:catAx>
      <c:valAx>
        <c:axId val="10313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13062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1.7413064008710146E-2"/>
          <c:y val="0.79203163918971675"/>
          <c:w val="0.95906209584764457"/>
          <c:h val="0.18449879676398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E8074-9F74-4252-A5FD-B914308BA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E65AA-6525-45C8-A84E-D4D2571BC95D}" type="pres">
      <dgm:prSet presAssocID="{B95E8074-9F74-4252-A5FD-B914308BA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D1D7C-DCC9-44F0-AB55-018DBE34A05A}" type="presOf" srcId="{B95E8074-9F74-4252-A5FD-B914308BA5C2}" destId="{9C5E65AA-6525-45C8-A84E-D4D2571BC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B847-B817-47B9-BF29-F12D321304DC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5374-BFD1-4068-ABE3-5F919E1E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77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67C2C-22D6-4944-A7E8-265EEF7F7E53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E7D-DF78-4283-97F9-86BECCE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628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B742CE-22EF-4A3A-B715-938D8891B9EF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</a:t>
            </a:fld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2794540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A0DA7-D559-4F89-83BA-BB3C4CC0BF06}" type="slidenum">
              <a:rPr lang="en-GB"/>
              <a:pPr/>
              <a:t>15</a:t>
            </a:fld>
            <a:endParaRPr lang="ru-RU"/>
          </a:p>
        </p:txBody>
      </p:sp>
      <p:sp>
        <p:nvSpPr>
          <p:cNvPr id="33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33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8FFC3-3C40-48A5-946E-75EA06E41BFD}" type="slidenum">
              <a:rPr lang="en-GB" altLang="fr-FR"/>
              <a:pPr/>
              <a:t>18</a:t>
            </a:fld>
            <a:endParaRPr lang="ru-RU" altLang="fr-FR"/>
          </a:p>
        </p:txBody>
      </p:sp>
      <p:sp>
        <p:nvSpPr>
          <p:cNvPr id="203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0F4CCC-B4A1-431D-97A7-3738F134A423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8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52AC7B15-6B36-4186-8D2B-D3532CB4158D}" type="slidenum">
              <a:rPr lang="en-GB" altLang="fr-F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ru-RU" alt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0025" y="252413"/>
            <a:ext cx="3667125" cy="20637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46179"/>
            <a:ext cx="6705600" cy="2317433"/>
          </a:xfrm>
          <a:noFill/>
        </p:spPr>
        <p:txBody>
          <a:bodyPr/>
          <a:lstStyle/>
          <a:p>
            <a:pPr eaLnBrk="1" hangingPunct="1"/>
            <a:r>
              <a:rPr lang="ru-RU" altLang="fr-FR" dirty="0" smtClean="0"/>
              <a:t>Добавить </a:t>
            </a:r>
            <a:r>
              <a:rPr lang="en-US" altLang="fr-FR" dirty="0" smtClean="0"/>
              <a:t>MRS</a:t>
            </a:r>
            <a:r>
              <a:rPr lang="en-US" altLang="fr-FR" baseline="0" dirty="0" smtClean="0"/>
              <a:t> </a:t>
            </a:r>
            <a:r>
              <a:rPr lang="en-US" altLang="fr-FR" baseline="0" dirty="0" err="1" smtClean="0"/>
              <a:t>Ineos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577824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D63F6-811D-4897-B72A-531D6EF7B212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94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3AF9FD-A7C4-45A5-BBE9-A7BA1563D7EB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4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B8FF80-342B-4DDE-A4E3-C75DDCCB907C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2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67C2C-22D6-4944-A7E8-265EEF7F7E53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0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5913" y="385763"/>
            <a:ext cx="3432175" cy="1931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metalspace.ru/history-metallurgy/tom1/pipe/56-drevnejshie-truboprovody.html</a:t>
            </a:r>
            <a:endParaRPr lang="ru-RU" dirty="0" smtClean="0"/>
          </a:p>
          <a:p>
            <a:r>
              <a:rPr lang="ru-RU" dirty="0" smtClean="0"/>
              <a:t>Текст подсократить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9F31-4C8D-4CE4-9C11-229AC80BB6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1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04896-4BBC-4253-AE23-6843613EC312}" type="slidenum">
              <a:rPr lang="en-GB"/>
              <a:pPr/>
              <a:t>5</a:t>
            </a:fld>
            <a:endParaRPr lang="ru-RU"/>
          </a:p>
        </p:txBody>
      </p:sp>
      <p:sp>
        <p:nvSpPr>
          <p:cNvPr id="311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311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</p:spPr>
        <p:txBody>
          <a:bodyPr/>
          <a:lstStyle/>
          <a:p>
            <a:r>
              <a:rPr lang="ru-RU" sz="1000" b="0" dirty="0" smtClean="0">
                <a:solidFill>
                  <a:srgbClr val="FF9933"/>
                </a:solidFill>
                <a:latin typeface="+mn-lt"/>
              </a:rPr>
              <a:t>ДЦР (длинноцепочечное разветвление) </a:t>
            </a:r>
            <a:endParaRPr lang="fr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ABC4B-39DF-465B-995B-3720BF1A5378}" type="slidenum">
              <a:rPr lang="en-GB"/>
              <a:pPr/>
              <a:t>8</a:t>
            </a:fld>
            <a:endParaRPr lang="ru-RU"/>
          </a:p>
        </p:txBody>
      </p:sp>
      <p:sp>
        <p:nvSpPr>
          <p:cNvPr id="32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0B3C004-5BB3-42B6-8449-2C189BD0F2E9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288F7-40F2-4ABB-8737-A9569610800B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1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E5C501B-B5C9-4AC2-BB7D-34C2D0E615DF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8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13E1FB-0FF6-4D58-90DA-442BF2C0A099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3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EDF737D-F740-4DCC-8FD5-44263580A1EA}" type="datetime4">
              <a:rPr lang="ru-RU" smtClean="0"/>
              <a:t>20 декабря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4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2" descr="C:\Users\PomelovAN\Desktop\Новые шаблоны для внутренней и внешней презентации\ppt pic\SIBUR_12324_m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391"/>
          </a:xfrm>
          <a:prstGeom prst="rect">
            <a:avLst/>
          </a:prstGeom>
          <a:gradFill>
            <a:gsLst>
              <a:gs pos="25000">
                <a:srgbClr val="008C95">
                  <a:alpha val="75000"/>
                </a:srgbClr>
              </a:gs>
              <a:gs pos="100000">
                <a:srgbClr val="008C95">
                  <a:alpha val="65000"/>
                </a:srgbClr>
              </a:gs>
            </a:gsLst>
            <a:lin ang="2700000" scaled="0"/>
          </a:gradFill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1630" y="1400493"/>
            <a:ext cx="7216570" cy="1441767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>
            <a:lvl1pPr>
              <a:defRPr lang="ru-RU" sz="2800" b="1" i="0" u="none" spc="0" baseline="0" dirty="0" smtClean="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630" y="2842260"/>
            <a:ext cx="7224190" cy="411480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41425" y="3474719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Докладчик: Иванов Иван Иванович</a:t>
            </a:r>
            <a:br>
              <a:rPr lang="ru-RU" dirty="0"/>
            </a:br>
            <a:r>
              <a:rPr lang="ru-RU" dirty="0"/>
              <a:t>Должность</a:t>
            </a:r>
          </a:p>
          <a:p>
            <a:pPr lvl="0"/>
            <a:r>
              <a:rPr lang="ru-RU" dirty="0"/>
              <a:t>Отдел. Подразделение</a:t>
            </a:r>
          </a:p>
          <a:p>
            <a:pPr lvl="0"/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90465" y="3474719"/>
            <a:ext cx="3498215" cy="975043"/>
          </a:xfrm>
          <a:effectLst>
            <a:outerShdw blurRad="381000" dist="508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Место проведения презентации.</a:t>
            </a:r>
          </a:p>
          <a:p>
            <a:pPr lvl="0"/>
            <a:r>
              <a:rPr lang="ru-RU" dirty="0"/>
              <a:t>Москва  08.08.2017г.</a:t>
            </a:r>
          </a:p>
          <a:p>
            <a:pPr lvl="0"/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9636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30" y="411510"/>
            <a:ext cx="1801282" cy="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ОБЛОЖКА как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78890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2938" y="0"/>
            <a:ext cx="9144000" cy="5149850"/>
          </a:xfrm>
          <a:prstGeom prst="rect">
            <a:avLst/>
          </a:prstGeom>
          <a:gradFill>
            <a:gsLst>
              <a:gs pos="0">
                <a:srgbClr val="008B95">
                  <a:alpha val="59000"/>
                  <a:lumMod val="94000"/>
                </a:srgbClr>
              </a:gs>
              <a:gs pos="100000">
                <a:srgbClr val="008B95">
                  <a:alpha val="20000"/>
                  <a:lumMod val="71000"/>
                  <a:lumOff val="29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80D66BC8-5859-42B6-988C-6CF150757D36}" type="datetime1">
              <a:rPr lang="ru-RU" smtClean="0"/>
              <a:t>20.12.2022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845778"/>
            <a:ext cx="3008313" cy="230547"/>
          </a:xfrm>
        </p:spPr>
        <p:txBody>
          <a:bodyPr anchor="b"/>
          <a:lstStyle>
            <a:lvl1pPr algn="l">
              <a:defRPr sz="1498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842963"/>
            <a:ext cx="5111750" cy="952931"/>
          </a:xfrm>
        </p:spPr>
        <p:txBody>
          <a:bodyPr/>
          <a:lstStyle>
            <a:lvl1pPr>
              <a:defRPr sz="1498"/>
            </a:lvl1pPr>
            <a:lvl2pPr>
              <a:defRPr sz="1398"/>
            </a:lvl2pPr>
            <a:lvl3pPr>
              <a:defRPr sz="1298"/>
            </a:lvl3pPr>
            <a:lvl4pPr>
              <a:defRPr sz="999"/>
            </a:lvl4pPr>
            <a:lvl5pPr>
              <a:defRPr sz="999"/>
            </a:lvl5pPr>
            <a:lvl6pPr>
              <a:defRPr sz="1698"/>
            </a:lvl6pPr>
            <a:lvl7pPr>
              <a:defRPr sz="1698"/>
            </a:lvl7pPr>
            <a:lvl8pPr>
              <a:defRPr sz="1698"/>
            </a:lvl8pPr>
            <a:lvl9pPr>
              <a:defRPr sz="16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7"/>
            <a:ext cx="3008313" cy="153698"/>
          </a:xfrm>
        </p:spPr>
        <p:txBody>
          <a:bodyPr/>
          <a:lstStyle>
            <a:lvl1pPr marL="0" indent="0">
              <a:buNone/>
              <a:defRPr sz="999"/>
            </a:lvl1pPr>
            <a:lvl2pPr marL="389272" indent="0">
              <a:buNone/>
              <a:defRPr sz="999"/>
            </a:lvl2pPr>
            <a:lvl3pPr marL="778545" indent="0">
              <a:buNone/>
              <a:defRPr sz="899"/>
            </a:lvl3pPr>
            <a:lvl4pPr marL="1167817" indent="0">
              <a:buNone/>
              <a:defRPr sz="799"/>
            </a:lvl4pPr>
            <a:lvl5pPr marL="1557088" indent="0">
              <a:buNone/>
              <a:defRPr sz="799"/>
            </a:lvl5pPr>
            <a:lvl6pPr marL="1946361" indent="0">
              <a:buNone/>
              <a:defRPr sz="799"/>
            </a:lvl6pPr>
            <a:lvl7pPr marL="2335634" indent="0">
              <a:buNone/>
              <a:defRPr sz="799"/>
            </a:lvl7pPr>
            <a:lvl8pPr marL="2724905" indent="0">
              <a:buNone/>
              <a:defRPr sz="799"/>
            </a:lvl8pPr>
            <a:lvl9pPr marL="3114177" indent="0">
              <a:buNone/>
              <a:defRPr sz="7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383655" y="4912594"/>
            <a:ext cx="5396865" cy="122959"/>
          </a:xfrm>
        </p:spPr>
        <p:txBody>
          <a:bodyPr/>
          <a:lstStyle/>
          <a:p>
            <a:fld id="{AD1CFA4C-90B0-44A0-9996-398B1E281906}" type="datetime1">
              <a:rPr lang="ru-RU" smtClean="0">
                <a:solidFill>
                  <a:srgbClr val="008C95"/>
                </a:solidFill>
              </a:rPr>
              <a:t>20.12.2022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94146" y="4932723"/>
            <a:ext cx="900429" cy="368877"/>
          </a:xfrm>
        </p:spPr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67966" y="4921575"/>
            <a:ext cx="163829" cy="122959"/>
          </a:xfrm>
        </p:spPr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5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8" b="0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99" b="0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pPr marL="12685">
              <a:spcBef>
                <a:spcPts val="20"/>
              </a:spcBef>
            </a:pPr>
            <a:r>
              <a:rPr lang="ru-RU" spc="-5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99" b="0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pPr marL="12685">
              <a:spcBef>
                <a:spcPts val="20"/>
              </a:spcBef>
            </a:pPr>
            <a:fld id="{806D8F69-F98A-418A-932B-76051C34CEC3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9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58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33214"/>
            <a:ext cx="428764" cy="250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7" name="bk object 17"/>
          <p:cNvSpPr/>
          <p:nvPr/>
        </p:nvSpPr>
        <p:spPr>
          <a:xfrm>
            <a:off x="8638565" y="1632"/>
            <a:ext cx="505078" cy="272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8" name="bk object 18"/>
          <p:cNvSpPr/>
          <p:nvPr/>
        </p:nvSpPr>
        <p:spPr>
          <a:xfrm>
            <a:off x="7546315" y="4879357"/>
            <a:ext cx="865441" cy="163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9" name="bk object 19"/>
          <p:cNvSpPr/>
          <p:nvPr/>
        </p:nvSpPr>
        <p:spPr>
          <a:xfrm>
            <a:off x="6425997" y="4774014"/>
            <a:ext cx="2718435" cy="0"/>
          </a:xfrm>
          <a:custGeom>
            <a:avLst/>
            <a:gdLst/>
            <a:ahLst/>
            <a:cxnLst/>
            <a:rect l="l" t="t" r="r" b="b"/>
            <a:pathLst>
              <a:path w="2718434">
                <a:moveTo>
                  <a:pt x="0" y="0"/>
                </a:moveTo>
                <a:lnTo>
                  <a:pt x="2718003" y="0"/>
                </a:lnTo>
              </a:path>
            </a:pathLst>
          </a:custGeom>
          <a:ln w="34919">
            <a:solidFill>
              <a:srgbClr val="BED8DD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8" b="0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99" b="0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pPr marL="12685">
              <a:spcBef>
                <a:spcPts val="20"/>
              </a:spcBef>
            </a:pPr>
            <a:r>
              <a:rPr lang="ru-RU" spc="-5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99" b="0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pPr marL="12685">
              <a:spcBef>
                <a:spcPts val="20"/>
              </a:spcBef>
            </a:pPr>
            <a:fld id="{13829CDB-3F12-4D5A-BF8D-A6D44153C043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9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1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8867108"/>
              </p:ext>
            </p:extLst>
          </p:nvPr>
        </p:nvGraphicFramePr>
        <p:xfrm>
          <a:off x="1475" y="1203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3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D917F60-59A0-4B4F-A677-7D98507235A6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48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415599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791494"/>
            <a:ext cx="8344704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264940-DB99-46C6-B589-FDAEB324A437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59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2BF4DF5-DF3D-4570-9278-E50796131ECD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80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195809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5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791494"/>
            <a:ext cx="2637293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203848" y="789226"/>
            <a:ext cx="2736304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2"/>
          </p:nvPr>
        </p:nvSpPr>
        <p:spPr>
          <a:xfrm>
            <a:off x="6086832" y="789226"/>
            <a:ext cx="2736304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fld id="{68EB2380-AABE-4D05-A5D3-A6DF752149F9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16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165627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7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97823" y="1276606"/>
            <a:ext cx="8241901" cy="3450451"/>
          </a:xfrm>
        </p:spPr>
        <p:txBody>
          <a:bodyPr numCol="6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lang="ru-RU" sz="900" dirty="0"/>
            </a:lvl1pPr>
            <a:lvl4pPr marL="842740" indent="0">
              <a:buNone/>
              <a:defRPr/>
            </a:lvl4pPr>
            <a:lvl5pPr marL="1092992" indent="0"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00050" y="652572"/>
            <a:ext cx="261059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7"/>
          </p:nvPr>
        </p:nvSpPr>
        <p:spPr>
          <a:xfrm>
            <a:off x="3192397" y="655246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>
          <a:xfrm>
            <a:off x="6006938" y="655246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fld id="{A2DFD568-A504-4EB0-BF52-EFB3AB345C8D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90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050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657725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A5948694-A0B2-490C-852C-67786FD29ED0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2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443574"/>
              </p:ext>
            </p:extLst>
          </p:nvPr>
        </p:nvGraphicFramePr>
        <p:xfrm>
          <a:off x="1475" y="1203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3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D9FC357-6DB5-479F-915A-1FDE4DF2C0FC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1027510"/>
            <a:ext cx="4154439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50" y="1507331"/>
            <a:ext cx="4154439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1704" y="1027510"/>
            <a:ext cx="4156071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1704" y="1507331"/>
            <a:ext cx="4156071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CC1ADC2-4038-4A12-87C9-81DF02F31845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741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9941799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8B95"/>
              </a:gs>
              <a:gs pos="100000">
                <a:srgbClr val="008B95">
                  <a:alpha val="50000"/>
                </a:srgbClr>
              </a:gs>
            </a:gsLst>
            <a:lin ang="270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02269" y="82154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302269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9302269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9302269" y="3381384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9302269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9302269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302269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9302269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9302269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302269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9302271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9302271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9302271" y="3381387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9302271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9302271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9302271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9302271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9302271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302271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6134100" y="4795141"/>
            <a:ext cx="30099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gradFill flip="none" rotWithShape="1">
              <a:gsLst>
                <a:gs pos="0">
                  <a:schemeClr val="bg1"/>
                </a:gs>
                <a:gs pos="38000">
                  <a:schemeClr val="bg1">
                    <a:alpha val="27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975" y="4883534"/>
            <a:ext cx="865170" cy="163501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B36D22C-E48B-4AB6-AA98-3A331306E087}" type="datetime1">
              <a:rPr lang="ru-RU" smtClean="0"/>
              <a:t>20.12.2022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94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3758624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4" y="791494"/>
            <a:ext cx="8500815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AF299B1-246C-4F7E-B9D0-2B5960549E12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7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4736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0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D9578A6-0831-44A5-B064-B1E0B9F674D1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3499516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791494"/>
            <a:ext cx="2637293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225016" y="789226"/>
            <a:ext cx="2736304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2"/>
          </p:nvPr>
        </p:nvSpPr>
        <p:spPr>
          <a:xfrm>
            <a:off x="6153507" y="789226"/>
            <a:ext cx="2736304" cy="380864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fld id="{95005AE4-5557-482A-A8D2-FE46129FDA59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3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6499450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>
            <a:spLocks noGrp="1"/>
          </p:cNvSpPr>
          <p:nvPr>
            <p:ph idx="11"/>
          </p:nvPr>
        </p:nvSpPr>
        <p:spPr>
          <a:xfrm>
            <a:off x="397823" y="1276606"/>
            <a:ext cx="8241901" cy="3450451"/>
          </a:xfrm>
        </p:spPr>
        <p:txBody>
          <a:bodyPr numCol="6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lang="ru-RU" sz="900" dirty="0"/>
            </a:lvl1pPr>
            <a:lvl4pPr marL="842740" indent="0">
              <a:buNone/>
              <a:defRPr/>
            </a:lvl4pPr>
            <a:lvl5pPr marL="1092992" indent="0"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00050" y="652572"/>
            <a:ext cx="261059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7"/>
          </p:nvPr>
        </p:nvSpPr>
        <p:spPr>
          <a:xfrm>
            <a:off x="3192397" y="655246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/>
          </p:nvPr>
        </p:nvSpPr>
        <p:spPr>
          <a:xfrm>
            <a:off x="6006938" y="655246"/>
            <a:ext cx="2632787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fld id="{CCEB2BDB-31D2-4492-B8B1-6A8FA4A8663E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050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657725" y="1047753"/>
            <a:ext cx="4210050" cy="355044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 b="0"/>
            </a:lvl4pPr>
            <a:lvl5pPr>
              <a:defRPr sz="10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E0256253-0516-4181-9B53-5DA152047FF4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1027510"/>
            <a:ext cx="4154439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0050" y="1507331"/>
            <a:ext cx="4154439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1704" y="1027510"/>
            <a:ext cx="4156071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1704" y="1507331"/>
            <a:ext cx="4156071" cy="3074194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300"/>
            </a:lvl3pPr>
            <a:lvl4pPr>
              <a:defRPr sz="1000"/>
            </a:lvl4pPr>
            <a:lvl5pPr>
              <a:defRPr sz="1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415CE60-EEA9-44A5-B7E7-AE913BAF3004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1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7426542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8B95"/>
              </a:gs>
              <a:gs pos="100000">
                <a:srgbClr val="008B95">
                  <a:alpha val="50000"/>
                </a:srgbClr>
              </a:gs>
            </a:gsLst>
            <a:lin ang="270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302269" y="82154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302269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9302269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9302269" y="3381384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9302269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9302269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302269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9302269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9302269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302269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9302271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9302271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9302271" y="3381387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9302271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9302271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9302271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9302271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9302271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302271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pic>
        <p:nvPicPr>
          <p:cNvPr id="37" name="Picture 268" descr="C:\Users\PomelovAN\Desktop\Новые шаблоны для внутренней и внешней презентации\ppt pic\SIBUR_123245.pn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35238"/>
            <a:ext cx="429058" cy="2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 userDrawn="1"/>
        </p:nvCxnSpPr>
        <p:spPr bwMode="auto">
          <a:xfrm>
            <a:off x="6134100" y="4785030"/>
            <a:ext cx="30099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gradFill flip="none" rotWithShape="1">
              <a:gsLst>
                <a:gs pos="0">
                  <a:schemeClr val="bg1"/>
                </a:gs>
                <a:gs pos="38000">
                  <a:schemeClr val="bg1">
                    <a:alpha val="27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223" descr="C:\Users\PomelovAN\Desktop\Новые шаблоны для внутренней и внешней презентации\ppt pic\SIBUR_12324_6.png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45" y="0"/>
            <a:ext cx="505456" cy="2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2" y="4883945"/>
            <a:ext cx="865961" cy="163649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ED061F96-2209-4B38-8EF1-004F5764427D}" type="datetime1">
              <a:rPr lang="ru-RU" smtClean="0"/>
              <a:t>20.12.2022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50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18.xml"/><Relationship Id="rId10" Type="http://schemas.openxmlformats.org/officeDocument/2006/relationships/vmlDrawing" Target="../drawings/vmlDrawing10.v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68" descr="C:\Users\PomelovAN\Desktop\Новые шаблоны для внутренней и внешней презентации\ppt pic\SIBUR_123245.p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35238"/>
            <a:ext cx="429058" cy="2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299112391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"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853440"/>
            <a:ext cx="8497326" cy="37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02269" y="82154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69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69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69" y="3381384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69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69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69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69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69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69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1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1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1" y="3381387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1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1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1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1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1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1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1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204540"/>
            <a:ext cx="849600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ru-RU" dirty="0"/>
              <a:t>ДЛИННЫЙ ОБРАЗЕЦ ЗАГОЛОВКА</a:t>
            </a:r>
          </a:p>
        </p:txBody>
      </p:sp>
      <p:pic>
        <p:nvPicPr>
          <p:cNvPr id="36" name="Picture 223" descr="C:\Users\PomelovAN\Desktop\Новые шаблоны для внутренней и внешней презентации\ppt pic\SIBUR_12324_6.pn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45" y="0"/>
            <a:ext cx="505456" cy="2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5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E613840-9745-453D-A22B-8541ECF68E58}" type="datetime1">
              <a:rPr lang="ru-RU" smtClean="0"/>
              <a:t>20.12.2022</a:t>
            </a:fld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1" y="4883945"/>
            <a:ext cx="865964" cy="163649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 bwMode="auto">
          <a:xfrm>
            <a:off x="6426200" y="4778314"/>
            <a:ext cx="2717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3717" r:id="rId2"/>
    <p:sldLayoutId id="2147483725" r:id="rId3"/>
    <p:sldLayoutId id="2147483718" r:id="rId4"/>
    <p:sldLayoutId id="2147483713" r:id="rId5"/>
    <p:sldLayoutId id="2147483724" r:id="rId6"/>
    <p:sldLayoutId id="2147483715" r:id="rId7"/>
    <p:sldLayoutId id="2147483716" r:id="rId8"/>
    <p:sldLayoutId id="2147483729" r:id="rId9"/>
    <p:sldLayoutId id="2147484286" r:id="rId10"/>
    <p:sldLayoutId id="2147484296" r:id="rId11"/>
    <p:sldLayoutId id="2147484297" r:id="rId12"/>
    <p:sldLayoutId id="2147484298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1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5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0850" indent="-1571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717550" indent="-1254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984250" indent="-141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1257300" indent="-1635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55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68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81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93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12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5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8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51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63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78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89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102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70897521"/>
              </p:ext>
            </p:extLst>
          </p:nvPr>
        </p:nvGraphicFramePr>
        <p:xfrm>
          <a:off x="1473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0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3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853440"/>
            <a:ext cx="8497326" cy="37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02269" y="82154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140</a:t>
            </a:r>
            <a:endParaRPr lang="ru-RU" sz="9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49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69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69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69" y="3381384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69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69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69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69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69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69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1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1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1" y="3381387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1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1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1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1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1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1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/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9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1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204540"/>
            <a:ext cx="849600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5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6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37" name="Дата 4"/>
          <p:cNvSpPr>
            <a:spLocks noGrp="1"/>
          </p:cNvSpPr>
          <p:nvPr>
            <p:ph type="dt" sz="half" idx="2"/>
          </p:nvPr>
        </p:nvSpPr>
        <p:spPr>
          <a:xfrm>
            <a:off x="6245225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5882F912-CB78-496B-B74D-23EBE7F77B54}" type="datetime1">
              <a:rPr lang="ru-RU" smtClean="0"/>
              <a:t>20.12.2022</a:t>
            </a:fld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81" y="4883945"/>
            <a:ext cx="865964" cy="163649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 userDrawn="1"/>
        </p:nvCxnSpPr>
        <p:spPr bwMode="auto">
          <a:xfrm>
            <a:off x="6426200" y="4778314"/>
            <a:ext cx="2717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702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1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5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0850" indent="-1571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2pPr>
      <a:lvl3pPr marL="717550" indent="-1254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</a:defRPr>
      </a:lvl3pPr>
      <a:lvl4pPr marL="984250" indent="-141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1257300" indent="-1635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55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68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81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93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12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5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8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51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63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78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89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102" algn="l" defTabSz="77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tags" Target="../tags/tag19.xml"/><Relationship Id="rId7" Type="http://schemas.openxmlformats.org/officeDocument/2006/relationships/image" Target="../media/image47.jp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21.xml"/><Relationship Id="rId7" Type="http://schemas.openxmlformats.org/officeDocument/2006/relationships/image" Target="../media/image50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emf"/><Relationship Id="rId11" Type="http://schemas.openxmlformats.org/officeDocument/2006/relationships/image" Target="../media/image54.jpe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ussmaffei.com/ru/products/tekhnologiia-quickswitch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jpg"/><Relationship Id="rId2" Type="http://schemas.openxmlformats.org/officeDocument/2006/relationships/tags" Target="../tags/tag2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8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32.xml"/><Relationship Id="rId7" Type="http://schemas.openxmlformats.org/officeDocument/2006/relationships/image" Target="../media/image7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png"/><Relationship Id="rId2" Type="http://schemas.openxmlformats.org/officeDocument/2006/relationships/tags" Target="../tags/tag3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14.emf"/><Relationship Id="rId10" Type="http://schemas.openxmlformats.org/officeDocument/2006/relationships/image" Target="../media/image7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1797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8" name="Слайд think-cell" r:id="rId6" imgW="278" imgH="278" progId="TCLayout.ActiveDocument.1">
                  <p:embed/>
                </p:oleObj>
              </mc:Choice>
              <mc:Fallback>
                <p:oleObj name="Слайд think-cell" r:id="rId6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241630" y="1146493"/>
            <a:ext cx="7216570" cy="1441767"/>
          </a:xfrm>
        </p:spPr>
        <p:txBody>
          <a:bodyPr vert="horz">
            <a:noAutofit/>
          </a:bodyPr>
          <a:lstStyle/>
          <a:p>
            <a:r>
              <a:rPr lang="ru-RU" sz="2000" dirty="0"/>
              <a:t>ОСОБЕННОСТИ МОЛЕКУЛЯРНОЙ АРХИТЕКТУРЫ </a:t>
            </a:r>
            <a:r>
              <a:rPr lang="ru-RU" sz="2000" dirty="0" smtClean="0"/>
              <a:t>ТРУБНОГО ПОЛИЭТИЛЕНА </a:t>
            </a:r>
            <a:r>
              <a:rPr lang="ru-RU" sz="2000" dirty="0"/>
              <a:t>И ВЛИЯНИЕ ПАРАМЕТРОВ ТЕХНОЛОГИЧЕСКОГО ПРОЦЕССА НА КАЧЕСТВО ИЗДЕЛИЙ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0"/>
          </p:nvPr>
        </p:nvSpPr>
        <p:spPr>
          <a:xfrm>
            <a:off x="1241425" y="2598419"/>
            <a:ext cx="3498215" cy="975043"/>
          </a:xfrm>
        </p:spPr>
        <p:txBody>
          <a:bodyPr/>
          <a:lstStyle/>
          <a:p>
            <a:r>
              <a:rPr lang="ru-RU" dirty="0"/>
              <a:t>Докладчики: </a:t>
            </a:r>
          </a:p>
          <a:p>
            <a:endParaRPr lang="ru-RU" dirty="0"/>
          </a:p>
          <a:p>
            <a:r>
              <a:rPr lang="ru-RU" dirty="0"/>
              <a:t>     Екимов Александр Иванович,</a:t>
            </a:r>
          </a:p>
          <a:p>
            <a:pPr>
              <a:spcBef>
                <a:spcPts val="600"/>
              </a:spcBef>
            </a:pPr>
            <a:r>
              <a:rPr lang="ru-RU" dirty="0"/>
              <a:t>     Зуев Константин </a:t>
            </a:r>
            <a:r>
              <a:rPr lang="ru-RU" dirty="0" smtClean="0"/>
              <a:t>Владиславович</a:t>
            </a:r>
            <a:endParaRPr lang="ru-RU" dirty="0"/>
          </a:p>
          <a:p>
            <a:pPr>
              <a:spcBef>
                <a:spcPts val="600"/>
              </a:spcBef>
            </a:pPr>
            <a:endParaRPr lang="ru-RU" dirty="0"/>
          </a:p>
          <a:p>
            <a:r>
              <a:rPr lang="ru-RU" dirty="0"/>
              <a:t>Группа переработки и развития продуктов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СИБУР ПолиЛаб </a:t>
            </a:r>
          </a:p>
        </p:txBody>
      </p:sp>
    </p:spTree>
    <p:extLst>
      <p:ext uri="{BB962C8B-B14F-4D97-AF65-F5344CB8AC3E}">
        <p14:creationId xmlns:p14="http://schemas.microsoft.com/office/powerpoint/2010/main" val="28820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19" y="193166"/>
            <a:ext cx="8366362" cy="276657"/>
          </a:xfrm>
        </p:spPr>
        <p:txBody>
          <a:bodyPr/>
          <a:lstStyle/>
          <a:p>
            <a:pPr algn="ctr"/>
            <a:r>
              <a:rPr lang="ru-RU" sz="1798" b="1" dirty="0"/>
              <a:t>Молекулярная архитектура ПЭ-100.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73BDF31-7968-4967-9542-A53745382436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92" y="736601"/>
            <a:ext cx="7076277" cy="410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811" y="997634"/>
            <a:ext cx="6189958" cy="32244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498" dirty="0"/>
              <a:t>Области управления основными свойствами бимодального ПЭ.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3865" y="1323632"/>
            <a:ext cx="807039" cy="101566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199" dirty="0"/>
              <a:t>Низкая </a:t>
            </a:r>
            <a:r>
              <a:rPr lang="ru-RU" sz="1199" dirty="0" err="1"/>
              <a:t>ударо-проч-ность</a:t>
            </a:r>
            <a:r>
              <a:rPr lang="ru-RU" sz="1199" dirty="0"/>
              <a:t>, летучие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863" y="1419226"/>
            <a:ext cx="1074998" cy="646331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r>
              <a:rPr lang="ru-RU" sz="1199" dirty="0" err="1"/>
              <a:t>Перераба-тываемость</a:t>
            </a:r>
            <a:r>
              <a:rPr lang="ru-RU" sz="1199" dirty="0"/>
              <a:t>, жесткость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016" y="1419225"/>
            <a:ext cx="2184879" cy="461664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99" dirty="0"/>
              <a:t>Стойкость к растрескиванию </a:t>
            </a:r>
          </a:p>
          <a:p>
            <a:pPr algn="ctr"/>
            <a:r>
              <a:rPr lang="ru-RU" sz="1099" dirty="0"/>
              <a:t>и </a:t>
            </a:r>
            <a:r>
              <a:rPr lang="ru-RU" sz="1199" dirty="0"/>
              <a:t>ползучести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3018" y="1880889"/>
            <a:ext cx="1117807" cy="600164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endParaRPr lang="ru-RU" sz="1099" dirty="0"/>
          </a:p>
          <a:p>
            <a:r>
              <a:rPr lang="ru-RU" sz="1099" dirty="0"/>
              <a:t>Механическая прочность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827" y="1880892"/>
            <a:ext cx="1022674" cy="936920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endParaRPr lang="ru-RU" sz="1099" dirty="0"/>
          </a:p>
          <a:p>
            <a:r>
              <a:rPr lang="ru-RU" sz="1099" dirty="0"/>
              <a:t>Прочность расплава при экструзии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78633" y="1323632"/>
            <a:ext cx="994135" cy="164816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8511" y="4373603"/>
            <a:ext cx="4566363" cy="322447"/>
          </a:xfrm>
          <a:prstGeom prst="rect">
            <a:avLst/>
          </a:prstGeom>
          <a:solidFill>
            <a:srgbClr val="F2F2F2"/>
          </a:solidFill>
        </p:spPr>
        <p:txBody>
          <a:bodyPr>
            <a:spAutoFit/>
          </a:bodyPr>
          <a:lstStyle/>
          <a:p>
            <a:r>
              <a:rPr lang="ru-RU" sz="1498" dirty="0"/>
              <a:t>Молекулярная масса (длина полимерной цепи) 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6128747" y="4426518"/>
            <a:ext cx="745459" cy="217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2295" y="3840202"/>
            <a:ext cx="1539625" cy="32244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ru-RU" sz="1498" dirty="0" err="1"/>
              <a:t>Сомономер</a:t>
            </a:r>
            <a:endParaRPr lang="ru-RU" sz="1498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62295" y="1431671"/>
            <a:ext cx="920472" cy="32244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ru-RU" sz="1498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7015005" y="2971800"/>
            <a:ext cx="1157763" cy="13182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8" name="Хорда 17"/>
          <p:cNvSpPr/>
          <p:nvPr/>
        </p:nvSpPr>
        <p:spPr bwMode="auto">
          <a:xfrm rot="1325023">
            <a:off x="6689764" y="3260208"/>
            <a:ext cx="616236" cy="756686"/>
          </a:xfrm>
          <a:prstGeom prst="chord">
            <a:avLst/>
          </a:prstGeom>
          <a:solidFill>
            <a:srgbClr val="BFC8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6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19" y="193166"/>
            <a:ext cx="8366362" cy="2612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бимодальных марок.</a:t>
            </a:r>
            <a:br>
              <a:rPr lang="ru-RU" dirty="0" smtClean="0"/>
            </a:br>
            <a:r>
              <a:rPr lang="ru-RU" dirty="0" smtClean="0"/>
              <a:t>Кривые </a:t>
            </a:r>
            <a:r>
              <a:rPr lang="ru-RU" dirty="0"/>
              <a:t>длительной гидростатической прочности </a:t>
            </a:r>
            <a:r>
              <a:rPr lang="ru-RU" dirty="0" smtClean="0"/>
              <a:t>ПЭ80 (мономодальный) </a:t>
            </a:r>
            <a:r>
              <a:rPr lang="ru-RU" dirty="0"/>
              <a:t>и </a:t>
            </a:r>
            <a:r>
              <a:rPr lang="ru-RU" dirty="0" smtClean="0"/>
              <a:t>ПЭ100)</a:t>
            </a:r>
            <a:r>
              <a:rPr lang="en-US" dirty="0" smtClean="0"/>
              <a:t> </a:t>
            </a:r>
            <a:r>
              <a:rPr lang="ru-RU" dirty="0" smtClean="0"/>
              <a:t>бимодальный)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12" y="1165492"/>
            <a:ext cx="2893468" cy="12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12" y="2615662"/>
            <a:ext cx="3132510" cy="141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1231200"/>
            <a:ext cx="5176284" cy="30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09EB93B6-A004-4C3A-87EB-767BB141FF30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0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19" y="193166"/>
            <a:ext cx="8366362" cy="276657"/>
          </a:xfrm>
        </p:spPr>
        <p:txBody>
          <a:bodyPr/>
          <a:lstStyle/>
          <a:p>
            <a:pPr algn="ctr"/>
            <a:r>
              <a:rPr lang="ru-RU" sz="1798" b="1" dirty="0"/>
              <a:t>Молекулярная архитектура трубного ПЭ-100.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DCCD3C5-1F7D-46F2-9E92-2F2B467B53BA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92" y="736601"/>
            <a:ext cx="7076277" cy="410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811" y="997634"/>
            <a:ext cx="6189958" cy="32244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498" dirty="0"/>
              <a:t>Области управления основными свойствами бимодального ПЭ.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436" y="1323861"/>
            <a:ext cx="807039" cy="101566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199" dirty="0"/>
              <a:t>Низкая </a:t>
            </a:r>
            <a:r>
              <a:rPr lang="ru-RU" sz="1199" dirty="0" err="1"/>
              <a:t>ударо-проч-ность</a:t>
            </a:r>
            <a:r>
              <a:rPr lang="ru-RU" sz="1199" dirty="0"/>
              <a:t>, летучие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863" y="1419226"/>
            <a:ext cx="1074998" cy="646331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r>
              <a:rPr lang="ru-RU" sz="1199" dirty="0" err="1"/>
              <a:t>Перераба-тываемость</a:t>
            </a:r>
            <a:r>
              <a:rPr lang="ru-RU" sz="1199" dirty="0"/>
              <a:t>, жесткость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016" y="1419225"/>
            <a:ext cx="2184879" cy="461664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99" dirty="0"/>
              <a:t>Стойкость к растрескиванию </a:t>
            </a:r>
          </a:p>
          <a:p>
            <a:pPr algn="ctr"/>
            <a:r>
              <a:rPr lang="ru-RU" sz="1099" dirty="0"/>
              <a:t>и </a:t>
            </a:r>
            <a:r>
              <a:rPr lang="ru-RU" sz="1199" dirty="0"/>
              <a:t>ползучести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3018" y="1880889"/>
            <a:ext cx="1117807" cy="600164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endParaRPr lang="ru-RU" sz="1099" dirty="0"/>
          </a:p>
          <a:p>
            <a:r>
              <a:rPr lang="ru-RU" sz="1099" dirty="0"/>
              <a:t>Механическая прочность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827" y="1880892"/>
            <a:ext cx="1022674" cy="936920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endParaRPr lang="ru-RU" sz="1099" dirty="0"/>
          </a:p>
          <a:p>
            <a:r>
              <a:rPr lang="ru-RU" sz="1099" dirty="0"/>
              <a:t>Прочность расплава при экструзии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78633" y="1323632"/>
            <a:ext cx="994135" cy="164816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8511" y="4373603"/>
            <a:ext cx="4566363" cy="322447"/>
          </a:xfrm>
          <a:prstGeom prst="rect">
            <a:avLst/>
          </a:prstGeom>
          <a:solidFill>
            <a:srgbClr val="F2F2F2"/>
          </a:solidFill>
        </p:spPr>
        <p:txBody>
          <a:bodyPr>
            <a:spAutoFit/>
          </a:bodyPr>
          <a:lstStyle/>
          <a:p>
            <a:r>
              <a:rPr lang="ru-RU" sz="1498" dirty="0"/>
              <a:t>Молекулярная масса (длина полимерной цепи) 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6128747" y="4426518"/>
            <a:ext cx="745459" cy="217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2295" y="3840202"/>
            <a:ext cx="1539625" cy="32244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ru-RU" sz="1498" dirty="0" err="1"/>
              <a:t>Сомономер</a:t>
            </a:r>
            <a:endParaRPr lang="ru-RU" sz="1498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62295" y="1431671"/>
            <a:ext cx="920472" cy="32244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ru-RU" sz="1498" dirty="0"/>
          </a:p>
        </p:txBody>
      </p:sp>
      <p:sp>
        <p:nvSpPr>
          <p:cNvPr id="19" name="Полилиния 18"/>
          <p:cNvSpPr/>
          <p:nvPr/>
        </p:nvSpPr>
        <p:spPr bwMode="auto">
          <a:xfrm>
            <a:off x="2874835" y="2735386"/>
            <a:ext cx="3401940" cy="1531815"/>
          </a:xfrm>
          <a:custGeom>
            <a:avLst/>
            <a:gdLst>
              <a:gd name="connsiteX0" fmla="*/ 0 w 3406140"/>
              <a:gd name="connsiteY0" fmla="*/ 1531815 h 1531815"/>
              <a:gd name="connsiteX1" fmla="*/ 99060 w 3406140"/>
              <a:gd name="connsiteY1" fmla="*/ 1516575 h 1531815"/>
              <a:gd name="connsiteX2" fmla="*/ 129540 w 3406140"/>
              <a:gd name="connsiteY2" fmla="*/ 1508955 h 1531815"/>
              <a:gd name="connsiteX3" fmla="*/ 152400 w 3406140"/>
              <a:gd name="connsiteY3" fmla="*/ 1501335 h 1531815"/>
              <a:gd name="connsiteX4" fmla="*/ 327660 w 3406140"/>
              <a:gd name="connsiteY4" fmla="*/ 1493715 h 1531815"/>
              <a:gd name="connsiteX5" fmla="*/ 441960 w 3406140"/>
              <a:gd name="connsiteY5" fmla="*/ 1470855 h 1531815"/>
              <a:gd name="connsiteX6" fmla="*/ 815340 w 3406140"/>
              <a:gd name="connsiteY6" fmla="*/ 1455615 h 1531815"/>
              <a:gd name="connsiteX7" fmla="*/ 838200 w 3406140"/>
              <a:gd name="connsiteY7" fmla="*/ 1447995 h 1531815"/>
              <a:gd name="connsiteX8" fmla="*/ 1036320 w 3406140"/>
              <a:gd name="connsiteY8" fmla="*/ 1432755 h 1531815"/>
              <a:gd name="connsiteX9" fmla="*/ 1173480 w 3406140"/>
              <a:gd name="connsiteY9" fmla="*/ 1425135 h 1531815"/>
              <a:gd name="connsiteX10" fmla="*/ 1264920 w 3406140"/>
              <a:gd name="connsiteY10" fmla="*/ 1409895 h 1531815"/>
              <a:gd name="connsiteX11" fmla="*/ 1287780 w 3406140"/>
              <a:gd name="connsiteY11" fmla="*/ 1402275 h 1531815"/>
              <a:gd name="connsiteX12" fmla="*/ 1417320 w 3406140"/>
              <a:gd name="connsiteY12" fmla="*/ 1394655 h 1531815"/>
              <a:gd name="connsiteX13" fmla="*/ 1447800 w 3406140"/>
              <a:gd name="connsiteY13" fmla="*/ 1387035 h 1531815"/>
              <a:gd name="connsiteX14" fmla="*/ 1478280 w 3406140"/>
              <a:gd name="connsiteY14" fmla="*/ 1371795 h 1531815"/>
              <a:gd name="connsiteX15" fmla="*/ 1577340 w 3406140"/>
              <a:gd name="connsiteY15" fmla="*/ 1364175 h 1531815"/>
              <a:gd name="connsiteX16" fmla="*/ 1645920 w 3406140"/>
              <a:gd name="connsiteY16" fmla="*/ 1341315 h 1531815"/>
              <a:gd name="connsiteX17" fmla="*/ 1668780 w 3406140"/>
              <a:gd name="connsiteY17" fmla="*/ 1333695 h 1531815"/>
              <a:gd name="connsiteX18" fmla="*/ 1714500 w 3406140"/>
              <a:gd name="connsiteY18" fmla="*/ 1310835 h 1531815"/>
              <a:gd name="connsiteX19" fmla="*/ 1767840 w 3406140"/>
              <a:gd name="connsiteY19" fmla="*/ 1287975 h 1531815"/>
              <a:gd name="connsiteX20" fmla="*/ 1813560 w 3406140"/>
              <a:gd name="connsiteY20" fmla="*/ 1249875 h 1531815"/>
              <a:gd name="connsiteX21" fmla="*/ 1866900 w 3406140"/>
              <a:gd name="connsiteY21" fmla="*/ 1204155 h 1531815"/>
              <a:gd name="connsiteX22" fmla="*/ 1897380 w 3406140"/>
              <a:gd name="connsiteY22" fmla="*/ 1158435 h 1531815"/>
              <a:gd name="connsiteX23" fmla="*/ 1912620 w 3406140"/>
              <a:gd name="connsiteY23" fmla="*/ 1112715 h 1531815"/>
              <a:gd name="connsiteX24" fmla="*/ 1958340 w 3406140"/>
              <a:gd name="connsiteY24" fmla="*/ 1074615 h 1531815"/>
              <a:gd name="connsiteX25" fmla="*/ 1973580 w 3406140"/>
              <a:gd name="connsiteY25" fmla="*/ 1051755 h 1531815"/>
              <a:gd name="connsiteX26" fmla="*/ 1996440 w 3406140"/>
              <a:gd name="connsiteY26" fmla="*/ 1036515 h 1531815"/>
              <a:gd name="connsiteX27" fmla="*/ 2019300 w 3406140"/>
              <a:gd name="connsiteY27" fmla="*/ 1013655 h 1531815"/>
              <a:gd name="connsiteX28" fmla="*/ 2026920 w 3406140"/>
              <a:gd name="connsiteY28" fmla="*/ 990795 h 1531815"/>
              <a:gd name="connsiteX29" fmla="*/ 2065020 w 3406140"/>
              <a:gd name="connsiteY29" fmla="*/ 937455 h 1531815"/>
              <a:gd name="connsiteX30" fmla="*/ 2095500 w 3406140"/>
              <a:gd name="connsiteY30" fmla="*/ 891735 h 1531815"/>
              <a:gd name="connsiteX31" fmla="*/ 2110740 w 3406140"/>
              <a:gd name="connsiteY31" fmla="*/ 868875 h 1531815"/>
              <a:gd name="connsiteX32" fmla="*/ 2118360 w 3406140"/>
              <a:gd name="connsiteY32" fmla="*/ 846015 h 1531815"/>
              <a:gd name="connsiteX33" fmla="*/ 2141220 w 3406140"/>
              <a:gd name="connsiteY33" fmla="*/ 823155 h 1531815"/>
              <a:gd name="connsiteX34" fmla="*/ 2156460 w 3406140"/>
              <a:gd name="connsiteY34" fmla="*/ 800295 h 1531815"/>
              <a:gd name="connsiteX35" fmla="*/ 2164080 w 3406140"/>
              <a:gd name="connsiteY35" fmla="*/ 769815 h 1531815"/>
              <a:gd name="connsiteX36" fmla="*/ 2202180 w 3406140"/>
              <a:gd name="connsiteY36" fmla="*/ 724095 h 1531815"/>
              <a:gd name="connsiteX37" fmla="*/ 2209800 w 3406140"/>
              <a:gd name="connsiteY37" fmla="*/ 693615 h 1531815"/>
              <a:gd name="connsiteX38" fmla="*/ 2225040 w 3406140"/>
              <a:gd name="connsiteY38" fmla="*/ 670755 h 1531815"/>
              <a:gd name="connsiteX39" fmla="*/ 2255520 w 3406140"/>
              <a:gd name="connsiteY39" fmla="*/ 609795 h 1531815"/>
              <a:gd name="connsiteX40" fmla="*/ 2270760 w 3406140"/>
              <a:gd name="connsiteY40" fmla="*/ 564075 h 1531815"/>
              <a:gd name="connsiteX41" fmla="*/ 2301240 w 3406140"/>
              <a:gd name="connsiteY41" fmla="*/ 518355 h 1531815"/>
              <a:gd name="connsiteX42" fmla="*/ 2308860 w 3406140"/>
              <a:gd name="connsiteY42" fmla="*/ 495495 h 1531815"/>
              <a:gd name="connsiteX43" fmla="*/ 2339340 w 3406140"/>
              <a:gd name="connsiteY43" fmla="*/ 449775 h 1531815"/>
              <a:gd name="connsiteX44" fmla="*/ 2354580 w 3406140"/>
              <a:gd name="connsiteY44" fmla="*/ 426915 h 1531815"/>
              <a:gd name="connsiteX45" fmla="*/ 2377440 w 3406140"/>
              <a:gd name="connsiteY45" fmla="*/ 373575 h 1531815"/>
              <a:gd name="connsiteX46" fmla="*/ 2392680 w 3406140"/>
              <a:gd name="connsiteY46" fmla="*/ 350715 h 1531815"/>
              <a:gd name="connsiteX47" fmla="*/ 2400300 w 3406140"/>
              <a:gd name="connsiteY47" fmla="*/ 327855 h 1531815"/>
              <a:gd name="connsiteX48" fmla="*/ 2415540 w 3406140"/>
              <a:gd name="connsiteY48" fmla="*/ 304995 h 1531815"/>
              <a:gd name="connsiteX49" fmla="*/ 2430780 w 3406140"/>
              <a:gd name="connsiteY49" fmla="*/ 259275 h 1531815"/>
              <a:gd name="connsiteX50" fmla="*/ 2446020 w 3406140"/>
              <a:gd name="connsiteY50" fmla="*/ 236415 h 1531815"/>
              <a:gd name="connsiteX51" fmla="*/ 2453640 w 3406140"/>
              <a:gd name="connsiteY51" fmla="*/ 213555 h 1531815"/>
              <a:gd name="connsiteX52" fmla="*/ 2476500 w 3406140"/>
              <a:gd name="connsiteY52" fmla="*/ 190695 h 1531815"/>
              <a:gd name="connsiteX53" fmla="*/ 2484120 w 3406140"/>
              <a:gd name="connsiteY53" fmla="*/ 167835 h 1531815"/>
              <a:gd name="connsiteX54" fmla="*/ 2537460 w 3406140"/>
              <a:gd name="connsiteY54" fmla="*/ 99255 h 1531815"/>
              <a:gd name="connsiteX55" fmla="*/ 2583180 w 3406140"/>
              <a:gd name="connsiteY55" fmla="*/ 68775 h 1531815"/>
              <a:gd name="connsiteX56" fmla="*/ 2606040 w 3406140"/>
              <a:gd name="connsiteY56" fmla="*/ 53535 h 1531815"/>
              <a:gd name="connsiteX57" fmla="*/ 2689860 w 3406140"/>
              <a:gd name="connsiteY57" fmla="*/ 30675 h 1531815"/>
              <a:gd name="connsiteX58" fmla="*/ 2720340 w 3406140"/>
              <a:gd name="connsiteY58" fmla="*/ 23055 h 1531815"/>
              <a:gd name="connsiteX59" fmla="*/ 2933700 w 3406140"/>
              <a:gd name="connsiteY59" fmla="*/ 7815 h 1531815"/>
              <a:gd name="connsiteX60" fmla="*/ 2994660 w 3406140"/>
              <a:gd name="connsiteY60" fmla="*/ 7815 h 1531815"/>
              <a:gd name="connsiteX61" fmla="*/ 3040380 w 3406140"/>
              <a:gd name="connsiteY61" fmla="*/ 15435 h 1531815"/>
              <a:gd name="connsiteX62" fmla="*/ 3086100 w 3406140"/>
              <a:gd name="connsiteY62" fmla="*/ 30675 h 1531815"/>
              <a:gd name="connsiteX63" fmla="*/ 3116580 w 3406140"/>
              <a:gd name="connsiteY63" fmla="*/ 38295 h 1531815"/>
              <a:gd name="connsiteX64" fmla="*/ 3162300 w 3406140"/>
              <a:gd name="connsiteY64" fmla="*/ 76395 h 1531815"/>
              <a:gd name="connsiteX65" fmla="*/ 3185160 w 3406140"/>
              <a:gd name="connsiteY65" fmla="*/ 84015 h 1531815"/>
              <a:gd name="connsiteX66" fmla="*/ 3208020 w 3406140"/>
              <a:gd name="connsiteY66" fmla="*/ 99255 h 1531815"/>
              <a:gd name="connsiteX67" fmla="*/ 3261360 w 3406140"/>
              <a:gd name="connsiteY67" fmla="*/ 114495 h 1531815"/>
              <a:gd name="connsiteX68" fmla="*/ 3307080 w 3406140"/>
              <a:gd name="connsiteY68" fmla="*/ 152595 h 1531815"/>
              <a:gd name="connsiteX69" fmla="*/ 3329940 w 3406140"/>
              <a:gd name="connsiteY69" fmla="*/ 160215 h 1531815"/>
              <a:gd name="connsiteX70" fmla="*/ 3368040 w 3406140"/>
              <a:gd name="connsiteY70" fmla="*/ 205935 h 1531815"/>
              <a:gd name="connsiteX71" fmla="*/ 3406140 w 3406140"/>
              <a:gd name="connsiteY71" fmla="*/ 221175 h 153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06140" h="1531815">
                <a:moveTo>
                  <a:pt x="0" y="1531815"/>
                </a:moveTo>
                <a:cubicBezTo>
                  <a:pt x="52785" y="1525217"/>
                  <a:pt x="54178" y="1526549"/>
                  <a:pt x="99060" y="1516575"/>
                </a:cubicBezTo>
                <a:cubicBezTo>
                  <a:pt x="109283" y="1514303"/>
                  <a:pt x="119470" y="1511832"/>
                  <a:pt x="129540" y="1508955"/>
                </a:cubicBezTo>
                <a:cubicBezTo>
                  <a:pt x="137263" y="1506748"/>
                  <a:pt x="144391" y="1501951"/>
                  <a:pt x="152400" y="1501335"/>
                </a:cubicBezTo>
                <a:cubicBezTo>
                  <a:pt x="210703" y="1496850"/>
                  <a:pt x="269240" y="1496255"/>
                  <a:pt x="327660" y="1493715"/>
                </a:cubicBezTo>
                <a:cubicBezTo>
                  <a:pt x="365760" y="1486095"/>
                  <a:pt x="403127" y="1472149"/>
                  <a:pt x="441960" y="1470855"/>
                </a:cubicBezTo>
                <a:cubicBezTo>
                  <a:pt x="718860" y="1461625"/>
                  <a:pt x="594423" y="1467242"/>
                  <a:pt x="815340" y="1455615"/>
                </a:cubicBezTo>
                <a:cubicBezTo>
                  <a:pt x="822960" y="1453075"/>
                  <a:pt x="830359" y="1449737"/>
                  <a:pt x="838200" y="1447995"/>
                </a:cubicBezTo>
                <a:cubicBezTo>
                  <a:pt x="903470" y="1433491"/>
                  <a:pt x="969298" y="1436282"/>
                  <a:pt x="1036320" y="1432755"/>
                </a:cubicBezTo>
                <a:lnTo>
                  <a:pt x="1173480" y="1425135"/>
                </a:lnTo>
                <a:cubicBezTo>
                  <a:pt x="1203960" y="1420055"/>
                  <a:pt x="1235605" y="1419667"/>
                  <a:pt x="1264920" y="1409895"/>
                </a:cubicBezTo>
                <a:cubicBezTo>
                  <a:pt x="1272540" y="1407355"/>
                  <a:pt x="1279788" y="1403074"/>
                  <a:pt x="1287780" y="1402275"/>
                </a:cubicBezTo>
                <a:cubicBezTo>
                  <a:pt x="1330820" y="1397971"/>
                  <a:pt x="1374140" y="1397195"/>
                  <a:pt x="1417320" y="1394655"/>
                </a:cubicBezTo>
                <a:cubicBezTo>
                  <a:pt x="1427480" y="1392115"/>
                  <a:pt x="1437994" y="1390712"/>
                  <a:pt x="1447800" y="1387035"/>
                </a:cubicBezTo>
                <a:cubicBezTo>
                  <a:pt x="1458436" y="1383047"/>
                  <a:pt x="1467094" y="1373769"/>
                  <a:pt x="1478280" y="1371795"/>
                </a:cubicBezTo>
                <a:cubicBezTo>
                  <a:pt x="1510894" y="1366040"/>
                  <a:pt x="1544320" y="1366715"/>
                  <a:pt x="1577340" y="1364175"/>
                </a:cubicBezTo>
                <a:lnTo>
                  <a:pt x="1645920" y="1341315"/>
                </a:lnTo>
                <a:cubicBezTo>
                  <a:pt x="1653540" y="1338775"/>
                  <a:pt x="1662097" y="1338150"/>
                  <a:pt x="1668780" y="1333695"/>
                </a:cubicBezTo>
                <a:cubicBezTo>
                  <a:pt x="1734294" y="1290019"/>
                  <a:pt x="1651404" y="1342383"/>
                  <a:pt x="1714500" y="1310835"/>
                </a:cubicBezTo>
                <a:cubicBezTo>
                  <a:pt x="1767123" y="1284523"/>
                  <a:pt x="1704405" y="1303834"/>
                  <a:pt x="1767840" y="1287975"/>
                </a:cubicBezTo>
                <a:cubicBezTo>
                  <a:pt x="1818364" y="1254292"/>
                  <a:pt x="1762222" y="1293879"/>
                  <a:pt x="1813560" y="1249875"/>
                </a:cubicBezTo>
                <a:cubicBezTo>
                  <a:pt x="1837420" y="1229423"/>
                  <a:pt x="1847992" y="1228465"/>
                  <a:pt x="1866900" y="1204155"/>
                </a:cubicBezTo>
                <a:cubicBezTo>
                  <a:pt x="1878145" y="1189697"/>
                  <a:pt x="1891588" y="1175811"/>
                  <a:pt x="1897380" y="1158435"/>
                </a:cubicBezTo>
                <a:cubicBezTo>
                  <a:pt x="1902460" y="1143195"/>
                  <a:pt x="1901261" y="1124074"/>
                  <a:pt x="1912620" y="1112715"/>
                </a:cubicBezTo>
                <a:cubicBezTo>
                  <a:pt x="1941956" y="1083379"/>
                  <a:pt x="1926514" y="1095833"/>
                  <a:pt x="1958340" y="1074615"/>
                </a:cubicBezTo>
                <a:cubicBezTo>
                  <a:pt x="1963420" y="1066995"/>
                  <a:pt x="1967104" y="1058231"/>
                  <a:pt x="1973580" y="1051755"/>
                </a:cubicBezTo>
                <a:cubicBezTo>
                  <a:pt x="1980056" y="1045279"/>
                  <a:pt x="1989405" y="1042378"/>
                  <a:pt x="1996440" y="1036515"/>
                </a:cubicBezTo>
                <a:cubicBezTo>
                  <a:pt x="2004719" y="1029616"/>
                  <a:pt x="2011680" y="1021275"/>
                  <a:pt x="2019300" y="1013655"/>
                </a:cubicBezTo>
                <a:cubicBezTo>
                  <a:pt x="2021840" y="1006035"/>
                  <a:pt x="2023328" y="997979"/>
                  <a:pt x="2026920" y="990795"/>
                </a:cubicBezTo>
                <a:cubicBezTo>
                  <a:pt x="2033113" y="978408"/>
                  <a:pt x="2058980" y="946084"/>
                  <a:pt x="2065020" y="937455"/>
                </a:cubicBezTo>
                <a:cubicBezTo>
                  <a:pt x="2075524" y="922450"/>
                  <a:pt x="2085340" y="906975"/>
                  <a:pt x="2095500" y="891735"/>
                </a:cubicBezTo>
                <a:cubicBezTo>
                  <a:pt x="2100580" y="884115"/>
                  <a:pt x="2107844" y="877563"/>
                  <a:pt x="2110740" y="868875"/>
                </a:cubicBezTo>
                <a:cubicBezTo>
                  <a:pt x="2113280" y="861255"/>
                  <a:pt x="2113905" y="852698"/>
                  <a:pt x="2118360" y="846015"/>
                </a:cubicBezTo>
                <a:cubicBezTo>
                  <a:pt x="2124338" y="837049"/>
                  <a:pt x="2134321" y="831434"/>
                  <a:pt x="2141220" y="823155"/>
                </a:cubicBezTo>
                <a:cubicBezTo>
                  <a:pt x="2147083" y="816120"/>
                  <a:pt x="2151380" y="807915"/>
                  <a:pt x="2156460" y="800295"/>
                </a:cubicBezTo>
                <a:cubicBezTo>
                  <a:pt x="2159000" y="790135"/>
                  <a:pt x="2159955" y="779441"/>
                  <a:pt x="2164080" y="769815"/>
                </a:cubicBezTo>
                <a:cubicBezTo>
                  <a:pt x="2172037" y="751250"/>
                  <a:pt x="2188448" y="737827"/>
                  <a:pt x="2202180" y="724095"/>
                </a:cubicBezTo>
                <a:cubicBezTo>
                  <a:pt x="2204720" y="713935"/>
                  <a:pt x="2205675" y="703241"/>
                  <a:pt x="2209800" y="693615"/>
                </a:cubicBezTo>
                <a:cubicBezTo>
                  <a:pt x="2213408" y="685197"/>
                  <a:pt x="2220655" y="678795"/>
                  <a:pt x="2225040" y="670755"/>
                </a:cubicBezTo>
                <a:cubicBezTo>
                  <a:pt x="2235919" y="650811"/>
                  <a:pt x="2248336" y="631348"/>
                  <a:pt x="2255520" y="609795"/>
                </a:cubicBezTo>
                <a:cubicBezTo>
                  <a:pt x="2260600" y="594555"/>
                  <a:pt x="2261849" y="577441"/>
                  <a:pt x="2270760" y="564075"/>
                </a:cubicBezTo>
                <a:cubicBezTo>
                  <a:pt x="2280920" y="548835"/>
                  <a:pt x="2295448" y="535731"/>
                  <a:pt x="2301240" y="518355"/>
                </a:cubicBezTo>
                <a:cubicBezTo>
                  <a:pt x="2303780" y="510735"/>
                  <a:pt x="2304959" y="502516"/>
                  <a:pt x="2308860" y="495495"/>
                </a:cubicBezTo>
                <a:cubicBezTo>
                  <a:pt x="2317755" y="479484"/>
                  <a:pt x="2329180" y="465015"/>
                  <a:pt x="2339340" y="449775"/>
                </a:cubicBezTo>
                <a:cubicBezTo>
                  <a:pt x="2344420" y="442155"/>
                  <a:pt x="2351684" y="435603"/>
                  <a:pt x="2354580" y="426915"/>
                </a:cubicBezTo>
                <a:cubicBezTo>
                  <a:pt x="2363129" y="401268"/>
                  <a:pt x="2362374" y="399940"/>
                  <a:pt x="2377440" y="373575"/>
                </a:cubicBezTo>
                <a:cubicBezTo>
                  <a:pt x="2381984" y="365624"/>
                  <a:pt x="2388584" y="358906"/>
                  <a:pt x="2392680" y="350715"/>
                </a:cubicBezTo>
                <a:cubicBezTo>
                  <a:pt x="2396272" y="343531"/>
                  <a:pt x="2396708" y="335039"/>
                  <a:pt x="2400300" y="327855"/>
                </a:cubicBezTo>
                <a:cubicBezTo>
                  <a:pt x="2404396" y="319664"/>
                  <a:pt x="2411821" y="313364"/>
                  <a:pt x="2415540" y="304995"/>
                </a:cubicBezTo>
                <a:cubicBezTo>
                  <a:pt x="2422064" y="290315"/>
                  <a:pt x="2421869" y="272641"/>
                  <a:pt x="2430780" y="259275"/>
                </a:cubicBezTo>
                <a:cubicBezTo>
                  <a:pt x="2435860" y="251655"/>
                  <a:pt x="2441924" y="244606"/>
                  <a:pt x="2446020" y="236415"/>
                </a:cubicBezTo>
                <a:cubicBezTo>
                  <a:pt x="2449612" y="229231"/>
                  <a:pt x="2449185" y="220238"/>
                  <a:pt x="2453640" y="213555"/>
                </a:cubicBezTo>
                <a:cubicBezTo>
                  <a:pt x="2459618" y="204589"/>
                  <a:pt x="2468880" y="198315"/>
                  <a:pt x="2476500" y="190695"/>
                </a:cubicBezTo>
                <a:cubicBezTo>
                  <a:pt x="2479040" y="183075"/>
                  <a:pt x="2480219" y="174856"/>
                  <a:pt x="2484120" y="167835"/>
                </a:cubicBezTo>
                <a:cubicBezTo>
                  <a:pt x="2496646" y="145288"/>
                  <a:pt x="2515729" y="116157"/>
                  <a:pt x="2537460" y="99255"/>
                </a:cubicBezTo>
                <a:cubicBezTo>
                  <a:pt x="2551918" y="88010"/>
                  <a:pt x="2567940" y="78935"/>
                  <a:pt x="2583180" y="68775"/>
                </a:cubicBezTo>
                <a:cubicBezTo>
                  <a:pt x="2590800" y="63695"/>
                  <a:pt x="2597352" y="56431"/>
                  <a:pt x="2606040" y="53535"/>
                </a:cubicBezTo>
                <a:cubicBezTo>
                  <a:pt x="2677406" y="29746"/>
                  <a:pt x="2625237" y="45036"/>
                  <a:pt x="2689860" y="30675"/>
                </a:cubicBezTo>
                <a:cubicBezTo>
                  <a:pt x="2700083" y="28403"/>
                  <a:pt x="2709913" y="24033"/>
                  <a:pt x="2720340" y="23055"/>
                </a:cubicBezTo>
                <a:cubicBezTo>
                  <a:pt x="2791330" y="16400"/>
                  <a:pt x="2933700" y="7815"/>
                  <a:pt x="2933700" y="7815"/>
                </a:cubicBezTo>
                <a:cubicBezTo>
                  <a:pt x="2969853" y="-4236"/>
                  <a:pt x="2947061" y="-839"/>
                  <a:pt x="2994660" y="7815"/>
                </a:cubicBezTo>
                <a:cubicBezTo>
                  <a:pt x="3009861" y="10579"/>
                  <a:pt x="3025391" y="11688"/>
                  <a:pt x="3040380" y="15435"/>
                </a:cubicBezTo>
                <a:cubicBezTo>
                  <a:pt x="3055965" y="19331"/>
                  <a:pt x="3070713" y="26059"/>
                  <a:pt x="3086100" y="30675"/>
                </a:cubicBezTo>
                <a:cubicBezTo>
                  <a:pt x="3096131" y="33684"/>
                  <a:pt x="3106420" y="35755"/>
                  <a:pt x="3116580" y="38295"/>
                </a:cubicBezTo>
                <a:cubicBezTo>
                  <a:pt x="3133432" y="55147"/>
                  <a:pt x="3141082" y="65786"/>
                  <a:pt x="3162300" y="76395"/>
                </a:cubicBezTo>
                <a:cubicBezTo>
                  <a:pt x="3169484" y="79987"/>
                  <a:pt x="3177976" y="80423"/>
                  <a:pt x="3185160" y="84015"/>
                </a:cubicBezTo>
                <a:cubicBezTo>
                  <a:pt x="3193351" y="88111"/>
                  <a:pt x="3199829" y="95159"/>
                  <a:pt x="3208020" y="99255"/>
                </a:cubicBezTo>
                <a:cubicBezTo>
                  <a:pt x="3218952" y="104721"/>
                  <a:pt x="3251594" y="112054"/>
                  <a:pt x="3261360" y="114495"/>
                </a:cubicBezTo>
                <a:cubicBezTo>
                  <a:pt x="3278212" y="131347"/>
                  <a:pt x="3285862" y="141986"/>
                  <a:pt x="3307080" y="152595"/>
                </a:cubicBezTo>
                <a:cubicBezTo>
                  <a:pt x="3314264" y="156187"/>
                  <a:pt x="3322320" y="157675"/>
                  <a:pt x="3329940" y="160215"/>
                </a:cubicBezTo>
                <a:cubicBezTo>
                  <a:pt x="3339651" y="174782"/>
                  <a:pt x="3352244" y="196909"/>
                  <a:pt x="3368040" y="205935"/>
                </a:cubicBezTo>
                <a:cubicBezTo>
                  <a:pt x="3427478" y="239900"/>
                  <a:pt x="3382377" y="197412"/>
                  <a:pt x="3406140" y="221175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8904" y="3168944"/>
            <a:ext cx="903005" cy="55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98" dirty="0"/>
              <a:t>ПЭ100</a:t>
            </a:r>
            <a:r>
              <a:rPr lang="en-US" sz="1498" dirty="0"/>
              <a:t>RC</a:t>
            </a:r>
            <a:endParaRPr lang="ru-RU" sz="1498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7015005" y="2971800"/>
            <a:ext cx="1157763" cy="13182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23" name="Хорда 22"/>
          <p:cNvSpPr/>
          <p:nvPr/>
        </p:nvSpPr>
        <p:spPr bwMode="auto">
          <a:xfrm rot="1325023">
            <a:off x="6689764" y="3260208"/>
            <a:ext cx="616236" cy="756686"/>
          </a:xfrm>
          <a:prstGeom prst="chord">
            <a:avLst/>
          </a:prstGeom>
          <a:solidFill>
            <a:srgbClr val="BFC8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4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19" y="193166"/>
            <a:ext cx="8366362" cy="276657"/>
          </a:xfrm>
        </p:spPr>
        <p:txBody>
          <a:bodyPr/>
          <a:lstStyle/>
          <a:p>
            <a:pPr algn="ctr"/>
            <a:r>
              <a:rPr lang="ru-RU" sz="1798" b="1" dirty="0"/>
              <a:t>Молекулярная архитектура трубного ПЭ-100.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46B83F0-08F8-4750-8558-F0DD1A5402CA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92" y="736601"/>
            <a:ext cx="7076277" cy="410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811" y="997634"/>
            <a:ext cx="6189958" cy="32244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498" dirty="0"/>
              <a:t>Области управления основными свойствами бимодального ПЭ.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9971" y="1373058"/>
            <a:ext cx="807039" cy="101566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199" dirty="0"/>
              <a:t>Низкая </a:t>
            </a:r>
            <a:r>
              <a:rPr lang="ru-RU" sz="1199" dirty="0" err="1"/>
              <a:t>ударо-проч-ность</a:t>
            </a:r>
            <a:r>
              <a:rPr lang="ru-RU" sz="1199" dirty="0"/>
              <a:t>, летучие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863" y="1419226"/>
            <a:ext cx="1074998" cy="646331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r>
              <a:rPr lang="ru-RU" sz="1199" dirty="0" err="1"/>
              <a:t>Перераба-тываемость</a:t>
            </a:r>
            <a:r>
              <a:rPr lang="ru-RU" sz="1199" dirty="0"/>
              <a:t>, жесткость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016" y="1419225"/>
            <a:ext cx="2184879" cy="461664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99" dirty="0"/>
              <a:t>Стойкость к растрескиванию </a:t>
            </a:r>
          </a:p>
          <a:p>
            <a:pPr algn="ctr"/>
            <a:r>
              <a:rPr lang="ru-RU" sz="1099" dirty="0"/>
              <a:t>и </a:t>
            </a:r>
            <a:r>
              <a:rPr lang="ru-RU" sz="1199" dirty="0"/>
              <a:t>ползучести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3018" y="1880889"/>
            <a:ext cx="1117807" cy="600164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endParaRPr lang="ru-RU" sz="1099" dirty="0"/>
          </a:p>
          <a:p>
            <a:r>
              <a:rPr lang="ru-RU" sz="1099" dirty="0"/>
              <a:t>Механическая прочность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827" y="1880892"/>
            <a:ext cx="1022674" cy="936920"/>
          </a:xfrm>
          <a:prstGeom prst="rect">
            <a:avLst/>
          </a:prstGeom>
          <a:solidFill>
            <a:srgbClr val="CCD0F0"/>
          </a:solidFill>
        </p:spPr>
        <p:txBody>
          <a:bodyPr wrap="square" rtlCol="0">
            <a:spAutoFit/>
          </a:bodyPr>
          <a:lstStyle/>
          <a:p>
            <a:endParaRPr lang="ru-RU" sz="1099" dirty="0"/>
          </a:p>
          <a:p>
            <a:r>
              <a:rPr lang="ru-RU" sz="1099" dirty="0"/>
              <a:t>Прочность расплава при экструзии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78633" y="1323632"/>
            <a:ext cx="994135" cy="164816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8511" y="4373603"/>
            <a:ext cx="4566363" cy="322447"/>
          </a:xfrm>
          <a:prstGeom prst="rect">
            <a:avLst/>
          </a:prstGeom>
          <a:solidFill>
            <a:srgbClr val="F2F2F2"/>
          </a:solidFill>
        </p:spPr>
        <p:txBody>
          <a:bodyPr>
            <a:spAutoFit/>
          </a:bodyPr>
          <a:lstStyle/>
          <a:p>
            <a:r>
              <a:rPr lang="ru-RU" sz="1498" dirty="0"/>
              <a:t>Молекулярная масса (длина полимерной цепи) 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6128747" y="4426518"/>
            <a:ext cx="745459" cy="217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62295" y="3840202"/>
            <a:ext cx="1539625" cy="32244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ru-RU" sz="1498" dirty="0" err="1"/>
              <a:t>Сомономер</a:t>
            </a:r>
            <a:endParaRPr lang="ru-RU" sz="1498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62295" y="1431671"/>
            <a:ext cx="920472" cy="32244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ru-RU" sz="1498" dirty="0"/>
          </a:p>
        </p:txBody>
      </p:sp>
      <p:sp>
        <p:nvSpPr>
          <p:cNvPr id="15" name="Полилиния 14"/>
          <p:cNvSpPr/>
          <p:nvPr/>
        </p:nvSpPr>
        <p:spPr bwMode="auto">
          <a:xfrm>
            <a:off x="5150406" y="2644016"/>
            <a:ext cx="1560174" cy="1493644"/>
          </a:xfrm>
          <a:custGeom>
            <a:avLst/>
            <a:gdLst>
              <a:gd name="connsiteX0" fmla="*/ 0 w 1562100"/>
              <a:gd name="connsiteY0" fmla="*/ 7744 h 1493644"/>
              <a:gd name="connsiteX1" fmla="*/ 38100 w 1562100"/>
              <a:gd name="connsiteY1" fmla="*/ 124 h 1493644"/>
              <a:gd name="connsiteX2" fmla="*/ 91440 w 1562100"/>
              <a:gd name="connsiteY2" fmla="*/ 15364 h 1493644"/>
              <a:gd name="connsiteX3" fmla="*/ 137160 w 1562100"/>
              <a:gd name="connsiteY3" fmla="*/ 22984 h 1493644"/>
              <a:gd name="connsiteX4" fmla="*/ 175260 w 1562100"/>
              <a:gd name="connsiteY4" fmla="*/ 38224 h 1493644"/>
              <a:gd name="connsiteX5" fmla="*/ 220980 w 1562100"/>
              <a:gd name="connsiteY5" fmla="*/ 45844 h 1493644"/>
              <a:gd name="connsiteX6" fmla="*/ 297180 w 1562100"/>
              <a:gd name="connsiteY6" fmla="*/ 68704 h 1493644"/>
              <a:gd name="connsiteX7" fmla="*/ 327660 w 1562100"/>
              <a:gd name="connsiteY7" fmla="*/ 83944 h 1493644"/>
              <a:gd name="connsiteX8" fmla="*/ 358140 w 1562100"/>
              <a:gd name="connsiteY8" fmla="*/ 106804 h 1493644"/>
              <a:gd name="connsiteX9" fmla="*/ 426720 w 1562100"/>
              <a:gd name="connsiteY9" fmla="*/ 129664 h 1493644"/>
              <a:gd name="connsiteX10" fmla="*/ 510540 w 1562100"/>
              <a:gd name="connsiteY10" fmla="*/ 167764 h 1493644"/>
              <a:gd name="connsiteX11" fmla="*/ 510540 w 1562100"/>
              <a:gd name="connsiteY11" fmla="*/ 167764 h 1493644"/>
              <a:gd name="connsiteX12" fmla="*/ 571500 w 1562100"/>
              <a:gd name="connsiteY12" fmla="*/ 190624 h 1493644"/>
              <a:gd name="connsiteX13" fmla="*/ 594360 w 1562100"/>
              <a:gd name="connsiteY13" fmla="*/ 205864 h 1493644"/>
              <a:gd name="connsiteX14" fmla="*/ 662940 w 1562100"/>
              <a:gd name="connsiteY14" fmla="*/ 221104 h 1493644"/>
              <a:gd name="connsiteX15" fmla="*/ 685800 w 1562100"/>
              <a:gd name="connsiteY15" fmla="*/ 236344 h 1493644"/>
              <a:gd name="connsiteX16" fmla="*/ 701040 w 1562100"/>
              <a:gd name="connsiteY16" fmla="*/ 259204 h 1493644"/>
              <a:gd name="connsiteX17" fmla="*/ 723900 w 1562100"/>
              <a:gd name="connsiteY17" fmla="*/ 266824 h 1493644"/>
              <a:gd name="connsiteX18" fmla="*/ 739140 w 1562100"/>
              <a:gd name="connsiteY18" fmla="*/ 289684 h 1493644"/>
              <a:gd name="connsiteX19" fmla="*/ 746760 w 1562100"/>
              <a:gd name="connsiteY19" fmla="*/ 312544 h 1493644"/>
              <a:gd name="connsiteX20" fmla="*/ 792480 w 1562100"/>
              <a:gd name="connsiteY20" fmla="*/ 343024 h 1493644"/>
              <a:gd name="connsiteX21" fmla="*/ 868680 w 1562100"/>
              <a:gd name="connsiteY21" fmla="*/ 419224 h 1493644"/>
              <a:gd name="connsiteX22" fmla="*/ 922020 w 1562100"/>
              <a:gd name="connsiteY22" fmla="*/ 472564 h 1493644"/>
              <a:gd name="connsiteX23" fmla="*/ 952500 w 1562100"/>
              <a:gd name="connsiteY23" fmla="*/ 495424 h 1493644"/>
              <a:gd name="connsiteX24" fmla="*/ 998220 w 1562100"/>
              <a:gd name="connsiteY24" fmla="*/ 525904 h 1493644"/>
              <a:gd name="connsiteX25" fmla="*/ 1059180 w 1562100"/>
              <a:gd name="connsiteY25" fmla="*/ 556384 h 1493644"/>
              <a:gd name="connsiteX26" fmla="*/ 1089660 w 1562100"/>
              <a:gd name="connsiteY26" fmla="*/ 602104 h 1493644"/>
              <a:gd name="connsiteX27" fmla="*/ 1104900 w 1562100"/>
              <a:gd name="connsiteY27" fmla="*/ 624964 h 1493644"/>
              <a:gd name="connsiteX28" fmla="*/ 1127760 w 1562100"/>
              <a:gd name="connsiteY28" fmla="*/ 640204 h 1493644"/>
              <a:gd name="connsiteX29" fmla="*/ 1165860 w 1562100"/>
              <a:gd name="connsiteY29" fmla="*/ 685924 h 1493644"/>
              <a:gd name="connsiteX30" fmla="*/ 1181100 w 1562100"/>
              <a:gd name="connsiteY30" fmla="*/ 708784 h 1493644"/>
              <a:gd name="connsiteX31" fmla="*/ 1203960 w 1562100"/>
              <a:gd name="connsiteY31" fmla="*/ 731644 h 1493644"/>
              <a:gd name="connsiteX32" fmla="*/ 1226820 w 1562100"/>
              <a:gd name="connsiteY32" fmla="*/ 777364 h 1493644"/>
              <a:gd name="connsiteX33" fmla="*/ 1242060 w 1562100"/>
              <a:gd name="connsiteY33" fmla="*/ 807844 h 1493644"/>
              <a:gd name="connsiteX34" fmla="*/ 1287780 w 1562100"/>
              <a:gd name="connsiteY34" fmla="*/ 884044 h 1493644"/>
              <a:gd name="connsiteX35" fmla="*/ 1318260 w 1562100"/>
              <a:gd name="connsiteY35" fmla="*/ 952624 h 1493644"/>
              <a:gd name="connsiteX36" fmla="*/ 1341120 w 1562100"/>
              <a:gd name="connsiteY36" fmla="*/ 960244 h 1493644"/>
              <a:gd name="connsiteX37" fmla="*/ 1371600 w 1562100"/>
              <a:gd name="connsiteY37" fmla="*/ 1005964 h 1493644"/>
              <a:gd name="connsiteX38" fmla="*/ 1386840 w 1562100"/>
              <a:gd name="connsiteY38" fmla="*/ 1051684 h 1493644"/>
              <a:gd name="connsiteX39" fmla="*/ 1417320 w 1562100"/>
              <a:gd name="connsiteY39" fmla="*/ 1112644 h 1493644"/>
              <a:gd name="connsiteX40" fmla="*/ 1432560 w 1562100"/>
              <a:gd name="connsiteY40" fmla="*/ 1165984 h 1493644"/>
              <a:gd name="connsiteX41" fmla="*/ 1440180 w 1562100"/>
              <a:gd name="connsiteY41" fmla="*/ 1188844 h 1493644"/>
              <a:gd name="connsiteX42" fmla="*/ 1463040 w 1562100"/>
              <a:gd name="connsiteY42" fmla="*/ 1272664 h 1493644"/>
              <a:gd name="connsiteX43" fmla="*/ 1470660 w 1562100"/>
              <a:gd name="connsiteY43" fmla="*/ 1295524 h 1493644"/>
              <a:gd name="connsiteX44" fmla="*/ 1485900 w 1562100"/>
              <a:gd name="connsiteY44" fmla="*/ 1318384 h 1493644"/>
              <a:gd name="connsiteX45" fmla="*/ 1508760 w 1562100"/>
              <a:gd name="connsiteY45" fmla="*/ 1364104 h 1493644"/>
              <a:gd name="connsiteX46" fmla="*/ 1531620 w 1562100"/>
              <a:gd name="connsiteY46" fmla="*/ 1440304 h 1493644"/>
              <a:gd name="connsiteX47" fmla="*/ 1546860 w 1562100"/>
              <a:gd name="connsiteY47" fmla="*/ 1470784 h 1493644"/>
              <a:gd name="connsiteX48" fmla="*/ 1562100 w 1562100"/>
              <a:gd name="connsiteY48" fmla="*/ 1493644 h 14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62100" h="1493644">
                <a:moveTo>
                  <a:pt x="0" y="7744"/>
                </a:moveTo>
                <a:cubicBezTo>
                  <a:pt x="12700" y="5204"/>
                  <a:pt x="25193" y="-952"/>
                  <a:pt x="38100" y="124"/>
                </a:cubicBezTo>
                <a:cubicBezTo>
                  <a:pt x="56528" y="1660"/>
                  <a:pt x="73422" y="11206"/>
                  <a:pt x="91440" y="15364"/>
                </a:cubicBezTo>
                <a:cubicBezTo>
                  <a:pt x="106495" y="18838"/>
                  <a:pt x="121920" y="20444"/>
                  <a:pt x="137160" y="22984"/>
                </a:cubicBezTo>
                <a:cubicBezTo>
                  <a:pt x="149860" y="28064"/>
                  <a:pt x="162064" y="34625"/>
                  <a:pt x="175260" y="38224"/>
                </a:cubicBezTo>
                <a:cubicBezTo>
                  <a:pt x="190166" y="42289"/>
                  <a:pt x="205830" y="42814"/>
                  <a:pt x="220980" y="45844"/>
                </a:cubicBezTo>
                <a:cubicBezTo>
                  <a:pt x="239210" y="49490"/>
                  <a:pt x="284221" y="62225"/>
                  <a:pt x="297180" y="68704"/>
                </a:cubicBezTo>
                <a:cubicBezTo>
                  <a:pt x="307340" y="73784"/>
                  <a:pt x="318027" y="77924"/>
                  <a:pt x="327660" y="83944"/>
                </a:cubicBezTo>
                <a:cubicBezTo>
                  <a:pt x="338430" y="90675"/>
                  <a:pt x="347038" y="100636"/>
                  <a:pt x="358140" y="106804"/>
                </a:cubicBezTo>
                <a:cubicBezTo>
                  <a:pt x="381617" y="119847"/>
                  <a:pt x="401611" y="123387"/>
                  <a:pt x="426720" y="129664"/>
                </a:cubicBezTo>
                <a:cubicBezTo>
                  <a:pt x="478595" y="160789"/>
                  <a:pt x="450769" y="147840"/>
                  <a:pt x="510540" y="167764"/>
                </a:cubicBezTo>
                <a:lnTo>
                  <a:pt x="510540" y="167764"/>
                </a:lnTo>
                <a:cubicBezTo>
                  <a:pt x="550387" y="187688"/>
                  <a:pt x="530000" y="180249"/>
                  <a:pt x="571500" y="190624"/>
                </a:cubicBezTo>
                <a:cubicBezTo>
                  <a:pt x="579120" y="195704"/>
                  <a:pt x="585942" y="202256"/>
                  <a:pt x="594360" y="205864"/>
                </a:cubicBezTo>
                <a:cubicBezTo>
                  <a:pt x="603776" y="209899"/>
                  <a:pt x="656159" y="219748"/>
                  <a:pt x="662940" y="221104"/>
                </a:cubicBezTo>
                <a:cubicBezTo>
                  <a:pt x="670560" y="226184"/>
                  <a:pt x="679324" y="229868"/>
                  <a:pt x="685800" y="236344"/>
                </a:cubicBezTo>
                <a:cubicBezTo>
                  <a:pt x="692276" y="242820"/>
                  <a:pt x="693889" y="253483"/>
                  <a:pt x="701040" y="259204"/>
                </a:cubicBezTo>
                <a:cubicBezTo>
                  <a:pt x="707312" y="264222"/>
                  <a:pt x="716280" y="264284"/>
                  <a:pt x="723900" y="266824"/>
                </a:cubicBezTo>
                <a:cubicBezTo>
                  <a:pt x="728980" y="274444"/>
                  <a:pt x="735044" y="281493"/>
                  <a:pt x="739140" y="289684"/>
                </a:cubicBezTo>
                <a:cubicBezTo>
                  <a:pt x="742732" y="296868"/>
                  <a:pt x="741080" y="306864"/>
                  <a:pt x="746760" y="312544"/>
                </a:cubicBezTo>
                <a:cubicBezTo>
                  <a:pt x="759712" y="325496"/>
                  <a:pt x="779528" y="330072"/>
                  <a:pt x="792480" y="343024"/>
                </a:cubicBezTo>
                <a:lnTo>
                  <a:pt x="868680" y="419224"/>
                </a:lnTo>
                <a:lnTo>
                  <a:pt x="922020" y="472564"/>
                </a:lnTo>
                <a:cubicBezTo>
                  <a:pt x="932180" y="480184"/>
                  <a:pt x="942096" y="488141"/>
                  <a:pt x="952500" y="495424"/>
                </a:cubicBezTo>
                <a:cubicBezTo>
                  <a:pt x="967505" y="505928"/>
                  <a:pt x="981214" y="519102"/>
                  <a:pt x="998220" y="525904"/>
                </a:cubicBezTo>
                <a:cubicBezTo>
                  <a:pt x="1044823" y="544545"/>
                  <a:pt x="1024939" y="533557"/>
                  <a:pt x="1059180" y="556384"/>
                </a:cubicBezTo>
                <a:lnTo>
                  <a:pt x="1089660" y="602104"/>
                </a:lnTo>
                <a:cubicBezTo>
                  <a:pt x="1094740" y="609724"/>
                  <a:pt x="1097280" y="619884"/>
                  <a:pt x="1104900" y="624964"/>
                </a:cubicBezTo>
                <a:lnTo>
                  <a:pt x="1127760" y="640204"/>
                </a:lnTo>
                <a:cubicBezTo>
                  <a:pt x="1142314" y="683865"/>
                  <a:pt x="1124341" y="644405"/>
                  <a:pt x="1165860" y="685924"/>
                </a:cubicBezTo>
                <a:cubicBezTo>
                  <a:pt x="1172336" y="692400"/>
                  <a:pt x="1175237" y="701749"/>
                  <a:pt x="1181100" y="708784"/>
                </a:cubicBezTo>
                <a:cubicBezTo>
                  <a:pt x="1187999" y="717063"/>
                  <a:pt x="1196340" y="724024"/>
                  <a:pt x="1203960" y="731644"/>
                </a:cubicBezTo>
                <a:cubicBezTo>
                  <a:pt x="1217931" y="773557"/>
                  <a:pt x="1203185" y="736004"/>
                  <a:pt x="1226820" y="777364"/>
                </a:cubicBezTo>
                <a:cubicBezTo>
                  <a:pt x="1232456" y="787227"/>
                  <a:pt x="1236216" y="798104"/>
                  <a:pt x="1242060" y="807844"/>
                </a:cubicBezTo>
                <a:cubicBezTo>
                  <a:pt x="1263528" y="843624"/>
                  <a:pt x="1273845" y="849207"/>
                  <a:pt x="1287780" y="884044"/>
                </a:cubicBezTo>
                <a:cubicBezTo>
                  <a:pt x="1293806" y="899110"/>
                  <a:pt x="1301013" y="938826"/>
                  <a:pt x="1318260" y="952624"/>
                </a:cubicBezTo>
                <a:cubicBezTo>
                  <a:pt x="1324532" y="957642"/>
                  <a:pt x="1333500" y="957704"/>
                  <a:pt x="1341120" y="960244"/>
                </a:cubicBezTo>
                <a:cubicBezTo>
                  <a:pt x="1366329" y="1035872"/>
                  <a:pt x="1324034" y="920345"/>
                  <a:pt x="1371600" y="1005964"/>
                </a:cubicBezTo>
                <a:cubicBezTo>
                  <a:pt x="1379402" y="1020007"/>
                  <a:pt x="1379656" y="1037316"/>
                  <a:pt x="1386840" y="1051684"/>
                </a:cubicBezTo>
                <a:cubicBezTo>
                  <a:pt x="1397000" y="1072004"/>
                  <a:pt x="1410136" y="1091091"/>
                  <a:pt x="1417320" y="1112644"/>
                </a:cubicBezTo>
                <a:cubicBezTo>
                  <a:pt x="1435590" y="1167454"/>
                  <a:pt x="1413424" y="1099007"/>
                  <a:pt x="1432560" y="1165984"/>
                </a:cubicBezTo>
                <a:cubicBezTo>
                  <a:pt x="1434767" y="1173707"/>
                  <a:pt x="1438232" y="1181052"/>
                  <a:pt x="1440180" y="1188844"/>
                </a:cubicBezTo>
                <a:cubicBezTo>
                  <a:pt x="1461721" y="1275008"/>
                  <a:pt x="1430345" y="1174580"/>
                  <a:pt x="1463040" y="1272664"/>
                </a:cubicBezTo>
                <a:cubicBezTo>
                  <a:pt x="1465580" y="1280284"/>
                  <a:pt x="1466205" y="1288841"/>
                  <a:pt x="1470660" y="1295524"/>
                </a:cubicBezTo>
                <a:cubicBezTo>
                  <a:pt x="1475740" y="1303144"/>
                  <a:pt x="1481804" y="1310193"/>
                  <a:pt x="1485900" y="1318384"/>
                </a:cubicBezTo>
                <a:cubicBezTo>
                  <a:pt x="1517448" y="1381480"/>
                  <a:pt x="1465084" y="1298590"/>
                  <a:pt x="1508760" y="1364104"/>
                </a:cubicBezTo>
                <a:cubicBezTo>
                  <a:pt x="1514229" y="1385980"/>
                  <a:pt x="1522344" y="1421752"/>
                  <a:pt x="1531620" y="1440304"/>
                </a:cubicBezTo>
                <a:cubicBezTo>
                  <a:pt x="1536700" y="1450464"/>
                  <a:pt x="1541224" y="1460921"/>
                  <a:pt x="1546860" y="1470784"/>
                </a:cubicBezTo>
                <a:cubicBezTo>
                  <a:pt x="1551404" y="1478735"/>
                  <a:pt x="1562100" y="1493644"/>
                  <a:pt x="1562100" y="1493644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7" tIns="45664" rIns="91327" bIns="45664" numCol="1" rtlCol="0" anchor="t" anchorCtr="0" compatLnSpc="1">
            <a:prstTxWarp prst="textNoShape">
              <a:avLst/>
            </a:prstTxWarp>
          </a:bodyPr>
          <a:lstStyle/>
          <a:p>
            <a:pPr defTabSz="913303" fontAlgn="base">
              <a:spcBef>
                <a:spcPct val="0"/>
              </a:spcBef>
              <a:spcAft>
                <a:spcPct val="0"/>
              </a:spcAft>
            </a:pPr>
            <a:endParaRPr lang="ru-RU" sz="1798" b="1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4876" y="3299460"/>
            <a:ext cx="781621" cy="552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98" dirty="0"/>
              <a:t>ПЭ100</a:t>
            </a:r>
          </a:p>
          <a:p>
            <a:pPr algn="ctr"/>
            <a:r>
              <a:rPr lang="en-US" sz="1498" dirty="0"/>
              <a:t>LS</a:t>
            </a:r>
            <a:endParaRPr lang="ru-RU" sz="1498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0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/>
              <a:t>Молекулярная архитектура трубного ПЭ-100.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r>
              <a:rPr lang="ru-RU" spc="-5" dirty="0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pc="-5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B952A2FD-4F46-4A1E-86E1-5D03B21134C5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14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b="9104"/>
          <a:stretch/>
        </p:blipFill>
        <p:spPr>
          <a:xfrm>
            <a:off x="955920" y="754870"/>
            <a:ext cx="7376159" cy="346950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Box 6"/>
          <p:cNvSpPr txBox="1"/>
          <p:nvPr/>
        </p:nvSpPr>
        <p:spPr>
          <a:xfrm>
            <a:off x="3642486" y="4224377"/>
            <a:ext cx="3189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сдвига, рад/с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21574" y="1264817"/>
            <a:ext cx="2131081" cy="323165"/>
          </a:xfrm>
          <a:prstGeom prst="rect">
            <a:avLst/>
          </a:prstGeom>
          <a:solidFill>
            <a:srgbClr val="DFDF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ПЭ2НТ11-9, </a:t>
            </a:r>
            <a:r>
              <a:rPr lang="en-US" b="1" dirty="0" smtClean="0"/>
              <a:t>PE6PP32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13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ChangeArrowheads="1"/>
          </p:cNvSpPr>
          <p:nvPr/>
        </p:nvSpPr>
        <p:spPr bwMode="auto">
          <a:xfrm>
            <a:off x="457200" y="171450"/>
            <a:ext cx="8153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t/>
            </a:r>
            <a:br/>
            <a:endParaRPr lang="ru-RU" sz="3200" b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316859" name="Rectangle 12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бимодальных марок ПЭ</a:t>
            </a:r>
            <a:br>
              <a:rPr lang="ru-RU" dirty="0" smtClean="0"/>
            </a:br>
            <a:r>
              <a:rPr lang="ru-RU" dirty="0" smtClean="0"/>
              <a:t>Реология расплавов для (</a:t>
            </a:r>
            <a:r>
              <a:rPr lang="ru-RU" dirty="0" err="1" smtClean="0"/>
              <a:t>перерабатываемость</a:t>
            </a:r>
            <a:r>
              <a:rPr lang="ru-RU" dirty="0" smtClean="0"/>
              <a:t>)</a:t>
            </a:r>
            <a:r>
              <a:rPr dirty="0"/>
              <a:t/>
            </a:r>
            <a:br>
              <a:rPr dirty="0"/>
            </a:b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3316740" name="Rectangle 4"/>
          <p:cNvSpPr>
            <a:spLocks noChangeArrowheads="1"/>
          </p:cNvSpPr>
          <p:nvPr/>
        </p:nvSpPr>
        <p:spPr bwMode="auto">
          <a:xfrm>
            <a:off x="3530601" y="3921268"/>
            <a:ext cx="1444625" cy="3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400">
                <a:latin typeface="+mn-lt"/>
              </a:rPr>
              <a:t> Скорость сдвига</a:t>
            </a:r>
          </a:p>
        </p:txBody>
      </p:sp>
      <p:sp>
        <p:nvSpPr>
          <p:cNvPr id="3316741" name="Line 5"/>
          <p:cNvSpPr>
            <a:spLocks noChangeShapeType="1"/>
          </p:cNvSpPr>
          <p:nvPr/>
        </p:nvSpPr>
        <p:spPr bwMode="auto">
          <a:xfrm flipV="1">
            <a:off x="1031875" y="1149493"/>
            <a:ext cx="0" cy="27229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42" name="Line 6"/>
          <p:cNvSpPr>
            <a:spLocks noChangeShapeType="1"/>
          </p:cNvSpPr>
          <p:nvPr/>
        </p:nvSpPr>
        <p:spPr bwMode="auto">
          <a:xfrm rot="5400000" flipV="1">
            <a:off x="4542632" y="374395"/>
            <a:ext cx="0" cy="6996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43" name="Rectangle 7"/>
          <p:cNvSpPr>
            <a:spLocks noChangeArrowheads="1"/>
          </p:cNvSpPr>
          <p:nvPr/>
        </p:nvSpPr>
        <p:spPr bwMode="auto">
          <a:xfrm>
            <a:off x="7089776" y="3865308"/>
            <a:ext cx="682625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900" b="0" dirty="0">
                <a:latin typeface="+mn-lt"/>
              </a:rPr>
              <a:t> высокая</a:t>
            </a:r>
          </a:p>
        </p:txBody>
      </p:sp>
      <p:sp>
        <p:nvSpPr>
          <p:cNvPr id="3316744" name="Rectangle 8"/>
          <p:cNvSpPr>
            <a:spLocks noChangeArrowheads="1"/>
          </p:cNvSpPr>
          <p:nvPr/>
        </p:nvSpPr>
        <p:spPr bwMode="auto">
          <a:xfrm>
            <a:off x="1524001" y="3865308"/>
            <a:ext cx="682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050" b="0" dirty="0">
                <a:latin typeface="+mn-lt"/>
              </a:rPr>
              <a:t> низкая</a:t>
            </a:r>
          </a:p>
        </p:txBody>
      </p:sp>
      <p:sp>
        <p:nvSpPr>
          <p:cNvPr id="3316746" name="Rectangle 10"/>
          <p:cNvSpPr>
            <a:spLocks noChangeArrowheads="1"/>
          </p:cNvSpPr>
          <p:nvPr/>
        </p:nvSpPr>
        <p:spPr bwMode="auto">
          <a:xfrm>
            <a:off x="5819776" y="893088"/>
            <a:ext cx="2819400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400" b="0" dirty="0">
                <a:latin typeface="+mn-lt"/>
              </a:rPr>
              <a:t> </a:t>
            </a:r>
            <a:r>
              <a:rPr lang="ru-RU" sz="1400" b="0" dirty="0" smtClean="0">
                <a:latin typeface="+mn-lt"/>
              </a:rPr>
              <a:t>мономодальный ПЭ (</a:t>
            </a:r>
            <a:r>
              <a:rPr lang="en-US" sz="1400" b="0" dirty="0" smtClean="0">
                <a:latin typeface="+mn-lt"/>
              </a:rPr>
              <a:t>Cr</a:t>
            </a:r>
            <a:r>
              <a:rPr lang="ru-RU" sz="1400" b="0" dirty="0" smtClean="0">
                <a:latin typeface="+mn-lt"/>
              </a:rPr>
              <a:t>)</a:t>
            </a:r>
            <a:endParaRPr lang="ru-RU" sz="1400" b="0" dirty="0">
              <a:latin typeface="+mn-lt"/>
            </a:endParaRPr>
          </a:p>
        </p:txBody>
      </p:sp>
      <p:sp>
        <p:nvSpPr>
          <p:cNvPr id="3316747" name="Freeform 11"/>
          <p:cNvSpPr>
            <a:spLocks/>
          </p:cNvSpPr>
          <p:nvPr/>
        </p:nvSpPr>
        <p:spPr bwMode="auto">
          <a:xfrm>
            <a:off x="1690688" y="1767427"/>
            <a:ext cx="5859462" cy="1583531"/>
          </a:xfrm>
          <a:custGeom>
            <a:avLst/>
            <a:gdLst>
              <a:gd name="T0" fmla="*/ 0 w 3691"/>
              <a:gd name="T1" fmla="*/ 0 h 1248"/>
              <a:gd name="T2" fmla="*/ 2478 w 3691"/>
              <a:gd name="T3" fmla="*/ 262 h 1248"/>
              <a:gd name="T4" fmla="*/ 3691 w 3691"/>
              <a:gd name="T5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1" h="1248">
                <a:moveTo>
                  <a:pt x="0" y="0"/>
                </a:moveTo>
                <a:cubicBezTo>
                  <a:pt x="931" y="27"/>
                  <a:pt x="1863" y="54"/>
                  <a:pt x="2478" y="262"/>
                </a:cubicBezTo>
                <a:cubicBezTo>
                  <a:pt x="3093" y="470"/>
                  <a:pt x="3392" y="859"/>
                  <a:pt x="3691" y="1248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48" name="Line 12"/>
          <p:cNvSpPr>
            <a:spLocks noChangeShapeType="1"/>
          </p:cNvSpPr>
          <p:nvPr/>
        </p:nvSpPr>
        <p:spPr bwMode="auto">
          <a:xfrm>
            <a:off x="3727451" y="4455858"/>
            <a:ext cx="969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3316749" name="Group 13"/>
          <p:cNvGrpSpPr>
            <a:grpSpLocks/>
          </p:cNvGrpSpPr>
          <p:nvPr/>
        </p:nvGrpSpPr>
        <p:grpSpPr bwMode="auto">
          <a:xfrm rot="796655">
            <a:off x="5203826" y="4059148"/>
            <a:ext cx="561975" cy="544115"/>
            <a:chOff x="2522" y="1978"/>
            <a:chExt cx="354" cy="457"/>
          </a:xfrm>
        </p:grpSpPr>
        <p:sp>
          <p:nvSpPr>
            <p:cNvPr id="3316750" name="Freeform 14"/>
            <p:cNvSpPr>
              <a:spLocks/>
            </p:cNvSpPr>
            <p:nvPr/>
          </p:nvSpPr>
          <p:spPr bwMode="auto">
            <a:xfrm>
              <a:off x="2553" y="2076"/>
              <a:ext cx="313" cy="76"/>
            </a:xfrm>
            <a:custGeom>
              <a:avLst/>
              <a:gdLst>
                <a:gd name="T0" fmla="*/ 0 w 938"/>
                <a:gd name="T1" fmla="*/ 0 h 228"/>
                <a:gd name="T2" fmla="*/ 32 w 938"/>
                <a:gd name="T3" fmla="*/ 131 h 228"/>
                <a:gd name="T4" fmla="*/ 57 w 938"/>
                <a:gd name="T5" fmla="*/ 134 h 228"/>
                <a:gd name="T6" fmla="*/ 92 w 938"/>
                <a:gd name="T7" fmla="*/ 123 h 228"/>
                <a:gd name="T8" fmla="*/ 157 w 938"/>
                <a:gd name="T9" fmla="*/ 98 h 228"/>
                <a:gd name="T10" fmla="*/ 218 w 938"/>
                <a:gd name="T11" fmla="*/ 99 h 228"/>
                <a:gd name="T12" fmla="*/ 253 w 938"/>
                <a:gd name="T13" fmla="*/ 99 h 228"/>
                <a:gd name="T14" fmla="*/ 281 w 938"/>
                <a:gd name="T15" fmla="*/ 98 h 228"/>
                <a:gd name="T16" fmla="*/ 359 w 938"/>
                <a:gd name="T17" fmla="*/ 39 h 228"/>
                <a:gd name="T18" fmla="*/ 438 w 938"/>
                <a:gd name="T19" fmla="*/ 0 h 228"/>
                <a:gd name="T20" fmla="*/ 468 w 938"/>
                <a:gd name="T21" fmla="*/ 41 h 228"/>
                <a:gd name="T22" fmla="*/ 488 w 938"/>
                <a:gd name="T23" fmla="*/ 118 h 228"/>
                <a:gd name="T24" fmla="*/ 532 w 938"/>
                <a:gd name="T25" fmla="*/ 228 h 228"/>
                <a:gd name="T26" fmla="*/ 563 w 938"/>
                <a:gd name="T27" fmla="*/ 194 h 228"/>
                <a:gd name="T28" fmla="*/ 591 w 938"/>
                <a:gd name="T29" fmla="*/ 117 h 228"/>
                <a:gd name="T30" fmla="*/ 620 w 938"/>
                <a:gd name="T31" fmla="*/ 39 h 228"/>
                <a:gd name="T32" fmla="*/ 657 w 938"/>
                <a:gd name="T33" fmla="*/ 0 h 228"/>
                <a:gd name="T34" fmla="*/ 702 w 938"/>
                <a:gd name="T35" fmla="*/ 61 h 228"/>
                <a:gd name="T36" fmla="*/ 750 w 938"/>
                <a:gd name="T37" fmla="*/ 131 h 228"/>
                <a:gd name="T38" fmla="*/ 830 w 938"/>
                <a:gd name="T39" fmla="*/ 78 h 228"/>
                <a:gd name="T40" fmla="*/ 907 w 938"/>
                <a:gd name="T41" fmla="*/ 34 h 228"/>
                <a:gd name="T42" fmla="*/ 932 w 938"/>
                <a:gd name="T43" fmla="*/ 100 h 228"/>
                <a:gd name="T44" fmla="*/ 938 w 938"/>
                <a:gd name="T45" fmla="*/ 16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8" h="228">
                  <a:moveTo>
                    <a:pt x="0" y="0"/>
                  </a:moveTo>
                  <a:lnTo>
                    <a:pt x="32" y="131"/>
                  </a:lnTo>
                  <a:lnTo>
                    <a:pt x="57" y="134"/>
                  </a:lnTo>
                  <a:lnTo>
                    <a:pt x="92" y="123"/>
                  </a:lnTo>
                  <a:lnTo>
                    <a:pt x="157" y="98"/>
                  </a:lnTo>
                  <a:lnTo>
                    <a:pt x="218" y="99"/>
                  </a:lnTo>
                  <a:lnTo>
                    <a:pt x="253" y="99"/>
                  </a:lnTo>
                  <a:lnTo>
                    <a:pt x="281" y="98"/>
                  </a:lnTo>
                  <a:lnTo>
                    <a:pt x="359" y="39"/>
                  </a:lnTo>
                  <a:lnTo>
                    <a:pt x="438" y="0"/>
                  </a:lnTo>
                  <a:lnTo>
                    <a:pt x="468" y="41"/>
                  </a:lnTo>
                  <a:lnTo>
                    <a:pt x="488" y="118"/>
                  </a:lnTo>
                  <a:lnTo>
                    <a:pt x="532" y="228"/>
                  </a:lnTo>
                  <a:lnTo>
                    <a:pt x="563" y="194"/>
                  </a:lnTo>
                  <a:lnTo>
                    <a:pt x="591" y="117"/>
                  </a:lnTo>
                  <a:lnTo>
                    <a:pt x="620" y="39"/>
                  </a:lnTo>
                  <a:lnTo>
                    <a:pt x="657" y="0"/>
                  </a:lnTo>
                  <a:lnTo>
                    <a:pt x="702" y="61"/>
                  </a:lnTo>
                  <a:lnTo>
                    <a:pt x="750" y="131"/>
                  </a:lnTo>
                  <a:lnTo>
                    <a:pt x="830" y="78"/>
                  </a:lnTo>
                  <a:lnTo>
                    <a:pt x="907" y="34"/>
                  </a:lnTo>
                  <a:lnTo>
                    <a:pt x="932" y="100"/>
                  </a:lnTo>
                  <a:lnTo>
                    <a:pt x="938" y="163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1" name="Freeform 15"/>
            <p:cNvSpPr>
              <a:spLocks/>
            </p:cNvSpPr>
            <p:nvPr/>
          </p:nvSpPr>
          <p:spPr bwMode="auto">
            <a:xfrm>
              <a:off x="2553" y="2152"/>
              <a:ext cx="323" cy="76"/>
            </a:xfrm>
            <a:custGeom>
              <a:avLst/>
              <a:gdLst>
                <a:gd name="T0" fmla="*/ 0 w 970"/>
                <a:gd name="T1" fmla="*/ 66 h 228"/>
                <a:gd name="T2" fmla="*/ 312 w 970"/>
                <a:gd name="T3" fmla="*/ 99 h 228"/>
                <a:gd name="T4" fmla="*/ 439 w 970"/>
                <a:gd name="T5" fmla="*/ 74 h 228"/>
                <a:gd name="T6" fmla="*/ 508 w 970"/>
                <a:gd name="T7" fmla="*/ 60 h 228"/>
                <a:gd name="T8" fmla="*/ 563 w 970"/>
                <a:gd name="T9" fmla="*/ 66 h 228"/>
                <a:gd name="T10" fmla="*/ 625 w 970"/>
                <a:gd name="T11" fmla="*/ 155 h 228"/>
                <a:gd name="T12" fmla="*/ 689 w 970"/>
                <a:gd name="T13" fmla="*/ 228 h 228"/>
                <a:gd name="T14" fmla="*/ 722 w 970"/>
                <a:gd name="T15" fmla="*/ 195 h 228"/>
                <a:gd name="T16" fmla="*/ 749 w 970"/>
                <a:gd name="T17" fmla="*/ 120 h 228"/>
                <a:gd name="T18" fmla="*/ 775 w 970"/>
                <a:gd name="T19" fmla="*/ 43 h 228"/>
                <a:gd name="T20" fmla="*/ 813 w 970"/>
                <a:gd name="T21" fmla="*/ 0 h 228"/>
                <a:gd name="T22" fmla="*/ 907 w 970"/>
                <a:gd name="T23" fmla="*/ 45 h 228"/>
                <a:gd name="T24" fmla="*/ 970 w 970"/>
                <a:gd name="T25" fmla="*/ 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0" h="228">
                  <a:moveTo>
                    <a:pt x="0" y="66"/>
                  </a:moveTo>
                  <a:lnTo>
                    <a:pt x="312" y="99"/>
                  </a:lnTo>
                  <a:lnTo>
                    <a:pt x="439" y="74"/>
                  </a:lnTo>
                  <a:lnTo>
                    <a:pt x="508" y="60"/>
                  </a:lnTo>
                  <a:lnTo>
                    <a:pt x="563" y="66"/>
                  </a:lnTo>
                  <a:lnTo>
                    <a:pt x="625" y="155"/>
                  </a:lnTo>
                  <a:lnTo>
                    <a:pt x="689" y="228"/>
                  </a:lnTo>
                  <a:lnTo>
                    <a:pt x="722" y="195"/>
                  </a:lnTo>
                  <a:lnTo>
                    <a:pt x="749" y="120"/>
                  </a:lnTo>
                  <a:lnTo>
                    <a:pt x="775" y="43"/>
                  </a:lnTo>
                  <a:lnTo>
                    <a:pt x="813" y="0"/>
                  </a:lnTo>
                  <a:lnTo>
                    <a:pt x="907" y="45"/>
                  </a:lnTo>
                  <a:lnTo>
                    <a:pt x="970" y="9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2" name="Freeform 16"/>
            <p:cNvSpPr>
              <a:spLocks/>
            </p:cNvSpPr>
            <p:nvPr/>
          </p:nvSpPr>
          <p:spPr bwMode="auto">
            <a:xfrm>
              <a:off x="2532" y="2217"/>
              <a:ext cx="209" cy="87"/>
            </a:xfrm>
            <a:custGeom>
              <a:avLst/>
              <a:gdLst>
                <a:gd name="T0" fmla="*/ 0 w 626"/>
                <a:gd name="T1" fmla="*/ 0 h 262"/>
                <a:gd name="T2" fmla="*/ 16 w 626"/>
                <a:gd name="T3" fmla="*/ 128 h 262"/>
                <a:gd name="T4" fmla="*/ 63 w 626"/>
                <a:gd name="T5" fmla="*/ 262 h 262"/>
                <a:gd name="T6" fmla="*/ 117 w 626"/>
                <a:gd name="T7" fmla="*/ 141 h 262"/>
                <a:gd name="T8" fmla="*/ 146 w 626"/>
                <a:gd name="T9" fmla="*/ 52 h 262"/>
                <a:gd name="T10" fmla="*/ 189 w 626"/>
                <a:gd name="T11" fmla="*/ 0 h 262"/>
                <a:gd name="T12" fmla="*/ 232 w 626"/>
                <a:gd name="T13" fmla="*/ 12 h 262"/>
                <a:gd name="T14" fmla="*/ 281 w 626"/>
                <a:gd name="T15" fmla="*/ 53 h 262"/>
                <a:gd name="T16" fmla="*/ 375 w 626"/>
                <a:gd name="T17" fmla="*/ 131 h 262"/>
                <a:gd name="T18" fmla="*/ 422 w 626"/>
                <a:gd name="T19" fmla="*/ 137 h 262"/>
                <a:gd name="T20" fmla="*/ 484 w 626"/>
                <a:gd name="T21" fmla="*/ 137 h 262"/>
                <a:gd name="T22" fmla="*/ 595 w 626"/>
                <a:gd name="T23" fmla="*/ 131 h 262"/>
                <a:gd name="T24" fmla="*/ 626 w 626"/>
                <a:gd name="T25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262">
                  <a:moveTo>
                    <a:pt x="0" y="0"/>
                  </a:moveTo>
                  <a:lnTo>
                    <a:pt x="16" y="128"/>
                  </a:lnTo>
                  <a:lnTo>
                    <a:pt x="63" y="262"/>
                  </a:lnTo>
                  <a:lnTo>
                    <a:pt x="117" y="141"/>
                  </a:lnTo>
                  <a:lnTo>
                    <a:pt x="146" y="52"/>
                  </a:lnTo>
                  <a:lnTo>
                    <a:pt x="189" y="0"/>
                  </a:lnTo>
                  <a:lnTo>
                    <a:pt x="232" y="12"/>
                  </a:lnTo>
                  <a:lnTo>
                    <a:pt x="281" y="53"/>
                  </a:lnTo>
                  <a:lnTo>
                    <a:pt x="375" y="131"/>
                  </a:lnTo>
                  <a:lnTo>
                    <a:pt x="422" y="137"/>
                  </a:lnTo>
                  <a:lnTo>
                    <a:pt x="484" y="137"/>
                  </a:lnTo>
                  <a:lnTo>
                    <a:pt x="595" y="131"/>
                  </a:lnTo>
                  <a:lnTo>
                    <a:pt x="626" y="13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3" name="Freeform 17"/>
            <p:cNvSpPr>
              <a:spLocks/>
            </p:cNvSpPr>
            <p:nvPr/>
          </p:nvSpPr>
          <p:spPr bwMode="auto">
            <a:xfrm>
              <a:off x="2522" y="2261"/>
              <a:ext cx="333" cy="98"/>
            </a:xfrm>
            <a:custGeom>
              <a:avLst/>
              <a:gdLst>
                <a:gd name="T0" fmla="*/ 1001 w 1001"/>
                <a:gd name="T1" fmla="*/ 262 h 294"/>
                <a:gd name="T2" fmla="*/ 960 w 1001"/>
                <a:gd name="T3" fmla="*/ 131 h 294"/>
                <a:gd name="T4" fmla="*/ 919 w 1001"/>
                <a:gd name="T5" fmla="*/ 40 h 294"/>
                <a:gd name="T6" fmla="*/ 875 w 1001"/>
                <a:gd name="T7" fmla="*/ 0 h 294"/>
                <a:gd name="T8" fmla="*/ 843 w 1001"/>
                <a:gd name="T9" fmla="*/ 40 h 294"/>
                <a:gd name="T10" fmla="*/ 819 w 1001"/>
                <a:gd name="T11" fmla="*/ 135 h 294"/>
                <a:gd name="T12" fmla="*/ 793 w 1001"/>
                <a:gd name="T13" fmla="*/ 234 h 294"/>
                <a:gd name="T14" fmla="*/ 751 w 1001"/>
                <a:gd name="T15" fmla="*/ 294 h 294"/>
                <a:gd name="T16" fmla="*/ 675 w 1001"/>
                <a:gd name="T17" fmla="*/ 270 h 294"/>
                <a:gd name="T18" fmla="*/ 595 w 1001"/>
                <a:gd name="T19" fmla="*/ 228 h 294"/>
                <a:gd name="T20" fmla="*/ 502 w 1001"/>
                <a:gd name="T21" fmla="*/ 248 h 294"/>
                <a:gd name="T22" fmla="*/ 406 w 1001"/>
                <a:gd name="T23" fmla="*/ 262 h 294"/>
                <a:gd name="T24" fmla="*/ 346 w 1001"/>
                <a:gd name="T25" fmla="*/ 192 h 294"/>
                <a:gd name="T26" fmla="*/ 282 w 1001"/>
                <a:gd name="T27" fmla="*/ 131 h 294"/>
                <a:gd name="T28" fmla="*/ 200 w 1001"/>
                <a:gd name="T29" fmla="*/ 184 h 294"/>
                <a:gd name="T30" fmla="*/ 157 w 1001"/>
                <a:gd name="T31" fmla="*/ 262 h 294"/>
                <a:gd name="T32" fmla="*/ 0 w 1001"/>
                <a:gd name="T33" fmla="*/ 26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1" h="294">
                  <a:moveTo>
                    <a:pt x="1001" y="262"/>
                  </a:moveTo>
                  <a:lnTo>
                    <a:pt x="960" y="131"/>
                  </a:lnTo>
                  <a:lnTo>
                    <a:pt x="919" y="40"/>
                  </a:lnTo>
                  <a:lnTo>
                    <a:pt x="875" y="0"/>
                  </a:lnTo>
                  <a:lnTo>
                    <a:pt x="843" y="40"/>
                  </a:lnTo>
                  <a:lnTo>
                    <a:pt x="819" y="135"/>
                  </a:lnTo>
                  <a:lnTo>
                    <a:pt x="793" y="234"/>
                  </a:lnTo>
                  <a:lnTo>
                    <a:pt x="751" y="294"/>
                  </a:lnTo>
                  <a:lnTo>
                    <a:pt x="675" y="270"/>
                  </a:lnTo>
                  <a:lnTo>
                    <a:pt x="595" y="228"/>
                  </a:lnTo>
                  <a:lnTo>
                    <a:pt x="502" y="248"/>
                  </a:lnTo>
                  <a:lnTo>
                    <a:pt x="406" y="262"/>
                  </a:lnTo>
                  <a:lnTo>
                    <a:pt x="346" y="192"/>
                  </a:lnTo>
                  <a:lnTo>
                    <a:pt x="282" y="131"/>
                  </a:lnTo>
                  <a:lnTo>
                    <a:pt x="200" y="184"/>
                  </a:lnTo>
                  <a:lnTo>
                    <a:pt x="157" y="262"/>
                  </a:lnTo>
                  <a:lnTo>
                    <a:pt x="0" y="262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4" name="Freeform 18"/>
            <p:cNvSpPr>
              <a:spLocks/>
            </p:cNvSpPr>
            <p:nvPr/>
          </p:nvSpPr>
          <p:spPr bwMode="auto">
            <a:xfrm>
              <a:off x="2584" y="1978"/>
              <a:ext cx="42" cy="435"/>
            </a:xfrm>
            <a:custGeom>
              <a:avLst/>
              <a:gdLst>
                <a:gd name="T0" fmla="*/ 0 w 124"/>
                <a:gd name="T1" fmla="*/ 0 h 1304"/>
                <a:gd name="T2" fmla="*/ 67 w 124"/>
                <a:gd name="T3" fmla="*/ 129 h 1304"/>
                <a:gd name="T4" fmla="*/ 110 w 124"/>
                <a:gd name="T5" fmla="*/ 236 h 1304"/>
                <a:gd name="T6" fmla="*/ 124 w 124"/>
                <a:gd name="T7" fmla="*/ 327 h 1304"/>
                <a:gd name="T8" fmla="*/ 64 w 124"/>
                <a:gd name="T9" fmla="*/ 406 h 1304"/>
                <a:gd name="T10" fmla="*/ 0 w 124"/>
                <a:gd name="T11" fmla="*/ 489 h 1304"/>
                <a:gd name="T12" fmla="*/ 5 w 124"/>
                <a:gd name="T13" fmla="*/ 539 h 1304"/>
                <a:gd name="T14" fmla="*/ 28 w 124"/>
                <a:gd name="T15" fmla="*/ 602 h 1304"/>
                <a:gd name="T16" fmla="*/ 63 w 124"/>
                <a:gd name="T17" fmla="*/ 717 h 1304"/>
                <a:gd name="T18" fmla="*/ 54 w 124"/>
                <a:gd name="T19" fmla="*/ 769 h 1304"/>
                <a:gd name="T20" fmla="*/ 34 w 124"/>
                <a:gd name="T21" fmla="*/ 830 h 1304"/>
                <a:gd name="T22" fmla="*/ 0 w 124"/>
                <a:gd name="T23" fmla="*/ 945 h 1304"/>
                <a:gd name="T24" fmla="*/ 0 w 124"/>
                <a:gd name="T25" fmla="*/ 996 h 1304"/>
                <a:gd name="T26" fmla="*/ 6 w 124"/>
                <a:gd name="T27" fmla="*/ 1059 h 1304"/>
                <a:gd name="T28" fmla="*/ 32 w 124"/>
                <a:gd name="T29" fmla="*/ 1174 h 1304"/>
                <a:gd name="T30" fmla="*/ 124 w 124"/>
                <a:gd name="T31" fmla="*/ 130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304">
                  <a:moveTo>
                    <a:pt x="0" y="0"/>
                  </a:moveTo>
                  <a:lnTo>
                    <a:pt x="67" y="129"/>
                  </a:lnTo>
                  <a:lnTo>
                    <a:pt x="110" y="236"/>
                  </a:lnTo>
                  <a:lnTo>
                    <a:pt x="124" y="327"/>
                  </a:lnTo>
                  <a:lnTo>
                    <a:pt x="64" y="406"/>
                  </a:lnTo>
                  <a:lnTo>
                    <a:pt x="0" y="489"/>
                  </a:lnTo>
                  <a:lnTo>
                    <a:pt x="5" y="539"/>
                  </a:lnTo>
                  <a:lnTo>
                    <a:pt x="28" y="602"/>
                  </a:lnTo>
                  <a:lnTo>
                    <a:pt x="63" y="717"/>
                  </a:lnTo>
                  <a:lnTo>
                    <a:pt x="54" y="769"/>
                  </a:lnTo>
                  <a:lnTo>
                    <a:pt x="34" y="830"/>
                  </a:lnTo>
                  <a:lnTo>
                    <a:pt x="0" y="945"/>
                  </a:lnTo>
                  <a:lnTo>
                    <a:pt x="0" y="996"/>
                  </a:lnTo>
                  <a:lnTo>
                    <a:pt x="6" y="1059"/>
                  </a:lnTo>
                  <a:lnTo>
                    <a:pt x="32" y="1174"/>
                  </a:lnTo>
                  <a:lnTo>
                    <a:pt x="124" y="130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5" name="Freeform 19"/>
            <p:cNvSpPr>
              <a:spLocks/>
            </p:cNvSpPr>
            <p:nvPr/>
          </p:nvSpPr>
          <p:spPr bwMode="auto">
            <a:xfrm>
              <a:off x="2643" y="1989"/>
              <a:ext cx="87" cy="435"/>
            </a:xfrm>
            <a:custGeom>
              <a:avLst/>
              <a:gdLst>
                <a:gd name="T0" fmla="*/ 261 w 261"/>
                <a:gd name="T1" fmla="*/ 0 h 1306"/>
                <a:gd name="T2" fmla="*/ 189 w 261"/>
                <a:gd name="T3" fmla="*/ 89 h 1306"/>
                <a:gd name="T4" fmla="*/ 104 w 261"/>
                <a:gd name="T5" fmla="*/ 229 h 1306"/>
                <a:gd name="T6" fmla="*/ 103 w 261"/>
                <a:gd name="T7" fmla="*/ 264 h 1306"/>
                <a:gd name="T8" fmla="*/ 109 w 261"/>
                <a:gd name="T9" fmla="*/ 309 h 1306"/>
                <a:gd name="T10" fmla="*/ 137 w 261"/>
                <a:gd name="T11" fmla="*/ 407 h 1306"/>
                <a:gd name="T12" fmla="*/ 162 w 261"/>
                <a:gd name="T13" fmla="*/ 505 h 1306"/>
                <a:gd name="T14" fmla="*/ 169 w 261"/>
                <a:gd name="T15" fmla="*/ 549 h 1306"/>
                <a:gd name="T16" fmla="*/ 167 w 261"/>
                <a:gd name="T17" fmla="*/ 588 h 1306"/>
                <a:gd name="T18" fmla="*/ 78 w 261"/>
                <a:gd name="T19" fmla="*/ 691 h 1306"/>
                <a:gd name="T20" fmla="*/ 10 w 261"/>
                <a:gd name="T21" fmla="*/ 783 h 1306"/>
                <a:gd name="T22" fmla="*/ 0 w 261"/>
                <a:gd name="T23" fmla="*/ 812 h 1306"/>
                <a:gd name="T24" fmla="*/ 9 w 261"/>
                <a:gd name="T25" fmla="*/ 870 h 1306"/>
                <a:gd name="T26" fmla="*/ 17 w 261"/>
                <a:gd name="T27" fmla="*/ 933 h 1306"/>
                <a:gd name="T28" fmla="*/ 10 w 261"/>
                <a:gd name="T29" fmla="*/ 979 h 1306"/>
                <a:gd name="T30" fmla="*/ 61 w 261"/>
                <a:gd name="T31" fmla="*/ 1083 h 1306"/>
                <a:gd name="T32" fmla="*/ 73 w 261"/>
                <a:gd name="T33" fmla="*/ 1150 h 1306"/>
                <a:gd name="T34" fmla="*/ 73 w 261"/>
                <a:gd name="T35" fmla="*/ 1207 h 1306"/>
                <a:gd name="T36" fmla="*/ 10 w 261"/>
                <a:gd name="T37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1306">
                  <a:moveTo>
                    <a:pt x="261" y="0"/>
                  </a:moveTo>
                  <a:lnTo>
                    <a:pt x="189" y="89"/>
                  </a:lnTo>
                  <a:lnTo>
                    <a:pt x="104" y="229"/>
                  </a:lnTo>
                  <a:lnTo>
                    <a:pt x="103" y="264"/>
                  </a:lnTo>
                  <a:lnTo>
                    <a:pt x="109" y="309"/>
                  </a:lnTo>
                  <a:lnTo>
                    <a:pt x="137" y="407"/>
                  </a:lnTo>
                  <a:lnTo>
                    <a:pt x="162" y="505"/>
                  </a:lnTo>
                  <a:lnTo>
                    <a:pt x="169" y="549"/>
                  </a:lnTo>
                  <a:lnTo>
                    <a:pt x="167" y="588"/>
                  </a:lnTo>
                  <a:lnTo>
                    <a:pt x="78" y="691"/>
                  </a:lnTo>
                  <a:lnTo>
                    <a:pt x="10" y="783"/>
                  </a:lnTo>
                  <a:lnTo>
                    <a:pt x="0" y="812"/>
                  </a:lnTo>
                  <a:lnTo>
                    <a:pt x="9" y="870"/>
                  </a:lnTo>
                  <a:lnTo>
                    <a:pt x="17" y="933"/>
                  </a:lnTo>
                  <a:lnTo>
                    <a:pt x="10" y="979"/>
                  </a:lnTo>
                  <a:lnTo>
                    <a:pt x="61" y="1083"/>
                  </a:lnTo>
                  <a:lnTo>
                    <a:pt x="73" y="1150"/>
                  </a:lnTo>
                  <a:lnTo>
                    <a:pt x="73" y="1207"/>
                  </a:lnTo>
                  <a:lnTo>
                    <a:pt x="10" y="130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6" name="Freeform 20"/>
            <p:cNvSpPr>
              <a:spLocks/>
            </p:cNvSpPr>
            <p:nvPr/>
          </p:nvSpPr>
          <p:spPr bwMode="auto">
            <a:xfrm>
              <a:off x="2750" y="2022"/>
              <a:ext cx="43" cy="413"/>
            </a:xfrm>
            <a:custGeom>
              <a:avLst/>
              <a:gdLst>
                <a:gd name="T0" fmla="*/ 97 w 127"/>
                <a:gd name="T1" fmla="*/ 0 h 1239"/>
                <a:gd name="T2" fmla="*/ 116 w 127"/>
                <a:gd name="T3" fmla="*/ 79 h 1239"/>
                <a:gd name="T4" fmla="*/ 127 w 127"/>
                <a:gd name="T5" fmla="*/ 196 h 1239"/>
                <a:gd name="T6" fmla="*/ 65 w 127"/>
                <a:gd name="T7" fmla="*/ 258 h 1239"/>
                <a:gd name="T8" fmla="*/ 3 w 127"/>
                <a:gd name="T9" fmla="*/ 325 h 1239"/>
                <a:gd name="T10" fmla="*/ 6 w 127"/>
                <a:gd name="T11" fmla="*/ 382 h 1239"/>
                <a:gd name="T12" fmla="*/ 30 w 127"/>
                <a:gd name="T13" fmla="*/ 454 h 1239"/>
                <a:gd name="T14" fmla="*/ 56 w 127"/>
                <a:gd name="T15" fmla="*/ 525 h 1239"/>
                <a:gd name="T16" fmla="*/ 65 w 127"/>
                <a:gd name="T17" fmla="*/ 586 h 1239"/>
                <a:gd name="T18" fmla="*/ 3 w 127"/>
                <a:gd name="T19" fmla="*/ 717 h 1239"/>
                <a:gd name="T20" fmla="*/ 0 w 127"/>
                <a:gd name="T21" fmla="*/ 774 h 1239"/>
                <a:gd name="T22" fmla="*/ 6 w 127"/>
                <a:gd name="T23" fmla="*/ 846 h 1239"/>
                <a:gd name="T24" fmla="*/ 34 w 127"/>
                <a:gd name="T25" fmla="*/ 979 h 1239"/>
                <a:gd name="T26" fmla="*/ 127 w 127"/>
                <a:gd name="T27" fmla="*/ 1108 h 1239"/>
                <a:gd name="T28" fmla="*/ 115 w 127"/>
                <a:gd name="T29" fmla="*/ 1184 h 1239"/>
                <a:gd name="T30" fmla="*/ 97 w 127"/>
                <a:gd name="T31" fmla="*/ 1239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39">
                  <a:moveTo>
                    <a:pt x="97" y="0"/>
                  </a:moveTo>
                  <a:lnTo>
                    <a:pt x="116" y="79"/>
                  </a:lnTo>
                  <a:lnTo>
                    <a:pt x="127" y="196"/>
                  </a:lnTo>
                  <a:lnTo>
                    <a:pt x="65" y="258"/>
                  </a:lnTo>
                  <a:lnTo>
                    <a:pt x="3" y="325"/>
                  </a:lnTo>
                  <a:lnTo>
                    <a:pt x="6" y="382"/>
                  </a:lnTo>
                  <a:lnTo>
                    <a:pt x="30" y="454"/>
                  </a:lnTo>
                  <a:lnTo>
                    <a:pt x="56" y="525"/>
                  </a:lnTo>
                  <a:lnTo>
                    <a:pt x="65" y="586"/>
                  </a:lnTo>
                  <a:lnTo>
                    <a:pt x="3" y="717"/>
                  </a:lnTo>
                  <a:lnTo>
                    <a:pt x="0" y="774"/>
                  </a:lnTo>
                  <a:lnTo>
                    <a:pt x="6" y="846"/>
                  </a:lnTo>
                  <a:lnTo>
                    <a:pt x="34" y="979"/>
                  </a:lnTo>
                  <a:lnTo>
                    <a:pt x="127" y="1108"/>
                  </a:lnTo>
                  <a:lnTo>
                    <a:pt x="115" y="1184"/>
                  </a:lnTo>
                  <a:lnTo>
                    <a:pt x="97" y="123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57" name="Freeform 21"/>
            <p:cNvSpPr>
              <a:spLocks/>
            </p:cNvSpPr>
            <p:nvPr/>
          </p:nvSpPr>
          <p:spPr bwMode="auto">
            <a:xfrm>
              <a:off x="2824" y="2010"/>
              <a:ext cx="48" cy="414"/>
            </a:xfrm>
            <a:custGeom>
              <a:avLst/>
              <a:gdLst>
                <a:gd name="T0" fmla="*/ 125 w 144"/>
                <a:gd name="T1" fmla="*/ 0 h 1241"/>
                <a:gd name="T2" fmla="*/ 142 w 144"/>
                <a:gd name="T3" fmla="*/ 117 h 1241"/>
                <a:gd name="T4" fmla="*/ 144 w 144"/>
                <a:gd name="T5" fmla="*/ 205 h 1241"/>
                <a:gd name="T6" fmla="*/ 125 w 144"/>
                <a:gd name="T7" fmla="*/ 262 h 1241"/>
                <a:gd name="T8" fmla="*/ 132 w 144"/>
                <a:gd name="T9" fmla="*/ 289 h 1241"/>
                <a:gd name="T10" fmla="*/ 124 w 144"/>
                <a:gd name="T11" fmla="*/ 328 h 1241"/>
                <a:gd name="T12" fmla="*/ 79 w 144"/>
                <a:gd name="T13" fmla="*/ 423 h 1241"/>
                <a:gd name="T14" fmla="*/ 34 w 144"/>
                <a:gd name="T15" fmla="*/ 517 h 1241"/>
                <a:gd name="T16" fmla="*/ 24 w 144"/>
                <a:gd name="T17" fmla="*/ 556 h 1241"/>
                <a:gd name="T18" fmla="*/ 31 w 144"/>
                <a:gd name="T19" fmla="*/ 588 h 1241"/>
                <a:gd name="T20" fmla="*/ 17 w 144"/>
                <a:gd name="T21" fmla="*/ 634 h 1241"/>
                <a:gd name="T22" fmla="*/ 25 w 144"/>
                <a:gd name="T23" fmla="*/ 709 h 1241"/>
                <a:gd name="T24" fmla="*/ 38 w 144"/>
                <a:gd name="T25" fmla="*/ 787 h 1241"/>
                <a:gd name="T26" fmla="*/ 31 w 144"/>
                <a:gd name="T27" fmla="*/ 848 h 1241"/>
                <a:gd name="T28" fmla="*/ 95 w 144"/>
                <a:gd name="T29" fmla="*/ 936 h 1241"/>
                <a:gd name="T30" fmla="*/ 117 w 144"/>
                <a:gd name="T31" fmla="*/ 993 h 1241"/>
                <a:gd name="T32" fmla="*/ 125 w 144"/>
                <a:gd name="T33" fmla="*/ 1045 h 1241"/>
                <a:gd name="T34" fmla="*/ 62 w 144"/>
                <a:gd name="T35" fmla="*/ 1164 h 1241"/>
                <a:gd name="T36" fmla="*/ 0 w 144"/>
                <a:gd name="T37" fmla="*/ 124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241">
                  <a:moveTo>
                    <a:pt x="125" y="0"/>
                  </a:moveTo>
                  <a:lnTo>
                    <a:pt x="142" y="117"/>
                  </a:lnTo>
                  <a:lnTo>
                    <a:pt x="144" y="205"/>
                  </a:lnTo>
                  <a:lnTo>
                    <a:pt x="125" y="262"/>
                  </a:lnTo>
                  <a:lnTo>
                    <a:pt x="132" y="289"/>
                  </a:lnTo>
                  <a:lnTo>
                    <a:pt x="124" y="328"/>
                  </a:lnTo>
                  <a:lnTo>
                    <a:pt x="79" y="423"/>
                  </a:lnTo>
                  <a:lnTo>
                    <a:pt x="34" y="517"/>
                  </a:lnTo>
                  <a:lnTo>
                    <a:pt x="24" y="556"/>
                  </a:lnTo>
                  <a:lnTo>
                    <a:pt x="31" y="588"/>
                  </a:lnTo>
                  <a:lnTo>
                    <a:pt x="17" y="634"/>
                  </a:lnTo>
                  <a:lnTo>
                    <a:pt x="25" y="709"/>
                  </a:lnTo>
                  <a:lnTo>
                    <a:pt x="38" y="787"/>
                  </a:lnTo>
                  <a:lnTo>
                    <a:pt x="31" y="848"/>
                  </a:lnTo>
                  <a:lnTo>
                    <a:pt x="95" y="936"/>
                  </a:lnTo>
                  <a:lnTo>
                    <a:pt x="117" y="993"/>
                  </a:lnTo>
                  <a:lnTo>
                    <a:pt x="125" y="1045"/>
                  </a:lnTo>
                  <a:lnTo>
                    <a:pt x="62" y="1164"/>
                  </a:lnTo>
                  <a:lnTo>
                    <a:pt x="0" y="124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316758" name="AutoShape 22"/>
          <p:cNvSpPr>
            <a:spLocks noChangeArrowheads="1"/>
          </p:cNvSpPr>
          <p:nvPr/>
        </p:nvSpPr>
        <p:spPr bwMode="auto">
          <a:xfrm>
            <a:off x="4972050" y="4105582"/>
            <a:ext cx="1041400" cy="554831"/>
          </a:xfrm>
          <a:prstGeom prst="parallelogram">
            <a:avLst>
              <a:gd name="adj" fmla="val 31113"/>
            </a:avLst>
          </a:prstGeom>
          <a:solidFill>
            <a:srgbClr val="CC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608000" prstMaterial="legacyWirefram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316759" name="Group 23"/>
          <p:cNvGrpSpPr>
            <a:grpSpLocks/>
          </p:cNvGrpSpPr>
          <p:nvPr/>
        </p:nvGrpSpPr>
        <p:grpSpPr bwMode="auto">
          <a:xfrm>
            <a:off x="2479676" y="4115107"/>
            <a:ext cx="561975" cy="544116"/>
            <a:chOff x="1562" y="3759"/>
            <a:chExt cx="354" cy="457"/>
          </a:xfrm>
        </p:grpSpPr>
        <p:sp>
          <p:nvSpPr>
            <p:cNvPr id="3316760" name="Freeform 24"/>
            <p:cNvSpPr>
              <a:spLocks/>
            </p:cNvSpPr>
            <p:nvPr/>
          </p:nvSpPr>
          <p:spPr bwMode="auto">
            <a:xfrm>
              <a:off x="1593" y="3857"/>
              <a:ext cx="313" cy="76"/>
            </a:xfrm>
            <a:custGeom>
              <a:avLst/>
              <a:gdLst>
                <a:gd name="T0" fmla="*/ 0 w 938"/>
                <a:gd name="T1" fmla="*/ 0 h 228"/>
                <a:gd name="T2" fmla="*/ 32 w 938"/>
                <a:gd name="T3" fmla="*/ 131 h 228"/>
                <a:gd name="T4" fmla="*/ 57 w 938"/>
                <a:gd name="T5" fmla="*/ 134 h 228"/>
                <a:gd name="T6" fmla="*/ 92 w 938"/>
                <a:gd name="T7" fmla="*/ 123 h 228"/>
                <a:gd name="T8" fmla="*/ 157 w 938"/>
                <a:gd name="T9" fmla="*/ 98 h 228"/>
                <a:gd name="T10" fmla="*/ 218 w 938"/>
                <a:gd name="T11" fmla="*/ 99 h 228"/>
                <a:gd name="T12" fmla="*/ 253 w 938"/>
                <a:gd name="T13" fmla="*/ 99 h 228"/>
                <a:gd name="T14" fmla="*/ 281 w 938"/>
                <a:gd name="T15" fmla="*/ 98 h 228"/>
                <a:gd name="T16" fmla="*/ 359 w 938"/>
                <a:gd name="T17" fmla="*/ 39 h 228"/>
                <a:gd name="T18" fmla="*/ 438 w 938"/>
                <a:gd name="T19" fmla="*/ 0 h 228"/>
                <a:gd name="T20" fmla="*/ 468 w 938"/>
                <a:gd name="T21" fmla="*/ 41 h 228"/>
                <a:gd name="T22" fmla="*/ 488 w 938"/>
                <a:gd name="T23" fmla="*/ 118 h 228"/>
                <a:gd name="T24" fmla="*/ 532 w 938"/>
                <a:gd name="T25" fmla="*/ 228 h 228"/>
                <a:gd name="T26" fmla="*/ 563 w 938"/>
                <a:gd name="T27" fmla="*/ 194 h 228"/>
                <a:gd name="T28" fmla="*/ 591 w 938"/>
                <a:gd name="T29" fmla="*/ 117 h 228"/>
                <a:gd name="T30" fmla="*/ 620 w 938"/>
                <a:gd name="T31" fmla="*/ 39 h 228"/>
                <a:gd name="T32" fmla="*/ 657 w 938"/>
                <a:gd name="T33" fmla="*/ 0 h 228"/>
                <a:gd name="T34" fmla="*/ 702 w 938"/>
                <a:gd name="T35" fmla="*/ 61 h 228"/>
                <a:gd name="T36" fmla="*/ 750 w 938"/>
                <a:gd name="T37" fmla="*/ 131 h 228"/>
                <a:gd name="T38" fmla="*/ 830 w 938"/>
                <a:gd name="T39" fmla="*/ 78 h 228"/>
                <a:gd name="T40" fmla="*/ 907 w 938"/>
                <a:gd name="T41" fmla="*/ 34 h 228"/>
                <a:gd name="T42" fmla="*/ 932 w 938"/>
                <a:gd name="T43" fmla="*/ 100 h 228"/>
                <a:gd name="T44" fmla="*/ 938 w 938"/>
                <a:gd name="T45" fmla="*/ 16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8" h="228">
                  <a:moveTo>
                    <a:pt x="0" y="0"/>
                  </a:moveTo>
                  <a:lnTo>
                    <a:pt x="32" y="131"/>
                  </a:lnTo>
                  <a:lnTo>
                    <a:pt x="57" y="134"/>
                  </a:lnTo>
                  <a:lnTo>
                    <a:pt x="92" y="123"/>
                  </a:lnTo>
                  <a:lnTo>
                    <a:pt x="157" y="98"/>
                  </a:lnTo>
                  <a:lnTo>
                    <a:pt x="218" y="99"/>
                  </a:lnTo>
                  <a:lnTo>
                    <a:pt x="253" y="99"/>
                  </a:lnTo>
                  <a:lnTo>
                    <a:pt x="281" y="98"/>
                  </a:lnTo>
                  <a:lnTo>
                    <a:pt x="359" y="39"/>
                  </a:lnTo>
                  <a:lnTo>
                    <a:pt x="438" y="0"/>
                  </a:lnTo>
                  <a:lnTo>
                    <a:pt x="468" y="41"/>
                  </a:lnTo>
                  <a:lnTo>
                    <a:pt x="488" y="118"/>
                  </a:lnTo>
                  <a:lnTo>
                    <a:pt x="532" y="228"/>
                  </a:lnTo>
                  <a:lnTo>
                    <a:pt x="563" y="194"/>
                  </a:lnTo>
                  <a:lnTo>
                    <a:pt x="591" y="117"/>
                  </a:lnTo>
                  <a:lnTo>
                    <a:pt x="620" y="39"/>
                  </a:lnTo>
                  <a:lnTo>
                    <a:pt x="657" y="0"/>
                  </a:lnTo>
                  <a:lnTo>
                    <a:pt x="702" y="61"/>
                  </a:lnTo>
                  <a:lnTo>
                    <a:pt x="750" y="131"/>
                  </a:lnTo>
                  <a:lnTo>
                    <a:pt x="830" y="78"/>
                  </a:lnTo>
                  <a:lnTo>
                    <a:pt x="907" y="34"/>
                  </a:lnTo>
                  <a:lnTo>
                    <a:pt x="932" y="100"/>
                  </a:lnTo>
                  <a:lnTo>
                    <a:pt x="938" y="163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1" name="Freeform 25"/>
            <p:cNvSpPr>
              <a:spLocks/>
            </p:cNvSpPr>
            <p:nvPr/>
          </p:nvSpPr>
          <p:spPr bwMode="auto">
            <a:xfrm>
              <a:off x="1593" y="3930"/>
              <a:ext cx="323" cy="76"/>
            </a:xfrm>
            <a:custGeom>
              <a:avLst/>
              <a:gdLst>
                <a:gd name="T0" fmla="*/ 0 w 970"/>
                <a:gd name="T1" fmla="*/ 66 h 228"/>
                <a:gd name="T2" fmla="*/ 312 w 970"/>
                <a:gd name="T3" fmla="*/ 99 h 228"/>
                <a:gd name="T4" fmla="*/ 439 w 970"/>
                <a:gd name="T5" fmla="*/ 74 h 228"/>
                <a:gd name="T6" fmla="*/ 508 w 970"/>
                <a:gd name="T7" fmla="*/ 60 h 228"/>
                <a:gd name="T8" fmla="*/ 563 w 970"/>
                <a:gd name="T9" fmla="*/ 66 h 228"/>
                <a:gd name="T10" fmla="*/ 625 w 970"/>
                <a:gd name="T11" fmla="*/ 155 h 228"/>
                <a:gd name="T12" fmla="*/ 689 w 970"/>
                <a:gd name="T13" fmla="*/ 228 h 228"/>
                <a:gd name="T14" fmla="*/ 722 w 970"/>
                <a:gd name="T15" fmla="*/ 195 h 228"/>
                <a:gd name="T16" fmla="*/ 749 w 970"/>
                <a:gd name="T17" fmla="*/ 120 h 228"/>
                <a:gd name="T18" fmla="*/ 775 w 970"/>
                <a:gd name="T19" fmla="*/ 43 h 228"/>
                <a:gd name="T20" fmla="*/ 813 w 970"/>
                <a:gd name="T21" fmla="*/ 0 h 228"/>
                <a:gd name="T22" fmla="*/ 907 w 970"/>
                <a:gd name="T23" fmla="*/ 45 h 228"/>
                <a:gd name="T24" fmla="*/ 970 w 970"/>
                <a:gd name="T25" fmla="*/ 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0" h="228">
                  <a:moveTo>
                    <a:pt x="0" y="66"/>
                  </a:moveTo>
                  <a:lnTo>
                    <a:pt x="312" y="99"/>
                  </a:lnTo>
                  <a:lnTo>
                    <a:pt x="439" y="74"/>
                  </a:lnTo>
                  <a:lnTo>
                    <a:pt x="508" y="60"/>
                  </a:lnTo>
                  <a:lnTo>
                    <a:pt x="563" y="66"/>
                  </a:lnTo>
                  <a:lnTo>
                    <a:pt x="625" y="155"/>
                  </a:lnTo>
                  <a:lnTo>
                    <a:pt x="689" y="228"/>
                  </a:lnTo>
                  <a:lnTo>
                    <a:pt x="722" y="195"/>
                  </a:lnTo>
                  <a:lnTo>
                    <a:pt x="749" y="120"/>
                  </a:lnTo>
                  <a:lnTo>
                    <a:pt x="775" y="43"/>
                  </a:lnTo>
                  <a:lnTo>
                    <a:pt x="813" y="0"/>
                  </a:lnTo>
                  <a:lnTo>
                    <a:pt x="907" y="45"/>
                  </a:lnTo>
                  <a:lnTo>
                    <a:pt x="970" y="9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2" name="Freeform 26"/>
            <p:cNvSpPr>
              <a:spLocks/>
            </p:cNvSpPr>
            <p:nvPr/>
          </p:nvSpPr>
          <p:spPr bwMode="auto">
            <a:xfrm>
              <a:off x="1572" y="3998"/>
              <a:ext cx="209" cy="87"/>
            </a:xfrm>
            <a:custGeom>
              <a:avLst/>
              <a:gdLst>
                <a:gd name="T0" fmla="*/ 0 w 626"/>
                <a:gd name="T1" fmla="*/ 0 h 262"/>
                <a:gd name="T2" fmla="*/ 16 w 626"/>
                <a:gd name="T3" fmla="*/ 128 h 262"/>
                <a:gd name="T4" fmla="*/ 63 w 626"/>
                <a:gd name="T5" fmla="*/ 262 h 262"/>
                <a:gd name="T6" fmla="*/ 117 w 626"/>
                <a:gd name="T7" fmla="*/ 141 h 262"/>
                <a:gd name="T8" fmla="*/ 146 w 626"/>
                <a:gd name="T9" fmla="*/ 52 h 262"/>
                <a:gd name="T10" fmla="*/ 189 w 626"/>
                <a:gd name="T11" fmla="*/ 0 h 262"/>
                <a:gd name="T12" fmla="*/ 232 w 626"/>
                <a:gd name="T13" fmla="*/ 12 h 262"/>
                <a:gd name="T14" fmla="*/ 281 w 626"/>
                <a:gd name="T15" fmla="*/ 53 h 262"/>
                <a:gd name="T16" fmla="*/ 375 w 626"/>
                <a:gd name="T17" fmla="*/ 131 h 262"/>
                <a:gd name="T18" fmla="*/ 422 w 626"/>
                <a:gd name="T19" fmla="*/ 137 h 262"/>
                <a:gd name="T20" fmla="*/ 484 w 626"/>
                <a:gd name="T21" fmla="*/ 137 h 262"/>
                <a:gd name="T22" fmla="*/ 595 w 626"/>
                <a:gd name="T23" fmla="*/ 131 h 262"/>
                <a:gd name="T24" fmla="*/ 626 w 626"/>
                <a:gd name="T25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262">
                  <a:moveTo>
                    <a:pt x="0" y="0"/>
                  </a:moveTo>
                  <a:lnTo>
                    <a:pt x="16" y="128"/>
                  </a:lnTo>
                  <a:lnTo>
                    <a:pt x="63" y="262"/>
                  </a:lnTo>
                  <a:lnTo>
                    <a:pt x="117" y="141"/>
                  </a:lnTo>
                  <a:lnTo>
                    <a:pt x="146" y="52"/>
                  </a:lnTo>
                  <a:lnTo>
                    <a:pt x="189" y="0"/>
                  </a:lnTo>
                  <a:lnTo>
                    <a:pt x="232" y="12"/>
                  </a:lnTo>
                  <a:lnTo>
                    <a:pt x="281" y="53"/>
                  </a:lnTo>
                  <a:lnTo>
                    <a:pt x="375" y="131"/>
                  </a:lnTo>
                  <a:lnTo>
                    <a:pt x="422" y="137"/>
                  </a:lnTo>
                  <a:lnTo>
                    <a:pt x="484" y="137"/>
                  </a:lnTo>
                  <a:lnTo>
                    <a:pt x="595" y="131"/>
                  </a:lnTo>
                  <a:lnTo>
                    <a:pt x="626" y="13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3" name="Freeform 27"/>
            <p:cNvSpPr>
              <a:spLocks/>
            </p:cNvSpPr>
            <p:nvPr/>
          </p:nvSpPr>
          <p:spPr bwMode="auto">
            <a:xfrm>
              <a:off x="1562" y="4042"/>
              <a:ext cx="333" cy="98"/>
            </a:xfrm>
            <a:custGeom>
              <a:avLst/>
              <a:gdLst>
                <a:gd name="T0" fmla="*/ 1001 w 1001"/>
                <a:gd name="T1" fmla="*/ 262 h 294"/>
                <a:gd name="T2" fmla="*/ 960 w 1001"/>
                <a:gd name="T3" fmla="*/ 131 h 294"/>
                <a:gd name="T4" fmla="*/ 919 w 1001"/>
                <a:gd name="T5" fmla="*/ 40 h 294"/>
                <a:gd name="T6" fmla="*/ 875 w 1001"/>
                <a:gd name="T7" fmla="*/ 0 h 294"/>
                <a:gd name="T8" fmla="*/ 843 w 1001"/>
                <a:gd name="T9" fmla="*/ 40 h 294"/>
                <a:gd name="T10" fmla="*/ 819 w 1001"/>
                <a:gd name="T11" fmla="*/ 135 h 294"/>
                <a:gd name="T12" fmla="*/ 793 w 1001"/>
                <a:gd name="T13" fmla="*/ 234 h 294"/>
                <a:gd name="T14" fmla="*/ 751 w 1001"/>
                <a:gd name="T15" fmla="*/ 294 h 294"/>
                <a:gd name="T16" fmla="*/ 675 w 1001"/>
                <a:gd name="T17" fmla="*/ 270 h 294"/>
                <a:gd name="T18" fmla="*/ 595 w 1001"/>
                <a:gd name="T19" fmla="*/ 228 h 294"/>
                <a:gd name="T20" fmla="*/ 502 w 1001"/>
                <a:gd name="T21" fmla="*/ 248 h 294"/>
                <a:gd name="T22" fmla="*/ 406 w 1001"/>
                <a:gd name="T23" fmla="*/ 262 h 294"/>
                <a:gd name="T24" fmla="*/ 346 w 1001"/>
                <a:gd name="T25" fmla="*/ 192 h 294"/>
                <a:gd name="T26" fmla="*/ 282 w 1001"/>
                <a:gd name="T27" fmla="*/ 131 h 294"/>
                <a:gd name="T28" fmla="*/ 200 w 1001"/>
                <a:gd name="T29" fmla="*/ 184 h 294"/>
                <a:gd name="T30" fmla="*/ 157 w 1001"/>
                <a:gd name="T31" fmla="*/ 262 h 294"/>
                <a:gd name="T32" fmla="*/ 0 w 1001"/>
                <a:gd name="T33" fmla="*/ 26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1" h="294">
                  <a:moveTo>
                    <a:pt x="1001" y="262"/>
                  </a:moveTo>
                  <a:lnTo>
                    <a:pt x="960" y="131"/>
                  </a:lnTo>
                  <a:lnTo>
                    <a:pt x="919" y="40"/>
                  </a:lnTo>
                  <a:lnTo>
                    <a:pt x="875" y="0"/>
                  </a:lnTo>
                  <a:lnTo>
                    <a:pt x="843" y="40"/>
                  </a:lnTo>
                  <a:lnTo>
                    <a:pt x="819" y="135"/>
                  </a:lnTo>
                  <a:lnTo>
                    <a:pt x="793" y="234"/>
                  </a:lnTo>
                  <a:lnTo>
                    <a:pt x="751" y="294"/>
                  </a:lnTo>
                  <a:lnTo>
                    <a:pt x="675" y="270"/>
                  </a:lnTo>
                  <a:lnTo>
                    <a:pt x="595" y="228"/>
                  </a:lnTo>
                  <a:lnTo>
                    <a:pt x="502" y="248"/>
                  </a:lnTo>
                  <a:lnTo>
                    <a:pt x="406" y="262"/>
                  </a:lnTo>
                  <a:lnTo>
                    <a:pt x="346" y="192"/>
                  </a:lnTo>
                  <a:lnTo>
                    <a:pt x="282" y="131"/>
                  </a:lnTo>
                  <a:lnTo>
                    <a:pt x="200" y="184"/>
                  </a:lnTo>
                  <a:lnTo>
                    <a:pt x="157" y="262"/>
                  </a:lnTo>
                  <a:lnTo>
                    <a:pt x="0" y="262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4" name="Freeform 28"/>
            <p:cNvSpPr>
              <a:spLocks/>
            </p:cNvSpPr>
            <p:nvPr/>
          </p:nvSpPr>
          <p:spPr bwMode="auto">
            <a:xfrm>
              <a:off x="1624" y="3759"/>
              <a:ext cx="42" cy="435"/>
            </a:xfrm>
            <a:custGeom>
              <a:avLst/>
              <a:gdLst>
                <a:gd name="T0" fmla="*/ 0 w 124"/>
                <a:gd name="T1" fmla="*/ 0 h 1304"/>
                <a:gd name="T2" fmla="*/ 67 w 124"/>
                <a:gd name="T3" fmla="*/ 129 h 1304"/>
                <a:gd name="T4" fmla="*/ 110 w 124"/>
                <a:gd name="T5" fmla="*/ 236 h 1304"/>
                <a:gd name="T6" fmla="*/ 124 w 124"/>
                <a:gd name="T7" fmla="*/ 327 h 1304"/>
                <a:gd name="T8" fmla="*/ 64 w 124"/>
                <a:gd name="T9" fmla="*/ 406 h 1304"/>
                <a:gd name="T10" fmla="*/ 0 w 124"/>
                <a:gd name="T11" fmla="*/ 489 h 1304"/>
                <a:gd name="T12" fmla="*/ 5 w 124"/>
                <a:gd name="T13" fmla="*/ 539 h 1304"/>
                <a:gd name="T14" fmla="*/ 28 w 124"/>
                <a:gd name="T15" fmla="*/ 602 h 1304"/>
                <a:gd name="T16" fmla="*/ 63 w 124"/>
                <a:gd name="T17" fmla="*/ 717 h 1304"/>
                <a:gd name="T18" fmla="*/ 54 w 124"/>
                <a:gd name="T19" fmla="*/ 769 h 1304"/>
                <a:gd name="T20" fmla="*/ 34 w 124"/>
                <a:gd name="T21" fmla="*/ 830 h 1304"/>
                <a:gd name="T22" fmla="*/ 0 w 124"/>
                <a:gd name="T23" fmla="*/ 945 h 1304"/>
                <a:gd name="T24" fmla="*/ 0 w 124"/>
                <a:gd name="T25" fmla="*/ 996 h 1304"/>
                <a:gd name="T26" fmla="*/ 6 w 124"/>
                <a:gd name="T27" fmla="*/ 1059 h 1304"/>
                <a:gd name="T28" fmla="*/ 32 w 124"/>
                <a:gd name="T29" fmla="*/ 1174 h 1304"/>
                <a:gd name="T30" fmla="*/ 124 w 124"/>
                <a:gd name="T31" fmla="*/ 130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304">
                  <a:moveTo>
                    <a:pt x="0" y="0"/>
                  </a:moveTo>
                  <a:lnTo>
                    <a:pt x="67" y="129"/>
                  </a:lnTo>
                  <a:lnTo>
                    <a:pt x="110" y="236"/>
                  </a:lnTo>
                  <a:lnTo>
                    <a:pt x="124" y="327"/>
                  </a:lnTo>
                  <a:lnTo>
                    <a:pt x="64" y="406"/>
                  </a:lnTo>
                  <a:lnTo>
                    <a:pt x="0" y="489"/>
                  </a:lnTo>
                  <a:lnTo>
                    <a:pt x="5" y="539"/>
                  </a:lnTo>
                  <a:lnTo>
                    <a:pt x="28" y="602"/>
                  </a:lnTo>
                  <a:lnTo>
                    <a:pt x="63" y="717"/>
                  </a:lnTo>
                  <a:lnTo>
                    <a:pt x="54" y="769"/>
                  </a:lnTo>
                  <a:lnTo>
                    <a:pt x="34" y="830"/>
                  </a:lnTo>
                  <a:lnTo>
                    <a:pt x="0" y="945"/>
                  </a:lnTo>
                  <a:lnTo>
                    <a:pt x="0" y="996"/>
                  </a:lnTo>
                  <a:lnTo>
                    <a:pt x="6" y="1059"/>
                  </a:lnTo>
                  <a:lnTo>
                    <a:pt x="32" y="1174"/>
                  </a:lnTo>
                  <a:lnTo>
                    <a:pt x="124" y="130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5" name="Freeform 29"/>
            <p:cNvSpPr>
              <a:spLocks/>
            </p:cNvSpPr>
            <p:nvPr/>
          </p:nvSpPr>
          <p:spPr bwMode="auto">
            <a:xfrm>
              <a:off x="1683" y="3770"/>
              <a:ext cx="87" cy="435"/>
            </a:xfrm>
            <a:custGeom>
              <a:avLst/>
              <a:gdLst>
                <a:gd name="T0" fmla="*/ 261 w 261"/>
                <a:gd name="T1" fmla="*/ 0 h 1306"/>
                <a:gd name="T2" fmla="*/ 189 w 261"/>
                <a:gd name="T3" fmla="*/ 89 h 1306"/>
                <a:gd name="T4" fmla="*/ 104 w 261"/>
                <a:gd name="T5" fmla="*/ 229 h 1306"/>
                <a:gd name="T6" fmla="*/ 103 w 261"/>
                <a:gd name="T7" fmla="*/ 264 h 1306"/>
                <a:gd name="T8" fmla="*/ 109 w 261"/>
                <a:gd name="T9" fmla="*/ 309 h 1306"/>
                <a:gd name="T10" fmla="*/ 137 w 261"/>
                <a:gd name="T11" fmla="*/ 407 h 1306"/>
                <a:gd name="T12" fmla="*/ 162 w 261"/>
                <a:gd name="T13" fmla="*/ 505 h 1306"/>
                <a:gd name="T14" fmla="*/ 169 w 261"/>
                <a:gd name="T15" fmla="*/ 549 h 1306"/>
                <a:gd name="T16" fmla="*/ 167 w 261"/>
                <a:gd name="T17" fmla="*/ 588 h 1306"/>
                <a:gd name="T18" fmla="*/ 78 w 261"/>
                <a:gd name="T19" fmla="*/ 691 h 1306"/>
                <a:gd name="T20" fmla="*/ 10 w 261"/>
                <a:gd name="T21" fmla="*/ 783 h 1306"/>
                <a:gd name="T22" fmla="*/ 0 w 261"/>
                <a:gd name="T23" fmla="*/ 812 h 1306"/>
                <a:gd name="T24" fmla="*/ 9 w 261"/>
                <a:gd name="T25" fmla="*/ 870 h 1306"/>
                <a:gd name="T26" fmla="*/ 17 w 261"/>
                <a:gd name="T27" fmla="*/ 933 h 1306"/>
                <a:gd name="T28" fmla="*/ 10 w 261"/>
                <a:gd name="T29" fmla="*/ 979 h 1306"/>
                <a:gd name="T30" fmla="*/ 61 w 261"/>
                <a:gd name="T31" fmla="*/ 1083 h 1306"/>
                <a:gd name="T32" fmla="*/ 73 w 261"/>
                <a:gd name="T33" fmla="*/ 1150 h 1306"/>
                <a:gd name="T34" fmla="*/ 73 w 261"/>
                <a:gd name="T35" fmla="*/ 1207 h 1306"/>
                <a:gd name="T36" fmla="*/ 10 w 261"/>
                <a:gd name="T37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1306">
                  <a:moveTo>
                    <a:pt x="261" y="0"/>
                  </a:moveTo>
                  <a:lnTo>
                    <a:pt x="189" y="89"/>
                  </a:lnTo>
                  <a:lnTo>
                    <a:pt x="104" y="229"/>
                  </a:lnTo>
                  <a:lnTo>
                    <a:pt x="103" y="264"/>
                  </a:lnTo>
                  <a:lnTo>
                    <a:pt x="109" y="309"/>
                  </a:lnTo>
                  <a:lnTo>
                    <a:pt x="137" y="407"/>
                  </a:lnTo>
                  <a:lnTo>
                    <a:pt x="162" y="505"/>
                  </a:lnTo>
                  <a:lnTo>
                    <a:pt x="169" y="549"/>
                  </a:lnTo>
                  <a:lnTo>
                    <a:pt x="167" y="588"/>
                  </a:lnTo>
                  <a:lnTo>
                    <a:pt x="78" y="691"/>
                  </a:lnTo>
                  <a:lnTo>
                    <a:pt x="10" y="783"/>
                  </a:lnTo>
                  <a:lnTo>
                    <a:pt x="0" y="812"/>
                  </a:lnTo>
                  <a:lnTo>
                    <a:pt x="9" y="870"/>
                  </a:lnTo>
                  <a:lnTo>
                    <a:pt x="17" y="933"/>
                  </a:lnTo>
                  <a:lnTo>
                    <a:pt x="10" y="979"/>
                  </a:lnTo>
                  <a:lnTo>
                    <a:pt x="61" y="1083"/>
                  </a:lnTo>
                  <a:lnTo>
                    <a:pt x="73" y="1150"/>
                  </a:lnTo>
                  <a:lnTo>
                    <a:pt x="73" y="1207"/>
                  </a:lnTo>
                  <a:lnTo>
                    <a:pt x="10" y="1306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6" name="Freeform 30"/>
            <p:cNvSpPr>
              <a:spLocks/>
            </p:cNvSpPr>
            <p:nvPr/>
          </p:nvSpPr>
          <p:spPr bwMode="auto">
            <a:xfrm>
              <a:off x="1790" y="3803"/>
              <a:ext cx="43" cy="413"/>
            </a:xfrm>
            <a:custGeom>
              <a:avLst/>
              <a:gdLst>
                <a:gd name="T0" fmla="*/ 97 w 127"/>
                <a:gd name="T1" fmla="*/ 0 h 1239"/>
                <a:gd name="T2" fmla="*/ 116 w 127"/>
                <a:gd name="T3" fmla="*/ 79 h 1239"/>
                <a:gd name="T4" fmla="*/ 127 w 127"/>
                <a:gd name="T5" fmla="*/ 196 h 1239"/>
                <a:gd name="T6" fmla="*/ 65 w 127"/>
                <a:gd name="T7" fmla="*/ 258 h 1239"/>
                <a:gd name="T8" fmla="*/ 3 w 127"/>
                <a:gd name="T9" fmla="*/ 325 h 1239"/>
                <a:gd name="T10" fmla="*/ 6 w 127"/>
                <a:gd name="T11" fmla="*/ 382 h 1239"/>
                <a:gd name="T12" fmla="*/ 30 w 127"/>
                <a:gd name="T13" fmla="*/ 454 h 1239"/>
                <a:gd name="T14" fmla="*/ 56 w 127"/>
                <a:gd name="T15" fmla="*/ 525 h 1239"/>
                <a:gd name="T16" fmla="*/ 65 w 127"/>
                <a:gd name="T17" fmla="*/ 586 h 1239"/>
                <a:gd name="T18" fmla="*/ 3 w 127"/>
                <a:gd name="T19" fmla="*/ 717 h 1239"/>
                <a:gd name="T20" fmla="*/ 0 w 127"/>
                <a:gd name="T21" fmla="*/ 774 h 1239"/>
                <a:gd name="T22" fmla="*/ 6 w 127"/>
                <a:gd name="T23" fmla="*/ 846 h 1239"/>
                <a:gd name="T24" fmla="*/ 34 w 127"/>
                <a:gd name="T25" fmla="*/ 979 h 1239"/>
                <a:gd name="T26" fmla="*/ 127 w 127"/>
                <a:gd name="T27" fmla="*/ 1108 h 1239"/>
                <a:gd name="T28" fmla="*/ 115 w 127"/>
                <a:gd name="T29" fmla="*/ 1184 h 1239"/>
                <a:gd name="T30" fmla="*/ 97 w 127"/>
                <a:gd name="T31" fmla="*/ 1239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39">
                  <a:moveTo>
                    <a:pt x="97" y="0"/>
                  </a:moveTo>
                  <a:lnTo>
                    <a:pt x="116" y="79"/>
                  </a:lnTo>
                  <a:lnTo>
                    <a:pt x="127" y="196"/>
                  </a:lnTo>
                  <a:lnTo>
                    <a:pt x="65" y="258"/>
                  </a:lnTo>
                  <a:lnTo>
                    <a:pt x="3" y="325"/>
                  </a:lnTo>
                  <a:lnTo>
                    <a:pt x="6" y="382"/>
                  </a:lnTo>
                  <a:lnTo>
                    <a:pt x="30" y="454"/>
                  </a:lnTo>
                  <a:lnTo>
                    <a:pt x="56" y="525"/>
                  </a:lnTo>
                  <a:lnTo>
                    <a:pt x="65" y="586"/>
                  </a:lnTo>
                  <a:lnTo>
                    <a:pt x="3" y="717"/>
                  </a:lnTo>
                  <a:lnTo>
                    <a:pt x="0" y="774"/>
                  </a:lnTo>
                  <a:lnTo>
                    <a:pt x="6" y="846"/>
                  </a:lnTo>
                  <a:lnTo>
                    <a:pt x="34" y="979"/>
                  </a:lnTo>
                  <a:lnTo>
                    <a:pt x="127" y="1108"/>
                  </a:lnTo>
                  <a:lnTo>
                    <a:pt x="115" y="1184"/>
                  </a:lnTo>
                  <a:lnTo>
                    <a:pt x="97" y="1239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67" name="Freeform 31"/>
            <p:cNvSpPr>
              <a:spLocks/>
            </p:cNvSpPr>
            <p:nvPr/>
          </p:nvSpPr>
          <p:spPr bwMode="auto">
            <a:xfrm>
              <a:off x="1864" y="3791"/>
              <a:ext cx="48" cy="414"/>
            </a:xfrm>
            <a:custGeom>
              <a:avLst/>
              <a:gdLst>
                <a:gd name="T0" fmla="*/ 125 w 144"/>
                <a:gd name="T1" fmla="*/ 0 h 1241"/>
                <a:gd name="T2" fmla="*/ 142 w 144"/>
                <a:gd name="T3" fmla="*/ 117 h 1241"/>
                <a:gd name="T4" fmla="*/ 144 w 144"/>
                <a:gd name="T5" fmla="*/ 205 h 1241"/>
                <a:gd name="T6" fmla="*/ 125 w 144"/>
                <a:gd name="T7" fmla="*/ 262 h 1241"/>
                <a:gd name="T8" fmla="*/ 132 w 144"/>
                <a:gd name="T9" fmla="*/ 289 h 1241"/>
                <a:gd name="T10" fmla="*/ 124 w 144"/>
                <a:gd name="T11" fmla="*/ 328 h 1241"/>
                <a:gd name="T12" fmla="*/ 79 w 144"/>
                <a:gd name="T13" fmla="*/ 423 h 1241"/>
                <a:gd name="T14" fmla="*/ 34 w 144"/>
                <a:gd name="T15" fmla="*/ 517 h 1241"/>
                <a:gd name="T16" fmla="*/ 24 w 144"/>
                <a:gd name="T17" fmla="*/ 556 h 1241"/>
                <a:gd name="T18" fmla="*/ 31 w 144"/>
                <a:gd name="T19" fmla="*/ 588 h 1241"/>
                <a:gd name="T20" fmla="*/ 17 w 144"/>
                <a:gd name="T21" fmla="*/ 634 h 1241"/>
                <a:gd name="T22" fmla="*/ 25 w 144"/>
                <a:gd name="T23" fmla="*/ 709 h 1241"/>
                <a:gd name="T24" fmla="*/ 38 w 144"/>
                <a:gd name="T25" fmla="*/ 787 h 1241"/>
                <a:gd name="T26" fmla="*/ 31 w 144"/>
                <a:gd name="T27" fmla="*/ 848 h 1241"/>
                <a:gd name="T28" fmla="*/ 95 w 144"/>
                <a:gd name="T29" fmla="*/ 936 h 1241"/>
                <a:gd name="T30" fmla="*/ 117 w 144"/>
                <a:gd name="T31" fmla="*/ 993 h 1241"/>
                <a:gd name="T32" fmla="*/ 125 w 144"/>
                <a:gd name="T33" fmla="*/ 1045 h 1241"/>
                <a:gd name="T34" fmla="*/ 62 w 144"/>
                <a:gd name="T35" fmla="*/ 1164 h 1241"/>
                <a:gd name="T36" fmla="*/ 0 w 144"/>
                <a:gd name="T37" fmla="*/ 124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241">
                  <a:moveTo>
                    <a:pt x="125" y="0"/>
                  </a:moveTo>
                  <a:lnTo>
                    <a:pt x="142" y="117"/>
                  </a:lnTo>
                  <a:lnTo>
                    <a:pt x="144" y="205"/>
                  </a:lnTo>
                  <a:lnTo>
                    <a:pt x="125" y="262"/>
                  </a:lnTo>
                  <a:lnTo>
                    <a:pt x="132" y="289"/>
                  </a:lnTo>
                  <a:lnTo>
                    <a:pt x="124" y="328"/>
                  </a:lnTo>
                  <a:lnTo>
                    <a:pt x="79" y="423"/>
                  </a:lnTo>
                  <a:lnTo>
                    <a:pt x="34" y="517"/>
                  </a:lnTo>
                  <a:lnTo>
                    <a:pt x="24" y="556"/>
                  </a:lnTo>
                  <a:lnTo>
                    <a:pt x="31" y="588"/>
                  </a:lnTo>
                  <a:lnTo>
                    <a:pt x="17" y="634"/>
                  </a:lnTo>
                  <a:lnTo>
                    <a:pt x="25" y="709"/>
                  </a:lnTo>
                  <a:lnTo>
                    <a:pt x="38" y="787"/>
                  </a:lnTo>
                  <a:lnTo>
                    <a:pt x="31" y="848"/>
                  </a:lnTo>
                  <a:lnTo>
                    <a:pt x="95" y="936"/>
                  </a:lnTo>
                  <a:lnTo>
                    <a:pt x="117" y="993"/>
                  </a:lnTo>
                  <a:lnTo>
                    <a:pt x="125" y="1045"/>
                  </a:lnTo>
                  <a:lnTo>
                    <a:pt x="62" y="1164"/>
                  </a:lnTo>
                  <a:lnTo>
                    <a:pt x="0" y="124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316768" name="AutoShape 32"/>
          <p:cNvSpPr>
            <a:spLocks noChangeArrowheads="1"/>
          </p:cNvSpPr>
          <p:nvPr/>
        </p:nvSpPr>
        <p:spPr bwMode="auto">
          <a:xfrm>
            <a:off x="2357438" y="4106773"/>
            <a:ext cx="803275" cy="554831"/>
          </a:xfrm>
          <a:prstGeom prst="parallelogram">
            <a:avLst>
              <a:gd name="adj" fmla="val 0"/>
            </a:avLst>
          </a:prstGeom>
          <a:solidFill>
            <a:srgbClr val="CC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608000" prstMaterial="legacyWirefram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316769" name="Line 33"/>
          <p:cNvSpPr>
            <a:spLocks noChangeShapeType="1"/>
          </p:cNvSpPr>
          <p:nvPr/>
        </p:nvSpPr>
        <p:spPr bwMode="auto">
          <a:xfrm>
            <a:off x="5568951" y="3865076"/>
            <a:ext cx="5683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70" name="Line 34"/>
          <p:cNvSpPr>
            <a:spLocks noChangeShapeType="1"/>
          </p:cNvSpPr>
          <p:nvPr/>
        </p:nvSpPr>
        <p:spPr bwMode="auto">
          <a:xfrm flipH="1">
            <a:off x="5113338" y="4736613"/>
            <a:ext cx="5683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71" name="Rectangle 35"/>
          <p:cNvSpPr>
            <a:spLocks noChangeArrowheads="1"/>
          </p:cNvSpPr>
          <p:nvPr/>
        </p:nvSpPr>
        <p:spPr bwMode="auto">
          <a:xfrm>
            <a:off x="5867400" y="1185212"/>
            <a:ext cx="2819400" cy="3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400" b="0" dirty="0">
                <a:latin typeface="+mn-lt"/>
              </a:rPr>
              <a:t> </a:t>
            </a:r>
          </a:p>
        </p:txBody>
      </p:sp>
      <p:sp>
        <p:nvSpPr>
          <p:cNvPr id="3316773" name="Rectangle 37"/>
          <p:cNvSpPr>
            <a:spLocks noChangeArrowheads="1"/>
          </p:cNvSpPr>
          <p:nvPr/>
        </p:nvSpPr>
        <p:spPr bwMode="auto">
          <a:xfrm rot="16200000">
            <a:off x="62246" y="2086552"/>
            <a:ext cx="127409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400" dirty="0">
                <a:latin typeface="+mn-lt"/>
              </a:rPr>
              <a:t> Вязкость</a:t>
            </a:r>
          </a:p>
        </p:txBody>
      </p:sp>
      <p:sp>
        <p:nvSpPr>
          <p:cNvPr id="3316774" name="Freeform 38"/>
          <p:cNvSpPr>
            <a:spLocks/>
          </p:cNvSpPr>
          <p:nvPr/>
        </p:nvSpPr>
        <p:spPr bwMode="auto">
          <a:xfrm>
            <a:off x="1720850" y="1375711"/>
            <a:ext cx="5803900" cy="2337197"/>
          </a:xfrm>
          <a:custGeom>
            <a:avLst/>
            <a:gdLst>
              <a:gd name="T0" fmla="*/ 0 w 3761"/>
              <a:gd name="T1" fmla="*/ 0 h 1963"/>
              <a:gd name="T2" fmla="*/ 1972 w 3761"/>
              <a:gd name="T3" fmla="*/ 366 h 1963"/>
              <a:gd name="T4" fmla="*/ 3761 w 3761"/>
              <a:gd name="T5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1" h="1963">
                <a:moveTo>
                  <a:pt x="0" y="0"/>
                </a:moveTo>
                <a:cubicBezTo>
                  <a:pt x="672" y="19"/>
                  <a:pt x="1345" y="39"/>
                  <a:pt x="1972" y="366"/>
                </a:cubicBezTo>
                <a:cubicBezTo>
                  <a:pt x="2599" y="693"/>
                  <a:pt x="3180" y="1328"/>
                  <a:pt x="3761" y="1963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75" name="Rectangle 39"/>
          <p:cNvSpPr>
            <a:spLocks noChangeArrowheads="1"/>
          </p:cNvSpPr>
          <p:nvPr/>
        </p:nvSpPr>
        <p:spPr bwMode="auto">
          <a:xfrm>
            <a:off x="5870170" y="1230453"/>
            <a:ext cx="2819400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400" b="0" dirty="0">
                <a:latin typeface="+mn-lt"/>
              </a:rPr>
              <a:t> </a:t>
            </a:r>
            <a:r>
              <a:rPr lang="ru-RU" sz="1400" b="0" dirty="0" smtClean="0">
                <a:latin typeface="+mn-lt"/>
              </a:rPr>
              <a:t>бимодальный ПЭ (</a:t>
            </a:r>
            <a:r>
              <a:rPr lang="en-US" sz="1400" b="0" dirty="0" smtClean="0">
                <a:latin typeface="+mn-lt"/>
              </a:rPr>
              <a:t>ZN</a:t>
            </a:r>
            <a:r>
              <a:rPr lang="ru-RU" sz="1400" b="0" dirty="0" smtClean="0">
                <a:latin typeface="+mn-lt"/>
              </a:rPr>
              <a:t>)</a:t>
            </a:r>
            <a:endParaRPr lang="ru-RU" sz="1400" b="0" dirty="0">
              <a:latin typeface="+mn-lt"/>
            </a:endParaRPr>
          </a:p>
        </p:txBody>
      </p:sp>
      <p:sp>
        <p:nvSpPr>
          <p:cNvPr id="3316776" name="Line 40"/>
          <p:cNvSpPr>
            <a:spLocks noChangeShapeType="1"/>
          </p:cNvSpPr>
          <p:nvPr/>
        </p:nvSpPr>
        <p:spPr bwMode="auto">
          <a:xfrm flipV="1">
            <a:off x="1031875" y="1149493"/>
            <a:ext cx="0" cy="27229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77" name="Line 41"/>
          <p:cNvSpPr>
            <a:spLocks noChangeShapeType="1"/>
          </p:cNvSpPr>
          <p:nvPr/>
        </p:nvSpPr>
        <p:spPr bwMode="auto">
          <a:xfrm>
            <a:off x="5568951" y="3865076"/>
            <a:ext cx="5683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78" name="Line 42"/>
          <p:cNvSpPr>
            <a:spLocks noChangeShapeType="1"/>
          </p:cNvSpPr>
          <p:nvPr/>
        </p:nvSpPr>
        <p:spPr bwMode="auto">
          <a:xfrm>
            <a:off x="5562600" y="1073293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81" name="Line 45"/>
          <p:cNvSpPr>
            <a:spLocks noChangeShapeType="1"/>
          </p:cNvSpPr>
          <p:nvPr/>
        </p:nvSpPr>
        <p:spPr bwMode="auto">
          <a:xfrm>
            <a:off x="5562600" y="1073293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82" name="Line 46"/>
          <p:cNvSpPr>
            <a:spLocks noChangeShapeType="1"/>
          </p:cNvSpPr>
          <p:nvPr/>
        </p:nvSpPr>
        <p:spPr bwMode="auto">
          <a:xfrm>
            <a:off x="5562600" y="1073293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85" name="Line 49"/>
          <p:cNvSpPr>
            <a:spLocks noChangeShapeType="1"/>
          </p:cNvSpPr>
          <p:nvPr/>
        </p:nvSpPr>
        <p:spPr bwMode="auto">
          <a:xfrm>
            <a:off x="5562600" y="1073293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87" name="Line 51"/>
          <p:cNvSpPr>
            <a:spLocks noChangeShapeType="1"/>
          </p:cNvSpPr>
          <p:nvPr/>
        </p:nvSpPr>
        <p:spPr bwMode="auto">
          <a:xfrm>
            <a:off x="5562600" y="1073293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89" name="Line 53"/>
          <p:cNvSpPr>
            <a:spLocks noChangeShapeType="1"/>
          </p:cNvSpPr>
          <p:nvPr/>
        </p:nvSpPr>
        <p:spPr bwMode="auto">
          <a:xfrm>
            <a:off x="5591176" y="1376635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316790" name="Line 54"/>
          <p:cNvSpPr>
            <a:spLocks noChangeShapeType="1"/>
          </p:cNvSpPr>
          <p:nvPr/>
        </p:nvSpPr>
        <p:spPr bwMode="auto">
          <a:xfrm>
            <a:off x="5562600" y="1073293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3316791" name="Group 55"/>
          <p:cNvGrpSpPr>
            <a:grpSpLocks/>
          </p:cNvGrpSpPr>
          <p:nvPr/>
        </p:nvGrpSpPr>
        <p:grpSpPr bwMode="auto">
          <a:xfrm>
            <a:off x="1257301" y="1534064"/>
            <a:ext cx="5795963" cy="2224088"/>
            <a:chOff x="792" y="1444"/>
            <a:chExt cx="3651" cy="1868"/>
          </a:xfrm>
        </p:grpSpPr>
        <p:sp>
          <p:nvSpPr>
            <p:cNvPr id="3316792" name="AutoShape 56"/>
            <p:cNvSpPr>
              <a:spLocks noChangeArrowheads="1"/>
            </p:cNvSpPr>
            <p:nvPr/>
          </p:nvSpPr>
          <p:spPr bwMode="auto">
            <a:xfrm rot="-5400000">
              <a:off x="1115" y="1721"/>
              <a:ext cx="764" cy="210"/>
            </a:xfrm>
            <a:prstGeom prst="rightArrow">
              <a:avLst>
                <a:gd name="adj1" fmla="val 51435"/>
                <a:gd name="adj2" fmla="val 742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93" name="AutoShape 57"/>
            <p:cNvSpPr>
              <a:spLocks noChangeArrowheads="1"/>
            </p:cNvSpPr>
            <p:nvPr/>
          </p:nvSpPr>
          <p:spPr bwMode="auto">
            <a:xfrm>
              <a:off x="3788" y="2544"/>
              <a:ext cx="301" cy="210"/>
            </a:xfrm>
            <a:prstGeom prst="rightArrow">
              <a:avLst>
                <a:gd name="adj1" fmla="val 50481"/>
                <a:gd name="adj2" fmla="val 408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794" name="Rectangle 58"/>
            <p:cNvSpPr>
              <a:spLocks noChangeArrowheads="1"/>
            </p:cNvSpPr>
            <p:nvPr/>
          </p:nvSpPr>
          <p:spPr bwMode="auto">
            <a:xfrm>
              <a:off x="792" y="2867"/>
              <a:ext cx="203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9933"/>
                </a:buClr>
                <a:buSzPct val="115000"/>
                <a:buFont typeface="Trebuchet MS" pitchFamily="34" charset="0"/>
                <a:buNone/>
              </a:pPr>
              <a:r>
                <a:rPr lang="ru-RU" sz="1200" b="0" dirty="0">
                  <a:latin typeface="+mn-lt"/>
                </a:rPr>
                <a:t>Статистические, разветвленные </a:t>
              </a:r>
              <a:r>
                <a:rPr lang="ru-RU" sz="1200" b="0" dirty="0" smtClean="0">
                  <a:latin typeface="+mn-lt"/>
                </a:rPr>
                <a:t>спирали, очень </a:t>
              </a:r>
              <a:r>
                <a:rPr lang="ru-RU" sz="1200" b="0" dirty="0">
                  <a:latin typeface="+mn-lt"/>
                </a:rPr>
                <a:t>высокое </a:t>
              </a:r>
              <a:r>
                <a:rPr lang="ru-RU" sz="1200" b="0" dirty="0" smtClean="0">
                  <a:latin typeface="+mn-lt"/>
                </a:rPr>
                <a:t>сопротивление</a:t>
              </a:r>
              <a:endParaRPr lang="ru-RU" sz="1200" b="0" dirty="0">
                <a:latin typeface="+mn-lt"/>
              </a:endParaRPr>
            </a:p>
          </p:txBody>
        </p:sp>
        <p:sp>
          <p:nvSpPr>
            <p:cNvPr id="3316795" name="Rectangle 59"/>
            <p:cNvSpPr>
              <a:spLocks noChangeArrowheads="1"/>
            </p:cNvSpPr>
            <p:nvPr/>
          </p:nvSpPr>
          <p:spPr bwMode="auto">
            <a:xfrm>
              <a:off x="2918" y="2857"/>
              <a:ext cx="1525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9933"/>
                </a:buClr>
                <a:buSzPct val="115000"/>
                <a:buFont typeface="Trebuchet MS" pitchFamily="34" charset="0"/>
                <a:buNone/>
              </a:pPr>
              <a:r>
                <a:rPr lang="ru-RU" sz="1200" b="0" dirty="0">
                  <a:latin typeface="+mn-lt"/>
                </a:rPr>
                <a:t>упорядоченные спирали</a:t>
              </a:r>
              <a:r>
                <a:rPr sz="1400" dirty="0"/>
                <a:t/>
              </a:r>
              <a:br>
                <a:rPr sz="1400" dirty="0"/>
              </a:br>
              <a:r>
                <a:rPr lang="ru-RU" sz="1200" b="0" dirty="0">
                  <a:latin typeface="+mn-lt"/>
                </a:rPr>
                <a:t>очень низкое сопротивление</a:t>
              </a:r>
            </a:p>
          </p:txBody>
        </p:sp>
        <p:grpSp>
          <p:nvGrpSpPr>
            <p:cNvPr id="3316796" name="Group 60"/>
            <p:cNvGrpSpPr>
              <a:grpSpLocks/>
            </p:cNvGrpSpPr>
            <p:nvPr/>
          </p:nvGrpSpPr>
          <p:grpSpPr bwMode="auto">
            <a:xfrm>
              <a:off x="1038" y="2199"/>
              <a:ext cx="2760" cy="708"/>
              <a:chOff x="1038" y="2199"/>
              <a:chExt cx="2760" cy="708"/>
            </a:xfrm>
          </p:grpSpPr>
          <p:sp>
            <p:nvSpPr>
              <p:cNvPr id="3316797" name="Line 61"/>
              <p:cNvSpPr>
                <a:spLocks noChangeShapeType="1"/>
              </p:cNvSpPr>
              <p:nvPr/>
            </p:nvSpPr>
            <p:spPr bwMode="auto">
              <a:xfrm>
                <a:off x="1984" y="2522"/>
                <a:ext cx="9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16798" name="Rectangle 62"/>
              <p:cNvSpPr>
                <a:spLocks noChangeArrowheads="1"/>
              </p:cNvSpPr>
              <p:nvPr/>
            </p:nvSpPr>
            <p:spPr bwMode="auto">
              <a:xfrm>
                <a:off x="2021" y="2199"/>
                <a:ext cx="805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198438" lvl="1" indent="-196850">
                  <a:spcBef>
                    <a:spcPct val="20000"/>
                  </a:spcBef>
                  <a:buClr>
                    <a:srgbClr val="FF9933"/>
                  </a:buClr>
                  <a:buFont typeface="Arial" charset="0"/>
                  <a:buNone/>
                </a:pPr>
                <a:r>
                  <a:rPr lang="ru-RU" sz="1400" b="0" dirty="0">
                    <a:latin typeface="+mn-lt"/>
                  </a:rPr>
                  <a:t>натяжение</a:t>
                </a:r>
              </a:p>
            </p:txBody>
          </p:sp>
          <p:sp>
            <p:nvSpPr>
              <p:cNvPr id="3316799" name="Line 63"/>
              <p:cNvSpPr>
                <a:spLocks noChangeShapeType="1"/>
              </p:cNvSpPr>
              <p:nvPr/>
            </p:nvSpPr>
            <p:spPr bwMode="auto">
              <a:xfrm flipH="1">
                <a:off x="1968" y="2858"/>
                <a:ext cx="9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16800" name="Rectangle 64"/>
              <p:cNvSpPr>
                <a:spLocks noChangeArrowheads="1"/>
              </p:cNvSpPr>
              <p:nvPr/>
            </p:nvSpPr>
            <p:spPr bwMode="auto">
              <a:xfrm>
                <a:off x="2064" y="2618"/>
                <a:ext cx="72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198438" lvl="1" indent="-196850">
                  <a:spcBef>
                    <a:spcPct val="20000"/>
                  </a:spcBef>
                  <a:buClr>
                    <a:srgbClr val="FF9933"/>
                  </a:buClr>
                  <a:buFont typeface="Arial" charset="0"/>
                  <a:buNone/>
                </a:pPr>
                <a:r>
                  <a:rPr lang="ru-RU" sz="1400" b="0" dirty="0" err="1" smtClean="0">
                    <a:latin typeface="+mn-lt"/>
                  </a:rPr>
                  <a:t>релаксаци</a:t>
                </a:r>
                <a:endParaRPr lang="ru-RU" sz="1400" b="0" dirty="0">
                  <a:latin typeface="+mn-lt"/>
                </a:endParaRPr>
              </a:p>
            </p:txBody>
          </p:sp>
          <p:sp>
            <p:nvSpPr>
              <p:cNvPr id="3316801" name="Line 65"/>
              <p:cNvSpPr>
                <a:spLocks noChangeShapeType="1"/>
              </p:cNvSpPr>
              <p:nvPr/>
            </p:nvSpPr>
            <p:spPr bwMode="auto">
              <a:xfrm>
                <a:off x="1984" y="2522"/>
                <a:ext cx="9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16803" name="Line 67"/>
              <p:cNvSpPr>
                <a:spLocks noChangeShapeType="1"/>
              </p:cNvSpPr>
              <p:nvPr/>
            </p:nvSpPr>
            <p:spPr bwMode="auto">
              <a:xfrm flipH="1">
                <a:off x="1968" y="2858"/>
                <a:ext cx="9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16804" name="Rectangle 68"/>
              <p:cNvSpPr>
                <a:spLocks noChangeArrowheads="1"/>
              </p:cNvSpPr>
              <p:nvPr/>
            </p:nvSpPr>
            <p:spPr bwMode="auto">
              <a:xfrm>
                <a:off x="2064" y="2618"/>
                <a:ext cx="72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198438" lvl="1" indent="-196850">
                  <a:spcBef>
                    <a:spcPct val="20000"/>
                  </a:spcBef>
                  <a:buClr>
                    <a:srgbClr val="FF9933"/>
                  </a:buClr>
                  <a:buFont typeface="Arial" charset="0"/>
                  <a:buNone/>
                </a:pPr>
                <a:r>
                  <a:rPr lang="ru-RU" sz="1400" b="0" dirty="0" err="1" smtClean="0">
                    <a:latin typeface="+mn-lt"/>
                  </a:rPr>
                  <a:t>релаксаци</a:t>
                </a:r>
                <a:endParaRPr lang="ru-RU" sz="1400" b="0" dirty="0">
                  <a:latin typeface="+mn-lt"/>
                </a:endParaRPr>
              </a:p>
            </p:txBody>
          </p:sp>
          <p:sp>
            <p:nvSpPr>
              <p:cNvPr id="3316805" name="Line 69"/>
              <p:cNvSpPr>
                <a:spLocks noChangeShapeType="1"/>
              </p:cNvSpPr>
              <p:nvPr/>
            </p:nvSpPr>
            <p:spPr bwMode="auto">
              <a:xfrm>
                <a:off x="1984" y="2522"/>
                <a:ext cx="9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16807" name="Line 71"/>
              <p:cNvSpPr>
                <a:spLocks noChangeShapeType="1"/>
              </p:cNvSpPr>
              <p:nvPr/>
            </p:nvSpPr>
            <p:spPr bwMode="auto">
              <a:xfrm flipH="1">
                <a:off x="1968" y="2858"/>
                <a:ext cx="9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316808" name="Rectangle 72"/>
              <p:cNvSpPr>
                <a:spLocks noChangeArrowheads="1"/>
              </p:cNvSpPr>
              <p:nvPr/>
            </p:nvSpPr>
            <p:spPr bwMode="auto">
              <a:xfrm>
                <a:off x="2064" y="2618"/>
                <a:ext cx="79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198438" lvl="1" indent="-196850">
                  <a:spcBef>
                    <a:spcPct val="20000"/>
                  </a:spcBef>
                  <a:buClr>
                    <a:srgbClr val="FF9933"/>
                  </a:buClr>
                  <a:buFont typeface="Arial" charset="0"/>
                  <a:buNone/>
                </a:pPr>
                <a:r>
                  <a:rPr lang="ru-RU" sz="1400" b="0" dirty="0">
                    <a:latin typeface="+mn-lt"/>
                  </a:rPr>
                  <a:t>релаксация</a:t>
                </a:r>
              </a:p>
            </p:txBody>
          </p:sp>
          <p:grpSp>
            <p:nvGrpSpPr>
              <p:cNvPr id="3316809" name="Group 73"/>
              <p:cNvGrpSpPr>
                <a:grpSpLocks/>
              </p:cNvGrpSpPr>
              <p:nvPr/>
            </p:nvGrpSpPr>
            <p:grpSpPr bwMode="auto">
              <a:xfrm>
                <a:off x="1038" y="2301"/>
                <a:ext cx="668" cy="585"/>
                <a:chOff x="1038" y="2301"/>
                <a:chExt cx="668" cy="585"/>
              </a:xfrm>
            </p:grpSpPr>
            <p:sp>
              <p:nvSpPr>
                <p:cNvPr id="3316810" name="Freeform 74"/>
                <p:cNvSpPr>
                  <a:spLocks/>
                </p:cNvSpPr>
                <p:nvPr/>
              </p:nvSpPr>
              <p:spPr bwMode="auto">
                <a:xfrm>
                  <a:off x="1050" y="2303"/>
                  <a:ext cx="656" cy="490"/>
                </a:xfrm>
                <a:custGeom>
                  <a:avLst/>
                  <a:gdLst>
                    <a:gd name="T0" fmla="*/ 42 w 656"/>
                    <a:gd name="T1" fmla="*/ 49 h 490"/>
                    <a:gd name="T2" fmla="*/ 261 w 656"/>
                    <a:gd name="T3" fmla="*/ 28 h 490"/>
                    <a:gd name="T4" fmla="*/ 312 w 656"/>
                    <a:gd name="T5" fmla="*/ 220 h 490"/>
                    <a:gd name="T6" fmla="*/ 99 w 656"/>
                    <a:gd name="T7" fmla="*/ 274 h 490"/>
                    <a:gd name="T8" fmla="*/ 213 w 656"/>
                    <a:gd name="T9" fmla="*/ 121 h 490"/>
                    <a:gd name="T10" fmla="*/ 465 w 656"/>
                    <a:gd name="T11" fmla="*/ 19 h 490"/>
                    <a:gd name="T12" fmla="*/ 654 w 656"/>
                    <a:gd name="T13" fmla="*/ 82 h 490"/>
                    <a:gd name="T14" fmla="*/ 477 w 656"/>
                    <a:gd name="T15" fmla="*/ 241 h 490"/>
                    <a:gd name="T16" fmla="*/ 345 w 656"/>
                    <a:gd name="T17" fmla="*/ 364 h 490"/>
                    <a:gd name="T18" fmla="*/ 231 w 656"/>
                    <a:gd name="T19" fmla="*/ 214 h 490"/>
                    <a:gd name="T20" fmla="*/ 39 w 656"/>
                    <a:gd name="T21" fmla="*/ 184 h 490"/>
                    <a:gd name="T22" fmla="*/ 42 w 656"/>
                    <a:gd name="T23" fmla="*/ 436 h 490"/>
                    <a:gd name="T24" fmla="*/ 291 w 656"/>
                    <a:gd name="T25" fmla="*/ 472 h 490"/>
                    <a:gd name="T26" fmla="*/ 558 w 656"/>
                    <a:gd name="T27" fmla="*/ 325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6" h="490">
                      <a:moveTo>
                        <a:pt x="42" y="49"/>
                      </a:moveTo>
                      <a:cubicBezTo>
                        <a:pt x="129" y="24"/>
                        <a:pt x="216" y="0"/>
                        <a:pt x="261" y="28"/>
                      </a:cubicBezTo>
                      <a:cubicBezTo>
                        <a:pt x="306" y="56"/>
                        <a:pt x="339" y="179"/>
                        <a:pt x="312" y="220"/>
                      </a:cubicBezTo>
                      <a:cubicBezTo>
                        <a:pt x="285" y="261"/>
                        <a:pt x="115" y="290"/>
                        <a:pt x="99" y="274"/>
                      </a:cubicBezTo>
                      <a:cubicBezTo>
                        <a:pt x="83" y="258"/>
                        <a:pt x="152" y="163"/>
                        <a:pt x="213" y="121"/>
                      </a:cubicBezTo>
                      <a:cubicBezTo>
                        <a:pt x="274" y="79"/>
                        <a:pt x="392" y="25"/>
                        <a:pt x="465" y="19"/>
                      </a:cubicBezTo>
                      <a:cubicBezTo>
                        <a:pt x="538" y="13"/>
                        <a:pt x="652" y="45"/>
                        <a:pt x="654" y="82"/>
                      </a:cubicBezTo>
                      <a:cubicBezTo>
                        <a:pt x="656" y="119"/>
                        <a:pt x="528" y="194"/>
                        <a:pt x="477" y="241"/>
                      </a:cubicBezTo>
                      <a:cubicBezTo>
                        <a:pt x="426" y="288"/>
                        <a:pt x="386" y="368"/>
                        <a:pt x="345" y="364"/>
                      </a:cubicBezTo>
                      <a:cubicBezTo>
                        <a:pt x="304" y="360"/>
                        <a:pt x="282" y="244"/>
                        <a:pt x="231" y="214"/>
                      </a:cubicBezTo>
                      <a:cubicBezTo>
                        <a:pt x="180" y="184"/>
                        <a:pt x="70" y="147"/>
                        <a:pt x="39" y="184"/>
                      </a:cubicBezTo>
                      <a:cubicBezTo>
                        <a:pt x="8" y="221"/>
                        <a:pt x="0" y="388"/>
                        <a:pt x="42" y="436"/>
                      </a:cubicBezTo>
                      <a:cubicBezTo>
                        <a:pt x="84" y="484"/>
                        <a:pt x="205" y="490"/>
                        <a:pt x="291" y="472"/>
                      </a:cubicBezTo>
                      <a:cubicBezTo>
                        <a:pt x="377" y="454"/>
                        <a:pt x="467" y="389"/>
                        <a:pt x="558" y="32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1" name="Freeform 75"/>
                <p:cNvSpPr>
                  <a:spLocks/>
                </p:cNvSpPr>
                <p:nvPr/>
              </p:nvSpPr>
              <p:spPr bwMode="auto">
                <a:xfrm>
                  <a:off x="1068" y="2536"/>
                  <a:ext cx="603" cy="287"/>
                </a:xfrm>
                <a:custGeom>
                  <a:avLst/>
                  <a:gdLst>
                    <a:gd name="T0" fmla="*/ 0 w 603"/>
                    <a:gd name="T1" fmla="*/ 140 h 287"/>
                    <a:gd name="T2" fmla="*/ 168 w 603"/>
                    <a:gd name="T3" fmla="*/ 134 h 287"/>
                    <a:gd name="T4" fmla="*/ 333 w 603"/>
                    <a:gd name="T5" fmla="*/ 20 h 287"/>
                    <a:gd name="T6" fmla="*/ 444 w 603"/>
                    <a:gd name="T7" fmla="*/ 257 h 287"/>
                    <a:gd name="T8" fmla="*/ 603 w 603"/>
                    <a:gd name="T9" fmla="*/ 20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3" h="287">
                      <a:moveTo>
                        <a:pt x="0" y="140"/>
                      </a:moveTo>
                      <a:cubicBezTo>
                        <a:pt x="56" y="147"/>
                        <a:pt x="113" y="154"/>
                        <a:pt x="168" y="134"/>
                      </a:cubicBezTo>
                      <a:cubicBezTo>
                        <a:pt x="223" y="114"/>
                        <a:pt x="287" y="0"/>
                        <a:pt x="333" y="20"/>
                      </a:cubicBezTo>
                      <a:cubicBezTo>
                        <a:pt x="379" y="40"/>
                        <a:pt x="399" y="227"/>
                        <a:pt x="444" y="257"/>
                      </a:cubicBezTo>
                      <a:cubicBezTo>
                        <a:pt x="489" y="287"/>
                        <a:pt x="546" y="243"/>
                        <a:pt x="603" y="20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2" name="Freeform 76"/>
                <p:cNvSpPr>
                  <a:spLocks/>
                </p:cNvSpPr>
                <p:nvPr/>
              </p:nvSpPr>
              <p:spPr bwMode="auto">
                <a:xfrm>
                  <a:off x="1527" y="2328"/>
                  <a:ext cx="158" cy="558"/>
                </a:xfrm>
                <a:custGeom>
                  <a:avLst/>
                  <a:gdLst>
                    <a:gd name="T0" fmla="*/ 27 w 158"/>
                    <a:gd name="T1" fmla="*/ 0 h 558"/>
                    <a:gd name="T2" fmla="*/ 156 w 158"/>
                    <a:gd name="T3" fmla="*/ 135 h 558"/>
                    <a:gd name="T4" fmla="*/ 12 w 158"/>
                    <a:gd name="T5" fmla="*/ 279 h 558"/>
                    <a:gd name="T6" fmla="*/ 84 w 158"/>
                    <a:gd name="T7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8" h="558">
                      <a:moveTo>
                        <a:pt x="27" y="0"/>
                      </a:moveTo>
                      <a:cubicBezTo>
                        <a:pt x="92" y="44"/>
                        <a:pt x="158" y="89"/>
                        <a:pt x="156" y="135"/>
                      </a:cubicBezTo>
                      <a:cubicBezTo>
                        <a:pt x="154" y="181"/>
                        <a:pt x="24" y="209"/>
                        <a:pt x="12" y="279"/>
                      </a:cubicBezTo>
                      <a:cubicBezTo>
                        <a:pt x="0" y="349"/>
                        <a:pt x="42" y="453"/>
                        <a:pt x="84" y="558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3" name="Freeform 77"/>
                <p:cNvSpPr>
                  <a:spLocks/>
                </p:cNvSpPr>
                <p:nvPr/>
              </p:nvSpPr>
              <p:spPr bwMode="auto">
                <a:xfrm>
                  <a:off x="1089" y="2358"/>
                  <a:ext cx="363" cy="525"/>
                </a:xfrm>
                <a:custGeom>
                  <a:avLst/>
                  <a:gdLst>
                    <a:gd name="T0" fmla="*/ 267 w 363"/>
                    <a:gd name="T1" fmla="*/ 48 h 525"/>
                    <a:gd name="T2" fmla="*/ 63 w 363"/>
                    <a:gd name="T3" fmla="*/ 30 h 525"/>
                    <a:gd name="T4" fmla="*/ 15 w 363"/>
                    <a:gd name="T5" fmla="*/ 228 h 525"/>
                    <a:gd name="T6" fmla="*/ 153 w 363"/>
                    <a:gd name="T7" fmla="*/ 504 h 525"/>
                    <a:gd name="T8" fmla="*/ 282 w 363"/>
                    <a:gd name="T9" fmla="*/ 357 h 525"/>
                    <a:gd name="T10" fmla="*/ 363 w 363"/>
                    <a:gd name="T11" fmla="*/ 462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3" h="525">
                      <a:moveTo>
                        <a:pt x="267" y="48"/>
                      </a:moveTo>
                      <a:cubicBezTo>
                        <a:pt x="186" y="24"/>
                        <a:pt x="105" y="0"/>
                        <a:pt x="63" y="30"/>
                      </a:cubicBezTo>
                      <a:cubicBezTo>
                        <a:pt x="21" y="60"/>
                        <a:pt x="0" y="149"/>
                        <a:pt x="15" y="228"/>
                      </a:cubicBezTo>
                      <a:cubicBezTo>
                        <a:pt x="30" y="307"/>
                        <a:pt x="109" y="483"/>
                        <a:pt x="153" y="504"/>
                      </a:cubicBezTo>
                      <a:cubicBezTo>
                        <a:pt x="197" y="525"/>
                        <a:pt x="247" y="364"/>
                        <a:pt x="282" y="357"/>
                      </a:cubicBezTo>
                      <a:cubicBezTo>
                        <a:pt x="317" y="350"/>
                        <a:pt x="340" y="406"/>
                        <a:pt x="363" y="462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4" name="Oval 78"/>
                <p:cNvSpPr>
                  <a:spLocks noChangeArrowheads="1"/>
                </p:cNvSpPr>
                <p:nvPr/>
              </p:nvSpPr>
              <p:spPr bwMode="auto">
                <a:xfrm>
                  <a:off x="1332" y="2379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5" name="Oval 79"/>
                <p:cNvSpPr>
                  <a:spLocks noChangeArrowheads="1"/>
                </p:cNvSpPr>
                <p:nvPr/>
              </p:nvSpPr>
              <p:spPr bwMode="auto">
                <a:xfrm>
                  <a:off x="1524" y="2301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6" name="Freeform 80"/>
                <p:cNvSpPr>
                  <a:spLocks/>
                </p:cNvSpPr>
                <p:nvPr/>
              </p:nvSpPr>
              <p:spPr bwMode="auto">
                <a:xfrm>
                  <a:off x="1050" y="2303"/>
                  <a:ext cx="656" cy="490"/>
                </a:xfrm>
                <a:custGeom>
                  <a:avLst/>
                  <a:gdLst>
                    <a:gd name="T0" fmla="*/ 42 w 656"/>
                    <a:gd name="T1" fmla="*/ 49 h 490"/>
                    <a:gd name="T2" fmla="*/ 261 w 656"/>
                    <a:gd name="T3" fmla="*/ 28 h 490"/>
                    <a:gd name="T4" fmla="*/ 312 w 656"/>
                    <a:gd name="T5" fmla="*/ 220 h 490"/>
                    <a:gd name="T6" fmla="*/ 99 w 656"/>
                    <a:gd name="T7" fmla="*/ 274 h 490"/>
                    <a:gd name="T8" fmla="*/ 213 w 656"/>
                    <a:gd name="T9" fmla="*/ 121 h 490"/>
                    <a:gd name="T10" fmla="*/ 465 w 656"/>
                    <a:gd name="T11" fmla="*/ 19 h 490"/>
                    <a:gd name="T12" fmla="*/ 654 w 656"/>
                    <a:gd name="T13" fmla="*/ 82 h 490"/>
                    <a:gd name="T14" fmla="*/ 477 w 656"/>
                    <a:gd name="T15" fmla="*/ 241 h 490"/>
                    <a:gd name="T16" fmla="*/ 345 w 656"/>
                    <a:gd name="T17" fmla="*/ 364 h 490"/>
                    <a:gd name="T18" fmla="*/ 231 w 656"/>
                    <a:gd name="T19" fmla="*/ 214 h 490"/>
                    <a:gd name="T20" fmla="*/ 39 w 656"/>
                    <a:gd name="T21" fmla="*/ 184 h 490"/>
                    <a:gd name="T22" fmla="*/ 42 w 656"/>
                    <a:gd name="T23" fmla="*/ 436 h 490"/>
                    <a:gd name="T24" fmla="*/ 291 w 656"/>
                    <a:gd name="T25" fmla="*/ 472 h 490"/>
                    <a:gd name="T26" fmla="*/ 558 w 656"/>
                    <a:gd name="T27" fmla="*/ 325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6" h="490">
                      <a:moveTo>
                        <a:pt x="42" y="49"/>
                      </a:moveTo>
                      <a:cubicBezTo>
                        <a:pt x="129" y="24"/>
                        <a:pt x="216" y="0"/>
                        <a:pt x="261" y="28"/>
                      </a:cubicBezTo>
                      <a:cubicBezTo>
                        <a:pt x="306" y="56"/>
                        <a:pt x="339" y="179"/>
                        <a:pt x="312" y="220"/>
                      </a:cubicBezTo>
                      <a:cubicBezTo>
                        <a:pt x="285" y="261"/>
                        <a:pt x="115" y="290"/>
                        <a:pt x="99" y="274"/>
                      </a:cubicBezTo>
                      <a:cubicBezTo>
                        <a:pt x="83" y="258"/>
                        <a:pt x="152" y="163"/>
                        <a:pt x="213" y="121"/>
                      </a:cubicBezTo>
                      <a:cubicBezTo>
                        <a:pt x="274" y="79"/>
                        <a:pt x="392" y="25"/>
                        <a:pt x="465" y="19"/>
                      </a:cubicBezTo>
                      <a:cubicBezTo>
                        <a:pt x="538" y="13"/>
                        <a:pt x="652" y="45"/>
                        <a:pt x="654" y="82"/>
                      </a:cubicBezTo>
                      <a:cubicBezTo>
                        <a:pt x="656" y="119"/>
                        <a:pt x="528" y="194"/>
                        <a:pt x="477" y="241"/>
                      </a:cubicBezTo>
                      <a:cubicBezTo>
                        <a:pt x="426" y="288"/>
                        <a:pt x="386" y="368"/>
                        <a:pt x="345" y="364"/>
                      </a:cubicBezTo>
                      <a:cubicBezTo>
                        <a:pt x="304" y="360"/>
                        <a:pt x="282" y="244"/>
                        <a:pt x="231" y="214"/>
                      </a:cubicBezTo>
                      <a:cubicBezTo>
                        <a:pt x="180" y="184"/>
                        <a:pt x="70" y="147"/>
                        <a:pt x="39" y="184"/>
                      </a:cubicBezTo>
                      <a:cubicBezTo>
                        <a:pt x="8" y="221"/>
                        <a:pt x="0" y="388"/>
                        <a:pt x="42" y="436"/>
                      </a:cubicBezTo>
                      <a:cubicBezTo>
                        <a:pt x="84" y="484"/>
                        <a:pt x="205" y="490"/>
                        <a:pt x="291" y="472"/>
                      </a:cubicBezTo>
                      <a:cubicBezTo>
                        <a:pt x="377" y="454"/>
                        <a:pt x="467" y="389"/>
                        <a:pt x="558" y="32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7" name="Freeform 81"/>
                <p:cNvSpPr>
                  <a:spLocks/>
                </p:cNvSpPr>
                <p:nvPr/>
              </p:nvSpPr>
              <p:spPr bwMode="auto">
                <a:xfrm>
                  <a:off x="1068" y="2536"/>
                  <a:ext cx="603" cy="287"/>
                </a:xfrm>
                <a:custGeom>
                  <a:avLst/>
                  <a:gdLst>
                    <a:gd name="T0" fmla="*/ 0 w 603"/>
                    <a:gd name="T1" fmla="*/ 140 h 287"/>
                    <a:gd name="T2" fmla="*/ 168 w 603"/>
                    <a:gd name="T3" fmla="*/ 134 h 287"/>
                    <a:gd name="T4" fmla="*/ 333 w 603"/>
                    <a:gd name="T5" fmla="*/ 20 h 287"/>
                    <a:gd name="T6" fmla="*/ 444 w 603"/>
                    <a:gd name="T7" fmla="*/ 257 h 287"/>
                    <a:gd name="T8" fmla="*/ 603 w 603"/>
                    <a:gd name="T9" fmla="*/ 20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3" h="287">
                      <a:moveTo>
                        <a:pt x="0" y="140"/>
                      </a:moveTo>
                      <a:cubicBezTo>
                        <a:pt x="56" y="147"/>
                        <a:pt x="113" y="154"/>
                        <a:pt x="168" y="134"/>
                      </a:cubicBezTo>
                      <a:cubicBezTo>
                        <a:pt x="223" y="114"/>
                        <a:pt x="287" y="0"/>
                        <a:pt x="333" y="20"/>
                      </a:cubicBezTo>
                      <a:cubicBezTo>
                        <a:pt x="379" y="40"/>
                        <a:pt x="399" y="227"/>
                        <a:pt x="444" y="257"/>
                      </a:cubicBezTo>
                      <a:cubicBezTo>
                        <a:pt x="489" y="287"/>
                        <a:pt x="546" y="243"/>
                        <a:pt x="603" y="20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8" name="Freeform 82"/>
                <p:cNvSpPr>
                  <a:spLocks/>
                </p:cNvSpPr>
                <p:nvPr/>
              </p:nvSpPr>
              <p:spPr bwMode="auto">
                <a:xfrm>
                  <a:off x="1527" y="2328"/>
                  <a:ext cx="158" cy="558"/>
                </a:xfrm>
                <a:custGeom>
                  <a:avLst/>
                  <a:gdLst>
                    <a:gd name="T0" fmla="*/ 27 w 158"/>
                    <a:gd name="T1" fmla="*/ 0 h 558"/>
                    <a:gd name="T2" fmla="*/ 156 w 158"/>
                    <a:gd name="T3" fmla="*/ 135 h 558"/>
                    <a:gd name="T4" fmla="*/ 12 w 158"/>
                    <a:gd name="T5" fmla="*/ 279 h 558"/>
                    <a:gd name="T6" fmla="*/ 84 w 158"/>
                    <a:gd name="T7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8" h="558">
                      <a:moveTo>
                        <a:pt x="27" y="0"/>
                      </a:moveTo>
                      <a:cubicBezTo>
                        <a:pt x="92" y="44"/>
                        <a:pt x="158" y="89"/>
                        <a:pt x="156" y="135"/>
                      </a:cubicBezTo>
                      <a:cubicBezTo>
                        <a:pt x="154" y="181"/>
                        <a:pt x="24" y="209"/>
                        <a:pt x="12" y="279"/>
                      </a:cubicBezTo>
                      <a:cubicBezTo>
                        <a:pt x="0" y="349"/>
                        <a:pt x="42" y="453"/>
                        <a:pt x="84" y="558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19" name="Freeform 83"/>
                <p:cNvSpPr>
                  <a:spLocks/>
                </p:cNvSpPr>
                <p:nvPr/>
              </p:nvSpPr>
              <p:spPr bwMode="auto">
                <a:xfrm>
                  <a:off x="1089" y="2358"/>
                  <a:ext cx="363" cy="525"/>
                </a:xfrm>
                <a:custGeom>
                  <a:avLst/>
                  <a:gdLst>
                    <a:gd name="T0" fmla="*/ 267 w 363"/>
                    <a:gd name="T1" fmla="*/ 48 h 525"/>
                    <a:gd name="T2" fmla="*/ 63 w 363"/>
                    <a:gd name="T3" fmla="*/ 30 h 525"/>
                    <a:gd name="T4" fmla="*/ 15 w 363"/>
                    <a:gd name="T5" fmla="*/ 228 h 525"/>
                    <a:gd name="T6" fmla="*/ 153 w 363"/>
                    <a:gd name="T7" fmla="*/ 504 h 525"/>
                    <a:gd name="T8" fmla="*/ 282 w 363"/>
                    <a:gd name="T9" fmla="*/ 357 h 525"/>
                    <a:gd name="T10" fmla="*/ 363 w 363"/>
                    <a:gd name="T11" fmla="*/ 462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3" h="525">
                      <a:moveTo>
                        <a:pt x="267" y="48"/>
                      </a:moveTo>
                      <a:cubicBezTo>
                        <a:pt x="186" y="24"/>
                        <a:pt x="105" y="0"/>
                        <a:pt x="63" y="30"/>
                      </a:cubicBezTo>
                      <a:cubicBezTo>
                        <a:pt x="21" y="60"/>
                        <a:pt x="0" y="149"/>
                        <a:pt x="15" y="228"/>
                      </a:cubicBezTo>
                      <a:cubicBezTo>
                        <a:pt x="30" y="307"/>
                        <a:pt x="109" y="483"/>
                        <a:pt x="153" y="504"/>
                      </a:cubicBezTo>
                      <a:cubicBezTo>
                        <a:pt x="197" y="525"/>
                        <a:pt x="247" y="364"/>
                        <a:pt x="282" y="357"/>
                      </a:cubicBezTo>
                      <a:cubicBezTo>
                        <a:pt x="317" y="350"/>
                        <a:pt x="340" y="406"/>
                        <a:pt x="363" y="462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0" name="Oval 84"/>
                <p:cNvSpPr>
                  <a:spLocks noChangeArrowheads="1"/>
                </p:cNvSpPr>
                <p:nvPr/>
              </p:nvSpPr>
              <p:spPr bwMode="auto">
                <a:xfrm>
                  <a:off x="1332" y="2379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1" name="Oval 85"/>
                <p:cNvSpPr>
                  <a:spLocks noChangeArrowheads="1"/>
                </p:cNvSpPr>
                <p:nvPr/>
              </p:nvSpPr>
              <p:spPr bwMode="auto">
                <a:xfrm>
                  <a:off x="1524" y="2301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2" name="Oval 86"/>
                <p:cNvSpPr>
                  <a:spLocks noChangeArrowheads="1"/>
                </p:cNvSpPr>
                <p:nvPr/>
              </p:nvSpPr>
              <p:spPr bwMode="auto">
                <a:xfrm>
                  <a:off x="1038" y="2649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3" name="Oval 87"/>
                <p:cNvSpPr>
                  <a:spLocks noChangeArrowheads="1"/>
                </p:cNvSpPr>
                <p:nvPr/>
              </p:nvSpPr>
              <p:spPr bwMode="auto">
                <a:xfrm>
                  <a:off x="1038" y="2649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4" name="Oval 88"/>
                <p:cNvSpPr>
                  <a:spLocks noChangeArrowheads="1"/>
                </p:cNvSpPr>
                <p:nvPr/>
              </p:nvSpPr>
              <p:spPr bwMode="auto">
                <a:xfrm>
                  <a:off x="1038" y="2649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5" name="Freeform 89"/>
                <p:cNvSpPr>
                  <a:spLocks/>
                </p:cNvSpPr>
                <p:nvPr/>
              </p:nvSpPr>
              <p:spPr bwMode="auto">
                <a:xfrm>
                  <a:off x="1050" y="2303"/>
                  <a:ext cx="656" cy="490"/>
                </a:xfrm>
                <a:custGeom>
                  <a:avLst/>
                  <a:gdLst>
                    <a:gd name="T0" fmla="*/ 42 w 656"/>
                    <a:gd name="T1" fmla="*/ 49 h 490"/>
                    <a:gd name="T2" fmla="*/ 261 w 656"/>
                    <a:gd name="T3" fmla="*/ 28 h 490"/>
                    <a:gd name="T4" fmla="*/ 312 w 656"/>
                    <a:gd name="T5" fmla="*/ 220 h 490"/>
                    <a:gd name="T6" fmla="*/ 99 w 656"/>
                    <a:gd name="T7" fmla="*/ 274 h 490"/>
                    <a:gd name="T8" fmla="*/ 213 w 656"/>
                    <a:gd name="T9" fmla="*/ 121 h 490"/>
                    <a:gd name="T10" fmla="*/ 465 w 656"/>
                    <a:gd name="T11" fmla="*/ 19 h 490"/>
                    <a:gd name="T12" fmla="*/ 654 w 656"/>
                    <a:gd name="T13" fmla="*/ 82 h 490"/>
                    <a:gd name="T14" fmla="*/ 477 w 656"/>
                    <a:gd name="T15" fmla="*/ 241 h 490"/>
                    <a:gd name="T16" fmla="*/ 345 w 656"/>
                    <a:gd name="T17" fmla="*/ 364 h 490"/>
                    <a:gd name="T18" fmla="*/ 231 w 656"/>
                    <a:gd name="T19" fmla="*/ 214 h 490"/>
                    <a:gd name="T20" fmla="*/ 39 w 656"/>
                    <a:gd name="T21" fmla="*/ 184 h 490"/>
                    <a:gd name="T22" fmla="*/ 42 w 656"/>
                    <a:gd name="T23" fmla="*/ 436 h 490"/>
                    <a:gd name="T24" fmla="*/ 291 w 656"/>
                    <a:gd name="T25" fmla="*/ 472 h 490"/>
                    <a:gd name="T26" fmla="*/ 558 w 656"/>
                    <a:gd name="T27" fmla="*/ 325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6" h="490">
                      <a:moveTo>
                        <a:pt x="42" y="49"/>
                      </a:moveTo>
                      <a:cubicBezTo>
                        <a:pt x="129" y="24"/>
                        <a:pt x="216" y="0"/>
                        <a:pt x="261" y="28"/>
                      </a:cubicBezTo>
                      <a:cubicBezTo>
                        <a:pt x="306" y="56"/>
                        <a:pt x="339" y="179"/>
                        <a:pt x="312" y="220"/>
                      </a:cubicBezTo>
                      <a:cubicBezTo>
                        <a:pt x="285" y="261"/>
                        <a:pt x="115" y="290"/>
                        <a:pt x="99" y="274"/>
                      </a:cubicBezTo>
                      <a:cubicBezTo>
                        <a:pt x="83" y="258"/>
                        <a:pt x="152" y="163"/>
                        <a:pt x="213" y="121"/>
                      </a:cubicBezTo>
                      <a:cubicBezTo>
                        <a:pt x="274" y="79"/>
                        <a:pt x="392" y="25"/>
                        <a:pt x="465" y="19"/>
                      </a:cubicBezTo>
                      <a:cubicBezTo>
                        <a:pt x="538" y="13"/>
                        <a:pt x="652" y="45"/>
                        <a:pt x="654" y="82"/>
                      </a:cubicBezTo>
                      <a:cubicBezTo>
                        <a:pt x="656" y="119"/>
                        <a:pt x="528" y="194"/>
                        <a:pt x="477" y="241"/>
                      </a:cubicBezTo>
                      <a:cubicBezTo>
                        <a:pt x="426" y="288"/>
                        <a:pt x="386" y="368"/>
                        <a:pt x="345" y="364"/>
                      </a:cubicBezTo>
                      <a:cubicBezTo>
                        <a:pt x="304" y="360"/>
                        <a:pt x="282" y="244"/>
                        <a:pt x="231" y="214"/>
                      </a:cubicBezTo>
                      <a:cubicBezTo>
                        <a:pt x="180" y="184"/>
                        <a:pt x="70" y="147"/>
                        <a:pt x="39" y="184"/>
                      </a:cubicBezTo>
                      <a:cubicBezTo>
                        <a:pt x="8" y="221"/>
                        <a:pt x="0" y="388"/>
                        <a:pt x="42" y="436"/>
                      </a:cubicBezTo>
                      <a:cubicBezTo>
                        <a:pt x="84" y="484"/>
                        <a:pt x="205" y="490"/>
                        <a:pt x="291" y="472"/>
                      </a:cubicBezTo>
                      <a:cubicBezTo>
                        <a:pt x="377" y="454"/>
                        <a:pt x="467" y="389"/>
                        <a:pt x="558" y="32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6" name="Freeform 90"/>
                <p:cNvSpPr>
                  <a:spLocks/>
                </p:cNvSpPr>
                <p:nvPr/>
              </p:nvSpPr>
              <p:spPr bwMode="auto">
                <a:xfrm>
                  <a:off x="1068" y="2536"/>
                  <a:ext cx="603" cy="287"/>
                </a:xfrm>
                <a:custGeom>
                  <a:avLst/>
                  <a:gdLst>
                    <a:gd name="T0" fmla="*/ 0 w 603"/>
                    <a:gd name="T1" fmla="*/ 140 h 287"/>
                    <a:gd name="T2" fmla="*/ 168 w 603"/>
                    <a:gd name="T3" fmla="*/ 134 h 287"/>
                    <a:gd name="T4" fmla="*/ 333 w 603"/>
                    <a:gd name="T5" fmla="*/ 20 h 287"/>
                    <a:gd name="T6" fmla="*/ 444 w 603"/>
                    <a:gd name="T7" fmla="*/ 257 h 287"/>
                    <a:gd name="T8" fmla="*/ 603 w 603"/>
                    <a:gd name="T9" fmla="*/ 20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3" h="287">
                      <a:moveTo>
                        <a:pt x="0" y="140"/>
                      </a:moveTo>
                      <a:cubicBezTo>
                        <a:pt x="56" y="147"/>
                        <a:pt x="113" y="154"/>
                        <a:pt x="168" y="134"/>
                      </a:cubicBezTo>
                      <a:cubicBezTo>
                        <a:pt x="223" y="114"/>
                        <a:pt x="287" y="0"/>
                        <a:pt x="333" y="20"/>
                      </a:cubicBezTo>
                      <a:cubicBezTo>
                        <a:pt x="379" y="40"/>
                        <a:pt x="399" y="227"/>
                        <a:pt x="444" y="257"/>
                      </a:cubicBezTo>
                      <a:cubicBezTo>
                        <a:pt x="489" y="287"/>
                        <a:pt x="546" y="243"/>
                        <a:pt x="603" y="20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7" name="Freeform 91"/>
                <p:cNvSpPr>
                  <a:spLocks/>
                </p:cNvSpPr>
                <p:nvPr/>
              </p:nvSpPr>
              <p:spPr bwMode="auto">
                <a:xfrm>
                  <a:off x="1527" y="2328"/>
                  <a:ext cx="158" cy="558"/>
                </a:xfrm>
                <a:custGeom>
                  <a:avLst/>
                  <a:gdLst>
                    <a:gd name="T0" fmla="*/ 27 w 158"/>
                    <a:gd name="T1" fmla="*/ 0 h 558"/>
                    <a:gd name="T2" fmla="*/ 156 w 158"/>
                    <a:gd name="T3" fmla="*/ 135 h 558"/>
                    <a:gd name="T4" fmla="*/ 12 w 158"/>
                    <a:gd name="T5" fmla="*/ 279 h 558"/>
                    <a:gd name="T6" fmla="*/ 84 w 158"/>
                    <a:gd name="T7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8" h="558">
                      <a:moveTo>
                        <a:pt x="27" y="0"/>
                      </a:moveTo>
                      <a:cubicBezTo>
                        <a:pt x="92" y="44"/>
                        <a:pt x="158" y="89"/>
                        <a:pt x="156" y="135"/>
                      </a:cubicBezTo>
                      <a:cubicBezTo>
                        <a:pt x="154" y="181"/>
                        <a:pt x="24" y="209"/>
                        <a:pt x="12" y="279"/>
                      </a:cubicBezTo>
                      <a:cubicBezTo>
                        <a:pt x="0" y="349"/>
                        <a:pt x="42" y="453"/>
                        <a:pt x="84" y="558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8" name="Freeform 92"/>
                <p:cNvSpPr>
                  <a:spLocks/>
                </p:cNvSpPr>
                <p:nvPr/>
              </p:nvSpPr>
              <p:spPr bwMode="auto">
                <a:xfrm>
                  <a:off x="1089" y="2358"/>
                  <a:ext cx="363" cy="525"/>
                </a:xfrm>
                <a:custGeom>
                  <a:avLst/>
                  <a:gdLst>
                    <a:gd name="T0" fmla="*/ 267 w 363"/>
                    <a:gd name="T1" fmla="*/ 48 h 525"/>
                    <a:gd name="T2" fmla="*/ 63 w 363"/>
                    <a:gd name="T3" fmla="*/ 30 h 525"/>
                    <a:gd name="T4" fmla="*/ 15 w 363"/>
                    <a:gd name="T5" fmla="*/ 228 h 525"/>
                    <a:gd name="T6" fmla="*/ 153 w 363"/>
                    <a:gd name="T7" fmla="*/ 504 h 525"/>
                    <a:gd name="T8" fmla="*/ 282 w 363"/>
                    <a:gd name="T9" fmla="*/ 357 h 525"/>
                    <a:gd name="T10" fmla="*/ 363 w 363"/>
                    <a:gd name="T11" fmla="*/ 462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3" h="525">
                      <a:moveTo>
                        <a:pt x="267" y="48"/>
                      </a:moveTo>
                      <a:cubicBezTo>
                        <a:pt x="186" y="24"/>
                        <a:pt x="105" y="0"/>
                        <a:pt x="63" y="30"/>
                      </a:cubicBezTo>
                      <a:cubicBezTo>
                        <a:pt x="21" y="60"/>
                        <a:pt x="0" y="149"/>
                        <a:pt x="15" y="228"/>
                      </a:cubicBezTo>
                      <a:cubicBezTo>
                        <a:pt x="30" y="307"/>
                        <a:pt x="109" y="483"/>
                        <a:pt x="153" y="504"/>
                      </a:cubicBezTo>
                      <a:cubicBezTo>
                        <a:pt x="197" y="525"/>
                        <a:pt x="247" y="364"/>
                        <a:pt x="282" y="357"/>
                      </a:cubicBezTo>
                      <a:cubicBezTo>
                        <a:pt x="317" y="350"/>
                        <a:pt x="340" y="406"/>
                        <a:pt x="363" y="462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29" name="Oval 93"/>
                <p:cNvSpPr>
                  <a:spLocks noChangeArrowheads="1"/>
                </p:cNvSpPr>
                <p:nvPr/>
              </p:nvSpPr>
              <p:spPr bwMode="auto">
                <a:xfrm>
                  <a:off x="1332" y="2379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0" name="Oval 94"/>
                <p:cNvSpPr>
                  <a:spLocks noChangeArrowheads="1"/>
                </p:cNvSpPr>
                <p:nvPr/>
              </p:nvSpPr>
              <p:spPr bwMode="auto">
                <a:xfrm>
                  <a:off x="1524" y="2301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316831" name="Group 95"/>
              <p:cNvGrpSpPr>
                <a:grpSpLocks/>
              </p:cNvGrpSpPr>
              <p:nvPr/>
            </p:nvGrpSpPr>
            <p:grpSpPr bwMode="auto">
              <a:xfrm>
                <a:off x="3024" y="2316"/>
                <a:ext cx="774" cy="579"/>
                <a:chOff x="3024" y="2316"/>
                <a:chExt cx="774" cy="579"/>
              </a:xfrm>
            </p:grpSpPr>
            <p:sp>
              <p:nvSpPr>
                <p:cNvPr id="3316832" name="Freeform 96"/>
                <p:cNvSpPr>
                  <a:spLocks/>
                </p:cNvSpPr>
                <p:nvPr/>
              </p:nvSpPr>
              <p:spPr bwMode="auto">
                <a:xfrm>
                  <a:off x="3081" y="2316"/>
                  <a:ext cx="597" cy="531"/>
                </a:xfrm>
                <a:custGeom>
                  <a:avLst/>
                  <a:gdLst>
                    <a:gd name="T0" fmla="*/ 0 w 597"/>
                    <a:gd name="T1" fmla="*/ 0 h 531"/>
                    <a:gd name="T2" fmla="*/ 75 w 597"/>
                    <a:gd name="T3" fmla="*/ 21 h 531"/>
                    <a:gd name="T4" fmla="*/ 303 w 597"/>
                    <a:gd name="T5" fmla="*/ 75 h 531"/>
                    <a:gd name="T6" fmla="*/ 444 w 597"/>
                    <a:gd name="T7" fmla="*/ 222 h 531"/>
                    <a:gd name="T8" fmla="*/ 108 w 597"/>
                    <a:gd name="T9" fmla="*/ 240 h 531"/>
                    <a:gd name="T10" fmla="*/ 102 w 597"/>
                    <a:gd name="T11" fmla="*/ 468 h 531"/>
                    <a:gd name="T12" fmla="*/ 597 w 597"/>
                    <a:gd name="T13" fmla="*/ 531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7" h="531">
                      <a:moveTo>
                        <a:pt x="0" y="0"/>
                      </a:moveTo>
                      <a:cubicBezTo>
                        <a:pt x="12" y="4"/>
                        <a:pt x="25" y="9"/>
                        <a:pt x="75" y="21"/>
                      </a:cubicBezTo>
                      <a:cubicBezTo>
                        <a:pt x="125" y="33"/>
                        <a:pt x="241" y="41"/>
                        <a:pt x="303" y="75"/>
                      </a:cubicBezTo>
                      <a:cubicBezTo>
                        <a:pt x="365" y="109"/>
                        <a:pt x="476" y="195"/>
                        <a:pt x="444" y="222"/>
                      </a:cubicBezTo>
                      <a:cubicBezTo>
                        <a:pt x="412" y="249"/>
                        <a:pt x="165" y="199"/>
                        <a:pt x="108" y="240"/>
                      </a:cubicBezTo>
                      <a:cubicBezTo>
                        <a:pt x="51" y="281"/>
                        <a:pt x="20" y="419"/>
                        <a:pt x="102" y="468"/>
                      </a:cubicBezTo>
                      <a:cubicBezTo>
                        <a:pt x="184" y="517"/>
                        <a:pt x="390" y="524"/>
                        <a:pt x="597" y="531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3" name="Freeform 97"/>
                <p:cNvSpPr>
                  <a:spLocks/>
                </p:cNvSpPr>
                <p:nvPr/>
              </p:nvSpPr>
              <p:spPr bwMode="auto">
                <a:xfrm>
                  <a:off x="3285" y="2342"/>
                  <a:ext cx="474" cy="445"/>
                </a:xfrm>
                <a:custGeom>
                  <a:avLst/>
                  <a:gdLst>
                    <a:gd name="T0" fmla="*/ 0 w 474"/>
                    <a:gd name="T1" fmla="*/ 19 h 445"/>
                    <a:gd name="T2" fmla="*/ 276 w 474"/>
                    <a:gd name="T3" fmla="*/ 43 h 445"/>
                    <a:gd name="T4" fmla="*/ 312 w 474"/>
                    <a:gd name="T5" fmla="*/ 277 h 445"/>
                    <a:gd name="T6" fmla="*/ 474 w 474"/>
                    <a:gd name="T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45">
                      <a:moveTo>
                        <a:pt x="0" y="19"/>
                      </a:moveTo>
                      <a:cubicBezTo>
                        <a:pt x="112" y="9"/>
                        <a:pt x="224" y="0"/>
                        <a:pt x="276" y="43"/>
                      </a:cubicBezTo>
                      <a:cubicBezTo>
                        <a:pt x="328" y="86"/>
                        <a:pt x="279" y="210"/>
                        <a:pt x="312" y="277"/>
                      </a:cubicBezTo>
                      <a:cubicBezTo>
                        <a:pt x="345" y="344"/>
                        <a:pt x="409" y="394"/>
                        <a:pt x="474" y="445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4" name="Freeform 98"/>
                <p:cNvSpPr>
                  <a:spLocks/>
                </p:cNvSpPr>
                <p:nvPr/>
              </p:nvSpPr>
              <p:spPr bwMode="auto">
                <a:xfrm>
                  <a:off x="3024" y="2481"/>
                  <a:ext cx="417" cy="414"/>
                </a:xfrm>
                <a:custGeom>
                  <a:avLst/>
                  <a:gdLst>
                    <a:gd name="T0" fmla="*/ 417 w 417"/>
                    <a:gd name="T1" fmla="*/ 63 h 414"/>
                    <a:gd name="T2" fmla="*/ 168 w 417"/>
                    <a:gd name="T3" fmla="*/ 15 h 414"/>
                    <a:gd name="T4" fmla="*/ 15 w 417"/>
                    <a:gd name="T5" fmla="*/ 153 h 414"/>
                    <a:gd name="T6" fmla="*/ 78 w 417"/>
                    <a:gd name="T7" fmla="*/ 375 h 414"/>
                    <a:gd name="T8" fmla="*/ 204 w 417"/>
                    <a:gd name="T9" fmla="*/ 390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414">
                      <a:moveTo>
                        <a:pt x="417" y="63"/>
                      </a:moveTo>
                      <a:cubicBezTo>
                        <a:pt x="326" y="31"/>
                        <a:pt x="235" y="0"/>
                        <a:pt x="168" y="15"/>
                      </a:cubicBezTo>
                      <a:cubicBezTo>
                        <a:pt x="101" y="30"/>
                        <a:pt x="30" y="93"/>
                        <a:pt x="15" y="153"/>
                      </a:cubicBezTo>
                      <a:cubicBezTo>
                        <a:pt x="0" y="213"/>
                        <a:pt x="47" y="336"/>
                        <a:pt x="78" y="375"/>
                      </a:cubicBezTo>
                      <a:cubicBezTo>
                        <a:pt x="109" y="414"/>
                        <a:pt x="156" y="402"/>
                        <a:pt x="204" y="39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5" name="Freeform 99"/>
                <p:cNvSpPr>
                  <a:spLocks/>
                </p:cNvSpPr>
                <p:nvPr/>
              </p:nvSpPr>
              <p:spPr bwMode="auto">
                <a:xfrm>
                  <a:off x="3147" y="2625"/>
                  <a:ext cx="651" cy="207"/>
                </a:xfrm>
                <a:custGeom>
                  <a:avLst/>
                  <a:gdLst>
                    <a:gd name="T0" fmla="*/ 0 w 651"/>
                    <a:gd name="T1" fmla="*/ 0 h 207"/>
                    <a:gd name="T2" fmla="*/ 126 w 651"/>
                    <a:gd name="T3" fmla="*/ 132 h 207"/>
                    <a:gd name="T4" fmla="*/ 465 w 651"/>
                    <a:gd name="T5" fmla="*/ 186 h 207"/>
                    <a:gd name="T6" fmla="*/ 651 w 651"/>
                    <a:gd name="T7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1" h="207">
                      <a:moveTo>
                        <a:pt x="0" y="0"/>
                      </a:moveTo>
                      <a:cubicBezTo>
                        <a:pt x="24" y="50"/>
                        <a:pt x="49" y="101"/>
                        <a:pt x="126" y="132"/>
                      </a:cubicBezTo>
                      <a:cubicBezTo>
                        <a:pt x="203" y="163"/>
                        <a:pt x="378" y="174"/>
                        <a:pt x="465" y="186"/>
                      </a:cubicBezTo>
                      <a:cubicBezTo>
                        <a:pt x="552" y="198"/>
                        <a:pt x="601" y="202"/>
                        <a:pt x="651" y="207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6" name="Oval 100"/>
                <p:cNvSpPr>
                  <a:spLocks noChangeArrowheads="1"/>
                </p:cNvSpPr>
                <p:nvPr/>
              </p:nvSpPr>
              <p:spPr bwMode="auto">
                <a:xfrm>
                  <a:off x="3273" y="2340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7" name="Oval 101"/>
                <p:cNvSpPr>
                  <a:spLocks noChangeArrowheads="1"/>
                </p:cNvSpPr>
                <p:nvPr/>
              </p:nvSpPr>
              <p:spPr bwMode="auto">
                <a:xfrm>
                  <a:off x="3417" y="2520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8" name="Oval 102"/>
                <p:cNvSpPr>
                  <a:spLocks noChangeArrowheads="1"/>
                </p:cNvSpPr>
                <p:nvPr/>
              </p:nvSpPr>
              <p:spPr bwMode="auto">
                <a:xfrm>
                  <a:off x="3123" y="2595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39" name="Freeform 103"/>
                <p:cNvSpPr>
                  <a:spLocks/>
                </p:cNvSpPr>
                <p:nvPr/>
              </p:nvSpPr>
              <p:spPr bwMode="auto">
                <a:xfrm>
                  <a:off x="3081" y="2316"/>
                  <a:ext cx="597" cy="531"/>
                </a:xfrm>
                <a:custGeom>
                  <a:avLst/>
                  <a:gdLst>
                    <a:gd name="T0" fmla="*/ 0 w 597"/>
                    <a:gd name="T1" fmla="*/ 0 h 531"/>
                    <a:gd name="T2" fmla="*/ 75 w 597"/>
                    <a:gd name="T3" fmla="*/ 21 h 531"/>
                    <a:gd name="T4" fmla="*/ 303 w 597"/>
                    <a:gd name="T5" fmla="*/ 75 h 531"/>
                    <a:gd name="T6" fmla="*/ 444 w 597"/>
                    <a:gd name="T7" fmla="*/ 222 h 531"/>
                    <a:gd name="T8" fmla="*/ 108 w 597"/>
                    <a:gd name="T9" fmla="*/ 240 h 531"/>
                    <a:gd name="T10" fmla="*/ 102 w 597"/>
                    <a:gd name="T11" fmla="*/ 468 h 531"/>
                    <a:gd name="T12" fmla="*/ 597 w 597"/>
                    <a:gd name="T13" fmla="*/ 531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7" h="531">
                      <a:moveTo>
                        <a:pt x="0" y="0"/>
                      </a:moveTo>
                      <a:cubicBezTo>
                        <a:pt x="12" y="4"/>
                        <a:pt x="25" y="9"/>
                        <a:pt x="75" y="21"/>
                      </a:cubicBezTo>
                      <a:cubicBezTo>
                        <a:pt x="125" y="33"/>
                        <a:pt x="241" y="41"/>
                        <a:pt x="303" y="75"/>
                      </a:cubicBezTo>
                      <a:cubicBezTo>
                        <a:pt x="365" y="109"/>
                        <a:pt x="476" y="195"/>
                        <a:pt x="444" y="222"/>
                      </a:cubicBezTo>
                      <a:cubicBezTo>
                        <a:pt x="412" y="249"/>
                        <a:pt x="165" y="199"/>
                        <a:pt x="108" y="240"/>
                      </a:cubicBezTo>
                      <a:cubicBezTo>
                        <a:pt x="51" y="281"/>
                        <a:pt x="20" y="419"/>
                        <a:pt x="102" y="468"/>
                      </a:cubicBezTo>
                      <a:cubicBezTo>
                        <a:pt x="184" y="517"/>
                        <a:pt x="390" y="524"/>
                        <a:pt x="597" y="531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0" name="Freeform 104"/>
                <p:cNvSpPr>
                  <a:spLocks/>
                </p:cNvSpPr>
                <p:nvPr/>
              </p:nvSpPr>
              <p:spPr bwMode="auto">
                <a:xfrm>
                  <a:off x="3285" y="2342"/>
                  <a:ext cx="474" cy="445"/>
                </a:xfrm>
                <a:custGeom>
                  <a:avLst/>
                  <a:gdLst>
                    <a:gd name="T0" fmla="*/ 0 w 474"/>
                    <a:gd name="T1" fmla="*/ 19 h 445"/>
                    <a:gd name="T2" fmla="*/ 276 w 474"/>
                    <a:gd name="T3" fmla="*/ 43 h 445"/>
                    <a:gd name="T4" fmla="*/ 312 w 474"/>
                    <a:gd name="T5" fmla="*/ 277 h 445"/>
                    <a:gd name="T6" fmla="*/ 474 w 474"/>
                    <a:gd name="T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45">
                      <a:moveTo>
                        <a:pt x="0" y="19"/>
                      </a:moveTo>
                      <a:cubicBezTo>
                        <a:pt x="112" y="9"/>
                        <a:pt x="224" y="0"/>
                        <a:pt x="276" y="43"/>
                      </a:cubicBezTo>
                      <a:cubicBezTo>
                        <a:pt x="328" y="86"/>
                        <a:pt x="279" y="210"/>
                        <a:pt x="312" y="277"/>
                      </a:cubicBezTo>
                      <a:cubicBezTo>
                        <a:pt x="345" y="344"/>
                        <a:pt x="409" y="394"/>
                        <a:pt x="474" y="445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1" name="Freeform 105"/>
                <p:cNvSpPr>
                  <a:spLocks/>
                </p:cNvSpPr>
                <p:nvPr/>
              </p:nvSpPr>
              <p:spPr bwMode="auto">
                <a:xfrm>
                  <a:off x="3024" y="2481"/>
                  <a:ext cx="417" cy="414"/>
                </a:xfrm>
                <a:custGeom>
                  <a:avLst/>
                  <a:gdLst>
                    <a:gd name="T0" fmla="*/ 417 w 417"/>
                    <a:gd name="T1" fmla="*/ 63 h 414"/>
                    <a:gd name="T2" fmla="*/ 168 w 417"/>
                    <a:gd name="T3" fmla="*/ 15 h 414"/>
                    <a:gd name="T4" fmla="*/ 15 w 417"/>
                    <a:gd name="T5" fmla="*/ 153 h 414"/>
                    <a:gd name="T6" fmla="*/ 78 w 417"/>
                    <a:gd name="T7" fmla="*/ 375 h 414"/>
                    <a:gd name="T8" fmla="*/ 204 w 417"/>
                    <a:gd name="T9" fmla="*/ 390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414">
                      <a:moveTo>
                        <a:pt x="417" y="63"/>
                      </a:moveTo>
                      <a:cubicBezTo>
                        <a:pt x="326" y="31"/>
                        <a:pt x="235" y="0"/>
                        <a:pt x="168" y="15"/>
                      </a:cubicBezTo>
                      <a:cubicBezTo>
                        <a:pt x="101" y="30"/>
                        <a:pt x="30" y="93"/>
                        <a:pt x="15" y="153"/>
                      </a:cubicBezTo>
                      <a:cubicBezTo>
                        <a:pt x="0" y="213"/>
                        <a:pt x="47" y="336"/>
                        <a:pt x="78" y="375"/>
                      </a:cubicBezTo>
                      <a:cubicBezTo>
                        <a:pt x="109" y="414"/>
                        <a:pt x="156" y="402"/>
                        <a:pt x="204" y="39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2" name="Freeform 106"/>
                <p:cNvSpPr>
                  <a:spLocks/>
                </p:cNvSpPr>
                <p:nvPr/>
              </p:nvSpPr>
              <p:spPr bwMode="auto">
                <a:xfrm>
                  <a:off x="3147" y="2625"/>
                  <a:ext cx="651" cy="207"/>
                </a:xfrm>
                <a:custGeom>
                  <a:avLst/>
                  <a:gdLst>
                    <a:gd name="T0" fmla="*/ 0 w 651"/>
                    <a:gd name="T1" fmla="*/ 0 h 207"/>
                    <a:gd name="T2" fmla="*/ 126 w 651"/>
                    <a:gd name="T3" fmla="*/ 132 h 207"/>
                    <a:gd name="T4" fmla="*/ 465 w 651"/>
                    <a:gd name="T5" fmla="*/ 186 h 207"/>
                    <a:gd name="T6" fmla="*/ 651 w 651"/>
                    <a:gd name="T7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1" h="207">
                      <a:moveTo>
                        <a:pt x="0" y="0"/>
                      </a:moveTo>
                      <a:cubicBezTo>
                        <a:pt x="24" y="50"/>
                        <a:pt x="49" y="101"/>
                        <a:pt x="126" y="132"/>
                      </a:cubicBezTo>
                      <a:cubicBezTo>
                        <a:pt x="203" y="163"/>
                        <a:pt x="378" y="174"/>
                        <a:pt x="465" y="186"/>
                      </a:cubicBezTo>
                      <a:cubicBezTo>
                        <a:pt x="552" y="198"/>
                        <a:pt x="601" y="202"/>
                        <a:pt x="651" y="207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3" name="Oval 107"/>
                <p:cNvSpPr>
                  <a:spLocks noChangeArrowheads="1"/>
                </p:cNvSpPr>
                <p:nvPr/>
              </p:nvSpPr>
              <p:spPr bwMode="auto">
                <a:xfrm>
                  <a:off x="3273" y="2340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4" name="Oval 108"/>
                <p:cNvSpPr>
                  <a:spLocks noChangeArrowheads="1"/>
                </p:cNvSpPr>
                <p:nvPr/>
              </p:nvSpPr>
              <p:spPr bwMode="auto">
                <a:xfrm>
                  <a:off x="3417" y="2520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5" name="Oval 109"/>
                <p:cNvSpPr>
                  <a:spLocks noChangeArrowheads="1"/>
                </p:cNvSpPr>
                <p:nvPr/>
              </p:nvSpPr>
              <p:spPr bwMode="auto">
                <a:xfrm>
                  <a:off x="3123" y="2595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6" name="Freeform 110"/>
                <p:cNvSpPr>
                  <a:spLocks/>
                </p:cNvSpPr>
                <p:nvPr/>
              </p:nvSpPr>
              <p:spPr bwMode="auto">
                <a:xfrm>
                  <a:off x="3081" y="2316"/>
                  <a:ext cx="597" cy="531"/>
                </a:xfrm>
                <a:custGeom>
                  <a:avLst/>
                  <a:gdLst>
                    <a:gd name="T0" fmla="*/ 0 w 597"/>
                    <a:gd name="T1" fmla="*/ 0 h 531"/>
                    <a:gd name="T2" fmla="*/ 75 w 597"/>
                    <a:gd name="T3" fmla="*/ 21 h 531"/>
                    <a:gd name="T4" fmla="*/ 303 w 597"/>
                    <a:gd name="T5" fmla="*/ 75 h 531"/>
                    <a:gd name="T6" fmla="*/ 444 w 597"/>
                    <a:gd name="T7" fmla="*/ 222 h 531"/>
                    <a:gd name="T8" fmla="*/ 108 w 597"/>
                    <a:gd name="T9" fmla="*/ 240 h 531"/>
                    <a:gd name="T10" fmla="*/ 102 w 597"/>
                    <a:gd name="T11" fmla="*/ 468 h 531"/>
                    <a:gd name="T12" fmla="*/ 597 w 597"/>
                    <a:gd name="T13" fmla="*/ 531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7" h="531">
                      <a:moveTo>
                        <a:pt x="0" y="0"/>
                      </a:moveTo>
                      <a:cubicBezTo>
                        <a:pt x="12" y="4"/>
                        <a:pt x="25" y="9"/>
                        <a:pt x="75" y="21"/>
                      </a:cubicBezTo>
                      <a:cubicBezTo>
                        <a:pt x="125" y="33"/>
                        <a:pt x="241" y="41"/>
                        <a:pt x="303" y="75"/>
                      </a:cubicBezTo>
                      <a:cubicBezTo>
                        <a:pt x="365" y="109"/>
                        <a:pt x="476" y="195"/>
                        <a:pt x="444" y="222"/>
                      </a:cubicBezTo>
                      <a:cubicBezTo>
                        <a:pt x="412" y="249"/>
                        <a:pt x="165" y="199"/>
                        <a:pt x="108" y="240"/>
                      </a:cubicBezTo>
                      <a:cubicBezTo>
                        <a:pt x="51" y="281"/>
                        <a:pt x="20" y="419"/>
                        <a:pt x="102" y="468"/>
                      </a:cubicBezTo>
                      <a:cubicBezTo>
                        <a:pt x="184" y="517"/>
                        <a:pt x="390" y="524"/>
                        <a:pt x="597" y="531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7" name="Freeform 111"/>
                <p:cNvSpPr>
                  <a:spLocks/>
                </p:cNvSpPr>
                <p:nvPr/>
              </p:nvSpPr>
              <p:spPr bwMode="auto">
                <a:xfrm>
                  <a:off x="3285" y="2342"/>
                  <a:ext cx="474" cy="445"/>
                </a:xfrm>
                <a:custGeom>
                  <a:avLst/>
                  <a:gdLst>
                    <a:gd name="T0" fmla="*/ 0 w 474"/>
                    <a:gd name="T1" fmla="*/ 19 h 445"/>
                    <a:gd name="T2" fmla="*/ 276 w 474"/>
                    <a:gd name="T3" fmla="*/ 43 h 445"/>
                    <a:gd name="T4" fmla="*/ 312 w 474"/>
                    <a:gd name="T5" fmla="*/ 277 h 445"/>
                    <a:gd name="T6" fmla="*/ 474 w 474"/>
                    <a:gd name="T7" fmla="*/ 4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4" h="445">
                      <a:moveTo>
                        <a:pt x="0" y="19"/>
                      </a:moveTo>
                      <a:cubicBezTo>
                        <a:pt x="112" y="9"/>
                        <a:pt x="224" y="0"/>
                        <a:pt x="276" y="43"/>
                      </a:cubicBezTo>
                      <a:cubicBezTo>
                        <a:pt x="328" y="86"/>
                        <a:pt x="279" y="210"/>
                        <a:pt x="312" y="277"/>
                      </a:cubicBezTo>
                      <a:cubicBezTo>
                        <a:pt x="345" y="344"/>
                        <a:pt x="409" y="394"/>
                        <a:pt x="474" y="445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8" name="Freeform 112"/>
                <p:cNvSpPr>
                  <a:spLocks/>
                </p:cNvSpPr>
                <p:nvPr/>
              </p:nvSpPr>
              <p:spPr bwMode="auto">
                <a:xfrm>
                  <a:off x="3024" y="2481"/>
                  <a:ext cx="417" cy="414"/>
                </a:xfrm>
                <a:custGeom>
                  <a:avLst/>
                  <a:gdLst>
                    <a:gd name="T0" fmla="*/ 417 w 417"/>
                    <a:gd name="T1" fmla="*/ 63 h 414"/>
                    <a:gd name="T2" fmla="*/ 168 w 417"/>
                    <a:gd name="T3" fmla="*/ 15 h 414"/>
                    <a:gd name="T4" fmla="*/ 15 w 417"/>
                    <a:gd name="T5" fmla="*/ 153 h 414"/>
                    <a:gd name="T6" fmla="*/ 78 w 417"/>
                    <a:gd name="T7" fmla="*/ 375 h 414"/>
                    <a:gd name="T8" fmla="*/ 204 w 417"/>
                    <a:gd name="T9" fmla="*/ 390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414">
                      <a:moveTo>
                        <a:pt x="417" y="63"/>
                      </a:moveTo>
                      <a:cubicBezTo>
                        <a:pt x="326" y="31"/>
                        <a:pt x="235" y="0"/>
                        <a:pt x="168" y="15"/>
                      </a:cubicBezTo>
                      <a:cubicBezTo>
                        <a:pt x="101" y="30"/>
                        <a:pt x="30" y="93"/>
                        <a:pt x="15" y="153"/>
                      </a:cubicBezTo>
                      <a:cubicBezTo>
                        <a:pt x="0" y="213"/>
                        <a:pt x="47" y="336"/>
                        <a:pt x="78" y="375"/>
                      </a:cubicBezTo>
                      <a:cubicBezTo>
                        <a:pt x="109" y="414"/>
                        <a:pt x="156" y="402"/>
                        <a:pt x="204" y="39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49" name="Freeform 113"/>
                <p:cNvSpPr>
                  <a:spLocks/>
                </p:cNvSpPr>
                <p:nvPr/>
              </p:nvSpPr>
              <p:spPr bwMode="auto">
                <a:xfrm>
                  <a:off x="3147" y="2625"/>
                  <a:ext cx="651" cy="207"/>
                </a:xfrm>
                <a:custGeom>
                  <a:avLst/>
                  <a:gdLst>
                    <a:gd name="T0" fmla="*/ 0 w 651"/>
                    <a:gd name="T1" fmla="*/ 0 h 207"/>
                    <a:gd name="T2" fmla="*/ 126 w 651"/>
                    <a:gd name="T3" fmla="*/ 132 h 207"/>
                    <a:gd name="T4" fmla="*/ 465 w 651"/>
                    <a:gd name="T5" fmla="*/ 186 h 207"/>
                    <a:gd name="T6" fmla="*/ 651 w 651"/>
                    <a:gd name="T7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1" h="207">
                      <a:moveTo>
                        <a:pt x="0" y="0"/>
                      </a:moveTo>
                      <a:cubicBezTo>
                        <a:pt x="24" y="50"/>
                        <a:pt x="49" y="101"/>
                        <a:pt x="126" y="132"/>
                      </a:cubicBezTo>
                      <a:cubicBezTo>
                        <a:pt x="203" y="163"/>
                        <a:pt x="378" y="174"/>
                        <a:pt x="465" y="186"/>
                      </a:cubicBezTo>
                      <a:cubicBezTo>
                        <a:pt x="552" y="198"/>
                        <a:pt x="601" y="202"/>
                        <a:pt x="651" y="207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50" name="Oval 114"/>
                <p:cNvSpPr>
                  <a:spLocks noChangeArrowheads="1"/>
                </p:cNvSpPr>
                <p:nvPr/>
              </p:nvSpPr>
              <p:spPr bwMode="auto">
                <a:xfrm>
                  <a:off x="3273" y="2340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51" name="Oval 115"/>
                <p:cNvSpPr>
                  <a:spLocks noChangeArrowheads="1"/>
                </p:cNvSpPr>
                <p:nvPr/>
              </p:nvSpPr>
              <p:spPr bwMode="auto">
                <a:xfrm>
                  <a:off x="3417" y="2520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3316852" name="Oval 116"/>
                <p:cNvSpPr>
                  <a:spLocks noChangeArrowheads="1"/>
                </p:cNvSpPr>
                <p:nvPr/>
              </p:nvSpPr>
              <p:spPr bwMode="auto">
                <a:xfrm>
                  <a:off x="3123" y="2595"/>
                  <a:ext cx="56" cy="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</p:grpSp>
      <p:grpSp>
        <p:nvGrpSpPr>
          <p:cNvPr id="3316853" name="Group 117"/>
          <p:cNvGrpSpPr>
            <a:grpSpLocks/>
          </p:cNvGrpSpPr>
          <p:nvPr/>
        </p:nvGrpSpPr>
        <p:grpSpPr bwMode="auto">
          <a:xfrm>
            <a:off x="1454151" y="986377"/>
            <a:ext cx="7726363" cy="2793206"/>
            <a:chOff x="916" y="984"/>
            <a:chExt cx="4867" cy="2346"/>
          </a:xfrm>
        </p:grpSpPr>
        <p:sp>
          <p:nvSpPr>
            <p:cNvPr id="3316854" name="Rectangle 118"/>
            <p:cNvSpPr>
              <a:spLocks noChangeArrowheads="1"/>
            </p:cNvSpPr>
            <p:nvPr/>
          </p:nvSpPr>
          <p:spPr bwMode="auto">
            <a:xfrm>
              <a:off x="4862" y="2674"/>
              <a:ext cx="92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9933"/>
                </a:buClr>
                <a:buSzPct val="115000"/>
                <a:buFont typeface="Trebuchet MS" pitchFamily="34" charset="0"/>
                <a:buNone/>
              </a:pPr>
              <a:r>
                <a:rPr lang="ru-RU" sz="2800" dirty="0" smtClean="0"/>
                <a:t> </a:t>
              </a:r>
              <a:r>
                <a:rPr lang="ru-RU" sz="1200" b="0" dirty="0">
                  <a:latin typeface="+mn-lt"/>
                </a:rPr>
                <a:t>Повышенная</a:t>
              </a:r>
              <a:r>
                <a:rPr sz="2800" dirty="0"/>
                <a:t/>
              </a:r>
              <a:br>
                <a:rPr sz="2800" dirty="0"/>
              </a:br>
              <a:r>
                <a:rPr lang="ru-RU" sz="1200" b="0" dirty="0">
                  <a:latin typeface="+mn-lt"/>
                </a:rPr>
                <a:t>технологичность</a:t>
              </a:r>
              <a:endParaRPr lang="ru-RU" sz="1200" b="0" dirty="0">
                <a:latin typeface="+mn-lt"/>
                <a:sym typeface="Symbol" pitchFamily="18" charset="2"/>
              </a:endParaRPr>
            </a:p>
          </p:txBody>
        </p:sp>
        <p:sp>
          <p:nvSpPr>
            <p:cNvPr id="3316855" name="Line 119"/>
            <p:cNvSpPr>
              <a:spLocks noChangeShapeType="1"/>
            </p:cNvSpPr>
            <p:nvPr/>
          </p:nvSpPr>
          <p:spPr bwMode="auto">
            <a:xfrm rot="5400000" flipV="1">
              <a:off x="4477" y="2972"/>
              <a:ext cx="7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856" name="Line 120"/>
            <p:cNvSpPr>
              <a:spLocks noChangeShapeType="1"/>
            </p:cNvSpPr>
            <p:nvPr/>
          </p:nvSpPr>
          <p:spPr bwMode="auto">
            <a:xfrm rot="-5400000">
              <a:off x="602" y="1367"/>
              <a:ext cx="6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16857" name="Rectangle 121"/>
            <p:cNvSpPr>
              <a:spLocks noChangeArrowheads="1"/>
            </p:cNvSpPr>
            <p:nvPr/>
          </p:nvSpPr>
          <p:spPr bwMode="auto">
            <a:xfrm>
              <a:off x="986" y="984"/>
              <a:ext cx="176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F9933"/>
                </a:buClr>
                <a:buSzPct val="115000"/>
                <a:buFont typeface="Trebuchet MS" pitchFamily="34" charset="0"/>
                <a:buNone/>
              </a:pPr>
              <a:r>
                <a:rPr lang="ru-RU" dirty="0" smtClean="0"/>
                <a:t> </a:t>
              </a:r>
              <a:r>
                <a:rPr lang="ru-RU" sz="1200" b="0" dirty="0">
                  <a:latin typeface="+mn-lt"/>
                </a:rPr>
                <a:t>Повышенная прочность расплава</a:t>
              </a:r>
              <a:endParaRPr lang="ru-RU" sz="1200" b="0" dirty="0">
                <a:latin typeface="+mn-lt"/>
                <a:sym typeface="Symbol" pitchFamily="18" charset="2"/>
              </a:endParaRPr>
            </a:p>
          </p:txBody>
        </p:sp>
      </p:grpSp>
      <p:sp>
        <p:nvSpPr>
          <p:cNvPr id="120" name="Rectangle 9"/>
          <p:cNvSpPr>
            <a:spLocks noChangeArrowheads="1"/>
          </p:cNvSpPr>
          <p:nvPr/>
        </p:nvSpPr>
        <p:spPr bwMode="auto">
          <a:xfrm rot="-5400000">
            <a:off x="357983" y="1357993"/>
            <a:ext cx="6826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900" b="0" dirty="0">
                <a:latin typeface="+mn-lt"/>
              </a:rPr>
              <a:t> высокая</a:t>
            </a:r>
          </a:p>
        </p:txBody>
      </p:sp>
      <p:sp>
        <p:nvSpPr>
          <p:cNvPr id="121" name="Rectangle 122"/>
          <p:cNvSpPr>
            <a:spLocks noChangeArrowheads="1"/>
          </p:cNvSpPr>
          <p:nvPr/>
        </p:nvSpPr>
        <p:spPr bwMode="auto">
          <a:xfrm rot="-5400000">
            <a:off x="310176" y="3257891"/>
            <a:ext cx="6826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8438" lvl="1" indent="-196850">
              <a:spcBef>
                <a:spcPct val="20000"/>
              </a:spcBef>
              <a:buClr>
                <a:srgbClr val="FF9933"/>
              </a:buClr>
              <a:buFont typeface="Arial" charset="0"/>
              <a:buNone/>
            </a:pPr>
            <a:r>
              <a:rPr lang="ru-RU" sz="1050" b="0" dirty="0">
                <a:latin typeface="+mn-lt"/>
              </a:rPr>
              <a:t> низкая</a:t>
            </a:r>
          </a:p>
        </p:txBody>
      </p:sp>
      <p:sp>
        <p:nvSpPr>
          <p:cNvPr id="114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D036CEF4-A238-4D7E-8802-FAE2400E07A6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5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1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FDD45F-006B-4C1F-A696-2CFED7496224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6906" y="896214"/>
            <a:ext cx="8589638" cy="17635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17550" indent="-1254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3pPr>
            <a:lvl4pPr marL="984250" indent="-141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257300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751455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68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81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93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Молекулярное </a:t>
            </a: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полиэтилена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молекулярной структуры трубного ПЭ от марок общего назначения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бимодальных марок</a:t>
            </a:r>
          </a:p>
          <a:p>
            <a:pPr defTabSz="914400">
              <a:buClr>
                <a:schemeClr val="accent1"/>
              </a:buClr>
            </a:pPr>
            <a:endParaRPr lang="ru-RU" sz="1800" kern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>
                <a:schemeClr val="accent1"/>
              </a:buClr>
            </a:pP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трубам: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длительная гидростатическая 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прочность: 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ММР, </a:t>
            </a:r>
            <a:r>
              <a:rPr 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LCB</a:t>
            </a:r>
            <a:endParaRPr lang="ru-RU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стойкость к распространению 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трещин</a:t>
            </a:r>
            <a:r>
              <a:rPr lang="en-US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SCB, 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% </a:t>
            </a:r>
            <a:r>
              <a:rPr lang="ru-RU" sz="16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сомономера</a:t>
            </a:r>
            <a:endParaRPr lang="ru-RU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lang="ru-RU" sz="16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перерабатываемость</a:t>
            </a: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качество 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поверхности: 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ММР (</a:t>
            </a:r>
            <a:r>
              <a:rPr lang="ru-RU" sz="16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бимодальность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Прочность расплава (в особенности для ТБД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ММР (</a:t>
            </a:r>
            <a:r>
              <a:rPr lang="ru-RU" sz="16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бимодальность</a:t>
            </a:r>
            <a:r>
              <a:rPr lang="ru-RU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endParaRPr lang="ru-RU" sz="18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Механизм разрушения трубы при гидростатическом напряжении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61FB-E7C9-4A44-8DAA-4FE305CC37CD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6" y="557197"/>
            <a:ext cx="4624348" cy="34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32935" y="674008"/>
            <a:ext cx="4109726" cy="331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98" b="1" spc="-5" dirty="0">
                <a:cs typeface="Arial"/>
              </a:rPr>
              <a:t>Стадия</a:t>
            </a:r>
            <a:r>
              <a:rPr lang="en-US" sz="1398" b="1" spc="-5" dirty="0">
                <a:cs typeface="Arial"/>
              </a:rPr>
              <a:t> </a:t>
            </a:r>
            <a:r>
              <a:rPr lang="en-US" sz="1398" b="1" spc="-10" dirty="0">
                <a:cs typeface="Arial"/>
              </a:rPr>
              <a:t>I</a:t>
            </a:r>
            <a:r>
              <a:rPr lang="en-US" sz="1398" spc="-10" dirty="0">
                <a:cs typeface="Arial"/>
              </a:rPr>
              <a:t>: </a:t>
            </a:r>
            <a:r>
              <a:rPr lang="ru-RU" sz="1398" spc="-10" dirty="0">
                <a:cs typeface="Arial"/>
              </a:rPr>
              <a:t>пластичное разрушение: осевые напряжения локально превышают предел текучести полимера с возникновением пластической деформации;</a:t>
            </a:r>
          </a:p>
          <a:p>
            <a:endParaRPr lang="en-US" sz="1398" dirty="0">
              <a:cs typeface="Arial"/>
            </a:endParaRPr>
          </a:p>
          <a:p>
            <a:r>
              <a:rPr lang="ru-RU" sz="1398" b="1" dirty="0">
                <a:cs typeface="Arial"/>
              </a:rPr>
              <a:t>Стадия </a:t>
            </a:r>
            <a:r>
              <a:rPr lang="en-US" sz="1398" b="1" spc="-10" dirty="0">
                <a:cs typeface="Arial"/>
              </a:rPr>
              <a:t>II</a:t>
            </a:r>
            <a:r>
              <a:rPr lang="en-US" sz="1398" spc="-10" dirty="0">
                <a:cs typeface="Arial"/>
              </a:rPr>
              <a:t>: </a:t>
            </a:r>
            <a:r>
              <a:rPr lang="ru-RU" sz="1398" spc="-10" dirty="0">
                <a:cs typeface="Arial"/>
              </a:rPr>
              <a:t>в основном хрупкое разрушение, вклад вносит </a:t>
            </a:r>
            <a:r>
              <a:rPr lang="ru-RU" sz="1398" spc="-10" dirty="0" err="1">
                <a:cs typeface="Arial"/>
              </a:rPr>
              <a:t>термоокислительная</a:t>
            </a:r>
            <a:r>
              <a:rPr lang="ru-RU" sz="1398" spc="-10" dirty="0">
                <a:cs typeface="Arial"/>
              </a:rPr>
              <a:t> деструкция, растрескивание происходит до достижения предела текучести («механическое колено»). </a:t>
            </a:r>
          </a:p>
          <a:p>
            <a:endParaRPr lang="en-US" sz="1398" dirty="0">
              <a:cs typeface="Arial"/>
            </a:endParaRPr>
          </a:p>
          <a:p>
            <a:r>
              <a:rPr lang="ru-RU" sz="1398" b="1" dirty="0">
                <a:cs typeface="Arial"/>
              </a:rPr>
              <a:t>Стадия</a:t>
            </a:r>
            <a:r>
              <a:rPr lang="en-US" sz="1398" b="1" spc="-5" dirty="0">
                <a:cs typeface="Arial"/>
              </a:rPr>
              <a:t> </a:t>
            </a:r>
            <a:r>
              <a:rPr lang="en-US" sz="1398" b="1" spc="-10" dirty="0">
                <a:cs typeface="Arial"/>
              </a:rPr>
              <a:t>III</a:t>
            </a:r>
            <a:r>
              <a:rPr lang="en-US" sz="1398" spc="-10" dirty="0">
                <a:cs typeface="Arial"/>
              </a:rPr>
              <a:t>: </a:t>
            </a:r>
            <a:r>
              <a:rPr lang="ru-RU" sz="1398" spc="-10" dirty="0">
                <a:cs typeface="Arial"/>
              </a:rPr>
              <a:t>химическая деструкция – конец жизни полимера</a:t>
            </a:r>
            <a:r>
              <a:rPr lang="en-US" sz="1398" spc="-5" dirty="0">
                <a:cs typeface="Arial"/>
              </a:rPr>
              <a:t>.</a:t>
            </a:r>
            <a:r>
              <a:rPr lang="ru-RU" sz="1398" spc="-5" dirty="0">
                <a:cs typeface="Arial"/>
              </a:rPr>
              <a:t> Все стабилизаторы израсходованы. Растрескивание уже не зависит от нагрузки. Материал стал хрупким («химическое колено»)</a:t>
            </a:r>
            <a:endParaRPr lang="en-US" sz="1398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587" y="833666"/>
            <a:ext cx="2019214" cy="2611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99" dirty="0"/>
              <a:t>Напряжение в стенке трубы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3314" y="3946412"/>
            <a:ext cx="1574129" cy="2534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49" dirty="0"/>
              <a:t>Время до разрушения</a:t>
            </a:r>
          </a:p>
        </p:txBody>
      </p:sp>
    </p:spTree>
    <p:extLst>
      <p:ext uri="{BB962C8B-B14F-4D97-AF65-F5344CB8AC3E}">
        <p14:creationId xmlns:p14="http://schemas.microsoft.com/office/powerpoint/2010/main" val="410080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fr-FR" dirty="0" smtClean="0"/>
              <a:t>Сопротивление старению </a:t>
            </a:r>
            <a:endParaRPr lang="ru-RU" altLang="fr-FR" dirty="0"/>
          </a:p>
        </p:txBody>
      </p:sp>
      <p:sp>
        <p:nvSpPr>
          <p:cNvPr id="202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799" y="681037"/>
            <a:ext cx="4787901" cy="4105275"/>
          </a:xfrm>
          <a:prstGeom prst="rect">
            <a:avLst/>
          </a:prstGeom>
        </p:spPr>
        <p:txBody>
          <a:bodyPr/>
          <a:lstStyle/>
          <a:p>
            <a:r>
              <a:rPr lang="ru-RU" altLang="fr-FR" sz="1600" dirty="0"/>
              <a:t>Сопротивление старению </a:t>
            </a:r>
            <a:r>
              <a:rPr lang="ru-RU" altLang="fr-FR" sz="1600" dirty="0" smtClean="0"/>
              <a:t>является </a:t>
            </a:r>
            <a:r>
              <a:rPr lang="ru-RU" altLang="fr-FR" sz="1600" dirty="0"/>
              <a:t>основной проблемой в областях применения трубной продукции</a:t>
            </a:r>
          </a:p>
          <a:p>
            <a:r>
              <a:rPr lang="ru-RU" altLang="fr-FR" sz="1600" dirty="0"/>
              <a:t>Преждевременные </a:t>
            </a:r>
            <a:r>
              <a:rPr lang="ru-RU" altLang="fr-FR" sz="1600" dirty="0">
                <a:solidFill>
                  <a:srgbClr val="FF7B21"/>
                </a:solidFill>
              </a:rPr>
              <a:t>хрупкие разрушения</a:t>
            </a:r>
            <a:r>
              <a:rPr lang="ru-RU" altLang="fr-FR" sz="1600" dirty="0"/>
              <a:t> могут привести к нарушению гарантии срока службы в течение 50 (или 100) лет при номинальном давлении и возникновению претензий</a:t>
            </a:r>
          </a:p>
          <a:p>
            <a:pPr lvl="1"/>
            <a:r>
              <a:rPr lang="ru-RU" altLang="fr-FR" dirty="0"/>
              <a:t>т.е. материал PE100 действительно имеет класс PE100 при условии, что на кривой экстраполяции длительной прочности не наблюдается “</a:t>
            </a:r>
            <a:r>
              <a:rPr lang="ru-RU" altLang="fr-FR" dirty="0">
                <a:solidFill>
                  <a:srgbClr val="FF7B21"/>
                </a:solidFill>
              </a:rPr>
              <a:t>изгибов</a:t>
            </a:r>
            <a:r>
              <a:rPr lang="ru-RU" altLang="fr-FR" dirty="0"/>
              <a:t>” </a:t>
            </a:r>
          </a:p>
        </p:txBody>
      </p:sp>
      <p:sp>
        <p:nvSpPr>
          <p:cNvPr id="2029577" name="Text Box 9"/>
          <p:cNvSpPr txBox="1">
            <a:spLocks noChangeArrowheads="1"/>
          </p:cNvSpPr>
          <p:nvPr/>
        </p:nvSpPr>
        <p:spPr bwMode="auto">
          <a:xfrm>
            <a:off x="3141173" y="3341905"/>
            <a:ext cx="21073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fr-FR" sz="1400" b="0" dirty="0">
                <a:solidFill>
                  <a:srgbClr val="0066FF"/>
                </a:solidFill>
                <a:latin typeface="Arial" pitchFamily="34" charset="0"/>
              </a:rPr>
              <a:t>Все ли партии</a:t>
            </a:r>
          </a:p>
          <a:p>
            <a:r>
              <a:rPr lang="ru-RU" altLang="fr-FR" sz="1400" b="0" dirty="0" smtClean="0">
                <a:solidFill>
                  <a:srgbClr val="0066FF"/>
                </a:solidFill>
                <a:latin typeface="Arial" pitchFamily="34" charset="0"/>
              </a:rPr>
              <a:t>будут </a:t>
            </a:r>
            <a:r>
              <a:rPr lang="ru-RU" altLang="fr-FR" sz="1400" b="0" dirty="0">
                <a:solidFill>
                  <a:srgbClr val="0066FF"/>
                </a:solidFill>
                <a:latin typeface="Arial" pitchFamily="34" charset="0"/>
              </a:rPr>
              <a:t>соответствовать </a:t>
            </a:r>
            <a:endParaRPr lang="ru-RU" altLang="fr-FR" sz="1400" b="0" dirty="0" smtClean="0">
              <a:solidFill>
                <a:srgbClr val="0066FF"/>
              </a:solidFill>
              <a:latin typeface="Arial" pitchFamily="34" charset="0"/>
            </a:endParaRPr>
          </a:p>
          <a:p>
            <a:r>
              <a:rPr lang="ru-RU" altLang="fr-FR" sz="1400" b="0" dirty="0" smtClean="0">
                <a:solidFill>
                  <a:srgbClr val="0066FF"/>
                </a:solidFill>
                <a:latin typeface="Arial" pitchFamily="34" charset="0"/>
              </a:rPr>
              <a:t>классу </a:t>
            </a:r>
            <a:r>
              <a:rPr lang="ru-RU" altLang="fr-FR" sz="1400" b="0" dirty="0">
                <a:solidFill>
                  <a:srgbClr val="0066FF"/>
                </a:solidFill>
                <a:latin typeface="Arial" pitchFamily="34" charset="0"/>
              </a:rPr>
              <a:t>PE100?</a:t>
            </a:r>
          </a:p>
        </p:txBody>
      </p:sp>
      <p:sp>
        <p:nvSpPr>
          <p:cNvPr id="2029578" name="AutoShape 10"/>
          <p:cNvSpPr>
            <a:spLocks noChangeArrowheads="1"/>
          </p:cNvSpPr>
          <p:nvPr/>
        </p:nvSpPr>
        <p:spPr bwMode="auto">
          <a:xfrm rot="4877834">
            <a:off x="2203339" y="3888660"/>
            <a:ext cx="1296591" cy="387350"/>
          </a:xfrm>
          <a:prstGeom prst="roundRect">
            <a:avLst>
              <a:gd name="adj" fmla="val 47019"/>
            </a:avLst>
          </a:prstGeom>
          <a:gradFill rotWithShape="0">
            <a:gsLst>
              <a:gs pos="0">
                <a:schemeClr val="tx1">
                  <a:gamma/>
                  <a:tint val="70196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0196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029579" name="Oval 11"/>
          <p:cNvSpPr>
            <a:spLocks noChangeArrowheads="1"/>
          </p:cNvSpPr>
          <p:nvPr/>
        </p:nvSpPr>
        <p:spPr bwMode="auto">
          <a:xfrm rot="4877834">
            <a:off x="2680788" y="3359018"/>
            <a:ext cx="171450" cy="38735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6000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029580" name="Line 12"/>
          <p:cNvSpPr>
            <a:spLocks noChangeShapeType="1"/>
          </p:cNvSpPr>
          <p:nvPr/>
        </p:nvSpPr>
        <p:spPr bwMode="auto">
          <a:xfrm rot="4791855" flipV="1">
            <a:off x="2839538" y="4261115"/>
            <a:ext cx="171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BE"/>
          </a:p>
        </p:txBody>
      </p:sp>
      <p:sp>
        <p:nvSpPr>
          <p:cNvPr id="2029581" name="Line 13"/>
          <p:cNvSpPr>
            <a:spLocks noChangeShapeType="1"/>
          </p:cNvSpPr>
          <p:nvPr/>
        </p:nvSpPr>
        <p:spPr bwMode="auto">
          <a:xfrm rot="4791855" flipV="1">
            <a:off x="2715713" y="4393274"/>
            <a:ext cx="171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BE"/>
          </a:p>
        </p:txBody>
      </p:sp>
      <p:sp>
        <p:nvSpPr>
          <p:cNvPr id="2029582" name="Line 14"/>
          <p:cNvSpPr>
            <a:spLocks noChangeShapeType="1"/>
          </p:cNvSpPr>
          <p:nvPr/>
        </p:nvSpPr>
        <p:spPr bwMode="auto">
          <a:xfrm rot="4791855" flipV="1">
            <a:off x="2906213" y="4542102"/>
            <a:ext cx="171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BE"/>
          </a:p>
        </p:txBody>
      </p:sp>
      <p:sp>
        <p:nvSpPr>
          <p:cNvPr id="2029583" name="Line 15"/>
          <p:cNvSpPr>
            <a:spLocks noChangeShapeType="1"/>
          </p:cNvSpPr>
          <p:nvPr/>
        </p:nvSpPr>
        <p:spPr bwMode="auto">
          <a:xfrm rot="4791855" flipV="1">
            <a:off x="2683963" y="3933693"/>
            <a:ext cx="171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BE"/>
          </a:p>
        </p:txBody>
      </p:sp>
      <p:sp>
        <p:nvSpPr>
          <p:cNvPr id="2029584" name="Line 16"/>
          <p:cNvSpPr>
            <a:spLocks noChangeShapeType="1"/>
          </p:cNvSpPr>
          <p:nvPr/>
        </p:nvSpPr>
        <p:spPr bwMode="auto">
          <a:xfrm rot="4791855" flipV="1">
            <a:off x="2887163" y="4138481"/>
            <a:ext cx="171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BE"/>
          </a:p>
        </p:txBody>
      </p:sp>
      <p:sp>
        <p:nvSpPr>
          <p:cNvPr id="2029585" name="Line 17"/>
          <p:cNvSpPr>
            <a:spLocks noChangeShapeType="1"/>
          </p:cNvSpPr>
          <p:nvPr/>
        </p:nvSpPr>
        <p:spPr bwMode="auto">
          <a:xfrm rot="4791855" flipV="1">
            <a:off x="2807788" y="3801533"/>
            <a:ext cx="171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BE"/>
          </a:p>
        </p:txBody>
      </p:sp>
      <p:sp>
        <p:nvSpPr>
          <p:cNvPr id="2029586" name="AutoShape 18"/>
          <p:cNvSpPr>
            <a:spLocks noChangeArrowheads="1"/>
          </p:cNvSpPr>
          <p:nvPr/>
        </p:nvSpPr>
        <p:spPr bwMode="auto">
          <a:xfrm rot="540000">
            <a:off x="538176" y="3357625"/>
            <a:ext cx="1730375" cy="290513"/>
          </a:xfrm>
          <a:prstGeom prst="roundRect">
            <a:avLst>
              <a:gd name="adj" fmla="val 47019"/>
            </a:avLst>
          </a:prstGeom>
          <a:gradFill rotWithShape="0">
            <a:gsLst>
              <a:gs pos="0">
                <a:schemeClr val="tx1">
                  <a:gamma/>
                  <a:tint val="70196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0196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029587" name="Oval 19"/>
          <p:cNvSpPr>
            <a:spLocks noChangeArrowheads="1"/>
          </p:cNvSpPr>
          <p:nvPr/>
        </p:nvSpPr>
        <p:spPr bwMode="auto">
          <a:xfrm rot="540000">
            <a:off x="459791" y="3224684"/>
            <a:ext cx="304800" cy="290513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70196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029588" name="Freeform 20"/>
          <p:cNvSpPr>
            <a:spLocks/>
          </p:cNvSpPr>
          <p:nvPr/>
        </p:nvSpPr>
        <p:spPr bwMode="auto">
          <a:xfrm>
            <a:off x="1096379" y="3252037"/>
            <a:ext cx="565150" cy="169069"/>
          </a:xfrm>
          <a:custGeom>
            <a:avLst/>
            <a:gdLst>
              <a:gd name="T0" fmla="*/ 0 w 385"/>
              <a:gd name="T1" fmla="*/ 59 h 142"/>
              <a:gd name="T2" fmla="*/ 18 w 385"/>
              <a:gd name="T3" fmla="*/ 54 h 142"/>
              <a:gd name="T4" fmla="*/ 32 w 385"/>
              <a:gd name="T5" fmla="*/ 48 h 142"/>
              <a:gd name="T6" fmla="*/ 47 w 385"/>
              <a:gd name="T7" fmla="*/ 42 h 142"/>
              <a:gd name="T8" fmla="*/ 63 w 385"/>
              <a:gd name="T9" fmla="*/ 35 h 142"/>
              <a:gd name="T10" fmla="*/ 95 w 385"/>
              <a:gd name="T11" fmla="*/ 21 h 142"/>
              <a:gd name="T12" fmla="*/ 111 w 385"/>
              <a:gd name="T13" fmla="*/ 15 h 142"/>
              <a:gd name="T14" fmla="*/ 126 w 385"/>
              <a:gd name="T15" fmla="*/ 9 h 142"/>
              <a:gd name="T16" fmla="*/ 141 w 385"/>
              <a:gd name="T17" fmla="*/ 5 h 142"/>
              <a:gd name="T18" fmla="*/ 152 w 385"/>
              <a:gd name="T19" fmla="*/ 2 h 142"/>
              <a:gd name="T20" fmla="*/ 171 w 385"/>
              <a:gd name="T21" fmla="*/ 0 h 142"/>
              <a:gd name="T22" fmla="*/ 185 w 385"/>
              <a:gd name="T23" fmla="*/ 0 h 142"/>
              <a:gd name="T24" fmla="*/ 194 w 385"/>
              <a:gd name="T25" fmla="*/ 1 h 142"/>
              <a:gd name="T26" fmla="*/ 197 w 385"/>
              <a:gd name="T27" fmla="*/ 70 h 142"/>
              <a:gd name="T28" fmla="*/ 215 w 385"/>
              <a:gd name="T29" fmla="*/ 4 h 142"/>
              <a:gd name="T30" fmla="*/ 228 w 385"/>
              <a:gd name="T31" fmla="*/ 6 h 142"/>
              <a:gd name="T32" fmla="*/ 242 w 385"/>
              <a:gd name="T33" fmla="*/ 11 h 142"/>
              <a:gd name="T34" fmla="*/ 255 w 385"/>
              <a:gd name="T35" fmla="*/ 17 h 142"/>
              <a:gd name="T36" fmla="*/ 272 w 385"/>
              <a:gd name="T37" fmla="*/ 25 h 142"/>
              <a:gd name="T38" fmla="*/ 286 w 385"/>
              <a:gd name="T39" fmla="*/ 35 h 142"/>
              <a:gd name="T40" fmla="*/ 297 w 385"/>
              <a:gd name="T41" fmla="*/ 43 h 142"/>
              <a:gd name="T42" fmla="*/ 313 w 385"/>
              <a:gd name="T43" fmla="*/ 56 h 142"/>
              <a:gd name="T44" fmla="*/ 326 w 385"/>
              <a:gd name="T45" fmla="*/ 68 h 142"/>
              <a:gd name="T46" fmla="*/ 341 w 385"/>
              <a:gd name="T47" fmla="*/ 80 h 142"/>
              <a:gd name="T48" fmla="*/ 357 w 385"/>
              <a:gd name="T49" fmla="*/ 97 h 142"/>
              <a:gd name="T50" fmla="*/ 371 w 385"/>
              <a:gd name="T51" fmla="*/ 112 h 142"/>
              <a:gd name="T52" fmla="*/ 384 w 385"/>
              <a:gd name="T53" fmla="*/ 122 h 142"/>
              <a:gd name="T54" fmla="*/ 367 w 385"/>
              <a:gd name="T55" fmla="*/ 124 h 142"/>
              <a:gd name="T56" fmla="*/ 347 w 385"/>
              <a:gd name="T57" fmla="*/ 128 h 142"/>
              <a:gd name="T58" fmla="*/ 326 w 385"/>
              <a:gd name="T59" fmla="*/ 132 h 142"/>
              <a:gd name="T60" fmla="*/ 308 w 385"/>
              <a:gd name="T61" fmla="*/ 136 h 142"/>
              <a:gd name="T62" fmla="*/ 291 w 385"/>
              <a:gd name="T63" fmla="*/ 139 h 142"/>
              <a:gd name="T64" fmla="*/ 276 w 385"/>
              <a:gd name="T65" fmla="*/ 139 h 142"/>
              <a:gd name="T66" fmla="*/ 249 w 385"/>
              <a:gd name="T67" fmla="*/ 141 h 142"/>
              <a:gd name="T68" fmla="*/ 227 w 385"/>
              <a:gd name="T69" fmla="*/ 139 h 142"/>
              <a:gd name="T70" fmla="*/ 207 w 385"/>
              <a:gd name="T71" fmla="*/ 138 h 142"/>
              <a:gd name="T72" fmla="*/ 191 w 385"/>
              <a:gd name="T73" fmla="*/ 136 h 142"/>
              <a:gd name="T74" fmla="*/ 171 w 385"/>
              <a:gd name="T75" fmla="*/ 130 h 142"/>
              <a:gd name="T76" fmla="*/ 152 w 385"/>
              <a:gd name="T77" fmla="*/ 125 h 142"/>
              <a:gd name="T78" fmla="*/ 132 w 385"/>
              <a:gd name="T79" fmla="*/ 118 h 142"/>
              <a:gd name="T80" fmla="*/ 110 w 385"/>
              <a:gd name="T81" fmla="*/ 110 h 142"/>
              <a:gd name="T82" fmla="*/ 88 w 385"/>
              <a:gd name="T83" fmla="*/ 101 h 142"/>
              <a:gd name="T84" fmla="*/ 66 w 385"/>
              <a:gd name="T85" fmla="*/ 93 h 142"/>
              <a:gd name="T86" fmla="*/ 50 w 385"/>
              <a:gd name="T87" fmla="*/ 85 h 142"/>
              <a:gd name="T88" fmla="*/ 32 w 385"/>
              <a:gd name="T89" fmla="*/ 76 h 142"/>
              <a:gd name="T90" fmla="*/ 13 w 385"/>
              <a:gd name="T91" fmla="*/ 66 h 142"/>
              <a:gd name="T92" fmla="*/ 0 w 385"/>
              <a:gd name="T93" fmla="*/ 5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85" h="142">
                <a:moveTo>
                  <a:pt x="0" y="59"/>
                </a:moveTo>
                <a:lnTo>
                  <a:pt x="18" y="54"/>
                </a:lnTo>
                <a:lnTo>
                  <a:pt x="32" y="48"/>
                </a:lnTo>
                <a:lnTo>
                  <a:pt x="47" y="42"/>
                </a:lnTo>
                <a:lnTo>
                  <a:pt x="63" y="35"/>
                </a:lnTo>
                <a:lnTo>
                  <a:pt x="95" y="21"/>
                </a:lnTo>
                <a:lnTo>
                  <a:pt x="111" y="15"/>
                </a:lnTo>
                <a:lnTo>
                  <a:pt x="126" y="9"/>
                </a:lnTo>
                <a:lnTo>
                  <a:pt x="141" y="5"/>
                </a:lnTo>
                <a:lnTo>
                  <a:pt x="152" y="2"/>
                </a:lnTo>
                <a:lnTo>
                  <a:pt x="171" y="0"/>
                </a:lnTo>
                <a:lnTo>
                  <a:pt x="185" y="0"/>
                </a:lnTo>
                <a:lnTo>
                  <a:pt x="194" y="1"/>
                </a:lnTo>
                <a:lnTo>
                  <a:pt x="197" y="70"/>
                </a:lnTo>
                <a:lnTo>
                  <a:pt x="215" y="4"/>
                </a:lnTo>
                <a:lnTo>
                  <a:pt x="228" y="6"/>
                </a:lnTo>
                <a:lnTo>
                  <a:pt x="242" y="11"/>
                </a:lnTo>
                <a:lnTo>
                  <a:pt x="255" y="17"/>
                </a:lnTo>
                <a:lnTo>
                  <a:pt x="272" y="25"/>
                </a:lnTo>
                <a:lnTo>
                  <a:pt x="286" y="35"/>
                </a:lnTo>
                <a:lnTo>
                  <a:pt x="297" y="43"/>
                </a:lnTo>
                <a:lnTo>
                  <a:pt x="313" y="56"/>
                </a:lnTo>
                <a:lnTo>
                  <a:pt x="326" y="68"/>
                </a:lnTo>
                <a:lnTo>
                  <a:pt x="341" y="80"/>
                </a:lnTo>
                <a:lnTo>
                  <a:pt x="357" y="97"/>
                </a:lnTo>
                <a:lnTo>
                  <a:pt x="371" y="112"/>
                </a:lnTo>
                <a:lnTo>
                  <a:pt x="384" y="122"/>
                </a:lnTo>
                <a:lnTo>
                  <a:pt x="367" y="124"/>
                </a:lnTo>
                <a:lnTo>
                  <a:pt x="347" y="128"/>
                </a:lnTo>
                <a:lnTo>
                  <a:pt x="326" y="132"/>
                </a:lnTo>
                <a:lnTo>
                  <a:pt x="308" y="136"/>
                </a:lnTo>
                <a:lnTo>
                  <a:pt x="291" y="139"/>
                </a:lnTo>
                <a:lnTo>
                  <a:pt x="276" y="139"/>
                </a:lnTo>
                <a:lnTo>
                  <a:pt x="249" y="141"/>
                </a:lnTo>
                <a:lnTo>
                  <a:pt x="227" y="139"/>
                </a:lnTo>
                <a:lnTo>
                  <a:pt x="207" y="138"/>
                </a:lnTo>
                <a:lnTo>
                  <a:pt x="191" y="136"/>
                </a:lnTo>
                <a:lnTo>
                  <a:pt x="171" y="130"/>
                </a:lnTo>
                <a:lnTo>
                  <a:pt x="152" y="125"/>
                </a:lnTo>
                <a:lnTo>
                  <a:pt x="132" y="118"/>
                </a:lnTo>
                <a:lnTo>
                  <a:pt x="110" y="110"/>
                </a:lnTo>
                <a:lnTo>
                  <a:pt x="88" y="101"/>
                </a:lnTo>
                <a:lnTo>
                  <a:pt x="66" y="93"/>
                </a:lnTo>
                <a:lnTo>
                  <a:pt x="50" y="85"/>
                </a:lnTo>
                <a:lnTo>
                  <a:pt x="32" y="76"/>
                </a:lnTo>
                <a:lnTo>
                  <a:pt x="13" y="66"/>
                </a:lnTo>
                <a:lnTo>
                  <a:pt x="0" y="59"/>
                </a:lnTo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60000"/>
                  <a:invGamma/>
                </a:schemeClr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029589" name="Text Box 21"/>
          <p:cNvSpPr txBox="1">
            <a:spLocks noChangeArrowheads="1"/>
          </p:cNvSpPr>
          <p:nvPr/>
        </p:nvSpPr>
        <p:spPr bwMode="auto">
          <a:xfrm>
            <a:off x="3259278" y="4138481"/>
            <a:ext cx="1384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fr-FR" sz="1400" dirty="0" err="1">
                <a:solidFill>
                  <a:srgbClr val="FF3300"/>
                </a:solidFill>
                <a:latin typeface="Arial" pitchFamily="34" charset="0"/>
              </a:rPr>
              <a:t>Охрупчивание</a:t>
            </a:r>
            <a:endParaRPr lang="ru-RU" altLang="fr-FR" sz="1400" dirty="0">
              <a:solidFill>
                <a:srgbClr val="FF3300"/>
              </a:solidFill>
              <a:latin typeface="Arial" pitchFamily="34" charset="0"/>
            </a:endParaRPr>
          </a:p>
          <a:p>
            <a:r>
              <a:rPr lang="ru-RU" altLang="fr-FR" sz="1400" b="0" u="sng" dirty="0">
                <a:solidFill>
                  <a:srgbClr val="FF3300"/>
                </a:solidFill>
                <a:latin typeface="Arial" pitchFamily="34" charset="0"/>
              </a:rPr>
              <a:t>Недопустимо!</a:t>
            </a:r>
          </a:p>
        </p:txBody>
      </p:sp>
      <p:sp>
        <p:nvSpPr>
          <p:cNvPr id="2029590" name="Text Box 22"/>
          <p:cNvSpPr txBox="1">
            <a:spLocks noChangeArrowheads="1"/>
          </p:cNvSpPr>
          <p:nvPr/>
        </p:nvSpPr>
        <p:spPr bwMode="auto">
          <a:xfrm>
            <a:off x="390906" y="3767500"/>
            <a:ext cx="14017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fr-FR" sz="1400" dirty="0">
                <a:solidFill>
                  <a:srgbClr val="009900"/>
                </a:solidFill>
                <a:latin typeface="Arial" pitchFamily="34" charset="0"/>
              </a:rPr>
              <a:t>Пластическое </a:t>
            </a:r>
            <a:endParaRPr lang="ru-RU" altLang="fr-FR" sz="1400" dirty="0" smtClean="0">
              <a:solidFill>
                <a:srgbClr val="009900"/>
              </a:solidFill>
              <a:latin typeface="Arial" pitchFamily="34" charset="0"/>
            </a:endParaRPr>
          </a:p>
          <a:p>
            <a:r>
              <a:rPr lang="ru-RU" altLang="fr-FR" sz="1400" dirty="0" smtClean="0">
                <a:solidFill>
                  <a:srgbClr val="009900"/>
                </a:solidFill>
                <a:latin typeface="Arial" pitchFamily="34" charset="0"/>
              </a:rPr>
              <a:t>разрушение</a:t>
            </a:r>
            <a:endParaRPr lang="ru-RU" altLang="fr-FR" sz="1400" dirty="0">
              <a:solidFill>
                <a:srgbClr val="009900"/>
              </a:solidFill>
              <a:latin typeface="Arial" pitchFamily="34" charset="0"/>
            </a:endParaRPr>
          </a:p>
          <a:p>
            <a:r>
              <a:rPr lang="ru-RU" altLang="fr-FR" sz="1400" b="0" dirty="0">
                <a:solidFill>
                  <a:srgbClr val="009900"/>
                </a:solidFill>
                <a:latin typeface="Arial" pitchFamily="34" charset="0"/>
              </a:rPr>
              <a:t>OK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04" y="2609752"/>
            <a:ext cx="3018196" cy="205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92" y="532800"/>
            <a:ext cx="3678708" cy="213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F2466BD7-FD58-40BA-AC64-01F22A1DA701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1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880" y="-7759"/>
            <a:ext cx="9132725" cy="5143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693" y="73723"/>
            <a:ext cx="7765353" cy="274096"/>
          </a:xfrm>
          <a:prstGeom prst="rect">
            <a:avLst/>
          </a:prstGeom>
        </p:spPr>
        <p:txBody>
          <a:bodyPr vert="horz" wrap="square" lIns="0" tIns="12684" rIns="0" bIns="0" rtlCol="0" anchor="t">
            <a:spAutoFit/>
          </a:bodyPr>
          <a:lstStyle/>
          <a:p>
            <a:pPr marL="12685">
              <a:spcBef>
                <a:spcPts val="100"/>
              </a:spcBef>
            </a:pPr>
            <a:r>
              <a:rPr spc="-5" dirty="0"/>
              <a:t>Innovene™ </a:t>
            </a:r>
            <a:r>
              <a:rPr dirty="0"/>
              <a:t>S – </a:t>
            </a:r>
            <a:r>
              <a:rPr lang="ru-RU" dirty="0"/>
              <a:t>схема процесса получения бимодального ПЭВП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29997" y="812892"/>
            <a:ext cx="5614723" cy="905828"/>
          </a:xfrm>
          <a:custGeom>
            <a:avLst/>
            <a:gdLst/>
            <a:ahLst/>
            <a:cxnLst/>
            <a:rect l="l" t="t" r="r" b="b"/>
            <a:pathLst>
              <a:path w="5621655" h="1207770">
                <a:moveTo>
                  <a:pt x="5583174" y="19050"/>
                </a:moveTo>
                <a:lnTo>
                  <a:pt x="5583174" y="1207770"/>
                </a:lnTo>
                <a:lnTo>
                  <a:pt x="5621274" y="1207770"/>
                </a:lnTo>
                <a:lnTo>
                  <a:pt x="5621274" y="38100"/>
                </a:lnTo>
                <a:lnTo>
                  <a:pt x="5602224" y="38100"/>
                </a:lnTo>
                <a:lnTo>
                  <a:pt x="5583174" y="19050"/>
                </a:lnTo>
                <a:close/>
              </a:path>
              <a:path w="5621655" h="1207770">
                <a:moveTo>
                  <a:pt x="38100" y="1020445"/>
                </a:moveTo>
                <a:lnTo>
                  <a:pt x="0" y="1020445"/>
                </a:lnTo>
                <a:lnTo>
                  <a:pt x="57150" y="1134745"/>
                </a:lnTo>
                <a:lnTo>
                  <a:pt x="104775" y="1039495"/>
                </a:lnTo>
                <a:lnTo>
                  <a:pt x="38100" y="1039495"/>
                </a:lnTo>
                <a:lnTo>
                  <a:pt x="38100" y="1020445"/>
                </a:lnTo>
                <a:close/>
              </a:path>
              <a:path w="5621655" h="1207770">
                <a:moveTo>
                  <a:pt x="1678051" y="487045"/>
                </a:moveTo>
                <a:lnTo>
                  <a:pt x="38100" y="487045"/>
                </a:lnTo>
                <a:lnTo>
                  <a:pt x="38100" y="1039495"/>
                </a:lnTo>
                <a:lnTo>
                  <a:pt x="76200" y="1039495"/>
                </a:lnTo>
                <a:lnTo>
                  <a:pt x="76200" y="525145"/>
                </a:lnTo>
                <a:lnTo>
                  <a:pt x="57150" y="525145"/>
                </a:lnTo>
                <a:lnTo>
                  <a:pt x="76200" y="506095"/>
                </a:lnTo>
                <a:lnTo>
                  <a:pt x="1678051" y="506095"/>
                </a:lnTo>
                <a:lnTo>
                  <a:pt x="1678051" y="487045"/>
                </a:lnTo>
                <a:close/>
              </a:path>
              <a:path w="5621655" h="1207770">
                <a:moveTo>
                  <a:pt x="114300" y="1020445"/>
                </a:moveTo>
                <a:lnTo>
                  <a:pt x="76200" y="1020445"/>
                </a:lnTo>
                <a:lnTo>
                  <a:pt x="76200" y="1039495"/>
                </a:lnTo>
                <a:lnTo>
                  <a:pt x="104775" y="1039495"/>
                </a:lnTo>
                <a:lnTo>
                  <a:pt x="114300" y="1020445"/>
                </a:lnTo>
                <a:close/>
              </a:path>
              <a:path w="5621655" h="1207770">
                <a:moveTo>
                  <a:pt x="76200" y="506095"/>
                </a:moveTo>
                <a:lnTo>
                  <a:pt x="57150" y="525145"/>
                </a:lnTo>
                <a:lnTo>
                  <a:pt x="76200" y="525145"/>
                </a:lnTo>
                <a:lnTo>
                  <a:pt x="76200" y="506095"/>
                </a:lnTo>
                <a:close/>
              </a:path>
              <a:path w="5621655" h="1207770">
                <a:moveTo>
                  <a:pt x="1716151" y="487045"/>
                </a:moveTo>
                <a:lnTo>
                  <a:pt x="1697101" y="487045"/>
                </a:lnTo>
                <a:lnTo>
                  <a:pt x="1678051" y="506095"/>
                </a:lnTo>
                <a:lnTo>
                  <a:pt x="76200" y="506095"/>
                </a:lnTo>
                <a:lnTo>
                  <a:pt x="76200" y="525145"/>
                </a:lnTo>
                <a:lnTo>
                  <a:pt x="1716151" y="525145"/>
                </a:lnTo>
                <a:lnTo>
                  <a:pt x="1716151" y="487045"/>
                </a:lnTo>
                <a:close/>
              </a:path>
              <a:path w="5621655" h="1207770">
                <a:moveTo>
                  <a:pt x="5621274" y="0"/>
                </a:moveTo>
                <a:lnTo>
                  <a:pt x="1678051" y="0"/>
                </a:lnTo>
                <a:lnTo>
                  <a:pt x="1678051" y="506095"/>
                </a:lnTo>
                <a:lnTo>
                  <a:pt x="1697101" y="487045"/>
                </a:lnTo>
                <a:lnTo>
                  <a:pt x="1716151" y="487045"/>
                </a:lnTo>
                <a:lnTo>
                  <a:pt x="1716151" y="38100"/>
                </a:lnTo>
                <a:lnTo>
                  <a:pt x="1697101" y="38100"/>
                </a:lnTo>
                <a:lnTo>
                  <a:pt x="1716151" y="19050"/>
                </a:lnTo>
                <a:lnTo>
                  <a:pt x="5621274" y="19050"/>
                </a:lnTo>
                <a:lnTo>
                  <a:pt x="5621274" y="0"/>
                </a:lnTo>
                <a:close/>
              </a:path>
              <a:path w="5621655" h="1207770">
                <a:moveTo>
                  <a:pt x="1716151" y="19050"/>
                </a:moveTo>
                <a:lnTo>
                  <a:pt x="1697101" y="38100"/>
                </a:lnTo>
                <a:lnTo>
                  <a:pt x="1716151" y="38100"/>
                </a:lnTo>
                <a:lnTo>
                  <a:pt x="1716151" y="19050"/>
                </a:lnTo>
                <a:close/>
              </a:path>
              <a:path w="5621655" h="1207770">
                <a:moveTo>
                  <a:pt x="5583174" y="19050"/>
                </a:moveTo>
                <a:lnTo>
                  <a:pt x="1716151" y="19050"/>
                </a:lnTo>
                <a:lnTo>
                  <a:pt x="1716151" y="38100"/>
                </a:lnTo>
                <a:lnTo>
                  <a:pt x="5583174" y="38100"/>
                </a:lnTo>
                <a:lnTo>
                  <a:pt x="5583174" y="19050"/>
                </a:lnTo>
                <a:close/>
              </a:path>
              <a:path w="5621655" h="1207770">
                <a:moveTo>
                  <a:pt x="5621274" y="19050"/>
                </a:moveTo>
                <a:lnTo>
                  <a:pt x="5583174" y="19050"/>
                </a:lnTo>
                <a:lnTo>
                  <a:pt x="5602224" y="38100"/>
                </a:lnTo>
                <a:lnTo>
                  <a:pt x="5621274" y="38100"/>
                </a:lnTo>
                <a:lnTo>
                  <a:pt x="5621274" y="190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" name="object 5"/>
          <p:cNvSpPr txBox="1"/>
          <p:nvPr/>
        </p:nvSpPr>
        <p:spPr>
          <a:xfrm>
            <a:off x="552060" y="3854560"/>
            <a:ext cx="1027369" cy="19724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lang="ru-RU" sz="1199" b="1" spc="-5" dirty="0">
                <a:latin typeface="Trebuchet MS"/>
                <a:cs typeface="Trebuchet MS"/>
              </a:rPr>
              <a:t>катализатор</a:t>
            </a:r>
            <a:endParaRPr sz="1199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061" y="4006853"/>
            <a:ext cx="1200970" cy="694205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lang="ru-RU" sz="1199" b="1" spc="-5" dirty="0">
                <a:latin typeface="Trebuchet MS"/>
                <a:cs typeface="Trebuchet MS"/>
              </a:rPr>
              <a:t>Этилен</a:t>
            </a:r>
          </a:p>
          <a:p>
            <a:pPr marL="12685">
              <a:spcBef>
                <a:spcPts val="100"/>
              </a:spcBef>
            </a:pPr>
            <a:r>
              <a:rPr lang="ru-RU" sz="1199" b="1" spc="-5" dirty="0">
                <a:latin typeface="Trebuchet MS"/>
                <a:cs typeface="Trebuchet MS"/>
              </a:rPr>
              <a:t>растворитель</a:t>
            </a:r>
            <a:endParaRPr sz="1199" dirty="0">
              <a:latin typeface="Trebuchet MS"/>
              <a:cs typeface="Trebuchet MS"/>
            </a:endParaRPr>
          </a:p>
          <a:p>
            <a:pPr marL="31712">
              <a:spcBef>
                <a:spcPts val="943"/>
              </a:spcBef>
            </a:pPr>
            <a:r>
              <a:rPr lang="ru-RU" sz="1199" b="1" spc="-5" dirty="0">
                <a:latin typeface="Trebuchet MS"/>
                <a:cs typeface="Trebuchet MS"/>
              </a:rPr>
              <a:t>водород</a:t>
            </a:r>
            <a:endParaRPr sz="1199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2130" y="3222632"/>
            <a:ext cx="1309961" cy="288825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79489" marR="5074" indent="-167439" algn="ctr">
              <a:spcBef>
                <a:spcPts val="95"/>
              </a:spcBef>
            </a:pPr>
            <a:r>
              <a:rPr lang="ru-RU" sz="899" b="1" spc="-5" dirty="0">
                <a:latin typeface="Trebuchet MS"/>
                <a:cs typeface="Trebuchet MS"/>
              </a:rPr>
              <a:t>2 реактора последовательно</a:t>
            </a:r>
            <a:endParaRPr sz="899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4130" y="1635893"/>
            <a:ext cx="4518796" cy="2793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9" name="object 9"/>
          <p:cNvSpPr txBox="1"/>
          <p:nvPr/>
        </p:nvSpPr>
        <p:spPr>
          <a:xfrm>
            <a:off x="1816023" y="3613320"/>
            <a:ext cx="1386068" cy="986024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 marR="5074" indent="-1268" algn="ctr">
              <a:spcBef>
                <a:spcPts val="95"/>
              </a:spcBef>
            </a:pPr>
            <a:r>
              <a:rPr lang="ru-RU" sz="900" b="1" spc="-5" dirty="0" smtClean="0">
                <a:latin typeface="Trebuchet MS"/>
                <a:cs typeface="Trebuchet MS"/>
              </a:rPr>
              <a:t>Подготовка полуфабриката</a:t>
            </a:r>
          </a:p>
          <a:p>
            <a:pPr marL="12685" marR="5074" indent="-1268" algn="ctr">
              <a:spcBef>
                <a:spcPts val="95"/>
              </a:spcBef>
            </a:pPr>
            <a:endParaRPr lang="ru-RU" sz="999" b="1" spc="-5" dirty="0" smtClean="0">
              <a:latin typeface="Trebuchet MS"/>
              <a:cs typeface="Trebuchet MS"/>
            </a:endParaRPr>
          </a:p>
          <a:p>
            <a:pPr marL="12685" marR="5074" indent="-1268" algn="ctr">
              <a:spcBef>
                <a:spcPts val="95"/>
              </a:spcBef>
            </a:pPr>
            <a:r>
              <a:rPr lang="ru-RU" sz="999" b="1" spc="-5" dirty="0" smtClean="0">
                <a:latin typeface="Trebuchet MS"/>
                <a:cs typeface="Trebuchet MS"/>
              </a:rPr>
              <a:t>Этилен</a:t>
            </a:r>
            <a:endParaRPr lang="ru-RU" sz="999" b="1" spc="-5" dirty="0">
              <a:latin typeface="Trebuchet MS"/>
              <a:cs typeface="Trebuchet MS"/>
            </a:endParaRPr>
          </a:p>
          <a:p>
            <a:pPr marL="12685" marR="5074" indent="-1268" algn="ctr">
              <a:spcBef>
                <a:spcPts val="95"/>
              </a:spcBef>
            </a:pPr>
            <a:r>
              <a:rPr lang="ru-RU" sz="999" b="1" spc="-5" dirty="0" err="1">
                <a:latin typeface="Trebuchet MS"/>
                <a:cs typeface="Trebuchet MS"/>
              </a:rPr>
              <a:t>Сомономер</a:t>
            </a:r>
            <a:endParaRPr lang="ru-RU" sz="999" b="1" spc="-5" dirty="0">
              <a:latin typeface="Trebuchet MS"/>
              <a:cs typeface="Trebuchet MS"/>
            </a:endParaRPr>
          </a:p>
          <a:p>
            <a:pPr marL="12685" marR="5074" indent="-1268" algn="ctr">
              <a:spcBef>
                <a:spcPts val="95"/>
              </a:spcBef>
            </a:pPr>
            <a:r>
              <a:rPr lang="ru-RU" sz="999" b="1" spc="-5" dirty="0">
                <a:latin typeface="Trebuchet MS"/>
                <a:cs typeface="Trebuchet MS"/>
              </a:rPr>
              <a:t>водород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5364" y="2169314"/>
            <a:ext cx="1228985" cy="288825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>
              <a:spcBef>
                <a:spcPts val="95"/>
              </a:spcBef>
            </a:pPr>
            <a:r>
              <a:rPr lang="ru-RU" sz="899" b="1" spc="-10" dirty="0">
                <a:latin typeface="Trebuchet MS"/>
                <a:cs typeface="Trebuchet MS"/>
              </a:rPr>
              <a:t>Подогреватель суспензии</a:t>
            </a:r>
            <a:endParaRPr sz="899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63249" y="1125217"/>
            <a:ext cx="494689" cy="701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2" name="object 12"/>
          <p:cNvSpPr/>
          <p:nvPr/>
        </p:nvSpPr>
        <p:spPr>
          <a:xfrm>
            <a:off x="5363249" y="1125218"/>
            <a:ext cx="494689" cy="701992"/>
          </a:xfrm>
          <a:custGeom>
            <a:avLst/>
            <a:gdLst/>
            <a:ahLst/>
            <a:cxnLst/>
            <a:rect l="l" t="t" r="r" b="b"/>
            <a:pathLst>
              <a:path w="495300" h="935989">
                <a:moveTo>
                  <a:pt x="0" y="701801"/>
                </a:moveTo>
                <a:lnTo>
                  <a:pt x="247650" y="935736"/>
                </a:lnTo>
                <a:lnTo>
                  <a:pt x="495300" y="701801"/>
                </a:lnTo>
                <a:lnTo>
                  <a:pt x="4953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3" name="object 13"/>
          <p:cNvSpPr/>
          <p:nvPr/>
        </p:nvSpPr>
        <p:spPr>
          <a:xfrm>
            <a:off x="5363249" y="1125218"/>
            <a:ext cx="0" cy="526733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18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4" name="object 14"/>
          <p:cNvSpPr/>
          <p:nvPr/>
        </p:nvSpPr>
        <p:spPr>
          <a:xfrm>
            <a:off x="5363249" y="1069877"/>
            <a:ext cx="494689" cy="55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5" name="object 15"/>
          <p:cNvSpPr/>
          <p:nvPr/>
        </p:nvSpPr>
        <p:spPr>
          <a:xfrm>
            <a:off x="5363249" y="1069878"/>
            <a:ext cx="494689" cy="55721"/>
          </a:xfrm>
          <a:custGeom>
            <a:avLst/>
            <a:gdLst/>
            <a:ahLst/>
            <a:cxnLst/>
            <a:rect l="l" t="t" r="r" b="b"/>
            <a:pathLst>
              <a:path w="495300" h="74294">
                <a:moveTo>
                  <a:pt x="0" y="73787"/>
                </a:moveTo>
                <a:lnTo>
                  <a:pt x="33979" y="35522"/>
                </a:lnTo>
                <a:lnTo>
                  <a:pt x="72818" y="20748"/>
                </a:lnTo>
                <a:lnTo>
                  <a:pt x="122992" y="9562"/>
                </a:lnTo>
                <a:lnTo>
                  <a:pt x="182077" y="2475"/>
                </a:lnTo>
                <a:lnTo>
                  <a:pt x="247650" y="0"/>
                </a:lnTo>
                <a:lnTo>
                  <a:pt x="313178" y="2475"/>
                </a:lnTo>
                <a:lnTo>
                  <a:pt x="372251" y="9562"/>
                </a:lnTo>
                <a:lnTo>
                  <a:pt x="422433" y="20748"/>
                </a:lnTo>
                <a:lnTo>
                  <a:pt x="461292" y="35522"/>
                </a:lnTo>
                <a:lnTo>
                  <a:pt x="495300" y="7378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6" name="object 16"/>
          <p:cNvSpPr txBox="1"/>
          <p:nvPr/>
        </p:nvSpPr>
        <p:spPr>
          <a:xfrm>
            <a:off x="5938739" y="1178224"/>
            <a:ext cx="916444" cy="46301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3" rIns="0" bIns="0" rtlCol="0">
            <a:spAutoFit/>
          </a:bodyPr>
          <a:lstStyle/>
          <a:p>
            <a:pPr marL="172513" marR="43762" indent="-120505">
              <a:lnSpc>
                <a:spcPts val="1199"/>
              </a:lnSpc>
              <a:spcBef>
                <a:spcPts val="15"/>
              </a:spcBef>
            </a:pPr>
            <a:r>
              <a:rPr lang="ru-RU" sz="999" b="1" spc="-5" dirty="0">
                <a:latin typeface="Trebuchet MS"/>
                <a:cs typeface="Trebuchet MS"/>
              </a:rPr>
              <a:t>Сепаратор высокого давления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58492" y="1444924"/>
            <a:ext cx="488347" cy="34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8" name="object 18"/>
          <p:cNvSpPr/>
          <p:nvPr/>
        </p:nvSpPr>
        <p:spPr>
          <a:xfrm>
            <a:off x="4427780" y="487613"/>
            <a:ext cx="1201841" cy="581025"/>
          </a:xfrm>
          <a:custGeom>
            <a:avLst/>
            <a:gdLst/>
            <a:ahLst/>
            <a:cxnLst/>
            <a:rect l="l" t="t" r="r" b="b"/>
            <a:pathLst>
              <a:path w="1203325" h="774700">
                <a:moveTo>
                  <a:pt x="1165225" y="57150"/>
                </a:moveTo>
                <a:lnTo>
                  <a:pt x="1165225" y="774700"/>
                </a:lnTo>
                <a:lnTo>
                  <a:pt x="1203325" y="774700"/>
                </a:lnTo>
                <a:lnTo>
                  <a:pt x="1203325" y="76200"/>
                </a:lnTo>
                <a:lnTo>
                  <a:pt x="1184275" y="76200"/>
                </a:lnTo>
                <a:lnTo>
                  <a:pt x="1165225" y="57150"/>
                </a:lnTo>
                <a:close/>
              </a:path>
              <a:path w="1203325" h="7747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1203325" h="7747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1203325" h="774700">
                <a:moveTo>
                  <a:pt x="1203325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165225" y="76200"/>
                </a:lnTo>
                <a:lnTo>
                  <a:pt x="1165225" y="57150"/>
                </a:lnTo>
                <a:lnTo>
                  <a:pt x="1203325" y="57150"/>
                </a:lnTo>
                <a:lnTo>
                  <a:pt x="1203325" y="38100"/>
                </a:lnTo>
                <a:close/>
              </a:path>
              <a:path w="1203325" h="774700">
                <a:moveTo>
                  <a:pt x="1203325" y="57150"/>
                </a:moveTo>
                <a:lnTo>
                  <a:pt x="1165225" y="57150"/>
                </a:lnTo>
                <a:lnTo>
                  <a:pt x="1184275" y="76200"/>
                </a:lnTo>
                <a:lnTo>
                  <a:pt x="1203325" y="76200"/>
                </a:lnTo>
                <a:lnTo>
                  <a:pt x="1203325" y="5715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19" name="object 19"/>
          <p:cNvSpPr/>
          <p:nvPr/>
        </p:nvSpPr>
        <p:spPr>
          <a:xfrm>
            <a:off x="1423113" y="530477"/>
            <a:ext cx="114159" cy="215742"/>
          </a:xfrm>
          <a:custGeom>
            <a:avLst/>
            <a:gdLst/>
            <a:ahLst/>
            <a:cxnLst/>
            <a:rect l="l" t="t" r="r" b="b"/>
            <a:pathLst>
              <a:path w="114300" h="287655">
                <a:moveTo>
                  <a:pt x="38100" y="173058"/>
                </a:moveTo>
                <a:lnTo>
                  <a:pt x="0" y="173100"/>
                </a:lnTo>
                <a:lnTo>
                  <a:pt x="57150" y="287274"/>
                </a:lnTo>
                <a:lnTo>
                  <a:pt x="104775" y="192024"/>
                </a:lnTo>
                <a:lnTo>
                  <a:pt x="38100" y="192024"/>
                </a:lnTo>
                <a:lnTo>
                  <a:pt x="38100" y="173058"/>
                </a:lnTo>
                <a:close/>
              </a:path>
              <a:path w="114300" h="287655">
                <a:moveTo>
                  <a:pt x="76200" y="173016"/>
                </a:moveTo>
                <a:lnTo>
                  <a:pt x="38100" y="173058"/>
                </a:lnTo>
                <a:lnTo>
                  <a:pt x="38100" y="192024"/>
                </a:lnTo>
                <a:lnTo>
                  <a:pt x="76200" y="192024"/>
                </a:lnTo>
                <a:lnTo>
                  <a:pt x="76200" y="173016"/>
                </a:lnTo>
                <a:close/>
              </a:path>
              <a:path w="114300" h="287655">
                <a:moveTo>
                  <a:pt x="114300" y="172974"/>
                </a:moveTo>
                <a:lnTo>
                  <a:pt x="76200" y="173016"/>
                </a:lnTo>
                <a:lnTo>
                  <a:pt x="76200" y="192024"/>
                </a:lnTo>
                <a:lnTo>
                  <a:pt x="104775" y="192024"/>
                </a:lnTo>
                <a:lnTo>
                  <a:pt x="114300" y="172974"/>
                </a:lnTo>
                <a:close/>
              </a:path>
              <a:path w="114300" h="287655">
                <a:moveTo>
                  <a:pt x="76200" y="0"/>
                </a:moveTo>
                <a:lnTo>
                  <a:pt x="38100" y="0"/>
                </a:lnTo>
                <a:lnTo>
                  <a:pt x="38100" y="173058"/>
                </a:lnTo>
                <a:lnTo>
                  <a:pt x="76200" y="173016"/>
                </a:lnTo>
                <a:lnTo>
                  <a:pt x="762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0" name="object 20"/>
          <p:cNvSpPr/>
          <p:nvPr/>
        </p:nvSpPr>
        <p:spPr>
          <a:xfrm>
            <a:off x="1480192" y="530477"/>
            <a:ext cx="3030289" cy="0"/>
          </a:xfrm>
          <a:custGeom>
            <a:avLst/>
            <a:gdLst/>
            <a:ahLst/>
            <a:cxnLst/>
            <a:rect l="l" t="t" r="r" b="b"/>
            <a:pathLst>
              <a:path w="3034029">
                <a:moveTo>
                  <a:pt x="303364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1" name="object 21"/>
          <p:cNvSpPr/>
          <p:nvPr/>
        </p:nvSpPr>
        <p:spPr>
          <a:xfrm>
            <a:off x="5076202" y="1191321"/>
            <a:ext cx="285398" cy="85725"/>
          </a:xfrm>
          <a:custGeom>
            <a:avLst/>
            <a:gdLst/>
            <a:ahLst/>
            <a:cxnLst/>
            <a:rect l="l" t="t" r="r" b="b"/>
            <a:pathLst>
              <a:path w="285750" h="114300">
                <a:moveTo>
                  <a:pt x="171450" y="76187"/>
                </a:moveTo>
                <a:lnTo>
                  <a:pt x="171450" y="114300"/>
                </a:lnTo>
                <a:lnTo>
                  <a:pt x="247650" y="76200"/>
                </a:lnTo>
                <a:lnTo>
                  <a:pt x="171450" y="76187"/>
                </a:lnTo>
                <a:close/>
              </a:path>
              <a:path w="285750" h="114300">
                <a:moveTo>
                  <a:pt x="171450" y="38087"/>
                </a:moveTo>
                <a:lnTo>
                  <a:pt x="171450" y="76187"/>
                </a:lnTo>
                <a:lnTo>
                  <a:pt x="190500" y="76200"/>
                </a:lnTo>
                <a:lnTo>
                  <a:pt x="190500" y="38100"/>
                </a:lnTo>
                <a:lnTo>
                  <a:pt x="171450" y="38087"/>
                </a:lnTo>
                <a:close/>
              </a:path>
              <a:path w="285750" h="114300">
                <a:moveTo>
                  <a:pt x="171450" y="0"/>
                </a:moveTo>
                <a:lnTo>
                  <a:pt x="171450" y="38087"/>
                </a:lnTo>
                <a:lnTo>
                  <a:pt x="190500" y="38100"/>
                </a:lnTo>
                <a:lnTo>
                  <a:pt x="190500" y="76200"/>
                </a:lnTo>
                <a:lnTo>
                  <a:pt x="247675" y="76187"/>
                </a:lnTo>
                <a:lnTo>
                  <a:pt x="285750" y="57150"/>
                </a:lnTo>
                <a:lnTo>
                  <a:pt x="171450" y="0"/>
                </a:lnTo>
                <a:close/>
              </a:path>
              <a:path w="285750" h="114300">
                <a:moveTo>
                  <a:pt x="0" y="37973"/>
                </a:moveTo>
                <a:lnTo>
                  <a:pt x="0" y="76073"/>
                </a:lnTo>
                <a:lnTo>
                  <a:pt x="171450" y="76187"/>
                </a:lnTo>
                <a:lnTo>
                  <a:pt x="171450" y="38087"/>
                </a:lnTo>
                <a:lnTo>
                  <a:pt x="0" y="3797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2" name="object 22"/>
          <p:cNvSpPr/>
          <p:nvPr/>
        </p:nvSpPr>
        <p:spPr>
          <a:xfrm>
            <a:off x="5019123" y="1232946"/>
            <a:ext cx="114159" cy="592931"/>
          </a:xfrm>
          <a:custGeom>
            <a:avLst/>
            <a:gdLst/>
            <a:ahLst/>
            <a:cxnLst/>
            <a:rect l="l" t="t" r="r" b="b"/>
            <a:pathLst>
              <a:path w="114300" h="790575">
                <a:moveTo>
                  <a:pt x="76200" y="95250"/>
                </a:moveTo>
                <a:lnTo>
                  <a:pt x="38100" y="95250"/>
                </a:lnTo>
                <a:lnTo>
                  <a:pt x="38100" y="790575"/>
                </a:lnTo>
                <a:lnTo>
                  <a:pt x="76200" y="790575"/>
                </a:lnTo>
                <a:lnTo>
                  <a:pt x="76200" y="95250"/>
                </a:lnTo>
                <a:close/>
              </a:path>
              <a:path w="114300" h="7905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7905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3" name="object 23"/>
          <p:cNvSpPr/>
          <p:nvPr/>
        </p:nvSpPr>
        <p:spPr>
          <a:xfrm>
            <a:off x="5019123" y="1232946"/>
            <a:ext cx="114159" cy="592931"/>
          </a:xfrm>
          <a:custGeom>
            <a:avLst/>
            <a:gdLst/>
            <a:ahLst/>
            <a:cxnLst/>
            <a:rect l="l" t="t" r="r" b="b"/>
            <a:pathLst>
              <a:path w="114300" h="790575">
                <a:moveTo>
                  <a:pt x="76200" y="638175"/>
                </a:moveTo>
                <a:lnTo>
                  <a:pt x="38100" y="638175"/>
                </a:lnTo>
                <a:lnTo>
                  <a:pt x="38100" y="790575"/>
                </a:lnTo>
                <a:lnTo>
                  <a:pt x="76200" y="790575"/>
                </a:lnTo>
                <a:lnTo>
                  <a:pt x="76200" y="638175"/>
                </a:lnTo>
                <a:close/>
              </a:path>
              <a:path w="114300" h="790575">
                <a:moveTo>
                  <a:pt x="76200" y="371475"/>
                </a:moveTo>
                <a:lnTo>
                  <a:pt x="38100" y="371475"/>
                </a:lnTo>
                <a:lnTo>
                  <a:pt x="38100" y="523875"/>
                </a:lnTo>
                <a:lnTo>
                  <a:pt x="76200" y="523875"/>
                </a:lnTo>
                <a:lnTo>
                  <a:pt x="76200" y="371475"/>
                </a:lnTo>
                <a:close/>
              </a:path>
              <a:path w="114300" h="790575">
                <a:moveTo>
                  <a:pt x="76200" y="104775"/>
                </a:moveTo>
                <a:lnTo>
                  <a:pt x="38100" y="104775"/>
                </a:lnTo>
                <a:lnTo>
                  <a:pt x="38100" y="257175"/>
                </a:lnTo>
                <a:lnTo>
                  <a:pt x="76200" y="257175"/>
                </a:lnTo>
                <a:lnTo>
                  <a:pt x="76200" y="104775"/>
                </a:lnTo>
                <a:close/>
              </a:path>
              <a:path w="114300" h="7905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104775"/>
                </a:lnTo>
                <a:lnTo>
                  <a:pt x="109537" y="104775"/>
                </a:lnTo>
                <a:lnTo>
                  <a:pt x="57150" y="0"/>
                </a:lnTo>
                <a:close/>
              </a:path>
              <a:path w="114300" h="790575">
                <a:moveTo>
                  <a:pt x="109537" y="104775"/>
                </a:moveTo>
                <a:lnTo>
                  <a:pt x="76200" y="104775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9537" y="1047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4" name="object 24"/>
          <p:cNvSpPr/>
          <p:nvPr/>
        </p:nvSpPr>
        <p:spPr>
          <a:xfrm>
            <a:off x="1065745" y="746026"/>
            <a:ext cx="825770" cy="91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5" name="object 25"/>
          <p:cNvSpPr/>
          <p:nvPr/>
        </p:nvSpPr>
        <p:spPr>
          <a:xfrm>
            <a:off x="1065745" y="746026"/>
            <a:ext cx="826385" cy="91917"/>
          </a:xfrm>
          <a:custGeom>
            <a:avLst/>
            <a:gdLst/>
            <a:ahLst/>
            <a:cxnLst/>
            <a:rect l="l" t="t" r="r" b="b"/>
            <a:pathLst>
              <a:path w="827405" h="122555">
                <a:moveTo>
                  <a:pt x="55283" y="122174"/>
                </a:moveTo>
                <a:lnTo>
                  <a:pt x="771448" y="122174"/>
                </a:lnTo>
                <a:lnTo>
                  <a:pt x="812953" y="92779"/>
                </a:lnTo>
                <a:lnTo>
                  <a:pt x="826789" y="61039"/>
                </a:lnTo>
                <a:lnTo>
                  <a:pt x="812953" y="29323"/>
                </a:lnTo>
                <a:lnTo>
                  <a:pt x="771448" y="0"/>
                </a:lnTo>
                <a:lnTo>
                  <a:pt x="55283" y="0"/>
                </a:lnTo>
                <a:lnTo>
                  <a:pt x="13820" y="29323"/>
                </a:lnTo>
                <a:lnTo>
                  <a:pt x="0" y="61039"/>
                </a:lnTo>
                <a:lnTo>
                  <a:pt x="13820" y="92779"/>
                </a:lnTo>
                <a:lnTo>
                  <a:pt x="55283" y="1221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6" name="object 26"/>
          <p:cNvSpPr/>
          <p:nvPr/>
        </p:nvSpPr>
        <p:spPr>
          <a:xfrm>
            <a:off x="1065745" y="746026"/>
            <a:ext cx="825770" cy="91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7" name="object 27"/>
          <p:cNvSpPr/>
          <p:nvPr/>
        </p:nvSpPr>
        <p:spPr>
          <a:xfrm>
            <a:off x="1065745" y="746026"/>
            <a:ext cx="826385" cy="91917"/>
          </a:xfrm>
          <a:custGeom>
            <a:avLst/>
            <a:gdLst/>
            <a:ahLst/>
            <a:cxnLst/>
            <a:rect l="l" t="t" r="r" b="b"/>
            <a:pathLst>
              <a:path w="827405" h="122555">
                <a:moveTo>
                  <a:pt x="55283" y="122174"/>
                </a:moveTo>
                <a:lnTo>
                  <a:pt x="771448" y="122174"/>
                </a:lnTo>
                <a:lnTo>
                  <a:pt x="812953" y="92779"/>
                </a:lnTo>
                <a:lnTo>
                  <a:pt x="826789" y="61039"/>
                </a:lnTo>
                <a:lnTo>
                  <a:pt x="812953" y="29323"/>
                </a:lnTo>
                <a:lnTo>
                  <a:pt x="771448" y="0"/>
                </a:lnTo>
                <a:lnTo>
                  <a:pt x="55283" y="0"/>
                </a:lnTo>
                <a:lnTo>
                  <a:pt x="13820" y="29323"/>
                </a:lnTo>
                <a:lnTo>
                  <a:pt x="0" y="61039"/>
                </a:lnTo>
                <a:lnTo>
                  <a:pt x="13820" y="92779"/>
                </a:lnTo>
                <a:lnTo>
                  <a:pt x="55283" y="1221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8" name="object 28"/>
          <p:cNvSpPr/>
          <p:nvPr/>
        </p:nvSpPr>
        <p:spPr>
          <a:xfrm>
            <a:off x="1204170" y="746026"/>
            <a:ext cx="548863" cy="9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29" name="object 29"/>
          <p:cNvSpPr/>
          <p:nvPr/>
        </p:nvSpPr>
        <p:spPr>
          <a:xfrm>
            <a:off x="1204168" y="746026"/>
            <a:ext cx="0" cy="91917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1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0" name="object 30"/>
          <p:cNvSpPr/>
          <p:nvPr/>
        </p:nvSpPr>
        <p:spPr>
          <a:xfrm>
            <a:off x="1204168" y="814130"/>
            <a:ext cx="549232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5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1" name="object 31"/>
          <p:cNvSpPr/>
          <p:nvPr/>
        </p:nvSpPr>
        <p:spPr>
          <a:xfrm>
            <a:off x="1204168" y="790509"/>
            <a:ext cx="549232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5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2" name="object 32"/>
          <p:cNvSpPr/>
          <p:nvPr/>
        </p:nvSpPr>
        <p:spPr>
          <a:xfrm>
            <a:off x="1204168" y="769553"/>
            <a:ext cx="549232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54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3" name="object 33"/>
          <p:cNvSpPr/>
          <p:nvPr/>
        </p:nvSpPr>
        <p:spPr>
          <a:xfrm>
            <a:off x="1753031" y="746026"/>
            <a:ext cx="0" cy="91917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1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4" name="object 34"/>
          <p:cNvSpPr/>
          <p:nvPr/>
        </p:nvSpPr>
        <p:spPr>
          <a:xfrm>
            <a:off x="1262974" y="962722"/>
            <a:ext cx="432853" cy="485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5" name="object 35"/>
          <p:cNvSpPr/>
          <p:nvPr/>
        </p:nvSpPr>
        <p:spPr>
          <a:xfrm>
            <a:off x="1262974" y="962721"/>
            <a:ext cx="433170" cy="45720"/>
          </a:xfrm>
          <a:custGeom>
            <a:avLst/>
            <a:gdLst/>
            <a:ahLst/>
            <a:cxnLst/>
            <a:rect l="l" t="t" r="r" b="b"/>
            <a:pathLst>
              <a:path w="433705" h="60960">
                <a:moveTo>
                  <a:pt x="0" y="60578"/>
                </a:moveTo>
                <a:lnTo>
                  <a:pt x="42015" y="23948"/>
                </a:lnTo>
                <a:lnTo>
                  <a:pt x="89030" y="11119"/>
                </a:lnTo>
                <a:lnTo>
                  <a:pt x="148490" y="2898"/>
                </a:lnTo>
                <a:lnTo>
                  <a:pt x="216725" y="0"/>
                </a:lnTo>
                <a:lnTo>
                  <a:pt x="284953" y="2898"/>
                </a:lnTo>
                <a:lnTo>
                  <a:pt x="344398" y="11119"/>
                </a:lnTo>
                <a:lnTo>
                  <a:pt x="391394" y="23948"/>
                </a:lnTo>
                <a:lnTo>
                  <a:pt x="422278" y="40672"/>
                </a:lnTo>
                <a:lnTo>
                  <a:pt x="433387" y="6057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6" name="object 36"/>
          <p:cNvSpPr/>
          <p:nvPr/>
        </p:nvSpPr>
        <p:spPr>
          <a:xfrm>
            <a:off x="1262974" y="1402966"/>
            <a:ext cx="433170" cy="45720"/>
          </a:xfrm>
          <a:custGeom>
            <a:avLst/>
            <a:gdLst/>
            <a:ahLst/>
            <a:cxnLst/>
            <a:rect l="l" t="t" r="r" b="b"/>
            <a:pathLst>
              <a:path w="433705" h="60960">
                <a:moveTo>
                  <a:pt x="0" y="0"/>
                </a:moveTo>
                <a:lnTo>
                  <a:pt x="42015" y="36675"/>
                </a:lnTo>
                <a:lnTo>
                  <a:pt x="89030" y="49542"/>
                </a:lnTo>
                <a:lnTo>
                  <a:pt x="148490" y="57794"/>
                </a:lnTo>
                <a:lnTo>
                  <a:pt x="216725" y="60705"/>
                </a:lnTo>
                <a:lnTo>
                  <a:pt x="284953" y="57794"/>
                </a:lnTo>
                <a:lnTo>
                  <a:pt x="344398" y="49542"/>
                </a:lnTo>
                <a:lnTo>
                  <a:pt x="391394" y="36675"/>
                </a:lnTo>
                <a:lnTo>
                  <a:pt x="422278" y="19919"/>
                </a:lnTo>
                <a:lnTo>
                  <a:pt x="4333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7" name="object 37"/>
          <p:cNvSpPr/>
          <p:nvPr/>
        </p:nvSpPr>
        <p:spPr>
          <a:xfrm>
            <a:off x="2135592" y="1734055"/>
            <a:ext cx="206121" cy="445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8" name="object 38"/>
          <p:cNvSpPr/>
          <p:nvPr/>
        </p:nvSpPr>
        <p:spPr>
          <a:xfrm>
            <a:off x="2135592" y="1734055"/>
            <a:ext cx="206121" cy="44768"/>
          </a:xfrm>
          <a:custGeom>
            <a:avLst/>
            <a:gdLst/>
            <a:ahLst/>
            <a:cxnLst/>
            <a:rect l="l" t="t" r="r" b="b"/>
            <a:pathLst>
              <a:path w="206375" h="59689">
                <a:moveTo>
                  <a:pt x="36195" y="0"/>
                </a:moveTo>
                <a:lnTo>
                  <a:pt x="0" y="59436"/>
                </a:lnTo>
                <a:lnTo>
                  <a:pt x="206375" y="59436"/>
                </a:lnTo>
                <a:lnTo>
                  <a:pt x="168021" y="0"/>
                </a:lnTo>
                <a:lnTo>
                  <a:pt x="361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39" name="object 39"/>
          <p:cNvSpPr/>
          <p:nvPr/>
        </p:nvSpPr>
        <p:spPr>
          <a:xfrm>
            <a:off x="2127093" y="1610325"/>
            <a:ext cx="211447" cy="137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0" name="object 40"/>
          <p:cNvSpPr/>
          <p:nvPr/>
        </p:nvSpPr>
        <p:spPr>
          <a:xfrm>
            <a:off x="2127094" y="1610325"/>
            <a:ext cx="211828" cy="137160"/>
          </a:xfrm>
          <a:custGeom>
            <a:avLst/>
            <a:gdLst/>
            <a:ahLst/>
            <a:cxnLst/>
            <a:rect l="l" t="t" r="r" b="b"/>
            <a:pathLst>
              <a:path w="212089" h="182880">
                <a:moveTo>
                  <a:pt x="0" y="91439"/>
                </a:moveTo>
                <a:lnTo>
                  <a:pt x="8314" y="55828"/>
                </a:lnTo>
                <a:lnTo>
                  <a:pt x="30987" y="26765"/>
                </a:lnTo>
                <a:lnTo>
                  <a:pt x="64615" y="7179"/>
                </a:lnTo>
                <a:lnTo>
                  <a:pt x="105791" y="0"/>
                </a:lnTo>
                <a:lnTo>
                  <a:pt x="146986" y="7179"/>
                </a:lnTo>
                <a:lnTo>
                  <a:pt x="180657" y="26765"/>
                </a:lnTo>
                <a:lnTo>
                  <a:pt x="203374" y="55828"/>
                </a:lnTo>
                <a:lnTo>
                  <a:pt x="211708" y="91439"/>
                </a:lnTo>
                <a:lnTo>
                  <a:pt x="203374" y="126978"/>
                </a:lnTo>
                <a:lnTo>
                  <a:pt x="180657" y="156003"/>
                </a:lnTo>
                <a:lnTo>
                  <a:pt x="146986" y="175575"/>
                </a:lnTo>
                <a:lnTo>
                  <a:pt x="105791" y="182752"/>
                </a:lnTo>
                <a:lnTo>
                  <a:pt x="64615" y="175575"/>
                </a:lnTo>
                <a:lnTo>
                  <a:pt x="30987" y="156003"/>
                </a:lnTo>
                <a:lnTo>
                  <a:pt x="8314" y="126978"/>
                </a:lnTo>
                <a:lnTo>
                  <a:pt x="0" y="9143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1" name="object 41"/>
          <p:cNvSpPr/>
          <p:nvPr/>
        </p:nvSpPr>
        <p:spPr>
          <a:xfrm>
            <a:off x="2234405" y="1680811"/>
            <a:ext cx="18392" cy="13335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0" y="8890"/>
                </a:moveTo>
                <a:lnTo>
                  <a:pt x="0" y="3937"/>
                </a:lnTo>
                <a:lnTo>
                  <a:pt x="4063" y="0"/>
                </a:lnTo>
                <a:lnTo>
                  <a:pt x="9016" y="0"/>
                </a:lnTo>
                <a:lnTo>
                  <a:pt x="13969" y="0"/>
                </a:lnTo>
                <a:lnTo>
                  <a:pt x="18033" y="3937"/>
                </a:lnTo>
                <a:lnTo>
                  <a:pt x="18033" y="8890"/>
                </a:lnTo>
                <a:lnTo>
                  <a:pt x="18033" y="13843"/>
                </a:lnTo>
                <a:lnTo>
                  <a:pt x="13969" y="17780"/>
                </a:lnTo>
                <a:lnTo>
                  <a:pt x="9016" y="17780"/>
                </a:lnTo>
                <a:lnTo>
                  <a:pt x="4063" y="17780"/>
                </a:lnTo>
                <a:lnTo>
                  <a:pt x="0" y="13843"/>
                </a:lnTo>
                <a:lnTo>
                  <a:pt x="0" y="88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2" name="object 42"/>
          <p:cNvSpPr/>
          <p:nvPr/>
        </p:nvSpPr>
        <p:spPr>
          <a:xfrm>
            <a:off x="2139904" y="1619756"/>
            <a:ext cx="91327" cy="1080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3" name="object 43"/>
          <p:cNvSpPr/>
          <p:nvPr/>
        </p:nvSpPr>
        <p:spPr>
          <a:xfrm>
            <a:off x="2139904" y="1619756"/>
            <a:ext cx="79911" cy="108109"/>
          </a:xfrm>
          <a:custGeom>
            <a:avLst/>
            <a:gdLst/>
            <a:ahLst/>
            <a:cxnLst/>
            <a:rect l="l" t="t" r="r" b="b"/>
            <a:pathLst>
              <a:path w="80010" h="144144">
                <a:moveTo>
                  <a:pt x="42291" y="144017"/>
                </a:moveTo>
                <a:lnTo>
                  <a:pt x="24538" y="131393"/>
                </a:lnTo>
                <a:lnTo>
                  <a:pt x="11239" y="115601"/>
                </a:lnTo>
                <a:lnTo>
                  <a:pt x="2893" y="97476"/>
                </a:lnTo>
                <a:lnTo>
                  <a:pt x="0" y="77850"/>
                </a:lnTo>
                <a:lnTo>
                  <a:pt x="5996" y="49738"/>
                </a:lnTo>
                <a:lnTo>
                  <a:pt x="22732" y="26019"/>
                </a:lnTo>
                <a:lnTo>
                  <a:pt x="48041" y="8753"/>
                </a:lnTo>
                <a:lnTo>
                  <a:pt x="7975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4" name="object 44"/>
          <p:cNvSpPr/>
          <p:nvPr/>
        </p:nvSpPr>
        <p:spPr>
          <a:xfrm>
            <a:off x="1423113" y="854328"/>
            <a:ext cx="114159" cy="1082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5" name="object 45"/>
          <p:cNvSpPr/>
          <p:nvPr/>
        </p:nvSpPr>
        <p:spPr>
          <a:xfrm>
            <a:off x="1480192" y="1434114"/>
            <a:ext cx="646901" cy="288131"/>
          </a:xfrm>
          <a:custGeom>
            <a:avLst/>
            <a:gdLst/>
            <a:ahLst/>
            <a:cxnLst/>
            <a:rect l="l" t="t" r="r" b="b"/>
            <a:pathLst>
              <a:path w="647700" h="384175">
                <a:moveTo>
                  <a:pt x="533400" y="269875"/>
                </a:moveTo>
                <a:lnTo>
                  <a:pt x="533400" y="384175"/>
                </a:lnTo>
                <a:lnTo>
                  <a:pt x="609600" y="346075"/>
                </a:lnTo>
                <a:lnTo>
                  <a:pt x="552450" y="346075"/>
                </a:lnTo>
                <a:lnTo>
                  <a:pt x="552450" y="307975"/>
                </a:lnTo>
                <a:lnTo>
                  <a:pt x="609600" y="307975"/>
                </a:lnTo>
                <a:lnTo>
                  <a:pt x="533400" y="269875"/>
                </a:lnTo>
                <a:close/>
              </a:path>
              <a:path w="647700" h="384175">
                <a:moveTo>
                  <a:pt x="0" y="19050"/>
                </a:moveTo>
                <a:lnTo>
                  <a:pt x="0" y="346075"/>
                </a:lnTo>
                <a:lnTo>
                  <a:pt x="533400" y="346075"/>
                </a:lnTo>
                <a:lnTo>
                  <a:pt x="533400" y="327025"/>
                </a:lnTo>
                <a:lnTo>
                  <a:pt x="38100" y="327025"/>
                </a:lnTo>
                <a:lnTo>
                  <a:pt x="19050" y="307975"/>
                </a:lnTo>
                <a:lnTo>
                  <a:pt x="38100" y="307975"/>
                </a:lnTo>
                <a:lnTo>
                  <a:pt x="38100" y="38100"/>
                </a:lnTo>
                <a:lnTo>
                  <a:pt x="19050" y="38100"/>
                </a:lnTo>
                <a:lnTo>
                  <a:pt x="0" y="19050"/>
                </a:lnTo>
                <a:close/>
              </a:path>
              <a:path w="647700" h="384175">
                <a:moveTo>
                  <a:pt x="609600" y="307975"/>
                </a:moveTo>
                <a:lnTo>
                  <a:pt x="552450" y="307975"/>
                </a:lnTo>
                <a:lnTo>
                  <a:pt x="552450" y="346075"/>
                </a:lnTo>
                <a:lnTo>
                  <a:pt x="609600" y="346075"/>
                </a:lnTo>
                <a:lnTo>
                  <a:pt x="647700" y="327025"/>
                </a:lnTo>
                <a:lnTo>
                  <a:pt x="609600" y="307975"/>
                </a:lnTo>
                <a:close/>
              </a:path>
              <a:path w="647700" h="384175">
                <a:moveTo>
                  <a:pt x="38100" y="307975"/>
                </a:moveTo>
                <a:lnTo>
                  <a:pt x="19050" y="307975"/>
                </a:lnTo>
                <a:lnTo>
                  <a:pt x="38100" y="327025"/>
                </a:lnTo>
                <a:lnTo>
                  <a:pt x="38100" y="307975"/>
                </a:lnTo>
                <a:close/>
              </a:path>
              <a:path w="647700" h="384175">
                <a:moveTo>
                  <a:pt x="533400" y="307975"/>
                </a:moveTo>
                <a:lnTo>
                  <a:pt x="38100" y="307975"/>
                </a:lnTo>
                <a:lnTo>
                  <a:pt x="38100" y="327025"/>
                </a:lnTo>
                <a:lnTo>
                  <a:pt x="533400" y="327025"/>
                </a:lnTo>
                <a:lnTo>
                  <a:pt x="533400" y="307975"/>
                </a:lnTo>
                <a:close/>
              </a:path>
              <a:path w="647700" h="384175">
                <a:moveTo>
                  <a:pt x="38100" y="0"/>
                </a:moveTo>
                <a:lnTo>
                  <a:pt x="0" y="0"/>
                </a:lnTo>
                <a:lnTo>
                  <a:pt x="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6" name="object 46"/>
          <p:cNvSpPr/>
          <p:nvPr/>
        </p:nvSpPr>
        <p:spPr>
          <a:xfrm>
            <a:off x="2271441" y="1663951"/>
            <a:ext cx="215634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7" name="object 47"/>
          <p:cNvSpPr/>
          <p:nvPr/>
        </p:nvSpPr>
        <p:spPr>
          <a:xfrm>
            <a:off x="2487075" y="1663951"/>
            <a:ext cx="0" cy="702469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625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8" name="object 48"/>
          <p:cNvSpPr/>
          <p:nvPr/>
        </p:nvSpPr>
        <p:spPr>
          <a:xfrm>
            <a:off x="2054160" y="2323558"/>
            <a:ext cx="433170" cy="85725"/>
          </a:xfrm>
          <a:custGeom>
            <a:avLst/>
            <a:gdLst/>
            <a:ahLst/>
            <a:cxnLst/>
            <a:rect l="l" t="t" r="r" b="b"/>
            <a:pathLst>
              <a:path w="43370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43370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433705" h="114300">
                <a:moveTo>
                  <a:pt x="43345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433450" y="76200"/>
                </a:lnTo>
                <a:lnTo>
                  <a:pt x="433450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49" name="object 49"/>
          <p:cNvSpPr/>
          <p:nvPr/>
        </p:nvSpPr>
        <p:spPr>
          <a:xfrm>
            <a:off x="2486949" y="2323558"/>
            <a:ext cx="502934" cy="85725"/>
          </a:xfrm>
          <a:custGeom>
            <a:avLst/>
            <a:gdLst/>
            <a:ahLst/>
            <a:cxnLst/>
            <a:rect l="l" t="t" r="r" b="b"/>
            <a:pathLst>
              <a:path w="503555" h="114300">
                <a:moveTo>
                  <a:pt x="389000" y="0"/>
                </a:moveTo>
                <a:lnTo>
                  <a:pt x="389000" y="114300"/>
                </a:lnTo>
                <a:lnTo>
                  <a:pt x="465200" y="76200"/>
                </a:lnTo>
                <a:lnTo>
                  <a:pt x="408050" y="76200"/>
                </a:lnTo>
                <a:lnTo>
                  <a:pt x="408050" y="38100"/>
                </a:lnTo>
                <a:lnTo>
                  <a:pt x="465200" y="38100"/>
                </a:lnTo>
                <a:lnTo>
                  <a:pt x="389000" y="0"/>
                </a:lnTo>
                <a:close/>
              </a:path>
              <a:path w="503555" h="114300">
                <a:moveTo>
                  <a:pt x="3890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9000" y="76200"/>
                </a:lnTo>
                <a:lnTo>
                  <a:pt x="389000" y="38100"/>
                </a:lnTo>
                <a:close/>
              </a:path>
              <a:path w="503555" h="114300">
                <a:moveTo>
                  <a:pt x="465200" y="38100"/>
                </a:moveTo>
                <a:lnTo>
                  <a:pt x="408050" y="38100"/>
                </a:lnTo>
                <a:lnTo>
                  <a:pt x="408050" y="76200"/>
                </a:lnTo>
                <a:lnTo>
                  <a:pt x="465200" y="76200"/>
                </a:lnTo>
                <a:lnTo>
                  <a:pt x="503300" y="57150"/>
                </a:lnTo>
                <a:lnTo>
                  <a:pt x="465200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0" name="object 50"/>
          <p:cNvSpPr txBox="1"/>
          <p:nvPr/>
        </p:nvSpPr>
        <p:spPr>
          <a:xfrm>
            <a:off x="1982872" y="800795"/>
            <a:ext cx="1654038" cy="50400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</a:ln>
        </p:spPr>
        <p:txBody>
          <a:bodyPr vert="horz" wrap="square" lIns="0" tIns="42493" rIns="0" bIns="0" rtlCol="0">
            <a:spAutoFit/>
          </a:bodyPr>
          <a:lstStyle/>
          <a:p>
            <a:pPr marL="326633" marR="232765" indent="-86891">
              <a:spcBef>
                <a:spcPts val="335"/>
              </a:spcBef>
            </a:pPr>
            <a:r>
              <a:rPr sz="999" b="1" spc="-5" dirty="0">
                <a:latin typeface="Trebuchet MS"/>
                <a:cs typeface="Trebuchet MS"/>
              </a:rPr>
              <a:t>95% </a:t>
            </a:r>
            <a:r>
              <a:rPr lang="ru-RU" sz="999" b="1" spc="-5" dirty="0">
                <a:latin typeface="Trebuchet MS"/>
                <a:cs typeface="Trebuchet MS"/>
              </a:rPr>
              <a:t>углеводорода возвращается в цикл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25784" y="2199637"/>
            <a:ext cx="431268" cy="13109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2" name="object 52"/>
          <p:cNvSpPr/>
          <p:nvPr/>
        </p:nvSpPr>
        <p:spPr>
          <a:xfrm>
            <a:off x="6225784" y="2199638"/>
            <a:ext cx="431268" cy="1311116"/>
          </a:xfrm>
          <a:custGeom>
            <a:avLst/>
            <a:gdLst/>
            <a:ahLst/>
            <a:cxnLst/>
            <a:rect l="l" t="t" r="r" b="b"/>
            <a:pathLst>
              <a:path w="431800" h="1748154">
                <a:moveTo>
                  <a:pt x="0" y="1311020"/>
                </a:moveTo>
                <a:lnTo>
                  <a:pt x="215900" y="1747901"/>
                </a:lnTo>
                <a:lnTo>
                  <a:pt x="431800" y="1311020"/>
                </a:lnTo>
                <a:lnTo>
                  <a:pt x="431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3" name="object 53"/>
          <p:cNvSpPr/>
          <p:nvPr/>
        </p:nvSpPr>
        <p:spPr>
          <a:xfrm>
            <a:off x="6225784" y="2199637"/>
            <a:ext cx="0" cy="983456"/>
          </a:xfrm>
          <a:custGeom>
            <a:avLst/>
            <a:gdLst/>
            <a:ahLst/>
            <a:cxnLst/>
            <a:rect l="l" t="t" r="r" b="b"/>
            <a:pathLst>
              <a:path h="1311275">
                <a:moveTo>
                  <a:pt x="0" y="0"/>
                </a:moveTo>
                <a:lnTo>
                  <a:pt x="0" y="13110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4" name="object 54"/>
          <p:cNvSpPr/>
          <p:nvPr/>
        </p:nvSpPr>
        <p:spPr>
          <a:xfrm>
            <a:off x="6225784" y="2096196"/>
            <a:ext cx="431268" cy="1034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5" name="object 55"/>
          <p:cNvSpPr/>
          <p:nvPr/>
        </p:nvSpPr>
        <p:spPr>
          <a:xfrm>
            <a:off x="6441418" y="3501038"/>
            <a:ext cx="0" cy="432435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326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6" name="object 56"/>
          <p:cNvSpPr/>
          <p:nvPr/>
        </p:nvSpPr>
        <p:spPr>
          <a:xfrm>
            <a:off x="6441418" y="3890420"/>
            <a:ext cx="575869" cy="85725"/>
          </a:xfrm>
          <a:custGeom>
            <a:avLst/>
            <a:gdLst/>
            <a:ahLst/>
            <a:cxnLst/>
            <a:rect l="l" t="t" r="r" b="b"/>
            <a:pathLst>
              <a:path w="576579" h="114300">
                <a:moveTo>
                  <a:pt x="461899" y="0"/>
                </a:moveTo>
                <a:lnTo>
                  <a:pt x="461899" y="114300"/>
                </a:lnTo>
                <a:lnTo>
                  <a:pt x="538099" y="76200"/>
                </a:lnTo>
                <a:lnTo>
                  <a:pt x="480949" y="76200"/>
                </a:lnTo>
                <a:lnTo>
                  <a:pt x="480949" y="38100"/>
                </a:lnTo>
                <a:lnTo>
                  <a:pt x="538099" y="38100"/>
                </a:lnTo>
                <a:lnTo>
                  <a:pt x="461899" y="0"/>
                </a:lnTo>
                <a:close/>
              </a:path>
              <a:path w="576579" h="114300">
                <a:moveTo>
                  <a:pt x="461899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1899" y="76200"/>
                </a:lnTo>
                <a:lnTo>
                  <a:pt x="461899" y="38100"/>
                </a:lnTo>
                <a:close/>
              </a:path>
              <a:path w="576579" h="114300">
                <a:moveTo>
                  <a:pt x="538099" y="38100"/>
                </a:moveTo>
                <a:lnTo>
                  <a:pt x="480949" y="38100"/>
                </a:lnTo>
                <a:lnTo>
                  <a:pt x="480949" y="76200"/>
                </a:lnTo>
                <a:lnTo>
                  <a:pt x="538099" y="76200"/>
                </a:lnTo>
                <a:lnTo>
                  <a:pt x="576199" y="57150"/>
                </a:lnTo>
                <a:lnTo>
                  <a:pt x="538099" y="381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7" name="object 57"/>
          <p:cNvSpPr/>
          <p:nvPr/>
        </p:nvSpPr>
        <p:spPr>
          <a:xfrm>
            <a:off x="5631144" y="1715196"/>
            <a:ext cx="3041071" cy="16811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98"/>
          </a:p>
        </p:txBody>
      </p:sp>
      <p:sp>
        <p:nvSpPr>
          <p:cNvPr id="58" name="object 58"/>
          <p:cNvSpPr txBox="1"/>
          <p:nvPr/>
        </p:nvSpPr>
        <p:spPr>
          <a:xfrm>
            <a:off x="7163664" y="3849349"/>
            <a:ext cx="910354" cy="16586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>
              <a:spcBef>
                <a:spcPts val="95"/>
              </a:spcBef>
            </a:pPr>
            <a:r>
              <a:rPr lang="ru-RU" sz="999" b="1" spc="-5" dirty="0">
                <a:latin typeface="Trebuchet MS"/>
                <a:cs typeface="Trebuchet MS"/>
              </a:rPr>
              <a:t>В экструдер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18526" y="1741675"/>
            <a:ext cx="910990" cy="319564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051" marR="5074" algn="ctr">
              <a:spcBef>
                <a:spcPts val="95"/>
              </a:spcBef>
            </a:pPr>
            <a:r>
              <a:rPr lang="ru-RU" sz="999" b="1" spc="-5" dirty="0">
                <a:latin typeface="Trebuchet MS"/>
                <a:cs typeface="Trebuchet MS"/>
              </a:rPr>
              <a:t>Рекуперация растворителя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32337" y="2949541"/>
            <a:ext cx="168068" cy="16586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>
              <a:spcBef>
                <a:spcPts val="95"/>
              </a:spcBef>
            </a:pPr>
            <a:r>
              <a:rPr sz="999" b="1" spc="-15" dirty="0">
                <a:latin typeface="Trebuchet MS"/>
                <a:cs typeface="Trebuchet MS"/>
              </a:rPr>
              <a:t>FL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11068" y="3328122"/>
            <a:ext cx="534011" cy="16586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>
              <a:spcBef>
                <a:spcPts val="95"/>
              </a:spcBef>
            </a:pPr>
            <a:r>
              <a:rPr lang="ru-RU" sz="999" b="1" spc="-15" dirty="0">
                <a:latin typeface="Trebuchet MS"/>
                <a:cs typeface="Trebuchet MS"/>
              </a:rPr>
              <a:t>азот</a:t>
            </a:r>
            <a:endParaRPr sz="999" dirty="0">
              <a:latin typeface="Trebuchet MS"/>
              <a:cs typeface="Trebuchet MS"/>
            </a:endParaRPr>
          </a:p>
        </p:txBody>
      </p:sp>
      <p:sp>
        <p:nvSpPr>
          <p:cNvPr id="62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63" name="Дата 6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E1F37616-2DAA-4A9F-866D-F63F022E8C2A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4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335FF-4767-47FE-9919-C3404FC6B42B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6906" y="896214"/>
            <a:ext cx="8043381" cy="17635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17550" indent="-1254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3pPr>
            <a:lvl4pPr marL="984250" indent="-141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257300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751455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68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81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93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>
                <a:schemeClr val="accent1"/>
              </a:buClr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Молекулярное строение полиэтилена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молекулярной структуры трубного ПЭ от марок общего назначения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бимодальных марок</a:t>
            </a:r>
          </a:p>
          <a:p>
            <a:pPr defTabSz="914400">
              <a:buClr>
                <a:schemeClr val="accent1"/>
              </a:buClr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Деструкция ПЭ при повторной переработке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проблемы вторичного сырья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изменений в структуре под действием негативных факторов</a:t>
            </a:r>
          </a:p>
          <a:p>
            <a:pPr defTabSz="914400">
              <a:buClr>
                <a:schemeClr val="accent1"/>
              </a:buClr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3: 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температурных режимов на свойства труб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нарушений технологии переработки на свойства труб</a:t>
            </a:r>
          </a:p>
          <a:p>
            <a:pPr defTabSz="914400">
              <a:buClr>
                <a:schemeClr val="accent1"/>
              </a:buClr>
            </a:pPr>
            <a:endParaRPr lang="ru-RU" sz="18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1EE6846F-FE39-4B5F-B3FE-37E91387FE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85765111"/>
              </p:ext>
            </p:extLst>
          </p:nvPr>
        </p:nvGraphicFramePr>
        <p:xfrm>
          <a:off x="4735925" y="858559"/>
          <a:ext cx="4156075" cy="324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6D247BC-7356-45A3-A488-8D2240A3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Одним из значимых параметров входного контроля сырья, является содержание летучих веществ.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0C337-C57F-4AFA-A51D-57A1A731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5256A44-1305-43E6-94A1-0342790EB34A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2C4B-253C-4637-939B-896E8A93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16D29-8EEB-4331-B4C8-B22B2FD4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00050" y="858559"/>
            <a:ext cx="4154439" cy="3722966"/>
          </a:xfrm>
        </p:spPr>
        <p:txBody>
          <a:bodyPr/>
          <a:lstStyle/>
          <a:p>
            <a:r>
              <a:rPr lang="ru-RU" sz="1400" dirty="0" smtClean="0"/>
              <a:t>Технология, используемая для производства </a:t>
            </a:r>
            <a:r>
              <a:rPr lang="en-US" sz="1400" dirty="0" smtClean="0"/>
              <a:t>PE HD 03490 PE </a:t>
            </a:r>
            <a:r>
              <a:rPr lang="ru-RU" sz="1400" dirty="0" smtClean="0"/>
              <a:t>и</a:t>
            </a:r>
            <a:r>
              <a:rPr lang="en-US" sz="1400" dirty="0" smtClean="0"/>
              <a:t> PE HD 03594 </a:t>
            </a:r>
            <a:r>
              <a:rPr lang="en-US" sz="1400" dirty="0" smtClean="0"/>
              <a:t>PE</a:t>
            </a:r>
            <a:r>
              <a:rPr lang="ru-RU" sz="1400" dirty="0" smtClean="0"/>
              <a:t>, и </a:t>
            </a:r>
            <a:r>
              <a:rPr lang="ru-RU" sz="1400" dirty="0" smtClean="0"/>
              <a:t>применение специальных марок технического углерода (</a:t>
            </a:r>
            <a:r>
              <a:rPr lang="en-US" sz="1400" dirty="0" smtClean="0"/>
              <a:t>P-type)</a:t>
            </a:r>
            <a:r>
              <a:rPr lang="ru-RU" sz="1400" dirty="0" smtClean="0"/>
              <a:t> </a:t>
            </a:r>
            <a:r>
              <a:rPr lang="ru-RU" sz="1400" dirty="0" smtClean="0"/>
              <a:t>вкупе </a:t>
            </a:r>
            <a:r>
              <a:rPr lang="ru-RU" sz="1400" dirty="0" smtClean="0"/>
              <a:t>с узлом </a:t>
            </a:r>
            <a:r>
              <a:rPr lang="ru-RU" sz="1400" dirty="0" err="1" smtClean="0"/>
              <a:t>органолептики</a:t>
            </a:r>
            <a:r>
              <a:rPr lang="ru-RU" sz="1400" dirty="0" smtClean="0"/>
              <a:t> </a:t>
            </a:r>
            <a:r>
              <a:rPr lang="ru-RU" sz="1400" dirty="0" smtClean="0"/>
              <a:t>позволяет производить материал, полностью соответствующий требованиям нормативной документации, </a:t>
            </a:r>
            <a:r>
              <a:rPr lang="ru-RU" sz="1400" dirty="0"/>
              <a:t>позволяющий оптимизировать время сушки </a:t>
            </a:r>
            <a:r>
              <a:rPr lang="ru-RU" sz="1400" dirty="0" smtClean="0"/>
              <a:t>при соблюдении </a:t>
            </a:r>
            <a:r>
              <a:rPr lang="ru-RU" sz="1400" dirty="0" smtClean="0"/>
              <a:t>условий хранения, </a:t>
            </a:r>
            <a:r>
              <a:rPr lang="ru-RU" sz="1400" dirty="0" smtClean="0"/>
              <a:t>и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r>
              <a:rPr lang="ru-RU" sz="1400" dirty="0" smtClean="0"/>
              <a:t>как следствие являющийся более выгодным как с точки снижения </a:t>
            </a:r>
            <a:r>
              <a:rPr lang="ru-RU" sz="1400" dirty="0" err="1" smtClean="0"/>
              <a:t>энергозатрат</a:t>
            </a:r>
            <a:r>
              <a:rPr lang="ru-RU" sz="1400" dirty="0" smtClean="0"/>
              <a:t>, так и с точки </a:t>
            </a:r>
            <a:r>
              <a:rPr lang="ru-RU" sz="1400" dirty="0" smtClean="0"/>
              <a:t>зрения планирования </a:t>
            </a:r>
            <a:r>
              <a:rPr lang="ru-RU" sz="1400" dirty="0" smtClean="0"/>
              <a:t>производства.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42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/>
              <a:t>История и классификация сырья для ПЭ-труб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7DC2BD-FCF4-4142-9A50-60B5593E7EEF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0369" y="734470"/>
            <a:ext cx="8445182" cy="2792332"/>
            <a:chOff x="180448" y="1028310"/>
            <a:chExt cx="6977340" cy="2707485"/>
          </a:xfrm>
        </p:grpSpPr>
        <p:cxnSp>
          <p:nvCxnSpPr>
            <p:cNvPr id="10" name="Прямая со стрелкой 9"/>
            <p:cNvCxnSpPr/>
            <p:nvPr/>
          </p:nvCxnSpPr>
          <p:spPr bwMode="auto">
            <a:xfrm>
              <a:off x="622300" y="3200400"/>
              <a:ext cx="6464300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Прямая со стрелкой 10"/>
            <p:cNvCxnSpPr/>
            <p:nvPr/>
          </p:nvCxnSpPr>
          <p:spPr bwMode="auto">
            <a:xfrm flipV="1">
              <a:off x="622300" y="1028700"/>
              <a:ext cx="0" cy="21717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flipV="1">
              <a:off x="1905000" y="1041010"/>
              <a:ext cx="0" cy="215939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8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flipV="1">
              <a:off x="3200400" y="1041010"/>
              <a:ext cx="0" cy="215939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8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4419600" y="1041010"/>
              <a:ext cx="0" cy="215939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8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 flipV="1">
              <a:off x="5600700" y="1041010"/>
              <a:ext cx="0" cy="215939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808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921186" y="3225800"/>
              <a:ext cx="648415" cy="312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98" dirty="0"/>
                <a:t>1970-е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386" y="3225800"/>
              <a:ext cx="648415" cy="312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98" dirty="0"/>
                <a:t>1980-е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636" y="3225800"/>
              <a:ext cx="648415" cy="312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98" dirty="0"/>
                <a:t>1990-е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0386" y="3225800"/>
              <a:ext cx="648415" cy="312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98" dirty="0"/>
                <a:t>2000-е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9584" y="3225800"/>
              <a:ext cx="1258204" cy="312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98" dirty="0"/>
                <a:t>2010-</a:t>
              </a:r>
              <a:r>
                <a:rPr lang="ru-RU" sz="1498" dirty="0"/>
                <a:t>2020-е …</a:t>
              </a:r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774700" y="1531626"/>
              <a:ext cx="5698089" cy="1554474"/>
            </a:xfrm>
            <a:custGeom>
              <a:avLst/>
              <a:gdLst>
                <a:gd name="connsiteX0" fmla="*/ 0 w 5698089"/>
                <a:gd name="connsiteY0" fmla="*/ 1554474 h 1554474"/>
                <a:gd name="connsiteX1" fmla="*/ 1460500 w 5698089"/>
                <a:gd name="connsiteY1" fmla="*/ 1465574 h 1554474"/>
                <a:gd name="connsiteX2" fmla="*/ 3390900 w 5698089"/>
                <a:gd name="connsiteY2" fmla="*/ 1046474 h 1554474"/>
                <a:gd name="connsiteX3" fmla="*/ 5384800 w 5698089"/>
                <a:gd name="connsiteY3" fmla="*/ 157474 h 1554474"/>
                <a:gd name="connsiteX4" fmla="*/ 5664200 w 5698089"/>
                <a:gd name="connsiteY4" fmla="*/ 5074 h 155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8089" h="1554474">
                  <a:moveTo>
                    <a:pt x="0" y="1554474"/>
                  </a:moveTo>
                  <a:cubicBezTo>
                    <a:pt x="447675" y="1552357"/>
                    <a:pt x="895350" y="1550241"/>
                    <a:pt x="1460500" y="1465574"/>
                  </a:cubicBezTo>
                  <a:cubicBezTo>
                    <a:pt x="2025650" y="1380907"/>
                    <a:pt x="2736850" y="1264491"/>
                    <a:pt x="3390900" y="1046474"/>
                  </a:cubicBezTo>
                  <a:cubicBezTo>
                    <a:pt x="4044950" y="828457"/>
                    <a:pt x="5005917" y="331041"/>
                    <a:pt x="5384800" y="157474"/>
                  </a:cubicBezTo>
                  <a:cubicBezTo>
                    <a:pt x="5763683" y="-16093"/>
                    <a:pt x="5713941" y="-5510"/>
                    <a:pt x="5664200" y="5074"/>
                  </a:cubicBezTo>
                </a:path>
              </a:pathLst>
            </a:custGeom>
            <a:noFill/>
            <a:ln w="47625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327" tIns="45664" rIns="91327" bIns="45664" numCol="1" rtlCol="0" anchor="t" anchorCtr="0" compatLnSpc="1">
              <a:prstTxWarp prst="textNoShape">
                <a:avLst/>
              </a:prstTxWarp>
            </a:bodyPr>
            <a:lstStyle/>
            <a:p>
              <a:pPr defTabSz="778594" fontAlgn="base">
                <a:spcBef>
                  <a:spcPct val="0"/>
                </a:spcBef>
                <a:spcAft>
                  <a:spcPct val="0"/>
                </a:spcAft>
              </a:pPr>
              <a:endParaRPr lang="ru-RU" sz="1498" b="1">
                <a:latin typeface="Arial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370818" y="1028310"/>
              <a:ext cx="6563382" cy="2184790"/>
            </a:xfrm>
            <a:prstGeom prst="rect">
              <a:avLst/>
            </a:prstGeom>
            <a:blipFill dpi="0" rotWithShape="1">
              <a:blip r:embed="rId3">
                <a:alphaModFix amt="37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327" tIns="45664" rIns="91327" bIns="45664" numCol="1" rtlCol="0" anchor="t" anchorCtr="0" compatLnSpc="1">
              <a:prstTxWarp prst="textNoShape">
                <a:avLst/>
              </a:prstTxWarp>
            </a:bodyPr>
            <a:lstStyle/>
            <a:p>
              <a:pPr defTabSz="778594" fontAlgn="base">
                <a:spcBef>
                  <a:spcPct val="0"/>
                </a:spcBef>
                <a:spcAft>
                  <a:spcPct val="0"/>
                </a:spcAft>
              </a:pPr>
              <a:endParaRPr lang="ru-RU" sz="1498" b="1" dirty="0">
                <a:latin typeface="Arial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 flipV="1">
              <a:off x="6434688" y="1257300"/>
              <a:ext cx="471355" cy="30480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16200000">
              <a:off x="-404086" y="1847404"/>
              <a:ext cx="1549809" cy="38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99" dirty="0"/>
                <a:t>Свойства материала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2300" y="1415126"/>
              <a:ext cx="1324722" cy="1132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99" dirty="0"/>
                <a:t>ПЭНП </a:t>
              </a:r>
            </a:p>
            <a:p>
              <a:pPr algn="ctr"/>
              <a:r>
                <a:rPr lang="ru-RU" sz="999" dirty="0"/>
                <a:t>(</a:t>
              </a:r>
              <a:r>
                <a:rPr lang="en-US" sz="999" dirty="0"/>
                <a:t>PE32, PE40)</a:t>
              </a:r>
            </a:p>
            <a:p>
              <a:pPr algn="ctr"/>
              <a:r>
                <a:rPr lang="ru-RU" sz="999" dirty="0"/>
                <a:t>На рынке уже нет</a:t>
              </a:r>
              <a:endParaRPr lang="en-US" sz="999" dirty="0"/>
            </a:p>
            <a:p>
              <a:pPr algn="ctr"/>
              <a:endParaRPr lang="en-US" sz="999" dirty="0"/>
            </a:p>
            <a:p>
              <a:pPr algn="ctr"/>
              <a:r>
                <a:rPr lang="ru-RU" sz="999" dirty="0"/>
                <a:t>ПЭВП</a:t>
              </a:r>
            </a:p>
            <a:p>
              <a:pPr algn="ctr"/>
              <a:r>
                <a:rPr lang="en-US" sz="999" dirty="0"/>
                <a:t>(PE</a:t>
              </a:r>
              <a:r>
                <a:rPr lang="ru-RU" sz="999" dirty="0"/>
                <a:t>63</a:t>
              </a:r>
              <a:r>
                <a:rPr lang="en-US" sz="999" dirty="0"/>
                <a:t>)</a:t>
              </a:r>
            </a:p>
            <a:p>
              <a:pPr algn="ctr"/>
              <a:r>
                <a:rPr lang="en-US" sz="999" dirty="0"/>
                <a:t>Cr</a:t>
              </a:r>
              <a:endParaRPr lang="ru-RU" sz="999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6936" y="1425185"/>
              <a:ext cx="1225551" cy="833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99" dirty="0"/>
                <a:t>ПЭСП (</a:t>
              </a:r>
              <a:r>
                <a:rPr lang="en-US" sz="999" dirty="0"/>
                <a:t>PE80)</a:t>
              </a:r>
            </a:p>
            <a:p>
              <a:pPr algn="ctr"/>
              <a:r>
                <a:rPr lang="ru-RU" sz="999" dirty="0"/>
                <a:t>ПЭВП (мономодальный </a:t>
              </a:r>
              <a:r>
                <a:rPr lang="en-US" sz="999" dirty="0"/>
                <a:t>PE80)</a:t>
              </a:r>
            </a:p>
            <a:p>
              <a:pPr algn="ctr"/>
              <a:r>
                <a:rPr lang="en-US" sz="999" dirty="0"/>
                <a:t>Cr</a:t>
              </a:r>
              <a:endParaRPr lang="ru-RU" sz="999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30552" y="1409700"/>
              <a:ext cx="1397436" cy="232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99" dirty="0"/>
                <a:t>ПЭСП (бимодальный </a:t>
              </a:r>
              <a:r>
                <a:rPr lang="en-US" sz="999" dirty="0"/>
                <a:t>PE80)  </a:t>
              </a:r>
            </a:p>
            <a:p>
              <a:pPr algn="ctr"/>
              <a:r>
                <a:rPr lang="ru-RU" sz="999" dirty="0"/>
                <a:t>ПЭВП (бимодальный </a:t>
              </a:r>
              <a:r>
                <a:rPr lang="en-US" sz="999" dirty="0"/>
                <a:t>PE80, PE100</a:t>
              </a:r>
              <a:endParaRPr lang="ru-RU" sz="999" dirty="0"/>
            </a:p>
            <a:p>
              <a:pPr algn="ctr"/>
              <a:r>
                <a:rPr lang="en-US" sz="999" dirty="0"/>
                <a:t>ZN</a:t>
              </a:r>
            </a:p>
            <a:p>
              <a:pPr algn="ctr"/>
              <a:endParaRPr lang="en-US" sz="999" dirty="0"/>
            </a:p>
            <a:p>
              <a:pPr algn="ctr"/>
              <a:r>
                <a:rPr lang="en-US" sz="999" dirty="0"/>
                <a:t>PE100 </a:t>
              </a: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b="1" dirty="0" smtClean="0">
                <a:solidFill>
                  <a:srgbClr val="FF0000"/>
                </a:solidFill>
              </a:endParaRP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99" b="1" dirty="0" smtClean="0">
                  <a:solidFill>
                    <a:srgbClr val="FF0000"/>
                  </a:solidFill>
                </a:rPr>
                <a:t>HD03594 PE</a:t>
              </a:r>
              <a:r>
                <a:rPr lang="ru-RU" sz="999" b="1" dirty="0" smtClean="0">
                  <a:solidFill>
                    <a:srgbClr val="FF0000"/>
                  </a:solidFill>
                </a:rPr>
                <a:t> (</a:t>
              </a:r>
              <a:r>
                <a:rPr lang="en-US" sz="999" b="1" dirty="0" smtClean="0">
                  <a:solidFill>
                    <a:srgbClr val="FF0000"/>
                  </a:solidFill>
                </a:rPr>
                <a:t>ZN</a:t>
              </a:r>
              <a:r>
                <a:rPr lang="ru-RU" sz="999" b="1" dirty="0" smtClean="0">
                  <a:solidFill>
                    <a:srgbClr val="FF0000"/>
                  </a:solidFill>
                </a:rPr>
                <a:t>), ПЭ2НТ11-9 (</a:t>
              </a:r>
              <a:r>
                <a:rPr lang="ru-RU" sz="999" b="1" dirty="0" err="1" smtClean="0">
                  <a:solidFill>
                    <a:srgbClr val="FF0000"/>
                  </a:solidFill>
                </a:rPr>
                <a:t>металлоцен</a:t>
              </a:r>
              <a:r>
                <a:rPr lang="ru-RU" sz="999" b="1" dirty="0" smtClean="0">
                  <a:solidFill>
                    <a:srgbClr val="FF0000"/>
                  </a:solidFill>
                </a:rPr>
                <a:t>)</a:t>
              </a:r>
              <a:endParaRPr lang="ru-RU" sz="999" b="1" dirty="0">
                <a:solidFill>
                  <a:srgbClr val="FF0000"/>
                </a:solidFill>
              </a:endParaRPr>
            </a:p>
            <a:p>
              <a:pPr algn="ctr"/>
              <a:endParaRPr lang="en-US" sz="999" dirty="0"/>
            </a:p>
            <a:p>
              <a:pPr algn="ctr"/>
              <a:endParaRPr lang="en-US" sz="999" dirty="0"/>
            </a:p>
            <a:p>
              <a:pPr algn="ctr"/>
              <a:endParaRPr lang="ru-RU" sz="999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491589" y="1342116"/>
              <a:ext cx="1109112" cy="1998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99" dirty="0"/>
                <a:t>ПЭВП </a:t>
              </a:r>
              <a:endParaRPr lang="en-US" sz="999" dirty="0"/>
            </a:p>
            <a:p>
              <a:pPr algn="ctr"/>
              <a:r>
                <a:rPr lang="ru-RU" sz="999" dirty="0"/>
                <a:t>(</a:t>
              </a:r>
              <a:r>
                <a:rPr lang="en-US" sz="999" dirty="0"/>
                <a:t>PE100 LS)</a:t>
              </a: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99" b="1" dirty="0">
                  <a:solidFill>
                    <a:srgbClr val="FF0000"/>
                  </a:solidFill>
                </a:rPr>
                <a:t>Марка ЗСНХ:</a:t>
              </a: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99" b="1" dirty="0">
                  <a:solidFill>
                    <a:srgbClr val="FF0000"/>
                  </a:solidFill>
                </a:rPr>
                <a:t>HD02604 PE</a:t>
              </a: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99" b="1" dirty="0" smtClean="0">
                  <a:solidFill>
                    <a:srgbClr val="FF0000"/>
                  </a:solidFill>
                </a:rPr>
                <a:t>(</a:t>
              </a:r>
              <a:r>
                <a:rPr lang="en-US" sz="999" b="1" dirty="0" smtClean="0">
                  <a:solidFill>
                    <a:srgbClr val="FF0000"/>
                  </a:solidFill>
                </a:rPr>
                <a:t>ZN</a:t>
              </a:r>
              <a:r>
                <a:rPr lang="ru-RU" sz="999" b="1" dirty="0" smtClean="0">
                  <a:solidFill>
                    <a:srgbClr val="FF0000"/>
                  </a:solidFill>
                </a:rPr>
                <a:t>)</a:t>
              </a:r>
              <a:endParaRPr lang="ru-RU" sz="999" b="1" dirty="0">
                <a:solidFill>
                  <a:srgbClr val="FF0000"/>
                </a:solidFill>
              </a:endParaRPr>
            </a:p>
            <a:p>
              <a:pPr algn="ctr"/>
              <a:endParaRPr lang="en-US" sz="1800" dirty="0"/>
            </a:p>
            <a:p>
              <a:pPr algn="ctr"/>
              <a:r>
                <a:rPr lang="en-US" sz="999" dirty="0"/>
                <a:t>PE100 RC</a:t>
              </a: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99" b="1" dirty="0">
                  <a:solidFill>
                    <a:srgbClr val="FF0000"/>
                  </a:solidFill>
                </a:rPr>
                <a:t>Марка ЗСНХ:</a:t>
              </a: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99" b="1" dirty="0" smtClean="0">
                  <a:solidFill>
                    <a:srgbClr val="FF0000"/>
                  </a:solidFill>
                </a:rPr>
                <a:t>HD0</a:t>
              </a:r>
              <a:r>
                <a:rPr lang="ru-RU" sz="999" b="1" dirty="0" smtClean="0">
                  <a:solidFill>
                    <a:srgbClr val="FF0000"/>
                  </a:solidFill>
                </a:rPr>
                <a:t>3594</a:t>
              </a:r>
              <a:r>
                <a:rPr lang="en-US" sz="999" b="1" dirty="0" smtClean="0">
                  <a:solidFill>
                    <a:srgbClr val="FF0000"/>
                  </a:solidFill>
                </a:rPr>
                <a:t> RC</a:t>
              </a:r>
              <a:endParaRPr lang="en-US" sz="999" b="1" dirty="0">
                <a:solidFill>
                  <a:srgbClr val="FF0000"/>
                </a:solidFill>
              </a:endParaRPr>
            </a:p>
            <a:p>
              <a:pPr algn="ctr" defTabSz="9136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99" b="1" dirty="0" smtClean="0">
                  <a:solidFill>
                    <a:srgbClr val="FF0000"/>
                  </a:solidFill>
                </a:rPr>
                <a:t>(</a:t>
              </a:r>
              <a:r>
                <a:rPr lang="en-US" sz="999" b="1" dirty="0" smtClean="0">
                  <a:solidFill>
                    <a:srgbClr val="FF0000"/>
                  </a:solidFill>
                </a:rPr>
                <a:t>ZN</a:t>
              </a:r>
              <a:r>
                <a:rPr lang="ru-RU" sz="999" b="1" dirty="0" smtClean="0">
                  <a:solidFill>
                    <a:srgbClr val="FF0000"/>
                  </a:solidFill>
                </a:rPr>
                <a:t>)</a:t>
              </a:r>
              <a:endParaRPr lang="ru-RU" sz="999" b="1" dirty="0">
                <a:solidFill>
                  <a:srgbClr val="FF0000"/>
                </a:solidFill>
              </a:endParaRPr>
            </a:p>
            <a:p>
              <a:pPr algn="ctr"/>
              <a:endParaRPr lang="en-US" sz="999" dirty="0"/>
            </a:p>
            <a:p>
              <a:pPr algn="ctr"/>
              <a:r>
                <a:rPr lang="en-US" sz="999" dirty="0"/>
                <a:t>   </a:t>
              </a:r>
              <a:endParaRPr lang="ru-RU" sz="999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351615" y="1611977"/>
              <a:ext cx="734985" cy="238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99" dirty="0"/>
                <a:t>PE 125…..</a:t>
              </a:r>
              <a:endParaRPr lang="ru-RU" sz="999" dirty="0"/>
            </a:p>
          </p:txBody>
        </p:sp>
      </p:grp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24596"/>
              </p:ext>
            </p:extLst>
          </p:nvPr>
        </p:nvGraphicFramePr>
        <p:xfrm>
          <a:off x="456918" y="3352799"/>
          <a:ext cx="8131876" cy="136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6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Классификация </a:t>
                      </a:r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MRS (50 </a:t>
                      </a:r>
                      <a:r>
                        <a:rPr lang="ru-RU" sz="900" dirty="0"/>
                        <a:t>лет, 20 ˚С</a:t>
                      </a:r>
                      <a:r>
                        <a:rPr lang="en-US" sz="900" dirty="0"/>
                        <a:t>),</a:t>
                      </a:r>
                      <a:r>
                        <a:rPr lang="ru-RU" sz="900" baseline="0" dirty="0"/>
                        <a:t> МПа</a:t>
                      </a:r>
                      <a:endParaRPr lang="ru-RU" sz="9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PN</a:t>
                      </a:r>
                      <a:r>
                        <a:rPr lang="ru-RU" sz="900" dirty="0"/>
                        <a:t> (вода, +20 С), бар</a:t>
                      </a:r>
                      <a:r>
                        <a:rPr lang="en-US" sz="900" dirty="0"/>
                        <a:t> </a:t>
                      </a:r>
                    </a:p>
                    <a:p>
                      <a:pPr marL="0" marR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Труба </a:t>
                      </a:r>
                      <a:r>
                        <a:rPr lang="en-US" sz="900" dirty="0"/>
                        <a:t>SDR11</a:t>
                      </a:r>
                      <a:endParaRPr lang="ru-RU" sz="9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МОР (газ, при 20С), МПа (бар) </a:t>
                      </a:r>
                    </a:p>
                    <a:p>
                      <a:pPr marL="0" marR="0" indent="0" algn="ctr" defTabSz="779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Труба </a:t>
                      </a:r>
                      <a:r>
                        <a:rPr lang="en-US" sz="900" dirty="0"/>
                        <a:t>SDR11</a:t>
                      </a:r>
                      <a:endParaRPr lang="ru-RU" sz="900" dirty="0"/>
                    </a:p>
                  </a:txBody>
                  <a:tcPr marL="84302" marR="84302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PE-63</a:t>
                      </a:r>
                      <a:endParaRPr lang="ru-RU" sz="11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6,3</a:t>
                      </a:r>
                      <a:endParaRPr lang="ru-RU" sz="11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Не применяется для газа</a:t>
                      </a:r>
                    </a:p>
                  </a:txBody>
                  <a:tcPr marL="84302" marR="84302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PE-80</a:t>
                      </a:r>
                      <a:endParaRPr lang="ru-RU" sz="11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  <a:endParaRPr lang="ru-RU" sz="11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12,5</a:t>
                      </a:r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0,6 (6</a:t>
                      </a:r>
                      <a:r>
                        <a:rPr lang="ru-RU" sz="1100" dirty="0" smtClean="0"/>
                        <a:t>)</a:t>
                      </a:r>
                      <a:endParaRPr lang="ru-RU" sz="1100" b="0" dirty="0"/>
                    </a:p>
                  </a:txBody>
                  <a:tcPr marL="84302" marR="84302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PE-100</a:t>
                      </a:r>
                      <a:endParaRPr lang="ru-RU" sz="11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  <a:endParaRPr lang="ru-RU" sz="1100" dirty="0"/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 marL="84302" marR="8430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</a:t>
                      </a:r>
                      <a:r>
                        <a:rPr lang="en-US" sz="1100" dirty="0"/>
                        <a:t>2</a:t>
                      </a:r>
                      <a:r>
                        <a:rPr lang="ru-RU" sz="1100" dirty="0"/>
                        <a:t> (1</a:t>
                      </a:r>
                      <a:r>
                        <a:rPr lang="en-US" sz="1100" dirty="0"/>
                        <a:t>2</a:t>
                      </a:r>
                      <a:r>
                        <a:rPr lang="ru-RU" sz="1100" dirty="0"/>
                        <a:t>)</a:t>
                      </a:r>
                    </a:p>
                  </a:txBody>
                  <a:tcPr marL="84302" marR="84302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6569644" y="1076694"/>
            <a:ext cx="818140" cy="55334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ctr" defTabSz="9136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kern="0" dirty="0">
                <a:solidFill>
                  <a:prstClr val="black"/>
                </a:solidFill>
              </a:rPr>
              <a:t>PE112</a:t>
            </a:r>
            <a:endParaRPr lang="ru-RU" sz="999" kern="0" dirty="0">
              <a:solidFill>
                <a:prstClr val="black"/>
              </a:solidFill>
            </a:endParaRPr>
          </a:p>
          <a:p>
            <a:pPr algn="ctr" defTabSz="9136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99" kern="0" dirty="0">
                <a:solidFill>
                  <a:prstClr val="black"/>
                </a:solidFill>
              </a:rPr>
              <a:t>(ограни-</a:t>
            </a:r>
            <a:r>
              <a:rPr lang="ru-RU" sz="999" kern="0" dirty="0" err="1">
                <a:solidFill>
                  <a:prstClr val="black"/>
                </a:solidFill>
              </a:rPr>
              <a:t>ченно</a:t>
            </a:r>
            <a:r>
              <a:rPr lang="ru-RU" sz="999" kern="0" dirty="0">
                <a:solidFill>
                  <a:prstClr val="black"/>
                </a:solidFill>
              </a:rPr>
              <a:t>)</a:t>
            </a:r>
            <a:endParaRPr lang="ru-RU" sz="999" dirty="0"/>
          </a:p>
        </p:txBody>
      </p:sp>
      <p:sp>
        <p:nvSpPr>
          <p:cNvPr id="31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water-pressure01"/>
          <p:cNvPicPr>
            <a:picLocks noChangeAspect="1" noChangeArrowheads="1"/>
          </p:cNvPicPr>
          <p:nvPr/>
        </p:nvPicPr>
        <p:blipFill>
          <a:blip r:embed="rId3" cstate="print">
            <a:lum bright="56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45" y="1169193"/>
            <a:ext cx="4602829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5363111" y="3975498"/>
            <a:ext cx="3559544" cy="756493"/>
          </a:xfrm>
          <a:prstGeom prst="rect">
            <a:avLst/>
          </a:prstGeom>
          <a:solidFill>
            <a:srgbClr val="FFDCA9"/>
          </a:solidFill>
          <a:ln w="12700" cap="sq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866" tIns="38933" rIns="77866" bIns="38933" anchor="ctr"/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398" b="1" dirty="0" err="1">
                <a:solidFill>
                  <a:schemeClr val="tx1"/>
                </a:solidFill>
              </a:rPr>
              <a:t>Innovene</a:t>
            </a:r>
            <a:r>
              <a:rPr lang="ru-RU" altLang="fr-FR" sz="1398" b="1" dirty="0">
                <a:solidFill>
                  <a:schemeClr val="tx1"/>
                </a:solidFill>
              </a:rPr>
              <a:t>™ S PE100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398" b="1" dirty="0">
                <a:solidFill>
                  <a:schemeClr val="tx1"/>
                </a:solidFill>
              </a:rPr>
              <a:t>Риск растрескивания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398" b="1" dirty="0">
                <a:solidFill>
                  <a:schemeClr val="tx1"/>
                </a:solidFill>
              </a:rPr>
              <a:t>практически устранен. 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84915" y="3975498"/>
            <a:ext cx="4487086" cy="756493"/>
          </a:xfrm>
          <a:prstGeom prst="rect">
            <a:avLst/>
          </a:prstGeom>
          <a:solidFill>
            <a:srgbClr val="FFDCA9"/>
          </a:solidFill>
          <a:ln w="12700" cap="sq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866" tIns="38933" rIns="77866" bIns="38933" anchor="ctr"/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398" b="1" dirty="0" err="1">
                <a:solidFill>
                  <a:schemeClr val="tx1"/>
                </a:solidFill>
              </a:rPr>
              <a:t>Innovene</a:t>
            </a:r>
            <a:r>
              <a:rPr lang="ru-RU" altLang="fr-FR" sz="1398" b="1" dirty="0">
                <a:solidFill>
                  <a:schemeClr val="tx1"/>
                </a:solidFill>
              </a:rPr>
              <a:t>™ S PE100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398" b="1" dirty="0">
                <a:solidFill>
                  <a:schemeClr val="tx1"/>
                </a:solidFill>
              </a:rPr>
              <a:t>более, чем в 10 раз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398" b="1" dirty="0">
                <a:solidFill>
                  <a:schemeClr val="tx1"/>
                </a:solidFill>
              </a:rPr>
              <a:t>превышают требования ISO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6"/>
          <a:stretch/>
        </p:blipFill>
        <p:spPr bwMode="auto">
          <a:xfrm>
            <a:off x="84915" y="704264"/>
            <a:ext cx="9036600" cy="436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60465" y="608081"/>
            <a:ext cx="5593387" cy="509514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66" tIns="38933" rIns="77866" bIns="38933">
            <a:spAutoFit/>
          </a:bodyPr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400" b="1" dirty="0">
                <a:solidFill>
                  <a:schemeClr val="tx1"/>
                </a:solidFill>
              </a:rPr>
              <a:t>Стойкость к внутреннему давлению - Базис для </a:t>
            </a:r>
            <a:r>
              <a:rPr lang="ru-RU" altLang="fr-FR" sz="1400" b="1" dirty="0" smtClean="0">
                <a:solidFill>
                  <a:schemeClr val="tx1"/>
                </a:solidFill>
              </a:rPr>
              <a:t>классификации PE100</a:t>
            </a:r>
            <a:endParaRPr lang="ru-RU" altLang="fr-FR" sz="1400" b="1" dirty="0">
              <a:solidFill>
                <a:schemeClr val="tx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3036" y="3405504"/>
            <a:ext cx="1252542" cy="539650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66" tIns="38933" rIns="77866" bIns="38933">
            <a:spAutoFit/>
          </a:bodyPr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498" b="1" dirty="0">
                <a:solidFill>
                  <a:schemeClr val="tx1"/>
                </a:solidFill>
              </a:rPr>
              <a:t>Стойкость </a:t>
            </a:r>
            <a:r>
              <a:rPr lang="ru-RU" altLang="fr-FR" sz="1498" b="1" dirty="0" smtClean="0">
                <a:solidFill>
                  <a:schemeClr val="tx1"/>
                </a:solidFill>
              </a:rPr>
              <a:t>к надрезам</a:t>
            </a:r>
            <a:endParaRPr lang="ru-RU" altLang="fr-FR" sz="1498" b="1" dirty="0">
              <a:solidFill>
                <a:schemeClr val="tx1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530870" y="3451528"/>
            <a:ext cx="2190769" cy="509514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866" tIns="38933" rIns="77866" bIns="38933">
            <a:spAutoFit/>
          </a:bodyPr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fr-FR" sz="1400" b="1" dirty="0">
                <a:solidFill>
                  <a:schemeClr val="tx1"/>
                </a:solidFill>
              </a:rPr>
              <a:t>Ударная прочность (RCP)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>
          <a:xfrm>
            <a:off x="388819" y="193165"/>
            <a:ext cx="8366362" cy="522575"/>
          </a:xfrm>
        </p:spPr>
        <p:txBody>
          <a:bodyPr/>
          <a:lstStyle/>
          <a:p>
            <a:r>
              <a:rPr lang="ru-RU" altLang="fr-FR" dirty="0">
                <a:solidFill>
                  <a:schemeClr val="accent1"/>
                </a:solidFill>
              </a:rPr>
              <a:t>Основные свойства напорных труб из </a:t>
            </a:r>
            <a:r>
              <a:rPr lang="ru-RU" altLang="fr-FR" dirty="0" smtClean="0">
                <a:solidFill>
                  <a:schemeClr val="accent1"/>
                </a:solidFill>
              </a:rPr>
              <a:t>ПЭ100, преимущества </a:t>
            </a:r>
            <a:r>
              <a:rPr lang="ru-RU" altLang="fr-FR" dirty="0">
                <a:solidFill>
                  <a:schemeClr val="accent1"/>
                </a:solidFill>
              </a:rPr>
              <a:t>технологии </a:t>
            </a:r>
            <a:r>
              <a:rPr lang="en-US" altLang="fr-FR" dirty="0" smtClean="0">
                <a:solidFill>
                  <a:schemeClr val="accent1"/>
                </a:solidFill>
              </a:rPr>
              <a:t>INEOS</a:t>
            </a:r>
            <a:endParaRPr lang="ru-RU" altLang="fr-FR" dirty="0">
              <a:solidFill>
                <a:schemeClr val="accent1"/>
              </a:solidFill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6388862" y="1709451"/>
            <a:ext cx="2155531" cy="6934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 lIns="77866" tIns="38933" rIns="77866" bIns="38933">
            <a:spAutoFit/>
          </a:bodyPr>
          <a:lstStyle>
            <a:lvl1pPr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ts val="800"/>
              </a:spcAft>
              <a:defRPr sz="2400">
                <a:solidFill>
                  <a:srgbClr val="00008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ts val="1618"/>
              </a:lnSpc>
            </a:pPr>
            <a:r>
              <a:rPr lang="ru-RU" altLang="fr-FR" sz="1200" dirty="0">
                <a:solidFill>
                  <a:schemeClr val="tx1"/>
                </a:solidFill>
              </a:rPr>
              <a:t>Стандарты </a:t>
            </a:r>
            <a:r>
              <a:rPr lang="en-US" altLang="fr-FR" sz="1200" dirty="0">
                <a:solidFill>
                  <a:schemeClr val="tx1"/>
                </a:solidFill>
              </a:rPr>
              <a:t>ISO</a:t>
            </a:r>
          </a:p>
          <a:p>
            <a:pPr eaLnBrk="1" hangingPunct="1">
              <a:lnSpc>
                <a:spcPts val="1618"/>
              </a:lnSpc>
            </a:pPr>
            <a:r>
              <a:rPr lang="ru-RU" altLang="fr-FR" sz="1200" dirty="0">
                <a:solidFill>
                  <a:schemeClr val="tx1"/>
                </a:solidFill>
              </a:rPr>
              <a:t>1 поколение </a:t>
            </a:r>
            <a:r>
              <a:rPr lang="en-US" altLang="fr-FR" sz="1200" dirty="0">
                <a:solidFill>
                  <a:schemeClr val="tx1"/>
                </a:solidFill>
              </a:rPr>
              <a:t>PE100</a:t>
            </a:r>
          </a:p>
          <a:p>
            <a:pPr eaLnBrk="1" hangingPunct="1">
              <a:lnSpc>
                <a:spcPts val="1618"/>
              </a:lnSpc>
            </a:pPr>
            <a:r>
              <a:rPr lang="ru-RU" altLang="fr-FR" sz="1200" dirty="0">
                <a:solidFill>
                  <a:schemeClr val="tx1"/>
                </a:solidFill>
              </a:rPr>
              <a:t>2 поколение</a:t>
            </a:r>
            <a:r>
              <a:rPr lang="en-US" altLang="fr-FR" sz="1200" dirty="0">
                <a:solidFill>
                  <a:schemeClr val="tx1"/>
                </a:solidFill>
              </a:rPr>
              <a:t> PE100</a:t>
            </a:r>
            <a:endParaRPr lang="fr-FR" altLang="fr-FR" sz="1200" dirty="0">
              <a:solidFill>
                <a:schemeClr val="tx1"/>
              </a:solidFill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>
          <a:xfrm>
            <a:off x="284844" y="4776565"/>
            <a:ext cx="5916941" cy="341723"/>
          </a:xfrm>
          <a:prstGeom prst="rect">
            <a:avLst/>
          </a:prstGeom>
        </p:spPr>
        <p:txBody>
          <a:bodyPr lIns="77866" tIns="38933" rIns="77866" bIns="3893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98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936" y="2909823"/>
            <a:ext cx="1074641" cy="355028"/>
          </a:xfrm>
          <a:prstGeom prst="rect">
            <a:avLst/>
          </a:prstGeom>
          <a:noFill/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899" dirty="0"/>
              <a:t>Источник: </a:t>
            </a:r>
            <a:r>
              <a:rPr lang="en-US" sz="899" dirty="0"/>
              <a:t>INEOS</a:t>
            </a:r>
          </a:p>
          <a:p>
            <a:endParaRPr lang="ru-RU" sz="899" i="1" dirty="0"/>
          </a:p>
        </p:txBody>
      </p:sp>
      <p:sp>
        <p:nvSpPr>
          <p:cNvPr id="15" name="Дата 3"/>
          <p:cNvSpPr txBox="1">
            <a:spLocks/>
          </p:cNvSpPr>
          <p:nvPr/>
        </p:nvSpPr>
        <p:spPr>
          <a:xfrm>
            <a:off x="6341236" y="4852103"/>
            <a:ext cx="750457" cy="175673"/>
          </a:xfrm>
          <a:prstGeom prst="rect">
            <a:avLst/>
          </a:prstGeom>
        </p:spPr>
        <p:txBody>
          <a:bodyPr lIns="77866" tIns="38933" rIns="77866" bIns="3893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1F646-B373-447A-A3CB-01619CA80CDE}" type="datetime1">
              <a:rPr lang="ru-RU" sz="899">
                <a:solidFill>
                  <a:srgbClr val="008C95"/>
                </a:solidFill>
              </a:rPr>
              <a:pPr algn="r"/>
              <a:t>20.12.2022</a:t>
            </a:fld>
            <a:endParaRPr lang="ru-RU" sz="1798" dirty="0">
              <a:solidFill>
                <a:srgbClr val="008C9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5009" y="2787597"/>
            <a:ext cx="1624735" cy="954507"/>
          </a:xfrm>
          <a:prstGeom prst="rect">
            <a:avLst/>
          </a:prstGeom>
          <a:noFill/>
        </p:spPr>
        <p:txBody>
          <a:bodyPr wrap="square" lIns="77866" tIns="38933" rIns="77866" bIns="38933" rtlCol="0">
            <a:spAutoFit/>
          </a:bodyPr>
          <a:lstStyle/>
          <a:p>
            <a:r>
              <a:rPr lang="ru-RU" altLang="fr-FR" sz="1398" b="1" dirty="0">
                <a:solidFill>
                  <a:srgbClr val="FF0000"/>
                </a:solidFill>
              </a:rPr>
              <a:t>Ключевой показатель для газовых труб!</a:t>
            </a:r>
          </a:p>
          <a:p>
            <a:endParaRPr lang="ru-RU" sz="1498" dirty="0"/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 autoUpdateAnimBg="0"/>
      <p:bldP spid="15770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080BD7-7107-4DA3-BD67-D7D32C2D4543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6906" y="896214"/>
            <a:ext cx="8043381" cy="17635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17550" indent="-1254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3pPr>
            <a:lvl4pPr marL="984250" indent="-141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257300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751455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68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81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93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Молекулярное </a:t>
            </a: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полиэтилена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молекулярной структуры трубного ПЭ от марок общего назначения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бимодальных марок</a:t>
            </a:r>
          </a:p>
          <a:p>
            <a:pPr defTabSz="914400">
              <a:buClr>
                <a:schemeClr val="accent1"/>
              </a:buClr>
            </a:pPr>
            <a:endParaRPr lang="ru-RU" sz="1800" kern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>
                <a:schemeClr val="accent1"/>
              </a:buClr>
            </a:pP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трубам: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длительная гидростатическая 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прочность: 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ММР, </a:t>
            </a:r>
            <a:r>
              <a:rPr 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LCB</a:t>
            </a:r>
            <a:endParaRPr lang="ru-RU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стойкость к распространению 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трещин</a:t>
            </a:r>
            <a:r>
              <a:rPr lang="en-US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SCB, 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% </a:t>
            </a:r>
            <a:r>
              <a:rPr lang="ru-RU" sz="16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сомономера</a:t>
            </a:r>
            <a:endParaRPr lang="ru-RU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lang="ru-RU" sz="16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перерабатываемость</a:t>
            </a: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качество 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поверхности: 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ММР (</a:t>
            </a:r>
            <a:r>
              <a:rPr lang="ru-RU" sz="16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бимодальность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Прочность расплава (в особенности для ТБД</a:t>
            </a:r>
            <a:r>
              <a:rPr lang="ru-RU" sz="16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ММР (</a:t>
            </a:r>
            <a:r>
              <a:rPr lang="ru-RU" sz="16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бимодальность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Применимость выдувных марок (273-83, </a:t>
            </a:r>
            <a:r>
              <a:rPr 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10530) для труб: только ПЭ-63,  </a:t>
            </a:r>
            <a:r>
              <a:rPr lang="ru-RU" sz="16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ненапорное</a:t>
            </a:r>
            <a:r>
              <a:rPr lang="ru-RU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применение.</a:t>
            </a:r>
            <a:endParaRPr lang="ru-RU" sz="16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endParaRPr lang="ru-RU" sz="18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DD2BC49-FBCB-4303-9F2A-C0AF2432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04540"/>
            <a:ext cx="8496000" cy="4367460"/>
          </a:xfrm>
        </p:spPr>
        <p:txBody>
          <a:bodyPr>
            <a:normAutofit/>
          </a:bodyPr>
          <a:lstStyle/>
          <a:p>
            <a:r>
              <a:rPr lang="ru-RU" sz="3600" dirty="0"/>
              <a:t>Часть вторая: </a:t>
            </a:r>
            <a:br>
              <a:rPr lang="ru-RU" sz="3600" dirty="0"/>
            </a:br>
            <a:r>
              <a:rPr lang="ru-RU" sz="3600" dirty="0"/>
              <a:t>влияние вторичного сырья в производстве труб.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F5FAA7-1023-49E6-B32C-F6DD2023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C71DD4D-8479-42DF-B178-7198D70552C3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3BC61-B37A-445B-821B-7411310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DE601B-B7A9-459F-BFFB-DB1F8553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47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Вторичное сырье – что это?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5B7D-C19D-44F2-B30D-C407FFF81FBC}" type="datetime1">
              <a:rPr lang="ru-RU" smtClean="0">
                <a:solidFill>
                  <a:srgbClr val="008C95"/>
                </a:solidFill>
              </a:rPr>
              <a:t>20.12.2022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4" y="2494431"/>
            <a:ext cx="1909101" cy="14318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65028" y="585616"/>
            <a:ext cx="2227217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/>
              <a:t>Материал, </a:t>
            </a:r>
          </a:p>
          <a:p>
            <a:pPr algn="ctr"/>
            <a:r>
              <a:rPr lang="ru-RU" sz="1125" dirty="0"/>
              <a:t>прошедший переработку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554" y="1342251"/>
            <a:ext cx="1909101" cy="6117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Возвратные (производственные) отходы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9601" y="1455494"/>
            <a:ext cx="2628900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Вторичное сырье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5500" y="1922530"/>
            <a:ext cx="1900646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125" dirty="0"/>
              <a:t>Post-industrial</a:t>
            </a:r>
            <a:r>
              <a:rPr lang="ru-RU" sz="1125" dirty="0"/>
              <a:t>, </a:t>
            </a:r>
          </a:p>
          <a:p>
            <a:r>
              <a:rPr lang="en-US" sz="1125" dirty="0"/>
              <a:t>Post-commercial</a:t>
            </a:r>
            <a:endParaRPr lang="ru-RU" sz="1125" dirty="0"/>
          </a:p>
        </p:txBody>
      </p:sp>
      <p:sp>
        <p:nvSpPr>
          <p:cNvPr id="15" name="TextBox 14"/>
          <p:cNvSpPr txBox="1"/>
          <p:nvPr/>
        </p:nvSpPr>
        <p:spPr>
          <a:xfrm>
            <a:off x="6861219" y="2026405"/>
            <a:ext cx="1899676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125" dirty="0"/>
              <a:t>Post-consumer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00" y="2504401"/>
            <a:ext cx="1900646" cy="14254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20" y="2504401"/>
            <a:ext cx="1899676" cy="14254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cxnSp>
        <p:nvCxnSpPr>
          <p:cNvPr id="21" name="Соединительная линия уступом 20"/>
          <p:cNvCxnSpPr>
            <a:stCxn id="11" idx="1"/>
            <a:endCxn id="12" idx="0"/>
          </p:cNvCxnSpPr>
          <p:nvPr/>
        </p:nvCxnSpPr>
        <p:spPr bwMode="auto">
          <a:xfrm rot="10800000" flipV="1">
            <a:off x="1479106" y="804907"/>
            <a:ext cx="1985923" cy="537344"/>
          </a:xfrm>
          <a:prstGeom prst="bentConnector2">
            <a:avLst/>
          </a:prstGeom>
          <a:ln w="28575"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1" idx="3"/>
            <a:endCxn id="13" idx="0"/>
          </p:cNvCxnSpPr>
          <p:nvPr/>
        </p:nvCxnSpPr>
        <p:spPr bwMode="auto">
          <a:xfrm>
            <a:off x="5692245" y="804907"/>
            <a:ext cx="781806" cy="650587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Соединительная линия уступом 24"/>
          <p:cNvCxnSpPr>
            <a:stCxn id="13" idx="2"/>
            <a:endCxn id="14" idx="3"/>
          </p:cNvCxnSpPr>
          <p:nvPr/>
        </p:nvCxnSpPr>
        <p:spPr bwMode="auto">
          <a:xfrm rot="5400000">
            <a:off x="6084664" y="1752434"/>
            <a:ext cx="420870" cy="35790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Соединительная линия уступом 26"/>
          <p:cNvCxnSpPr>
            <a:stCxn id="13" idx="2"/>
            <a:endCxn id="15" idx="1"/>
          </p:cNvCxnSpPr>
          <p:nvPr/>
        </p:nvCxnSpPr>
        <p:spPr bwMode="auto">
          <a:xfrm rot="16200000" flipH="1">
            <a:off x="6448544" y="1746458"/>
            <a:ext cx="438183" cy="38716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62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1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47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вторичный полимер хуже первичного?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1D0C-AA02-4B77-99C4-4906309D14C7}" type="datetime1">
              <a:rPr lang="ru-RU" smtClean="0">
                <a:solidFill>
                  <a:srgbClr val="008C95"/>
                </a:solidFill>
              </a:rPr>
              <a:t>20.12.2022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b="72996"/>
          <a:stretch/>
        </p:blipFill>
        <p:spPr>
          <a:xfrm>
            <a:off x="2172214" y="775328"/>
            <a:ext cx="4786721" cy="9500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t="58378" b="10062"/>
          <a:stretch/>
        </p:blipFill>
        <p:spPr>
          <a:xfrm>
            <a:off x="2172214" y="1747862"/>
            <a:ext cx="4786721" cy="11103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" y="3116113"/>
            <a:ext cx="2004228" cy="14780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11861" r="35675" b="5623"/>
          <a:stretch/>
        </p:blipFill>
        <p:spPr>
          <a:xfrm>
            <a:off x="6711537" y="3116111"/>
            <a:ext cx="1852162" cy="14780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04" y="3116112"/>
            <a:ext cx="2626995" cy="14780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41" y="3119669"/>
            <a:ext cx="1474525" cy="14745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745039" y="854582"/>
            <a:ext cx="970240" cy="5095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Механизм сшивки макромолекул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745039" y="1846231"/>
            <a:ext cx="970240" cy="5095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Механизм обрыва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макромолекул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изменяется структура полимера?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0D0EFDD-A581-4EA4-AD83-49DC2B5720C1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6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748" y="573929"/>
            <a:ext cx="4927303" cy="3272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778582"/>
            <a:ext cx="851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ru-RU" dirty="0" smtClean="0"/>
              <a:t>первичный </a:t>
            </a:r>
            <a:r>
              <a:rPr lang="en-US" dirty="0" smtClean="0"/>
              <a:t>PE100</a:t>
            </a:r>
            <a:endParaRPr lang="ru-RU" dirty="0" smtClean="0"/>
          </a:p>
          <a:p>
            <a:pPr marL="342900" indent="-342900">
              <a:buAutoNum type="alphaLcParenR"/>
            </a:pPr>
            <a:r>
              <a:rPr lang="ru-RU" dirty="0" smtClean="0"/>
              <a:t>смесь первичного </a:t>
            </a:r>
            <a:r>
              <a:rPr lang="en-US" dirty="0" smtClean="0"/>
              <a:t>PE100</a:t>
            </a:r>
            <a:r>
              <a:rPr lang="ru-RU" dirty="0" smtClean="0"/>
              <a:t> (80%) и собственного переработанного материала</a:t>
            </a:r>
          </a:p>
          <a:p>
            <a:pPr marL="342900" indent="-342900">
              <a:buAutoNum type="alphaLcParenR"/>
            </a:pPr>
            <a:r>
              <a:rPr lang="ru-RU" dirty="0" smtClean="0"/>
              <a:t>собственный переработанный материал</a:t>
            </a:r>
          </a:p>
          <a:p>
            <a:pPr marL="342900" indent="-342900">
              <a:buAutoNum type="alphaLcParenR"/>
            </a:pPr>
            <a:r>
              <a:rPr lang="ru-RU" dirty="0"/>
              <a:t>в</a:t>
            </a:r>
            <a:r>
              <a:rPr lang="ru-RU" dirty="0" smtClean="0"/>
              <a:t>торичный ПЭ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4337738" y="1511405"/>
            <a:ext cx="468000" cy="1662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C9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 flipH="1">
            <a:off x="4148812" y="1735722"/>
            <a:ext cx="457141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C9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3884317" y="1918350"/>
            <a:ext cx="432000" cy="2429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C9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Прямоугольник 17"/>
          <p:cNvSpPr/>
          <p:nvPr/>
        </p:nvSpPr>
        <p:spPr bwMode="auto">
          <a:xfrm>
            <a:off x="1639880" y="1735722"/>
            <a:ext cx="498764" cy="5691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3879300" y="2210332"/>
            <a:ext cx="367754" cy="1933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C9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61366"/>
          <a:stretch/>
        </p:blipFill>
        <p:spPr>
          <a:xfrm>
            <a:off x="5364578" y="668084"/>
            <a:ext cx="3192258" cy="30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786862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23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47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Что еще?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17C2-9DFC-4135-BF5C-65E6B23C7316}" type="datetime1">
              <a:rPr lang="ru-RU" smtClean="0">
                <a:solidFill>
                  <a:srgbClr val="008C95"/>
                </a:solidFill>
              </a:rPr>
              <a:t>20.12.2022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24911" y="1142244"/>
            <a:ext cx="1494179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/>
              <a:t>Остаточные загрязнения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6590" y="3315792"/>
            <a:ext cx="1494179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Дерево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779" y="3315792"/>
            <a:ext cx="1494179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Земля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34049" y="3315792"/>
            <a:ext cx="1494179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Металл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5320" y="3315792"/>
            <a:ext cx="1494179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Пластик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47862" y="3315792"/>
            <a:ext cx="1494179" cy="2654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Бумага</a:t>
            </a:r>
          </a:p>
        </p:txBody>
      </p:sp>
    </p:spTree>
    <p:extLst>
      <p:ext uri="{BB962C8B-B14F-4D97-AF65-F5344CB8AC3E}">
        <p14:creationId xmlns:p14="http://schemas.microsoft.com/office/powerpoint/2010/main" val="32114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336655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47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Что еще?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662-D177-4C0D-BA67-EB91B4252A73}" type="datetime1">
              <a:rPr lang="ru-RU" smtClean="0">
                <a:solidFill>
                  <a:srgbClr val="008C95"/>
                </a:solidFill>
              </a:rPr>
              <a:t>20.12.2022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07804" y="1381363"/>
            <a:ext cx="1494179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25" dirty="0"/>
              <a:t>Остаточные загрязнения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4269" y="1385066"/>
            <a:ext cx="1494179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Концентраторы напряжений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4269" y="2248923"/>
            <a:ext cx="1494179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Пористость (летучие)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4268" y="3175388"/>
            <a:ext cx="1494179" cy="4385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125" dirty="0"/>
              <a:t>Пористость (кавитация)</a:t>
            </a:r>
          </a:p>
        </p:txBody>
      </p:sp>
      <p:cxnSp>
        <p:nvCxnSpPr>
          <p:cNvPr id="17" name="Прямая со стрелкой 16"/>
          <p:cNvCxnSpPr>
            <a:stCxn id="9" idx="3"/>
            <a:endCxn id="10" idx="1"/>
          </p:cNvCxnSpPr>
          <p:nvPr/>
        </p:nvCxnSpPr>
        <p:spPr bwMode="auto">
          <a:xfrm>
            <a:off x="2801983" y="1600654"/>
            <a:ext cx="3092286" cy="37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Соединительная линия уступом 18"/>
          <p:cNvCxnSpPr>
            <a:stCxn id="9" idx="3"/>
            <a:endCxn id="12" idx="1"/>
          </p:cNvCxnSpPr>
          <p:nvPr/>
        </p:nvCxnSpPr>
        <p:spPr bwMode="auto">
          <a:xfrm>
            <a:off x="2801983" y="1600654"/>
            <a:ext cx="3092286" cy="86756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Соединительная линия уступом 24"/>
          <p:cNvCxnSpPr>
            <a:stCxn id="9" idx="3"/>
            <a:endCxn id="13" idx="1"/>
          </p:cNvCxnSpPr>
          <p:nvPr/>
        </p:nvCxnSpPr>
        <p:spPr bwMode="auto">
          <a:xfrm>
            <a:off x="2801983" y="1600654"/>
            <a:ext cx="3092285" cy="179402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337400" y="2232716"/>
            <a:ext cx="1332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/>
              <a:t>температура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7400" y="3156919"/>
            <a:ext cx="1332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/>
              <a:t>ориентация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84194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616" y="432781"/>
            <a:ext cx="3008313" cy="230547"/>
          </a:xfrm>
        </p:spPr>
        <p:txBody>
          <a:bodyPr/>
          <a:lstStyle/>
          <a:p>
            <a:r>
              <a:rPr lang="ru-RU" dirty="0"/>
              <a:t>Трубы в древности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2071" y="842962"/>
            <a:ext cx="2911405" cy="332263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3655" y="900479"/>
            <a:ext cx="5052637" cy="3519119"/>
          </a:xfrm>
        </p:spPr>
        <p:txBody>
          <a:bodyPr/>
          <a:lstStyle/>
          <a:p>
            <a:r>
              <a:rPr lang="ru-RU" sz="1400" dirty="0" smtClean="0"/>
              <a:t>Первые трубы: </a:t>
            </a:r>
            <a:r>
              <a:rPr lang="ru-RU" sz="1400" dirty="0"/>
              <a:t>в IV тыс. до н. э.</a:t>
            </a:r>
            <a:r>
              <a:rPr lang="ru-RU" sz="1400" dirty="0" smtClean="0"/>
              <a:t> Развитие древних цивилизаций потребовало современных средств транспортировки питьевой и технической воды из рек для </a:t>
            </a:r>
            <a:r>
              <a:rPr lang="ru-RU" sz="1400" dirty="0"/>
              <a:t>обслуживания наиболее густонаселённых </a:t>
            </a:r>
            <a:r>
              <a:rPr lang="ru-RU" sz="1400" dirty="0" smtClean="0"/>
              <a:t>территорий, а также сбора дождевой воды и водоотведения.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Материалы</a:t>
            </a:r>
            <a:r>
              <a:rPr lang="ru-RU" sz="1400" dirty="0"/>
              <a:t>: обработанные стволы </a:t>
            </a:r>
            <a:r>
              <a:rPr lang="ru-RU" sz="1400" dirty="0" smtClean="0"/>
              <a:t>бамбука (Китай); </a:t>
            </a:r>
            <a:r>
              <a:rPr lang="ru-RU" sz="1400" dirty="0"/>
              <a:t>, с освоением керамики – гончарные трубы из обожжённой формованной глины</a:t>
            </a:r>
            <a:r>
              <a:rPr lang="ru-RU" sz="1400" dirty="0" smtClean="0"/>
              <a:t>. По </a:t>
            </a:r>
            <a:r>
              <a:rPr lang="ru-RU" sz="1400" dirty="0"/>
              <a:t>мере развития металлургии возрастала роль металлических труб, имеющих перед деревянными и гончарными изделиями ряд технико-эксплуатационных преимуществ, прежде всего продолжительность срока эксплуатации и меньшие габариты</a:t>
            </a:r>
            <a:r>
              <a:rPr lang="ru-RU" sz="1400" dirty="0" smtClean="0"/>
              <a:t>. Древний Египет – </a:t>
            </a:r>
            <a:r>
              <a:rPr lang="ru-RU" sz="1400" dirty="0"/>
              <a:t>медь (2500 г. до н. э</a:t>
            </a:r>
            <a:r>
              <a:rPr lang="ru-RU" sz="1400" dirty="0" smtClean="0"/>
              <a:t>.). Вавилон, Древний Рим – свинец.</a:t>
            </a:r>
            <a:endParaRPr lang="ru-RU" sz="1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90B4-FF77-4959-8500-E875AB3D105C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80655" y="4728155"/>
            <a:ext cx="6106363" cy="368877"/>
          </a:xfrm>
        </p:spPr>
        <p:txBody>
          <a:bodyPr/>
          <a:lstStyle/>
          <a:p>
            <a:r>
              <a:rPr lang="ru-RU" dirty="0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DD2BC49-FBCB-4303-9F2A-C0AF2432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04540"/>
            <a:ext cx="8496000" cy="4367460"/>
          </a:xfrm>
        </p:spPr>
        <p:txBody>
          <a:bodyPr>
            <a:normAutofit/>
          </a:bodyPr>
          <a:lstStyle/>
          <a:p>
            <a:r>
              <a:rPr lang="ru-RU" sz="3600" b="1" dirty="0"/>
              <a:t>Часть третья: </a:t>
            </a:r>
            <a:br>
              <a:rPr lang="ru-RU" sz="3600" b="1" dirty="0"/>
            </a:br>
            <a:r>
              <a:rPr lang="ru-RU" sz="3600" b="1" dirty="0" smtClean="0"/>
              <a:t>Факторы, влияющие на свойства труб</a:t>
            </a:r>
            <a:r>
              <a:rPr lang="en-US" sz="3600" b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F5FAA7-1023-49E6-B32C-F6DD2023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4CA0267-A91F-40C3-8D31-71E498176F73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3BC61-B37A-445B-821B-7411310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DE601B-B7A9-459F-BFFB-DB1F8553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DC0A70E-22F1-49D7-9AD7-A92372CE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64E59-AA6B-45E4-9A1B-A1A347C5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Ориентация полимеров в процессе формования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774BF5-076D-4232-9E01-DFF54E54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DAD4AA9-F2A2-487E-B753-133521E3CC17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398E24-DDC6-4442-AA66-6C952E4B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E0824-A5AB-40D1-8FD9-2D3EAB02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B94891-67C5-422E-AA6D-B4AADE86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0" y="2474257"/>
            <a:ext cx="3839072" cy="15749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EFF22E-7824-472E-B979-5C04B1565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6" y="789340"/>
            <a:ext cx="8208660" cy="1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ADF9733-3D44-47F7-BCE3-BCC748343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04520"/>
              </p:ext>
            </p:extLst>
          </p:nvPr>
        </p:nvGraphicFramePr>
        <p:xfrm>
          <a:off x="395535" y="791494"/>
          <a:ext cx="8344704" cy="380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64E59-AA6B-45E4-9A1B-A1A347C5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Разница между оснастками </a:t>
            </a:r>
            <a:r>
              <a:rPr lang="en-US" dirty="0" smtClean="0"/>
              <a:t>PP-R </a:t>
            </a:r>
            <a:r>
              <a:rPr lang="ru-RU" dirty="0" smtClean="0"/>
              <a:t>и </a:t>
            </a:r>
            <a:r>
              <a:rPr lang="en-US" dirty="0" smtClean="0"/>
              <a:t>HDPE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774BF5-076D-4232-9E01-DFF54E54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E86FB9-719F-4BF9-8224-1BF4CA96B832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398E24-DDC6-4442-AA66-6C952E4B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E0824-A5AB-40D1-8FD9-2D3EAB02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67887" y="795737"/>
            <a:ext cx="4168239" cy="19199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Запилить таблицу сравнения размеров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2715279"/>
            <a:ext cx="4172351" cy="18778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67887" y="2715279"/>
            <a:ext cx="4168239" cy="18848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5535" y="791494"/>
            <a:ext cx="4172352" cy="38086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charset="0"/>
              </a:rPr>
              <a:t>Оснастки</a:t>
            </a:r>
            <a:r>
              <a:rPr lang="ru-RU" sz="1600" dirty="0">
                <a:latin typeface="Arial" charset="0"/>
              </a:rPr>
              <a:t>,</a:t>
            </a:r>
            <a:r>
              <a:rPr lang="ru-RU" sz="1600" dirty="0" smtClean="0">
                <a:latin typeface="Arial" charset="0"/>
              </a:rPr>
              <a:t> предназначенные для производства труб из </a:t>
            </a:r>
            <a:r>
              <a:rPr lang="ru-RU" sz="1600" dirty="0" smtClean="0"/>
              <a:t>различных полимеров, имеют значительные отличия. Особенно это заметно по соотношению сечения канала к его длине.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charset="0"/>
              </a:rPr>
              <a:t>Трубы, получаемые с использованием неподходящей оснастки, будут иметь значительные отличия в прочностных характеристиках.</a:t>
            </a:r>
            <a:endParaRPr lang="en-US" sz="1600" dirty="0"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74" y="791495"/>
            <a:ext cx="4164126" cy="1913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708309"/>
            <a:ext cx="4164126" cy="18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1EE6846F-FE39-4B5F-B3FE-37E91387FE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5190948"/>
              </p:ext>
            </p:extLst>
          </p:nvPr>
        </p:nvGraphicFramePr>
        <p:xfrm>
          <a:off x="4711700" y="1506538"/>
          <a:ext cx="4156075" cy="324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6D247BC-7356-45A3-A488-8D2240A3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Разница между оснастками </a:t>
            </a:r>
            <a:r>
              <a:rPr lang="en-US" dirty="0"/>
              <a:t>PP-R </a:t>
            </a:r>
            <a:r>
              <a:rPr lang="ru-RU" dirty="0"/>
              <a:t>и </a:t>
            </a:r>
            <a:r>
              <a:rPr lang="en-US" dirty="0"/>
              <a:t>HDPE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0C337-C57F-4AFA-A51D-57A1A731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1BBC69C-0CC1-4766-8E3F-7BF6F8D4F823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2C4B-253C-4637-939B-896E8A93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16D29-8EEB-4331-B4C8-B22B2FD4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5536" y="678677"/>
            <a:ext cx="4154439" cy="3722966"/>
          </a:xfrm>
        </p:spPr>
        <p:txBody>
          <a:bodyPr/>
          <a:lstStyle/>
          <a:p>
            <a:r>
              <a:rPr lang="ru-RU" sz="1400" b="1" dirty="0" smtClean="0"/>
              <a:t>Для иллюстрации эффекта снижения прочности, были произведены трубы с некорректно подобранной оснасткой – предназначенной для производства труб из полипропилена: </a:t>
            </a:r>
          </a:p>
          <a:p>
            <a:endParaRPr lang="ru-RU" sz="1400" b="1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 1) 110/11 полученные на оснастке предназначенной для </a:t>
            </a:r>
            <a:r>
              <a:rPr lang="en-US" sz="1200" dirty="0" smtClean="0"/>
              <a:t>HDPE</a:t>
            </a:r>
            <a:endParaRPr lang="en-US" sz="1200" dirty="0"/>
          </a:p>
          <a:p>
            <a:r>
              <a:rPr lang="en-US" sz="1200" dirty="0" smtClean="0"/>
              <a:t>    </a:t>
            </a:r>
            <a:r>
              <a:rPr lang="ru-RU" sz="1200" dirty="0" smtClean="0"/>
              <a:t>2</a:t>
            </a:r>
            <a:r>
              <a:rPr lang="ru-RU" sz="1200" dirty="0"/>
              <a:t>) </a:t>
            </a:r>
            <a:r>
              <a:rPr lang="ru-RU" sz="1200" dirty="0" smtClean="0"/>
              <a:t>110/11 полученные на оснастке предназначенной для </a:t>
            </a:r>
            <a:r>
              <a:rPr lang="en-US" sz="1200" dirty="0" smtClean="0"/>
              <a:t>PP-R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 Полученные образцы были испытаны на удлинение, образцы полученные с нарушением технологии показали значительное снижение прочностных характеристик.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Все </a:t>
            </a:r>
            <a:r>
              <a:rPr lang="ru-RU" sz="1400" b="1" dirty="0"/>
              <a:t>трубы были изготовлены из материала </a:t>
            </a:r>
            <a:r>
              <a:rPr lang="en-US" sz="1400" b="1" dirty="0"/>
              <a:t>PE </a:t>
            </a:r>
            <a:r>
              <a:rPr lang="en-US" sz="1400" b="1" dirty="0" smtClean="0"/>
              <a:t>HD </a:t>
            </a:r>
            <a:r>
              <a:rPr lang="ru-RU" sz="1400" b="1" dirty="0" smtClean="0"/>
              <a:t>03594 </a:t>
            </a:r>
            <a:r>
              <a:rPr lang="en-US" sz="1400" b="1" dirty="0" smtClean="0"/>
              <a:t>PE</a:t>
            </a:r>
            <a:r>
              <a:rPr lang="ru-RU" sz="1400" b="1" dirty="0" smtClean="0"/>
              <a:t>, </a:t>
            </a:r>
            <a:r>
              <a:rPr lang="ru-RU" sz="1400" b="1" dirty="0"/>
              <a:t>на сопоставимых режимах переработки.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17574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66011"/>
            <a:ext cx="3733098" cy="38135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64E59-AA6B-45E4-9A1B-A1A347C5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Вытягивание труб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774BF5-076D-4232-9E01-DFF54E54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FA828D-C4C6-49C4-8DA4-1342C27739B7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398E24-DDC6-4442-AA66-6C952E4B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E0824-A5AB-40D1-8FD9-2D3EAB02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B94891-67C5-422E-AA6D-B4AADE86E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34" y="666011"/>
            <a:ext cx="4763366" cy="38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432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4" name="Слайд think-cell" r:id="rId5" imgW="278" imgH="278" progId="TCLayout.ActiveDocument.1">
                  <p:embed/>
                </p:oleObj>
              </mc:Choice>
              <mc:Fallback>
                <p:oleObj name="Слайд think-cell" r:id="rId5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D19486A-294D-4A35-8C2B-BDDCD0C12D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5506004"/>
              </p:ext>
            </p:extLst>
          </p:nvPr>
        </p:nvGraphicFramePr>
        <p:xfrm>
          <a:off x="400050" y="1812896"/>
          <a:ext cx="4154488" cy="294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1EE6846F-FE39-4B5F-B3FE-37E91387FE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8490783"/>
              </p:ext>
            </p:extLst>
          </p:nvPr>
        </p:nvGraphicFramePr>
        <p:xfrm>
          <a:off x="4711700" y="1812896"/>
          <a:ext cx="4156075" cy="294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6D247BC-7356-45A3-A488-8D2240A3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dirty="0" smtClean="0"/>
              <a:t>Вытягивание труб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300" b="1" dirty="0">
                <a:solidFill>
                  <a:schemeClr val="tx1"/>
                </a:solidFill>
              </a:rPr>
              <a:t>Для иллюстрации </a:t>
            </a:r>
            <a:r>
              <a:rPr lang="ru-RU" sz="1300" b="1" dirty="0" smtClean="0">
                <a:solidFill>
                  <a:schemeClr val="tx1"/>
                </a:solidFill>
              </a:rPr>
              <a:t>негативного эффекта, </a:t>
            </a:r>
            <a:r>
              <a:rPr lang="ru-RU" sz="1300" b="1" dirty="0">
                <a:solidFill>
                  <a:schemeClr val="tx1"/>
                </a:solidFill>
              </a:rPr>
              <a:t>были произведены </a:t>
            </a:r>
            <a:r>
              <a:rPr lang="ru-RU" sz="1300" b="1" dirty="0" smtClean="0">
                <a:solidFill>
                  <a:schemeClr val="tx1"/>
                </a:solidFill>
              </a:rPr>
              <a:t>трубы: 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/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1) </a:t>
            </a:r>
            <a:r>
              <a:rPr lang="en-US" sz="1300" b="1" dirty="0" smtClean="0">
                <a:solidFill>
                  <a:schemeClr val="tx1"/>
                </a:solidFill>
              </a:rPr>
              <a:t>D</a:t>
            </a:r>
            <a:r>
              <a:rPr lang="ru-RU" sz="1300" b="1" dirty="0" smtClean="0">
                <a:solidFill>
                  <a:schemeClr val="tx1"/>
                </a:solidFill>
              </a:rPr>
              <a:t>32</a:t>
            </a:r>
            <a:r>
              <a:rPr lang="en-US" sz="1300" b="1" dirty="0" smtClean="0">
                <a:solidFill>
                  <a:schemeClr val="tx1"/>
                </a:solidFill>
              </a:rPr>
              <a:t> SDR11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без нарушения технологии</a:t>
            </a:r>
            <a:r>
              <a:rPr lang="ru-RU" sz="1300" b="1" dirty="0">
                <a:solidFill>
                  <a:schemeClr val="tx1"/>
                </a:solidFill>
              </a:rPr>
              <a:t/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2) </a:t>
            </a:r>
            <a:r>
              <a:rPr lang="en-US" sz="1300" b="1" dirty="0" smtClean="0">
                <a:solidFill>
                  <a:schemeClr val="tx1"/>
                </a:solidFill>
              </a:rPr>
              <a:t>D</a:t>
            </a:r>
            <a:r>
              <a:rPr lang="ru-RU" sz="1300" b="1" dirty="0" smtClean="0">
                <a:solidFill>
                  <a:schemeClr val="tx1"/>
                </a:solidFill>
              </a:rPr>
              <a:t>32</a:t>
            </a:r>
            <a:r>
              <a:rPr lang="en-US" sz="1300" b="1" dirty="0" smtClean="0">
                <a:solidFill>
                  <a:schemeClr val="tx1"/>
                </a:solidFill>
              </a:rPr>
              <a:t> SDR</a:t>
            </a:r>
            <a:r>
              <a:rPr lang="ru-RU" sz="1300" b="1" dirty="0" smtClean="0">
                <a:solidFill>
                  <a:schemeClr val="tx1"/>
                </a:solidFill>
              </a:rPr>
              <a:t>11, полученная </a:t>
            </a:r>
            <a:r>
              <a:rPr lang="ru-RU" sz="1300" b="1" dirty="0" smtClean="0">
                <a:solidFill>
                  <a:schemeClr val="tx1"/>
                </a:solidFill>
              </a:rPr>
              <a:t>на оснастке </a:t>
            </a:r>
            <a:r>
              <a:rPr lang="ru-RU" sz="1300" b="1" dirty="0" smtClean="0">
                <a:solidFill>
                  <a:schemeClr val="tx1"/>
                </a:solidFill>
              </a:rPr>
              <a:t>для трубы </a:t>
            </a:r>
            <a:r>
              <a:rPr lang="en-US" sz="1300" b="1" dirty="0">
                <a:solidFill>
                  <a:schemeClr val="tx1"/>
                </a:solidFill>
              </a:rPr>
              <a:t>D</a:t>
            </a:r>
            <a:r>
              <a:rPr lang="ru-RU" sz="1300" b="1" dirty="0" smtClean="0">
                <a:solidFill>
                  <a:schemeClr val="tx1"/>
                </a:solidFill>
              </a:rPr>
              <a:t>110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/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Все трубы были изготовлены из материала </a:t>
            </a:r>
            <a:r>
              <a:rPr lang="en-US" sz="1300" b="1" dirty="0" smtClean="0">
                <a:solidFill>
                  <a:schemeClr val="tx1"/>
                </a:solidFill>
              </a:rPr>
              <a:t>PE </a:t>
            </a:r>
            <a:r>
              <a:rPr lang="en-US" sz="1300" b="1" dirty="0" smtClean="0">
                <a:solidFill>
                  <a:schemeClr val="tx1"/>
                </a:solidFill>
              </a:rPr>
              <a:t>HD </a:t>
            </a:r>
            <a:r>
              <a:rPr lang="ru-RU" sz="1300" b="1" dirty="0" smtClean="0">
                <a:solidFill>
                  <a:schemeClr val="tx1"/>
                </a:solidFill>
              </a:rPr>
              <a:t>03594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n-US" sz="1300" b="1" dirty="0" smtClean="0">
                <a:solidFill>
                  <a:schemeClr val="tx1"/>
                </a:solidFill>
              </a:rPr>
              <a:t>PE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r>
              <a:rPr lang="ru-RU" sz="1300" b="1" dirty="0">
                <a:solidFill>
                  <a:schemeClr val="tx1"/>
                </a:solidFill>
              </a:rPr>
              <a:t>на сопоставимых режимах </a:t>
            </a:r>
            <a:r>
              <a:rPr lang="ru-RU" sz="1300" b="1" dirty="0" smtClean="0">
                <a:solidFill>
                  <a:schemeClr val="tx1"/>
                </a:solidFill>
              </a:rPr>
              <a:t>переработки</a:t>
            </a:r>
            <a:endParaRPr lang="ru-RU" sz="13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0C337-C57F-4AFA-A51D-57A1A731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22BFC2-1615-4824-97AC-F64D34BFB057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2C4B-253C-4637-939B-896E8A93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16D29-8EEB-4331-B4C8-B22B2FD4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6D247BC-7356-45A3-A488-8D2240A3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Вытягивание труб</a:t>
            </a:r>
            <a:br>
              <a:rPr lang="ru-RU" dirty="0" smtClean="0"/>
            </a:br>
            <a:endParaRPr lang="ru-RU" sz="13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0C337-C57F-4AFA-A51D-57A1A731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B580A7C-5011-4486-8C6F-D8BD393DDC6C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2C4B-253C-4637-939B-896E8A93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16D29-8EEB-4331-B4C8-B22B2FD4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4" y="668393"/>
            <a:ext cx="8062502" cy="40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DD2BC49-FBCB-4303-9F2A-C0AF2432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04540"/>
            <a:ext cx="8496000" cy="436746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8C95"/>
                </a:solidFill>
              </a:rPr>
              <a:t>Одним из способов решения данной проблемы могут стать новейшие технические разработки в области экструзии труб.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F5FAA7-1023-49E6-B32C-F6DD2023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48B7798-5CAA-49FC-9FC7-3C151BCC4A18}" type="datetime1">
              <a:rPr lang="ru-RU" smtClean="0">
                <a:solidFill>
                  <a:schemeClr val="tx1"/>
                </a:solidFill>
              </a:rPr>
              <a:t>20.12.2022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3BC61-B37A-445B-821B-7411310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DE601B-B7A9-459F-BFFB-DB1F8553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83096" y="3664579"/>
            <a:ext cx="5507341" cy="12341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charset="0"/>
              </a:rPr>
              <a:t>Например, технология </a:t>
            </a:r>
            <a:r>
              <a:rPr lang="en-US" sz="1400" b="1" dirty="0" err="1" smtClean="0">
                <a:latin typeface="Arial" charset="0"/>
              </a:rPr>
              <a:t>QuickSwitch</a:t>
            </a:r>
            <a:r>
              <a:rPr lang="ru-RU" sz="1400" dirty="0" smtClean="0">
                <a:latin typeface="Arial" charset="0"/>
              </a:rPr>
              <a:t> от компании </a:t>
            </a:r>
            <a:r>
              <a:rPr lang="en-US" sz="1400" b="1" dirty="0" err="1" smtClean="0">
                <a:latin typeface="Arial" charset="0"/>
              </a:rPr>
              <a:t>KraussMaffei</a:t>
            </a:r>
            <a:r>
              <a:rPr lang="ru-RU" sz="1400" dirty="0" smtClean="0">
                <a:latin typeface="Arial" charset="0"/>
              </a:rPr>
              <a:t> позволяет изменять диаметр и </a:t>
            </a:r>
            <a:r>
              <a:rPr lang="en-US" sz="1400" dirty="0" smtClean="0">
                <a:latin typeface="Arial" charset="0"/>
              </a:rPr>
              <a:t>SDR </a:t>
            </a:r>
            <a:r>
              <a:rPr lang="ru-RU" sz="1400" dirty="0" smtClean="0">
                <a:latin typeface="Arial" charset="0"/>
              </a:rPr>
              <a:t>производимых труб без остановки производства.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hlinkClick r:id="rId3"/>
              </a:rPr>
              <a:t>https://www.kraussmaffei.com/ru/products/tekhnologiia-quickswitch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558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81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DD2BC49-FBCB-4303-9F2A-C0AF2432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04540"/>
            <a:ext cx="8496000" cy="4367460"/>
          </a:xfrm>
        </p:spPr>
        <p:txBody>
          <a:bodyPr vert="horz">
            <a:normAutofit/>
          </a:bodyPr>
          <a:lstStyle/>
          <a:p>
            <a:r>
              <a:rPr lang="ru-RU" sz="3600" dirty="0" smtClean="0"/>
              <a:t>«Альтернативные» технологии получения труб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F5FAA7-1023-49E6-B32C-F6DD2023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711D4D-2EB4-4491-8BFF-ECE0A33A4A87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3BC61-B37A-445B-821B-7411310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DE601B-B7A9-459F-BFFB-DB1F8553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3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0129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4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0CED0-30FE-325A-CBCA-12B1BA71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Недостаточная гомогенизация пигмента в трубе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C9EBF2-1F6F-36BD-BE20-AF892D6E5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7" y="849633"/>
            <a:ext cx="2978601" cy="1603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CCA43F-7971-4767-8912-B9AC65ADAE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92" y="904224"/>
            <a:ext cx="2650430" cy="3533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726881-D209-90A4-BF0E-B9AF9BB4EB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70" y="904224"/>
            <a:ext cx="2650430" cy="3533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CCA43F-7971-4767-8912-B9AC65ADAE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23996" r="9728" b="38154"/>
          <a:stretch/>
        </p:blipFill>
        <p:spPr>
          <a:xfrm>
            <a:off x="684950" y="3089424"/>
            <a:ext cx="2008707" cy="1942845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6" name="Прямая со стрелкой 5"/>
          <p:cNvCxnSpPr/>
          <p:nvPr/>
        </p:nvCxnSpPr>
        <p:spPr bwMode="auto">
          <a:xfrm flipH="1">
            <a:off x="2477243" y="2569388"/>
            <a:ext cx="2215521" cy="1277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9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1F05D4F-52B4-401D-99FA-C7E9EA4F2EA9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6906" y="896214"/>
            <a:ext cx="8043381" cy="17635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17550" indent="-1254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3pPr>
            <a:lvl4pPr marL="984250" indent="-141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257300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751455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68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81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93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>
                <a:schemeClr val="accent1"/>
              </a:buClr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Молекулярное строение полиэтилена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молекулярной структуры трубного ПЭ от марок общего назначения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бимодальных марок</a:t>
            </a:r>
          </a:p>
          <a:p>
            <a:pPr defTabSz="914400">
              <a:buClr>
                <a:schemeClr val="accent1"/>
              </a:buClr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Деструкция ПЭ при повторной переработке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проблемы вторичного сырья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изменений в структуре под действием негативных факторов</a:t>
            </a:r>
          </a:p>
          <a:p>
            <a:pPr defTabSz="914400">
              <a:buClr>
                <a:schemeClr val="accent1"/>
              </a:buClr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3: 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температурных режимов на свойства труб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нарушений технологии переработки на свойства труб</a:t>
            </a:r>
          </a:p>
          <a:p>
            <a:pPr defTabSz="914400">
              <a:buClr>
                <a:schemeClr val="accent1"/>
              </a:buClr>
            </a:pPr>
            <a:endParaRPr lang="ru-RU" sz="1800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478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8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C9EAB4-9CCF-2F2C-21B5-AB8680A0A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9" y="1298732"/>
            <a:ext cx="7664363" cy="2748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9A9FE-F242-D60A-7FF3-61C9F0D6D44F}"/>
              </a:ext>
            </a:extLst>
          </p:cNvPr>
          <p:cNvSpPr txBox="1"/>
          <p:nvPr/>
        </p:nvSpPr>
        <p:spPr>
          <a:xfrm>
            <a:off x="5561556" y="4612710"/>
            <a:ext cx="3429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88" dirty="0">
                <a:latin typeface="YlddwvAdvTTc488b0e6"/>
              </a:rPr>
              <a:t>https://doi.org/10.1007/s40194-020-00948-6</a:t>
            </a:r>
            <a:endParaRPr lang="ru-RU" sz="788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180CED0-30FE-325A-CBCA-12B1BA71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Особенности формирования негомогенной структуры расплава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8230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2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069EF-9D1F-03AD-3FB6-F84F2335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Влияние недостаточной гомогенизации на качество сварных соединений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3A58AC3-F905-BBD1-7DD2-4C55B340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76733"/>
              </p:ext>
            </p:extLst>
          </p:nvPr>
        </p:nvGraphicFramePr>
        <p:xfrm>
          <a:off x="396000" y="733740"/>
          <a:ext cx="3994777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0161">
                  <a:extLst>
                    <a:ext uri="{9D8B030D-6E8A-4147-A177-3AD203B41FA5}">
                      <a16:colId xmlns:a16="http://schemas.microsoft.com/office/drawing/2014/main" val="2454573341"/>
                    </a:ext>
                  </a:extLst>
                </a:gridCol>
                <a:gridCol w="1762462">
                  <a:extLst>
                    <a:ext uri="{9D8B030D-6E8A-4147-A177-3AD203B41FA5}">
                      <a16:colId xmlns:a16="http://schemas.microsoft.com/office/drawing/2014/main" val="1263196713"/>
                    </a:ext>
                  </a:extLst>
                </a:gridCol>
                <a:gridCol w="1542154">
                  <a:extLst>
                    <a:ext uri="{9D8B030D-6E8A-4147-A177-3AD203B41FA5}">
                      <a16:colId xmlns:a16="http://schemas.microsoft.com/office/drawing/2014/main" val="51653905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 образца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Материал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Производительность, кг/ч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941493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Саженаполненный ПЭ100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657549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9837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6501447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575974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5113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A7EECB-251F-EEF4-25D0-59C3006938CE}"/>
              </a:ext>
            </a:extLst>
          </p:cNvPr>
          <p:cNvSpPr txBox="1"/>
          <p:nvPr/>
        </p:nvSpPr>
        <p:spPr>
          <a:xfrm>
            <a:off x="396000" y="2246057"/>
            <a:ext cx="8817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Изделие – трубы </a:t>
            </a:r>
            <a:r>
              <a:rPr lang="en-US" sz="1200" dirty="0"/>
              <a:t>D110</a:t>
            </a:r>
            <a:r>
              <a:rPr lang="ru-RU" sz="1200" dirty="0"/>
              <a:t>, толщина стенки – 22 </a:t>
            </a:r>
            <a:r>
              <a:rPr lang="ru-RU" sz="1200" dirty="0" smtClean="0"/>
              <a:t>мм. Срезы с торцов трубы толщиной 250 </a:t>
            </a:r>
            <a:r>
              <a:rPr lang="ru-RU" sz="1200" dirty="0"/>
              <a:t>мкм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9A9FE-F242-D60A-7FF3-61C9F0D6D44F}"/>
              </a:ext>
            </a:extLst>
          </p:cNvPr>
          <p:cNvSpPr txBox="1"/>
          <p:nvPr/>
        </p:nvSpPr>
        <p:spPr>
          <a:xfrm>
            <a:off x="5561556" y="4612710"/>
            <a:ext cx="3429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88" dirty="0">
                <a:latin typeface="YlddwvAdvTTc488b0e6"/>
              </a:rPr>
              <a:t>https://doi.org/10.1007/s40194-020-00948-6</a:t>
            </a:r>
            <a:endParaRPr lang="ru-RU" sz="788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96000" y="2557093"/>
            <a:ext cx="8400377" cy="1804799"/>
            <a:chOff x="551663" y="2848713"/>
            <a:chExt cx="7303867" cy="156921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0DD917C-8B31-70C5-F0F8-E605D1815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14" r="4697"/>
            <a:stretch/>
          </p:blipFill>
          <p:spPr>
            <a:xfrm>
              <a:off x="551663" y="2848713"/>
              <a:ext cx="2826328" cy="151381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42811E4-75C1-E64C-FC1C-A3F8E5FD0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7" r="4954" b="48670"/>
            <a:stretch/>
          </p:blipFill>
          <p:spPr>
            <a:xfrm>
              <a:off x="3355320" y="2848713"/>
              <a:ext cx="2939684" cy="156209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2811E4-75C1-E64C-FC1C-A3F8E5FD0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935" t="50999" r="27299"/>
            <a:stretch/>
          </p:blipFill>
          <p:spPr>
            <a:xfrm>
              <a:off x="6276111" y="2848713"/>
              <a:ext cx="1579419" cy="1569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7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420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6" name="Слайд think-cell" r:id="rId5" imgW="278" imgH="278" progId="TCLayout.ActiveDocument.1">
                  <p:embed/>
                </p:oleObj>
              </mc:Choice>
              <mc:Fallback>
                <p:oleObj name="Слайд think-cell" r:id="rId5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1F75B-E8DC-D4CB-A746-2FF497A6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Влияние недостаточной гомогенизации на качество сварных соединений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42ED0-4298-4BA5-A24B-7C0E0F38C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86" y="2159059"/>
            <a:ext cx="3305864" cy="15589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411C3-0483-CA70-3375-BE8FED326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0962" y="587203"/>
            <a:ext cx="2599465" cy="21274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5769" y="3801868"/>
            <a:ext cx="4675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31413"/>
                </a:solidFill>
                <a:latin typeface="NgsnnyAdvTT3713a231"/>
              </a:rPr>
              <a:t>WIS 4-32-08</a:t>
            </a:r>
            <a:r>
              <a:rPr lang="ru-RU" sz="1200" dirty="0">
                <a:solidFill>
                  <a:srgbClr val="131413"/>
                </a:solidFill>
                <a:latin typeface="NgsnnyAdvTT3713a231"/>
              </a:rPr>
              <a:t> </a:t>
            </a:r>
            <a:r>
              <a:rPr lang="en-US" sz="1200" dirty="0" smtClean="0">
                <a:solidFill>
                  <a:srgbClr val="131413"/>
                </a:solidFill>
                <a:latin typeface="NgsnnyAdvTT3713a231"/>
              </a:rPr>
              <a:t>states </a:t>
            </a:r>
            <a:r>
              <a:rPr lang="en-US" sz="1200" dirty="0">
                <a:solidFill>
                  <a:srgbClr val="131413"/>
                </a:solidFill>
                <a:latin typeface="NgsnnyAdvTT3713a231"/>
              </a:rPr>
              <a:t>that energy to break per </a:t>
            </a:r>
            <a:r>
              <a:rPr lang="en-US" sz="1200" dirty="0" smtClean="0">
                <a:solidFill>
                  <a:srgbClr val="131413"/>
                </a:solidFill>
                <a:latin typeface="NgsnnyAdvTT3713a231"/>
              </a:rPr>
              <a:t>cross-sectional</a:t>
            </a:r>
            <a:r>
              <a:rPr lang="ru-RU" sz="1200" dirty="0" smtClean="0">
                <a:solidFill>
                  <a:srgbClr val="131413"/>
                </a:solidFill>
                <a:latin typeface="NgsnnyAdvTT3713a231"/>
              </a:rPr>
              <a:t> </a:t>
            </a:r>
            <a:r>
              <a:rPr lang="en-US" sz="1200" dirty="0">
                <a:solidFill>
                  <a:srgbClr val="131413"/>
                </a:solidFill>
                <a:latin typeface="NgsnnyAdvTT3713a231"/>
              </a:rPr>
              <a:t>area values above </a:t>
            </a:r>
            <a:r>
              <a:rPr lang="en-US" sz="1200" b="1" dirty="0">
                <a:solidFill>
                  <a:srgbClr val="131413"/>
                </a:solidFill>
                <a:latin typeface="NgsnnyAdvTT3713a231"/>
              </a:rPr>
              <a:t>300 kJ/m2 </a:t>
            </a:r>
            <a:r>
              <a:rPr lang="en-US" sz="1200" dirty="0">
                <a:solidFill>
                  <a:srgbClr val="131413"/>
                </a:solidFill>
                <a:latin typeface="NgsnnyAdvTT3713a231"/>
              </a:rPr>
              <a:t>are expected to be satisfactory</a:t>
            </a:r>
            <a:endParaRPr lang="ru-RU" sz="1100" dirty="0"/>
          </a:p>
        </p:txBody>
      </p:sp>
      <p:graphicFrame>
        <p:nvGraphicFramePr>
          <p:cNvPr id="19" name="Таблица 5">
            <a:extLst>
              <a:ext uri="{FF2B5EF4-FFF2-40B4-BE49-F238E27FC236}">
                <a16:creationId xmlns:a16="http://schemas.microsoft.com/office/drawing/2014/main" id="{93A58AC3-F905-BBD1-7DD2-4C55B340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53339"/>
              </p:ext>
            </p:extLst>
          </p:nvPr>
        </p:nvGraphicFramePr>
        <p:xfrm>
          <a:off x="396000" y="733740"/>
          <a:ext cx="3994777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0161">
                  <a:extLst>
                    <a:ext uri="{9D8B030D-6E8A-4147-A177-3AD203B41FA5}">
                      <a16:colId xmlns:a16="http://schemas.microsoft.com/office/drawing/2014/main" val="2454573341"/>
                    </a:ext>
                  </a:extLst>
                </a:gridCol>
                <a:gridCol w="1762462">
                  <a:extLst>
                    <a:ext uri="{9D8B030D-6E8A-4147-A177-3AD203B41FA5}">
                      <a16:colId xmlns:a16="http://schemas.microsoft.com/office/drawing/2014/main" val="1263196713"/>
                    </a:ext>
                  </a:extLst>
                </a:gridCol>
                <a:gridCol w="1542154">
                  <a:extLst>
                    <a:ext uri="{9D8B030D-6E8A-4147-A177-3AD203B41FA5}">
                      <a16:colId xmlns:a16="http://schemas.microsoft.com/office/drawing/2014/main" val="51653905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 образца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Материал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Производительность, кг/ч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941493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Саженаполненный ПЭ100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657549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9837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6501447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575974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Натуральный </a:t>
                      </a:r>
                      <a:r>
                        <a:rPr lang="en-US" sz="1000" dirty="0"/>
                        <a:t>PE100 </a:t>
                      </a:r>
                      <a:r>
                        <a:rPr lang="ru-RU" sz="1000" dirty="0"/>
                        <a:t>+ КТУ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51138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BF25D1-A223-1DBD-740C-EA336F5B111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6091237" y="2714625"/>
            <a:ext cx="2598738" cy="15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4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0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B0CE2-59FC-058B-38FD-F5652A77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dirty="0"/>
              <a:t>WIS 4-32-08 </a:t>
            </a:r>
            <a:r>
              <a:rPr lang="ru-RU" dirty="0" smtClean="0"/>
              <a:t>– </a:t>
            </a:r>
            <a:r>
              <a:rPr lang="en-US" dirty="0" smtClean="0"/>
              <a:t>Water industry standard </a:t>
            </a:r>
            <a:r>
              <a:rPr lang="ru-RU" dirty="0" smtClean="0"/>
              <a:t>«</a:t>
            </a:r>
            <a:r>
              <a:rPr lang="en-US" dirty="0" smtClean="0"/>
              <a:t>Specification </a:t>
            </a:r>
            <a:r>
              <a:rPr lang="en-US" dirty="0"/>
              <a:t>for the fusion jointing of polyethylene pressure pipeline systems using </a:t>
            </a:r>
            <a:r>
              <a:rPr lang="en-US" dirty="0" smtClean="0"/>
              <a:t>PE80 </a:t>
            </a:r>
            <a:r>
              <a:rPr lang="en-US" dirty="0"/>
              <a:t>and </a:t>
            </a:r>
            <a:r>
              <a:rPr lang="en-US" dirty="0" smtClean="0"/>
              <a:t>PE100 </a:t>
            </a:r>
            <a:r>
              <a:rPr lang="en-US" dirty="0"/>
              <a:t>materials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85666-9604-C301-FEB5-3E61B9F1C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08" y="2382319"/>
            <a:ext cx="1848572" cy="2227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3E6438-9E1E-A47E-4C2D-D6E6CA39A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188" y="2351910"/>
            <a:ext cx="2714671" cy="22579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75CD16-404B-38F4-B9EE-9D353251D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667" y="2351910"/>
            <a:ext cx="2709524" cy="22579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685AD14-8D03-5C9E-39F7-30E0787C39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00" y="801544"/>
            <a:ext cx="3225708" cy="12917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8484E4-1201-4B9D-75FE-D87DF192B2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176" y="855231"/>
            <a:ext cx="1435851" cy="6108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8939A9F-7184-EED4-0538-80433B8020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4495" y="801544"/>
            <a:ext cx="3096474" cy="15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7CB1-583C-4468-B3E1-FC13E09A4131}" type="datetime1">
              <a:rPr lang="ru-RU" smtClean="0">
                <a:solidFill>
                  <a:srgbClr val="008C95"/>
                </a:solidFill>
              </a:rPr>
              <a:t>20.12.2022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94640" y="630337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2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4" descr="http://qrcoder.ru/code/?https%3A%2F%2Ft.me%2Fsiburpolylab&amp;4&amp;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11382" r="11064" b="11015"/>
          <a:stretch/>
        </p:blipFill>
        <p:spPr bwMode="auto">
          <a:xfrm>
            <a:off x="3876378" y="2486837"/>
            <a:ext cx="1391245" cy="13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7066" y="3973898"/>
            <a:ext cx="20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siburpolylab</a:t>
            </a:r>
            <a:endParaRPr lang="ru-RU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72" y="1743605"/>
            <a:ext cx="529857" cy="52985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8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типа полиэтилена</a:t>
            </a:r>
            <a:endParaRPr lang="ru-RU" dirty="0"/>
          </a:p>
        </p:txBody>
      </p:sp>
      <p:sp>
        <p:nvSpPr>
          <p:cNvPr id="3115012" name="Rectangle 4"/>
          <p:cNvSpPr>
            <a:spLocks noChangeArrowheads="1"/>
          </p:cNvSpPr>
          <p:nvPr/>
        </p:nvSpPr>
        <p:spPr bwMode="auto">
          <a:xfrm>
            <a:off x="4238135" y="731837"/>
            <a:ext cx="4504118" cy="523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ДЦР (длинноцепочечное разветвление) 1000-10000</a:t>
            </a:r>
          </a:p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углеродов</a:t>
            </a:r>
          </a:p>
        </p:txBody>
      </p:sp>
      <p:sp>
        <p:nvSpPr>
          <p:cNvPr id="3115011" name="Rectangle 3"/>
          <p:cNvSpPr>
            <a:spLocks noChangeArrowheads="1"/>
          </p:cNvSpPr>
          <p:nvPr/>
        </p:nvSpPr>
        <p:spPr bwMode="auto">
          <a:xfrm>
            <a:off x="368242" y="447475"/>
            <a:ext cx="6767512" cy="42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 defTabSz="762000" eaLnBrk="0" hangingPunct="0">
              <a:buFontTx/>
              <a:buAutoNum type="arabicPeriod"/>
            </a:pPr>
            <a:r>
              <a:rPr lang="ru-RU" sz="1600" b="0" dirty="0">
                <a:latin typeface="+mn-lt"/>
              </a:rPr>
              <a:t>Полиэтилен высокого давления (низкой плотности) - чистый ПЭ</a:t>
            </a: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r>
              <a:rPr lang="ru-RU" sz="1600" b="0" dirty="0">
                <a:latin typeface="+mn-lt"/>
              </a:rPr>
              <a:t>Линейный полиэтилен </a:t>
            </a:r>
            <a:r>
              <a:rPr lang="ru-RU" sz="1600" b="0" dirty="0" smtClean="0">
                <a:latin typeface="+mn-lt"/>
              </a:rPr>
              <a:t>низкой плотности </a:t>
            </a:r>
            <a:r>
              <a:rPr lang="ru-RU" sz="1600" b="0" dirty="0">
                <a:latin typeface="+mn-lt"/>
              </a:rPr>
              <a:t>- сополимер</a:t>
            </a: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1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 smtClean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r>
              <a:rPr lang="ru-RU" sz="1600" b="0" dirty="0" smtClean="0">
                <a:latin typeface="+mn-lt"/>
              </a:rPr>
              <a:t>Полиэтилен </a:t>
            </a:r>
            <a:r>
              <a:rPr lang="ru-RU" sz="1600" b="0" dirty="0">
                <a:latin typeface="+mn-lt"/>
              </a:rPr>
              <a:t>низкого давления (высокой плотности) - гомополимер или в большинстве случаев сополимер</a:t>
            </a: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  <a:p>
            <a:pPr marL="457200" indent="-457200" defTabSz="762000" eaLnBrk="0" hangingPunct="0">
              <a:buFontTx/>
              <a:buAutoNum type="arabicPeriod"/>
            </a:pPr>
            <a:endParaRPr lang="ru-RU" sz="1600" b="0" dirty="0">
              <a:latin typeface="+mn-lt"/>
            </a:endParaRPr>
          </a:p>
        </p:txBody>
      </p:sp>
      <p:grpSp>
        <p:nvGrpSpPr>
          <p:cNvPr id="3115013" name="Group 5"/>
          <p:cNvGrpSpPr>
            <a:grpSpLocks/>
          </p:cNvGrpSpPr>
          <p:nvPr/>
        </p:nvGrpSpPr>
        <p:grpSpPr bwMode="auto">
          <a:xfrm>
            <a:off x="941388" y="1038227"/>
            <a:ext cx="2676524" cy="622697"/>
            <a:chOff x="645" y="985"/>
            <a:chExt cx="1686" cy="523"/>
          </a:xfrm>
        </p:grpSpPr>
        <p:sp>
          <p:nvSpPr>
            <p:cNvPr id="3115014" name="Rectangle 6"/>
            <p:cNvSpPr>
              <a:spLocks noChangeArrowheads="1"/>
            </p:cNvSpPr>
            <p:nvPr/>
          </p:nvSpPr>
          <p:spPr bwMode="auto">
            <a:xfrm>
              <a:off x="850" y="985"/>
              <a:ext cx="67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ru-RU" sz="2400" dirty="0" smtClean="0">
                  <a:solidFill>
                    <a:srgbClr val="FF9933"/>
                  </a:solidFill>
                  <a:latin typeface="+mn-lt"/>
                </a:rPr>
                <a:t>ПЭНП</a:t>
              </a:r>
              <a:endParaRPr lang="ru-RU" sz="2400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3115015" name="Rectangle 7"/>
            <p:cNvSpPr>
              <a:spLocks noChangeArrowheads="1"/>
            </p:cNvSpPr>
            <p:nvPr/>
          </p:nvSpPr>
          <p:spPr bwMode="auto">
            <a:xfrm>
              <a:off x="645" y="1223"/>
              <a:ext cx="1686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ru-RU" sz="1600" b="0" dirty="0">
                  <a:solidFill>
                    <a:srgbClr val="000000"/>
                  </a:solidFill>
                  <a:latin typeface="+mn-lt"/>
                </a:rPr>
                <a:t>Плотность = 915-935 кг/м</a:t>
              </a:r>
              <a:r>
                <a:rPr lang="ru-RU" sz="1600" b="0" baseline="30000" dirty="0">
                  <a:solidFill>
                    <a:srgbClr val="000000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3115016" name="Rectangle 8"/>
          <p:cNvSpPr>
            <a:spLocks noChangeArrowheads="1"/>
          </p:cNvSpPr>
          <p:nvPr/>
        </p:nvSpPr>
        <p:spPr bwMode="auto">
          <a:xfrm>
            <a:off x="705226" y="4038911"/>
            <a:ext cx="2980952" cy="67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lang="ru-RU" dirty="0" smtClean="0"/>
              <a:t>    </a:t>
            </a:r>
            <a:r>
              <a:rPr lang="ru-RU" sz="2400" dirty="0" smtClean="0">
                <a:solidFill>
                  <a:srgbClr val="FF9933"/>
                </a:solidFill>
                <a:latin typeface="+mn-lt"/>
              </a:rPr>
              <a:t>ПЭВП</a:t>
            </a:r>
            <a:endParaRPr lang="ru-RU" sz="2400" dirty="0">
              <a:solidFill>
                <a:srgbClr val="FF9933"/>
              </a:solidFill>
              <a:latin typeface="+mn-lt"/>
            </a:endParaRPr>
          </a:p>
          <a:p>
            <a:pPr defTabSz="762000" eaLnBrk="0" hangingPunct="0"/>
            <a:r>
              <a:rPr lang="ru-RU" sz="1400" b="0" dirty="0">
                <a:solidFill>
                  <a:srgbClr val="000000"/>
                </a:solidFill>
                <a:latin typeface="+mn-lt"/>
              </a:rPr>
              <a:t>Плотность = </a:t>
            </a:r>
            <a:r>
              <a:rPr lang="ru-RU" sz="1400" b="0" dirty="0" smtClean="0">
                <a:solidFill>
                  <a:srgbClr val="000000"/>
                </a:solidFill>
                <a:latin typeface="+mn-lt"/>
              </a:rPr>
              <a:t>9</a:t>
            </a:r>
            <a:r>
              <a:rPr lang="en-US" sz="1400" b="0" dirty="0" smtClean="0">
                <a:solidFill>
                  <a:srgbClr val="000000"/>
                </a:solidFill>
                <a:latin typeface="+mn-lt"/>
              </a:rPr>
              <a:t>40</a:t>
            </a:r>
            <a:r>
              <a:rPr lang="ru-RU" sz="1400" b="0" dirty="0" smtClean="0">
                <a:solidFill>
                  <a:srgbClr val="000000"/>
                </a:solidFill>
                <a:latin typeface="+mn-lt"/>
              </a:rPr>
              <a:t>-965 </a:t>
            </a:r>
            <a:r>
              <a:rPr lang="ru-RU" sz="1400" b="0" dirty="0" smtClean="0">
                <a:solidFill>
                  <a:srgbClr val="000000"/>
                </a:solidFill>
                <a:latin typeface="+mn-lt"/>
              </a:rPr>
              <a:t>кг/м</a:t>
            </a:r>
            <a:r>
              <a:rPr lang="ru-RU" sz="1400" b="0" baseline="30000" dirty="0" smtClean="0">
                <a:solidFill>
                  <a:srgbClr val="000000"/>
                </a:solidFill>
                <a:latin typeface="+mn-lt"/>
              </a:rPr>
              <a:t>3</a:t>
            </a:r>
            <a:endParaRPr lang="ru-RU" sz="1400" b="0" baseline="30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115017" name="Group 9"/>
          <p:cNvGrpSpPr>
            <a:grpSpLocks/>
          </p:cNvGrpSpPr>
          <p:nvPr/>
        </p:nvGrpSpPr>
        <p:grpSpPr bwMode="auto">
          <a:xfrm>
            <a:off x="971552" y="2473926"/>
            <a:ext cx="2714626" cy="928689"/>
            <a:chOff x="4356" y="866"/>
            <a:chExt cx="1710" cy="780"/>
          </a:xfrm>
        </p:grpSpPr>
        <p:sp>
          <p:nvSpPr>
            <p:cNvPr id="3115018" name="Rectangle 10"/>
            <p:cNvSpPr>
              <a:spLocks noChangeArrowheads="1"/>
            </p:cNvSpPr>
            <p:nvPr/>
          </p:nvSpPr>
          <p:spPr bwMode="auto">
            <a:xfrm>
              <a:off x="4542" y="866"/>
              <a:ext cx="80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ru-RU" sz="2400" dirty="0" smtClean="0">
                  <a:solidFill>
                    <a:srgbClr val="FF9933"/>
                  </a:solidFill>
                  <a:latin typeface="+mn-lt"/>
                </a:rPr>
                <a:t>ЛПЭНП</a:t>
              </a:r>
              <a:endParaRPr lang="ru-RU" sz="2400" dirty="0">
                <a:solidFill>
                  <a:srgbClr val="FF9933"/>
                </a:solidFill>
                <a:latin typeface="+mn-lt"/>
              </a:endParaRPr>
            </a:p>
          </p:txBody>
        </p:sp>
        <p:sp>
          <p:nvSpPr>
            <p:cNvPr id="3115019" name="Rectangle 11"/>
            <p:cNvSpPr>
              <a:spLocks noChangeArrowheads="1"/>
            </p:cNvSpPr>
            <p:nvPr/>
          </p:nvSpPr>
          <p:spPr bwMode="auto">
            <a:xfrm>
              <a:off x="4356" y="1223"/>
              <a:ext cx="171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ru-RU" sz="1600" b="0" dirty="0">
                  <a:solidFill>
                    <a:srgbClr val="000000"/>
                  </a:solidFill>
                  <a:latin typeface="+mn-lt"/>
                </a:rPr>
                <a:t>Плотность = </a:t>
              </a:r>
              <a:r>
                <a:rPr lang="ru-RU" sz="1600" b="0" dirty="0" smtClean="0">
                  <a:solidFill>
                    <a:srgbClr val="000000"/>
                  </a:solidFill>
                  <a:latin typeface="+mn-lt"/>
                </a:rPr>
                <a:t>900-93</a:t>
              </a:r>
              <a:r>
                <a:rPr lang="en-US" sz="1600" b="0" dirty="0" smtClean="0">
                  <a:solidFill>
                    <a:srgbClr val="000000"/>
                  </a:solidFill>
                  <a:latin typeface="+mn-lt"/>
                </a:rPr>
                <a:t>9</a:t>
              </a:r>
              <a:r>
                <a:rPr lang="ru-RU" sz="1600" b="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ru-RU" sz="1600" b="0" dirty="0">
                  <a:solidFill>
                    <a:srgbClr val="000000"/>
                  </a:solidFill>
                  <a:latin typeface="+mn-lt"/>
                </a:rPr>
                <a:t>кг/м</a:t>
              </a:r>
              <a:r>
                <a:rPr lang="ru-RU" sz="1600" b="0" baseline="30000" dirty="0">
                  <a:solidFill>
                    <a:srgbClr val="000000"/>
                  </a:solidFill>
                  <a:latin typeface="+mn-lt"/>
                </a:rPr>
                <a:t>3</a:t>
              </a:r>
            </a:p>
            <a:p>
              <a:pPr defTabSz="762000" eaLnBrk="0" hangingPunct="0"/>
              <a:endParaRPr lang="ru-RU" sz="1600" b="0" baseline="30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3115020" name="Rectangle 12"/>
          <p:cNvSpPr>
            <a:spLocks noChangeArrowheads="1"/>
          </p:cNvSpPr>
          <p:nvPr/>
        </p:nvSpPr>
        <p:spPr bwMode="auto">
          <a:xfrm>
            <a:off x="6130320" y="3419145"/>
            <a:ext cx="3037690" cy="11701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0-6 КЦР/1000</a:t>
            </a:r>
          </a:p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углеродов</a:t>
            </a:r>
          </a:p>
          <a:p>
            <a:pPr algn="ctr" defTabSz="762000" eaLnBrk="0" hangingPunct="0"/>
            <a:r>
              <a:rPr lang="ru-RU" sz="1400" dirty="0" smtClean="0">
                <a:solidFill>
                  <a:srgbClr val="FF9933"/>
                </a:solidFill>
              </a:rPr>
              <a:t>и</a:t>
            </a:r>
            <a:r>
              <a:rPr lang="ru-RU" sz="1400" b="0" dirty="0" smtClean="0">
                <a:solidFill>
                  <a:srgbClr val="FF9933"/>
                </a:solidFill>
                <a:latin typeface="+mn-lt"/>
              </a:rPr>
              <a:t>ли</a:t>
            </a:r>
            <a:endParaRPr lang="en-US" sz="1400" b="0" dirty="0" smtClean="0">
              <a:solidFill>
                <a:srgbClr val="FF9933"/>
              </a:solidFill>
              <a:latin typeface="+mn-lt"/>
            </a:endParaRPr>
          </a:p>
          <a:p>
            <a:pPr algn="ctr" defTabSz="762000" eaLnBrk="0" hangingPunct="0"/>
            <a:endParaRPr lang="ru-RU" sz="1400" b="0" dirty="0">
              <a:solidFill>
                <a:srgbClr val="FF9933"/>
              </a:solidFill>
              <a:latin typeface="+mn-lt"/>
            </a:endParaRPr>
          </a:p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~ 1 % по весу для </a:t>
            </a:r>
            <a:r>
              <a:rPr lang="ru-RU" sz="1400" b="0" dirty="0" err="1">
                <a:solidFill>
                  <a:srgbClr val="FF9933"/>
                </a:solidFill>
                <a:latin typeface="+mn-lt"/>
              </a:rPr>
              <a:t>сомономера</a:t>
            </a:r>
            <a:r>
              <a:rPr lang="ru-RU" sz="1400" b="0" dirty="0">
                <a:solidFill>
                  <a:srgbClr val="FF9933"/>
                </a:solidFill>
                <a:latin typeface="+mn-lt"/>
              </a:rPr>
              <a:t> C6</a:t>
            </a:r>
          </a:p>
        </p:txBody>
      </p:sp>
      <p:sp>
        <p:nvSpPr>
          <p:cNvPr id="3115021" name="Rectangle 13"/>
          <p:cNvSpPr>
            <a:spLocks noChangeArrowheads="1"/>
          </p:cNvSpPr>
          <p:nvPr/>
        </p:nvSpPr>
        <p:spPr bwMode="auto">
          <a:xfrm>
            <a:off x="3855298" y="2273215"/>
            <a:ext cx="4311758" cy="954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~20 КЦР (короткоцепочечное разветвление)/1000</a:t>
            </a:r>
          </a:p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углеродов</a:t>
            </a:r>
          </a:p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или</a:t>
            </a:r>
          </a:p>
          <a:p>
            <a:pPr algn="ctr" defTabSz="762000" eaLnBrk="0" hangingPunct="0"/>
            <a:r>
              <a:rPr lang="ru-RU" sz="1400" b="0" dirty="0">
                <a:solidFill>
                  <a:srgbClr val="FF9933"/>
                </a:solidFill>
                <a:latin typeface="+mn-lt"/>
              </a:rPr>
              <a:t>~ 10 % по весу для </a:t>
            </a:r>
            <a:r>
              <a:rPr lang="ru-RU" sz="1400" b="0" dirty="0" err="1">
                <a:solidFill>
                  <a:srgbClr val="FF9933"/>
                </a:solidFill>
                <a:latin typeface="+mn-lt"/>
              </a:rPr>
              <a:t>сомономера</a:t>
            </a:r>
            <a:r>
              <a:rPr lang="ru-RU" sz="1400" b="0" dirty="0">
                <a:solidFill>
                  <a:srgbClr val="FF9933"/>
                </a:solidFill>
                <a:latin typeface="+mn-lt"/>
              </a:rPr>
              <a:t> C6 </a:t>
            </a:r>
          </a:p>
        </p:txBody>
      </p:sp>
      <p:grpSp>
        <p:nvGrpSpPr>
          <p:cNvPr id="3115022" name="Group 14"/>
          <p:cNvGrpSpPr>
            <a:grpSpLocks/>
          </p:cNvGrpSpPr>
          <p:nvPr/>
        </p:nvGrpSpPr>
        <p:grpSpPr bwMode="auto">
          <a:xfrm rot="5130706">
            <a:off x="6676808" y="273456"/>
            <a:ext cx="1256109" cy="2800350"/>
            <a:chOff x="790" y="1632"/>
            <a:chExt cx="1055" cy="1764"/>
          </a:xfrm>
        </p:grpSpPr>
        <p:sp>
          <p:nvSpPr>
            <p:cNvPr id="3115023" name="Freeform 15"/>
            <p:cNvSpPr>
              <a:spLocks/>
            </p:cNvSpPr>
            <p:nvPr/>
          </p:nvSpPr>
          <p:spPr bwMode="auto">
            <a:xfrm>
              <a:off x="1151" y="1636"/>
              <a:ext cx="331" cy="1760"/>
            </a:xfrm>
            <a:custGeom>
              <a:avLst/>
              <a:gdLst>
                <a:gd name="T0" fmla="*/ 0 w 331"/>
                <a:gd name="T1" fmla="*/ 7 h 1902"/>
                <a:gd name="T2" fmla="*/ 41 w 331"/>
                <a:gd name="T3" fmla="*/ 0 h 1902"/>
                <a:gd name="T4" fmla="*/ 92 w 331"/>
                <a:gd name="T5" fmla="*/ 48 h 1902"/>
                <a:gd name="T6" fmla="*/ 131 w 331"/>
                <a:gd name="T7" fmla="*/ 85 h 1902"/>
                <a:gd name="T8" fmla="*/ 170 w 331"/>
                <a:gd name="T9" fmla="*/ 123 h 1902"/>
                <a:gd name="T10" fmla="*/ 195 w 331"/>
                <a:gd name="T11" fmla="*/ 160 h 1902"/>
                <a:gd name="T12" fmla="*/ 247 w 331"/>
                <a:gd name="T13" fmla="*/ 209 h 1902"/>
                <a:gd name="T14" fmla="*/ 273 w 331"/>
                <a:gd name="T15" fmla="*/ 271 h 1902"/>
                <a:gd name="T16" fmla="*/ 286 w 331"/>
                <a:gd name="T17" fmla="*/ 320 h 1902"/>
                <a:gd name="T18" fmla="*/ 312 w 331"/>
                <a:gd name="T19" fmla="*/ 370 h 1902"/>
                <a:gd name="T20" fmla="*/ 312 w 331"/>
                <a:gd name="T21" fmla="*/ 407 h 1902"/>
                <a:gd name="T22" fmla="*/ 312 w 331"/>
                <a:gd name="T23" fmla="*/ 456 h 1902"/>
                <a:gd name="T24" fmla="*/ 312 w 331"/>
                <a:gd name="T25" fmla="*/ 493 h 1902"/>
                <a:gd name="T26" fmla="*/ 312 w 331"/>
                <a:gd name="T27" fmla="*/ 530 h 1902"/>
                <a:gd name="T28" fmla="*/ 300 w 331"/>
                <a:gd name="T29" fmla="*/ 567 h 1902"/>
                <a:gd name="T30" fmla="*/ 286 w 331"/>
                <a:gd name="T31" fmla="*/ 604 h 1902"/>
                <a:gd name="T32" fmla="*/ 273 w 331"/>
                <a:gd name="T33" fmla="*/ 641 h 1902"/>
                <a:gd name="T34" fmla="*/ 261 w 331"/>
                <a:gd name="T35" fmla="*/ 678 h 1902"/>
                <a:gd name="T36" fmla="*/ 234 w 331"/>
                <a:gd name="T37" fmla="*/ 727 h 1902"/>
                <a:gd name="T38" fmla="*/ 222 w 331"/>
                <a:gd name="T39" fmla="*/ 777 h 1902"/>
                <a:gd name="T40" fmla="*/ 195 w 331"/>
                <a:gd name="T41" fmla="*/ 838 h 1902"/>
                <a:gd name="T42" fmla="*/ 183 w 331"/>
                <a:gd name="T43" fmla="*/ 887 h 1902"/>
                <a:gd name="T44" fmla="*/ 170 w 331"/>
                <a:gd name="T45" fmla="*/ 924 h 1902"/>
                <a:gd name="T46" fmla="*/ 157 w 331"/>
                <a:gd name="T47" fmla="*/ 974 h 1902"/>
                <a:gd name="T48" fmla="*/ 157 w 331"/>
                <a:gd name="T49" fmla="*/ 1011 h 1902"/>
                <a:gd name="T50" fmla="*/ 157 w 331"/>
                <a:gd name="T51" fmla="*/ 1048 h 1902"/>
                <a:gd name="T52" fmla="*/ 144 w 331"/>
                <a:gd name="T53" fmla="*/ 1122 h 1902"/>
                <a:gd name="T54" fmla="*/ 144 w 331"/>
                <a:gd name="T55" fmla="*/ 1171 h 1902"/>
                <a:gd name="T56" fmla="*/ 144 w 331"/>
                <a:gd name="T57" fmla="*/ 1220 h 1902"/>
                <a:gd name="T58" fmla="*/ 144 w 331"/>
                <a:gd name="T59" fmla="*/ 1257 h 1902"/>
                <a:gd name="T60" fmla="*/ 157 w 331"/>
                <a:gd name="T61" fmla="*/ 1307 h 1902"/>
                <a:gd name="T62" fmla="*/ 157 w 331"/>
                <a:gd name="T63" fmla="*/ 1344 h 1902"/>
                <a:gd name="T64" fmla="*/ 157 w 331"/>
                <a:gd name="T65" fmla="*/ 1381 h 1902"/>
                <a:gd name="T66" fmla="*/ 170 w 331"/>
                <a:gd name="T67" fmla="*/ 1418 h 1902"/>
                <a:gd name="T68" fmla="*/ 195 w 331"/>
                <a:gd name="T69" fmla="*/ 1480 h 1902"/>
                <a:gd name="T70" fmla="*/ 209 w 331"/>
                <a:gd name="T71" fmla="*/ 1517 h 1902"/>
                <a:gd name="T72" fmla="*/ 209 w 331"/>
                <a:gd name="T73" fmla="*/ 1554 h 1902"/>
                <a:gd name="T74" fmla="*/ 222 w 331"/>
                <a:gd name="T75" fmla="*/ 1603 h 1902"/>
                <a:gd name="T76" fmla="*/ 234 w 331"/>
                <a:gd name="T77" fmla="*/ 1640 h 1902"/>
                <a:gd name="T78" fmla="*/ 234 w 331"/>
                <a:gd name="T79" fmla="*/ 1677 h 1902"/>
                <a:gd name="T80" fmla="*/ 247 w 331"/>
                <a:gd name="T81" fmla="*/ 1714 h 1902"/>
                <a:gd name="T82" fmla="*/ 247 w 331"/>
                <a:gd name="T83" fmla="*/ 1751 h 1902"/>
                <a:gd name="T84" fmla="*/ 330 w 331"/>
                <a:gd name="T85" fmla="*/ 1901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1902">
                  <a:moveTo>
                    <a:pt x="0" y="7"/>
                  </a:moveTo>
                  <a:lnTo>
                    <a:pt x="41" y="0"/>
                  </a:lnTo>
                  <a:lnTo>
                    <a:pt x="92" y="48"/>
                  </a:lnTo>
                  <a:lnTo>
                    <a:pt x="131" y="85"/>
                  </a:lnTo>
                  <a:lnTo>
                    <a:pt x="170" y="123"/>
                  </a:lnTo>
                  <a:lnTo>
                    <a:pt x="195" y="160"/>
                  </a:lnTo>
                  <a:lnTo>
                    <a:pt x="247" y="209"/>
                  </a:lnTo>
                  <a:lnTo>
                    <a:pt x="273" y="271"/>
                  </a:lnTo>
                  <a:lnTo>
                    <a:pt x="286" y="320"/>
                  </a:lnTo>
                  <a:lnTo>
                    <a:pt x="312" y="370"/>
                  </a:lnTo>
                  <a:lnTo>
                    <a:pt x="312" y="407"/>
                  </a:lnTo>
                  <a:lnTo>
                    <a:pt x="312" y="456"/>
                  </a:lnTo>
                  <a:lnTo>
                    <a:pt x="312" y="493"/>
                  </a:lnTo>
                  <a:lnTo>
                    <a:pt x="312" y="530"/>
                  </a:lnTo>
                  <a:lnTo>
                    <a:pt x="300" y="567"/>
                  </a:lnTo>
                  <a:lnTo>
                    <a:pt x="286" y="604"/>
                  </a:lnTo>
                  <a:lnTo>
                    <a:pt x="273" y="641"/>
                  </a:lnTo>
                  <a:lnTo>
                    <a:pt x="261" y="678"/>
                  </a:lnTo>
                  <a:lnTo>
                    <a:pt x="234" y="727"/>
                  </a:lnTo>
                  <a:lnTo>
                    <a:pt x="222" y="777"/>
                  </a:lnTo>
                  <a:lnTo>
                    <a:pt x="195" y="838"/>
                  </a:lnTo>
                  <a:lnTo>
                    <a:pt x="183" y="887"/>
                  </a:lnTo>
                  <a:lnTo>
                    <a:pt x="170" y="924"/>
                  </a:lnTo>
                  <a:lnTo>
                    <a:pt x="157" y="974"/>
                  </a:lnTo>
                  <a:lnTo>
                    <a:pt x="157" y="1011"/>
                  </a:lnTo>
                  <a:lnTo>
                    <a:pt x="157" y="1048"/>
                  </a:lnTo>
                  <a:lnTo>
                    <a:pt x="144" y="1122"/>
                  </a:lnTo>
                  <a:lnTo>
                    <a:pt x="144" y="1171"/>
                  </a:lnTo>
                  <a:lnTo>
                    <a:pt x="144" y="1220"/>
                  </a:lnTo>
                  <a:lnTo>
                    <a:pt x="144" y="1257"/>
                  </a:lnTo>
                  <a:lnTo>
                    <a:pt x="157" y="1307"/>
                  </a:lnTo>
                  <a:lnTo>
                    <a:pt x="157" y="1344"/>
                  </a:lnTo>
                  <a:lnTo>
                    <a:pt x="157" y="1381"/>
                  </a:lnTo>
                  <a:lnTo>
                    <a:pt x="170" y="1418"/>
                  </a:lnTo>
                  <a:lnTo>
                    <a:pt x="195" y="1480"/>
                  </a:lnTo>
                  <a:lnTo>
                    <a:pt x="209" y="1517"/>
                  </a:lnTo>
                  <a:lnTo>
                    <a:pt x="209" y="1554"/>
                  </a:lnTo>
                  <a:lnTo>
                    <a:pt x="222" y="1603"/>
                  </a:lnTo>
                  <a:lnTo>
                    <a:pt x="234" y="1640"/>
                  </a:lnTo>
                  <a:lnTo>
                    <a:pt x="234" y="1677"/>
                  </a:lnTo>
                  <a:lnTo>
                    <a:pt x="247" y="1714"/>
                  </a:lnTo>
                  <a:lnTo>
                    <a:pt x="247" y="1751"/>
                  </a:lnTo>
                  <a:lnTo>
                    <a:pt x="330" y="1901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24" name="Arc 16"/>
            <p:cNvSpPr>
              <a:spLocks/>
            </p:cNvSpPr>
            <p:nvPr/>
          </p:nvSpPr>
          <p:spPr bwMode="auto">
            <a:xfrm>
              <a:off x="1429" y="1632"/>
              <a:ext cx="334" cy="2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25" name="Line 17"/>
            <p:cNvSpPr>
              <a:spLocks noChangeShapeType="1"/>
            </p:cNvSpPr>
            <p:nvPr/>
          </p:nvSpPr>
          <p:spPr bwMode="auto">
            <a:xfrm>
              <a:off x="1653" y="1840"/>
              <a:ext cx="42" cy="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26" name="Line 18"/>
            <p:cNvSpPr>
              <a:spLocks noChangeShapeType="1"/>
            </p:cNvSpPr>
            <p:nvPr/>
          </p:nvSpPr>
          <p:spPr bwMode="auto">
            <a:xfrm>
              <a:off x="1533" y="1850"/>
              <a:ext cx="36" cy="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27" name="Line 19"/>
            <p:cNvSpPr>
              <a:spLocks noChangeShapeType="1"/>
            </p:cNvSpPr>
            <p:nvPr/>
          </p:nvSpPr>
          <p:spPr bwMode="auto">
            <a:xfrm>
              <a:off x="1671" y="1736"/>
              <a:ext cx="47" cy="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28" name="Line 20"/>
            <p:cNvSpPr>
              <a:spLocks noChangeShapeType="1"/>
            </p:cNvSpPr>
            <p:nvPr/>
          </p:nvSpPr>
          <p:spPr bwMode="auto">
            <a:xfrm>
              <a:off x="1756" y="1669"/>
              <a:ext cx="53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29" name="Arc 21"/>
            <p:cNvSpPr>
              <a:spLocks/>
            </p:cNvSpPr>
            <p:nvPr/>
          </p:nvSpPr>
          <p:spPr bwMode="auto">
            <a:xfrm>
              <a:off x="1341" y="2448"/>
              <a:ext cx="504" cy="47"/>
            </a:xfrm>
            <a:custGeom>
              <a:avLst/>
              <a:gdLst>
                <a:gd name="G0" fmla="+- 43 0 0"/>
                <a:gd name="G1" fmla="+- 21600 0 0"/>
                <a:gd name="G2" fmla="+- 21600 0 0"/>
                <a:gd name="T0" fmla="*/ 0 w 21639"/>
                <a:gd name="T1" fmla="*/ 0 h 21600"/>
                <a:gd name="T2" fmla="*/ 21639 w 21639"/>
                <a:gd name="T3" fmla="*/ 21172 h 21600"/>
                <a:gd name="T4" fmla="*/ 43 w 216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9" h="21600" fill="none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805" y="0"/>
                    <a:pt x="21405" y="9411"/>
                    <a:pt x="21638" y="21172"/>
                  </a:cubicBezTo>
                </a:path>
                <a:path w="21639" h="21600" stroke="0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805" y="0"/>
                    <a:pt x="21405" y="9411"/>
                    <a:pt x="21638" y="21172"/>
                  </a:cubicBezTo>
                  <a:lnTo>
                    <a:pt x="43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0" name="Freeform 22"/>
            <p:cNvSpPr>
              <a:spLocks/>
            </p:cNvSpPr>
            <p:nvPr/>
          </p:nvSpPr>
          <p:spPr bwMode="auto">
            <a:xfrm>
              <a:off x="790" y="1706"/>
              <a:ext cx="626" cy="548"/>
            </a:xfrm>
            <a:custGeom>
              <a:avLst/>
              <a:gdLst>
                <a:gd name="T0" fmla="*/ 14 w 626"/>
                <a:gd name="T1" fmla="*/ 3 h 592"/>
                <a:gd name="T2" fmla="*/ 35 w 626"/>
                <a:gd name="T3" fmla="*/ 20 h 592"/>
                <a:gd name="T4" fmla="*/ 56 w 626"/>
                <a:gd name="T5" fmla="*/ 37 h 592"/>
                <a:gd name="T6" fmla="*/ 73 w 626"/>
                <a:gd name="T7" fmla="*/ 57 h 592"/>
                <a:gd name="T8" fmla="*/ 94 w 626"/>
                <a:gd name="T9" fmla="*/ 74 h 592"/>
                <a:gd name="T10" fmla="*/ 112 w 626"/>
                <a:gd name="T11" fmla="*/ 108 h 592"/>
                <a:gd name="T12" fmla="*/ 129 w 626"/>
                <a:gd name="T13" fmla="*/ 162 h 592"/>
                <a:gd name="T14" fmla="*/ 143 w 626"/>
                <a:gd name="T15" fmla="*/ 199 h 592"/>
                <a:gd name="T16" fmla="*/ 150 w 626"/>
                <a:gd name="T17" fmla="*/ 246 h 592"/>
                <a:gd name="T18" fmla="*/ 154 w 626"/>
                <a:gd name="T19" fmla="*/ 283 h 592"/>
                <a:gd name="T20" fmla="*/ 161 w 626"/>
                <a:gd name="T21" fmla="*/ 320 h 592"/>
                <a:gd name="T22" fmla="*/ 165 w 626"/>
                <a:gd name="T23" fmla="*/ 357 h 592"/>
                <a:gd name="T24" fmla="*/ 172 w 626"/>
                <a:gd name="T25" fmla="*/ 388 h 592"/>
                <a:gd name="T26" fmla="*/ 182 w 626"/>
                <a:gd name="T27" fmla="*/ 418 h 592"/>
                <a:gd name="T28" fmla="*/ 193 w 626"/>
                <a:gd name="T29" fmla="*/ 449 h 592"/>
                <a:gd name="T30" fmla="*/ 210 w 626"/>
                <a:gd name="T31" fmla="*/ 469 h 592"/>
                <a:gd name="T32" fmla="*/ 228 w 626"/>
                <a:gd name="T33" fmla="*/ 493 h 592"/>
                <a:gd name="T34" fmla="*/ 249 w 626"/>
                <a:gd name="T35" fmla="*/ 506 h 592"/>
                <a:gd name="T36" fmla="*/ 270 w 626"/>
                <a:gd name="T37" fmla="*/ 523 h 592"/>
                <a:gd name="T38" fmla="*/ 298 w 626"/>
                <a:gd name="T39" fmla="*/ 540 h 592"/>
                <a:gd name="T40" fmla="*/ 326 w 626"/>
                <a:gd name="T41" fmla="*/ 553 h 592"/>
                <a:gd name="T42" fmla="*/ 351 w 626"/>
                <a:gd name="T43" fmla="*/ 567 h 592"/>
                <a:gd name="T44" fmla="*/ 382 w 626"/>
                <a:gd name="T45" fmla="*/ 574 h 592"/>
                <a:gd name="T46" fmla="*/ 414 w 626"/>
                <a:gd name="T47" fmla="*/ 580 h 592"/>
                <a:gd name="T48" fmla="*/ 435 w 626"/>
                <a:gd name="T49" fmla="*/ 584 h 592"/>
                <a:gd name="T50" fmla="*/ 456 w 626"/>
                <a:gd name="T51" fmla="*/ 584 h 592"/>
                <a:gd name="T52" fmla="*/ 481 w 626"/>
                <a:gd name="T53" fmla="*/ 587 h 592"/>
                <a:gd name="T54" fmla="*/ 505 w 626"/>
                <a:gd name="T55" fmla="*/ 587 h 592"/>
                <a:gd name="T56" fmla="*/ 526 w 626"/>
                <a:gd name="T57" fmla="*/ 591 h 592"/>
                <a:gd name="T58" fmla="*/ 547 w 626"/>
                <a:gd name="T59" fmla="*/ 591 h 592"/>
                <a:gd name="T60" fmla="*/ 572 w 626"/>
                <a:gd name="T61" fmla="*/ 587 h 592"/>
                <a:gd name="T62" fmla="*/ 596 w 626"/>
                <a:gd name="T63" fmla="*/ 584 h 592"/>
                <a:gd name="T64" fmla="*/ 617 w 626"/>
                <a:gd name="T65" fmla="*/ 58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6" h="592">
                  <a:moveTo>
                    <a:pt x="0" y="0"/>
                  </a:moveTo>
                  <a:lnTo>
                    <a:pt x="14" y="3"/>
                  </a:lnTo>
                  <a:lnTo>
                    <a:pt x="24" y="13"/>
                  </a:lnTo>
                  <a:lnTo>
                    <a:pt x="35" y="20"/>
                  </a:lnTo>
                  <a:lnTo>
                    <a:pt x="45" y="27"/>
                  </a:lnTo>
                  <a:lnTo>
                    <a:pt x="56" y="37"/>
                  </a:lnTo>
                  <a:lnTo>
                    <a:pt x="66" y="47"/>
                  </a:lnTo>
                  <a:lnTo>
                    <a:pt x="73" y="57"/>
                  </a:lnTo>
                  <a:lnTo>
                    <a:pt x="84" y="64"/>
                  </a:lnTo>
                  <a:lnTo>
                    <a:pt x="94" y="74"/>
                  </a:lnTo>
                  <a:lnTo>
                    <a:pt x="101" y="84"/>
                  </a:lnTo>
                  <a:lnTo>
                    <a:pt x="112" y="108"/>
                  </a:lnTo>
                  <a:lnTo>
                    <a:pt x="119" y="135"/>
                  </a:lnTo>
                  <a:lnTo>
                    <a:pt x="129" y="162"/>
                  </a:lnTo>
                  <a:lnTo>
                    <a:pt x="140" y="189"/>
                  </a:lnTo>
                  <a:lnTo>
                    <a:pt x="143" y="199"/>
                  </a:lnTo>
                  <a:lnTo>
                    <a:pt x="143" y="219"/>
                  </a:lnTo>
                  <a:lnTo>
                    <a:pt x="150" y="246"/>
                  </a:lnTo>
                  <a:lnTo>
                    <a:pt x="154" y="273"/>
                  </a:lnTo>
                  <a:lnTo>
                    <a:pt x="154" y="283"/>
                  </a:lnTo>
                  <a:lnTo>
                    <a:pt x="158" y="310"/>
                  </a:lnTo>
                  <a:lnTo>
                    <a:pt x="161" y="320"/>
                  </a:lnTo>
                  <a:lnTo>
                    <a:pt x="165" y="347"/>
                  </a:lnTo>
                  <a:lnTo>
                    <a:pt x="165" y="357"/>
                  </a:lnTo>
                  <a:lnTo>
                    <a:pt x="168" y="378"/>
                  </a:lnTo>
                  <a:lnTo>
                    <a:pt x="172" y="388"/>
                  </a:lnTo>
                  <a:lnTo>
                    <a:pt x="179" y="398"/>
                  </a:lnTo>
                  <a:lnTo>
                    <a:pt x="182" y="418"/>
                  </a:lnTo>
                  <a:lnTo>
                    <a:pt x="186" y="439"/>
                  </a:lnTo>
                  <a:lnTo>
                    <a:pt x="193" y="449"/>
                  </a:lnTo>
                  <a:lnTo>
                    <a:pt x="200" y="459"/>
                  </a:lnTo>
                  <a:lnTo>
                    <a:pt x="210" y="469"/>
                  </a:lnTo>
                  <a:lnTo>
                    <a:pt x="217" y="479"/>
                  </a:lnTo>
                  <a:lnTo>
                    <a:pt x="228" y="493"/>
                  </a:lnTo>
                  <a:lnTo>
                    <a:pt x="238" y="499"/>
                  </a:lnTo>
                  <a:lnTo>
                    <a:pt x="249" y="506"/>
                  </a:lnTo>
                  <a:lnTo>
                    <a:pt x="259" y="513"/>
                  </a:lnTo>
                  <a:lnTo>
                    <a:pt x="270" y="523"/>
                  </a:lnTo>
                  <a:lnTo>
                    <a:pt x="284" y="530"/>
                  </a:lnTo>
                  <a:lnTo>
                    <a:pt x="298" y="540"/>
                  </a:lnTo>
                  <a:lnTo>
                    <a:pt x="312" y="547"/>
                  </a:lnTo>
                  <a:lnTo>
                    <a:pt x="326" y="553"/>
                  </a:lnTo>
                  <a:lnTo>
                    <a:pt x="340" y="560"/>
                  </a:lnTo>
                  <a:lnTo>
                    <a:pt x="351" y="567"/>
                  </a:lnTo>
                  <a:lnTo>
                    <a:pt x="372" y="567"/>
                  </a:lnTo>
                  <a:lnTo>
                    <a:pt x="382" y="574"/>
                  </a:lnTo>
                  <a:lnTo>
                    <a:pt x="393" y="577"/>
                  </a:lnTo>
                  <a:lnTo>
                    <a:pt x="414" y="580"/>
                  </a:lnTo>
                  <a:lnTo>
                    <a:pt x="424" y="580"/>
                  </a:lnTo>
                  <a:lnTo>
                    <a:pt x="435" y="584"/>
                  </a:lnTo>
                  <a:lnTo>
                    <a:pt x="445" y="584"/>
                  </a:lnTo>
                  <a:lnTo>
                    <a:pt x="456" y="584"/>
                  </a:lnTo>
                  <a:lnTo>
                    <a:pt x="470" y="584"/>
                  </a:lnTo>
                  <a:lnTo>
                    <a:pt x="481" y="587"/>
                  </a:lnTo>
                  <a:lnTo>
                    <a:pt x="495" y="587"/>
                  </a:lnTo>
                  <a:lnTo>
                    <a:pt x="505" y="587"/>
                  </a:lnTo>
                  <a:lnTo>
                    <a:pt x="516" y="587"/>
                  </a:lnTo>
                  <a:lnTo>
                    <a:pt x="526" y="591"/>
                  </a:lnTo>
                  <a:lnTo>
                    <a:pt x="537" y="591"/>
                  </a:lnTo>
                  <a:lnTo>
                    <a:pt x="547" y="591"/>
                  </a:lnTo>
                  <a:lnTo>
                    <a:pt x="558" y="587"/>
                  </a:lnTo>
                  <a:lnTo>
                    <a:pt x="572" y="587"/>
                  </a:lnTo>
                  <a:lnTo>
                    <a:pt x="586" y="587"/>
                  </a:lnTo>
                  <a:lnTo>
                    <a:pt x="596" y="584"/>
                  </a:lnTo>
                  <a:lnTo>
                    <a:pt x="607" y="584"/>
                  </a:lnTo>
                  <a:lnTo>
                    <a:pt x="617" y="584"/>
                  </a:lnTo>
                  <a:lnTo>
                    <a:pt x="625" y="587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1" name="Arc 23"/>
            <p:cNvSpPr>
              <a:spLocks/>
            </p:cNvSpPr>
            <p:nvPr/>
          </p:nvSpPr>
          <p:spPr bwMode="auto">
            <a:xfrm>
              <a:off x="1001" y="2892"/>
              <a:ext cx="373" cy="22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2" name="Line 24"/>
            <p:cNvSpPr>
              <a:spLocks noChangeShapeType="1"/>
            </p:cNvSpPr>
            <p:nvPr/>
          </p:nvSpPr>
          <p:spPr bwMode="auto">
            <a:xfrm flipV="1">
              <a:off x="1259" y="1663"/>
              <a:ext cx="47" cy="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3" name="Line 25"/>
            <p:cNvSpPr>
              <a:spLocks noChangeShapeType="1"/>
            </p:cNvSpPr>
            <p:nvPr/>
          </p:nvSpPr>
          <p:spPr bwMode="auto">
            <a:xfrm flipV="1">
              <a:off x="1347" y="1823"/>
              <a:ext cx="48" cy="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4" name="Line 26"/>
            <p:cNvSpPr>
              <a:spLocks noChangeShapeType="1"/>
            </p:cNvSpPr>
            <p:nvPr/>
          </p:nvSpPr>
          <p:spPr bwMode="auto">
            <a:xfrm flipV="1">
              <a:off x="1466" y="2015"/>
              <a:ext cx="63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5" name="Line 27"/>
            <p:cNvSpPr>
              <a:spLocks noChangeShapeType="1"/>
            </p:cNvSpPr>
            <p:nvPr/>
          </p:nvSpPr>
          <p:spPr bwMode="auto">
            <a:xfrm>
              <a:off x="1384" y="2156"/>
              <a:ext cx="65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6" name="Line 28"/>
            <p:cNvSpPr>
              <a:spLocks noChangeShapeType="1"/>
            </p:cNvSpPr>
            <p:nvPr/>
          </p:nvSpPr>
          <p:spPr bwMode="auto">
            <a:xfrm>
              <a:off x="1371" y="2360"/>
              <a:ext cx="6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7" name="Line 29"/>
            <p:cNvSpPr>
              <a:spLocks noChangeShapeType="1"/>
            </p:cNvSpPr>
            <p:nvPr/>
          </p:nvSpPr>
          <p:spPr bwMode="auto">
            <a:xfrm>
              <a:off x="1238" y="2620"/>
              <a:ext cx="65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8" name="Line 30"/>
            <p:cNvSpPr>
              <a:spLocks noChangeShapeType="1"/>
            </p:cNvSpPr>
            <p:nvPr/>
          </p:nvSpPr>
          <p:spPr bwMode="auto">
            <a:xfrm>
              <a:off x="1311" y="2863"/>
              <a:ext cx="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39" name="Line 31"/>
            <p:cNvSpPr>
              <a:spLocks noChangeShapeType="1"/>
            </p:cNvSpPr>
            <p:nvPr/>
          </p:nvSpPr>
          <p:spPr bwMode="auto">
            <a:xfrm>
              <a:off x="1382" y="3175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0" name="Line 32"/>
            <p:cNvSpPr>
              <a:spLocks noChangeShapeType="1"/>
            </p:cNvSpPr>
            <p:nvPr/>
          </p:nvSpPr>
          <p:spPr bwMode="auto">
            <a:xfrm flipV="1">
              <a:off x="1406" y="3357"/>
              <a:ext cx="50" cy="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1" name="Line 33"/>
            <p:cNvSpPr>
              <a:spLocks noChangeShapeType="1"/>
            </p:cNvSpPr>
            <p:nvPr/>
          </p:nvSpPr>
          <p:spPr bwMode="auto">
            <a:xfrm>
              <a:off x="1298" y="3045"/>
              <a:ext cx="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2" name="Line 34"/>
            <p:cNvSpPr>
              <a:spLocks noChangeShapeType="1"/>
            </p:cNvSpPr>
            <p:nvPr/>
          </p:nvSpPr>
          <p:spPr bwMode="auto">
            <a:xfrm flipV="1">
              <a:off x="1018" y="2943"/>
              <a:ext cx="55" cy="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3" name="Line 35"/>
            <p:cNvSpPr>
              <a:spLocks noChangeShapeType="1"/>
            </p:cNvSpPr>
            <p:nvPr/>
          </p:nvSpPr>
          <p:spPr bwMode="auto">
            <a:xfrm flipV="1">
              <a:off x="1060" y="3042"/>
              <a:ext cx="40" cy="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4" name="Line 36"/>
            <p:cNvSpPr>
              <a:spLocks noChangeShapeType="1"/>
            </p:cNvSpPr>
            <p:nvPr/>
          </p:nvSpPr>
          <p:spPr bwMode="auto">
            <a:xfrm flipV="1">
              <a:off x="1226" y="3103"/>
              <a:ext cx="19" cy="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5" name="Line 37"/>
            <p:cNvSpPr>
              <a:spLocks noChangeShapeType="1"/>
            </p:cNvSpPr>
            <p:nvPr/>
          </p:nvSpPr>
          <p:spPr bwMode="auto">
            <a:xfrm flipH="1">
              <a:off x="1425" y="2451"/>
              <a:ext cx="4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6" name="Line 38"/>
            <p:cNvSpPr>
              <a:spLocks noChangeShapeType="1"/>
            </p:cNvSpPr>
            <p:nvPr/>
          </p:nvSpPr>
          <p:spPr bwMode="auto">
            <a:xfrm flipH="1">
              <a:off x="1529" y="2407"/>
              <a:ext cx="4" cy="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7" name="Line 39"/>
            <p:cNvSpPr>
              <a:spLocks noChangeShapeType="1"/>
            </p:cNvSpPr>
            <p:nvPr/>
          </p:nvSpPr>
          <p:spPr bwMode="auto">
            <a:xfrm flipH="1">
              <a:off x="1627" y="2457"/>
              <a:ext cx="3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8" name="Line 40"/>
            <p:cNvSpPr>
              <a:spLocks noChangeShapeType="1"/>
            </p:cNvSpPr>
            <p:nvPr/>
          </p:nvSpPr>
          <p:spPr bwMode="auto">
            <a:xfrm flipH="1">
              <a:off x="1795" y="2425"/>
              <a:ext cx="3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49" name="Line 41"/>
            <p:cNvSpPr>
              <a:spLocks noChangeShapeType="1"/>
            </p:cNvSpPr>
            <p:nvPr/>
          </p:nvSpPr>
          <p:spPr bwMode="auto">
            <a:xfrm flipH="1">
              <a:off x="1275" y="2208"/>
              <a:ext cx="3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0" name="Line 42"/>
            <p:cNvSpPr>
              <a:spLocks noChangeShapeType="1"/>
            </p:cNvSpPr>
            <p:nvPr/>
          </p:nvSpPr>
          <p:spPr bwMode="auto">
            <a:xfrm flipH="1">
              <a:off x="1092" y="2219"/>
              <a:ext cx="16" cy="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1" name="Line 43"/>
            <p:cNvSpPr>
              <a:spLocks noChangeShapeType="1"/>
            </p:cNvSpPr>
            <p:nvPr/>
          </p:nvSpPr>
          <p:spPr bwMode="auto">
            <a:xfrm flipH="1">
              <a:off x="998" y="2106"/>
              <a:ext cx="37" cy="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2" name="Line 44"/>
            <p:cNvSpPr>
              <a:spLocks noChangeShapeType="1"/>
            </p:cNvSpPr>
            <p:nvPr/>
          </p:nvSpPr>
          <p:spPr bwMode="auto">
            <a:xfrm flipH="1">
              <a:off x="888" y="1976"/>
              <a:ext cx="52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3" name="Line 45"/>
            <p:cNvSpPr>
              <a:spLocks noChangeShapeType="1"/>
            </p:cNvSpPr>
            <p:nvPr/>
          </p:nvSpPr>
          <p:spPr bwMode="auto">
            <a:xfrm flipH="1">
              <a:off x="902" y="1802"/>
              <a:ext cx="53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115054" name="Group 46"/>
          <p:cNvGrpSpPr>
            <a:grpSpLocks/>
          </p:cNvGrpSpPr>
          <p:nvPr/>
        </p:nvGrpSpPr>
        <p:grpSpPr bwMode="auto">
          <a:xfrm rot="5276011">
            <a:off x="7042337" y="1689101"/>
            <a:ext cx="352425" cy="2465387"/>
            <a:chOff x="2883" y="1716"/>
            <a:chExt cx="296" cy="1553"/>
          </a:xfrm>
        </p:grpSpPr>
        <p:sp>
          <p:nvSpPr>
            <p:cNvPr id="3115055" name="Freeform 47"/>
            <p:cNvSpPr>
              <a:spLocks/>
            </p:cNvSpPr>
            <p:nvPr/>
          </p:nvSpPr>
          <p:spPr bwMode="auto">
            <a:xfrm>
              <a:off x="2925" y="1716"/>
              <a:ext cx="174" cy="1553"/>
            </a:xfrm>
            <a:custGeom>
              <a:avLst/>
              <a:gdLst>
                <a:gd name="T0" fmla="*/ 0 w 174"/>
                <a:gd name="T1" fmla="*/ 0 h 1678"/>
                <a:gd name="T2" fmla="*/ 43 w 174"/>
                <a:gd name="T3" fmla="*/ 21 h 1678"/>
                <a:gd name="T4" fmla="*/ 70 w 174"/>
                <a:gd name="T5" fmla="*/ 59 h 1678"/>
                <a:gd name="T6" fmla="*/ 108 w 174"/>
                <a:gd name="T7" fmla="*/ 84 h 1678"/>
                <a:gd name="T8" fmla="*/ 134 w 174"/>
                <a:gd name="T9" fmla="*/ 133 h 1678"/>
                <a:gd name="T10" fmla="*/ 134 w 174"/>
                <a:gd name="T11" fmla="*/ 170 h 1678"/>
                <a:gd name="T12" fmla="*/ 159 w 174"/>
                <a:gd name="T13" fmla="*/ 219 h 1678"/>
                <a:gd name="T14" fmla="*/ 159 w 174"/>
                <a:gd name="T15" fmla="*/ 256 h 1678"/>
                <a:gd name="T16" fmla="*/ 173 w 174"/>
                <a:gd name="T17" fmla="*/ 306 h 1678"/>
                <a:gd name="T18" fmla="*/ 173 w 174"/>
                <a:gd name="T19" fmla="*/ 355 h 1678"/>
                <a:gd name="T20" fmla="*/ 173 w 174"/>
                <a:gd name="T21" fmla="*/ 392 h 1678"/>
                <a:gd name="T22" fmla="*/ 173 w 174"/>
                <a:gd name="T23" fmla="*/ 442 h 1678"/>
                <a:gd name="T24" fmla="*/ 159 w 174"/>
                <a:gd name="T25" fmla="*/ 479 h 1678"/>
                <a:gd name="T26" fmla="*/ 146 w 174"/>
                <a:gd name="T27" fmla="*/ 516 h 1678"/>
                <a:gd name="T28" fmla="*/ 121 w 174"/>
                <a:gd name="T29" fmla="*/ 553 h 1678"/>
                <a:gd name="T30" fmla="*/ 108 w 174"/>
                <a:gd name="T31" fmla="*/ 590 h 1678"/>
                <a:gd name="T32" fmla="*/ 82 w 174"/>
                <a:gd name="T33" fmla="*/ 652 h 1678"/>
                <a:gd name="T34" fmla="*/ 57 w 174"/>
                <a:gd name="T35" fmla="*/ 701 h 1678"/>
                <a:gd name="T36" fmla="*/ 43 w 174"/>
                <a:gd name="T37" fmla="*/ 751 h 1678"/>
                <a:gd name="T38" fmla="*/ 43 w 174"/>
                <a:gd name="T39" fmla="*/ 788 h 1678"/>
                <a:gd name="T40" fmla="*/ 43 w 174"/>
                <a:gd name="T41" fmla="*/ 825 h 1678"/>
                <a:gd name="T42" fmla="*/ 31 w 174"/>
                <a:gd name="T43" fmla="*/ 887 h 1678"/>
                <a:gd name="T44" fmla="*/ 18 w 174"/>
                <a:gd name="T45" fmla="*/ 948 h 1678"/>
                <a:gd name="T46" fmla="*/ 18 w 174"/>
                <a:gd name="T47" fmla="*/ 985 h 1678"/>
                <a:gd name="T48" fmla="*/ 18 w 174"/>
                <a:gd name="T49" fmla="*/ 1022 h 1678"/>
                <a:gd name="T50" fmla="*/ 18 w 174"/>
                <a:gd name="T51" fmla="*/ 1060 h 1678"/>
                <a:gd name="T52" fmla="*/ 18 w 174"/>
                <a:gd name="T53" fmla="*/ 1108 h 1678"/>
                <a:gd name="T54" fmla="*/ 18 w 174"/>
                <a:gd name="T55" fmla="*/ 1146 h 1678"/>
                <a:gd name="T56" fmla="*/ 18 w 174"/>
                <a:gd name="T57" fmla="*/ 1195 h 1678"/>
                <a:gd name="T58" fmla="*/ 18 w 174"/>
                <a:gd name="T59" fmla="*/ 1244 h 1678"/>
                <a:gd name="T60" fmla="*/ 18 w 174"/>
                <a:gd name="T61" fmla="*/ 1294 h 1678"/>
                <a:gd name="T62" fmla="*/ 31 w 174"/>
                <a:gd name="T63" fmla="*/ 1331 h 1678"/>
                <a:gd name="T64" fmla="*/ 43 w 174"/>
                <a:gd name="T65" fmla="*/ 1393 h 1678"/>
                <a:gd name="T66" fmla="*/ 43 w 174"/>
                <a:gd name="T67" fmla="*/ 1430 h 1678"/>
                <a:gd name="T68" fmla="*/ 43 w 174"/>
                <a:gd name="T69" fmla="*/ 1467 h 1678"/>
                <a:gd name="T70" fmla="*/ 70 w 174"/>
                <a:gd name="T71" fmla="*/ 1516 h 1678"/>
                <a:gd name="T72" fmla="*/ 82 w 174"/>
                <a:gd name="T73" fmla="*/ 1553 h 1678"/>
                <a:gd name="T74" fmla="*/ 82 w 174"/>
                <a:gd name="T75" fmla="*/ 1590 h 1678"/>
                <a:gd name="T76" fmla="*/ 108 w 174"/>
                <a:gd name="T77" fmla="*/ 1639 h 1678"/>
                <a:gd name="T78" fmla="*/ 134 w 174"/>
                <a:gd name="T79" fmla="*/ 1677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4" h="1678">
                  <a:moveTo>
                    <a:pt x="0" y="0"/>
                  </a:moveTo>
                  <a:lnTo>
                    <a:pt x="43" y="21"/>
                  </a:lnTo>
                  <a:lnTo>
                    <a:pt x="70" y="59"/>
                  </a:lnTo>
                  <a:lnTo>
                    <a:pt x="108" y="84"/>
                  </a:lnTo>
                  <a:lnTo>
                    <a:pt x="134" y="133"/>
                  </a:lnTo>
                  <a:lnTo>
                    <a:pt x="134" y="170"/>
                  </a:lnTo>
                  <a:lnTo>
                    <a:pt x="159" y="219"/>
                  </a:lnTo>
                  <a:lnTo>
                    <a:pt x="159" y="256"/>
                  </a:lnTo>
                  <a:lnTo>
                    <a:pt x="173" y="306"/>
                  </a:lnTo>
                  <a:lnTo>
                    <a:pt x="173" y="355"/>
                  </a:lnTo>
                  <a:lnTo>
                    <a:pt x="173" y="392"/>
                  </a:lnTo>
                  <a:lnTo>
                    <a:pt x="173" y="442"/>
                  </a:lnTo>
                  <a:lnTo>
                    <a:pt x="159" y="479"/>
                  </a:lnTo>
                  <a:lnTo>
                    <a:pt x="146" y="516"/>
                  </a:lnTo>
                  <a:lnTo>
                    <a:pt x="121" y="553"/>
                  </a:lnTo>
                  <a:lnTo>
                    <a:pt x="108" y="590"/>
                  </a:lnTo>
                  <a:lnTo>
                    <a:pt x="82" y="652"/>
                  </a:lnTo>
                  <a:lnTo>
                    <a:pt x="57" y="701"/>
                  </a:lnTo>
                  <a:lnTo>
                    <a:pt x="43" y="751"/>
                  </a:lnTo>
                  <a:lnTo>
                    <a:pt x="43" y="788"/>
                  </a:lnTo>
                  <a:lnTo>
                    <a:pt x="43" y="825"/>
                  </a:lnTo>
                  <a:lnTo>
                    <a:pt x="31" y="887"/>
                  </a:lnTo>
                  <a:lnTo>
                    <a:pt x="18" y="948"/>
                  </a:lnTo>
                  <a:lnTo>
                    <a:pt x="18" y="985"/>
                  </a:lnTo>
                  <a:lnTo>
                    <a:pt x="18" y="1022"/>
                  </a:lnTo>
                  <a:lnTo>
                    <a:pt x="18" y="1060"/>
                  </a:lnTo>
                  <a:lnTo>
                    <a:pt x="18" y="1108"/>
                  </a:lnTo>
                  <a:lnTo>
                    <a:pt x="18" y="1146"/>
                  </a:lnTo>
                  <a:lnTo>
                    <a:pt x="18" y="1195"/>
                  </a:lnTo>
                  <a:lnTo>
                    <a:pt x="18" y="1244"/>
                  </a:lnTo>
                  <a:lnTo>
                    <a:pt x="18" y="1294"/>
                  </a:lnTo>
                  <a:lnTo>
                    <a:pt x="31" y="1331"/>
                  </a:lnTo>
                  <a:lnTo>
                    <a:pt x="43" y="1393"/>
                  </a:lnTo>
                  <a:lnTo>
                    <a:pt x="43" y="1430"/>
                  </a:lnTo>
                  <a:lnTo>
                    <a:pt x="43" y="1467"/>
                  </a:lnTo>
                  <a:lnTo>
                    <a:pt x="70" y="1516"/>
                  </a:lnTo>
                  <a:lnTo>
                    <a:pt x="82" y="1553"/>
                  </a:lnTo>
                  <a:lnTo>
                    <a:pt x="82" y="1590"/>
                  </a:lnTo>
                  <a:lnTo>
                    <a:pt x="108" y="1639"/>
                  </a:lnTo>
                  <a:lnTo>
                    <a:pt x="134" y="1677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6" name="Line 48"/>
            <p:cNvSpPr>
              <a:spLocks noChangeShapeType="1"/>
            </p:cNvSpPr>
            <p:nvPr/>
          </p:nvSpPr>
          <p:spPr bwMode="auto">
            <a:xfrm flipH="1">
              <a:off x="2949" y="2279"/>
              <a:ext cx="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7" name="Line 49"/>
            <p:cNvSpPr>
              <a:spLocks noChangeShapeType="1"/>
            </p:cNvSpPr>
            <p:nvPr/>
          </p:nvSpPr>
          <p:spPr bwMode="auto">
            <a:xfrm>
              <a:off x="2943" y="2841"/>
              <a:ext cx="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8" name="Line 50"/>
            <p:cNvSpPr>
              <a:spLocks noChangeShapeType="1"/>
            </p:cNvSpPr>
            <p:nvPr/>
          </p:nvSpPr>
          <p:spPr bwMode="auto">
            <a:xfrm flipH="1">
              <a:off x="2937" y="3212"/>
              <a:ext cx="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59" name="Line 51"/>
            <p:cNvSpPr>
              <a:spLocks noChangeShapeType="1"/>
            </p:cNvSpPr>
            <p:nvPr/>
          </p:nvSpPr>
          <p:spPr bwMode="auto">
            <a:xfrm flipV="1">
              <a:off x="3051" y="1791"/>
              <a:ext cx="84" cy="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60" name="Line 52"/>
            <p:cNvSpPr>
              <a:spLocks noChangeShapeType="1"/>
            </p:cNvSpPr>
            <p:nvPr/>
          </p:nvSpPr>
          <p:spPr bwMode="auto">
            <a:xfrm flipH="1">
              <a:off x="2883" y="2578"/>
              <a:ext cx="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61" name="Line 53"/>
            <p:cNvSpPr>
              <a:spLocks noChangeShapeType="1"/>
            </p:cNvSpPr>
            <p:nvPr/>
          </p:nvSpPr>
          <p:spPr bwMode="auto">
            <a:xfrm>
              <a:off x="3095" y="2053"/>
              <a:ext cx="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115062" name="Group 54"/>
          <p:cNvGrpSpPr>
            <a:grpSpLocks/>
          </p:cNvGrpSpPr>
          <p:nvPr/>
        </p:nvGrpSpPr>
        <p:grpSpPr bwMode="auto">
          <a:xfrm rot="5041061">
            <a:off x="7072908" y="2840236"/>
            <a:ext cx="384572" cy="2528888"/>
            <a:chOff x="3992" y="1640"/>
            <a:chExt cx="323" cy="1593"/>
          </a:xfrm>
        </p:grpSpPr>
        <p:sp>
          <p:nvSpPr>
            <p:cNvPr id="3115063" name="Freeform 55"/>
            <p:cNvSpPr>
              <a:spLocks/>
            </p:cNvSpPr>
            <p:nvPr/>
          </p:nvSpPr>
          <p:spPr bwMode="auto">
            <a:xfrm>
              <a:off x="4089" y="1640"/>
              <a:ext cx="141" cy="1593"/>
            </a:xfrm>
            <a:custGeom>
              <a:avLst/>
              <a:gdLst>
                <a:gd name="T0" fmla="*/ 59 w 141"/>
                <a:gd name="T1" fmla="*/ 0 h 1721"/>
                <a:gd name="T2" fmla="*/ 63 w 141"/>
                <a:gd name="T3" fmla="*/ 41 h 1721"/>
                <a:gd name="T4" fmla="*/ 89 w 141"/>
                <a:gd name="T5" fmla="*/ 78 h 1721"/>
                <a:gd name="T6" fmla="*/ 102 w 141"/>
                <a:gd name="T7" fmla="*/ 115 h 1721"/>
                <a:gd name="T8" fmla="*/ 114 w 141"/>
                <a:gd name="T9" fmla="*/ 165 h 1721"/>
                <a:gd name="T10" fmla="*/ 127 w 141"/>
                <a:gd name="T11" fmla="*/ 226 h 1721"/>
                <a:gd name="T12" fmla="*/ 140 w 141"/>
                <a:gd name="T13" fmla="*/ 264 h 1721"/>
                <a:gd name="T14" fmla="*/ 140 w 141"/>
                <a:gd name="T15" fmla="*/ 325 h 1721"/>
                <a:gd name="T16" fmla="*/ 140 w 141"/>
                <a:gd name="T17" fmla="*/ 374 h 1721"/>
                <a:gd name="T18" fmla="*/ 140 w 141"/>
                <a:gd name="T19" fmla="*/ 411 h 1721"/>
                <a:gd name="T20" fmla="*/ 140 w 141"/>
                <a:gd name="T21" fmla="*/ 448 h 1721"/>
                <a:gd name="T22" fmla="*/ 140 w 141"/>
                <a:gd name="T23" fmla="*/ 485 h 1721"/>
                <a:gd name="T24" fmla="*/ 140 w 141"/>
                <a:gd name="T25" fmla="*/ 523 h 1721"/>
                <a:gd name="T26" fmla="*/ 127 w 141"/>
                <a:gd name="T27" fmla="*/ 560 h 1721"/>
                <a:gd name="T28" fmla="*/ 114 w 141"/>
                <a:gd name="T29" fmla="*/ 597 h 1721"/>
                <a:gd name="T30" fmla="*/ 102 w 141"/>
                <a:gd name="T31" fmla="*/ 646 h 1721"/>
                <a:gd name="T32" fmla="*/ 102 w 141"/>
                <a:gd name="T33" fmla="*/ 683 h 1721"/>
                <a:gd name="T34" fmla="*/ 76 w 141"/>
                <a:gd name="T35" fmla="*/ 744 h 1721"/>
                <a:gd name="T36" fmla="*/ 50 w 141"/>
                <a:gd name="T37" fmla="*/ 781 h 1721"/>
                <a:gd name="T38" fmla="*/ 50 w 141"/>
                <a:gd name="T39" fmla="*/ 831 h 1721"/>
                <a:gd name="T40" fmla="*/ 37 w 141"/>
                <a:gd name="T41" fmla="*/ 905 h 1721"/>
                <a:gd name="T42" fmla="*/ 37 w 141"/>
                <a:gd name="T43" fmla="*/ 967 h 1721"/>
                <a:gd name="T44" fmla="*/ 37 w 141"/>
                <a:gd name="T45" fmla="*/ 1016 h 1721"/>
                <a:gd name="T46" fmla="*/ 25 w 141"/>
                <a:gd name="T47" fmla="*/ 1066 h 1721"/>
                <a:gd name="T48" fmla="*/ 12 w 141"/>
                <a:gd name="T49" fmla="*/ 1103 h 1721"/>
                <a:gd name="T50" fmla="*/ 12 w 141"/>
                <a:gd name="T51" fmla="*/ 1152 h 1721"/>
                <a:gd name="T52" fmla="*/ 12 w 141"/>
                <a:gd name="T53" fmla="*/ 1202 h 1721"/>
                <a:gd name="T54" fmla="*/ 12 w 141"/>
                <a:gd name="T55" fmla="*/ 1239 h 1721"/>
                <a:gd name="T56" fmla="*/ 12 w 141"/>
                <a:gd name="T57" fmla="*/ 1276 h 1721"/>
                <a:gd name="T58" fmla="*/ 12 w 141"/>
                <a:gd name="T59" fmla="*/ 1325 h 1721"/>
                <a:gd name="T60" fmla="*/ 12 w 141"/>
                <a:gd name="T61" fmla="*/ 1362 h 1721"/>
                <a:gd name="T62" fmla="*/ 12 w 141"/>
                <a:gd name="T63" fmla="*/ 1399 h 1721"/>
                <a:gd name="T64" fmla="*/ 12 w 141"/>
                <a:gd name="T65" fmla="*/ 1436 h 1721"/>
                <a:gd name="T66" fmla="*/ 0 w 141"/>
                <a:gd name="T67" fmla="*/ 1473 h 1721"/>
                <a:gd name="T68" fmla="*/ 0 w 141"/>
                <a:gd name="T69" fmla="*/ 1522 h 1721"/>
                <a:gd name="T70" fmla="*/ 0 w 141"/>
                <a:gd name="T71" fmla="*/ 1559 h 1721"/>
                <a:gd name="T72" fmla="*/ 0 w 141"/>
                <a:gd name="T73" fmla="*/ 1596 h 1721"/>
                <a:gd name="T74" fmla="*/ 0 w 141"/>
                <a:gd name="T75" fmla="*/ 1646 h 1721"/>
                <a:gd name="T76" fmla="*/ 25 w 141"/>
                <a:gd name="T77" fmla="*/ 1683 h 1721"/>
                <a:gd name="T78" fmla="*/ 63 w 141"/>
                <a:gd name="T79" fmla="*/ 172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721">
                  <a:moveTo>
                    <a:pt x="59" y="0"/>
                  </a:moveTo>
                  <a:lnTo>
                    <a:pt x="63" y="41"/>
                  </a:lnTo>
                  <a:lnTo>
                    <a:pt x="89" y="78"/>
                  </a:lnTo>
                  <a:lnTo>
                    <a:pt x="102" y="115"/>
                  </a:lnTo>
                  <a:lnTo>
                    <a:pt x="114" y="165"/>
                  </a:lnTo>
                  <a:lnTo>
                    <a:pt x="127" y="226"/>
                  </a:lnTo>
                  <a:lnTo>
                    <a:pt x="140" y="264"/>
                  </a:lnTo>
                  <a:lnTo>
                    <a:pt x="140" y="325"/>
                  </a:lnTo>
                  <a:lnTo>
                    <a:pt x="140" y="374"/>
                  </a:lnTo>
                  <a:lnTo>
                    <a:pt x="140" y="411"/>
                  </a:lnTo>
                  <a:lnTo>
                    <a:pt x="140" y="448"/>
                  </a:lnTo>
                  <a:lnTo>
                    <a:pt x="140" y="485"/>
                  </a:lnTo>
                  <a:lnTo>
                    <a:pt x="140" y="523"/>
                  </a:lnTo>
                  <a:lnTo>
                    <a:pt x="127" y="560"/>
                  </a:lnTo>
                  <a:lnTo>
                    <a:pt x="114" y="597"/>
                  </a:lnTo>
                  <a:lnTo>
                    <a:pt x="102" y="646"/>
                  </a:lnTo>
                  <a:lnTo>
                    <a:pt x="102" y="683"/>
                  </a:lnTo>
                  <a:lnTo>
                    <a:pt x="76" y="744"/>
                  </a:lnTo>
                  <a:lnTo>
                    <a:pt x="50" y="781"/>
                  </a:lnTo>
                  <a:lnTo>
                    <a:pt x="50" y="831"/>
                  </a:lnTo>
                  <a:lnTo>
                    <a:pt x="37" y="905"/>
                  </a:lnTo>
                  <a:lnTo>
                    <a:pt x="37" y="967"/>
                  </a:lnTo>
                  <a:lnTo>
                    <a:pt x="37" y="1016"/>
                  </a:lnTo>
                  <a:lnTo>
                    <a:pt x="25" y="1066"/>
                  </a:lnTo>
                  <a:lnTo>
                    <a:pt x="12" y="1103"/>
                  </a:lnTo>
                  <a:lnTo>
                    <a:pt x="12" y="1152"/>
                  </a:lnTo>
                  <a:lnTo>
                    <a:pt x="12" y="1202"/>
                  </a:lnTo>
                  <a:lnTo>
                    <a:pt x="12" y="1239"/>
                  </a:lnTo>
                  <a:lnTo>
                    <a:pt x="12" y="1276"/>
                  </a:lnTo>
                  <a:lnTo>
                    <a:pt x="12" y="1325"/>
                  </a:lnTo>
                  <a:lnTo>
                    <a:pt x="12" y="1362"/>
                  </a:lnTo>
                  <a:lnTo>
                    <a:pt x="12" y="1399"/>
                  </a:lnTo>
                  <a:lnTo>
                    <a:pt x="12" y="1436"/>
                  </a:lnTo>
                  <a:lnTo>
                    <a:pt x="0" y="1473"/>
                  </a:lnTo>
                  <a:lnTo>
                    <a:pt x="0" y="1522"/>
                  </a:lnTo>
                  <a:lnTo>
                    <a:pt x="0" y="1559"/>
                  </a:lnTo>
                  <a:lnTo>
                    <a:pt x="0" y="1596"/>
                  </a:lnTo>
                  <a:lnTo>
                    <a:pt x="0" y="1646"/>
                  </a:lnTo>
                  <a:lnTo>
                    <a:pt x="25" y="1683"/>
                  </a:lnTo>
                  <a:lnTo>
                    <a:pt x="63" y="1720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64" name="Line 56"/>
            <p:cNvSpPr>
              <a:spLocks noChangeShapeType="1"/>
            </p:cNvSpPr>
            <p:nvPr/>
          </p:nvSpPr>
          <p:spPr bwMode="auto">
            <a:xfrm flipV="1">
              <a:off x="4222" y="1857"/>
              <a:ext cx="9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65" name="Line 57"/>
            <p:cNvSpPr>
              <a:spLocks noChangeShapeType="1"/>
            </p:cNvSpPr>
            <p:nvPr/>
          </p:nvSpPr>
          <p:spPr bwMode="auto">
            <a:xfrm flipH="1">
              <a:off x="3992" y="3077"/>
              <a:ext cx="95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15066" name="Line 58"/>
            <p:cNvSpPr>
              <a:spLocks noChangeShapeType="1"/>
            </p:cNvSpPr>
            <p:nvPr/>
          </p:nvSpPr>
          <p:spPr bwMode="auto">
            <a:xfrm>
              <a:off x="4167" y="2334"/>
              <a:ext cx="88" cy="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157072BD-CEB4-46D6-AE87-E378A585110D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r>
              <a:rPr lang="ru-RU" spc="-5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7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F9F81D6-F21E-4F5C-8E23-CAE764C6F47B}" type="datetime1">
              <a:rPr lang="ru-RU" smtClean="0"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6906" y="896214"/>
            <a:ext cx="8043381" cy="17635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17550" indent="-1254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3pPr>
            <a:lvl4pPr marL="984250" indent="-141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257300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751455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68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81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93" indent="-2691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Молекулярное </a:t>
            </a: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полиэтилена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молекулярной структуры трубного ПЭ от марок общего назначения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4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бимодальных марок</a:t>
            </a:r>
          </a:p>
          <a:p>
            <a:pPr defTabSz="914400">
              <a:buClr>
                <a:schemeClr val="accent1"/>
              </a:buClr>
            </a:pPr>
            <a:endParaRPr lang="ru-RU" sz="1800" kern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>
                <a:schemeClr val="accent1"/>
              </a:buClr>
            </a:pPr>
            <a:r>
              <a:rPr lang="ru-RU" sz="1800" kern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трубам: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длительная гидростатическая прочность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стойкость к распространению трещин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lang="ru-RU" sz="1800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перерабатываемость</a:t>
            </a: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качество поверхности</a:t>
            </a:r>
          </a:p>
          <a:p>
            <a:pPr marL="285750" indent="-285750" defTabSz="914400">
              <a:buClr>
                <a:schemeClr val="accent1"/>
              </a:buClr>
              <a:buFontTx/>
              <a:buChar char="-"/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Прочность расплава (в особенности для ТБД)</a:t>
            </a:r>
          </a:p>
        </p:txBody>
      </p:sp>
    </p:spTree>
    <p:extLst>
      <p:ext uri="{BB962C8B-B14F-4D97-AF65-F5344CB8AC3E}">
        <p14:creationId xmlns:p14="http://schemas.microsoft.com/office/powerpoint/2010/main" val="19583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8" y="1730286"/>
            <a:ext cx="4470356" cy="2652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6349" y="188961"/>
            <a:ext cx="6560983" cy="271146"/>
          </a:xfrm>
          <a:prstGeom prst="rect">
            <a:avLst/>
          </a:prstGeom>
        </p:spPr>
        <p:txBody>
          <a:bodyPr vert="horz" wrap="square" lIns="0" tIns="9444" rIns="0" bIns="0" rtlCol="0">
            <a:spAutoFit/>
          </a:bodyPr>
          <a:lstStyle/>
          <a:p>
            <a:pPr marL="9942">
              <a:spcBef>
                <a:spcPts val="74"/>
              </a:spcBef>
            </a:pPr>
            <a:r>
              <a:rPr sz="1700" spc="-4" dirty="0" smtClean="0"/>
              <a:t>Молекулярная структура трубного ПЭВП</a:t>
            </a:r>
            <a:endParaRPr sz="1700" dirty="0"/>
          </a:p>
        </p:txBody>
      </p:sp>
      <p:sp>
        <p:nvSpPr>
          <p:cNvPr id="4" name="object 4"/>
          <p:cNvSpPr txBox="1"/>
          <p:nvPr/>
        </p:nvSpPr>
        <p:spPr>
          <a:xfrm>
            <a:off x="338400" y="522140"/>
            <a:ext cx="8532000" cy="1618690"/>
          </a:xfrm>
          <a:prstGeom prst="rect">
            <a:avLst/>
          </a:prstGeom>
        </p:spPr>
        <p:txBody>
          <a:bodyPr vert="horz" wrap="square" lIns="0" tIns="79035" rIns="0" bIns="0" rtlCol="0">
            <a:spAutoFit/>
          </a:bodyPr>
          <a:lstStyle/>
          <a:p>
            <a:pPr marL="153100" indent="-143158">
              <a:spcBef>
                <a:spcPts val="622"/>
              </a:spcBef>
              <a:buClr>
                <a:srgbClr val="2B92D1"/>
              </a:buClr>
              <a:buChar char="•"/>
              <a:tabLst>
                <a:tab pos="153100" algn="l"/>
              </a:tabLst>
            </a:pPr>
            <a:r>
              <a:rPr lang="ru-RU" sz="1600" dirty="0" smtClean="0">
                <a:latin typeface="Arial"/>
                <a:cs typeface="Arial"/>
              </a:rPr>
              <a:t>Комплексная структура: </a:t>
            </a:r>
          </a:p>
          <a:p>
            <a:pPr marL="296258" lvl="1" indent="-143656">
              <a:spcBef>
                <a:spcPts val="556"/>
              </a:spcBef>
              <a:buClr>
                <a:srgbClr val="2B92D1"/>
              </a:buClr>
              <a:buFontTx/>
              <a:buChar char="–"/>
              <a:tabLst>
                <a:tab pos="296258" algn="l"/>
              </a:tabLst>
            </a:pPr>
            <a:r>
              <a:rPr lang="ru-RU" sz="1600" spc="-4" dirty="0" smtClean="0">
                <a:cs typeface="Arial"/>
              </a:rPr>
              <a:t>Распределение </a:t>
            </a:r>
            <a:r>
              <a:rPr lang="ru-RU" sz="1600" spc="-4" dirty="0" err="1">
                <a:cs typeface="Arial"/>
              </a:rPr>
              <a:t>сомономера</a:t>
            </a:r>
            <a:r>
              <a:rPr lang="ru-RU" sz="1600" spc="-4" dirty="0">
                <a:cs typeface="Arial"/>
              </a:rPr>
              <a:t> (</a:t>
            </a:r>
            <a:r>
              <a:rPr lang="ru-RU" sz="1600" spc="-4" dirty="0" err="1">
                <a:cs typeface="Arial"/>
              </a:rPr>
              <a:t>короткоцепные</a:t>
            </a:r>
            <a:r>
              <a:rPr lang="ru-RU" sz="1600" spc="-4" dirty="0">
                <a:cs typeface="Arial"/>
              </a:rPr>
              <a:t> ответвления </a:t>
            </a:r>
            <a:r>
              <a:rPr lang="ru-RU" sz="1600" dirty="0">
                <a:solidFill>
                  <a:srgbClr val="00AF4F"/>
                </a:solidFill>
                <a:cs typeface="Arial"/>
              </a:rPr>
              <a:t>SCB </a:t>
            </a:r>
            <a:r>
              <a:rPr lang="ru-RU" sz="1600" dirty="0">
                <a:cs typeface="Arial"/>
              </a:rPr>
              <a:t>(бутен, </a:t>
            </a:r>
            <a:r>
              <a:rPr lang="ru-RU" sz="1600" dirty="0" err="1">
                <a:cs typeface="Arial"/>
              </a:rPr>
              <a:t>гексен</a:t>
            </a:r>
            <a:r>
              <a:rPr lang="ru-RU" sz="1600" dirty="0">
                <a:cs typeface="Arial"/>
              </a:rPr>
              <a:t>, </a:t>
            </a:r>
            <a:r>
              <a:rPr lang="ru-RU" sz="1600" dirty="0" err="1">
                <a:cs typeface="Arial"/>
              </a:rPr>
              <a:t>октен</a:t>
            </a:r>
            <a:r>
              <a:rPr lang="ru-RU" sz="1600" dirty="0">
                <a:cs typeface="Arial"/>
              </a:rPr>
              <a:t>…)</a:t>
            </a:r>
          </a:p>
          <a:p>
            <a:pPr marL="296258" lvl="1" indent="-143656">
              <a:spcBef>
                <a:spcPts val="556"/>
              </a:spcBef>
              <a:buClr>
                <a:srgbClr val="2B92D1"/>
              </a:buClr>
              <a:buFontTx/>
              <a:buChar char="–"/>
              <a:tabLst>
                <a:tab pos="296258" algn="l"/>
              </a:tabLst>
            </a:pPr>
            <a:r>
              <a:rPr lang="ru-RU" sz="1600" spc="-4" dirty="0" err="1" smtClean="0">
                <a:cs typeface="Arial"/>
              </a:rPr>
              <a:t>Длинноцепные</a:t>
            </a:r>
            <a:r>
              <a:rPr lang="ru-RU" sz="1600" spc="-4" dirty="0" smtClean="0">
                <a:cs typeface="Arial"/>
              </a:rPr>
              <a:t> </a:t>
            </a:r>
            <a:r>
              <a:rPr lang="ru-RU" sz="1600" spc="-4" dirty="0">
                <a:cs typeface="Arial"/>
              </a:rPr>
              <a:t>ответвления</a:t>
            </a:r>
            <a:r>
              <a:rPr lang="ru-RU" sz="1600" spc="-89" dirty="0">
                <a:cs typeface="Arial"/>
              </a:rPr>
              <a:t> </a:t>
            </a:r>
            <a:r>
              <a:rPr lang="ru-RU" sz="1600" dirty="0">
                <a:cs typeface="Arial"/>
              </a:rPr>
              <a:t>(</a:t>
            </a:r>
            <a:r>
              <a:rPr lang="en-US" sz="1600" dirty="0">
                <a:solidFill>
                  <a:srgbClr val="006FC0"/>
                </a:solidFill>
                <a:cs typeface="Arial"/>
              </a:rPr>
              <a:t>LCB</a:t>
            </a:r>
            <a:r>
              <a:rPr lang="en-US" sz="1600" dirty="0" smtClean="0">
                <a:cs typeface="Arial"/>
              </a:rPr>
              <a:t>)</a:t>
            </a:r>
          </a:p>
          <a:p>
            <a:pPr marL="152602" lvl="1">
              <a:spcBef>
                <a:spcPts val="556"/>
              </a:spcBef>
              <a:buClr>
                <a:srgbClr val="2B92D1"/>
              </a:buClr>
              <a:tabLst>
                <a:tab pos="296258" algn="l"/>
              </a:tabLst>
            </a:pPr>
            <a:endParaRPr lang="en-US" sz="1600" dirty="0">
              <a:cs typeface="Arial"/>
            </a:endParaRPr>
          </a:p>
          <a:p>
            <a:pPr marL="296258" lvl="1" indent="-143656">
              <a:spcBef>
                <a:spcPts val="556"/>
              </a:spcBef>
              <a:buClr>
                <a:srgbClr val="2B92D1"/>
              </a:buClr>
              <a:buChar char="–"/>
              <a:tabLst>
                <a:tab pos="296258" algn="l"/>
              </a:tabLst>
            </a:pP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2413" y="2167292"/>
            <a:ext cx="3278361" cy="1294976"/>
            <a:chOff x="2864997" y="3230879"/>
            <a:chExt cx="5410200" cy="2475230"/>
          </a:xfrm>
        </p:grpSpPr>
        <p:sp>
          <p:nvSpPr>
            <p:cNvPr id="6" name="object 6"/>
            <p:cNvSpPr/>
            <p:nvPr/>
          </p:nvSpPr>
          <p:spPr>
            <a:xfrm>
              <a:off x="6870065" y="4402835"/>
              <a:ext cx="574675" cy="1303020"/>
            </a:xfrm>
            <a:custGeom>
              <a:avLst/>
              <a:gdLst/>
              <a:ahLst/>
              <a:cxnLst/>
              <a:rect l="l" t="t" r="r" b="b"/>
              <a:pathLst>
                <a:path w="574675" h="1303020">
                  <a:moveTo>
                    <a:pt x="143256" y="9144"/>
                  </a:moveTo>
                  <a:lnTo>
                    <a:pt x="79248" y="0"/>
                  </a:lnTo>
                  <a:lnTo>
                    <a:pt x="79248" y="7620"/>
                  </a:lnTo>
                  <a:lnTo>
                    <a:pt x="77724" y="16764"/>
                  </a:lnTo>
                  <a:lnTo>
                    <a:pt x="76200" y="27432"/>
                  </a:lnTo>
                  <a:lnTo>
                    <a:pt x="73152" y="38100"/>
                  </a:lnTo>
                  <a:lnTo>
                    <a:pt x="71628" y="50292"/>
                  </a:lnTo>
                  <a:lnTo>
                    <a:pt x="68580" y="64008"/>
                  </a:lnTo>
                  <a:lnTo>
                    <a:pt x="64008" y="91440"/>
                  </a:lnTo>
                  <a:lnTo>
                    <a:pt x="59436" y="120396"/>
                  </a:lnTo>
                  <a:lnTo>
                    <a:pt x="56388" y="147828"/>
                  </a:lnTo>
                  <a:lnTo>
                    <a:pt x="53340" y="160020"/>
                  </a:lnTo>
                  <a:lnTo>
                    <a:pt x="51816" y="173736"/>
                  </a:lnTo>
                  <a:lnTo>
                    <a:pt x="51816" y="184404"/>
                  </a:lnTo>
                  <a:lnTo>
                    <a:pt x="50292" y="196596"/>
                  </a:lnTo>
                  <a:lnTo>
                    <a:pt x="50292" y="207264"/>
                  </a:lnTo>
                  <a:lnTo>
                    <a:pt x="51816" y="216408"/>
                  </a:lnTo>
                  <a:lnTo>
                    <a:pt x="53340" y="227076"/>
                  </a:lnTo>
                  <a:lnTo>
                    <a:pt x="54864" y="234696"/>
                  </a:lnTo>
                  <a:lnTo>
                    <a:pt x="57912" y="240792"/>
                  </a:lnTo>
                  <a:lnTo>
                    <a:pt x="59436" y="245364"/>
                  </a:lnTo>
                  <a:lnTo>
                    <a:pt x="62484" y="251460"/>
                  </a:lnTo>
                  <a:lnTo>
                    <a:pt x="64008" y="252984"/>
                  </a:lnTo>
                  <a:lnTo>
                    <a:pt x="64008" y="256032"/>
                  </a:lnTo>
                  <a:lnTo>
                    <a:pt x="65532" y="257556"/>
                  </a:lnTo>
                  <a:lnTo>
                    <a:pt x="65532" y="262128"/>
                  </a:lnTo>
                  <a:lnTo>
                    <a:pt x="67056" y="266700"/>
                  </a:lnTo>
                  <a:lnTo>
                    <a:pt x="67056" y="283464"/>
                  </a:lnTo>
                  <a:lnTo>
                    <a:pt x="65532" y="295656"/>
                  </a:lnTo>
                  <a:lnTo>
                    <a:pt x="64008" y="310896"/>
                  </a:lnTo>
                  <a:lnTo>
                    <a:pt x="60960" y="326136"/>
                  </a:lnTo>
                  <a:lnTo>
                    <a:pt x="59436" y="342900"/>
                  </a:lnTo>
                  <a:lnTo>
                    <a:pt x="56388" y="361188"/>
                  </a:lnTo>
                  <a:lnTo>
                    <a:pt x="51816" y="381000"/>
                  </a:lnTo>
                  <a:lnTo>
                    <a:pt x="48768" y="402336"/>
                  </a:lnTo>
                  <a:lnTo>
                    <a:pt x="44196" y="423672"/>
                  </a:lnTo>
                  <a:lnTo>
                    <a:pt x="41148" y="445008"/>
                  </a:lnTo>
                  <a:lnTo>
                    <a:pt x="36576" y="467868"/>
                  </a:lnTo>
                  <a:lnTo>
                    <a:pt x="30480" y="492252"/>
                  </a:lnTo>
                  <a:lnTo>
                    <a:pt x="21336" y="541020"/>
                  </a:lnTo>
                  <a:lnTo>
                    <a:pt x="10668" y="591312"/>
                  </a:lnTo>
                  <a:lnTo>
                    <a:pt x="0" y="643128"/>
                  </a:lnTo>
                  <a:lnTo>
                    <a:pt x="62484" y="655320"/>
                  </a:lnTo>
                  <a:lnTo>
                    <a:pt x="83820" y="554736"/>
                  </a:lnTo>
                  <a:lnTo>
                    <a:pt x="92964" y="504444"/>
                  </a:lnTo>
                  <a:lnTo>
                    <a:pt x="97536" y="481584"/>
                  </a:lnTo>
                  <a:lnTo>
                    <a:pt x="102108" y="457200"/>
                  </a:lnTo>
                  <a:lnTo>
                    <a:pt x="106680" y="435864"/>
                  </a:lnTo>
                  <a:lnTo>
                    <a:pt x="111252" y="413004"/>
                  </a:lnTo>
                  <a:lnTo>
                    <a:pt x="114300" y="391668"/>
                  </a:lnTo>
                  <a:lnTo>
                    <a:pt x="118872" y="371856"/>
                  </a:lnTo>
                  <a:lnTo>
                    <a:pt x="124968" y="335280"/>
                  </a:lnTo>
                  <a:lnTo>
                    <a:pt x="126492" y="318516"/>
                  </a:lnTo>
                  <a:lnTo>
                    <a:pt x="128016" y="303276"/>
                  </a:lnTo>
                  <a:lnTo>
                    <a:pt x="129540" y="289560"/>
                  </a:lnTo>
                  <a:lnTo>
                    <a:pt x="131064" y="277368"/>
                  </a:lnTo>
                  <a:lnTo>
                    <a:pt x="129540" y="266700"/>
                  </a:lnTo>
                  <a:lnTo>
                    <a:pt x="129540" y="256032"/>
                  </a:lnTo>
                  <a:lnTo>
                    <a:pt x="128016" y="246888"/>
                  </a:lnTo>
                  <a:lnTo>
                    <a:pt x="126492" y="239268"/>
                  </a:lnTo>
                  <a:lnTo>
                    <a:pt x="123444" y="231648"/>
                  </a:lnTo>
                  <a:lnTo>
                    <a:pt x="115824" y="216408"/>
                  </a:lnTo>
                  <a:lnTo>
                    <a:pt x="115824" y="213360"/>
                  </a:lnTo>
                  <a:lnTo>
                    <a:pt x="114300" y="211836"/>
                  </a:lnTo>
                  <a:lnTo>
                    <a:pt x="114300" y="188976"/>
                  </a:lnTo>
                  <a:lnTo>
                    <a:pt x="117348" y="167640"/>
                  </a:lnTo>
                  <a:lnTo>
                    <a:pt x="120396" y="143256"/>
                  </a:lnTo>
                  <a:lnTo>
                    <a:pt x="121920" y="129540"/>
                  </a:lnTo>
                  <a:lnTo>
                    <a:pt x="131064" y="74676"/>
                  </a:lnTo>
                  <a:lnTo>
                    <a:pt x="134112" y="60960"/>
                  </a:lnTo>
                  <a:lnTo>
                    <a:pt x="135636" y="48768"/>
                  </a:lnTo>
                  <a:lnTo>
                    <a:pt x="138684" y="38100"/>
                  </a:lnTo>
                  <a:lnTo>
                    <a:pt x="140208" y="27432"/>
                  </a:lnTo>
                  <a:lnTo>
                    <a:pt x="143256" y="9144"/>
                  </a:lnTo>
                  <a:close/>
                </a:path>
                <a:path w="574675" h="1303020">
                  <a:moveTo>
                    <a:pt x="574548" y="656844"/>
                  </a:moveTo>
                  <a:lnTo>
                    <a:pt x="512064" y="647700"/>
                  </a:lnTo>
                  <a:lnTo>
                    <a:pt x="510540" y="655320"/>
                  </a:lnTo>
                  <a:lnTo>
                    <a:pt x="509016" y="664464"/>
                  </a:lnTo>
                  <a:lnTo>
                    <a:pt x="505968" y="685800"/>
                  </a:lnTo>
                  <a:lnTo>
                    <a:pt x="502920" y="697992"/>
                  </a:lnTo>
                  <a:lnTo>
                    <a:pt x="501396" y="711708"/>
                  </a:lnTo>
                  <a:lnTo>
                    <a:pt x="496824" y="739140"/>
                  </a:lnTo>
                  <a:lnTo>
                    <a:pt x="492252" y="768096"/>
                  </a:lnTo>
                  <a:lnTo>
                    <a:pt x="489204" y="781812"/>
                  </a:lnTo>
                  <a:lnTo>
                    <a:pt x="487680" y="795528"/>
                  </a:lnTo>
                  <a:lnTo>
                    <a:pt x="486156" y="807720"/>
                  </a:lnTo>
                  <a:lnTo>
                    <a:pt x="484632" y="821436"/>
                  </a:lnTo>
                  <a:lnTo>
                    <a:pt x="483108" y="832104"/>
                  </a:lnTo>
                  <a:lnTo>
                    <a:pt x="483108" y="865632"/>
                  </a:lnTo>
                  <a:lnTo>
                    <a:pt x="484632" y="873252"/>
                  </a:lnTo>
                  <a:lnTo>
                    <a:pt x="487680" y="882396"/>
                  </a:lnTo>
                  <a:lnTo>
                    <a:pt x="489204" y="888492"/>
                  </a:lnTo>
                  <a:lnTo>
                    <a:pt x="492252" y="893064"/>
                  </a:lnTo>
                  <a:lnTo>
                    <a:pt x="495300" y="899160"/>
                  </a:lnTo>
                  <a:lnTo>
                    <a:pt x="495300" y="900684"/>
                  </a:lnTo>
                  <a:lnTo>
                    <a:pt x="496824" y="903732"/>
                  </a:lnTo>
                  <a:lnTo>
                    <a:pt x="496824" y="905256"/>
                  </a:lnTo>
                  <a:lnTo>
                    <a:pt x="498348" y="908304"/>
                  </a:lnTo>
                  <a:lnTo>
                    <a:pt x="498348" y="931164"/>
                  </a:lnTo>
                  <a:lnTo>
                    <a:pt x="496824" y="943356"/>
                  </a:lnTo>
                  <a:lnTo>
                    <a:pt x="493776" y="973836"/>
                  </a:lnTo>
                  <a:lnTo>
                    <a:pt x="490728" y="990600"/>
                  </a:lnTo>
                  <a:lnTo>
                    <a:pt x="487680" y="1008888"/>
                  </a:lnTo>
                  <a:lnTo>
                    <a:pt x="484632" y="1028700"/>
                  </a:lnTo>
                  <a:lnTo>
                    <a:pt x="480060" y="1050036"/>
                  </a:lnTo>
                  <a:lnTo>
                    <a:pt x="477012" y="1071372"/>
                  </a:lnTo>
                  <a:lnTo>
                    <a:pt x="472440" y="1092708"/>
                  </a:lnTo>
                  <a:lnTo>
                    <a:pt x="467868" y="1115568"/>
                  </a:lnTo>
                  <a:lnTo>
                    <a:pt x="463296" y="1139952"/>
                  </a:lnTo>
                  <a:lnTo>
                    <a:pt x="452628" y="1188720"/>
                  </a:lnTo>
                  <a:lnTo>
                    <a:pt x="441960" y="1239012"/>
                  </a:lnTo>
                  <a:lnTo>
                    <a:pt x="431292" y="1290828"/>
                  </a:lnTo>
                  <a:lnTo>
                    <a:pt x="493776" y="1303020"/>
                  </a:lnTo>
                  <a:lnTo>
                    <a:pt x="525780" y="1152144"/>
                  </a:lnTo>
                  <a:lnTo>
                    <a:pt x="530352" y="1127760"/>
                  </a:lnTo>
                  <a:lnTo>
                    <a:pt x="534924" y="1104900"/>
                  </a:lnTo>
                  <a:lnTo>
                    <a:pt x="539496" y="1083564"/>
                  </a:lnTo>
                  <a:lnTo>
                    <a:pt x="542544" y="1060704"/>
                  </a:lnTo>
                  <a:lnTo>
                    <a:pt x="547116" y="1040892"/>
                  </a:lnTo>
                  <a:lnTo>
                    <a:pt x="550164" y="1019556"/>
                  </a:lnTo>
                  <a:lnTo>
                    <a:pt x="556260" y="982980"/>
                  </a:lnTo>
                  <a:lnTo>
                    <a:pt x="557784" y="966216"/>
                  </a:lnTo>
                  <a:lnTo>
                    <a:pt x="560832" y="950976"/>
                  </a:lnTo>
                  <a:lnTo>
                    <a:pt x="560832" y="937260"/>
                  </a:lnTo>
                  <a:lnTo>
                    <a:pt x="562356" y="925068"/>
                  </a:lnTo>
                  <a:lnTo>
                    <a:pt x="562356" y="914400"/>
                  </a:lnTo>
                  <a:lnTo>
                    <a:pt x="560832" y="903732"/>
                  </a:lnTo>
                  <a:lnTo>
                    <a:pt x="559308" y="894588"/>
                  </a:lnTo>
                  <a:lnTo>
                    <a:pt x="556260" y="879348"/>
                  </a:lnTo>
                  <a:lnTo>
                    <a:pt x="548640" y="864108"/>
                  </a:lnTo>
                  <a:lnTo>
                    <a:pt x="547116" y="862584"/>
                  </a:lnTo>
                  <a:lnTo>
                    <a:pt x="545592" y="859536"/>
                  </a:lnTo>
                  <a:lnTo>
                    <a:pt x="545592" y="844296"/>
                  </a:lnTo>
                  <a:lnTo>
                    <a:pt x="547116" y="836676"/>
                  </a:lnTo>
                  <a:lnTo>
                    <a:pt x="547116" y="826008"/>
                  </a:lnTo>
                  <a:lnTo>
                    <a:pt x="548640" y="815340"/>
                  </a:lnTo>
                  <a:lnTo>
                    <a:pt x="551688" y="790956"/>
                  </a:lnTo>
                  <a:lnTo>
                    <a:pt x="554736" y="777240"/>
                  </a:lnTo>
                  <a:lnTo>
                    <a:pt x="563880" y="722376"/>
                  </a:lnTo>
                  <a:lnTo>
                    <a:pt x="565404" y="708660"/>
                  </a:lnTo>
                  <a:lnTo>
                    <a:pt x="568452" y="696468"/>
                  </a:lnTo>
                  <a:lnTo>
                    <a:pt x="571500" y="675132"/>
                  </a:lnTo>
                  <a:lnTo>
                    <a:pt x="574548" y="656844"/>
                  </a:lnTo>
                  <a:close/>
                </a:path>
              </a:pathLst>
            </a:custGeom>
            <a:solidFill>
              <a:srgbClr val="2B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78429" y="4881371"/>
              <a:ext cx="3096895" cy="207645"/>
            </a:xfrm>
            <a:custGeom>
              <a:avLst/>
              <a:gdLst/>
              <a:ahLst/>
              <a:cxnLst/>
              <a:rect l="l" t="t" r="r" b="b"/>
              <a:pathLst>
                <a:path w="3096895" h="207645">
                  <a:moveTo>
                    <a:pt x="3096767" y="207263"/>
                  </a:moveTo>
                  <a:lnTo>
                    <a:pt x="3096767" y="143255"/>
                  </a:lnTo>
                  <a:lnTo>
                    <a:pt x="2846831" y="141731"/>
                  </a:lnTo>
                  <a:lnTo>
                    <a:pt x="2598419" y="138683"/>
                  </a:lnTo>
                  <a:lnTo>
                    <a:pt x="2359151" y="135635"/>
                  </a:lnTo>
                  <a:lnTo>
                    <a:pt x="2241803" y="132587"/>
                  </a:lnTo>
                  <a:lnTo>
                    <a:pt x="2129027" y="131063"/>
                  </a:lnTo>
                  <a:lnTo>
                    <a:pt x="2020823" y="129539"/>
                  </a:lnTo>
                  <a:lnTo>
                    <a:pt x="1915667" y="128015"/>
                  </a:lnTo>
                  <a:lnTo>
                    <a:pt x="1815083" y="124967"/>
                  </a:lnTo>
                  <a:lnTo>
                    <a:pt x="1719071" y="121919"/>
                  </a:lnTo>
                  <a:lnTo>
                    <a:pt x="1629155" y="120395"/>
                  </a:lnTo>
                  <a:lnTo>
                    <a:pt x="1543811" y="117347"/>
                  </a:lnTo>
                  <a:lnTo>
                    <a:pt x="1504187" y="115823"/>
                  </a:lnTo>
                  <a:lnTo>
                    <a:pt x="1466087" y="114299"/>
                  </a:lnTo>
                  <a:lnTo>
                    <a:pt x="1395983" y="111251"/>
                  </a:lnTo>
                  <a:lnTo>
                    <a:pt x="1363979" y="108203"/>
                  </a:lnTo>
                  <a:lnTo>
                    <a:pt x="1348739" y="108203"/>
                  </a:lnTo>
                  <a:lnTo>
                    <a:pt x="1333499" y="106679"/>
                  </a:lnTo>
                  <a:lnTo>
                    <a:pt x="1319783" y="106679"/>
                  </a:lnTo>
                  <a:lnTo>
                    <a:pt x="1307591" y="105155"/>
                  </a:lnTo>
                  <a:lnTo>
                    <a:pt x="1293875" y="103631"/>
                  </a:lnTo>
                  <a:lnTo>
                    <a:pt x="1281683" y="102107"/>
                  </a:lnTo>
                  <a:lnTo>
                    <a:pt x="1260347" y="100583"/>
                  </a:lnTo>
                  <a:lnTo>
                    <a:pt x="1240535" y="99059"/>
                  </a:lnTo>
                  <a:lnTo>
                    <a:pt x="1222247" y="96011"/>
                  </a:lnTo>
                  <a:lnTo>
                    <a:pt x="1205483" y="92963"/>
                  </a:lnTo>
                  <a:lnTo>
                    <a:pt x="1191767" y="91439"/>
                  </a:lnTo>
                  <a:lnTo>
                    <a:pt x="1178051" y="88391"/>
                  </a:lnTo>
                  <a:lnTo>
                    <a:pt x="1167383" y="85343"/>
                  </a:lnTo>
                  <a:lnTo>
                    <a:pt x="1156715" y="83819"/>
                  </a:lnTo>
                  <a:lnTo>
                    <a:pt x="1147571" y="80771"/>
                  </a:lnTo>
                  <a:lnTo>
                    <a:pt x="1138427" y="79247"/>
                  </a:lnTo>
                  <a:lnTo>
                    <a:pt x="1123187" y="73151"/>
                  </a:lnTo>
                  <a:lnTo>
                    <a:pt x="1109471" y="68579"/>
                  </a:lnTo>
                  <a:lnTo>
                    <a:pt x="1094231" y="62483"/>
                  </a:lnTo>
                  <a:lnTo>
                    <a:pt x="1077467" y="56387"/>
                  </a:lnTo>
                  <a:lnTo>
                    <a:pt x="1068323" y="53339"/>
                  </a:lnTo>
                  <a:lnTo>
                    <a:pt x="1057655" y="51815"/>
                  </a:lnTo>
                  <a:lnTo>
                    <a:pt x="1046987" y="48767"/>
                  </a:lnTo>
                  <a:lnTo>
                    <a:pt x="1034795" y="45719"/>
                  </a:lnTo>
                  <a:lnTo>
                    <a:pt x="1021079" y="42671"/>
                  </a:lnTo>
                  <a:lnTo>
                    <a:pt x="1007363" y="41147"/>
                  </a:lnTo>
                  <a:lnTo>
                    <a:pt x="990599" y="38099"/>
                  </a:lnTo>
                  <a:lnTo>
                    <a:pt x="973835" y="36575"/>
                  </a:lnTo>
                  <a:lnTo>
                    <a:pt x="954023" y="35051"/>
                  </a:lnTo>
                  <a:lnTo>
                    <a:pt x="932687" y="32003"/>
                  </a:lnTo>
                  <a:lnTo>
                    <a:pt x="885443" y="28955"/>
                  </a:lnTo>
                  <a:lnTo>
                    <a:pt x="804671" y="24383"/>
                  </a:lnTo>
                  <a:lnTo>
                    <a:pt x="774191" y="22859"/>
                  </a:lnTo>
                  <a:lnTo>
                    <a:pt x="745235" y="21335"/>
                  </a:lnTo>
                  <a:lnTo>
                    <a:pt x="713231" y="21335"/>
                  </a:lnTo>
                  <a:lnTo>
                    <a:pt x="649223" y="18287"/>
                  </a:lnTo>
                  <a:lnTo>
                    <a:pt x="582167" y="15239"/>
                  </a:lnTo>
                  <a:lnTo>
                    <a:pt x="448055" y="12191"/>
                  </a:lnTo>
                  <a:lnTo>
                    <a:pt x="379475" y="10667"/>
                  </a:lnTo>
                  <a:lnTo>
                    <a:pt x="347471" y="9143"/>
                  </a:lnTo>
                  <a:lnTo>
                    <a:pt x="313943" y="7619"/>
                  </a:lnTo>
                  <a:lnTo>
                    <a:pt x="281939" y="7619"/>
                  </a:lnTo>
                  <a:lnTo>
                    <a:pt x="251459" y="6095"/>
                  </a:lnTo>
                  <a:lnTo>
                    <a:pt x="220979" y="6095"/>
                  </a:lnTo>
                  <a:lnTo>
                    <a:pt x="190499" y="4571"/>
                  </a:lnTo>
                  <a:lnTo>
                    <a:pt x="163067" y="4571"/>
                  </a:lnTo>
                  <a:lnTo>
                    <a:pt x="135635" y="3047"/>
                  </a:lnTo>
                  <a:lnTo>
                    <a:pt x="109727" y="3047"/>
                  </a:lnTo>
                  <a:lnTo>
                    <a:pt x="85343" y="1523"/>
                  </a:lnTo>
                  <a:lnTo>
                    <a:pt x="39623" y="1523"/>
                  </a:lnTo>
                  <a:lnTo>
                    <a:pt x="19811" y="0"/>
                  </a:lnTo>
                  <a:lnTo>
                    <a:pt x="3047" y="0"/>
                  </a:lnTo>
                  <a:lnTo>
                    <a:pt x="0" y="62483"/>
                  </a:lnTo>
                  <a:lnTo>
                    <a:pt x="18287" y="64007"/>
                  </a:lnTo>
                  <a:lnTo>
                    <a:pt x="38099" y="64007"/>
                  </a:lnTo>
                  <a:lnTo>
                    <a:pt x="59435" y="65531"/>
                  </a:lnTo>
                  <a:lnTo>
                    <a:pt x="82295" y="65531"/>
                  </a:lnTo>
                  <a:lnTo>
                    <a:pt x="108203" y="67055"/>
                  </a:lnTo>
                  <a:lnTo>
                    <a:pt x="134111" y="67055"/>
                  </a:lnTo>
                  <a:lnTo>
                    <a:pt x="161543" y="68579"/>
                  </a:lnTo>
                  <a:lnTo>
                    <a:pt x="188975" y="68579"/>
                  </a:lnTo>
                  <a:lnTo>
                    <a:pt x="219455" y="70103"/>
                  </a:lnTo>
                  <a:lnTo>
                    <a:pt x="249935" y="70103"/>
                  </a:lnTo>
                  <a:lnTo>
                    <a:pt x="280415" y="71627"/>
                  </a:lnTo>
                  <a:lnTo>
                    <a:pt x="312419" y="71627"/>
                  </a:lnTo>
                  <a:lnTo>
                    <a:pt x="345947" y="73151"/>
                  </a:lnTo>
                  <a:lnTo>
                    <a:pt x="377951" y="73151"/>
                  </a:lnTo>
                  <a:lnTo>
                    <a:pt x="445007" y="74675"/>
                  </a:lnTo>
                  <a:lnTo>
                    <a:pt x="513587" y="77723"/>
                  </a:lnTo>
                  <a:lnTo>
                    <a:pt x="580643" y="79247"/>
                  </a:lnTo>
                  <a:lnTo>
                    <a:pt x="646175" y="82295"/>
                  </a:lnTo>
                  <a:lnTo>
                    <a:pt x="679703" y="82295"/>
                  </a:lnTo>
                  <a:lnTo>
                    <a:pt x="710183" y="83819"/>
                  </a:lnTo>
                  <a:lnTo>
                    <a:pt x="742187" y="85343"/>
                  </a:lnTo>
                  <a:lnTo>
                    <a:pt x="771143" y="86867"/>
                  </a:lnTo>
                  <a:lnTo>
                    <a:pt x="801623" y="88391"/>
                  </a:lnTo>
                  <a:lnTo>
                    <a:pt x="829055" y="89915"/>
                  </a:lnTo>
                  <a:lnTo>
                    <a:pt x="880871" y="92963"/>
                  </a:lnTo>
                  <a:lnTo>
                    <a:pt x="947927" y="97535"/>
                  </a:lnTo>
                  <a:lnTo>
                    <a:pt x="981455" y="102107"/>
                  </a:lnTo>
                  <a:lnTo>
                    <a:pt x="996695" y="103631"/>
                  </a:lnTo>
                  <a:lnTo>
                    <a:pt x="1008887" y="105155"/>
                  </a:lnTo>
                  <a:lnTo>
                    <a:pt x="1021079" y="108203"/>
                  </a:lnTo>
                  <a:lnTo>
                    <a:pt x="1031747" y="109727"/>
                  </a:lnTo>
                  <a:lnTo>
                    <a:pt x="1040891" y="112775"/>
                  </a:lnTo>
                  <a:lnTo>
                    <a:pt x="1050035" y="114299"/>
                  </a:lnTo>
                  <a:lnTo>
                    <a:pt x="1057655" y="117347"/>
                  </a:lnTo>
                  <a:lnTo>
                    <a:pt x="1072895" y="121919"/>
                  </a:lnTo>
                  <a:lnTo>
                    <a:pt x="1086611" y="128015"/>
                  </a:lnTo>
                  <a:lnTo>
                    <a:pt x="1103375" y="134111"/>
                  </a:lnTo>
                  <a:lnTo>
                    <a:pt x="1110995" y="135635"/>
                  </a:lnTo>
                  <a:lnTo>
                    <a:pt x="1120139" y="138683"/>
                  </a:lnTo>
                  <a:lnTo>
                    <a:pt x="1141475" y="144779"/>
                  </a:lnTo>
                  <a:lnTo>
                    <a:pt x="1153667" y="147827"/>
                  </a:lnTo>
                  <a:lnTo>
                    <a:pt x="1181099" y="153923"/>
                  </a:lnTo>
                  <a:lnTo>
                    <a:pt x="1196339" y="156971"/>
                  </a:lnTo>
                  <a:lnTo>
                    <a:pt x="1214627" y="158495"/>
                  </a:lnTo>
                  <a:lnTo>
                    <a:pt x="1232915" y="161543"/>
                  </a:lnTo>
                  <a:lnTo>
                    <a:pt x="1254251" y="163067"/>
                  </a:lnTo>
                  <a:lnTo>
                    <a:pt x="1277111" y="166115"/>
                  </a:lnTo>
                  <a:lnTo>
                    <a:pt x="1289303" y="167639"/>
                  </a:lnTo>
                  <a:lnTo>
                    <a:pt x="1301495" y="167639"/>
                  </a:lnTo>
                  <a:lnTo>
                    <a:pt x="1328927" y="170687"/>
                  </a:lnTo>
                  <a:lnTo>
                    <a:pt x="1344167" y="170687"/>
                  </a:lnTo>
                  <a:lnTo>
                    <a:pt x="1359407" y="172211"/>
                  </a:lnTo>
                  <a:lnTo>
                    <a:pt x="1376171" y="173735"/>
                  </a:lnTo>
                  <a:lnTo>
                    <a:pt x="1392935" y="173735"/>
                  </a:lnTo>
                  <a:lnTo>
                    <a:pt x="1427987" y="175259"/>
                  </a:lnTo>
                  <a:lnTo>
                    <a:pt x="1502663" y="178307"/>
                  </a:lnTo>
                  <a:lnTo>
                    <a:pt x="1542287" y="179831"/>
                  </a:lnTo>
                  <a:lnTo>
                    <a:pt x="1583435" y="181355"/>
                  </a:lnTo>
                  <a:lnTo>
                    <a:pt x="1627631" y="182879"/>
                  </a:lnTo>
                  <a:lnTo>
                    <a:pt x="1717547" y="185927"/>
                  </a:lnTo>
                  <a:lnTo>
                    <a:pt x="1813559" y="188975"/>
                  </a:lnTo>
                  <a:lnTo>
                    <a:pt x="1914143" y="190499"/>
                  </a:lnTo>
                  <a:lnTo>
                    <a:pt x="2019299" y="193547"/>
                  </a:lnTo>
                  <a:lnTo>
                    <a:pt x="2129027" y="195071"/>
                  </a:lnTo>
                  <a:lnTo>
                    <a:pt x="2241803" y="196595"/>
                  </a:lnTo>
                  <a:lnTo>
                    <a:pt x="2357627" y="198119"/>
                  </a:lnTo>
                  <a:lnTo>
                    <a:pt x="2476499" y="199643"/>
                  </a:lnTo>
                  <a:lnTo>
                    <a:pt x="2720339" y="202691"/>
                  </a:lnTo>
                  <a:lnTo>
                    <a:pt x="3096767" y="207263"/>
                  </a:lnTo>
                  <a:close/>
                </a:path>
              </a:pathLst>
            </a:custGeom>
            <a:solidFill>
              <a:srgbClr val="003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8861" y="4416564"/>
              <a:ext cx="2593975" cy="1234440"/>
            </a:xfrm>
            <a:custGeom>
              <a:avLst/>
              <a:gdLst/>
              <a:ahLst/>
              <a:cxnLst/>
              <a:rect l="l" t="t" r="r" b="b"/>
              <a:pathLst>
                <a:path w="2593975" h="1234439">
                  <a:moveTo>
                    <a:pt x="588264" y="550151"/>
                  </a:moveTo>
                  <a:lnTo>
                    <a:pt x="537972" y="512051"/>
                  </a:lnTo>
                  <a:lnTo>
                    <a:pt x="531876" y="521195"/>
                  </a:lnTo>
                  <a:lnTo>
                    <a:pt x="524256" y="530339"/>
                  </a:lnTo>
                  <a:lnTo>
                    <a:pt x="505968" y="554723"/>
                  </a:lnTo>
                  <a:lnTo>
                    <a:pt x="496824" y="568439"/>
                  </a:lnTo>
                  <a:lnTo>
                    <a:pt x="443484" y="644639"/>
                  </a:lnTo>
                  <a:lnTo>
                    <a:pt x="432816" y="658355"/>
                  </a:lnTo>
                  <a:lnTo>
                    <a:pt x="422148" y="673595"/>
                  </a:lnTo>
                  <a:lnTo>
                    <a:pt x="411480" y="685787"/>
                  </a:lnTo>
                  <a:lnTo>
                    <a:pt x="402336" y="697979"/>
                  </a:lnTo>
                  <a:lnTo>
                    <a:pt x="393192" y="708647"/>
                  </a:lnTo>
                  <a:lnTo>
                    <a:pt x="385572" y="717791"/>
                  </a:lnTo>
                  <a:lnTo>
                    <a:pt x="374904" y="728459"/>
                  </a:lnTo>
                  <a:lnTo>
                    <a:pt x="370332" y="731507"/>
                  </a:lnTo>
                  <a:lnTo>
                    <a:pt x="364236" y="734555"/>
                  </a:lnTo>
                  <a:lnTo>
                    <a:pt x="359664" y="736079"/>
                  </a:lnTo>
                  <a:lnTo>
                    <a:pt x="348996" y="740651"/>
                  </a:lnTo>
                  <a:lnTo>
                    <a:pt x="313944" y="758939"/>
                  </a:lnTo>
                  <a:lnTo>
                    <a:pt x="294132" y="777227"/>
                  </a:lnTo>
                  <a:lnTo>
                    <a:pt x="288036" y="783323"/>
                  </a:lnTo>
                  <a:lnTo>
                    <a:pt x="283464" y="789419"/>
                  </a:lnTo>
                  <a:lnTo>
                    <a:pt x="277368" y="795515"/>
                  </a:lnTo>
                  <a:lnTo>
                    <a:pt x="271272" y="803135"/>
                  </a:lnTo>
                  <a:lnTo>
                    <a:pt x="257556" y="819899"/>
                  </a:lnTo>
                  <a:lnTo>
                    <a:pt x="230124" y="856475"/>
                  </a:lnTo>
                  <a:lnTo>
                    <a:pt x="214884" y="877811"/>
                  </a:lnTo>
                  <a:lnTo>
                    <a:pt x="184404" y="923531"/>
                  </a:lnTo>
                  <a:lnTo>
                    <a:pt x="167640" y="947915"/>
                  </a:lnTo>
                  <a:lnTo>
                    <a:pt x="149352" y="973823"/>
                  </a:lnTo>
                  <a:lnTo>
                    <a:pt x="132588" y="999731"/>
                  </a:lnTo>
                  <a:lnTo>
                    <a:pt x="77724" y="1082027"/>
                  </a:lnTo>
                  <a:lnTo>
                    <a:pt x="39624" y="1139939"/>
                  </a:lnTo>
                  <a:lnTo>
                    <a:pt x="0" y="1199375"/>
                  </a:lnTo>
                  <a:lnTo>
                    <a:pt x="53340" y="1234427"/>
                  </a:lnTo>
                  <a:lnTo>
                    <a:pt x="92964" y="1174991"/>
                  </a:lnTo>
                  <a:lnTo>
                    <a:pt x="129540" y="1117079"/>
                  </a:lnTo>
                  <a:lnTo>
                    <a:pt x="149352" y="1089647"/>
                  </a:lnTo>
                  <a:lnTo>
                    <a:pt x="167640" y="1062215"/>
                  </a:lnTo>
                  <a:lnTo>
                    <a:pt x="184404" y="1034783"/>
                  </a:lnTo>
                  <a:lnTo>
                    <a:pt x="202692" y="1008875"/>
                  </a:lnTo>
                  <a:lnTo>
                    <a:pt x="219456" y="982967"/>
                  </a:lnTo>
                  <a:lnTo>
                    <a:pt x="236220" y="958583"/>
                  </a:lnTo>
                  <a:lnTo>
                    <a:pt x="251460" y="935723"/>
                  </a:lnTo>
                  <a:lnTo>
                    <a:pt x="266700" y="914387"/>
                  </a:lnTo>
                  <a:lnTo>
                    <a:pt x="281940" y="894575"/>
                  </a:lnTo>
                  <a:lnTo>
                    <a:pt x="295656" y="874763"/>
                  </a:lnTo>
                  <a:lnTo>
                    <a:pt x="309372" y="857999"/>
                  </a:lnTo>
                  <a:lnTo>
                    <a:pt x="320040" y="842759"/>
                  </a:lnTo>
                  <a:lnTo>
                    <a:pt x="326136" y="836663"/>
                  </a:lnTo>
                  <a:lnTo>
                    <a:pt x="335280" y="824471"/>
                  </a:lnTo>
                  <a:lnTo>
                    <a:pt x="339852" y="819899"/>
                  </a:lnTo>
                  <a:lnTo>
                    <a:pt x="355092" y="807707"/>
                  </a:lnTo>
                  <a:lnTo>
                    <a:pt x="359664" y="804659"/>
                  </a:lnTo>
                  <a:lnTo>
                    <a:pt x="362712" y="801611"/>
                  </a:lnTo>
                  <a:lnTo>
                    <a:pt x="367284" y="801611"/>
                  </a:lnTo>
                  <a:lnTo>
                    <a:pt x="370332" y="800087"/>
                  </a:lnTo>
                  <a:lnTo>
                    <a:pt x="379476" y="797039"/>
                  </a:lnTo>
                  <a:lnTo>
                    <a:pt x="385572" y="795515"/>
                  </a:lnTo>
                  <a:lnTo>
                    <a:pt x="393192" y="790943"/>
                  </a:lnTo>
                  <a:lnTo>
                    <a:pt x="402336" y="786371"/>
                  </a:lnTo>
                  <a:lnTo>
                    <a:pt x="411480" y="780275"/>
                  </a:lnTo>
                  <a:lnTo>
                    <a:pt x="420624" y="772655"/>
                  </a:lnTo>
                  <a:lnTo>
                    <a:pt x="431292" y="761987"/>
                  </a:lnTo>
                  <a:lnTo>
                    <a:pt x="440436" y="751319"/>
                  </a:lnTo>
                  <a:lnTo>
                    <a:pt x="451104" y="739127"/>
                  </a:lnTo>
                  <a:lnTo>
                    <a:pt x="483108" y="697979"/>
                  </a:lnTo>
                  <a:lnTo>
                    <a:pt x="493776" y="681215"/>
                  </a:lnTo>
                  <a:lnTo>
                    <a:pt x="516636" y="650735"/>
                  </a:lnTo>
                  <a:lnTo>
                    <a:pt x="548640" y="605015"/>
                  </a:lnTo>
                  <a:lnTo>
                    <a:pt x="557784" y="592823"/>
                  </a:lnTo>
                  <a:lnTo>
                    <a:pt x="566928" y="579107"/>
                  </a:lnTo>
                  <a:lnTo>
                    <a:pt x="576072" y="568439"/>
                  </a:lnTo>
                  <a:lnTo>
                    <a:pt x="582168" y="557771"/>
                  </a:lnTo>
                  <a:lnTo>
                    <a:pt x="588264" y="550151"/>
                  </a:lnTo>
                  <a:close/>
                </a:path>
                <a:path w="2593975" h="1234439">
                  <a:moveTo>
                    <a:pt x="2593848" y="13716"/>
                  </a:moveTo>
                  <a:lnTo>
                    <a:pt x="2531364" y="0"/>
                  </a:lnTo>
                  <a:lnTo>
                    <a:pt x="2519172" y="54864"/>
                  </a:lnTo>
                  <a:lnTo>
                    <a:pt x="2508504" y="108204"/>
                  </a:lnTo>
                  <a:lnTo>
                    <a:pt x="2502408" y="135636"/>
                  </a:lnTo>
                  <a:lnTo>
                    <a:pt x="2496312" y="160020"/>
                  </a:lnTo>
                  <a:lnTo>
                    <a:pt x="2491740" y="185928"/>
                  </a:lnTo>
                  <a:lnTo>
                    <a:pt x="2485644" y="210312"/>
                  </a:lnTo>
                  <a:lnTo>
                    <a:pt x="2479548" y="233172"/>
                  </a:lnTo>
                  <a:lnTo>
                    <a:pt x="2473452" y="254508"/>
                  </a:lnTo>
                  <a:lnTo>
                    <a:pt x="2467356" y="277368"/>
                  </a:lnTo>
                  <a:lnTo>
                    <a:pt x="2455164" y="315468"/>
                  </a:lnTo>
                  <a:lnTo>
                    <a:pt x="2436876" y="361188"/>
                  </a:lnTo>
                  <a:lnTo>
                    <a:pt x="2427732" y="376428"/>
                  </a:lnTo>
                  <a:lnTo>
                    <a:pt x="2426208" y="379476"/>
                  </a:lnTo>
                  <a:lnTo>
                    <a:pt x="2415540" y="390144"/>
                  </a:lnTo>
                  <a:lnTo>
                    <a:pt x="2410968" y="393192"/>
                  </a:lnTo>
                  <a:lnTo>
                    <a:pt x="2404872" y="394716"/>
                  </a:lnTo>
                  <a:lnTo>
                    <a:pt x="2400300" y="396240"/>
                  </a:lnTo>
                  <a:lnTo>
                    <a:pt x="2394204" y="399288"/>
                  </a:lnTo>
                  <a:lnTo>
                    <a:pt x="2378964" y="402336"/>
                  </a:lnTo>
                  <a:lnTo>
                    <a:pt x="2369820" y="405384"/>
                  </a:lnTo>
                  <a:lnTo>
                    <a:pt x="2360676" y="409956"/>
                  </a:lnTo>
                  <a:lnTo>
                    <a:pt x="2350008" y="414528"/>
                  </a:lnTo>
                  <a:lnTo>
                    <a:pt x="2339340" y="422148"/>
                  </a:lnTo>
                  <a:lnTo>
                    <a:pt x="2337816" y="422148"/>
                  </a:lnTo>
                  <a:lnTo>
                    <a:pt x="2337816" y="423672"/>
                  </a:lnTo>
                  <a:lnTo>
                    <a:pt x="2336292" y="423672"/>
                  </a:lnTo>
                  <a:lnTo>
                    <a:pt x="2311908" y="454152"/>
                  </a:lnTo>
                  <a:lnTo>
                    <a:pt x="2286000" y="509016"/>
                  </a:lnTo>
                  <a:lnTo>
                    <a:pt x="2281428" y="524256"/>
                  </a:lnTo>
                  <a:lnTo>
                    <a:pt x="2270760" y="554736"/>
                  </a:lnTo>
                  <a:lnTo>
                    <a:pt x="2261616" y="583692"/>
                  </a:lnTo>
                  <a:lnTo>
                    <a:pt x="2258568" y="597408"/>
                  </a:lnTo>
                  <a:lnTo>
                    <a:pt x="2253996" y="609600"/>
                  </a:lnTo>
                  <a:lnTo>
                    <a:pt x="2250948" y="621792"/>
                  </a:lnTo>
                  <a:lnTo>
                    <a:pt x="2246376" y="632460"/>
                  </a:lnTo>
                  <a:lnTo>
                    <a:pt x="2243328" y="641604"/>
                  </a:lnTo>
                  <a:lnTo>
                    <a:pt x="2241804" y="647700"/>
                  </a:lnTo>
                  <a:lnTo>
                    <a:pt x="2301240" y="670560"/>
                  </a:lnTo>
                  <a:lnTo>
                    <a:pt x="2304288" y="661416"/>
                  </a:lnTo>
                  <a:lnTo>
                    <a:pt x="2310384" y="640080"/>
                  </a:lnTo>
                  <a:lnTo>
                    <a:pt x="2319528" y="615696"/>
                  </a:lnTo>
                  <a:lnTo>
                    <a:pt x="2322576" y="601980"/>
                  </a:lnTo>
                  <a:lnTo>
                    <a:pt x="2331720" y="574548"/>
                  </a:lnTo>
                  <a:lnTo>
                    <a:pt x="2340864" y="545592"/>
                  </a:lnTo>
                  <a:lnTo>
                    <a:pt x="2345436" y="533400"/>
                  </a:lnTo>
                  <a:lnTo>
                    <a:pt x="2351532" y="519684"/>
                  </a:lnTo>
                  <a:lnTo>
                    <a:pt x="2356104" y="507492"/>
                  </a:lnTo>
                  <a:lnTo>
                    <a:pt x="2360676" y="496824"/>
                  </a:lnTo>
                  <a:lnTo>
                    <a:pt x="2365248" y="487680"/>
                  </a:lnTo>
                  <a:lnTo>
                    <a:pt x="2369820" y="481584"/>
                  </a:lnTo>
                  <a:lnTo>
                    <a:pt x="2372868" y="477774"/>
                  </a:lnTo>
                  <a:lnTo>
                    <a:pt x="2375916" y="473964"/>
                  </a:lnTo>
                  <a:lnTo>
                    <a:pt x="2378964" y="470916"/>
                  </a:lnTo>
                  <a:lnTo>
                    <a:pt x="2383536" y="467868"/>
                  </a:lnTo>
                  <a:lnTo>
                    <a:pt x="2389632" y="466344"/>
                  </a:lnTo>
                  <a:lnTo>
                    <a:pt x="2395728" y="463296"/>
                  </a:lnTo>
                  <a:lnTo>
                    <a:pt x="2433828" y="451104"/>
                  </a:lnTo>
                  <a:lnTo>
                    <a:pt x="2467356" y="428244"/>
                  </a:lnTo>
                  <a:lnTo>
                    <a:pt x="2481072" y="409956"/>
                  </a:lnTo>
                  <a:lnTo>
                    <a:pt x="2485644" y="403860"/>
                  </a:lnTo>
                  <a:lnTo>
                    <a:pt x="2490216" y="396240"/>
                  </a:lnTo>
                  <a:lnTo>
                    <a:pt x="2502408" y="371856"/>
                  </a:lnTo>
                  <a:lnTo>
                    <a:pt x="2508504" y="353568"/>
                  </a:lnTo>
                  <a:lnTo>
                    <a:pt x="2516124" y="335280"/>
                  </a:lnTo>
                  <a:lnTo>
                    <a:pt x="2528316" y="294132"/>
                  </a:lnTo>
                  <a:lnTo>
                    <a:pt x="2540508" y="248412"/>
                  </a:lnTo>
                  <a:lnTo>
                    <a:pt x="2552700" y="199644"/>
                  </a:lnTo>
                  <a:lnTo>
                    <a:pt x="2558796" y="173736"/>
                  </a:lnTo>
                  <a:lnTo>
                    <a:pt x="2564892" y="149352"/>
                  </a:lnTo>
                  <a:lnTo>
                    <a:pt x="2570988" y="121920"/>
                  </a:lnTo>
                  <a:lnTo>
                    <a:pt x="2581656" y="68580"/>
                  </a:lnTo>
                  <a:lnTo>
                    <a:pt x="2593848" y="13716"/>
                  </a:lnTo>
                  <a:close/>
                </a:path>
              </a:pathLst>
            </a:custGeom>
            <a:solidFill>
              <a:srgbClr val="2B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4993" y="3838955"/>
              <a:ext cx="4191000" cy="1569720"/>
            </a:xfrm>
            <a:custGeom>
              <a:avLst/>
              <a:gdLst/>
              <a:ahLst/>
              <a:cxnLst/>
              <a:rect l="l" t="t" r="r" b="b"/>
              <a:pathLst>
                <a:path w="4191000" h="1569720">
                  <a:moveTo>
                    <a:pt x="1100328" y="1551432"/>
                  </a:moveTo>
                  <a:lnTo>
                    <a:pt x="1097280" y="1488948"/>
                  </a:lnTo>
                  <a:lnTo>
                    <a:pt x="1010412" y="1493520"/>
                  </a:lnTo>
                  <a:lnTo>
                    <a:pt x="966216" y="1495044"/>
                  </a:lnTo>
                  <a:lnTo>
                    <a:pt x="923544" y="1498092"/>
                  </a:lnTo>
                  <a:lnTo>
                    <a:pt x="880872" y="1499616"/>
                  </a:lnTo>
                  <a:lnTo>
                    <a:pt x="839724" y="1502664"/>
                  </a:lnTo>
                  <a:lnTo>
                    <a:pt x="798576" y="1504188"/>
                  </a:lnTo>
                  <a:lnTo>
                    <a:pt x="760476" y="1505712"/>
                  </a:lnTo>
                  <a:lnTo>
                    <a:pt x="722376" y="1505712"/>
                  </a:lnTo>
                  <a:lnTo>
                    <a:pt x="685800" y="1507236"/>
                  </a:lnTo>
                  <a:lnTo>
                    <a:pt x="617220" y="1507236"/>
                  </a:lnTo>
                  <a:lnTo>
                    <a:pt x="585216" y="1505712"/>
                  </a:lnTo>
                  <a:lnTo>
                    <a:pt x="556260" y="1504188"/>
                  </a:lnTo>
                  <a:lnTo>
                    <a:pt x="542544" y="1504188"/>
                  </a:lnTo>
                  <a:lnTo>
                    <a:pt x="530352" y="1502664"/>
                  </a:lnTo>
                  <a:lnTo>
                    <a:pt x="518160" y="1502664"/>
                  </a:lnTo>
                  <a:lnTo>
                    <a:pt x="505968" y="1501140"/>
                  </a:lnTo>
                  <a:lnTo>
                    <a:pt x="484632" y="1498092"/>
                  </a:lnTo>
                  <a:lnTo>
                    <a:pt x="477012" y="1496568"/>
                  </a:lnTo>
                  <a:lnTo>
                    <a:pt x="469392" y="1493520"/>
                  </a:lnTo>
                  <a:lnTo>
                    <a:pt x="461772" y="1491996"/>
                  </a:lnTo>
                  <a:lnTo>
                    <a:pt x="457200" y="1490472"/>
                  </a:lnTo>
                  <a:lnTo>
                    <a:pt x="451104" y="1487424"/>
                  </a:lnTo>
                  <a:lnTo>
                    <a:pt x="446532" y="1484376"/>
                  </a:lnTo>
                  <a:lnTo>
                    <a:pt x="438912" y="1479804"/>
                  </a:lnTo>
                  <a:lnTo>
                    <a:pt x="432816" y="1475232"/>
                  </a:lnTo>
                  <a:lnTo>
                    <a:pt x="428244" y="1469136"/>
                  </a:lnTo>
                  <a:lnTo>
                    <a:pt x="423672" y="1464564"/>
                  </a:lnTo>
                  <a:lnTo>
                    <a:pt x="411480" y="1449324"/>
                  </a:lnTo>
                  <a:lnTo>
                    <a:pt x="403860" y="1441704"/>
                  </a:lnTo>
                  <a:lnTo>
                    <a:pt x="396240" y="1432560"/>
                  </a:lnTo>
                  <a:lnTo>
                    <a:pt x="362712" y="1411224"/>
                  </a:lnTo>
                  <a:lnTo>
                    <a:pt x="318516" y="1399032"/>
                  </a:lnTo>
                  <a:lnTo>
                    <a:pt x="277368" y="1394460"/>
                  </a:lnTo>
                  <a:lnTo>
                    <a:pt x="254508" y="1391412"/>
                  </a:lnTo>
                  <a:lnTo>
                    <a:pt x="231648" y="1389888"/>
                  </a:lnTo>
                  <a:lnTo>
                    <a:pt x="207264" y="1389888"/>
                  </a:lnTo>
                  <a:lnTo>
                    <a:pt x="158496" y="1388364"/>
                  </a:lnTo>
                  <a:lnTo>
                    <a:pt x="88392" y="1388364"/>
                  </a:lnTo>
                  <a:lnTo>
                    <a:pt x="68580" y="1386840"/>
                  </a:lnTo>
                  <a:lnTo>
                    <a:pt x="9144" y="1386840"/>
                  </a:lnTo>
                  <a:lnTo>
                    <a:pt x="3048" y="1385316"/>
                  </a:lnTo>
                  <a:lnTo>
                    <a:pt x="0" y="1449324"/>
                  </a:lnTo>
                  <a:lnTo>
                    <a:pt x="13716" y="1449324"/>
                  </a:lnTo>
                  <a:lnTo>
                    <a:pt x="21336" y="1450848"/>
                  </a:lnTo>
                  <a:lnTo>
                    <a:pt x="134112" y="1450848"/>
                  </a:lnTo>
                  <a:lnTo>
                    <a:pt x="156972" y="1452372"/>
                  </a:lnTo>
                  <a:lnTo>
                    <a:pt x="204216" y="1452372"/>
                  </a:lnTo>
                  <a:lnTo>
                    <a:pt x="269748" y="1456944"/>
                  </a:lnTo>
                  <a:lnTo>
                    <a:pt x="321564" y="1464564"/>
                  </a:lnTo>
                  <a:lnTo>
                    <a:pt x="336804" y="1469136"/>
                  </a:lnTo>
                  <a:lnTo>
                    <a:pt x="338328" y="1469136"/>
                  </a:lnTo>
                  <a:lnTo>
                    <a:pt x="345948" y="1473708"/>
                  </a:lnTo>
                  <a:lnTo>
                    <a:pt x="350520" y="1478280"/>
                  </a:lnTo>
                  <a:lnTo>
                    <a:pt x="356616" y="1482852"/>
                  </a:lnTo>
                  <a:lnTo>
                    <a:pt x="393192" y="1524000"/>
                  </a:lnTo>
                  <a:lnTo>
                    <a:pt x="426720" y="1545336"/>
                  </a:lnTo>
                  <a:lnTo>
                    <a:pt x="434340" y="1549908"/>
                  </a:lnTo>
                  <a:lnTo>
                    <a:pt x="443484" y="1552956"/>
                  </a:lnTo>
                  <a:lnTo>
                    <a:pt x="454152" y="1556004"/>
                  </a:lnTo>
                  <a:lnTo>
                    <a:pt x="463296" y="1557528"/>
                  </a:lnTo>
                  <a:lnTo>
                    <a:pt x="475488" y="1560576"/>
                  </a:lnTo>
                  <a:lnTo>
                    <a:pt x="486156" y="1562100"/>
                  </a:lnTo>
                  <a:lnTo>
                    <a:pt x="499872" y="1563624"/>
                  </a:lnTo>
                  <a:lnTo>
                    <a:pt x="512064" y="1565148"/>
                  </a:lnTo>
                  <a:lnTo>
                    <a:pt x="539496" y="1568196"/>
                  </a:lnTo>
                  <a:lnTo>
                    <a:pt x="554736" y="1568196"/>
                  </a:lnTo>
                  <a:lnTo>
                    <a:pt x="585216" y="1569720"/>
                  </a:lnTo>
                  <a:lnTo>
                    <a:pt x="723900" y="1569720"/>
                  </a:lnTo>
                  <a:lnTo>
                    <a:pt x="762000" y="1568196"/>
                  </a:lnTo>
                  <a:lnTo>
                    <a:pt x="801624" y="1566672"/>
                  </a:lnTo>
                  <a:lnTo>
                    <a:pt x="883920" y="1563624"/>
                  </a:lnTo>
                  <a:lnTo>
                    <a:pt x="926592" y="1562100"/>
                  </a:lnTo>
                  <a:lnTo>
                    <a:pt x="969264" y="1559052"/>
                  </a:lnTo>
                  <a:lnTo>
                    <a:pt x="1013460" y="1557528"/>
                  </a:lnTo>
                  <a:lnTo>
                    <a:pt x="1100328" y="1551432"/>
                  </a:lnTo>
                  <a:close/>
                </a:path>
                <a:path w="4191000" h="1569720">
                  <a:moveTo>
                    <a:pt x="2250948" y="585216"/>
                  </a:moveTo>
                  <a:lnTo>
                    <a:pt x="2246376" y="521208"/>
                  </a:lnTo>
                  <a:lnTo>
                    <a:pt x="2112264" y="531876"/>
                  </a:lnTo>
                  <a:lnTo>
                    <a:pt x="2045208" y="536448"/>
                  </a:lnTo>
                  <a:lnTo>
                    <a:pt x="1979676" y="541020"/>
                  </a:lnTo>
                  <a:lnTo>
                    <a:pt x="1851660" y="550164"/>
                  </a:lnTo>
                  <a:lnTo>
                    <a:pt x="1790700" y="553212"/>
                  </a:lnTo>
                  <a:lnTo>
                    <a:pt x="1729740" y="557784"/>
                  </a:lnTo>
                  <a:lnTo>
                    <a:pt x="1642872" y="562356"/>
                  </a:lnTo>
                  <a:lnTo>
                    <a:pt x="1615440" y="562356"/>
                  </a:lnTo>
                  <a:lnTo>
                    <a:pt x="1588008" y="563880"/>
                  </a:lnTo>
                  <a:lnTo>
                    <a:pt x="1562100" y="565404"/>
                  </a:lnTo>
                  <a:lnTo>
                    <a:pt x="1536192" y="565404"/>
                  </a:lnTo>
                  <a:lnTo>
                    <a:pt x="1510284" y="566928"/>
                  </a:lnTo>
                  <a:lnTo>
                    <a:pt x="1485900" y="566928"/>
                  </a:lnTo>
                  <a:lnTo>
                    <a:pt x="1463040" y="568452"/>
                  </a:lnTo>
                  <a:lnTo>
                    <a:pt x="1376172" y="568452"/>
                  </a:lnTo>
                  <a:lnTo>
                    <a:pt x="1356360" y="566928"/>
                  </a:lnTo>
                  <a:lnTo>
                    <a:pt x="1338072" y="566928"/>
                  </a:lnTo>
                  <a:lnTo>
                    <a:pt x="1321308" y="565404"/>
                  </a:lnTo>
                  <a:lnTo>
                    <a:pt x="1306068" y="565404"/>
                  </a:lnTo>
                  <a:lnTo>
                    <a:pt x="1292352" y="563880"/>
                  </a:lnTo>
                  <a:lnTo>
                    <a:pt x="1280160" y="562356"/>
                  </a:lnTo>
                  <a:lnTo>
                    <a:pt x="1267968" y="559308"/>
                  </a:lnTo>
                  <a:lnTo>
                    <a:pt x="1257300" y="557784"/>
                  </a:lnTo>
                  <a:lnTo>
                    <a:pt x="1249680" y="556260"/>
                  </a:lnTo>
                  <a:lnTo>
                    <a:pt x="1240536" y="553212"/>
                  </a:lnTo>
                  <a:lnTo>
                    <a:pt x="1234440" y="550164"/>
                  </a:lnTo>
                  <a:lnTo>
                    <a:pt x="1228344" y="548640"/>
                  </a:lnTo>
                  <a:lnTo>
                    <a:pt x="1222248" y="545592"/>
                  </a:lnTo>
                  <a:lnTo>
                    <a:pt x="1208532" y="536448"/>
                  </a:lnTo>
                  <a:lnTo>
                    <a:pt x="1193292" y="524256"/>
                  </a:lnTo>
                  <a:lnTo>
                    <a:pt x="1175004" y="509016"/>
                  </a:lnTo>
                  <a:lnTo>
                    <a:pt x="1161288" y="501396"/>
                  </a:lnTo>
                  <a:lnTo>
                    <a:pt x="1153668" y="496824"/>
                  </a:lnTo>
                  <a:lnTo>
                    <a:pt x="1146048" y="493776"/>
                  </a:lnTo>
                  <a:lnTo>
                    <a:pt x="1136904" y="489204"/>
                  </a:lnTo>
                  <a:lnTo>
                    <a:pt x="1118616" y="483108"/>
                  </a:lnTo>
                  <a:lnTo>
                    <a:pt x="1106424" y="481584"/>
                  </a:lnTo>
                  <a:lnTo>
                    <a:pt x="1095756" y="478536"/>
                  </a:lnTo>
                  <a:lnTo>
                    <a:pt x="1082040" y="477012"/>
                  </a:lnTo>
                  <a:lnTo>
                    <a:pt x="1069848" y="475488"/>
                  </a:lnTo>
                  <a:lnTo>
                    <a:pt x="1056132" y="475488"/>
                  </a:lnTo>
                  <a:lnTo>
                    <a:pt x="1025652" y="472440"/>
                  </a:lnTo>
                  <a:lnTo>
                    <a:pt x="995172" y="472440"/>
                  </a:lnTo>
                  <a:lnTo>
                    <a:pt x="961644" y="470916"/>
                  </a:lnTo>
                  <a:lnTo>
                    <a:pt x="890016" y="470916"/>
                  </a:lnTo>
                  <a:lnTo>
                    <a:pt x="853440" y="472440"/>
                  </a:lnTo>
                  <a:lnTo>
                    <a:pt x="816864" y="472440"/>
                  </a:lnTo>
                  <a:lnTo>
                    <a:pt x="780288" y="473964"/>
                  </a:lnTo>
                  <a:lnTo>
                    <a:pt x="745236" y="475488"/>
                  </a:lnTo>
                  <a:lnTo>
                    <a:pt x="711708" y="475488"/>
                  </a:lnTo>
                  <a:lnTo>
                    <a:pt x="679704" y="477012"/>
                  </a:lnTo>
                  <a:lnTo>
                    <a:pt x="664464" y="477012"/>
                  </a:lnTo>
                  <a:lnTo>
                    <a:pt x="649224" y="478536"/>
                  </a:lnTo>
                  <a:lnTo>
                    <a:pt x="579120" y="478536"/>
                  </a:lnTo>
                  <a:lnTo>
                    <a:pt x="579120" y="542544"/>
                  </a:lnTo>
                  <a:lnTo>
                    <a:pt x="637032" y="542544"/>
                  </a:lnTo>
                  <a:lnTo>
                    <a:pt x="652272" y="541020"/>
                  </a:lnTo>
                  <a:lnTo>
                    <a:pt x="681228" y="541020"/>
                  </a:lnTo>
                  <a:lnTo>
                    <a:pt x="713232" y="539496"/>
                  </a:lnTo>
                  <a:lnTo>
                    <a:pt x="748284" y="537972"/>
                  </a:lnTo>
                  <a:lnTo>
                    <a:pt x="783336" y="537972"/>
                  </a:lnTo>
                  <a:lnTo>
                    <a:pt x="818388" y="536448"/>
                  </a:lnTo>
                  <a:lnTo>
                    <a:pt x="854964" y="534924"/>
                  </a:lnTo>
                  <a:lnTo>
                    <a:pt x="992124" y="534924"/>
                  </a:lnTo>
                  <a:lnTo>
                    <a:pt x="1007364" y="536448"/>
                  </a:lnTo>
                  <a:lnTo>
                    <a:pt x="1036320" y="536448"/>
                  </a:lnTo>
                  <a:lnTo>
                    <a:pt x="1050036" y="537972"/>
                  </a:lnTo>
                  <a:lnTo>
                    <a:pt x="1062228" y="539496"/>
                  </a:lnTo>
                  <a:lnTo>
                    <a:pt x="1074420" y="539496"/>
                  </a:lnTo>
                  <a:lnTo>
                    <a:pt x="1092708" y="542544"/>
                  </a:lnTo>
                  <a:lnTo>
                    <a:pt x="1100328" y="544068"/>
                  </a:lnTo>
                  <a:lnTo>
                    <a:pt x="1107948" y="547116"/>
                  </a:lnTo>
                  <a:lnTo>
                    <a:pt x="1114044" y="548640"/>
                  </a:lnTo>
                  <a:lnTo>
                    <a:pt x="1118616" y="550164"/>
                  </a:lnTo>
                  <a:lnTo>
                    <a:pt x="1123188" y="553212"/>
                  </a:lnTo>
                  <a:lnTo>
                    <a:pt x="1127760" y="554736"/>
                  </a:lnTo>
                  <a:lnTo>
                    <a:pt x="1135380" y="559308"/>
                  </a:lnTo>
                  <a:lnTo>
                    <a:pt x="1144524" y="565404"/>
                  </a:lnTo>
                  <a:lnTo>
                    <a:pt x="1152144" y="573024"/>
                  </a:lnTo>
                  <a:lnTo>
                    <a:pt x="1162812" y="582168"/>
                  </a:lnTo>
                  <a:lnTo>
                    <a:pt x="1175004" y="591312"/>
                  </a:lnTo>
                  <a:lnTo>
                    <a:pt x="1187196" y="598932"/>
                  </a:lnTo>
                  <a:lnTo>
                    <a:pt x="1196340" y="603504"/>
                  </a:lnTo>
                  <a:lnTo>
                    <a:pt x="1203960" y="606552"/>
                  </a:lnTo>
                  <a:lnTo>
                    <a:pt x="1213104" y="611124"/>
                  </a:lnTo>
                  <a:lnTo>
                    <a:pt x="1245108" y="620268"/>
                  </a:lnTo>
                  <a:lnTo>
                    <a:pt x="1257300" y="621792"/>
                  </a:lnTo>
                  <a:lnTo>
                    <a:pt x="1271016" y="624840"/>
                  </a:lnTo>
                  <a:lnTo>
                    <a:pt x="1301496" y="627888"/>
                  </a:lnTo>
                  <a:lnTo>
                    <a:pt x="1318260" y="629412"/>
                  </a:lnTo>
                  <a:lnTo>
                    <a:pt x="1336548" y="630936"/>
                  </a:lnTo>
                  <a:lnTo>
                    <a:pt x="1395984" y="630936"/>
                  </a:lnTo>
                  <a:lnTo>
                    <a:pt x="1417320" y="632460"/>
                  </a:lnTo>
                  <a:lnTo>
                    <a:pt x="1440180" y="630936"/>
                  </a:lnTo>
                  <a:lnTo>
                    <a:pt x="1513332" y="630936"/>
                  </a:lnTo>
                  <a:lnTo>
                    <a:pt x="1537716" y="629412"/>
                  </a:lnTo>
                  <a:lnTo>
                    <a:pt x="1563624" y="629412"/>
                  </a:lnTo>
                  <a:lnTo>
                    <a:pt x="1645920" y="624840"/>
                  </a:lnTo>
                  <a:lnTo>
                    <a:pt x="1732788" y="620268"/>
                  </a:lnTo>
                  <a:lnTo>
                    <a:pt x="1793748" y="617220"/>
                  </a:lnTo>
                  <a:lnTo>
                    <a:pt x="1856232" y="612648"/>
                  </a:lnTo>
                  <a:lnTo>
                    <a:pt x="1920240" y="609600"/>
                  </a:lnTo>
                  <a:lnTo>
                    <a:pt x="1984248" y="605028"/>
                  </a:lnTo>
                  <a:lnTo>
                    <a:pt x="2049780" y="600456"/>
                  </a:lnTo>
                  <a:lnTo>
                    <a:pt x="2116836" y="594360"/>
                  </a:lnTo>
                  <a:lnTo>
                    <a:pt x="2250948" y="585216"/>
                  </a:lnTo>
                  <a:close/>
                </a:path>
                <a:path w="4191000" h="1569720">
                  <a:moveTo>
                    <a:pt x="4191000" y="62484"/>
                  </a:moveTo>
                  <a:lnTo>
                    <a:pt x="4184904" y="0"/>
                  </a:lnTo>
                  <a:lnTo>
                    <a:pt x="4082796" y="7620"/>
                  </a:lnTo>
                  <a:lnTo>
                    <a:pt x="3980688" y="16764"/>
                  </a:lnTo>
                  <a:lnTo>
                    <a:pt x="3880104" y="24384"/>
                  </a:lnTo>
                  <a:lnTo>
                    <a:pt x="3781044" y="33528"/>
                  </a:lnTo>
                  <a:lnTo>
                    <a:pt x="3681984" y="41148"/>
                  </a:lnTo>
                  <a:lnTo>
                    <a:pt x="3585972" y="48768"/>
                  </a:lnTo>
                  <a:lnTo>
                    <a:pt x="3538728" y="51816"/>
                  </a:lnTo>
                  <a:lnTo>
                    <a:pt x="3491484" y="56388"/>
                  </a:lnTo>
                  <a:lnTo>
                    <a:pt x="3400044" y="62484"/>
                  </a:lnTo>
                  <a:lnTo>
                    <a:pt x="3267456" y="71628"/>
                  </a:lnTo>
                  <a:lnTo>
                    <a:pt x="3185160" y="77724"/>
                  </a:lnTo>
                  <a:lnTo>
                    <a:pt x="3144012" y="79248"/>
                  </a:lnTo>
                  <a:lnTo>
                    <a:pt x="3104388" y="82296"/>
                  </a:lnTo>
                  <a:lnTo>
                    <a:pt x="3066288" y="83820"/>
                  </a:lnTo>
                  <a:lnTo>
                    <a:pt x="3029712" y="85344"/>
                  </a:lnTo>
                  <a:lnTo>
                    <a:pt x="2993136" y="88392"/>
                  </a:lnTo>
                  <a:lnTo>
                    <a:pt x="2958084" y="89916"/>
                  </a:lnTo>
                  <a:lnTo>
                    <a:pt x="2924556" y="89916"/>
                  </a:lnTo>
                  <a:lnTo>
                    <a:pt x="2892552" y="91440"/>
                  </a:lnTo>
                  <a:lnTo>
                    <a:pt x="2862072" y="92964"/>
                  </a:lnTo>
                  <a:lnTo>
                    <a:pt x="2804160" y="92964"/>
                  </a:lnTo>
                  <a:lnTo>
                    <a:pt x="2790444" y="94488"/>
                  </a:lnTo>
                  <a:lnTo>
                    <a:pt x="2776728" y="94488"/>
                  </a:lnTo>
                  <a:lnTo>
                    <a:pt x="2753868" y="92964"/>
                  </a:lnTo>
                  <a:lnTo>
                    <a:pt x="2731008" y="92964"/>
                  </a:lnTo>
                  <a:lnTo>
                    <a:pt x="2711196" y="91440"/>
                  </a:lnTo>
                  <a:lnTo>
                    <a:pt x="2677668" y="88392"/>
                  </a:lnTo>
                  <a:lnTo>
                    <a:pt x="2663952" y="86868"/>
                  </a:lnTo>
                  <a:lnTo>
                    <a:pt x="2650236" y="83820"/>
                  </a:lnTo>
                  <a:lnTo>
                    <a:pt x="2639568" y="82296"/>
                  </a:lnTo>
                  <a:lnTo>
                    <a:pt x="2628900" y="79248"/>
                  </a:lnTo>
                  <a:lnTo>
                    <a:pt x="2619756" y="77724"/>
                  </a:lnTo>
                  <a:lnTo>
                    <a:pt x="2596896" y="68580"/>
                  </a:lnTo>
                  <a:lnTo>
                    <a:pt x="2572512" y="56388"/>
                  </a:lnTo>
                  <a:lnTo>
                    <a:pt x="2560320" y="48768"/>
                  </a:lnTo>
                  <a:lnTo>
                    <a:pt x="2545080" y="42672"/>
                  </a:lnTo>
                  <a:lnTo>
                    <a:pt x="2505456" y="28956"/>
                  </a:lnTo>
                  <a:lnTo>
                    <a:pt x="2467356" y="21336"/>
                  </a:lnTo>
                  <a:lnTo>
                    <a:pt x="2417064" y="16764"/>
                  </a:lnTo>
                  <a:lnTo>
                    <a:pt x="2378964" y="16764"/>
                  </a:lnTo>
                  <a:lnTo>
                    <a:pt x="2357628" y="15240"/>
                  </a:lnTo>
                  <a:lnTo>
                    <a:pt x="2334768" y="15240"/>
                  </a:lnTo>
                  <a:lnTo>
                    <a:pt x="2311908" y="16764"/>
                  </a:lnTo>
                  <a:lnTo>
                    <a:pt x="2263140" y="16764"/>
                  </a:lnTo>
                  <a:lnTo>
                    <a:pt x="2237232" y="18288"/>
                  </a:lnTo>
                  <a:lnTo>
                    <a:pt x="2211324" y="18288"/>
                  </a:lnTo>
                  <a:lnTo>
                    <a:pt x="2185416" y="19812"/>
                  </a:lnTo>
                  <a:lnTo>
                    <a:pt x="2130552" y="21336"/>
                  </a:lnTo>
                  <a:lnTo>
                    <a:pt x="1911096" y="33528"/>
                  </a:lnTo>
                  <a:lnTo>
                    <a:pt x="1885188" y="35052"/>
                  </a:lnTo>
                  <a:lnTo>
                    <a:pt x="1860804" y="36576"/>
                  </a:lnTo>
                  <a:lnTo>
                    <a:pt x="1834896" y="38100"/>
                  </a:lnTo>
                  <a:lnTo>
                    <a:pt x="1812036" y="38100"/>
                  </a:lnTo>
                  <a:lnTo>
                    <a:pt x="1787652" y="39624"/>
                  </a:lnTo>
                  <a:lnTo>
                    <a:pt x="1744980" y="42672"/>
                  </a:lnTo>
                  <a:lnTo>
                    <a:pt x="1725168" y="42672"/>
                  </a:lnTo>
                  <a:lnTo>
                    <a:pt x="1688592" y="45720"/>
                  </a:lnTo>
                  <a:lnTo>
                    <a:pt x="1658112" y="45720"/>
                  </a:lnTo>
                  <a:lnTo>
                    <a:pt x="1661160" y="109728"/>
                  </a:lnTo>
                  <a:lnTo>
                    <a:pt x="1674876" y="109728"/>
                  </a:lnTo>
                  <a:lnTo>
                    <a:pt x="1691640" y="108204"/>
                  </a:lnTo>
                  <a:lnTo>
                    <a:pt x="1709928" y="108204"/>
                  </a:lnTo>
                  <a:lnTo>
                    <a:pt x="1728216" y="106680"/>
                  </a:lnTo>
                  <a:lnTo>
                    <a:pt x="1748028" y="105156"/>
                  </a:lnTo>
                  <a:lnTo>
                    <a:pt x="1769364" y="105156"/>
                  </a:lnTo>
                  <a:lnTo>
                    <a:pt x="1815084" y="102108"/>
                  </a:lnTo>
                  <a:lnTo>
                    <a:pt x="1863852" y="99060"/>
                  </a:lnTo>
                  <a:lnTo>
                    <a:pt x="1915668" y="96012"/>
                  </a:lnTo>
                  <a:lnTo>
                    <a:pt x="1969008" y="92964"/>
                  </a:lnTo>
                  <a:lnTo>
                    <a:pt x="2023872" y="89916"/>
                  </a:lnTo>
                  <a:lnTo>
                    <a:pt x="2078736" y="88392"/>
                  </a:lnTo>
                  <a:lnTo>
                    <a:pt x="2133600" y="85344"/>
                  </a:lnTo>
                  <a:lnTo>
                    <a:pt x="2186940" y="82296"/>
                  </a:lnTo>
                  <a:lnTo>
                    <a:pt x="2212848" y="82296"/>
                  </a:lnTo>
                  <a:lnTo>
                    <a:pt x="2238756" y="80772"/>
                  </a:lnTo>
                  <a:lnTo>
                    <a:pt x="2264664" y="80772"/>
                  </a:lnTo>
                  <a:lnTo>
                    <a:pt x="2289048" y="79248"/>
                  </a:lnTo>
                  <a:lnTo>
                    <a:pt x="2397252" y="79248"/>
                  </a:lnTo>
                  <a:lnTo>
                    <a:pt x="2414016" y="80772"/>
                  </a:lnTo>
                  <a:lnTo>
                    <a:pt x="2430780" y="80772"/>
                  </a:lnTo>
                  <a:lnTo>
                    <a:pt x="2458212" y="83820"/>
                  </a:lnTo>
                  <a:lnTo>
                    <a:pt x="2468880" y="85344"/>
                  </a:lnTo>
                  <a:lnTo>
                    <a:pt x="2479548" y="88392"/>
                  </a:lnTo>
                  <a:lnTo>
                    <a:pt x="2488692" y="89916"/>
                  </a:lnTo>
                  <a:lnTo>
                    <a:pt x="2496312" y="91440"/>
                  </a:lnTo>
                  <a:lnTo>
                    <a:pt x="2511552" y="97536"/>
                  </a:lnTo>
                  <a:lnTo>
                    <a:pt x="2517648" y="99060"/>
                  </a:lnTo>
                  <a:lnTo>
                    <a:pt x="2529840" y="105156"/>
                  </a:lnTo>
                  <a:lnTo>
                    <a:pt x="2542032" y="112776"/>
                  </a:lnTo>
                  <a:lnTo>
                    <a:pt x="2572512" y="128016"/>
                  </a:lnTo>
                  <a:lnTo>
                    <a:pt x="2581656" y="131064"/>
                  </a:lnTo>
                  <a:lnTo>
                    <a:pt x="2592324" y="134112"/>
                  </a:lnTo>
                  <a:lnTo>
                    <a:pt x="2602992" y="138684"/>
                  </a:lnTo>
                  <a:lnTo>
                    <a:pt x="2613660" y="141732"/>
                  </a:lnTo>
                  <a:lnTo>
                    <a:pt x="2627376" y="144780"/>
                  </a:lnTo>
                  <a:lnTo>
                    <a:pt x="2639568" y="147828"/>
                  </a:lnTo>
                  <a:lnTo>
                    <a:pt x="2654808" y="149352"/>
                  </a:lnTo>
                  <a:lnTo>
                    <a:pt x="2671572" y="152400"/>
                  </a:lnTo>
                  <a:lnTo>
                    <a:pt x="2708148" y="155448"/>
                  </a:lnTo>
                  <a:lnTo>
                    <a:pt x="2729484" y="155448"/>
                  </a:lnTo>
                  <a:lnTo>
                    <a:pt x="2752344" y="156972"/>
                  </a:lnTo>
                  <a:lnTo>
                    <a:pt x="2833116" y="156972"/>
                  </a:lnTo>
                  <a:lnTo>
                    <a:pt x="2863596" y="155448"/>
                  </a:lnTo>
                  <a:lnTo>
                    <a:pt x="2894076" y="155448"/>
                  </a:lnTo>
                  <a:lnTo>
                    <a:pt x="2961132" y="152400"/>
                  </a:lnTo>
                  <a:lnTo>
                    <a:pt x="2996184" y="150876"/>
                  </a:lnTo>
                  <a:lnTo>
                    <a:pt x="3032760" y="149352"/>
                  </a:lnTo>
                  <a:lnTo>
                    <a:pt x="3070860" y="147828"/>
                  </a:lnTo>
                  <a:lnTo>
                    <a:pt x="3108960" y="144780"/>
                  </a:lnTo>
                  <a:lnTo>
                    <a:pt x="3148584" y="143256"/>
                  </a:lnTo>
                  <a:lnTo>
                    <a:pt x="3188208" y="140208"/>
                  </a:lnTo>
                  <a:lnTo>
                    <a:pt x="3229356" y="138684"/>
                  </a:lnTo>
                  <a:lnTo>
                    <a:pt x="3272028" y="135636"/>
                  </a:lnTo>
                  <a:lnTo>
                    <a:pt x="3404616" y="126492"/>
                  </a:lnTo>
                  <a:lnTo>
                    <a:pt x="3450336" y="121920"/>
                  </a:lnTo>
                  <a:lnTo>
                    <a:pt x="3496056" y="118872"/>
                  </a:lnTo>
                  <a:lnTo>
                    <a:pt x="3543300" y="115824"/>
                  </a:lnTo>
                  <a:lnTo>
                    <a:pt x="3590544" y="111252"/>
                  </a:lnTo>
                  <a:lnTo>
                    <a:pt x="3686556" y="103632"/>
                  </a:lnTo>
                  <a:lnTo>
                    <a:pt x="3785616" y="96012"/>
                  </a:lnTo>
                  <a:lnTo>
                    <a:pt x="3886200" y="88392"/>
                  </a:lnTo>
                  <a:lnTo>
                    <a:pt x="3986784" y="79248"/>
                  </a:lnTo>
                  <a:lnTo>
                    <a:pt x="4088892" y="71628"/>
                  </a:lnTo>
                  <a:lnTo>
                    <a:pt x="4191000" y="62484"/>
                  </a:lnTo>
                  <a:close/>
                </a:path>
              </a:pathLst>
            </a:custGeom>
            <a:solidFill>
              <a:srgbClr val="003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3373" y="3252215"/>
              <a:ext cx="861060" cy="1376680"/>
            </a:xfrm>
            <a:custGeom>
              <a:avLst/>
              <a:gdLst/>
              <a:ahLst/>
              <a:cxnLst/>
              <a:rect l="l" t="t" r="r" b="b"/>
              <a:pathLst>
                <a:path w="861060" h="1376679">
                  <a:moveTo>
                    <a:pt x="141732" y="9144"/>
                  </a:moveTo>
                  <a:lnTo>
                    <a:pt x="79248" y="0"/>
                  </a:lnTo>
                  <a:lnTo>
                    <a:pt x="76200" y="15240"/>
                  </a:lnTo>
                  <a:lnTo>
                    <a:pt x="74676" y="25908"/>
                  </a:lnTo>
                  <a:lnTo>
                    <a:pt x="71628" y="50292"/>
                  </a:lnTo>
                  <a:lnTo>
                    <a:pt x="68580" y="64008"/>
                  </a:lnTo>
                  <a:lnTo>
                    <a:pt x="59436" y="118872"/>
                  </a:lnTo>
                  <a:lnTo>
                    <a:pt x="57912" y="132588"/>
                  </a:lnTo>
                  <a:lnTo>
                    <a:pt x="54864" y="146304"/>
                  </a:lnTo>
                  <a:lnTo>
                    <a:pt x="53340" y="160020"/>
                  </a:lnTo>
                  <a:lnTo>
                    <a:pt x="50292" y="184404"/>
                  </a:lnTo>
                  <a:lnTo>
                    <a:pt x="50292" y="216408"/>
                  </a:lnTo>
                  <a:lnTo>
                    <a:pt x="51816" y="227076"/>
                  </a:lnTo>
                  <a:lnTo>
                    <a:pt x="54864" y="233172"/>
                  </a:lnTo>
                  <a:lnTo>
                    <a:pt x="57912" y="240792"/>
                  </a:lnTo>
                  <a:lnTo>
                    <a:pt x="59436" y="245364"/>
                  </a:lnTo>
                  <a:lnTo>
                    <a:pt x="62484" y="251460"/>
                  </a:lnTo>
                  <a:lnTo>
                    <a:pt x="64008" y="252984"/>
                  </a:lnTo>
                  <a:lnTo>
                    <a:pt x="64008" y="254508"/>
                  </a:lnTo>
                  <a:lnTo>
                    <a:pt x="65532" y="257556"/>
                  </a:lnTo>
                  <a:lnTo>
                    <a:pt x="65532" y="266700"/>
                  </a:lnTo>
                  <a:lnTo>
                    <a:pt x="67056" y="274320"/>
                  </a:lnTo>
                  <a:lnTo>
                    <a:pt x="65532" y="283464"/>
                  </a:lnTo>
                  <a:lnTo>
                    <a:pt x="65532" y="295656"/>
                  </a:lnTo>
                  <a:lnTo>
                    <a:pt x="62484" y="309372"/>
                  </a:lnTo>
                  <a:lnTo>
                    <a:pt x="60960" y="326136"/>
                  </a:lnTo>
                  <a:lnTo>
                    <a:pt x="57912" y="342900"/>
                  </a:lnTo>
                  <a:lnTo>
                    <a:pt x="54864" y="361188"/>
                  </a:lnTo>
                  <a:lnTo>
                    <a:pt x="48768" y="400812"/>
                  </a:lnTo>
                  <a:lnTo>
                    <a:pt x="44196" y="422148"/>
                  </a:lnTo>
                  <a:lnTo>
                    <a:pt x="35052" y="467868"/>
                  </a:lnTo>
                  <a:lnTo>
                    <a:pt x="21336" y="541020"/>
                  </a:lnTo>
                  <a:lnTo>
                    <a:pt x="10668" y="591312"/>
                  </a:lnTo>
                  <a:lnTo>
                    <a:pt x="0" y="643128"/>
                  </a:lnTo>
                  <a:lnTo>
                    <a:pt x="60960" y="655320"/>
                  </a:lnTo>
                  <a:lnTo>
                    <a:pt x="71628" y="605028"/>
                  </a:lnTo>
                  <a:lnTo>
                    <a:pt x="82296" y="553212"/>
                  </a:lnTo>
                  <a:lnTo>
                    <a:pt x="92964" y="504444"/>
                  </a:lnTo>
                  <a:lnTo>
                    <a:pt x="97536" y="480060"/>
                  </a:lnTo>
                  <a:lnTo>
                    <a:pt x="106680" y="434340"/>
                  </a:lnTo>
                  <a:lnTo>
                    <a:pt x="111252" y="413004"/>
                  </a:lnTo>
                  <a:lnTo>
                    <a:pt x="114300" y="391668"/>
                  </a:lnTo>
                  <a:lnTo>
                    <a:pt x="117348" y="371856"/>
                  </a:lnTo>
                  <a:lnTo>
                    <a:pt x="123444" y="335280"/>
                  </a:lnTo>
                  <a:lnTo>
                    <a:pt x="126492" y="318516"/>
                  </a:lnTo>
                  <a:lnTo>
                    <a:pt x="128016" y="303276"/>
                  </a:lnTo>
                  <a:lnTo>
                    <a:pt x="129540" y="289560"/>
                  </a:lnTo>
                  <a:lnTo>
                    <a:pt x="129540" y="256032"/>
                  </a:lnTo>
                  <a:lnTo>
                    <a:pt x="128016" y="246888"/>
                  </a:lnTo>
                  <a:lnTo>
                    <a:pt x="124968" y="239268"/>
                  </a:lnTo>
                  <a:lnTo>
                    <a:pt x="123444" y="231648"/>
                  </a:lnTo>
                  <a:lnTo>
                    <a:pt x="114300" y="213360"/>
                  </a:lnTo>
                  <a:lnTo>
                    <a:pt x="114300" y="188976"/>
                  </a:lnTo>
                  <a:lnTo>
                    <a:pt x="115824" y="178308"/>
                  </a:lnTo>
                  <a:lnTo>
                    <a:pt x="115824" y="167640"/>
                  </a:lnTo>
                  <a:lnTo>
                    <a:pt x="118872" y="155448"/>
                  </a:lnTo>
                  <a:lnTo>
                    <a:pt x="120396" y="141732"/>
                  </a:lnTo>
                  <a:lnTo>
                    <a:pt x="121920" y="129540"/>
                  </a:lnTo>
                  <a:lnTo>
                    <a:pt x="126492" y="100584"/>
                  </a:lnTo>
                  <a:lnTo>
                    <a:pt x="131064" y="74676"/>
                  </a:lnTo>
                  <a:lnTo>
                    <a:pt x="134112" y="60960"/>
                  </a:lnTo>
                  <a:lnTo>
                    <a:pt x="137160" y="36576"/>
                  </a:lnTo>
                  <a:lnTo>
                    <a:pt x="138684" y="27432"/>
                  </a:lnTo>
                  <a:lnTo>
                    <a:pt x="140208" y="16764"/>
                  </a:lnTo>
                  <a:lnTo>
                    <a:pt x="141732" y="9144"/>
                  </a:lnTo>
                  <a:close/>
                </a:path>
                <a:path w="861060" h="1376679">
                  <a:moveTo>
                    <a:pt x="861060" y="729996"/>
                  </a:moveTo>
                  <a:lnTo>
                    <a:pt x="798576" y="720852"/>
                  </a:lnTo>
                  <a:lnTo>
                    <a:pt x="795528" y="736092"/>
                  </a:lnTo>
                  <a:lnTo>
                    <a:pt x="794004" y="746760"/>
                  </a:lnTo>
                  <a:lnTo>
                    <a:pt x="792480" y="758952"/>
                  </a:lnTo>
                  <a:lnTo>
                    <a:pt x="789432" y="771144"/>
                  </a:lnTo>
                  <a:lnTo>
                    <a:pt x="787908" y="784860"/>
                  </a:lnTo>
                  <a:lnTo>
                    <a:pt x="778764" y="839724"/>
                  </a:lnTo>
                  <a:lnTo>
                    <a:pt x="775716" y="853440"/>
                  </a:lnTo>
                  <a:lnTo>
                    <a:pt x="772668" y="880872"/>
                  </a:lnTo>
                  <a:lnTo>
                    <a:pt x="769620" y="905256"/>
                  </a:lnTo>
                  <a:lnTo>
                    <a:pt x="769620" y="937260"/>
                  </a:lnTo>
                  <a:lnTo>
                    <a:pt x="771144" y="946404"/>
                  </a:lnTo>
                  <a:lnTo>
                    <a:pt x="774192" y="954024"/>
                  </a:lnTo>
                  <a:lnTo>
                    <a:pt x="775716" y="961644"/>
                  </a:lnTo>
                  <a:lnTo>
                    <a:pt x="778764" y="966216"/>
                  </a:lnTo>
                  <a:lnTo>
                    <a:pt x="781812" y="972312"/>
                  </a:lnTo>
                  <a:lnTo>
                    <a:pt x="781812" y="973836"/>
                  </a:lnTo>
                  <a:lnTo>
                    <a:pt x="783336" y="975360"/>
                  </a:lnTo>
                  <a:lnTo>
                    <a:pt x="784860" y="978408"/>
                  </a:lnTo>
                  <a:lnTo>
                    <a:pt x="784860" y="1004316"/>
                  </a:lnTo>
                  <a:lnTo>
                    <a:pt x="783336" y="1016508"/>
                  </a:lnTo>
                  <a:lnTo>
                    <a:pt x="781812" y="1030224"/>
                  </a:lnTo>
                  <a:lnTo>
                    <a:pt x="780288" y="1046988"/>
                  </a:lnTo>
                  <a:lnTo>
                    <a:pt x="777240" y="1063752"/>
                  </a:lnTo>
                  <a:lnTo>
                    <a:pt x="774192" y="1082040"/>
                  </a:lnTo>
                  <a:lnTo>
                    <a:pt x="771144" y="1101852"/>
                  </a:lnTo>
                  <a:lnTo>
                    <a:pt x="766572" y="1121664"/>
                  </a:lnTo>
                  <a:lnTo>
                    <a:pt x="763524" y="1143000"/>
                  </a:lnTo>
                  <a:lnTo>
                    <a:pt x="754380" y="1188720"/>
                  </a:lnTo>
                  <a:lnTo>
                    <a:pt x="749808" y="1213104"/>
                  </a:lnTo>
                  <a:lnTo>
                    <a:pt x="739140" y="1261872"/>
                  </a:lnTo>
                  <a:lnTo>
                    <a:pt x="729996" y="1312164"/>
                  </a:lnTo>
                  <a:lnTo>
                    <a:pt x="719328" y="1363980"/>
                  </a:lnTo>
                  <a:lnTo>
                    <a:pt x="780288" y="1376172"/>
                  </a:lnTo>
                  <a:lnTo>
                    <a:pt x="790956" y="1324356"/>
                  </a:lnTo>
                  <a:lnTo>
                    <a:pt x="801624" y="1274064"/>
                  </a:lnTo>
                  <a:lnTo>
                    <a:pt x="812292" y="1225296"/>
                  </a:lnTo>
                  <a:lnTo>
                    <a:pt x="816864" y="1200912"/>
                  </a:lnTo>
                  <a:lnTo>
                    <a:pt x="826008" y="1155192"/>
                  </a:lnTo>
                  <a:lnTo>
                    <a:pt x="829056" y="1133856"/>
                  </a:lnTo>
                  <a:lnTo>
                    <a:pt x="833628" y="1112520"/>
                  </a:lnTo>
                  <a:lnTo>
                    <a:pt x="836676" y="1092708"/>
                  </a:lnTo>
                  <a:lnTo>
                    <a:pt x="842772" y="1056132"/>
                  </a:lnTo>
                  <a:lnTo>
                    <a:pt x="845820" y="1039368"/>
                  </a:lnTo>
                  <a:lnTo>
                    <a:pt x="847344" y="1024128"/>
                  </a:lnTo>
                  <a:lnTo>
                    <a:pt x="848868" y="1010412"/>
                  </a:lnTo>
                  <a:lnTo>
                    <a:pt x="848868" y="976884"/>
                  </a:lnTo>
                  <a:lnTo>
                    <a:pt x="847344" y="967740"/>
                  </a:lnTo>
                  <a:lnTo>
                    <a:pt x="844296" y="958596"/>
                  </a:lnTo>
                  <a:lnTo>
                    <a:pt x="842772" y="952500"/>
                  </a:lnTo>
                  <a:lnTo>
                    <a:pt x="833628" y="934212"/>
                  </a:lnTo>
                  <a:lnTo>
                    <a:pt x="833628" y="929640"/>
                  </a:lnTo>
                  <a:lnTo>
                    <a:pt x="832104" y="928116"/>
                  </a:lnTo>
                  <a:lnTo>
                    <a:pt x="832104" y="917448"/>
                  </a:lnTo>
                  <a:lnTo>
                    <a:pt x="833628" y="909828"/>
                  </a:lnTo>
                  <a:lnTo>
                    <a:pt x="835152" y="899160"/>
                  </a:lnTo>
                  <a:lnTo>
                    <a:pt x="835152" y="888492"/>
                  </a:lnTo>
                  <a:lnTo>
                    <a:pt x="836676" y="876300"/>
                  </a:lnTo>
                  <a:lnTo>
                    <a:pt x="839724" y="862584"/>
                  </a:lnTo>
                  <a:lnTo>
                    <a:pt x="841248" y="848868"/>
                  </a:lnTo>
                  <a:lnTo>
                    <a:pt x="845820" y="821436"/>
                  </a:lnTo>
                  <a:lnTo>
                    <a:pt x="850392" y="795528"/>
                  </a:lnTo>
                  <a:lnTo>
                    <a:pt x="851916" y="781812"/>
                  </a:lnTo>
                  <a:lnTo>
                    <a:pt x="854964" y="769620"/>
                  </a:lnTo>
                  <a:lnTo>
                    <a:pt x="856488" y="757428"/>
                  </a:lnTo>
                  <a:lnTo>
                    <a:pt x="858012" y="748284"/>
                  </a:lnTo>
                  <a:lnTo>
                    <a:pt x="859536" y="737616"/>
                  </a:lnTo>
                  <a:lnTo>
                    <a:pt x="861060" y="729996"/>
                  </a:lnTo>
                  <a:close/>
                </a:path>
              </a:pathLst>
            </a:custGeom>
            <a:solidFill>
              <a:srgbClr val="2B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3521" y="3381755"/>
              <a:ext cx="1887220" cy="154305"/>
            </a:xfrm>
            <a:custGeom>
              <a:avLst/>
              <a:gdLst/>
              <a:ahLst/>
              <a:cxnLst/>
              <a:rect l="l" t="t" r="r" b="b"/>
              <a:pathLst>
                <a:path w="1887220" h="154304">
                  <a:moveTo>
                    <a:pt x="1886711" y="96011"/>
                  </a:moveTo>
                  <a:lnTo>
                    <a:pt x="1882139" y="33527"/>
                  </a:lnTo>
                  <a:lnTo>
                    <a:pt x="1805939" y="38099"/>
                  </a:lnTo>
                  <a:lnTo>
                    <a:pt x="1729739" y="44195"/>
                  </a:lnTo>
                  <a:lnTo>
                    <a:pt x="1655063" y="50291"/>
                  </a:lnTo>
                  <a:lnTo>
                    <a:pt x="1581911" y="56387"/>
                  </a:lnTo>
                  <a:lnTo>
                    <a:pt x="1508759" y="60959"/>
                  </a:lnTo>
                  <a:lnTo>
                    <a:pt x="1437131" y="65531"/>
                  </a:lnTo>
                  <a:lnTo>
                    <a:pt x="1367027" y="70103"/>
                  </a:lnTo>
                  <a:lnTo>
                    <a:pt x="1298447" y="74675"/>
                  </a:lnTo>
                  <a:lnTo>
                    <a:pt x="1264919" y="77723"/>
                  </a:lnTo>
                  <a:lnTo>
                    <a:pt x="1168907" y="82295"/>
                  </a:lnTo>
                  <a:lnTo>
                    <a:pt x="1107947" y="85343"/>
                  </a:lnTo>
                  <a:lnTo>
                    <a:pt x="1078991" y="86867"/>
                  </a:lnTo>
                  <a:lnTo>
                    <a:pt x="1051559" y="88391"/>
                  </a:lnTo>
                  <a:lnTo>
                    <a:pt x="1022603" y="88391"/>
                  </a:lnTo>
                  <a:lnTo>
                    <a:pt x="996695" y="89915"/>
                  </a:lnTo>
                  <a:lnTo>
                    <a:pt x="944879" y="89915"/>
                  </a:lnTo>
                  <a:lnTo>
                    <a:pt x="922019" y="91439"/>
                  </a:lnTo>
                  <a:lnTo>
                    <a:pt x="876299" y="91439"/>
                  </a:lnTo>
                  <a:lnTo>
                    <a:pt x="856487" y="89915"/>
                  </a:lnTo>
                  <a:lnTo>
                    <a:pt x="836675" y="89915"/>
                  </a:lnTo>
                  <a:lnTo>
                    <a:pt x="818387" y="88391"/>
                  </a:lnTo>
                  <a:lnTo>
                    <a:pt x="787907" y="85343"/>
                  </a:lnTo>
                  <a:lnTo>
                    <a:pt x="763523" y="82295"/>
                  </a:lnTo>
                  <a:lnTo>
                    <a:pt x="754379" y="79247"/>
                  </a:lnTo>
                  <a:lnTo>
                    <a:pt x="745235" y="77723"/>
                  </a:lnTo>
                  <a:lnTo>
                    <a:pt x="736091" y="74675"/>
                  </a:lnTo>
                  <a:lnTo>
                    <a:pt x="728471" y="73151"/>
                  </a:lnTo>
                  <a:lnTo>
                    <a:pt x="716279" y="67055"/>
                  </a:lnTo>
                  <a:lnTo>
                    <a:pt x="688847" y="48767"/>
                  </a:lnTo>
                  <a:lnTo>
                    <a:pt x="679703" y="41147"/>
                  </a:lnTo>
                  <a:lnTo>
                    <a:pt x="667511" y="33527"/>
                  </a:lnTo>
                  <a:lnTo>
                    <a:pt x="627887" y="15239"/>
                  </a:lnTo>
                  <a:lnTo>
                    <a:pt x="553211" y="3047"/>
                  </a:lnTo>
                  <a:lnTo>
                    <a:pt x="537971" y="1523"/>
                  </a:lnTo>
                  <a:lnTo>
                    <a:pt x="521207" y="1523"/>
                  </a:lnTo>
                  <a:lnTo>
                    <a:pt x="504443" y="0"/>
                  </a:lnTo>
                  <a:lnTo>
                    <a:pt x="352043" y="0"/>
                  </a:lnTo>
                  <a:lnTo>
                    <a:pt x="228599" y="4571"/>
                  </a:lnTo>
                  <a:lnTo>
                    <a:pt x="149351" y="7619"/>
                  </a:lnTo>
                  <a:lnTo>
                    <a:pt x="131063" y="9143"/>
                  </a:lnTo>
                  <a:lnTo>
                    <a:pt x="96011" y="9143"/>
                  </a:lnTo>
                  <a:lnTo>
                    <a:pt x="79247" y="10667"/>
                  </a:lnTo>
                  <a:lnTo>
                    <a:pt x="64007" y="10667"/>
                  </a:lnTo>
                  <a:lnTo>
                    <a:pt x="48767" y="12191"/>
                  </a:lnTo>
                  <a:lnTo>
                    <a:pt x="0" y="12191"/>
                  </a:lnTo>
                  <a:lnTo>
                    <a:pt x="1523" y="76199"/>
                  </a:lnTo>
                  <a:lnTo>
                    <a:pt x="24383" y="76199"/>
                  </a:lnTo>
                  <a:lnTo>
                    <a:pt x="36575" y="74675"/>
                  </a:lnTo>
                  <a:lnTo>
                    <a:pt x="67055" y="74675"/>
                  </a:lnTo>
                  <a:lnTo>
                    <a:pt x="82295" y="73151"/>
                  </a:lnTo>
                  <a:lnTo>
                    <a:pt x="115823" y="73151"/>
                  </a:lnTo>
                  <a:lnTo>
                    <a:pt x="134111" y="71627"/>
                  </a:lnTo>
                  <a:lnTo>
                    <a:pt x="152399" y="71627"/>
                  </a:lnTo>
                  <a:lnTo>
                    <a:pt x="190499" y="70103"/>
                  </a:lnTo>
                  <a:lnTo>
                    <a:pt x="230123" y="68579"/>
                  </a:lnTo>
                  <a:lnTo>
                    <a:pt x="312419" y="65531"/>
                  </a:lnTo>
                  <a:lnTo>
                    <a:pt x="352043" y="64007"/>
                  </a:lnTo>
                  <a:lnTo>
                    <a:pt x="393191" y="64007"/>
                  </a:lnTo>
                  <a:lnTo>
                    <a:pt x="431291" y="62483"/>
                  </a:lnTo>
                  <a:lnTo>
                    <a:pt x="467867" y="62483"/>
                  </a:lnTo>
                  <a:lnTo>
                    <a:pt x="486155" y="64007"/>
                  </a:lnTo>
                  <a:lnTo>
                    <a:pt x="518159" y="64007"/>
                  </a:lnTo>
                  <a:lnTo>
                    <a:pt x="533399" y="65531"/>
                  </a:lnTo>
                  <a:lnTo>
                    <a:pt x="547115" y="65531"/>
                  </a:lnTo>
                  <a:lnTo>
                    <a:pt x="560831" y="67055"/>
                  </a:lnTo>
                  <a:lnTo>
                    <a:pt x="582167" y="70103"/>
                  </a:lnTo>
                  <a:lnTo>
                    <a:pt x="591311" y="71627"/>
                  </a:lnTo>
                  <a:lnTo>
                    <a:pt x="606551" y="74675"/>
                  </a:lnTo>
                  <a:lnTo>
                    <a:pt x="612647" y="77723"/>
                  </a:lnTo>
                  <a:lnTo>
                    <a:pt x="618743" y="79247"/>
                  </a:lnTo>
                  <a:lnTo>
                    <a:pt x="623315" y="80771"/>
                  </a:lnTo>
                  <a:lnTo>
                    <a:pt x="641603" y="92963"/>
                  </a:lnTo>
                  <a:lnTo>
                    <a:pt x="662939" y="108203"/>
                  </a:lnTo>
                  <a:lnTo>
                    <a:pt x="675131" y="115823"/>
                  </a:lnTo>
                  <a:lnTo>
                    <a:pt x="690371" y="124967"/>
                  </a:lnTo>
                  <a:lnTo>
                    <a:pt x="697991" y="128015"/>
                  </a:lnTo>
                  <a:lnTo>
                    <a:pt x="708659" y="132587"/>
                  </a:lnTo>
                  <a:lnTo>
                    <a:pt x="717803" y="135635"/>
                  </a:lnTo>
                  <a:lnTo>
                    <a:pt x="728471" y="138683"/>
                  </a:lnTo>
                  <a:lnTo>
                    <a:pt x="752855" y="144779"/>
                  </a:lnTo>
                  <a:lnTo>
                    <a:pt x="766571" y="146303"/>
                  </a:lnTo>
                  <a:lnTo>
                    <a:pt x="781811" y="149351"/>
                  </a:lnTo>
                  <a:lnTo>
                    <a:pt x="815339" y="152399"/>
                  </a:lnTo>
                  <a:lnTo>
                    <a:pt x="833627" y="152399"/>
                  </a:lnTo>
                  <a:lnTo>
                    <a:pt x="854963" y="153923"/>
                  </a:lnTo>
                  <a:lnTo>
                    <a:pt x="972311" y="153923"/>
                  </a:lnTo>
                  <a:lnTo>
                    <a:pt x="998219" y="152399"/>
                  </a:lnTo>
                  <a:lnTo>
                    <a:pt x="1025651" y="152399"/>
                  </a:lnTo>
                  <a:lnTo>
                    <a:pt x="1053083" y="150875"/>
                  </a:lnTo>
                  <a:lnTo>
                    <a:pt x="1082039" y="150875"/>
                  </a:lnTo>
                  <a:lnTo>
                    <a:pt x="1110995" y="149351"/>
                  </a:lnTo>
                  <a:lnTo>
                    <a:pt x="1171955" y="146303"/>
                  </a:lnTo>
                  <a:lnTo>
                    <a:pt x="1235963" y="143255"/>
                  </a:lnTo>
                  <a:lnTo>
                    <a:pt x="1269491" y="140207"/>
                  </a:lnTo>
                  <a:lnTo>
                    <a:pt x="1303019" y="138683"/>
                  </a:lnTo>
                  <a:lnTo>
                    <a:pt x="1371599" y="134111"/>
                  </a:lnTo>
                  <a:lnTo>
                    <a:pt x="1441703" y="129539"/>
                  </a:lnTo>
                  <a:lnTo>
                    <a:pt x="1513331" y="124967"/>
                  </a:lnTo>
                  <a:lnTo>
                    <a:pt x="1659635" y="112775"/>
                  </a:lnTo>
                  <a:lnTo>
                    <a:pt x="1735835" y="108203"/>
                  </a:lnTo>
                  <a:lnTo>
                    <a:pt x="1810511" y="102107"/>
                  </a:lnTo>
                  <a:lnTo>
                    <a:pt x="1886711" y="96011"/>
                  </a:lnTo>
                  <a:close/>
                </a:path>
              </a:pathLst>
            </a:custGeom>
            <a:solidFill>
              <a:srgbClr val="0032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5337" y="3230879"/>
              <a:ext cx="2651760" cy="1767839"/>
            </a:xfrm>
            <a:custGeom>
              <a:avLst/>
              <a:gdLst/>
              <a:ahLst/>
              <a:cxnLst/>
              <a:rect l="l" t="t" r="r" b="b"/>
              <a:pathLst>
                <a:path w="2651759" h="1767839">
                  <a:moveTo>
                    <a:pt x="25908" y="521208"/>
                  </a:moveTo>
                  <a:lnTo>
                    <a:pt x="0" y="521208"/>
                  </a:lnTo>
                  <a:lnTo>
                    <a:pt x="0" y="662940"/>
                  </a:lnTo>
                  <a:lnTo>
                    <a:pt x="25908" y="662940"/>
                  </a:lnTo>
                  <a:lnTo>
                    <a:pt x="25908" y="521208"/>
                  </a:lnTo>
                  <a:close/>
                </a:path>
                <a:path w="2651759" h="1767839">
                  <a:moveTo>
                    <a:pt x="178308" y="496824"/>
                  </a:moveTo>
                  <a:lnTo>
                    <a:pt x="152400" y="496824"/>
                  </a:lnTo>
                  <a:lnTo>
                    <a:pt x="152400" y="637032"/>
                  </a:lnTo>
                  <a:lnTo>
                    <a:pt x="178308" y="637032"/>
                  </a:lnTo>
                  <a:lnTo>
                    <a:pt x="178308" y="496824"/>
                  </a:lnTo>
                  <a:close/>
                </a:path>
                <a:path w="2651759" h="1767839">
                  <a:moveTo>
                    <a:pt x="419100" y="521208"/>
                  </a:moveTo>
                  <a:lnTo>
                    <a:pt x="394716" y="521208"/>
                  </a:lnTo>
                  <a:lnTo>
                    <a:pt x="394716" y="662940"/>
                  </a:lnTo>
                  <a:lnTo>
                    <a:pt x="419100" y="662940"/>
                  </a:lnTo>
                  <a:lnTo>
                    <a:pt x="419100" y="521208"/>
                  </a:lnTo>
                  <a:close/>
                </a:path>
                <a:path w="2651759" h="1767839">
                  <a:moveTo>
                    <a:pt x="574548" y="591312"/>
                  </a:moveTo>
                  <a:lnTo>
                    <a:pt x="550164" y="591312"/>
                  </a:lnTo>
                  <a:lnTo>
                    <a:pt x="550164" y="733044"/>
                  </a:lnTo>
                  <a:lnTo>
                    <a:pt x="574548" y="733044"/>
                  </a:lnTo>
                  <a:lnTo>
                    <a:pt x="574548" y="591312"/>
                  </a:lnTo>
                  <a:close/>
                </a:path>
                <a:path w="2651759" h="1767839">
                  <a:moveTo>
                    <a:pt x="693420" y="1499616"/>
                  </a:moveTo>
                  <a:lnTo>
                    <a:pt x="669036" y="1499616"/>
                  </a:lnTo>
                  <a:lnTo>
                    <a:pt x="669036" y="1639824"/>
                  </a:lnTo>
                  <a:lnTo>
                    <a:pt x="693420" y="1639824"/>
                  </a:lnTo>
                  <a:lnTo>
                    <a:pt x="693420" y="1499616"/>
                  </a:lnTo>
                  <a:close/>
                </a:path>
                <a:path w="2651759" h="1767839">
                  <a:moveTo>
                    <a:pt x="803148" y="591312"/>
                  </a:moveTo>
                  <a:lnTo>
                    <a:pt x="778764" y="591312"/>
                  </a:lnTo>
                  <a:lnTo>
                    <a:pt x="778764" y="733044"/>
                  </a:lnTo>
                  <a:lnTo>
                    <a:pt x="803148" y="733044"/>
                  </a:lnTo>
                  <a:lnTo>
                    <a:pt x="803148" y="591312"/>
                  </a:lnTo>
                  <a:close/>
                </a:path>
                <a:path w="2651759" h="1767839">
                  <a:moveTo>
                    <a:pt x="929640" y="1524000"/>
                  </a:moveTo>
                  <a:lnTo>
                    <a:pt x="903732" y="1524000"/>
                  </a:lnTo>
                  <a:lnTo>
                    <a:pt x="903732" y="1665732"/>
                  </a:lnTo>
                  <a:lnTo>
                    <a:pt x="929640" y="1665732"/>
                  </a:lnTo>
                  <a:lnTo>
                    <a:pt x="929640" y="1524000"/>
                  </a:lnTo>
                  <a:close/>
                </a:path>
                <a:path w="2651759" h="1767839">
                  <a:moveTo>
                    <a:pt x="946404" y="25908"/>
                  </a:moveTo>
                  <a:lnTo>
                    <a:pt x="920496" y="25908"/>
                  </a:lnTo>
                  <a:lnTo>
                    <a:pt x="920496" y="166116"/>
                  </a:lnTo>
                  <a:lnTo>
                    <a:pt x="946404" y="166116"/>
                  </a:lnTo>
                  <a:lnTo>
                    <a:pt x="946404" y="25908"/>
                  </a:lnTo>
                  <a:close/>
                </a:path>
                <a:path w="2651759" h="1767839">
                  <a:moveTo>
                    <a:pt x="964692" y="598932"/>
                  </a:moveTo>
                  <a:lnTo>
                    <a:pt x="940308" y="598932"/>
                  </a:lnTo>
                  <a:lnTo>
                    <a:pt x="940308" y="740664"/>
                  </a:lnTo>
                  <a:lnTo>
                    <a:pt x="964692" y="740664"/>
                  </a:lnTo>
                  <a:lnTo>
                    <a:pt x="964692" y="598932"/>
                  </a:lnTo>
                  <a:close/>
                </a:path>
                <a:path w="2651759" h="1767839">
                  <a:moveTo>
                    <a:pt x="1098804" y="0"/>
                  </a:moveTo>
                  <a:lnTo>
                    <a:pt x="1072896" y="0"/>
                  </a:lnTo>
                  <a:lnTo>
                    <a:pt x="1072896" y="141732"/>
                  </a:lnTo>
                  <a:lnTo>
                    <a:pt x="1098804" y="141732"/>
                  </a:lnTo>
                  <a:lnTo>
                    <a:pt x="1098804" y="0"/>
                  </a:lnTo>
                  <a:close/>
                </a:path>
                <a:path w="2651759" h="1767839">
                  <a:moveTo>
                    <a:pt x="1191768" y="559308"/>
                  </a:moveTo>
                  <a:lnTo>
                    <a:pt x="1165860" y="559308"/>
                  </a:lnTo>
                  <a:lnTo>
                    <a:pt x="1165860" y="701040"/>
                  </a:lnTo>
                  <a:lnTo>
                    <a:pt x="1191768" y="701040"/>
                  </a:lnTo>
                  <a:lnTo>
                    <a:pt x="1191768" y="559308"/>
                  </a:lnTo>
                  <a:close/>
                </a:path>
                <a:path w="2651759" h="1767839">
                  <a:moveTo>
                    <a:pt x="1243584" y="1569720"/>
                  </a:moveTo>
                  <a:lnTo>
                    <a:pt x="1217676" y="1569720"/>
                  </a:lnTo>
                  <a:lnTo>
                    <a:pt x="1217676" y="1711452"/>
                  </a:lnTo>
                  <a:lnTo>
                    <a:pt x="1243584" y="1711452"/>
                  </a:lnTo>
                  <a:lnTo>
                    <a:pt x="1243584" y="1569720"/>
                  </a:lnTo>
                  <a:close/>
                </a:path>
                <a:path w="2651759" h="1767839">
                  <a:moveTo>
                    <a:pt x="1339596" y="25908"/>
                  </a:moveTo>
                  <a:lnTo>
                    <a:pt x="1313688" y="25908"/>
                  </a:lnTo>
                  <a:lnTo>
                    <a:pt x="1313688" y="166116"/>
                  </a:lnTo>
                  <a:lnTo>
                    <a:pt x="1339596" y="166116"/>
                  </a:lnTo>
                  <a:lnTo>
                    <a:pt x="1339596" y="25908"/>
                  </a:lnTo>
                  <a:close/>
                </a:path>
                <a:path w="2651759" h="1767839">
                  <a:moveTo>
                    <a:pt x="1495044" y="96012"/>
                  </a:moveTo>
                  <a:lnTo>
                    <a:pt x="1469136" y="96012"/>
                  </a:lnTo>
                  <a:lnTo>
                    <a:pt x="1469136" y="237744"/>
                  </a:lnTo>
                  <a:lnTo>
                    <a:pt x="1495044" y="237744"/>
                  </a:lnTo>
                  <a:lnTo>
                    <a:pt x="1495044" y="96012"/>
                  </a:lnTo>
                  <a:close/>
                </a:path>
                <a:path w="2651759" h="1767839">
                  <a:moveTo>
                    <a:pt x="1633728" y="1577340"/>
                  </a:moveTo>
                  <a:lnTo>
                    <a:pt x="1607820" y="1577340"/>
                  </a:lnTo>
                  <a:lnTo>
                    <a:pt x="1607820" y="1717548"/>
                  </a:lnTo>
                  <a:lnTo>
                    <a:pt x="1633728" y="1717548"/>
                  </a:lnTo>
                  <a:lnTo>
                    <a:pt x="1633728" y="1577340"/>
                  </a:lnTo>
                  <a:close/>
                </a:path>
                <a:path w="2651759" h="1767839">
                  <a:moveTo>
                    <a:pt x="1723644" y="96012"/>
                  </a:moveTo>
                  <a:lnTo>
                    <a:pt x="1697736" y="96012"/>
                  </a:lnTo>
                  <a:lnTo>
                    <a:pt x="1697736" y="237744"/>
                  </a:lnTo>
                  <a:lnTo>
                    <a:pt x="1723644" y="237744"/>
                  </a:lnTo>
                  <a:lnTo>
                    <a:pt x="1723644" y="96012"/>
                  </a:lnTo>
                  <a:close/>
                </a:path>
                <a:path w="2651759" h="1767839">
                  <a:moveTo>
                    <a:pt x="1885188" y="1606296"/>
                  </a:moveTo>
                  <a:lnTo>
                    <a:pt x="1859280" y="1606296"/>
                  </a:lnTo>
                  <a:lnTo>
                    <a:pt x="1859280" y="1748028"/>
                  </a:lnTo>
                  <a:lnTo>
                    <a:pt x="1885188" y="1748028"/>
                  </a:lnTo>
                  <a:lnTo>
                    <a:pt x="1885188" y="1606296"/>
                  </a:lnTo>
                  <a:close/>
                </a:path>
                <a:path w="2651759" h="1767839">
                  <a:moveTo>
                    <a:pt x="1885188" y="103632"/>
                  </a:moveTo>
                  <a:lnTo>
                    <a:pt x="1859280" y="103632"/>
                  </a:lnTo>
                  <a:lnTo>
                    <a:pt x="1859280" y="245364"/>
                  </a:lnTo>
                  <a:lnTo>
                    <a:pt x="1885188" y="245364"/>
                  </a:lnTo>
                  <a:lnTo>
                    <a:pt x="1885188" y="103632"/>
                  </a:lnTo>
                  <a:close/>
                </a:path>
                <a:path w="2651759" h="1767839">
                  <a:moveTo>
                    <a:pt x="2112264" y="64008"/>
                  </a:moveTo>
                  <a:lnTo>
                    <a:pt x="2086356" y="64008"/>
                  </a:lnTo>
                  <a:lnTo>
                    <a:pt x="2086356" y="205740"/>
                  </a:lnTo>
                  <a:lnTo>
                    <a:pt x="2112264" y="205740"/>
                  </a:lnTo>
                  <a:lnTo>
                    <a:pt x="2112264" y="64008"/>
                  </a:lnTo>
                  <a:close/>
                </a:path>
                <a:path w="2651759" h="1767839">
                  <a:moveTo>
                    <a:pt x="2209800" y="1626108"/>
                  </a:moveTo>
                  <a:lnTo>
                    <a:pt x="2185416" y="1626108"/>
                  </a:lnTo>
                  <a:lnTo>
                    <a:pt x="2185416" y="1767840"/>
                  </a:lnTo>
                  <a:lnTo>
                    <a:pt x="2209800" y="1767840"/>
                  </a:lnTo>
                  <a:lnTo>
                    <a:pt x="2209800" y="1626108"/>
                  </a:lnTo>
                  <a:close/>
                </a:path>
                <a:path w="2651759" h="1767839">
                  <a:moveTo>
                    <a:pt x="2651760" y="1620012"/>
                  </a:moveTo>
                  <a:lnTo>
                    <a:pt x="2625852" y="1620012"/>
                  </a:lnTo>
                  <a:lnTo>
                    <a:pt x="2625852" y="1760220"/>
                  </a:lnTo>
                  <a:lnTo>
                    <a:pt x="2651760" y="1760220"/>
                  </a:lnTo>
                  <a:lnTo>
                    <a:pt x="2651760" y="1620012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09260" y="4694395"/>
            <a:ext cx="1379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25">
              <a:lnSpc>
                <a:spcPts val="990"/>
              </a:lnSpc>
            </a:pPr>
            <a:fld id="{81D60167-4931-47E6-BA6A-407CBD079E47}" type="slidenum">
              <a:rPr sz="900" spc="-4" dirty="0">
                <a:solidFill>
                  <a:srgbClr val="888888"/>
                </a:solidFill>
                <a:latin typeface="Arial"/>
                <a:cs typeface="Arial"/>
              </a:rPr>
              <a:pPr marL="29825">
                <a:lnSpc>
                  <a:spcPts val="990"/>
                </a:lnSpc>
              </a:pPr>
              <a:t>7</a:t>
            </a:fld>
            <a:endParaRPr sz="900">
              <a:latin typeface="Arial"/>
              <a:cs typeface="Arial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2" y="1582806"/>
            <a:ext cx="4632387" cy="25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42552AE0-29AC-421A-8EC7-81F166D78868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1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ПЭВП - различные </a:t>
            </a:r>
            <a:r>
              <a:rPr lang="ru-RU" dirty="0">
                <a:solidFill>
                  <a:srgbClr val="FF9933"/>
                </a:solidFill>
              </a:rPr>
              <a:t>типы продуктов</a:t>
            </a:r>
          </a:p>
        </p:txBody>
      </p:sp>
      <p:sp>
        <p:nvSpPr>
          <p:cNvPr id="32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586" y="4029912"/>
            <a:ext cx="9144000" cy="81040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На различных рынках требуются различные продукты ПЭВП</a:t>
            </a:r>
          </a:p>
          <a:p>
            <a:pPr marL="457200" lvl="1" indent="0" algn="ctr">
              <a:buNone/>
            </a:pPr>
            <a:r>
              <a:rPr lang="ru-RU" sz="1200" dirty="0" smtClean="0"/>
              <a:t>ПЭВП </a:t>
            </a:r>
            <a:r>
              <a:rPr lang="ru-RU" sz="1200" dirty="0"/>
              <a:t>= 45 % Cr + 35 % бимодальный катализатор Циглера + 20 % мономодальный катализатор Циглера</a:t>
            </a:r>
          </a:p>
        </p:txBody>
      </p:sp>
      <p:pic>
        <p:nvPicPr>
          <p:cNvPr id="32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67574"/>
            <a:ext cx="7416800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8917" name="AutoShape 5"/>
          <p:cNvSpPr>
            <a:spLocks noChangeArrowheads="1"/>
          </p:cNvSpPr>
          <p:nvPr/>
        </p:nvSpPr>
        <p:spPr bwMode="auto">
          <a:xfrm>
            <a:off x="3059113" y="1334858"/>
            <a:ext cx="1439862" cy="648890"/>
          </a:xfrm>
          <a:prstGeom prst="roundRect">
            <a:avLst>
              <a:gd name="adj" fmla="val 16667"/>
            </a:avLst>
          </a:prstGeom>
          <a:solidFill>
            <a:srgbClr val="33996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Циглер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моно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38918" name="AutoShape 6"/>
          <p:cNvSpPr>
            <a:spLocks noChangeArrowheads="1"/>
          </p:cNvSpPr>
          <p:nvPr/>
        </p:nvSpPr>
        <p:spPr bwMode="auto">
          <a:xfrm>
            <a:off x="5797550" y="3063646"/>
            <a:ext cx="2086818" cy="270272"/>
          </a:xfrm>
          <a:prstGeom prst="roundRect">
            <a:avLst>
              <a:gd name="adj" fmla="val 16667"/>
            </a:avLst>
          </a:prstGeom>
          <a:solidFill>
            <a:srgbClr val="006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Бимодальный</a:t>
            </a:r>
          </a:p>
        </p:txBody>
      </p:sp>
      <p:sp>
        <p:nvSpPr>
          <p:cNvPr id="3238919" name="AutoShape 7"/>
          <p:cNvSpPr>
            <a:spLocks noChangeArrowheads="1"/>
          </p:cNvSpPr>
          <p:nvPr/>
        </p:nvSpPr>
        <p:spPr bwMode="auto">
          <a:xfrm>
            <a:off x="4572001" y="1983748"/>
            <a:ext cx="1584325" cy="601051"/>
          </a:xfrm>
          <a:prstGeom prst="roundRect">
            <a:avLst>
              <a:gd name="adj" fmla="val 16667"/>
            </a:avLst>
          </a:prstGeom>
          <a:solidFill>
            <a:srgbClr val="FF66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Хром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моно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6185126" y="970976"/>
            <a:ext cx="2072560" cy="577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050" b="0" dirty="0" err="1" smtClean="0">
                <a:latin typeface="+mn-lt"/>
              </a:rPr>
              <a:t>Бимодальн</a:t>
            </a:r>
            <a:r>
              <a:rPr lang="ru-RU" sz="1050" b="0" dirty="0" smtClean="0">
                <a:latin typeface="+mn-lt"/>
              </a:rPr>
              <a:t>. – </a:t>
            </a:r>
            <a:r>
              <a:rPr lang="en-US" sz="1050" b="0" dirty="0" smtClean="0">
                <a:latin typeface="+mn-lt"/>
              </a:rPr>
              <a:t>Mw/</a:t>
            </a:r>
            <a:r>
              <a:rPr lang="en-US" sz="1050" b="0" dirty="0" err="1" smtClean="0">
                <a:latin typeface="+mn-lt"/>
              </a:rPr>
              <a:t>Mn</a:t>
            </a:r>
            <a:r>
              <a:rPr lang="en-US" sz="1050" b="0" dirty="0" smtClean="0">
                <a:latin typeface="+mn-lt"/>
              </a:rPr>
              <a:t> ~ 20</a:t>
            </a:r>
          </a:p>
          <a:p>
            <a:r>
              <a:rPr lang="ru-RU" sz="1050" b="0" dirty="0" smtClean="0">
                <a:latin typeface="+mn-lt"/>
              </a:rPr>
              <a:t>Узкое - </a:t>
            </a:r>
            <a:r>
              <a:rPr lang="en-US" sz="1050" b="0" dirty="0"/>
              <a:t>Mw/</a:t>
            </a:r>
            <a:r>
              <a:rPr lang="en-US" sz="1050" b="0" dirty="0" err="1"/>
              <a:t>Mn</a:t>
            </a:r>
            <a:r>
              <a:rPr lang="en-US" sz="1050" b="0" dirty="0"/>
              <a:t> ~ </a:t>
            </a:r>
            <a:r>
              <a:rPr lang="ru-RU" sz="1050" b="0" dirty="0"/>
              <a:t>3</a:t>
            </a:r>
            <a:endParaRPr lang="en-US" sz="1050" b="0" dirty="0"/>
          </a:p>
          <a:p>
            <a:r>
              <a:rPr lang="ru-RU" sz="1050" b="0" dirty="0" smtClean="0">
                <a:latin typeface="+mn-lt"/>
              </a:rPr>
              <a:t>Широкое - </a:t>
            </a:r>
            <a:r>
              <a:rPr lang="en-US" sz="1050" b="0" dirty="0"/>
              <a:t>Mw/</a:t>
            </a:r>
            <a:r>
              <a:rPr lang="en-US" sz="1050" b="0" dirty="0" err="1"/>
              <a:t>Mn</a:t>
            </a:r>
            <a:r>
              <a:rPr lang="en-US" sz="1050" b="0" dirty="0"/>
              <a:t> ~ </a:t>
            </a:r>
            <a:r>
              <a:rPr lang="ru-RU" sz="1050" b="0" dirty="0" smtClean="0"/>
              <a:t>10</a:t>
            </a:r>
            <a:endParaRPr lang="en-US" sz="1050" b="0" dirty="0"/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3176847" y="3775996"/>
            <a:ext cx="2979479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050" b="0" dirty="0" smtClean="0">
                <a:latin typeface="+mn-lt"/>
              </a:rPr>
              <a:t>           молекулярная масса (Дальтоны)</a:t>
            </a:r>
            <a:endParaRPr lang="en-US" sz="1050" b="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16200000">
            <a:off x="343107" y="2272802"/>
            <a:ext cx="1132298" cy="235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/>
            <a:r>
              <a:rPr lang="ru-RU" sz="1400" baseline="-25000" dirty="0">
                <a:latin typeface="Arial" charset="0"/>
              </a:rPr>
              <a:t>п</a:t>
            </a:r>
            <a:r>
              <a:rPr lang="ru-RU" sz="1400" baseline="-25000" dirty="0" smtClean="0">
                <a:latin typeface="Arial" charset="0"/>
              </a:rPr>
              <a:t>еннивейт/д</a:t>
            </a:r>
            <a:r>
              <a:rPr lang="en-US" sz="1400" baseline="-25000" dirty="0" smtClean="0">
                <a:latin typeface="Arial" charset="0"/>
              </a:rPr>
              <a:t>log</a:t>
            </a:r>
            <a:r>
              <a:rPr lang="ru-RU" sz="1400" baseline="-25000" dirty="0">
                <a:latin typeface="Arial" charset="0"/>
              </a:rPr>
              <a:t>М</a:t>
            </a: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95536" y="4755454"/>
            <a:ext cx="5846514" cy="332562"/>
          </a:xfrm>
          <a:prstGeom prst="rect">
            <a:avLst/>
          </a:prstGeom>
        </p:spPr>
        <p:txBody>
          <a:bodyPr/>
          <a:lstStyle/>
          <a:p>
            <a:r>
              <a:rPr lang="ru-RU" sz="900" smtClean="0">
                <a:solidFill>
                  <a:srgbClr val="008C95"/>
                </a:solidFill>
              </a:rPr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sz="900" dirty="0">
              <a:solidFill>
                <a:srgbClr val="008C95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85">
              <a:spcBef>
                <a:spcPts val="20"/>
              </a:spcBef>
            </a:pPr>
            <a:fld id="{A5F4C699-5862-40F1-950A-DECDCC344F46}" type="datetime1">
              <a:rPr lang="ru-RU" spc="-5" smtClean="0"/>
              <a:t>20.12.2022</a:t>
            </a:fld>
            <a:endParaRPr lang="ru-RU" spc="-5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70">
              <a:spcBef>
                <a:spcPts val="20"/>
              </a:spcBef>
            </a:pPr>
            <a:fld id="{81D60167-4931-47E6-BA6A-407CBD079E47}" type="slidenum">
              <a:rPr lang="ru-RU" smtClean="0"/>
              <a:pPr marL="25370">
                <a:spcBef>
                  <a:spcPts val="20"/>
                </a:spcBef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0592" y="1594484"/>
            <a:ext cx="7762816" cy="522575"/>
          </a:xfrm>
        </p:spPr>
        <p:txBody>
          <a:bodyPr/>
          <a:lstStyle/>
          <a:p>
            <a:pPr algn="ctr"/>
            <a:r>
              <a:rPr lang="ru-RU" dirty="0"/>
              <a:t>Основные виды трубных ПЭ высокой плотности.</a:t>
            </a:r>
            <a:br>
              <a:rPr lang="ru-RU" dirty="0"/>
            </a:br>
            <a:r>
              <a:rPr lang="ru-RU" dirty="0"/>
              <a:t>ПЭ80 или ПЭ100?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4294967295"/>
          </p:nvPr>
        </p:nvSpPr>
        <p:spPr>
          <a:xfrm>
            <a:off x="6341236" y="4852103"/>
            <a:ext cx="904808" cy="175365"/>
          </a:xfrm>
          <a:prstGeom prst="rect">
            <a:avLst/>
          </a:prstGeom>
        </p:spPr>
        <p:txBody>
          <a:bodyPr vert="horz" wrap="square" lIns="77866" tIns="38933" rIns="77866" bIns="38933" numCol="1" anchor="ctr" anchorCtr="0" compatLnSpc="1">
            <a:prstTxWarp prst="textNoShape">
              <a:avLst/>
            </a:prstTxWarp>
          </a:bodyPr>
          <a:lstStyle/>
          <a:p>
            <a:fld id="{62EF1138-715F-49E8-BDA1-17A0BE9DD4C8}" type="datetime1">
              <a:rPr lang="ru-RU" sz="999" smtClean="0">
                <a:solidFill>
                  <a:srgbClr val="008C95"/>
                </a:solidFill>
              </a:rPr>
              <a:t>20.12.2022</a:t>
            </a:fld>
            <a:endParaRPr lang="ru-RU" sz="999" dirty="0">
              <a:solidFill>
                <a:srgbClr val="008C9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68155" y="4794413"/>
            <a:ext cx="434990" cy="233363"/>
          </a:xfrm>
          <a:prstGeom prst="rect">
            <a:avLst/>
          </a:prstGeom>
        </p:spPr>
        <p:txBody>
          <a:bodyPr vert="horz" wrap="square" lIns="77866" tIns="38933" rIns="77866" bIns="38933" numCol="1" anchor="ctr" anchorCtr="0" compatLnSpc="1">
            <a:prstTxWarp prst="textNoShape">
              <a:avLst/>
            </a:prstTxWarp>
          </a:bodyPr>
          <a:lstStyle/>
          <a:p>
            <a:fld id="{CDBD563E-B0D3-447F-AFD2-910202E21AB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6" y="335280"/>
            <a:ext cx="7389824" cy="43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270848" y="4686053"/>
            <a:ext cx="5916941" cy="341723"/>
          </a:xfrm>
          <a:prstGeom prst="rect">
            <a:avLst/>
          </a:prstGeom>
        </p:spPr>
        <p:txBody>
          <a:bodyPr vert="horz" lIns="77866" tIns="38933" rIns="77866" bIns="38933" rtlCol="0" anchor="b"/>
          <a:lstStyle/>
          <a:p>
            <a:r>
              <a:rPr lang="ru-RU" smtClean="0"/>
              <a:t>ОСОБЕННОСТИ МОЛЕКУЛЯРНОЙ АРХИТЕКТУРЫ ТРУБНОГО ПОЛИЭТИЛЕНА И ВЛИЯНИЕ ПАРАМЕТРОВ ТЕХНОЛОГИЧЕСКОГО ПРОЦЕССА НА КАЧЕСТВО ИЗДЕЛИЙ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76967" y="663925"/>
            <a:ext cx="6428650" cy="386083"/>
          </a:xfrm>
          <a:prstGeom prst="rect">
            <a:avLst/>
          </a:prstGeom>
          <a:solidFill>
            <a:schemeClr val="bg1"/>
          </a:solidFill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1998" b="1" dirty="0" smtClean="0">
                <a:solidFill>
                  <a:srgbClr val="0070C0"/>
                </a:solidFill>
              </a:rPr>
              <a:t>ПЭ100 (Бимодальный) и ПЭ80 (мономодальный)</a:t>
            </a:r>
            <a:endParaRPr lang="ru-RU" sz="1998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3743" y="1478156"/>
            <a:ext cx="3142655" cy="293485"/>
          </a:xfrm>
          <a:prstGeom prst="rect">
            <a:avLst/>
          </a:prstGeom>
          <a:solidFill>
            <a:schemeClr val="bg1"/>
          </a:solidFill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1398" dirty="0"/>
              <a:t>Стойкость к внутреннему давлению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6341" y="1745084"/>
            <a:ext cx="3569616" cy="293485"/>
          </a:xfrm>
          <a:prstGeom prst="rect">
            <a:avLst/>
          </a:prstGeom>
          <a:solidFill>
            <a:schemeClr val="bg1"/>
          </a:solidFill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1398" dirty="0"/>
              <a:t>Длительная гидростатическая прочность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8551" y="3812776"/>
            <a:ext cx="2123890" cy="308855"/>
          </a:xfrm>
          <a:prstGeom prst="rect">
            <a:avLst/>
          </a:prstGeom>
          <a:solidFill>
            <a:schemeClr val="bg1"/>
          </a:solidFill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1498" dirty="0"/>
              <a:t>Стойкость к надрезам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8416" y="3797536"/>
            <a:ext cx="1870351" cy="308855"/>
          </a:xfrm>
          <a:prstGeom prst="rect">
            <a:avLst/>
          </a:prstGeom>
          <a:solidFill>
            <a:schemeClr val="bg1"/>
          </a:solidFill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1498" dirty="0"/>
              <a:t>Ударная прочность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72" y="4370002"/>
            <a:ext cx="1074641" cy="355028"/>
          </a:xfrm>
          <a:prstGeom prst="rect">
            <a:avLst/>
          </a:prstGeom>
          <a:noFill/>
        </p:spPr>
        <p:txBody>
          <a:bodyPr wrap="none" lIns="77866" tIns="38933" rIns="77866" bIns="38933" rtlCol="0">
            <a:spAutoFit/>
          </a:bodyPr>
          <a:lstStyle/>
          <a:p>
            <a:r>
              <a:rPr lang="ru-RU" sz="899" dirty="0"/>
              <a:t>Источник: </a:t>
            </a:r>
            <a:r>
              <a:rPr lang="en-US" sz="899" dirty="0"/>
              <a:t>INEOS</a:t>
            </a:r>
          </a:p>
          <a:p>
            <a:endParaRPr lang="ru-RU" sz="899" i="1" dirty="0"/>
          </a:p>
        </p:txBody>
      </p:sp>
    </p:spTree>
    <p:extLst>
      <p:ext uri="{BB962C8B-B14F-4D97-AF65-F5344CB8AC3E}">
        <p14:creationId xmlns:p14="http://schemas.microsoft.com/office/powerpoint/2010/main" val="3934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KRVuYgIkhiWkIAb2Bf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85nZkjGdUdRBYiDJUEs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RNYl2I5dN2IyqvAkeDH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RNYl2I5dN2IyqvAkeD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ihZg.E8dcX2XpeZGH4W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BUR_16:9_Внешний">
  <a:themeElements>
    <a:clrScheme name="СИБУР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Шаблон БЕЗ УГЛОВЫХ ЭЛЕМЕНТОВ">
  <a:themeElements>
    <a:clrScheme name="СИБУР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E76AX7DTSNFM-10-130</_dlc_DocId>
    <_dlc_DocIdUrl xmlns="7bda88f5-81ee-4ce0-acd0-0fc58edecc95">
      <Url>https://sharepoint/portals/template/_layouts/15/DocIdRedir.aspx?ID=E76AX7DTSNFM-10-130</Url>
      <Description>E76AX7DTSNFM-10-130</Description>
    </_dlc_DocIdUrl>
    <_x041e__x043f__x0438__x0441__x0430__x043d__x0438__x0435_ xmlns="9b0c9865-9e5f-4a19-8def-db8deaed8a5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1EEFD-48C5-4F7B-8517-DBB3AEC775E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0A7FD75-1E90-43D2-ABF1-A6C12E8540AE}">
  <ds:schemaRefs>
    <ds:schemaRef ds:uri="http://purl.org/dc/elements/1.1/"/>
    <ds:schemaRef ds:uri="http://schemas.microsoft.com/office/2006/documentManagement/types"/>
    <ds:schemaRef ds:uri="7bda88f5-81ee-4ce0-acd0-0fc58edecc9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b0c9865-9e5f-4a19-8def-db8deaed8a57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F92E0E-ED67-41DF-96C8-B1A6E4369B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FFB9B5-4495-4C13-BA14-466E85A0B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Sibur-A4-horisontal</Template>
  <TotalTime>26373</TotalTime>
  <Words>2510</Words>
  <Application>Microsoft Office PowerPoint</Application>
  <PresentationFormat>Экран (16:9)</PresentationFormat>
  <Paragraphs>563</Paragraphs>
  <Slides>44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Arial</vt:lpstr>
      <vt:lpstr>Arial Narrow</vt:lpstr>
      <vt:lpstr>Calibri</vt:lpstr>
      <vt:lpstr>NgsnnyAdvTT3713a231</vt:lpstr>
      <vt:lpstr>Symbol</vt:lpstr>
      <vt:lpstr>Times New Roman</vt:lpstr>
      <vt:lpstr>Trebuchet MS</vt:lpstr>
      <vt:lpstr>Wingdings</vt:lpstr>
      <vt:lpstr>YlddwvAdvTTc488b0e6</vt:lpstr>
      <vt:lpstr>SIBUR_16:9_Внешний</vt:lpstr>
      <vt:lpstr>Шаблон БЕЗ УГЛОВЫХ ЭЛЕМЕНТОВ</vt:lpstr>
      <vt:lpstr>Слайд think-cell</vt:lpstr>
      <vt:lpstr>ОСОБЕННОСТИ МОЛЕКУЛЯРНОЙ АРХИТЕКТУРЫ ТРУБНОГО ПОЛИЭТИЛЕНА И ВЛИЯНИЕ ПАРАМЕТРОВ ТЕХНОЛОГИЧЕСКОГО ПРОЦЕССА НА КАЧЕСТВО ИЗДЕЛИЙ</vt:lpstr>
      <vt:lpstr>Содержание</vt:lpstr>
      <vt:lpstr>Трубы в древности</vt:lpstr>
      <vt:lpstr>Содержание</vt:lpstr>
      <vt:lpstr>3 типа полиэтилена</vt:lpstr>
      <vt:lpstr>Содержание</vt:lpstr>
      <vt:lpstr>Молекулярная структура трубного ПЭВП</vt:lpstr>
      <vt:lpstr>ПЭВП - различные типы продуктов</vt:lpstr>
      <vt:lpstr>Основные виды трубных ПЭ высокой плотности. ПЭ80 или ПЭ100?</vt:lpstr>
      <vt:lpstr>Молекулярная архитектура ПЭ-100.</vt:lpstr>
      <vt:lpstr>Преимущества бимодальных марок. Кривые длительной гидростатической прочности ПЭ80 (мономодальный) и ПЭ100) бимодальный)</vt:lpstr>
      <vt:lpstr>Молекулярная архитектура трубного ПЭ-100.</vt:lpstr>
      <vt:lpstr>Молекулярная архитектура трубного ПЭ-100.</vt:lpstr>
      <vt:lpstr>Молекулярная архитектура трубного ПЭ-100.</vt:lpstr>
      <vt:lpstr>Преимущества бимодальных марок ПЭ Реология расплавов для (перерабатываемость) </vt:lpstr>
      <vt:lpstr>Содержание</vt:lpstr>
      <vt:lpstr>Механизм разрушения трубы при гидростатическом напряжении</vt:lpstr>
      <vt:lpstr>Сопротивление старению </vt:lpstr>
      <vt:lpstr>Innovene™ S – схема процесса получения бимодального ПЭВП</vt:lpstr>
      <vt:lpstr>Одним из значимых параметров входного контроля сырья, является содержание летучих веществ. </vt:lpstr>
      <vt:lpstr>История и классификация сырья для ПЭ-труб</vt:lpstr>
      <vt:lpstr>Основные свойства напорных труб из ПЭ100, преимущества технологии INEOS</vt:lpstr>
      <vt:lpstr>Содержание</vt:lpstr>
      <vt:lpstr>Часть вторая:  влияние вторичного сырья в производстве труб. </vt:lpstr>
      <vt:lpstr>Вторичное сырье – что это?</vt:lpstr>
      <vt:lpstr>Чем вторичный полимер хуже первичного?</vt:lpstr>
      <vt:lpstr>Как изменяется структура полимера?</vt:lpstr>
      <vt:lpstr>Что еще?</vt:lpstr>
      <vt:lpstr>Что еще?</vt:lpstr>
      <vt:lpstr>Часть третья:  Факторы, влияющие на свойства труб. </vt:lpstr>
      <vt:lpstr>Ориентация полимеров в процессе формования</vt:lpstr>
      <vt:lpstr>Разница между оснастками PP-R и HDPE</vt:lpstr>
      <vt:lpstr>Разница между оснастками PP-R и HDPE</vt:lpstr>
      <vt:lpstr>Вытягивание труб</vt:lpstr>
      <vt:lpstr>Вытягивание труб  Для иллюстрации негативного эффекта, были произведены трубы:   1) D32 SDR11 без нарушения технологии 2) D32 SDR11, полученная на оснастке для трубы D110  Все трубы были изготовлены из материала PE HD 03594 PE на сопоставимых режимах переработки</vt:lpstr>
      <vt:lpstr>Вытягивание труб </vt:lpstr>
      <vt:lpstr>Одним из способов решения данной проблемы могут стать новейшие технические разработки в области экструзии труб.</vt:lpstr>
      <vt:lpstr>«Альтернативные» технологии получения труб  </vt:lpstr>
      <vt:lpstr>Недостаточная гомогенизация пигмента в трубе</vt:lpstr>
      <vt:lpstr>Особенности формирования негомогенной структуры расплава</vt:lpstr>
      <vt:lpstr>Влияние недостаточной гомогенизации на качество сварных соединений</vt:lpstr>
      <vt:lpstr>Влияние недостаточной гомогенизации на качество сварных соединений</vt:lpstr>
      <vt:lpstr>WIS 4-32-08 – Water industry standard «Specification for the fusion jointing of polyethylene pressure pipeline systems using PE80 and PE100 materials»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Зуев Константин Владиславович</cp:lastModifiedBy>
  <cp:revision>865</cp:revision>
  <dcterms:created xsi:type="dcterms:W3CDTF">2017-07-26T15:34:06Z</dcterms:created>
  <dcterms:modified xsi:type="dcterms:W3CDTF">2022-12-20T07:13:08Z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ba72ec49-0be9-4d6c-8f6e-4e74f042d78b</vt:lpwstr>
  </property>
</Properties>
</file>